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350" r:id="rId4"/>
    <p:sldId id="346" r:id="rId5"/>
    <p:sldId id="387" r:id="rId6"/>
    <p:sldId id="364" r:id="rId7"/>
    <p:sldId id="351" r:id="rId8"/>
    <p:sldId id="388" r:id="rId9"/>
    <p:sldId id="393" r:id="rId10"/>
    <p:sldId id="365" r:id="rId11"/>
    <p:sldId id="390" r:id="rId12"/>
    <p:sldId id="394" r:id="rId13"/>
    <p:sldId id="397" r:id="rId14"/>
    <p:sldId id="395" r:id="rId15"/>
    <p:sldId id="370" r:id="rId16"/>
    <p:sldId id="391" r:id="rId17"/>
    <p:sldId id="374" r:id="rId18"/>
    <p:sldId id="398" r:id="rId19"/>
    <p:sldId id="399" r:id="rId20"/>
    <p:sldId id="400" r:id="rId21"/>
    <p:sldId id="401" r:id="rId22"/>
    <p:sldId id="402" r:id="rId23"/>
    <p:sldId id="403" r:id="rId24"/>
    <p:sldId id="404" r:id="rId25"/>
    <p:sldId id="405" r:id="rId26"/>
    <p:sldId id="406" r:id="rId27"/>
    <p:sldId id="407" r:id="rId28"/>
    <p:sldId id="408" r:id="rId29"/>
    <p:sldId id="409" r:id="rId30"/>
  </p:sldIdLst>
  <p:sldSz cx="14082713" cy="7921625"/>
  <p:notesSz cx="6858000" cy="9144000"/>
  <p:custDataLst>
    <p:tags r:id="rId32"/>
  </p:custDataLst>
  <p:defaultTex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0">
          <p15:clr>
            <a:srgbClr val="A4A3A4"/>
          </p15:clr>
        </p15:guide>
        <p15:guide id="2" pos="4434">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9900"/>
    <a:srgbClr val="FFFFCC"/>
    <a:srgbClr val="E83828"/>
    <a:srgbClr val="92D050"/>
    <a:srgbClr val="217BFF"/>
    <a:srgbClr val="FFB329"/>
    <a:srgbClr val="1574FF"/>
    <a:srgbClr val="0066FF"/>
    <a:srgbClr val="017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75441" autoAdjust="0"/>
  </p:normalViewPr>
  <p:slideViewPr>
    <p:cSldViewPr>
      <p:cViewPr varScale="1">
        <p:scale>
          <a:sx n="34" d="100"/>
          <a:sy n="34" d="100"/>
        </p:scale>
        <p:origin x="854" y="48"/>
      </p:cViewPr>
      <p:guideLst>
        <p:guide orient="horz" pos="2540"/>
        <p:guide pos="4434"/>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t>2020/9/18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34440" rtl="0" eaLnBrk="1" latinLnBrk="0" hangingPunct="1">
      <a:defRPr sz="1600" kern="1200">
        <a:solidFill>
          <a:schemeClr val="tx1"/>
        </a:solidFill>
        <a:latin typeface="+mn-lt"/>
        <a:ea typeface="+mn-ea"/>
        <a:cs typeface="+mn-cs"/>
      </a:defRPr>
    </a:lvl1pPr>
    <a:lvl2pPr marL="617220" algn="l" defTabSz="1234440" rtl="0" eaLnBrk="1" latinLnBrk="0" hangingPunct="1">
      <a:defRPr sz="1600" kern="1200">
        <a:solidFill>
          <a:schemeClr val="tx1"/>
        </a:solidFill>
        <a:latin typeface="+mn-lt"/>
        <a:ea typeface="+mn-ea"/>
        <a:cs typeface="+mn-cs"/>
      </a:defRPr>
    </a:lvl2pPr>
    <a:lvl3pPr marL="1234440" algn="l" defTabSz="1234440" rtl="0" eaLnBrk="1" latinLnBrk="0" hangingPunct="1">
      <a:defRPr sz="1600" kern="1200">
        <a:solidFill>
          <a:schemeClr val="tx1"/>
        </a:solidFill>
        <a:latin typeface="+mn-lt"/>
        <a:ea typeface="+mn-ea"/>
        <a:cs typeface="+mn-cs"/>
      </a:defRPr>
    </a:lvl3pPr>
    <a:lvl4pPr marL="1851660" algn="l" defTabSz="1234440" rtl="0" eaLnBrk="1" latinLnBrk="0" hangingPunct="1">
      <a:defRPr sz="1600" kern="1200">
        <a:solidFill>
          <a:schemeClr val="tx1"/>
        </a:solidFill>
        <a:latin typeface="+mn-lt"/>
        <a:ea typeface="+mn-ea"/>
        <a:cs typeface="+mn-cs"/>
      </a:defRPr>
    </a:lvl4pPr>
    <a:lvl5pPr marL="2468880" algn="l" defTabSz="1234440" rtl="0" eaLnBrk="1" latinLnBrk="0" hangingPunct="1">
      <a:defRPr sz="1600" kern="1200">
        <a:solidFill>
          <a:schemeClr val="tx1"/>
        </a:solidFill>
        <a:latin typeface="+mn-lt"/>
        <a:ea typeface="+mn-ea"/>
        <a:cs typeface="+mn-cs"/>
      </a:defRPr>
    </a:lvl5pPr>
    <a:lvl6pPr marL="3086100" algn="l" defTabSz="1234440" rtl="0" eaLnBrk="1" latinLnBrk="0" hangingPunct="1">
      <a:defRPr sz="1600" kern="1200">
        <a:solidFill>
          <a:schemeClr val="tx1"/>
        </a:solidFill>
        <a:latin typeface="+mn-lt"/>
        <a:ea typeface="+mn-ea"/>
        <a:cs typeface="+mn-cs"/>
      </a:defRPr>
    </a:lvl6pPr>
    <a:lvl7pPr marL="3703320" algn="l" defTabSz="1234440" rtl="0" eaLnBrk="1" latinLnBrk="0" hangingPunct="1">
      <a:defRPr sz="1600" kern="1200">
        <a:solidFill>
          <a:schemeClr val="tx1"/>
        </a:solidFill>
        <a:latin typeface="+mn-lt"/>
        <a:ea typeface="+mn-ea"/>
        <a:cs typeface="+mn-cs"/>
      </a:defRPr>
    </a:lvl7pPr>
    <a:lvl8pPr marL="4320540" algn="l" defTabSz="1234440" rtl="0" eaLnBrk="1" latinLnBrk="0" hangingPunct="1">
      <a:defRPr sz="1600" kern="1200">
        <a:solidFill>
          <a:schemeClr val="tx1"/>
        </a:solidFill>
        <a:latin typeface="+mn-lt"/>
        <a:ea typeface="+mn-ea"/>
        <a:cs typeface="+mn-cs"/>
      </a:defRPr>
    </a:lvl8pPr>
    <a:lvl9pPr marL="4937760" algn="l" defTabSz="12344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88EDA8-AA38-4EC8-A4A2-C9E52DD3CCD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784203-20BB-4E94-8778-90C0AA34F379}" type="slidenum">
              <a:rPr lang="zh-CN" altLang="en-US" smtClean="0"/>
              <a:t>11</a:t>
            </a:fld>
            <a:endParaRPr lang="zh-CN" altLang="en-US"/>
          </a:p>
        </p:txBody>
      </p:sp>
    </p:spTree>
    <p:extLst>
      <p:ext uri="{BB962C8B-B14F-4D97-AF65-F5344CB8AC3E}">
        <p14:creationId xmlns:p14="http://schemas.microsoft.com/office/powerpoint/2010/main" val="2824752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784203-20BB-4E94-8778-90C0AA34F379}" type="slidenum">
              <a:rPr lang="zh-CN" altLang="en-US" smtClean="0"/>
              <a:t>12</a:t>
            </a:fld>
            <a:endParaRPr lang="zh-CN" altLang="en-US"/>
          </a:p>
        </p:txBody>
      </p:sp>
    </p:spTree>
    <p:extLst>
      <p:ext uri="{BB962C8B-B14F-4D97-AF65-F5344CB8AC3E}">
        <p14:creationId xmlns:p14="http://schemas.microsoft.com/office/powerpoint/2010/main" val="2775686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88EDA8-AA38-4EC8-A4A2-C9E52DD3CCD9}" type="slidenum">
              <a:rPr lang="zh-CN" altLang="en-US" smtClean="0"/>
              <a:t>13</a:t>
            </a:fld>
            <a:endParaRPr lang="zh-CN" altLang="en-US"/>
          </a:p>
        </p:txBody>
      </p:sp>
    </p:spTree>
    <p:extLst>
      <p:ext uri="{BB962C8B-B14F-4D97-AF65-F5344CB8AC3E}">
        <p14:creationId xmlns:p14="http://schemas.microsoft.com/office/powerpoint/2010/main" val="108053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784203-20BB-4E94-8778-90C0AA34F379}" type="slidenum">
              <a:rPr lang="zh-CN" altLang="en-US" smtClean="0"/>
              <a:t>16</a:t>
            </a:fld>
            <a:endParaRPr lang="zh-CN" altLang="en-US"/>
          </a:p>
        </p:txBody>
      </p:sp>
    </p:spTree>
    <p:extLst>
      <p:ext uri="{BB962C8B-B14F-4D97-AF65-F5344CB8AC3E}">
        <p14:creationId xmlns:p14="http://schemas.microsoft.com/office/powerpoint/2010/main" val="852062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88EDA8-AA38-4EC8-A4A2-C9E52DD3CCD9}" type="slidenum">
              <a:rPr lang="zh-CN" altLang="en-US" smtClean="0"/>
              <a:t>19</a:t>
            </a:fld>
            <a:endParaRPr lang="zh-CN" altLang="en-US"/>
          </a:p>
        </p:txBody>
      </p:sp>
    </p:spTree>
    <p:extLst>
      <p:ext uri="{BB962C8B-B14F-4D97-AF65-F5344CB8AC3E}">
        <p14:creationId xmlns:p14="http://schemas.microsoft.com/office/powerpoint/2010/main" val="2504693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词法单元的构成规则 可以用确定有穷自动机</a:t>
            </a:r>
            <a:r>
              <a:rPr lang="en-US" altLang="zh-CN" dirty="0"/>
              <a:t>DFA</a:t>
            </a:r>
            <a:r>
              <a:rPr lang="zh-CN" altLang="en-US" dirty="0"/>
              <a:t>来识别</a:t>
            </a:r>
          </a:p>
        </p:txBody>
      </p:sp>
      <p:sp>
        <p:nvSpPr>
          <p:cNvPr id="4" name="灯片编号占位符 3"/>
          <p:cNvSpPr>
            <a:spLocks noGrp="1"/>
          </p:cNvSpPr>
          <p:nvPr>
            <p:ph type="sldNum" sz="quarter" idx="5"/>
          </p:nvPr>
        </p:nvSpPr>
        <p:spPr/>
        <p:txBody>
          <a:bodyPr/>
          <a:lstStyle/>
          <a:p>
            <a:fld id="{5588EDA8-AA38-4EC8-A4A2-C9E52DD3CCD9}" type="slidenum">
              <a:rPr lang="zh-CN" altLang="en-US" smtClean="0"/>
              <a:t>20</a:t>
            </a:fld>
            <a:endParaRPr lang="zh-CN" altLang="en-US"/>
          </a:p>
        </p:txBody>
      </p:sp>
    </p:spTree>
    <p:extLst>
      <p:ext uri="{BB962C8B-B14F-4D97-AF65-F5344CB8AC3E}">
        <p14:creationId xmlns:p14="http://schemas.microsoft.com/office/powerpoint/2010/main" val="3036963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语法分析理论性很强</a:t>
            </a:r>
            <a:endParaRPr lang="en-US" altLang="zh-CN" dirty="0"/>
          </a:p>
          <a:p>
            <a:endParaRPr lang="en-US" altLang="zh-CN" dirty="0"/>
          </a:p>
          <a:p>
            <a:r>
              <a:rPr lang="zh-CN" altLang="en-US" dirty="0"/>
              <a:t>自顶向下分析</a:t>
            </a:r>
            <a:endParaRPr lang="en-US" altLang="zh-CN" dirty="0"/>
          </a:p>
          <a:p>
            <a:r>
              <a:rPr lang="zh-CN" altLang="en-US" dirty="0"/>
              <a:t>从语言的开始符号不断往下推导，形成一个语法树，叶子节点为输入符号，内部节点为推导式的左部</a:t>
            </a:r>
            <a:endParaRPr lang="en-US" altLang="zh-CN" dirty="0"/>
          </a:p>
        </p:txBody>
      </p:sp>
      <p:sp>
        <p:nvSpPr>
          <p:cNvPr id="4" name="灯片编号占位符 3"/>
          <p:cNvSpPr>
            <a:spLocks noGrp="1"/>
          </p:cNvSpPr>
          <p:nvPr>
            <p:ph type="sldNum" sz="quarter" idx="5"/>
          </p:nvPr>
        </p:nvSpPr>
        <p:spPr/>
        <p:txBody>
          <a:bodyPr/>
          <a:lstStyle/>
          <a:p>
            <a:fld id="{5588EDA8-AA38-4EC8-A4A2-C9E52DD3CCD9}" type="slidenum">
              <a:rPr lang="zh-CN" altLang="en-US" smtClean="0"/>
              <a:t>21</a:t>
            </a:fld>
            <a:endParaRPr lang="zh-CN" altLang="en-US"/>
          </a:p>
        </p:txBody>
      </p:sp>
    </p:spTree>
    <p:extLst>
      <p:ext uri="{BB962C8B-B14F-4D97-AF65-F5344CB8AC3E}">
        <p14:creationId xmlns:p14="http://schemas.microsoft.com/office/powerpoint/2010/main" val="147683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自顶向下分析</a:t>
            </a:r>
            <a:endParaRPr lang="en-US" altLang="zh-CN" dirty="0"/>
          </a:p>
          <a:p>
            <a:endParaRPr lang="en-US" altLang="zh-CN" dirty="0"/>
          </a:p>
          <a:p>
            <a:r>
              <a:rPr lang="zh-CN" altLang="en-US" dirty="0"/>
              <a:t>自低向上</a:t>
            </a:r>
          </a:p>
        </p:txBody>
      </p:sp>
      <p:sp>
        <p:nvSpPr>
          <p:cNvPr id="4" name="灯片编号占位符 3"/>
          <p:cNvSpPr>
            <a:spLocks noGrp="1"/>
          </p:cNvSpPr>
          <p:nvPr>
            <p:ph type="sldNum" sz="quarter" idx="5"/>
          </p:nvPr>
        </p:nvSpPr>
        <p:spPr/>
        <p:txBody>
          <a:bodyPr/>
          <a:lstStyle/>
          <a:p>
            <a:fld id="{5588EDA8-AA38-4EC8-A4A2-C9E52DD3CCD9}" type="slidenum">
              <a:rPr lang="zh-CN" altLang="en-US" smtClean="0"/>
              <a:t>22</a:t>
            </a:fld>
            <a:endParaRPr lang="zh-CN" altLang="en-US"/>
          </a:p>
        </p:txBody>
      </p:sp>
    </p:spTree>
    <p:extLst>
      <p:ext uri="{BB962C8B-B14F-4D97-AF65-F5344CB8AC3E}">
        <p14:creationId xmlns:p14="http://schemas.microsoft.com/office/powerpoint/2010/main" val="1245806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输入符号组成的叶子节点不断向上规约形成一棵语法树</a:t>
            </a:r>
          </a:p>
        </p:txBody>
      </p:sp>
      <p:sp>
        <p:nvSpPr>
          <p:cNvPr id="4" name="灯片编号占位符 3"/>
          <p:cNvSpPr>
            <a:spLocks noGrp="1"/>
          </p:cNvSpPr>
          <p:nvPr>
            <p:ph type="sldNum" sz="quarter" idx="5"/>
          </p:nvPr>
        </p:nvSpPr>
        <p:spPr/>
        <p:txBody>
          <a:bodyPr/>
          <a:lstStyle/>
          <a:p>
            <a:fld id="{5588EDA8-AA38-4EC8-A4A2-C9E52DD3CCD9}" type="slidenum">
              <a:rPr lang="zh-CN" altLang="en-US" smtClean="0"/>
              <a:t>23</a:t>
            </a:fld>
            <a:endParaRPr lang="zh-CN" altLang="en-US"/>
          </a:p>
        </p:txBody>
      </p:sp>
    </p:spTree>
    <p:extLst>
      <p:ext uri="{BB962C8B-B14F-4D97-AF65-F5344CB8AC3E}">
        <p14:creationId xmlns:p14="http://schemas.microsoft.com/office/powerpoint/2010/main" val="547774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88EDA8-AA38-4EC8-A4A2-C9E52DD3CCD9}" type="slidenum">
              <a:rPr lang="zh-CN" altLang="en-US" smtClean="0"/>
              <a:t>25</a:t>
            </a:fld>
            <a:endParaRPr lang="zh-CN" altLang="en-US"/>
          </a:p>
        </p:txBody>
      </p:sp>
    </p:spTree>
    <p:extLst>
      <p:ext uri="{BB962C8B-B14F-4D97-AF65-F5344CB8AC3E}">
        <p14:creationId xmlns:p14="http://schemas.microsoft.com/office/powerpoint/2010/main" val="1553925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88EDA8-AA38-4EC8-A4A2-C9E52DD3CCD9}" type="slidenum">
              <a:rPr lang="zh-CN" altLang="en-US" smtClean="0"/>
              <a:t>26</a:t>
            </a:fld>
            <a:endParaRPr lang="zh-CN" altLang="en-US"/>
          </a:p>
        </p:txBody>
      </p:sp>
    </p:spTree>
    <p:extLst>
      <p:ext uri="{BB962C8B-B14F-4D97-AF65-F5344CB8AC3E}">
        <p14:creationId xmlns:p14="http://schemas.microsoft.com/office/powerpoint/2010/main" val="1487531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88EDA8-AA38-4EC8-A4A2-C9E52DD3CCD9}" type="slidenum">
              <a:rPr lang="zh-CN" altLang="en-US" smtClean="0"/>
              <a:t>27</a:t>
            </a:fld>
            <a:endParaRPr lang="zh-CN" altLang="en-US"/>
          </a:p>
        </p:txBody>
      </p:sp>
    </p:spTree>
    <p:extLst>
      <p:ext uri="{BB962C8B-B14F-4D97-AF65-F5344CB8AC3E}">
        <p14:creationId xmlns:p14="http://schemas.microsoft.com/office/powerpoint/2010/main" val="2069661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88EDA8-AA38-4EC8-A4A2-C9E52DD3CCD9}" type="slidenum">
              <a:rPr lang="zh-CN" altLang="en-US" smtClean="0"/>
              <a:t>28</a:t>
            </a:fld>
            <a:endParaRPr lang="zh-CN" altLang="en-US"/>
          </a:p>
        </p:txBody>
      </p:sp>
    </p:spTree>
    <p:extLst>
      <p:ext uri="{BB962C8B-B14F-4D97-AF65-F5344CB8AC3E}">
        <p14:creationId xmlns:p14="http://schemas.microsoft.com/office/powerpoint/2010/main" val="2532700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88EDA8-AA38-4EC8-A4A2-C9E52DD3CCD9}" type="slidenum">
              <a:rPr lang="zh-CN" altLang="en-US" smtClean="0"/>
              <a:t>29</a:t>
            </a:fld>
            <a:endParaRPr lang="zh-CN" altLang="en-US"/>
          </a:p>
        </p:txBody>
      </p:sp>
    </p:spTree>
    <p:extLst>
      <p:ext uri="{BB962C8B-B14F-4D97-AF65-F5344CB8AC3E}">
        <p14:creationId xmlns:p14="http://schemas.microsoft.com/office/powerpoint/2010/main" val="1079311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5</a:t>
            </a:fld>
            <a:endParaRPr lang="zh-CN" altLang="en-US"/>
          </a:p>
        </p:txBody>
      </p:sp>
    </p:spTree>
    <p:extLst>
      <p:ext uri="{BB962C8B-B14F-4D97-AF65-F5344CB8AC3E}">
        <p14:creationId xmlns:p14="http://schemas.microsoft.com/office/powerpoint/2010/main" val="189769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784203-20BB-4E94-8778-90C0AA34F37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pPr marL="0" marR="0" indent="0" algn="l" defTabSz="1234440" rtl="0" eaLnBrk="1" fontAlgn="auto" latinLnBrk="0" hangingPunct="1">
              <a:lnSpc>
                <a:spcPct val="100000"/>
              </a:lnSpc>
              <a:spcBef>
                <a:spcPts val="0"/>
              </a:spcBef>
              <a:spcAft>
                <a:spcPts val="0"/>
              </a:spcAft>
              <a:buClrTx/>
              <a:buSzTx/>
              <a:buFontTx/>
              <a:buNone/>
              <a:tabLst/>
              <a:defRPr/>
            </a:pPr>
            <a:r>
              <a:rPr lang="zh-CN" altLang="en-US" dirty="0"/>
              <a:t>最后得到了有</a:t>
            </a:r>
            <a:r>
              <a:rPr lang="en-US" altLang="zh-CN" dirty="0"/>
              <a:t>60</a:t>
            </a:r>
            <a:r>
              <a:rPr lang="zh-CN" altLang="en-US" dirty="0"/>
              <a:t>个合法词汇的词法表</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2784203-20BB-4E94-8778-90C0AA34F379}" type="slidenum">
              <a:rPr lang="zh-CN" altLang="en-US" smtClean="0"/>
              <a:t>8</a:t>
            </a:fld>
            <a:endParaRPr lang="zh-CN" altLang="en-US"/>
          </a:p>
        </p:txBody>
      </p:sp>
    </p:spTree>
    <p:extLst>
      <p:ext uri="{BB962C8B-B14F-4D97-AF65-F5344CB8AC3E}">
        <p14:creationId xmlns:p14="http://schemas.microsoft.com/office/powerpoint/2010/main" val="4248188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9</a:t>
            </a:fld>
            <a:endParaRPr lang="zh-CN" altLang="en-US"/>
          </a:p>
        </p:txBody>
      </p:sp>
    </p:spTree>
    <p:extLst>
      <p:ext uri="{BB962C8B-B14F-4D97-AF65-F5344CB8AC3E}">
        <p14:creationId xmlns:p14="http://schemas.microsoft.com/office/powerpoint/2010/main" val="3110605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2ECB4F7-CDA6-4D6A-8231-574AF9D11862}" type="datetimeFigureOut">
              <a:rPr lang="zh-CN" altLang="en-US" smtClean="0"/>
              <a:t>2020/9/18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t>‹#›</a:t>
            </a:fld>
            <a:endParaRPr lang="zh-CN" altLang="en-US"/>
          </a:p>
        </p:txBody>
      </p:sp>
      <p:sp>
        <p:nvSpPr>
          <p:cNvPr id="8" name="矩形 7"/>
          <p:cNvSpPr/>
          <p:nvPr userDrawn="1"/>
        </p:nvSpPr>
        <p:spPr>
          <a:xfrm>
            <a:off x="10641756" y="7417196"/>
            <a:ext cx="775136" cy="246221"/>
          </a:xfrm>
          <a:prstGeom prst="rect">
            <a:avLst/>
          </a:prstGeom>
        </p:spPr>
        <p:txBody>
          <a:bodyPr wrap="square">
            <a:spAutoFit/>
          </a:bodyPr>
          <a:lstStyle/>
          <a:p>
            <a:pPr defTabSz="914400"/>
            <a:r>
              <a:rPr lang="en-US" altLang="zh-CN" sz="100" dirty="0">
                <a:solidFill>
                  <a:schemeClr val="bg1">
                    <a:lumMod val="95000"/>
                  </a:schemeClr>
                </a:solidFill>
                <a:ea typeface="宋体" panose="02010600030101010101" pitchFamily="2" charset="-122"/>
              </a:rPr>
              <a:t>PPT</a:t>
            </a:r>
            <a:r>
              <a:rPr lang="zh-CN" altLang="en-US" sz="100" dirty="0">
                <a:solidFill>
                  <a:schemeClr val="bg1">
                    <a:lumMod val="95000"/>
                  </a:schemeClr>
                </a:solidFill>
                <a:ea typeface="宋体" panose="02010600030101010101" pitchFamily="2" charset="-122"/>
              </a:rPr>
              <a:t>模板下载：</a:t>
            </a:r>
            <a:r>
              <a:rPr lang="en-US" altLang="zh-CN" sz="100" dirty="0">
                <a:solidFill>
                  <a:schemeClr val="bg1">
                    <a:lumMod val="95000"/>
                  </a:schemeClr>
                </a:solidFill>
                <a:ea typeface="宋体" panose="02010600030101010101" pitchFamily="2" charset="-122"/>
              </a:rPr>
              <a:t>www.1ppt.com/moban/     </a:t>
            </a:r>
            <a:r>
              <a:rPr lang="zh-CN" altLang="en-US" sz="100" dirty="0">
                <a:solidFill>
                  <a:schemeClr val="bg1">
                    <a:lumMod val="95000"/>
                  </a:schemeClr>
                </a:solidFill>
                <a:ea typeface="宋体" panose="02010600030101010101" pitchFamily="2" charset="-122"/>
              </a:rPr>
              <a:t>行业</a:t>
            </a:r>
            <a:r>
              <a:rPr lang="en-US" altLang="zh-CN" sz="100" dirty="0">
                <a:solidFill>
                  <a:schemeClr val="bg1">
                    <a:lumMod val="95000"/>
                  </a:schemeClr>
                </a:solidFill>
                <a:ea typeface="宋体" panose="02010600030101010101" pitchFamily="2" charset="-122"/>
              </a:rPr>
              <a:t>PPT</a:t>
            </a:r>
            <a:r>
              <a:rPr lang="zh-CN" altLang="en-US" sz="100" dirty="0">
                <a:solidFill>
                  <a:schemeClr val="bg1">
                    <a:lumMod val="95000"/>
                  </a:schemeClr>
                </a:solidFill>
                <a:ea typeface="宋体" panose="02010600030101010101" pitchFamily="2" charset="-122"/>
              </a:rPr>
              <a:t>模板：</a:t>
            </a:r>
            <a:r>
              <a:rPr lang="en-US" altLang="zh-CN" sz="100" dirty="0">
                <a:solidFill>
                  <a:schemeClr val="bg1">
                    <a:lumMod val="95000"/>
                  </a:schemeClr>
                </a:solidFill>
                <a:ea typeface="宋体" panose="02010600030101010101" pitchFamily="2" charset="-122"/>
              </a:rPr>
              <a:t>www.1ppt.com/hangye/ </a:t>
            </a:r>
          </a:p>
          <a:p>
            <a:pPr defTabSz="914400"/>
            <a:r>
              <a:rPr lang="zh-CN" altLang="en-US" sz="100" dirty="0">
                <a:solidFill>
                  <a:schemeClr val="bg1">
                    <a:lumMod val="95000"/>
                  </a:schemeClr>
                </a:solidFill>
                <a:ea typeface="宋体" panose="02010600030101010101" pitchFamily="2" charset="-122"/>
              </a:rPr>
              <a:t>节日</a:t>
            </a:r>
            <a:r>
              <a:rPr lang="en-US" altLang="zh-CN" sz="100" dirty="0">
                <a:solidFill>
                  <a:schemeClr val="bg1">
                    <a:lumMod val="95000"/>
                  </a:schemeClr>
                </a:solidFill>
                <a:ea typeface="宋体" panose="02010600030101010101" pitchFamily="2" charset="-122"/>
              </a:rPr>
              <a:t>PPT</a:t>
            </a:r>
            <a:r>
              <a:rPr lang="zh-CN" altLang="en-US" sz="100" dirty="0">
                <a:solidFill>
                  <a:schemeClr val="bg1">
                    <a:lumMod val="95000"/>
                  </a:schemeClr>
                </a:solidFill>
                <a:ea typeface="宋体" panose="02010600030101010101" pitchFamily="2" charset="-122"/>
              </a:rPr>
              <a:t>模板：</a:t>
            </a:r>
            <a:r>
              <a:rPr lang="en-US" altLang="zh-CN" sz="100" dirty="0">
                <a:solidFill>
                  <a:schemeClr val="bg1">
                    <a:lumMod val="95000"/>
                  </a:schemeClr>
                </a:solidFill>
                <a:ea typeface="宋体" panose="02010600030101010101" pitchFamily="2" charset="-122"/>
              </a:rPr>
              <a:t>www.1ppt.com/jieri/           PPT</a:t>
            </a:r>
            <a:r>
              <a:rPr lang="zh-CN" altLang="en-US" sz="100" dirty="0">
                <a:solidFill>
                  <a:schemeClr val="bg1">
                    <a:lumMod val="95000"/>
                  </a:schemeClr>
                </a:solidFill>
                <a:ea typeface="宋体" panose="02010600030101010101" pitchFamily="2" charset="-122"/>
              </a:rPr>
              <a:t>素材下载：</a:t>
            </a:r>
            <a:r>
              <a:rPr lang="en-US" altLang="zh-CN" sz="100" dirty="0">
                <a:solidFill>
                  <a:schemeClr val="bg1">
                    <a:lumMod val="95000"/>
                  </a:schemeClr>
                </a:solidFill>
                <a:ea typeface="宋体" panose="02010600030101010101" pitchFamily="2" charset="-122"/>
              </a:rPr>
              <a:t>www.1ppt.com/sucai/</a:t>
            </a:r>
          </a:p>
          <a:p>
            <a:pPr defTabSz="914400"/>
            <a:r>
              <a:rPr lang="en-US" altLang="zh-CN" sz="100" dirty="0">
                <a:solidFill>
                  <a:schemeClr val="bg1">
                    <a:lumMod val="95000"/>
                  </a:schemeClr>
                </a:solidFill>
                <a:ea typeface="宋体" panose="02010600030101010101" pitchFamily="2" charset="-122"/>
              </a:rPr>
              <a:t>PPT</a:t>
            </a:r>
            <a:r>
              <a:rPr lang="zh-CN" altLang="en-US" sz="100" dirty="0">
                <a:solidFill>
                  <a:schemeClr val="bg1">
                    <a:lumMod val="95000"/>
                  </a:schemeClr>
                </a:solidFill>
                <a:ea typeface="宋体" panose="02010600030101010101" pitchFamily="2" charset="-122"/>
              </a:rPr>
              <a:t>背景图片：</a:t>
            </a:r>
            <a:r>
              <a:rPr lang="en-US" altLang="zh-CN" sz="100" dirty="0">
                <a:solidFill>
                  <a:schemeClr val="bg1">
                    <a:lumMod val="95000"/>
                  </a:schemeClr>
                </a:solidFill>
                <a:ea typeface="宋体" panose="02010600030101010101" pitchFamily="2" charset="-122"/>
              </a:rPr>
              <a:t>www.1ppt.com/beijing/      PPT</a:t>
            </a:r>
            <a:r>
              <a:rPr lang="zh-CN" altLang="en-US" sz="100" dirty="0">
                <a:solidFill>
                  <a:schemeClr val="bg1">
                    <a:lumMod val="95000"/>
                  </a:schemeClr>
                </a:solidFill>
                <a:ea typeface="宋体" panose="02010600030101010101" pitchFamily="2" charset="-122"/>
              </a:rPr>
              <a:t>图表下载：</a:t>
            </a:r>
            <a:r>
              <a:rPr lang="en-US" altLang="zh-CN" sz="100" dirty="0">
                <a:solidFill>
                  <a:schemeClr val="bg1">
                    <a:lumMod val="95000"/>
                  </a:schemeClr>
                </a:solidFill>
                <a:ea typeface="宋体" panose="02010600030101010101" pitchFamily="2" charset="-122"/>
              </a:rPr>
              <a:t>www.1ppt.com/tubiao/      </a:t>
            </a:r>
          </a:p>
          <a:p>
            <a:pPr defTabSz="914400"/>
            <a:r>
              <a:rPr lang="zh-CN" altLang="en-US" sz="100" dirty="0">
                <a:solidFill>
                  <a:schemeClr val="bg1">
                    <a:lumMod val="95000"/>
                  </a:schemeClr>
                </a:solidFill>
                <a:ea typeface="宋体" panose="02010600030101010101" pitchFamily="2" charset="-122"/>
              </a:rPr>
              <a:t>优秀</a:t>
            </a:r>
            <a:r>
              <a:rPr lang="en-US" altLang="zh-CN" sz="100" dirty="0">
                <a:solidFill>
                  <a:schemeClr val="bg1">
                    <a:lumMod val="95000"/>
                  </a:schemeClr>
                </a:solidFill>
                <a:ea typeface="宋体" panose="02010600030101010101" pitchFamily="2" charset="-122"/>
              </a:rPr>
              <a:t>PPT</a:t>
            </a:r>
            <a:r>
              <a:rPr lang="zh-CN" altLang="en-US" sz="100" dirty="0">
                <a:solidFill>
                  <a:schemeClr val="bg1">
                    <a:lumMod val="95000"/>
                  </a:schemeClr>
                </a:solidFill>
                <a:ea typeface="宋体" panose="02010600030101010101" pitchFamily="2" charset="-122"/>
              </a:rPr>
              <a:t>下载：</a:t>
            </a:r>
            <a:r>
              <a:rPr lang="en-US" altLang="zh-CN" sz="100" dirty="0">
                <a:solidFill>
                  <a:schemeClr val="bg1">
                    <a:lumMod val="95000"/>
                  </a:schemeClr>
                </a:solidFill>
                <a:ea typeface="宋体" panose="02010600030101010101" pitchFamily="2" charset="-122"/>
              </a:rPr>
              <a:t>www.1ppt.com/xiazai/        PPT</a:t>
            </a:r>
            <a:r>
              <a:rPr lang="zh-CN" altLang="en-US" sz="100" dirty="0">
                <a:solidFill>
                  <a:schemeClr val="bg1">
                    <a:lumMod val="95000"/>
                  </a:schemeClr>
                </a:solidFill>
                <a:ea typeface="宋体" panose="02010600030101010101" pitchFamily="2" charset="-122"/>
              </a:rPr>
              <a:t>教程： </a:t>
            </a:r>
            <a:r>
              <a:rPr lang="en-US" altLang="zh-CN" sz="100" dirty="0">
                <a:solidFill>
                  <a:schemeClr val="bg1">
                    <a:lumMod val="95000"/>
                  </a:schemeClr>
                </a:solidFill>
                <a:ea typeface="宋体" panose="02010600030101010101" pitchFamily="2" charset="-122"/>
              </a:rPr>
              <a:t>www.1ppt.com/powerpoint/      </a:t>
            </a:r>
          </a:p>
          <a:p>
            <a:pPr defTabSz="914400"/>
            <a:r>
              <a:rPr lang="en-US" altLang="zh-CN" sz="100" dirty="0">
                <a:solidFill>
                  <a:schemeClr val="bg1">
                    <a:lumMod val="95000"/>
                  </a:schemeClr>
                </a:solidFill>
                <a:ea typeface="宋体" panose="02010600030101010101" pitchFamily="2" charset="-122"/>
              </a:rPr>
              <a:t>Word</a:t>
            </a:r>
            <a:r>
              <a:rPr lang="zh-CN" altLang="en-US" sz="100" dirty="0">
                <a:solidFill>
                  <a:schemeClr val="bg1">
                    <a:lumMod val="95000"/>
                  </a:schemeClr>
                </a:solidFill>
                <a:ea typeface="宋体" panose="02010600030101010101" pitchFamily="2" charset="-122"/>
              </a:rPr>
              <a:t>教程： </a:t>
            </a:r>
            <a:r>
              <a:rPr lang="en-US" altLang="zh-CN" sz="100" dirty="0">
                <a:solidFill>
                  <a:schemeClr val="bg1">
                    <a:lumMod val="95000"/>
                  </a:schemeClr>
                </a:solidFill>
                <a:ea typeface="宋体" panose="02010600030101010101" pitchFamily="2" charset="-122"/>
              </a:rPr>
              <a:t>www.1ppt.com/word/              Excel</a:t>
            </a:r>
            <a:r>
              <a:rPr lang="zh-CN" altLang="en-US" sz="100" dirty="0">
                <a:solidFill>
                  <a:schemeClr val="bg1">
                    <a:lumMod val="95000"/>
                  </a:schemeClr>
                </a:solidFill>
                <a:ea typeface="宋体" panose="02010600030101010101" pitchFamily="2" charset="-122"/>
              </a:rPr>
              <a:t>教程：</a:t>
            </a:r>
            <a:r>
              <a:rPr lang="en-US" altLang="zh-CN" sz="100" dirty="0">
                <a:solidFill>
                  <a:schemeClr val="bg1">
                    <a:lumMod val="95000"/>
                  </a:schemeClr>
                </a:solidFill>
                <a:ea typeface="宋体" panose="02010600030101010101" pitchFamily="2" charset="-122"/>
              </a:rPr>
              <a:t>www.1ppt.com/excel/  </a:t>
            </a:r>
          </a:p>
          <a:p>
            <a:pPr defTabSz="914400"/>
            <a:r>
              <a:rPr lang="zh-CN" altLang="en-US" sz="100" dirty="0">
                <a:solidFill>
                  <a:schemeClr val="bg1">
                    <a:lumMod val="95000"/>
                  </a:schemeClr>
                </a:solidFill>
                <a:ea typeface="宋体" panose="02010600030101010101" pitchFamily="2" charset="-122"/>
              </a:rPr>
              <a:t>资料下载：</a:t>
            </a:r>
            <a:r>
              <a:rPr lang="en-US" altLang="zh-CN" sz="100" dirty="0">
                <a:solidFill>
                  <a:schemeClr val="bg1">
                    <a:lumMod val="95000"/>
                  </a:schemeClr>
                </a:solidFill>
                <a:ea typeface="宋体" panose="02010600030101010101" pitchFamily="2" charset="-122"/>
              </a:rPr>
              <a:t>www.1ppt.com/ziliao/                PPT</a:t>
            </a:r>
            <a:r>
              <a:rPr lang="zh-CN" altLang="en-US" sz="100" dirty="0">
                <a:solidFill>
                  <a:schemeClr val="bg1">
                    <a:lumMod val="95000"/>
                  </a:schemeClr>
                </a:solidFill>
                <a:ea typeface="宋体" panose="02010600030101010101" pitchFamily="2" charset="-122"/>
              </a:rPr>
              <a:t>课件下载：</a:t>
            </a:r>
            <a:r>
              <a:rPr lang="en-US" altLang="zh-CN" sz="100" dirty="0">
                <a:solidFill>
                  <a:schemeClr val="bg1">
                    <a:lumMod val="95000"/>
                  </a:schemeClr>
                </a:solidFill>
                <a:ea typeface="宋体" panose="02010600030101010101" pitchFamily="2" charset="-122"/>
              </a:rPr>
              <a:t>www.1ppt.com/kejian/ </a:t>
            </a:r>
          </a:p>
          <a:p>
            <a:pPr defTabSz="914400"/>
            <a:r>
              <a:rPr lang="zh-CN" altLang="en-US" sz="100" dirty="0">
                <a:solidFill>
                  <a:schemeClr val="bg1">
                    <a:lumMod val="95000"/>
                  </a:schemeClr>
                </a:solidFill>
                <a:ea typeface="宋体" panose="02010600030101010101" pitchFamily="2" charset="-122"/>
              </a:rPr>
              <a:t>范文下载：</a:t>
            </a:r>
            <a:r>
              <a:rPr lang="en-US" altLang="zh-CN" sz="100" dirty="0">
                <a:solidFill>
                  <a:schemeClr val="bg1">
                    <a:lumMod val="95000"/>
                  </a:schemeClr>
                </a:solidFill>
                <a:ea typeface="宋体" panose="02010600030101010101" pitchFamily="2" charset="-122"/>
              </a:rPr>
              <a:t>www.1ppt.com/fanwen/             </a:t>
            </a:r>
            <a:r>
              <a:rPr lang="zh-CN" altLang="en-US" sz="100" dirty="0">
                <a:solidFill>
                  <a:schemeClr val="bg1">
                    <a:lumMod val="95000"/>
                  </a:schemeClr>
                </a:solidFill>
                <a:ea typeface="宋体" panose="02010600030101010101" pitchFamily="2" charset="-122"/>
              </a:rPr>
              <a:t>试卷下载：</a:t>
            </a:r>
            <a:r>
              <a:rPr lang="en-US" altLang="zh-CN" sz="100" dirty="0">
                <a:solidFill>
                  <a:schemeClr val="bg1">
                    <a:lumMod val="95000"/>
                  </a:schemeClr>
                </a:solidFill>
                <a:ea typeface="宋体" panose="02010600030101010101" pitchFamily="2" charset="-122"/>
              </a:rPr>
              <a:t>www.1ppt.com/shiti/  </a:t>
            </a:r>
          </a:p>
          <a:p>
            <a:pPr defTabSz="914400"/>
            <a:r>
              <a:rPr lang="zh-CN" altLang="en-US" sz="100" dirty="0">
                <a:solidFill>
                  <a:schemeClr val="bg1">
                    <a:lumMod val="95000"/>
                  </a:schemeClr>
                </a:solidFill>
                <a:ea typeface="宋体" panose="02010600030101010101" pitchFamily="2" charset="-122"/>
              </a:rPr>
              <a:t>教案下载：</a:t>
            </a:r>
            <a:r>
              <a:rPr lang="en-US" altLang="zh-CN" sz="100" dirty="0">
                <a:solidFill>
                  <a:schemeClr val="bg1">
                    <a:lumMod val="95000"/>
                  </a:schemeClr>
                </a:solidFill>
                <a:ea typeface="宋体" panose="02010600030101010101" pitchFamily="2" charset="-122"/>
              </a:rPr>
              <a:t>www.1ppt.com/jiaoan/        </a:t>
            </a:r>
          </a:p>
          <a:p>
            <a:pPr defTabSz="914400"/>
            <a:r>
              <a:rPr lang="zh-CN" altLang="en-US" sz="100" dirty="0">
                <a:solidFill>
                  <a:schemeClr val="bg1">
                    <a:lumMod val="95000"/>
                  </a:schemeClr>
                </a:solidFill>
                <a:ea typeface="宋体" panose="02010600030101010101" pitchFamily="2" charset="-122"/>
              </a:rPr>
              <a:t>字体下载：</a:t>
            </a:r>
            <a:r>
              <a:rPr lang="en-US" altLang="zh-CN" sz="100" dirty="0">
                <a:solidFill>
                  <a:schemeClr val="bg1">
                    <a:lumMod val="95000"/>
                  </a:schemeClr>
                </a:solidFill>
                <a:ea typeface="宋体" panose="02010600030101010101" pitchFamily="2" charset="-122"/>
              </a:rPr>
              <a:t>www.1ppt.com/ziti/</a:t>
            </a:r>
          </a:p>
          <a:p>
            <a:pPr defTabSz="914400"/>
            <a:r>
              <a:rPr lang="en-US" altLang="zh-CN" sz="100" dirty="0">
                <a:solidFill>
                  <a:schemeClr val="bg1">
                    <a:lumMod val="95000"/>
                  </a:schemeClr>
                </a:solidFill>
                <a:ea typeface="宋体" panose="02010600030101010101" pitchFamily="2" charset="-122"/>
              </a:rPr>
              <a:t> </a:t>
            </a:r>
            <a:endParaRPr lang="zh-CN" altLang="en-US" sz="100" dirty="0">
              <a:solidFill>
                <a:schemeClr val="bg1">
                  <a:lumMod val="95000"/>
                </a:schemeClr>
              </a:solidFill>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1" name="燕尾形 10"/>
          <p:cNvSpPr/>
          <p:nvPr userDrawn="1"/>
        </p:nvSpPr>
        <p:spPr>
          <a:xfrm>
            <a:off x="11598655" y="478876"/>
            <a:ext cx="248668" cy="241576"/>
          </a:xfrm>
          <a:prstGeom prst="chevron">
            <a:avLst/>
          </a:prstGeom>
          <a:solidFill>
            <a:schemeClr val="accent1"/>
          </a:solidFill>
          <a:ln w="12700">
            <a:noFill/>
          </a:ln>
          <a:effectLst>
            <a:outerShdw blurRad="457200" dist="3048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70"/>
          </a:p>
        </p:txBody>
      </p:sp>
      <p:sp>
        <p:nvSpPr>
          <p:cNvPr id="12" name="燕尾形 11"/>
          <p:cNvSpPr/>
          <p:nvPr userDrawn="1"/>
        </p:nvSpPr>
        <p:spPr>
          <a:xfrm>
            <a:off x="12064907" y="478876"/>
            <a:ext cx="248668" cy="241576"/>
          </a:xfrm>
          <a:prstGeom prst="chevron">
            <a:avLst/>
          </a:prstGeom>
          <a:solidFill>
            <a:schemeClr val="accent3"/>
          </a:solidFill>
          <a:ln w="12700">
            <a:noFill/>
          </a:ln>
          <a:effectLst>
            <a:outerShdw blurRad="457200" dist="3048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70"/>
          </a:p>
        </p:txBody>
      </p:sp>
      <p:sp>
        <p:nvSpPr>
          <p:cNvPr id="13" name="燕尾形 12"/>
          <p:cNvSpPr/>
          <p:nvPr userDrawn="1"/>
        </p:nvSpPr>
        <p:spPr>
          <a:xfrm>
            <a:off x="12531160" y="478876"/>
            <a:ext cx="248668" cy="241576"/>
          </a:xfrm>
          <a:prstGeom prst="chevron">
            <a:avLst/>
          </a:prstGeom>
          <a:solidFill>
            <a:schemeClr val="accent4"/>
          </a:solidFill>
          <a:ln w="12700">
            <a:noFill/>
          </a:ln>
          <a:effectLst>
            <a:outerShdw blurRad="457200" dist="3048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70"/>
          </a:p>
        </p:txBody>
      </p:sp>
      <p:sp>
        <p:nvSpPr>
          <p:cNvPr id="14" name="燕尾形 13"/>
          <p:cNvSpPr/>
          <p:nvPr userDrawn="1"/>
        </p:nvSpPr>
        <p:spPr>
          <a:xfrm>
            <a:off x="12997411" y="478876"/>
            <a:ext cx="248668" cy="241576"/>
          </a:xfrm>
          <a:prstGeom prst="chevron">
            <a:avLst/>
          </a:prstGeom>
          <a:solidFill>
            <a:schemeClr val="accent1"/>
          </a:solidFill>
          <a:ln w="12700">
            <a:noFill/>
          </a:ln>
          <a:effectLst>
            <a:outerShdw blurRad="457200" dist="3048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70"/>
          </a:p>
        </p:txBody>
      </p:sp>
      <p:sp>
        <p:nvSpPr>
          <p:cNvPr id="15" name="燕尾形 14"/>
          <p:cNvSpPr/>
          <p:nvPr userDrawn="1"/>
        </p:nvSpPr>
        <p:spPr>
          <a:xfrm>
            <a:off x="13463664" y="478876"/>
            <a:ext cx="248668" cy="241576"/>
          </a:xfrm>
          <a:prstGeom prst="chevron">
            <a:avLst/>
          </a:prstGeom>
          <a:solidFill>
            <a:schemeClr val="accent2"/>
          </a:solidFill>
          <a:ln w="12700">
            <a:noFill/>
          </a:ln>
          <a:effectLst>
            <a:outerShdw blurRad="457200" dist="3048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70"/>
          </a:p>
        </p:txBody>
      </p:sp>
      <p:cxnSp>
        <p:nvCxnSpPr>
          <p:cNvPr id="18" name="直接连接符 17"/>
          <p:cNvCxnSpPr/>
          <p:nvPr userDrawn="1"/>
        </p:nvCxnSpPr>
        <p:spPr>
          <a:xfrm flipV="1">
            <a:off x="1886858" y="995738"/>
            <a:ext cx="12195856" cy="1274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标题 1"/>
          <p:cNvSpPr>
            <a:spLocks noGrp="1"/>
          </p:cNvSpPr>
          <p:nvPr>
            <p:ph type="title"/>
          </p:nvPr>
        </p:nvSpPr>
        <p:spPr>
          <a:xfrm>
            <a:off x="1926941" y="432420"/>
            <a:ext cx="4892049" cy="576064"/>
          </a:xfrm>
        </p:spPr>
        <p:txBody>
          <a:bodyPr vert="horz" lIns="123444" tIns="61722" rIns="123444" bIns="61722" rtlCol="0" anchor="ctr">
            <a:noAutofit/>
          </a:bodyPr>
          <a:lstStyle>
            <a:lvl1pPr>
              <a:defRPr lang="zh-CN" altLang="en-US" sz="288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lvl="0" algn="l"/>
            <a:r>
              <a:rPr lang="zh-CN" altLang="en-US" dirty="0"/>
              <a:t>单击此处编辑母版标题样式</a:t>
            </a:r>
          </a:p>
        </p:txBody>
      </p:sp>
      <p:sp>
        <p:nvSpPr>
          <p:cNvPr id="3" name="矩形 2"/>
          <p:cNvSpPr/>
          <p:nvPr userDrawn="1"/>
        </p:nvSpPr>
        <p:spPr>
          <a:xfrm>
            <a:off x="0" y="432420"/>
            <a:ext cx="488628" cy="72008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528711" y="432420"/>
            <a:ext cx="177500" cy="72008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0-#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20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1000" fill="hold"/>
                                        <p:tgtEl>
                                          <p:spTgt spid="14"/>
                                        </p:tgtEl>
                                        <p:attrNameLst>
                                          <p:attrName>ppt_x</p:attrName>
                                        </p:attrNameLst>
                                      </p:cBhvr>
                                      <p:tavLst>
                                        <p:tav tm="0">
                                          <p:val>
                                            <p:strVal val="0-#ppt_w/2"/>
                                          </p:val>
                                        </p:tav>
                                        <p:tav tm="100000">
                                          <p:val>
                                            <p:strVal val="#ppt_x"/>
                                          </p:val>
                                        </p:tav>
                                      </p:tavLst>
                                    </p:anim>
                                    <p:anim calcmode="lin" valueType="num">
                                      <p:cBhvr additive="base">
                                        <p:cTn id="15" dur="1000" fill="hold"/>
                                        <p:tgtEl>
                                          <p:spTgt spid="14"/>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40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0-#ppt_w/2"/>
                                          </p:val>
                                        </p:tav>
                                        <p:tav tm="100000">
                                          <p:val>
                                            <p:strVal val="#ppt_x"/>
                                          </p:val>
                                        </p:tav>
                                      </p:tavLst>
                                    </p:anim>
                                    <p:anim calcmode="lin" valueType="num">
                                      <p:cBhvr additive="base">
                                        <p:cTn id="19" dur="10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60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1000" fill="hold"/>
                                        <p:tgtEl>
                                          <p:spTgt spid="12"/>
                                        </p:tgtEl>
                                        <p:attrNameLst>
                                          <p:attrName>ppt_x</p:attrName>
                                        </p:attrNameLst>
                                      </p:cBhvr>
                                      <p:tavLst>
                                        <p:tav tm="0">
                                          <p:val>
                                            <p:strVal val="0-#ppt_w/2"/>
                                          </p:val>
                                        </p:tav>
                                        <p:tav tm="100000">
                                          <p:val>
                                            <p:strVal val="#ppt_x"/>
                                          </p:val>
                                        </p:tav>
                                      </p:tavLst>
                                    </p:anim>
                                    <p:anim calcmode="lin" valueType="num">
                                      <p:cBhvr additive="base">
                                        <p:cTn id="23" dur="1000" fill="hold"/>
                                        <p:tgtEl>
                                          <p:spTgt spid="12"/>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90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1000" fill="hold"/>
                                        <p:tgtEl>
                                          <p:spTgt spid="11"/>
                                        </p:tgtEl>
                                        <p:attrNameLst>
                                          <p:attrName>ppt_x</p:attrName>
                                        </p:attrNameLst>
                                      </p:cBhvr>
                                      <p:tavLst>
                                        <p:tav tm="0">
                                          <p:val>
                                            <p:strVal val="0-#ppt_w/2"/>
                                          </p:val>
                                        </p:tav>
                                        <p:tav tm="100000">
                                          <p:val>
                                            <p:strVal val="#ppt_x"/>
                                          </p:val>
                                        </p:tav>
                                      </p:tavLst>
                                    </p:anim>
                                    <p:anim calcmode="lin" valueType="num">
                                      <p:cBhvr additive="base">
                                        <p:cTn id="27" dur="1000" fill="hold"/>
                                        <p:tgtEl>
                                          <p:spTgt spid="11"/>
                                        </p:tgtEl>
                                        <p:attrNameLst>
                                          <p:attrName>ppt_y</p:attrName>
                                        </p:attrNameLst>
                                      </p:cBhvr>
                                      <p:tavLst>
                                        <p:tav tm="0">
                                          <p:val>
                                            <p:strVal val="#ppt_y"/>
                                          </p:val>
                                        </p:tav>
                                        <p:tav tm="100000">
                                          <p:val>
                                            <p:strVal val="#ppt_y"/>
                                          </p:val>
                                        </p:tav>
                                      </p:tavLst>
                                    </p:anim>
                                  </p:childTnLst>
                                </p:cTn>
                              </p:par>
                              <p:par>
                                <p:cTn id="28" presetID="31" presetClass="entr" presetSubtype="0" fill="hold" grpId="0" nodeType="withEffect">
                                  <p:stCondLst>
                                    <p:cond delay="0"/>
                                  </p:stCondLst>
                                  <p:iterate type="lt">
                                    <p:tmPct val="5000"/>
                                  </p:iterate>
                                  <p:childTnLst>
                                    <p:set>
                                      <p:cBhvr>
                                        <p:cTn id="29" dur="1" fill="hold">
                                          <p:stCondLst>
                                            <p:cond delay="0"/>
                                          </p:stCondLst>
                                        </p:cTn>
                                        <p:tgtEl>
                                          <p:spTgt spid="20"/>
                                        </p:tgtEl>
                                        <p:attrNameLst>
                                          <p:attrName>style.visibility</p:attrName>
                                        </p:attrNameLst>
                                      </p:cBhvr>
                                      <p:to>
                                        <p:strVal val="visible"/>
                                      </p:to>
                                    </p:set>
                                    <p:anim calcmode="lin" valueType="num">
                                      <p:cBhvr>
                                        <p:cTn id="30" dur="1000" fill="hold"/>
                                        <p:tgtEl>
                                          <p:spTgt spid="20"/>
                                        </p:tgtEl>
                                        <p:attrNameLst>
                                          <p:attrName>ppt_w</p:attrName>
                                        </p:attrNameLst>
                                      </p:cBhvr>
                                      <p:tavLst>
                                        <p:tav tm="0">
                                          <p:val>
                                            <p:fltVal val="0"/>
                                          </p:val>
                                        </p:tav>
                                        <p:tav tm="100000">
                                          <p:val>
                                            <p:strVal val="#ppt_w"/>
                                          </p:val>
                                        </p:tav>
                                      </p:tavLst>
                                    </p:anim>
                                    <p:anim calcmode="lin" valueType="num">
                                      <p:cBhvr>
                                        <p:cTn id="31" dur="1000" fill="hold"/>
                                        <p:tgtEl>
                                          <p:spTgt spid="20"/>
                                        </p:tgtEl>
                                        <p:attrNameLst>
                                          <p:attrName>ppt_h</p:attrName>
                                        </p:attrNameLst>
                                      </p:cBhvr>
                                      <p:tavLst>
                                        <p:tav tm="0">
                                          <p:val>
                                            <p:fltVal val="0"/>
                                          </p:val>
                                        </p:tav>
                                        <p:tav tm="100000">
                                          <p:val>
                                            <p:strVal val="#ppt_h"/>
                                          </p:val>
                                        </p:tav>
                                      </p:tavLst>
                                    </p:anim>
                                    <p:anim calcmode="lin" valueType="num">
                                      <p:cBhvr>
                                        <p:cTn id="32" dur="1000" fill="hold"/>
                                        <p:tgtEl>
                                          <p:spTgt spid="20"/>
                                        </p:tgtEl>
                                        <p:attrNameLst>
                                          <p:attrName>style.rotation</p:attrName>
                                        </p:attrNameLst>
                                      </p:cBhvr>
                                      <p:tavLst>
                                        <p:tav tm="0">
                                          <p:val>
                                            <p:fltVal val="90"/>
                                          </p:val>
                                        </p:tav>
                                        <p:tav tm="100000">
                                          <p:val>
                                            <p:fltVal val="0"/>
                                          </p:val>
                                        </p:tav>
                                      </p:tavLst>
                                    </p:anim>
                                    <p:animEffect transition="in" filter="fade">
                                      <p:cBhvr>
                                        <p:cTn id="3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20"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11" name="燕尾形 10"/>
          <p:cNvSpPr/>
          <p:nvPr userDrawn="1"/>
        </p:nvSpPr>
        <p:spPr>
          <a:xfrm>
            <a:off x="11598655" y="478876"/>
            <a:ext cx="248668" cy="241576"/>
          </a:xfrm>
          <a:prstGeom prst="chevron">
            <a:avLst/>
          </a:prstGeom>
          <a:solidFill>
            <a:schemeClr val="accent1"/>
          </a:solidFill>
          <a:ln w="12700">
            <a:noFill/>
          </a:ln>
          <a:effectLst>
            <a:outerShdw blurRad="457200" dist="3048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70"/>
          </a:p>
        </p:txBody>
      </p:sp>
      <p:sp>
        <p:nvSpPr>
          <p:cNvPr id="12" name="燕尾形 11"/>
          <p:cNvSpPr/>
          <p:nvPr userDrawn="1"/>
        </p:nvSpPr>
        <p:spPr>
          <a:xfrm>
            <a:off x="12064907" y="478876"/>
            <a:ext cx="248668" cy="241576"/>
          </a:xfrm>
          <a:prstGeom prst="chevron">
            <a:avLst/>
          </a:prstGeom>
          <a:solidFill>
            <a:schemeClr val="accent3"/>
          </a:solidFill>
          <a:ln w="12700">
            <a:noFill/>
          </a:ln>
          <a:effectLst>
            <a:outerShdw blurRad="457200" dist="3048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70"/>
          </a:p>
        </p:txBody>
      </p:sp>
      <p:sp>
        <p:nvSpPr>
          <p:cNvPr id="13" name="燕尾形 12"/>
          <p:cNvSpPr/>
          <p:nvPr userDrawn="1"/>
        </p:nvSpPr>
        <p:spPr>
          <a:xfrm>
            <a:off x="12531160" y="478876"/>
            <a:ext cx="248668" cy="241576"/>
          </a:xfrm>
          <a:prstGeom prst="chevron">
            <a:avLst/>
          </a:prstGeom>
          <a:solidFill>
            <a:schemeClr val="accent4"/>
          </a:solidFill>
          <a:ln w="12700">
            <a:noFill/>
          </a:ln>
          <a:effectLst>
            <a:outerShdw blurRad="457200" dist="3048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70"/>
          </a:p>
        </p:txBody>
      </p:sp>
      <p:sp>
        <p:nvSpPr>
          <p:cNvPr id="14" name="燕尾形 13"/>
          <p:cNvSpPr/>
          <p:nvPr userDrawn="1"/>
        </p:nvSpPr>
        <p:spPr>
          <a:xfrm>
            <a:off x="12997411" y="478876"/>
            <a:ext cx="248668" cy="241576"/>
          </a:xfrm>
          <a:prstGeom prst="chevron">
            <a:avLst/>
          </a:prstGeom>
          <a:solidFill>
            <a:schemeClr val="accent1"/>
          </a:solidFill>
          <a:ln w="12700">
            <a:noFill/>
          </a:ln>
          <a:effectLst>
            <a:outerShdw blurRad="457200" dist="3048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70"/>
          </a:p>
        </p:txBody>
      </p:sp>
      <p:sp>
        <p:nvSpPr>
          <p:cNvPr id="15" name="燕尾形 14"/>
          <p:cNvSpPr/>
          <p:nvPr userDrawn="1"/>
        </p:nvSpPr>
        <p:spPr>
          <a:xfrm>
            <a:off x="13463664" y="478876"/>
            <a:ext cx="248668" cy="241576"/>
          </a:xfrm>
          <a:prstGeom prst="chevron">
            <a:avLst/>
          </a:prstGeom>
          <a:solidFill>
            <a:schemeClr val="accent2"/>
          </a:solidFill>
          <a:ln w="12700">
            <a:noFill/>
          </a:ln>
          <a:effectLst>
            <a:outerShdw blurRad="457200" dist="3048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70"/>
          </a:p>
        </p:txBody>
      </p:sp>
      <p:cxnSp>
        <p:nvCxnSpPr>
          <p:cNvPr id="18" name="直接连接符 17"/>
          <p:cNvCxnSpPr/>
          <p:nvPr userDrawn="1"/>
        </p:nvCxnSpPr>
        <p:spPr>
          <a:xfrm flipV="1">
            <a:off x="1886858" y="995738"/>
            <a:ext cx="12195856" cy="1274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标题 1"/>
          <p:cNvSpPr>
            <a:spLocks noGrp="1"/>
          </p:cNvSpPr>
          <p:nvPr>
            <p:ph type="title"/>
          </p:nvPr>
        </p:nvSpPr>
        <p:spPr>
          <a:xfrm>
            <a:off x="1926941" y="432420"/>
            <a:ext cx="4892049" cy="576064"/>
          </a:xfrm>
        </p:spPr>
        <p:txBody>
          <a:bodyPr vert="horz" lIns="123444" tIns="61722" rIns="123444" bIns="61722" rtlCol="0" anchor="ctr">
            <a:noAutofit/>
          </a:bodyPr>
          <a:lstStyle>
            <a:lvl1pPr>
              <a:defRPr lang="zh-CN" altLang="en-US" sz="288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lvl="0" algn="l"/>
            <a:r>
              <a:rPr lang="zh-CN" altLang="en-US" dirty="0"/>
              <a:t>单击此处编辑母版标题样式</a:t>
            </a:r>
          </a:p>
        </p:txBody>
      </p:sp>
      <p:sp>
        <p:nvSpPr>
          <p:cNvPr id="3" name="矩形 2"/>
          <p:cNvSpPr/>
          <p:nvPr userDrawn="1"/>
        </p:nvSpPr>
        <p:spPr>
          <a:xfrm>
            <a:off x="0" y="432420"/>
            <a:ext cx="488628" cy="72008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528711" y="432420"/>
            <a:ext cx="177500" cy="72008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06601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99000">
              <a:schemeClr val="bg1">
                <a:lumMod val="95000"/>
              </a:schemeClr>
            </a:gs>
          </a:gsLst>
          <a:lin ang="162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04136" y="317233"/>
            <a:ext cx="12674442" cy="1320271"/>
          </a:xfrm>
          <a:prstGeom prst="rect">
            <a:avLst/>
          </a:prstGeom>
        </p:spPr>
        <p:txBody>
          <a:bodyPr vert="horz" lIns="123444" tIns="61722" rIns="123444" bIns="61722" rtlCol="0" anchor="ctr">
            <a:normAutofit/>
          </a:bodyPr>
          <a:lstStyle/>
          <a:p>
            <a:r>
              <a:rPr lang="zh-CN" altLang="en-US"/>
              <a:t>单击此处编辑母版标题样式</a:t>
            </a:r>
          </a:p>
        </p:txBody>
      </p:sp>
      <p:sp>
        <p:nvSpPr>
          <p:cNvPr id="3" name="文本占位符 2"/>
          <p:cNvSpPr>
            <a:spLocks noGrp="1"/>
          </p:cNvSpPr>
          <p:nvPr>
            <p:ph type="body" idx="1"/>
          </p:nvPr>
        </p:nvSpPr>
        <p:spPr>
          <a:xfrm>
            <a:off x="704136" y="1848380"/>
            <a:ext cx="12674442" cy="5227906"/>
          </a:xfrm>
          <a:prstGeom prst="rect">
            <a:avLst/>
          </a:prstGeom>
        </p:spPr>
        <p:txBody>
          <a:bodyPr vert="horz" lIns="123444" tIns="61722" rIns="123444" bIns="6172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04136" y="7342174"/>
            <a:ext cx="3285967" cy="421753"/>
          </a:xfrm>
          <a:prstGeom prst="rect">
            <a:avLst/>
          </a:prstGeom>
        </p:spPr>
        <p:txBody>
          <a:bodyPr vert="horz" lIns="123444" tIns="61722" rIns="123444" bIns="61722" rtlCol="0" anchor="ctr"/>
          <a:lstStyle>
            <a:lvl1pPr algn="l">
              <a:defRPr sz="1645">
                <a:solidFill>
                  <a:schemeClr val="tx1">
                    <a:tint val="75000"/>
                  </a:schemeClr>
                </a:solidFill>
              </a:defRPr>
            </a:lvl1pPr>
          </a:lstStyle>
          <a:p>
            <a:fld id="{32ECB4F7-CDA6-4D6A-8231-574AF9D11862}" type="datetimeFigureOut">
              <a:rPr lang="zh-CN" altLang="en-US" smtClean="0"/>
              <a:t>2020/9/18</a:t>
            </a:fld>
            <a:endParaRPr lang="zh-CN" altLang="en-US"/>
          </a:p>
        </p:txBody>
      </p:sp>
      <p:sp>
        <p:nvSpPr>
          <p:cNvPr id="5" name="页脚占位符 4"/>
          <p:cNvSpPr>
            <a:spLocks noGrp="1"/>
          </p:cNvSpPr>
          <p:nvPr>
            <p:ph type="ftr" sz="quarter" idx="3"/>
          </p:nvPr>
        </p:nvSpPr>
        <p:spPr>
          <a:xfrm>
            <a:off x="4811595" y="7342174"/>
            <a:ext cx="4459525" cy="421753"/>
          </a:xfrm>
          <a:prstGeom prst="rect">
            <a:avLst/>
          </a:prstGeom>
        </p:spPr>
        <p:txBody>
          <a:bodyPr vert="horz" lIns="123444" tIns="61722" rIns="123444" bIns="61722" rtlCol="0" anchor="ctr"/>
          <a:lstStyle>
            <a:lvl1pPr algn="ctr">
              <a:defRPr sz="16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0092611" y="7342174"/>
            <a:ext cx="3285967" cy="421753"/>
          </a:xfrm>
          <a:prstGeom prst="rect">
            <a:avLst/>
          </a:prstGeom>
        </p:spPr>
        <p:txBody>
          <a:bodyPr vert="horz" lIns="123444" tIns="61722" rIns="123444" bIns="61722" rtlCol="0" anchor="ctr"/>
          <a:lstStyle>
            <a:lvl1pPr algn="r">
              <a:defRPr sz="1645">
                <a:solidFill>
                  <a:schemeClr val="tx1">
                    <a:tint val="75000"/>
                  </a:schemeClr>
                </a:solidFill>
              </a:defRPr>
            </a:lvl1pPr>
          </a:lstStyle>
          <a:p>
            <a:fld id="{8460C981-4EE3-450C-BD26-AA72518E114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1270635" rtl="0" eaLnBrk="1" latinLnBrk="0" hangingPunct="1">
        <a:spcBef>
          <a:spcPct val="0"/>
        </a:spcBef>
        <a:buNone/>
        <a:defRPr sz="6075" kern="1200">
          <a:solidFill>
            <a:schemeClr val="tx1"/>
          </a:solidFill>
          <a:latin typeface="+mj-lt"/>
          <a:ea typeface="+mj-ea"/>
          <a:cs typeface="+mj-cs"/>
        </a:defRPr>
      </a:lvl1pPr>
    </p:titleStyle>
    <p:bodyStyle>
      <a:lvl1pPr marL="476250" indent="-476250" algn="l" defTabSz="1270635" rtl="0" eaLnBrk="1" latinLnBrk="0" hangingPunct="1">
        <a:spcBef>
          <a:spcPct val="20000"/>
        </a:spcBef>
        <a:buFont typeface="Arial" panose="020B0604020202020204" pitchFamily="34" charset="0"/>
        <a:buChar char="•"/>
        <a:defRPr sz="4425" kern="1200">
          <a:solidFill>
            <a:schemeClr val="tx1"/>
          </a:solidFill>
          <a:latin typeface="+mn-lt"/>
          <a:ea typeface="+mn-ea"/>
          <a:cs typeface="+mn-cs"/>
        </a:defRPr>
      </a:lvl1pPr>
      <a:lvl2pPr marL="1032510" indent="-396875" algn="l" defTabSz="1270635" rtl="0" eaLnBrk="1" latinLnBrk="0" hangingPunct="1">
        <a:spcBef>
          <a:spcPct val="20000"/>
        </a:spcBef>
        <a:buFont typeface="Arial" panose="020B0604020202020204" pitchFamily="34" charset="0"/>
        <a:buChar char="–"/>
        <a:defRPr sz="3910" kern="1200">
          <a:solidFill>
            <a:schemeClr val="tx1"/>
          </a:solidFill>
          <a:latin typeface="+mn-lt"/>
          <a:ea typeface="+mn-ea"/>
          <a:cs typeface="+mn-cs"/>
        </a:defRPr>
      </a:lvl2pPr>
      <a:lvl3pPr marL="1588135" indent="-317500" algn="l" defTabSz="1270635" rtl="0" eaLnBrk="1" latinLnBrk="0" hangingPunct="1">
        <a:spcBef>
          <a:spcPct val="20000"/>
        </a:spcBef>
        <a:buFont typeface="Arial" panose="020B0604020202020204" pitchFamily="34" charset="0"/>
        <a:buChar char="•"/>
        <a:defRPr sz="3295" kern="1200">
          <a:solidFill>
            <a:schemeClr val="tx1"/>
          </a:solidFill>
          <a:latin typeface="+mn-lt"/>
          <a:ea typeface="+mn-ea"/>
          <a:cs typeface="+mn-cs"/>
        </a:defRPr>
      </a:lvl3pPr>
      <a:lvl4pPr marL="2223770" indent="-317500" algn="l" defTabSz="1270635" rtl="0" eaLnBrk="1" latinLnBrk="0" hangingPunct="1">
        <a:spcBef>
          <a:spcPct val="20000"/>
        </a:spcBef>
        <a:buFont typeface="Arial" panose="020B0604020202020204" pitchFamily="34" charset="0"/>
        <a:buChar char="–"/>
        <a:defRPr sz="2780" kern="1200">
          <a:solidFill>
            <a:schemeClr val="tx1"/>
          </a:solidFill>
          <a:latin typeface="+mn-lt"/>
          <a:ea typeface="+mn-ea"/>
          <a:cs typeface="+mn-cs"/>
        </a:defRPr>
      </a:lvl4pPr>
      <a:lvl5pPr marL="2859405" indent="-317500" algn="l" defTabSz="1270635" rtl="0" eaLnBrk="1" latinLnBrk="0" hangingPunct="1">
        <a:spcBef>
          <a:spcPct val="20000"/>
        </a:spcBef>
        <a:buFont typeface="Arial" panose="020B0604020202020204" pitchFamily="34" charset="0"/>
        <a:buChar char="»"/>
        <a:defRPr sz="2780" kern="1200">
          <a:solidFill>
            <a:schemeClr val="tx1"/>
          </a:solidFill>
          <a:latin typeface="+mn-lt"/>
          <a:ea typeface="+mn-ea"/>
          <a:cs typeface="+mn-cs"/>
        </a:defRPr>
      </a:lvl5pPr>
      <a:lvl6pPr marL="3494405" indent="-317500" algn="l" defTabSz="1270635" rtl="0" eaLnBrk="1" latinLnBrk="0" hangingPunct="1">
        <a:spcBef>
          <a:spcPct val="20000"/>
        </a:spcBef>
        <a:buFont typeface="Arial" panose="020B0604020202020204" pitchFamily="34" charset="0"/>
        <a:buChar char="•"/>
        <a:defRPr sz="2780" kern="1200">
          <a:solidFill>
            <a:schemeClr val="tx1"/>
          </a:solidFill>
          <a:latin typeface="+mn-lt"/>
          <a:ea typeface="+mn-ea"/>
          <a:cs typeface="+mn-cs"/>
        </a:defRPr>
      </a:lvl6pPr>
      <a:lvl7pPr marL="4130040" indent="-317500" algn="l" defTabSz="1270635" rtl="0" eaLnBrk="1" latinLnBrk="0" hangingPunct="1">
        <a:spcBef>
          <a:spcPct val="20000"/>
        </a:spcBef>
        <a:buFont typeface="Arial" panose="020B0604020202020204" pitchFamily="34" charset="0"/>
        <a:buChar char="•"/>
        <a:defRPr sz="2780" kern="1200">
          <a:solidFill>
            <a:schemeClr val="tx1"/>
          </a:solidFill>
          <a:latin typeface="+mn-lt"/>
          <a:ea typeface="+mn-ea"/>
          <a:cs typeface="+mn-cs"/>
        </a:defRPr>
      </a:lvl7pPr>
      <a:lvl8pPr marL="4765040" indent="-317500" algn="l" defTabSz="1270635" rtl="0" eaLnBrk="1" latinLnBrk="0" hangingPunct="1">
        <a:spcBef>
          <a:spcPct val="20000"/>
        </a:spcBef>
        <a:buFont typeface="Arial" panose="020B0604020202020204" pitchFamily="34" charset="0"/>
        <a:buChar char="•"/>
        <a:defRPr sz="2780" kern="1200">
          <a:solidFill>
            <a:schemeClr val="tx1"/>
          </a:solidFill>
          <a:latin typeface="+mn-lt"/>
          <a:ea typeface="+mn-ea"/>
          <a:cs typeface="+mn-cs"/>
        </a:defRPr>
      </a:lvl8pPr>
      <a:lvl9pPr marL="5400675" indent="-317500" algn="l" defTabSz="1270635" rtl="0" eaLnBrk="1" latinLnBrk="0" hangingPunct="1">
        <a:spcBef>
          <a:spcPct val="20000"/>
        </a:spcBef>
        <a:buFont typeface="Arial" panose="020B0604020202020204" pitchFamily="34" charset="0"/>
        <a:buChar char="•"/>
        <a:defRPr sz="2780" kern="1200">
          <a:solidFill>
            <a:schemeClr val="tx1"/>
          </a:solidFill>
          <a:latin typeface="+mn-lt"/>
          <a:ea typeface="+mn-ea"/>
          <a:cs typeface="+mn-cs"/>
        </a:defRPr>
      </a:lvl9pPr>
    </p:bodyStyle>
    <p:otherStyle>
      <a:defPPr>
        <a:defRPr lang="zh-CN"/>
      </a:defPPr>
      <a:lvl1pPr marL="0" algn="l" defTabSz="1270635" rtl="0" eaLnBrk="1" latinLnBrk="0" hangingPunct="1">
        <a:defRPr sz="2470" kern="1200">
          <a:solidFill>
            <a:schemeClr val="tx1"/>
          </a:solidFill>
          <a:latin typeface="+mn-lt"/>
          <a:ea typeface="+mn-ea"/>
          <a:cs typeface="+mn-cs"/>
        </a:defRPr>
      </a:lvl1pPr>
      <a:lvl2pPr marL="635635" algn="l" defTabSz="1270635" rtl="0" eaLnBrk="1" latinLnBrk="0" hangingPunct="1">
        <a:defRPr sz="2470" kern="1200">
          <a:solidFill>
            <a:schemeClr val="tx1"/>
          </a:solidFill>
          <a:latin typeface="+mn-lt"/>
          <a:ea typeface="+mn-ea"/>
          <a:cs typeface="+mn-cs"/>
        </a:defRPr>
      </a:lvl2pPr>
      <a:lvl3pPr marL="1270635" algn="l" defTabSz="1270635" rtl="0" eaLnBrk="1" latinLnBrk="0" hangingPunct="1">
        <a:defRPr sz="2470" kern="1200">
          <a:solidFill>
            <a:schemeClr val="tx1"/>
          </a:solidFill>
          <a:latin typeface="+mn-lt"/>
          <a:ea typeface="+mn-ea"/>
          <a:cs typeface="+mn-cs"/>
        </a:defRPr>
      </a:lvl3pPr>
      <a:lvl4pPr marL="1906270" algn="l" defTabSz="1270635" rtl="0" eaLnBrk="1" latinLnBrk="0" hangingPunct="1">
        <a:defRPr sz="2470" kern="1200">
          <a:solidFill>
            <a:schemeClr val="tx1"/>
          </a:solidFill>
          <a:latin typeface="+mn-lt"/>
          <a:ea typeface="+mn-ea"/>
          <a:cs typeface="+mn-cs"/>
        </a:defRPr>
      </a:lvl4pPr>
      <a:lvl5pPr marL="2541270" algn="l" defTabSz="1270635" rtl="0" eaLnBrk="1" latinLnBrk="0" hangingPunct="1">
        <a:defRPr sz="2470" kern="1200">
          <a:solidFill>
            <a:schemeClr val="tx1"/>
          </a:solidFill>
          <a:latin typeface="+mn-lt"/>
          <a:ea typeface="+mn-ea"/>
          <a:cs typeface="+mn-cs"/>
        </a:defRPr>
      </a:lvl5pPr>
      <a:lvl6pPr marL="3176905" algn="l" defTabSz="1270635" rtl="0" eaLnBrk="1" latinLnBrk="0" hangingPunct="1">
        <a:defRPr sz="2470" kern="1200">
          <a:solidFill>
            <a:schemeClr val="tx1"/>
          </a:solidFill>
          <a:latin typeface="+mn-lt"/>
          <a:ea typeface="+mn-ea"/>
          <a:cs typeface="+mn-cs"/>
        </a:defRPr>
      </a:lvl6pPr>
      <a:lvl7pPr marL="3811905" algn="l" defTabSz="1270635" rtl="0" eaLnBrk="1" latinLnBrk="0" hangingPunct="1">
        <a:defRPr sz="2470" kern="1200">
          <a:solidFill>
            <a:schemeClr val="tx1"/>
          </a:solidFill>
          <a:latin typeface="+mn-lt"/>
          <a:ea typeface="+mn-ea"/>
          <a:cs typeface="+mn-cs"/>
        </a:defRPr>
      </a:lvl7pPr>
      <a:lvl8pPr marL="4447540" algn="l" defTabSz="1270635" rtl="0" eaLnBrk="1" latinLnBrk="0" hangingPunct="1">
        <a:defRPr sz="2470" kern="1200">
          <a:solidFill>
            <a:schemeClr val="tx1"/>
          </a:solidFill>
          <a:latin typeface="+mn-lt"/>
          <a:ea typeface="+mn-ea"/>
          <a:cs typeface="+mn-cs"/>
        </a:defRPr>
      </a:lvl8pPr>
      <a:lvl9pPr marL="5083175" algn="l" defTabSz="1270635" rtl="0" eaLnBrk="1" latinLnBrk="0" hangingPunct="1">
        <a:defRPr sz="2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84"/>
          <p:cNvGrpSpPr/>
          <p:nvPr/>
        </p:nvGrpSpPr>
        <p:grpSpPr>
          <a:xfrm>
            <a:off x="1165357" y="1715630"/>
            <a:ext cx="999267" cy="999267"/>
            <a:chOff x="304800" y="673100"/>
            <a:chExt cx="4000500" cy="4000500"/>
          </a:xfrm>
          <a:solidFill>
            <a:schemeClr val="accent3"/>
          </a:solidFill>
          <a:effectLst>
            <a:outerShdw blurRad="444500" dist="254000" dir="6840000" algn="tr" rotWithShape="0">
              <a:prstClr val="black">
                <a:alpha val="24000"/>
              </a:prstClr>
            </a:outerShdw>
          </a:effectLst>
        </p:grpSpPr>
        <p:sp>
          <p:nvSpPr>
            <p:cNvPr id="86" name="同心圆 85"/>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dirty="0">
                <a:solidFill>
                  <a:srgbClr val="C00000"/>
                </a:solidFill>
                <a:ea typeface="微软雅黑" panose="020B0503020204020204" pitchFamily="34" charset="-122"/>
              </a:endParaRPr>
            </a:p>
          </p:txBody>
        </p:sp>
        <p:sp>
          <p:nvSpPr>
            <p:cNvPr id="87" name="椭圆 86"/>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dirty="0">
                <a:solidFill>
                  <a:srgbClr val="C00000"/>
                </a:solidFill>
                <a:ea typeface="微软雅黑" panose="020B0503020204020204" pitchFamily="34" charset="-122"/>
              </a:endParaRPr>
            </a:p>
          </p:txBody>
        </p:sp>
      </p:grpSp>
      <p:sp>
        <p:nvSpPr>
          <p:cNvPr id="41" name="矩形 40"/>
          <p:cNvSpPr/>
          <p:nvPr/>
        </p:nvSpPr>
        <p:spPr>
          <a:xfrm>
            <a:off x="-1" y="7449139"/>
            <a:ext cx="14082713" cy="69527"/>
          </a:xfrm>
          <a:prstGeom prst="rect">
            <a:avLst/>
          </a:prstGeom>
          <a:solidFill>
            <a:schemeClr val="accent6">
              <a:alpha val="84000"/>
            </a:schemeClr>
          </a:solidFill>
          <a:ln>
            <a:noFill/>
          </a:ln>
          <a:effectLst>
            <a:outerShdw blurRad="1397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cxnSp>
        <p:nvCxnSpPr>
          <p:cNvPr id="77" name="直接连接符 76"/>
          <p:cNvCxnSpPr/>
          <p:nvPr/>
        </p:nvCxnSpPr>
        <p:spPr>
          <a:xfrm>
            <a:off x="4621335" y="4309537"/>
            <a:ext cx="7846588" cy="0"/>
          </a:xfrm>
          <a:prstGeom prst="line">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12401408" y="1093732"/>
            <a:ext cx="515613" cy="515613"/>
          </a:xfrm>
          <a:prstGeom prst="ellipse">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51" name="椭圆 50"/>
          <p:cNvSpPr/>
          <p:nvPr/>
        </p:nvSpPr>
        <p:spPr>
          <a:xfrm>
            <a:off x="12824924" y="136617"/>
            <a:ext cx="282844" cy="282844"/>
          </a:xfrm>
          <a:prstGeom prst="ellipse">
            <a:avLst/>
          </a:prstGeom>
          <a:solidFill>
            <a:schemeClr val="accent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nvGrpSpPr>
          <p:cNvPr id="52" name="组合 51"/>
          <p:cNvGrpSpPr/>
          <p:nvPr/>
        </p:nvGrpSpPr>
        <p:grpSpPr>
          <a:xfrm>
            <a:off x="13599534" y="1401307"/>
            <a:ext cx="226229" cy="226229"/>
            <a:chOff x="304800" y="673100"/>
            <a:chExt cx="4000500" cy="4000500"/>
          </a:xfrm>
          <a:solidFill>
            <a:schemeClr val="accent3"/>
          </a:solidFill>
          <a:effectLst>
            <a:outerShdw blurRad="381000" dist="152400" dir="8100000" algn="tr" rotWithShape="0">
              <a:prstClr val="black">
                <a:alpha val="70000"/>
              </a:prstClr>
            </a:outerShdw>
          </a:effectLst>
        </p:grpSpPr>
        <p:sp>
          <p:nvSpPr>
            <p:cNvPr id="53" name="同心圆 52"/>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accent1"/>
                </a:solidFill>
              </a:endParaRPr>
            </a:p>
          </p:txBody>
        </p:sp>
        <p:sp>
          <p:nvSpPr>
            <p:cNvPr id="54" name="椭圆 53"/>
            <p:cNvSpPr/>
            <p:nvPr/>
          </p:nvSpPr>
          <p:spPr>
            <a:xfrm>
              <a:off x="479425" y="847725"/>
              <a:ext cx="3651250" cy="36512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accent1"/>
                </a:solidFill>
              </a:endParaRPr>
            </a:p>
          </p:txBody>
        </p:sp>
      </p:grpSp>
      <p:grpSp>
        <p:nvGrpSpPr>
          <p:cNvPr id="55" name="组合 54"/>
          <p:cNvGrpSpPr/>
          <p:nvPr/>
        </p:nvGrpSpPr>
        <p:grpSpPr>
          <a:xfrm>
            <a:off x="13341839" y="527900"/>
            <a:ext cx="296371" cy="296371"/>
            <a:chOff x="304800" y="673100"/>
            <a:chExt cx="4000500" cy="4000500"/>
          </a:xfrm>
          <a:effectLst>
            <a:outerShdw blurRad="381000" dist="152400" dir="8100000" algn="tr" rotWithShape="0">
              <a:prstClr val="black">
                <a:alpha val="7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57" name="椭圆 5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grpSp>
        <p:nvGrpSpPr>
          <p:cNvPr id="58" name="组合 57"/>
          <p:cNvGrpSpPr/>
          <p:nvPr/>
        </p:nvGrpSpPr>
        <p:grpSpPr>
          <a:xfrm>
            <a:off x="11938830" y="127442"/>
            <a:ext cx="420366" cy="420366"/>
            <a:chOff x="304800" y="673100"/>
            <a:chExt cx="4000500" cy="4000500"/>
          </a:xfrm>
          <a:solidFill>
            <a:schemeClr val="accent4"/>
          </a:solidFill>
          <a:effectLst>
            <a:outerShdw blurRad="317500" dist="1905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60" name="椭圆 59"/>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61" name="椭圆 60"/>
          <p:cNvSpPr/>
          <p:nvPr/>
        </p:nvSpPr>
        <p:spPr>
          <a:xfrm>
            <a:off x="13458112" y="2187073"/>
            <a:ext cx="141422" cy="141422"/>
          </a:xfrm>
          <a:prstGeom prst="ellipse">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accent1"/>
              </a:solidFill>
            </a:endParaRPr>
          </a:p>
        </p:txBody>
      </p:sp>
      <p:sp>
        <p:nvSpPr>
          <p:cNvPr id="76" name="椭圆 75"/>
          <p:cNvSpPr/>
          <p:nvPr/>
        </p:nvSpPr>
        <p:spPr>
          <a:xfrm>
            <a:off x="-2763404" y="1264831"/>
            <a:ext cx="5569029" cy="5569029"/>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79" name="椭圆 78"/>
          <p:cNvSpPr/>
          <p:nvPr/>
        </p:nvSpPr>
        <p:spPr>
          <a:xfrm>
            <a:off x="-1823045" y="-1519684"/>
            <a:ext cx="5569029" cy="5569029"/>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80" name="椭圆 79"/>
          <p:cNvSpPr/>
          <p:nvPr/>
        </p:nvSpPr>
        <p:spPr>
          <a:xfrm>
            <a:off x="-1558012" y="-269231"/>
            <a:ext cx="5569029" cy="5569029"/>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81" name="椭圆 80"/>
          <p:cNvSpPr/>
          <p:nvPr/>
        </p:nvSpPr>
        <p:spPr>
          <a:xfrm>
            <a:off x="-2469264" y="-3457694"/>
            <a:ext cx="5569029" cy="5569029"/>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nvGrpSpPr>
          <p:cNvPr id="82" name="组合 81"/>
          <p:cNvGrpSpPr/>
          <p:nvPr/>
        </p:nvGrpSpPr>
        <p:grpSpPr>
          <a:xfrm>
            <a:off x="1741343" y="1048532"/>
            <a:ext cx="802398" cy="802398"/>
            <a:chOff x="304800" y="673100"/>
            <a:chExt cx="4000500" cy="4000500"/>
          </a:xfrm>
          <a:solidFill>
            <a:schemeClr val="accent1"/>
          </a:solidFill>
          <a:effectLst>
            <a:outerShdw blurRad="444500" dist="254000" dir="6840000" algn="tr" rotWithShape="0">
              <a:prstClr val="black">
                <a:alpha val="24000"/>
              </a:prstClr>
            </a:outerShdw>
          </a:effectLst>
        </p:grpSpPr>
        <p:sp>
          <p:nvSpPr>
            <p:cNvPr id="83" name="同心圆 82"/>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dirty="0">
                <a:solidFill>
                  <a:srgbClr val="C00000"/>
                </a:solidFill>
                <a:ea typeface="微软雅黑" panose="020B0503020204020204" pitchFamily="34" charset="-122"/>
              </a:endParaRPr>
            </a:p>
          </p:txBody>
        </p:sp>
        <p:sp>
          <p:nvSpPr>
            <p:cNvPr id="84" name="椭圆 83"/>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dirty="0">
                <a:solidFill>
                  <a:srgbClr val="C00000"/>
                </a:solidFill>
                <a:ea typeface="微软雅黑" panose="020B0503020204020204" pitchFamily="34" charset="-122"/>
              </a:endParaRPr>
            </a:p>
          </p:txBody>
        </p:sp>
      </p:grpSp>
      <p:grpSp>
        <p:nvGrpSpPr>
          <p:cNvPr id="91" name="组合 90"/>
          <p:cNvGrpSpPr/>
          <p:nvPr/>
        </p:nvGrpSpPr>
        <p:grpSpPr>
          <a:xfrm>
            <a:off x="3475331" y="1057686"/>
            <a:ext cx="516029" cy="516029"/>
            <a:chOff x="304800" y="673100"/>
            <a:chExt cx="4000500" cy="4000500"/>
          </a:xfrm>
          <a:solidFill>
            <a:schemeClr val="accent2"/>
          </a:solidFill>
          <a:effectLst>
            <a:outerShdw blurRad="444500" dist="254000" dir="6840000" algn="tr" rotWithShape="0">
              <a:prstClr val="black">
                <a:alpha val="24000"/>
              </a:prstClr>
            </a:outerShdw>
          </a:effectLst>
        </p:grpSpPr>
        <p:sp>
          <p:nvSpPr>
            <p:cNvPr id="92" name="同心圆 91"/>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dirty="0">
                <a:solidFill>
                  <a:srgbClr val="C00000"/>
                </a:solidFill>
                <a:ea typeface="微软雅黑" panose="020B0503020204020204" pitchFamily="34" charset="-122"/>
              </a:endParaRPr>
            </a:p>
          </p:txBody>
        </p:sp>
        <p:sp>
          <p:nvSpPr>
            <p:cNvPr id="93" name="椭圆 92"/>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dirty="0">
                <a:solidFill>
                  <a:srgbClr val="C00000"/>
                </a:solidFill>
                <a:ea typeface="微软雅黑" panose="020B0503020204020204" pitchFamily="34" charset="-122"/>
              </a:endParaRPr>
            </a:p>
          </p:txBody>
        </p:sp>
      </p:grpSp>
      <p:grpSp>
        <p:nvGrpSpPr>
          <p:cNvPr id="94" name="组合 93"/>
          <p:cNvGrpSpPr/>
          <p:nvPr/>
        </p:nvGrpSpPr>
        <p:grpSpPr>
          <a:xfrm>
            <a:off x="107297" y="2001961"/>
            <a:ext cx="748145" cy="748145"/>
            <a:chOff x="304800" y="673100"/>
            <a:chExt cx="4000500" cy="4000500"/>
          </a:xfrm>
          <a:effectLst>
            <a:outerShdw blurRad="444500" dist="254000" dir="6840000" algn="tr" rotWithShape="0">
              <a:prstClr val="black">
                <a:alpha val="24000"/>
              </a:prstClr>
            </a:outerShdw>
          </a:effectLst>
        </p:grpSpPr>
        <p:sp>
          <p:nvSpPr>
            <p:cNvPr id="95" name="同心圆 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dirty="0">
                <a:solidFill>
                  <a:srgbClr val="C00000"/>
                </a:solidFill>
                <a:ea typeface="微软雅黑" panose="020B0503020204020204" pitchFamily="34" charset="-122"/>
              </a:endParaRPr>
            </a:p>
          </p:txBody>
        </p:sp>
        <p:sp>
          <p:nvSpPr>
            <p:cNvPr id="96" name="椭圆 9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dirty="0">
                <a:solidFill>
                  <a:srgbClr val="C00000"/>
                </a:solidFill>
                <a:ea typeface="微软雅黑" panose="020B0503020204020204" pitchFamily="34" charset="-122"/>
              </a:endParaRPr>
            </a:p>
          </p:txBody>
        </p:sp>
      </p:grpSp>
      <p:grpSp>
        <p:nvGrpSpPr>
          <p:cNvPr id="97" name="组合 96"/>
          <p:cNvGrpSpPr/>
          <p:nvPr/>
        </p:nvGrpSpPr>
        <p:grpSpPr>
          <a:xfrm>
            <a:off x="2477032" y="3261785"/>
            <a:ext cx="406273" cy="406273"/>
            <a:chOff x="304800" y="673100"/>
            <a:chExt cx="4000500" cy="4000500"/>
          </a:xfrm>
          <a:effectLst>
            <a:outerShdw blurRad="444500" dist="254000" dir="6840000" algn="tr" rotWithShape="0">
              <a:prstClr val="black">
                <a:alpha val="24000"/>
              </a:prstClr>
            </a:outerShdw>
          </a:effectLst>
        </p:grpSpPr>
        <p:sp>
          <p:nvSpPr>
            <p:cNvPr id="98" name="同心圆 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dirty="0">
                <a:solidFill>
                  <a:srgbClr val="C00000"/>
                </a:solidFill>
                <a:ea typeface="微软雅黑" panose="020B0503020204020204" pitchFamily="34" charset="-122"/>
              </a:endParaRPr>
            </a:p>
          </p:txBody>
        </p:sp>
        <p:sp>
          <p:nvSpPr>
            <p:cNvPr id="99" name="椭圆 9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dirty="0">
                <a:solidFill>
                  <a:srgbClr val="C00000"/>
                </a:solidFill>
                <a:ea typeface="微软雅黑" panose="020B0503020204020204" pitchFamily="34" charset="-122"/>
              </a:endParaRPr>
            </a:p>
          </p:txBody>
        </p:sp>
      </p:grpSp>
      <p:grpSp>
        <p:nvGrpSpPr>
          <p:cNvPr id="100" name="组合 99"/>
          <p:cNvGrpSpPr/>
          <p:nvPr/>
        </p:nvGrpSpPr>
        <p:grpSpPr>
          <a:xfrm>
            <a:off x="2164624" y="4223867"/>
            <a:ext cx="1166525" cy="1166525"/>
            <a:chOff x="304800" y="673100"/>
            <a:chExt cx="4000500" cy="4000500"/>
          </a:xfrm>
          <a:solidFill>
            <a:schemeClr val="accent3"/>
          </a:solidFill>
          <a:effectLst>
            <a:outerShdw blurRad="444500" dist="254000" dir="6840000" algn="tr" rotWithShape="0">
              <a:prstClr val="black">
                <a:alpha val="24000"/>
              </a:prstClr>
            </a:outerShdw>
          </a:effectLst>
        </p:grpSpPr>
        <p:sp>
          <p:nvSpPr>
            <p:cNvPr id="101" name="同心圆 100"/>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dirty="0">
                <a:solidFill>
                  <a:srgbClr val="C00000"/>
                </a:solidFill>
                <a:ea typeface="微软雅黑" panose="020B0503020204020204" pitchFamily="34" charset="-122"/>
              </a:endParaRPr>
            </a:p>
          </p:txBody>
        </p:sp>
        <p:sp>
          <p:nvSpPr>
            <p:cNvPr id="102" name="椭圆 101"/>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dirty="0">
                <a:solidFill>
                  <a:srgbClr val="C00000"/>
                </a:solidFill>
                <a:ea typeface="微软雅黑" panose="020B0503020204020204" pitchFamily="34" charset="-122"/>
              </a:endParaRPr>
            </a:p>
          </p:txBody>
        </p:sp>
      </p:grpSp>
      <p:sp>
        <p:nvSpPr>
          <p:cNvPr id="69" name="TextBox 4"/>
          <p:cNvSpPr txBox="1"/>
          <p:nvPr/>
        </p:nvSpPr>
        <p:spPr>
          <a:xfrm>
            <a:off x="5328475" y="2328495"/>
            <a:ext cx="5944256" cy="707886"/>
          </a:xfrm>
          <a:prstGeom prst="rect">
            <a:avLst/>
          </a:prstGeom>
          <a:noFill/>
        </p:spPr>
        <p:txBody>
          <a:bodyPr wrap="none" rtlCol="0">
            <a:spAutoFit/>
          </a:bodyPr>
          <a:lstStyle/>
          <a:p>
            <a:pPr algn="ctr"/>
            <a:r>
              <a:rPr lang="zh-CN" altLang="en-US" sz="4000" b="1" dirty="0">
                <a:latin typeface="Agency FB" panose="020B0503020202020204" pitchFamily="34" charset="0"/>
              </a:rPr>
              <a:t>一种类</a:t>
            </a:r>
            <a:r>
              <a:rPr lang="en-US" altLang="zh-CN" sz="4000" b="1" dirty="0">
                <a:latin typeface="Agency FB" panose="020B0503020202020204" pitchFamily="34" charset="0"/>
              </a:rPr>
              <a:t>Pascal</a:t>
            </a:r>
            <a:r>
              <a:rPr lang="zh-CN" altLang="en-US" sz="4000" b="1" dirty="0">
                <a:latin typeface="Agency FB" panose="020B0503020202020204" pitchFamily="34" charset="0"/>
              </a:rPr>
              <a:t>静态编译语言</a:t>
            </a:r>
          </a:p>
        </p:txBody>
      </p:sp>
      <p:sp>
        <p:nvSpPr>
          <p:cNvPr id="73" name="TextBox 27"/>
          <p:cNvSpPr txBox="1"/>
          <p:nvPr/>
        </p:nvSpPr>
        <p:spPr>
          <a:xfrm>
            <a:off x="7904556" y="4899688"/>
            <a:ext cx="309880" cy="706755"/>
          </a:xfrm>
          <a:prstGeom prst="rect">
            <a:avLst/>
          </a:prstGeom>
          <a:noFill/>
        </p:spPr>
        <p:txBody>
          <a:bodyPr wrap="none" rtlCol="0">
            <a:spAutoFit/>
          </a:bodyPr>
          <a:lstStyle/>
          <a:p>
            <a:pPr algn="ctr"/>
            <a:endParaRPr lang="zh-CN" altLang="en-US" sz="2000" dirty="0">
              <a:solidFill>
                <a:schemeClr val="accent1"/>
              </a:solidFill>
              <a:latin typeface="微软雅黑" panose="020B0503020204020204" pitchFamily="34" charset="-122"/>
              <a:ea typeface="微软雅黑" panose="020B0503020204020204" pitchFamily="34" charset="-122"/>
            </a:endParaRPr>
          </a:p>
          <a:p>
            <a:pPr algn="ct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621335" y="4422068"/>
            <a:ext cx="6336704" cy="830997"/>
          </a:xfrm>
          <a:prstGeom prst="rect">
            <a:avLst/>
          </a:prstGeom>
          <a:noFill/>
        </p:spPr>
        <p:txBody>
          <a:bodyPr wrap="square" rtlCol="0">
            <a:spAutoFit/>
          </a:bodyPr>
          <a:lstStyle/>
          <a:p>
            <a:r>
              <a:rPr lang="zh-CN" altLang="en-US" dirty="0"/>
              <a:t>设计项目已经开源到</a:t>
            </a:r>
            <a:r>
              <a:rPr lang="en-US" altLang="zh-CN" dirty="0" err="1"/>
              <a:t>github</a:t>
            </a:r>
            <a:r>
              <a:rPr lang="zh-CN" altLang="en-US" dirty="0"/>
              <a:t>上</a:t>
            </a:r>
            <a:r>
              <a:rPr lang="zh-CN" altLang="en-US" dirty="0" smtClean="0"/>
              <a:t>：</a:t>
            </a:r>
            <a:r>
              <a:rPr lang="en-US" altLang="zh-CN" dirty="0"/>
              <a:t>https://github.com/wang0618/simple_compiler</a:t>
            </a:r>
            <a:endParaRPr lang="zh-CN" altLang="en-US" dirty="0"/>
          </a:p>
        </p:txBody>
      </p:sp>
      <p:sp>
        <p:nvSpPr>
          <p:cNvPr id="42" name="文本框 41"/>
          <p:cNvSpPr txBox="1"/>
          <p:nvPr/>
        </p:nvSpPr>
        <p:spPr>
          <a:xfrm>
            <a:off x="11388189" y="5443411"/>
            <a:ext cx="5779135" cy="1938992"/>
          </a:xfrm>
          <a:prstGeom prst="rect">
            <a:avLst/>
          </a:prstGeom>
          <a:noFill/>
        </p:spPr>
        <p:txBody>
          <a:bodyPr wrap="square" rtlCol="0">
            <a:spAutoFit/>
          </a:bodyPr>
          <a:lstStyle/>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mj-cs"/>
              </a:rPr>
              <a:t>1.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j-cs"/>
              </a:rPr>
              <a:t>语言</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综述</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j-cs"/>
            </a:endParaRPr>
          </a:p>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mj-cs"/>
              </a:rPr>
              <a:t>2</a:t>
            </a:r>
            <a:r>
              <a:rPr lang="en-US" altLang="en-US" b="1" dirty="0">
                <a:solidFill>
                  <a:schemeClr val="tx1">
                    <a:lumMod val="65000"/>
                    <a:lumOff val="35000"/>
                  </a:schemeClr>
                </a:solidFill>
                <a:latin typeface="微软雅黑" panose="020B0503020204020204" pitchFamily="34" charset="-122"/>
                <a:ea typeface="微软雅黑" panose="020B0503020204020204" pitchFamily="34" charset="-122"/>
                <a:cs typeface="+mj-cs"/>
              </a:rPr>
              <a:t>.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j-cs"/>
              </a:rPr>
              <a:t>词法</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设计</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j-cs"/>
            </a:endParaRPr>
          </a:p>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mj-cs"/>
              </a:rPr>
              <a:t>3</a:t>
            </a:r>
            <a:r>
              <a:rPr lang="en-US" altLang="en-US" b="1" dirty="0">
                <a:solidFill>
                  <a:schemeClr val="tx1">
                    <a:lumMod val="65000"/>
                    <a:lumOff val="35000"/>
                  </a:schemeClr>
                </a:solidFill>
                <a:latin typeface="微软雅黑" panose="020B0503020204020204" pitchFamily="34" charset="-122"/>
                <a:ea typeface="微软雅黑" panose="020B0503020204020204" pitchFamily="34" charset="-122"/>
                <a:cs typeface="+mj-cs"/>
              </a:rPr>
              <a:t>.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j-cs"/>
              </a:rPr>
              <a:t>语法</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设计</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mj-cs"/>
            </a:endParaRPr>
          </a:p>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mj-cs"/>
              </a:rPr>
              <a:t>4</a:t>
            </a:r>
            <a:r>
              <a:rPr lang="en-US" altLang="en-US" b="1" dirty="0">
                <a:solidFill>
                  <a:schemeClr val="tx1">
                    <a:lumMod val="65000"/>
                    <a:lumOff val="35000"/>
                  </a:schemeClr>
                </a:solidFill>
                <a:latin typeface="微软雅黑" panose="020B0503020204020204" pitchFamily="34" charset="-122"/>
                <a:ea typeface="微软雅黑" panose="020B0503020204020204" pitchFamily="34" charset="-122"/>
                <a:cs typeface="+mj-cs"/>
              </a:rPr>
              <a:t>.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j-cs"/>
              </a:rPr>
              <a:t>语义</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描述</a:t>
            </a:r>
            <a:endParaRPr lang="en-US" altLang="en-US" b="1" dirty="0">
              <a:solidFill>
                <a:schemeClr val="tx1">
                  <a:lumMod val="65000"/>
                  <a:lumOff val="35000"/>
                </a:schemeClr>
              </a:solidFill>
              <a:latin typeface="微软雅黑" panose="020B0503020204020204" pitchFamily="34" charset="-122"/>
              <a:ea typeface="微软雅黑" panose="020B0503020204020204" pitchFamily="34" charset="-122"/>
              <a:cs typeface="+mj-cs"/>
            </a:endParaRPr>
          </a:p>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mj-cs"/>
              </a:rPr>
              <a:t>5</a:t>
            </a:r>
            <a:r>
              <a:rPr lang="en-US" altLang="en-US" b="1" dirty="0">
                <a:solidFill>
                  <a:schemeClr val="tx1">
                    <a:lumMod val="65000"/>
                    <a:lumOff val="35000"/>
                  </a:schemeClr>
                </a:solidFill>
                <a:latin typeface="微软雅黑" panose="020B0503020204020204" pitchFamily="34" charset="-122"/>
                <a:ea typeface="微软雅黑" panose="020B0503020204020204" pitchFamily="34" charset="-122"/>
                <a:cs typeface="+mj-cs"/>
              </a:rPr>
              <a:t>. </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词法语法分析</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j-cs"/>
              </a:rPr>
              <a:t>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200"/>
                                      </p:stCondLst>
                                      <p:childTnLst>
                                        <p:set>
                                          <p:cBhvr>
                                            <p:cTn id="10" dur="1" fill="hold">
                                              <p:stCondLst>
                                                <p:cond delay="0"/>
                                              </p:stCondLst>
                                            </p:cTn>
                                            <p:tgtEl>
                                              <p:spTgt spid="80"/>
                                            </p:tgtEl>
                                            <p:attrNameLst>
                                              <p:attrName>style.visibility</p:attrName>
                                            </p:attrNameLst>
                                          </p:cBhvr>
                                          <p:to>
                                            <p:strVal val="visible"/>
                                          </p:to>
                                        </p:set>
                                        <p:anim calcmode="lin" valueType="num">
                                          <p:cBhvr>
                                            <p:cTn id="11" dur="500" fill="hold"/>
                                            <p:tgtEl>
                                              <p:spTgt spid="80"/>
                                            </p:tgtEl>
                                            <p:attrNameLst>
                                              <p:attrName>ppt_w</p:attrName>
                                            </p:attrNameLst>
                                          </p:cBhvr>
                                          <p:tavLst>
                                            <p:tav tm="0">
                                              <p:val>
                                                <p:fltVal val="0"/>
                                              </p:val>
                                            </p:tav>
                                            <p:tav tm="100000">
                                              <p:val>
                                                <p:strVal val="#ppt_w"/>
                                              </p:val>
                                            </p:tav>
                                          </p:tavLst>
                                        </p:anim>
                                        <p:anim calcmode="lin" valueType="num">
                                          <p:cBhvr>
                                            <p:cTn id="12" dur="500" fill="hold"/>
                                            <p:tgtEl>
                                              <p:spTgt spid="80"/>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400"/>
                                      </p:stCondLst>
                                      <p:childTnLst>
                                        <p:set>
                                          <p:cBhvr>
                                            <p:cTn id="14" dur="1" fill="hold">
                                              <p:stCondLst>
                                                <p:cond delay="0"/>
                                              </p:stCondLst>
                                            </p:cTn>
                                            <p:tgtEl>
                                              <p:spTgt spid="79"/>
                                            </p:tgtEl>
                                            <p:attrNameLst>
                                              <p:attrName>style.visibility</p:attrName>
                                            </p:attrNameLst>
                                          </p:cBhvr>
                                          <p:to>
                                            <p:strVal val="visible"/>
                                          </p:to>
                                        </p:set>
                                        <p:anim calcmode="lin" valueType="num">
                                          <p:cBhvr>
                                            <p:cTn id="15" dur="500" fill="hold"/>
                                            <p:tgtEl>
                                              <p:spTgt spid="79"/>
                                            </p:tgtEl>
                                            <p:attrNameLst>
                                              <p:attrName>ppt_w</p:attrName>
                                            </p:attrNameLst>
                                          </p:cBhvr>
                                          <p:tavLst>
                                            <p:tav tm="0">
                                              <p:val>
                                                <p:fltVal val="0"/>
                                              </p:val>
                                            </p:tav>
                                            <p:tav tm="100000">
                                              <p:val>
                                                <p:strVal val="#ppt_w"/>
                                              </p:val>
                                            </p:tav>
                                          </p:tavLst>
                                        </p:anim>
                                        <p:anim calcmode="lin" valueType="num">
                                          <p:cBhvr>
                                            <p:cTn id="16" dur="500" fill="hold"/>
                                            <p:tgtEl>
                                              <p:spTgt spid="79"/>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600"/>
                                      </p:stCondLst>
                                      <p:childTnLst>
                                        <p:set>
                                          <p:cBhvr>
                                            <p:cTn id="18" dur="1" fill="hold">
                                              <p:stCondLst>
                                                <p:cond delay="0"/>
                                              </p:stCondLst>
                                            </p:cTn>
                                            <p:tgtEl>
                                              <p:spTgt spid="81"/>
                                            </p:tgtEl>
                                            <p:attrNameLst>
                                              <p:attrName>style.visibility</p:attrName>
                                            </p:attrNameLst>
                                          </p:cBhvr>
                                          <p:to>
                                            <p:strVal val="visible"/>
                                          </p:to>
                                        </p:set>
                                        <p:anim calcmode="lin" valueType="num">
                                          <p:cBhvr>
                                            <p:cTn id="19" dur="500" fill="hold"/>
                                            <p:tgtEl>
                                              <p:spTgt spid="81"/>
                                            </p:tgtEl>
                                            <p:attrNameLst>
                                              <p:attrName>ppt_w</p:attrName>
                                            </p:attrNameLst>
                                          </p:cBhvr>
                                          <p:tavLst>
                                            <p:tav tm="0">
                                              <p:val>
                                                <p:fltVal val="0"/>
                                              </p:val>
                                            </p:tav>
                                            <p:tav tm="100000">
                                              <p:val>
                                                <p:strVal val="#ppt_w"/>
                                              </p:val>
                                            </p:tav>
                                          </p:tavLst>
                                        </p:anim>
                                        <p:anim calcmode="lin" valueType="num">
                                          <p:cBhvr>
                                            <p:cTn id="20" dur="500" fill="hold"/>
                                            <p:tgtEl>
                                              <p:spTgt spid="81"/>
                                            </p:tgtEl>
                                            <p:attrNameLst>
                                              <p:attrName>ppt_h</p:attrName>
                                            </p:attrNameLst>
                                          </p:cBhvr>
                                          <p:tavLst>
                                            <p:tav tm="0">
                                              <p:val>
                                                <p:fltVal val="0"/>
                                              </p:val>
                                            </p:tav>
                                            <p:tav tm="100000">
                                              <p:val>
                                                <p:strVal val="#ppt_h"/>
                                              </p:val>
                                            </p:tav>
                                          </p:tavLst>
                                        </p:anim>
                                      </p:childTnLst>
                                    </p:cTn>
                                  </p:par>
                                  <p:par>
                                    <p:cTn id="21" presetID="2" presetClass="entr" presetSubtype="9" accel="35000" fill="hold" nodeType="withEffect" p14:presetBounceEnd="55000">
                                      <p:stCondLst>
                                        <p:cond delay="600"/>
                                      </p:stCondLst>
                                      <p:childTnLst>
                                        <p:set>
                                          <p:cBhvr>
                                            <p:cTn id="22" dur="1" fill="hold">
                                              <p:stCondLst>
                                                <p:cond delay="0"/>
                                              </p:stCondLst>
                                            </p:cTn>
                                            <p:tgtEl>
                                              <p:spTgt spid="94"/>
                                            </p:tgtEl>
                                            <p:attrNameLst>
                                              <p:attrName>style.visibility</p:attrName>
                                            </p:attrNameLst>
                                          </p:cBhvr>
                                          <p:to>
                                            <p:strVal val="visible"/>
                                          </p:to>
                                        </p:set>
                                        <p:anim calcmode="lin" valueType="num" p14:bounceEnd="55000">
                                          <p:cBhvr additive="base">
                                            <p:cTn id="23" dur="3000" fill="hold"/>
                                            <p:tgtEl>
                                              <p:spTgt spid="94"/>
                                            </p:tgtEl>
                                            <p:attrNameLst>
                                              <p:attrName>ppt_x</p:attrName>
                                            </p:attrNameLst>
                                          </p:cBhvr>
                                          <p:tavLst>
                                            <p:tav tm="0">
                                              <p:val>
                                                <p:strVal val="0-#ppt_w/2"/>
                                              </p:val>
                                            </p:tav>
                                            <p:tav tm="100000">
                                              <p:val>
                                                <p:strVal val="#ppt_x"/>
                                              </p:val>
                                            </p:tav>
                                          </p:tavLst>
                                        </p:anim>
                                        <p:anim calcmode="lin" valueType="num" p14:bounceEnd="55000">
                                          <p:cBhvr additive="base">
                                            <p:cTn id="24" dur="3000" fill="hold"/>
                                            <p:tgtEl>
                                              <p:spTgt spid="94"/>
                                            </p:tgtEl>
                                            <p:attrNameLst>
                                              <p:attrName>ppt_y</p:attrName>
                                            </p:attrNameLst>
                                          </p:cBhvr>
                                          <p:tavLst>
                                            <p:tav tm="0">
                                              <p:val>
                                                <p:strVal val="0-#ppt_h/2"/>
                                              </p:val>
                                            </p:tav>
                                            <p:tav tm="100000">
                                              <p:val>
                                                <p:strVal val="#ppt_y"/>
                                              </p:val>
                                            </p:tav>
                                          </p:tavLst>
                                        </p:anim>
                                      </p:childTnLst>
                                    </p:cTn>
                                  </p:par>
                                  <p:par>
                                    <p:cTn id="25" presetID="2" presetClass="entr" presetSubtype="6" accel="35000" fill="hold" nodeType="withEffect" p14:presetBounceEnd="55000">
                                      <p:stCondLst>
                                        <p:cond delay="600"/>
                                      </p:stCondLst>
                                      <p:childTnLst>
                                        <p:set>
                                          <p:cBhvr>
                                            <p:cTn id="26" dur="1" fill="hold">
                                              <p:stCondLst>
                                                <p:cond delay="0"/>
                                              </p:stCondLst>
                                            </p:cTn>
                                            <p:tgtEl>
                                              <p:spTgt spid="82"/>
                                            </p:tgtEl>
                                            <p:attrNameLst>
                                              <p:attrName>style.visibility</p:attrName>
                                            </p:attrNameLst>
                                          </p:cBhvr>
                                          <p:to>
                                            <p:strVal val="visible"/>
                                          </p:to>
                                        </p:set>
                                        <p:anim calcmode="lin" valueType="num" p14:bounceEnd="55000">
                                          <p:cBhvr additive="base">
                                            <p:cTn id="27" dur="3000" fill="hold"/>
                                            <p:tgtEl>
                                              <p:spTgt spid="82"/>
                                            </p:tgtEl>
                                            <p:attrNameLst>
                                              <p:attrName>ppt_x</p:attrName>
                                            </p:attrNameLst>
                                          </p:cBhvr>
                                          <p:tavLst>
                                            <p:tav tm="0">
                                              <p:val>
                                                <p:strVal val="1+#ppt_w/2"/>
                                              </p:val>
                                            </p:tav>
                                            <p:tav tm="100000">
                                              <p:val>
                                                <p:strVal val="#ppt_x"/>
                                              </p:val>
                                            </p:tav>
                                          </p:tavLst>
                                        </p:anim>
                                        <p:anim calcmode="lin" valueType="num" p14:bounceEnd="55000">
                                          <p:cBhvr additive="base">
                                            <p:cTn id="28" dur="3000" fill="hold"/>
                                            <p:tgtEl>
                                              <p:spTgt spid="82"/>
                                            </p:tgtEl>
                                            <p:attrNameLst>
                                              <p:attrName>ppt_y</p:attrName>
                                            </p:attrNameLst>
                                          </p:cBhvr>
                                          <p:tavLst>
                                            <p:tav tm="0">
                                              <p:val>
                                                <p:strVal val="1+#ppt_h/2"/>
                                              </p:val>
                                            </p:tav>
                                            <p:tav tm="100000">
                                              <p:val>
                                                <p:strVal val="#ppt_y"/>
                                              </p:val>
                                            </p:tav>
                                          </p:tavLst>
                                        </p:anim>
                                      </p:childTnLst>
                                    </p:cTn>
                                  </p:par>
                                  <p:par>
                                    <p:cTn id="29" presetID="2" presetClass="entr" presetSubtype="12" accel="35000" fill="hold" nodeType="withEffect" p14:presetBounceEnd="55000">
                                      <p:stCondLst>
                                        <p:cond delay="600"/>
                                      </p:stCondLst>
                                      <p:childTnLst>
                                        <p:set>
                                          <p:cBhvr>
                                            <p:cTn id="30" dur="1" fill="hold">
                                              <p:stCondLst>
                                                <p:cond delay="0"/>
                                              </p:stCondLst>
                                            </p:cTn>
                                            <p:tgtEl>
                                              <p:spTgt spid="85"/>
                                            </p:tgtEl>
                                            <p:attrNameLst>
                                              <p:attrName>style.visibility</p:attrName>
                                            </p:attrNameLst>
                                          </p:cBhvr>
                                          <p:to>
                                            <p:strVal val="visible"/>
                                          </p:to>
                                        </p:set>
                                        <p:anim calcmode="lin" valueType="num" p14:bounceEnd="55000">
                                          <p:cBhvr additive="base">
                                            <p:cTn id="31" dur="3000" fill="hold"/>
                                            <p:tgtEl>
                                              <p:spTgt spid="85"/>
                                            </p:tgtEl>
                                            <p:attrNameLst>
                                              <p:attrName>ppt_x</p:attrName>
                                            </p:attrNameLst>
                                          </p:cBhvr>
                                          <p:tavLst>
                                            <p:tav tm="0">
                                              <p:val>
                                                <p:strVal val="0-#ppt_w/2"/>
                                              </p:val>
                                            </p:tav>
                                            <p:tav tm="100000">
                                              <p:val>
                                                <p:strVal val="#ppt_x"/>
                                              </p:val>
                                            </p:tav>
                                          </p:tavLst>
                                        </p:anim>
                                        <p:anim calcmode="lin" valueType="num" p14:bounceEnd="55000">
                                          <p:cBhvr additive="base">
                                            <p:cTn id="32" dur="3000" fill="hold"/>
                                            <p:tgtEl>
                                              <p:spTgt spid="85"/>
                                            </p:tgtEl>
                                            <p:attrNameLst>
                                              <p:attrName>ppt_y</p:attrName>
                                            </p:attrNameLst>
                                          </p:cBhvr>
                                          <p:tavLst>
                                            <p:tav tm="0">
                                              <p:val>
                                                <p:strVal val="1+#ppt_h/2"/>
                                              </p:val>
                                            </p:tav>
                                            <p:tav tm="100000">
                                              <p:val>
                                                <p:strVal val="#ppt_y"/>
                                              </p:val>
                                            </p:tav>
                                          </p:tavLst>
                                        </p:anim>
                                      </p:childTnLst>
                                    </p:cTn>
                                  </p:par>
                                  <p:par>
                                    <p:cTn id="33" presetID="2" presetClass="entr" presetSubtype="9" accel="35000" fill="hold" nodeType="withEffect" p14:presetBounceEnd="55000">
                                      <p:stCondLst>
                                        <p:cond delay="600"/>
                                      </p:stCondLst>
                                      <p:childTnLst>
                                        <p:set>
                                          <p:cBhvr>
                                            <p:cTn id="34" dur="1" fill="hold">
                                              <p:stCondLst>
                                                <p:cond delay="0"/>
                                              </p:stCondLst>
                                            </p:cTn>
                                            <p:tgtEl>
                                              <p:spTgt spid="97"/>
                                            </p:tgtEl>
                                            <p:attrNameLst>
                                              <p:attrName>style.visibility</p:attrName>
                                            </p:attrNameLst>
                                          </p:cBhvr>
                                          <p:to>
                                            <p:strVal val="visible"/>
                                          </p:to>
                                        </p:set>
                                        <p:anim calcmode="lin" valueType="num" p14:bounceEnd="55000">
                                          <p:cBhvr additive="base">
                                            <p:cTn id="35" dur="3000" fill="hold"/>
                                            <p:tgtEl>
                                              <p:spTgt spid="97"/>
                                            </p:tgtEl>
                                            <p:attrNameLst>
                                              <p:attrName>ppt_x</p:attrName>
                                            </p:attrNameLst>
                                          </p:cBhvr>
                                          <p:tavLst>
                                            <p:tav tm="0">
                                              <p:val>
                                                <p:strVal val="0-#ppt_w/2"/>
                                              </p:val>
                                            </p:tav>
                                            <p:tav tm="100000">
                                              <p:val>
                                                <p:strVal val="#ppt_x"/>
                                              </p:val>
                                            </p:tav>
                                          </p:tavLst>
                                        </p:anim>
                                        <p:anim calcmode="lin" valueType="num" p14:bounceEnd="55000">
                                          <p:cBhvr additive="base">
                                            <p:cTn id="36" dur="3000" fill="hold"/>
                                            <p:tgtEl>
                                              <p:spTgt spid="97"/>
                                            </p:tgtEl>
                                            <p:attrNameLst>
                                              <p:attrName>ppt_y</p:attrName>
                                            </p:attrNameLst>
                                          </p:cBhvr>
                                          <p:tavLst>
                                            <p:tav tm="0">
                                              <p:val>
                                                <p:strVal val="0-#ppt_h/2"/>
                                              </p:val>
                                            </p:tav>
                                            <p:tav tm="100000">
                                              <p:val>
                                                <p:strVal val="#ppt_y"/>
                                              </p:val>
                                            </p:tav>
                                          </p:tavLst>
                                        </p:anim>
                                      </p:childTnLst>
                                    </p:cTn>
                                  </p:par>
                                  <p:par>
                                    <p:cTn id="37" presetID="2" presetClass="entr" presetSubtype="9" accel="35000" fill="hold" nodeType="withEffect" p14:presetBounceEnd="55000">
                                      <p:stCondLst>
                                        <p:cond delay="600"/>
                                      </p:stCondLst>
                                      <p:childTnLst>
                                        <p:set>
                                          <p:cBhvr>
                                            <p:cTn id="38" dur="1" fill="hold">
                                              <p:stCondLst>
                                                <p:cond delay="0"/>
                                              </p:stCondLst>
                                            </p:cTn>
                                            <p:tgtEl>
                                              <p:spTgt spid="100"/>
                                            </p:tgtEl>
                                            <p:attrNameLst>
                                              <p:attrName>style.visibility</p:attrName>
                                            </p:attrNameLst>
                                          </p:cBhvr>
                                          <p:to>
                                            <p:strVal val="visible"/>
                                          </p:to>
                                        </p:set>
                                        <p:anim calcmode="lin" valueType="num" p14:bounceEnd="55000">
                                          <p:cBhvr additive="base">
                                            <p:cTn id="39" dur="3000" fill="hold"/>
                                            <p:tgtEl>
                                              <p:spTgt spid="100"/>
                                            </p:tgtEl>
                                            <p:attrNameLst>
                                              <p:attrName>ppt_x</p:attrName>
                                            </p:attrNameLst>
                                          </p:cBhvr>
                                          <p:tavLst>
                                            <p:tav tm="0">
                                              <p:val>
                                                <p:strVal val="0-#ppt_w/2"/>
                                              </p:val>
                                            </p:tav>
                                            <p:tav tm="100000">
                                              <p:val>
                                                <p:strVal val="#ppt_x"/>
                                              </p:val>
                                            </p:tav>
                                          </p:tavLst>
                                        </p:anim>
                                        <p:anim calcmode="lin" valueType="num" p14:bounceEnd="55000">
                                          <p:cBhvr additive="base">
                                            <p:cTn id="40" dur="3000" fill="hold"/>
                                            <p:tgtEl>
                                              <p:spTgt spid="100"/>
                                            </p:tgtEl>
                                            <p:attrNameLst>
                                              <p:attrName>ppt_y</p:attrName>
                                            </p:attrNameLst>
                                          </p:cBhvr>
                                          <p:tavLst>
                                            <p:tav tm="0">
                                              <p:val>
                                                <p:strVal val="0-#ppt_h/2"/>
                                              </p:val>
                                            </p:tav>
                                            <p:tav tm="100000">
                                              <p:val>
                                                <p:strVal val="#ppt_y"/>
                                              </p:val>
                                            </p:tav>
                                          </p:tavLst>
                                        </p:anim>
                                      </p:childTnLst>
                                    </p:cTn>
                                  </p:par>
                                  <p:par>
                                    <p:cTn id="41" presetID="2" presetClass="entr" presetSubtype="3" accel="35000" fill="hold" nodeType="withEffect" p14:presetBounceEnd="55000">
                                      <p:stCondLst>
                                        <p:cond delay="600"/>
                                      </p:stCondLst>
                                      <p:childTnLst>
                                        <p:set>
                                          <p:cBhvr>
                                            <p:cTn id="42" dur="1" fill="hold">
                                              <p:stCondLst>
                                                <p:cond delay="0"/>
                                              </p:stCondLst>
                                            </p:cTn>
                                            <p:tgtEl>
                                              <p:spTgt spid="91"/>
                                            </p:tgtEl>
                                            <p:attrNameLst>
                                              <p:attrName>style.visibility</p:attrName>
                                            </p:attrNameLst>
                                          </p:cBhvr>
                                          <p:to>
                                            <p:strVal val="visible"/>
                                          </p:to>
                                        </p:set>
                                        <p:anim calcmode="lin" valueType="num" p14:bounceEnd="55000">
                                          <p:cBhvr additive="base">
                                            <p:cTn id="43" dur="3000" fill="hold"/>
                                            <p:tgtEl>
                                              <p:spTgt spid="91"/>
                                            </p:tgtEl>
                                            <p:attrNameLst>
                                              <p:attrName>ppt_x</p:attrName>
                                            </p:attrNameLst>
                                          </p:cBhvr>
                                          <p:tavLst>
                                            <p:tav tm="0">
                                              <p:val>
                                                <p:strVal val="1+#ppt_w/2"/>
                                              </p:val>
                                            </p:tav>
                                            <p:tav tm="100000">
                                              <p:val>
                                                <p:strVal val="#ppt_x"/>
                                              </p:val>
                                            </p:tav>
                                          </p:tavLst>
                                        </p:anim>
                                        <p:anim calcmode="lin" valueType="num" p14:bounceEnd="55000">
                                          <p:cBhvr additive="base">
                                            <p:cTn id="44" dur="3000" fill="hold"/>
                                            <p:tgtEl>
                                              <p:spTgt spid="91"/>
                                            </p:tgtEl>
                                            <p:attrNameLst>
                                              <p:attrName>ppt_y</p:attrName>
                                            </p:attrNameLst>
                                          </p:cBhvr>
                                          <p:tavLst>
                                            <p:tav tm="0">
                                              <p:val>
                                                <p:strVal val="0-#ppt_h/2"/>
                                              </p:val>
                                            </p:tav>
                                            <p:tav tm="100000">
                                              <p:val>
                                                <p:strVal val="#ppt_y"/>
                                              </p:val>
                                            </p:tav>
                                          </p:tavLst>
                                        </p:anim>
                                      </p:childTnLst>
                                    </p:cTn>
                                  </p:par>
                                  <p:par>
                                    <p:cTn id="45" presetID="22" presetClass="entr" presetSubtype="2"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right)">
                                          <p:cBhvr>
                                            <p:cTn id="47" dur="1000"/>
                                            <p:tgtEl>
                                              <p:spTgt spid="41"/>
                                            </p:tgtEl>
                                          </p:cBhvr>
                                        </p:animEffect>
                                      </p:childTnLst>
                                    </p:cTn>
                                  </p:par>
                                </p:childTnLst>
                              </p:cTn>
                            </p:par>
                            <p:par>
                              <p:cTn id="48" fill="hold">
                                <p:stCondLst>
                                  <p:cond delay="500"/>
                                </p:stCondLst>
                                <p:childTnLst>
                                  <p:par>
                                    <p:cTn id="49" presetID="53" presetClass="entr" presetSubtype="16"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p:cTn id="51" dur="500" fill="hold"/>
                                            <p:tgtEl>
                                              <p:spTgt spid="50"/>
                                            </p:tgtEl>
                                            <p:attrNameLst>
                                              <p:attrName>ppt_w</p:attrName>
                                            </p:attrNameLst>
                                          </p:cBhvr>
                                          <p:tavLst>
                                            <p:tav tm="0">
                                              <p:val>
                                                <p:fltVal val="0"/>
                                              </p:val>
                                            </p:tav>
                                            <p:tav tm="100000">
                                              <p:val>
                                                <p:strVal val="#ppt_w"/>
                                              </p:val>
                                            </p:tav>
                                          </p:tavLst>
                                        </p:anim>
                                        <p:anim calcmode="lin" valueType="num">
                                          <p:cBhvr>
                                            <p:cTn id="52" dur="500" fill="hold"/>
                                            <p:tgtEl>
                                              <p:spTgt spid="50"/>
                                            </p:tgtEl>
                                            <p:attrNameLst>
                                              <p:attrName>ppt_h</p:attrName>
                                            </p:attrNameLst>
                                          </p:cBhvr>
                                          <p:tavLst>
                                            <p:tav tm="0">
                                              <p:val>
                                                <p:fltVal val="0"/>
                                              </p:val>
                                            </p:tav>
                                            <p:tav tm="100000">
                                              <p:val>
                                                <p:strVal val="#ppt_h"/>
                                              </p:val>
                                            </p:tav>
                                          </p:tavLst>
                                        </p:anim>
                                        <p:animEffect transition="in" filter="fade">
                                          <p:cBhvr>
                                            <p:cTn id="53" dur="500"/>
                                            <p:tgtEl>
                                              <p:spTgt spid="50"/>
                                            </p:tgtEl>
                                          </p:cBhvr>
                                        </p:animEffect>
                                      </p:childTnLst>
                                    </p:cTn>
                                  </p:par>
                                  <p:par>
                                    <p:cTn id="54" presetID="53" presetClass="entr" presetSubtype="16" fill="hold" grpId="0" nodeType="withEffect">
                                      <p:stCondLst>
                                        <p:cond delay="600"/>
                                      </p:stCondLst>
                                      <p:childTnLst>
                                        <p:set>
                                          <p:cBhvr>
                                            <p:cTn id="55" dur="1" fill="hold">
                                              <p:stCondLst>
                                                <p:cond delay="0"/>
                                              </p:stCondLst>
                                            </p:cTn>
                                            <p:tgtEl>
                                              <p:spTgt spid="51"/>
                                            </p:tgtEl>
                                            <p:attrNameLst>
                                              <p:attrName>style.visibility</p:attrName>
                                            </p:attrNameLst>
                                          </p:cBhvr>
                                          <p:to>
                                            <p:strVal val="visible"/>
                                          </p:to>
                                        </p:set>
                                        <p:anim calcmode="lin" valueType="num">
                                          <p:cBhvr>
                                            <p:cTn id="56" dur="500" fill="hold"/>
                                            <p:tgtEl>
                                              <p:spTgt spid="51"/>
                                            </p:tgtEl>
                                            <p:attrNameLst>
                                              <p:attrName>ppt_w</p:attrName>
                                            </p:attrNameLst>
                                          </p:cBhvr>
                                          <p:tavLst>
                                            <p:tav tm="0">
                                              <p:val>
                                                <p:fltVal val="0"/>
                                              </p:val>
                                            </p:tav>
                                            <p:tav tm="100000">
                                              <p:val>
                                                <p:strVal val="#ppt_w"/>
                                              </p:val>
                                            </p:tav>
                                          </p:tavLst>
                                        </p:anim>
                                        <p:anim calcmode="lin" valueType="num">
                                          <p:cBhvr>
                                            <p:cTn id="57" dur="500" fill="hold"/>
                                            <p:tgtEl>
                                              <p:spTgt spid="51"/>
                                            </p:tgtEl>
                                            <p:attrNameLst>
                                              <p:attrName>ppt_h</p:attrName>
                                            </p:attrNameLst>
                                          </p:cBhvr>
                                          <p:tavLst>
                                            <p:tav tm="0">
                                              <p:val>
                                                <p:fltVal val="0"/>
                                              </p:val>
                                            </p:tav>
                                            <p:tav tm="100000">
                                              <p:val>
                                                <p:strVal val="#ppt_h"/>
                                              </p:val>
                                            </p:tav>
                                          </p:tavLst>
                                        </p:anim>
                                        <p:animEffect transition="in" filter="fade">
                                          <p:cBhvr>
                                            <p:cTn id="58" dur="500"/>
                                            <p:tgtEl>
                                              <p:spTgt spid="51"/>
                                            </p:tgtEl>
                                          </p:cBhvr>
                                        </p:animEffect>
                                      </p:childTnLst>
                                    </p:cTn>
                                  </p:par>
                                  <p:par>
                                    <p:cTn id="59" presetID="53" presetClass="entr" presetSubtype="16" fill="hold" nodeType="withEffect">
                                      <p:stCondLst>
                                        <p:cond delay="600"/>
                                      </p:stCondLst>
                                      <p:childTnLst>
                                        <p:set>
                                          <p:cBhvr>
                                            <p:cTn id="60" dur="1" fill="hold">
                                              <p:stCondLst>
                                                <p:cond delay="0"/>
                                              </p:stCondLst>
                                            </p:cTn>
                                            <p:tgtEl>
                                              <p:spTgt spid="52"/>
                                            </p:tgtEl>
                                            <p:attrNameLst>
                                              <p:attrName>style.visibility</p:attrName>
                                            </p:attrNameLst>
                                          </p:cBhvr>
                                          <p:to>
                                            <p:strVal val="visible"/>
                                          </p:to>
                                        </p:set>
                                        <p:anim calcmode="lin" valueType="num">
                                          <p:cBhvr>
                                            <p:cTn id="61" dur="500" fill="hold"/>
                                            <p:tgtEl>
                                              <p:spTgt spid="52"/>
                                            </p:tgtEl>
                                            <p:attrNameLst>
                                              <p:attrName>ppt_w</p:attrName>
                                            </p:attrNameLst>
                                          </p:cBhvr>
                                          <p:tavLst>
                                            <p:tav tm="0">
                                              <p:val>
                                                <p:fltVal val="0"/>
                                              </p:val>
                                            </p:tav>
                                            <p:tav tm="100000">
                                              <p:val>
                                                <p:strVal val="#ppt_w"/>
                                              </p:val>
                                            </p:tav>
                                          </p:tavLst>
                                        </p:anim>
                                        <p:anim calcmode="lin" valueType="num">
                                          <p:cBhvr>
                                            <p:cTn id="62" dur="500" fill="hold"/>
                                            <p:tgtEl>
                                              <p:spTgt spid="52"/>
                                            </p:tgtEl>
                                            <p:attrNameLst>
                                              <p:attrName>ppt_h</p:attrName>
                                            </p:attrNameLst>
                                          </p:cBhvr>
                                          <p:tavLst>
                                            <p:tav tm="0">
                                              <p:val>
                                                <p:fltVal val="0"/>
                                              </p:val>
                                            </p:tav>
                                            <p:tav tm="100000">
                                              <p:val>
                                                <p:strVal val="#ppt_h"/>
                                              </p:val>
                                            </p:tav>
                                          </p:tavLst>
                                        </p:anim>
                                        <p:animEffect transition="in" filter="fade">
                                          <p:cBhvr>
                                            <p:cTn id="63" dur="500"/>
                                            <p:tgtEl>
                                              <p:spTgt spid="52"/>
                                            </p:tgtEl>
                                          </p:cBhvr>
                                        </p:animEffect>
                                      </p:childTnLst>
                                    </p:cTn>
                                  </p:par>
                                  <p:par>
                                    <p:cTn id="64" presetID="53" presetClass="entr" presetSubtype="16" fill="hold" nodeType="withEffect">
                                      <p:stCondLst>
                                        <p:cond delay="400"/>
                                      </p:stCondLst>
                                      <p:childTnLst>
                                        <p:set>
                                          <p:cBhvr>
                                            <p:cTn id="65" dur="1" fill="hold">
                                              <p:stCondLst>
                                                <p:cond delay="0"/>
                                              </p:stCondLst>
                                            </p:cTn>
                                            <p:tgtEl>
                                              <p:spTgt spid="55"/>
                                            </p:tgtEl>
                                            <p:attrNameLst>
                                              <p:attrName>style.visibility</p:attrName>
                                            </p:attrNameLst>
                                          </p:cBhvr>
                                          <p:to>
                                            <p:strVal val="visible"/>
                                          </p:to>
                                        </p:set>
                                        <p:anim calcmode="lin" valueType="num">
                                          <p:cBhvr>
                                            <p:cTn id="66" dur="500" fill="hold"/>
                                            <p:tgtEl>
                                              <p:spTgt spid="55"/>
                                            </p:tgtEl>
                                            <p:attrNameLst>
                                              <p:attrName>ppt_w</p:attrName>
                                            </p:attrNameLst>
                                          </p:cBhvr>
                                          <p:tavLst>
                                            <p:tav tm="0">
                                              <p:val>
                                                <p:fltVal val="0"/>
                                              </p:val>
                                            </p:tav>
                                            <p:tav tm="100000">
                                              <p:val>
                                                <p:strVal val="#ppt_w"/>
                                              </p:val>
                                            </p:tav>
                                          </p:tavLst>
                                        </p:anim>
                                        <p:anim calcmode="lin" valueType="num">
                                          <p:cBhvr>
                                            <p:cTn id="67" dur="500" fill="hold"/>
                                            <p:tgtEl>
                                              <p:spTgt spid="55"/>
                                            </p:tgtEl>
                                            <p:attrNameLst>
                                              <p:attrName>ppt_h</p:attrName>
                                            </p:attrNameLst>
                                          </p:cBhvr>
                                          <p:tavLst>
                                            <p:tav tm="0">
                                              <p:val>
                                                <p:fltVal val="0"/>
                                              </p:val>
                                            </p:tav>
                                            <p:tav tm="100000">
                                              <p:val>
                                                <p:strVal val="#ppt_h"/>
                                              </p:val>
                                            </p:tav>
                                          </p:tavLst>
                                        </p:anim>
                                        <p:animEffect transition="in" filter="fade">
                                          <p:cBhvr>
                                            <p:cTn id="68" dur="500"/>
                                            <p:tgtEl>
                                              <p:spTgt spid="55"/>
                                            </p:tgtEl>
                                          </p:cBhvr>
                                        </p:animEffect>
                                      </p:childTnLst>
                                    </p:cTn>
                                  </p:par>
                                  <p:par>
                                    <p:cTn id="69" presetID="53" presetClass="entr" presetSubtype="16" fill="hold" nodeType="withEffect">
                                      <p:stCondLst>
                                        <p:cond delay="700"/>
                                      </p:stCondLst>
                                      <p:childTnLst>
                                        <p:set>
                                          <p:cBhvr>
                                            <p:cTn id="70" dur="1" fill="hold">
                                              <p:stCondLst>
                                                <p:cond delay="0"/>
                                              </p:stCondLst>
                                            </p:cTn>
                                            <p:tgtEl>
                                              <p:spTgt spid="58"/>
                                            </p:tgtEl>
                                            <p:attrNameLst>
                                              <p:attrName>style.visibility</p:attrName>
                                            </p:attrNameLst>
                                          </p:cBhvr>
                                          <p:to>
                                            <p:strVal val="visible"/>
                                          </p:to>
                                        </p:set>
                                        <p:anim calcmode="lin" valueType="num">
                                          <p:cBhvr>
                                            <p:cTn id="71" dur="400" fill="hold"/>
                                            <p:tgtEl>
                                              <p:spTgt spid="58"/>
                                            </p:tgtEl>
                                            <p:attrNameLst>
                                              <p:attrName>ppt_w</p:attrName>
                                            </p:attrNameLst>
                                          </p:cBhvr>
                                          <p:tavLst>
                                            <p:tav tm="0">
                                              <p:val>
                                                <p:fltVal val="0"/>
                                              </p:val>
                                            </p:tav>
                                            <p:tav tm="100000">
                                              <p:val>
                                                <p:strVal val="#ppt_w"/>
                                              </p:val>
                                            </p:tav>
                                          </p:tavLst>
                                        </p:anim>
                                        <p:anim calcmode="lin" valueType="num">
                                          <p:cBhvr>
                                            <p:cTn id="72" dur="400" fill="hold"/>
                                            <p:tgtEl>
                                              <p:spTgt spid="58"/>
                                            </p:tgtEl>
                                            <p:attrNameLst>
                                              <p:attrName>ppt_h</p:attrName>
                                            </p:attrNameLst>
                                          </p:cBhvr>
                                          <p:tavLst>
                                            <p:tav tm="0">
                                              <p:val>
                                                <p:fltVal val="0"/>
                                              </p:val>
                                            </p:tav>
                                            <p:tav tm="100000">
                                              <p:val>
                                                <p:strVal val="#ppt_h"/>
                                              </p:val>
                                            </p:tav>
                                          </p:tavLst>
                                        </p:anim>
                                        <p:animEffect transition="in" filter="fade">
                                          <p:cBhvr>
                                            <p:cTn id="73" dur="400"/>
                                            <p:tgtEl>
                                              <p:spTgt spid="58"/>
                                            </p:tgtEl>
                                          </p:cBhvr>
                                        </p:animEffect>
                                      </p:childTnLst>
                                    </p:cTn>
                                  </p:par>
                                  <p:par>
                                    <p:cTn id="74" presetID="53" presetClass="entr" presetSubtype="16" fill="hold" grpId="0" nodeType="withEffect">
                                      <p:stCondLst>
                                        <p:cond delay="400"/>
                                      </p:stCondLst>
                                      <p:childTnLst>
                                        <p:set>
                                          <p:cBhvr>
                                            <p:cTn id="75" dur="1" fill="hold">
                                              <p:stCondLst>
                                                <p:cond delay="0"/>
                                              </p:stCondLst>
                                            </p:cTn>
                                            <p:tgtEl>
                                              <p:spTgt spid="61"/>
                                            </p:tgtEl>
                                            <p:attrNameLst>
                                              <p:attrName>style.visibility</p:attrName>
                                            </p:attrNameLst>
                                          </p:cBhvr>
                                          <p:to>
                                            <p:strVal val="visible"/>
                                          </p:to>
                                        </p:set>
                                        <p:anim calcmode="lin" valueType="num">
                                          <p:cBhvr>
                                            <p:cTn id="76" dur="500" fill="hold"/>
                                            <p:tgtEl>
                                              <p:spTgt spid="61"/>
                                            </p:tgtEl>
                                            <p:attrNameLst>
                                              <p:attrName>ppt_w</p:attrName>
                                            </p:attrNameLst>
                                          </p:cBhvr>
                                          <p:tavLst>
                                            <p:tav tm="0">
                                              <p:val>
                                                <p:fltVal val="0"/>
                                              </p:val>
                                            </p:tav>
                                            <p:tav tm="100000">
                                              <p:val>
                                                <p:strVal val="#ppt_w"/>
                                              </p:val>
                                            </p:tav>
                                          </p:tavLst>
                                        </p:anim>
                                        <p:anim calcmode="lin" valueType="num">
                                          <p:cBhvr>
                                            <p:cTn id="77" dur="500" fill="hold"/>
                                            <p:tgtEl>
                                              <p:spTgt spid="61"/>
                                            </p:tgtEl>
                                            <p:attrNameLst>
                                              <p:attrName>ppt_h</p:attrName>
                                            </p:attrNameLst>
                                          </p:cBhvr>
                                          <p:tavLst>
                                            <p:tav tm="0">
                                              <p:val>
                                                <p:fltVal val="0"/>
                                              </p:val>
                                            </p:tav>
                                            <p:tav tm="100000">
                                              <p:val>
                                                <p:strVal val="#ppt_h"/>
                                              </p:val>
                                            </p:tav>
                                          </p:tavLst>
                                        </p:anim>
                                        <p:animEffect transition="in" filter="fade">
                                          <p:cBhvr>
                                            <p:cTn id="78" dur="500"/>
                                            <p:tgtEl>
                                              <p:spTgt spid="61"/>
                                            </p:tgtEl>
                                          </p:cBhvr>
                                        </p:animEffect>
                                      </p:childTnLst>
                                    </p:cTn>
                                  </p:par>
                                </p:childTnLst>
                              </p:cTn>
                            </p:par>
                            <p:par>
                              <p:cTn id="79" fill="hold">
                                <p:stCondLst>
                                  <p:cond delay="1600"/>
                                </p:stCondLst>
                                <p:childTnLst>
                                  <p:par>
                                    <p:cTn id="80" presetID="53" presetClass="entr" presetSubtype="16" fill="hold" grpId="0" nodeType="afterEffect">
                                      <p:stCondLst>
                                        <p:cond delay="0"/>
                                      </p:stCondLst>
                                      <p:childTnLst>
                                        <p:set>
                                          <p:cBhvr>
                                            <p:cTn id="81" dur="1" fill="hold">
                                              <p:stCondLst>
                                                <p:cond delay="0"/>
                                              </p:stCondLst>
                                            </p:cTn>
                                            <p:tgtEl>
                                              <p:spTgt spid="69"/>
                                            </p:tgtEl>
                                            <p:attrNameLst>
                                              <p:attrName>style.visibility</p:attrName>
                                            </p:attrNameLst>
                                          </p:cBhvr>
                                          <p:to>
                                            <p:strVal val="visible"/>
                                          </p:to>
                                        </p:set>
                                        <p:anim calcmode="lin" valueType="num">
                                          <p:cBhvr>
                                            <p:cTn id="82" dur="300" fill="hold"/>
                                            <p:tgtEl>
                                              <p:spTgt spid="69"/>
                                            </p:tgtEl>
                                            <p:attrNameLst>
                                              <p:attrName>ppt_w</p:attrName>
                                            </p:attrNameLst>
                                          </p:cBhvr>
                                          <p:tavLst>
                                            <p:tav tm="0">
                                              <p:val>
                                                <p:fltVal val="0"/>
                                              </p:val>
                                            </p:tav>
                                            <p:tav tm="100000">
                                              <p:val>
                                                <p:strVal val="#ppt_w"/>
                                              </p:val>
                                            </p:tav>
                                          </p:tavLst>
                                        </p:anim>
                                        <p:anim calcmode="lin" valueType="num">
                                          <p:cBhvr>
                                            <p:cTn id="83" dur="300" fill="hold"/>
                                            <p:tgtEl>
                                              <p:spTgt spid="69"/>
                                            </p:tgtEl>
                                            <p:attrNameLst>
                                              <p:attrName>ppt_h</p:attrName>
                                            </p:attrNameLst>
                                          </p:cBhvr>
                                          <p:tavLst>
                                            <p:tav tm="0">
                                              <p:val>
                                                <p:fltVal val="0"/>
                                              </p:val>
                                            </p:tav>
                                            <p:tav tm="100000">
                                              <p:val>
                                                <p:strVal val="#ppt_h"/>
                                              </p:val>
                                            </p:tav>
                                          </p:tavLst>
                                        </p:anim>
                                        <p:animEffect transition="in" filter="fade">
                                          <p:cBhvr>
                                            <p:cTn id="84" dur="300"/>
                                            <p:tgtEl>
                                              <p:spTgt spid="69"/>
                                            </p:tgtEl>
                                          </p:cBhvr>
                                        </p:animEffect>
                                      </p:childTnLst>
                                    </p:cTn>
                                  </p:par>
                                  <p:par>
                                    <p:cTn id="85" presetID="6" presetClass="emph" presetSubtype="0" autoRev="1" fill="hold" grpId="1" nodeType="withEffect">
                                      <p:stCondLst>
                                        <p:cond delay="300"/>
                                      </p:stCondLst>
                                      <p:childTnLst>
                                        <p:animScale>
                                          <p:cBhvr>
                                            <p:cTn id="86" dur="150" fill="hold"/>
                                            <p:tgtEl>
                                              <p:spTgt spid="69"/>
                                            </p:tgtEl>
                                          </p:cBhvr>
                                          <p:by x="110000" y="110000"/>
                                        </p:animScale>
                                      </p:childTnLst>
                                    </p:cTn>
                                  </p:par>
                                  <p:par>
                                    <p:cTn id="87" presetID="16" presetClass="entr" presetSubtype="21" fill="hold" nodeType="withEffect">
                                      <p:stCondLst>
                                        <p:cond delay="2200"/>
                                      </p:stCondLst>
                                      <p:childTnLst>
                                        <p:set>
                                          <p:cBhvr>
                                            <p:cTn id="88" dur="1" fill="hold">
                                              <p:stCondLst>
                                                <p:cond delay="0"/>
                                              </p:stCondLst>
                                            </p:cTn>
                                            <p:tgtEl>
                                              <p:spTgt spid="77"/>
                                            </p:tgtEl>
                                            <p:attrNameLst>
                                              <p:attrName>style.visibility</p:attrName>
                                            </p:attrNameLst>
                                          </p:cBhvr>
                                          <p:to>
                                            <p:strVal val="visible"/>
                                          </p:to>
                                        </p:set>
                                        <p:animEffect transition="in" filter="barn(inVertical)">
                                          <p:cBhvr>
                                            <p:cTn id="89" dur="500"/>
                                            <p:tgtEl>
                                              <p:spTgt spid="77"/>
                                            </p:tgtEl>
                                          </p:cBhvr>
                                        </p:animEffect>
                                      </p:childTnLst>
                                    </p:cTn>
                                  </p:par>
                                </p:childTnLst>
                              </p:cTn>
                            </p:par>
                            <p:par>
                              <p:cTn id="90" fill="hold">
                                <p:stCondLst>
                                  <p:cond delay="4300"/>
                                </p:stCondLst>
                                <p:childTnLst>
                                  <p:par>
                                    <p:cTn id="91" presetID="10" presetClass="entr" presetSubtype="0" fill="hold" grpId="0" nodeType="afterEffect">
                                      <p:stCondLst>
                                        <p:cond delay="0"/>
                                      </p:stCondLst>
                                      <p:childTnLst>
                                        <p:set>
                                          <p:cBhvr>
                                            <p:cTn id="92" dur="1" fill="hold">
                                              <p:stCondLst>
                                                <p:cond delay="0"/>
                                              </p:stCondLst>
                                            </p:cTn>
                                            <p:tgtEl>
                                              <p:spTgt spid="73"/>
                                            </p:tgtEl>
                                            <p:attrNameLst>
                                              <p:attrName>style.visibility</p:attrName>
                                            </p:attrNameLst>
                                          </p:cBhvr>
                                          <p:to>
                                            <p:strVal val="visible"/>
                                          </p:to>
                                        </p:set>
                                        <p:animEffect transition="in" filter="fade">
                                          <p:cBhvr>
                                            <p:cTn id="93" dur="500"/>
                                            <p:tgtEl>
                                              <p:spTgt spid="73"/>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fade">
                                          <p:cBhvr>
                                            <p:cTn id="9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0" grpId="0" animBg="1"/>
          <p:bldP spid="51" grpId="0" animBg="1"/>
          <p:bldP spid="61" grpId="0" animBg="1"/>
          <p:bldP spid="76" grpId="0" animBg="1"/>
          <p:bldP spid="79" grpId="0" animBg="1"/>
          <p:bldP spid="80" grpId="0" animBg="1"/>
          <p:bldP spid="81" grpId="0" animBg="1"/>
          <p:bldP spid="69" grpId="0"/>
          <p:bldP spid="69" grpId="1"/>
          <p:bldP spid="73" grpId="0"/>
          <p:bldP spid="4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200"/>
                                      </p:stCondLst>
                                      <p:childTnLst>
                                        <p:set>
                                          <p:cBhvr>
                                            <p:cTn id="10" dur="1" fill="hold">
                                              <p:stCondLst>
                                                <p:cond delay="0"/>
                                              </p:stCondLst>
                                            </p:cTn>
                                            <p:tgtEl>
                                              <p:spTgt spid="80"/>
                                            </p:tgtEl>
                                            <p:attrNameLst>
                                              <p:attrName>style.visibility</p:attrName>
                                            </p:attrNameLst>
                                          </p:cBhvr>
                                          <p:to>
                                            <p:strVal val="visible"/>
                                          </p:to>
                                        </p:set>
                                        <p:anim calcmode="lin" valueType="num">
                                          <p:cBhvr>
                                            <p:cTn id="11" dur="500" fill="hold"/>
                                            <p:tgtEl>
                                              <p:spTgt spid="80"/>
                                            </p:tgtEl>
                                            <p:attrNameLst>
                                              <p:attrName>ppt_w</p:attrName>
                                            </p:attrNameLst>
                                          </p:cBhvr>
                                          <p:tavLst>
                                            <p:tav tm="0">
                                              <p:val>
                                                <p:fltVal val="0"/>
                                              </p:val>
                                            </p:tav>
                                            <p:tav tm="100000">
                                              <p:val>
                                                <p:strVal val="#ppt_w"/>
                                              </p:val>
                                            </p:tav>
                                          </p:tavLst>
                                        </p:anim>
                                        <p:anim calcmode="lin" valueType="num">
                                          <p:cBhvr>
                                            <p:cTn id="12" dur="500" fill="hold"/>
                                            <p:tgtEl>
                                              <p:spTgt spid="80"/>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400"/>
                                      </p:stCondLst>
                                      <p:childTnLst>
                                        <p:set>
                                          <p:cBhvr>
                                            <p:cTn id="14" dur="1" fill="hold">
                                              <p:stCondLst>
                                                <p:cond delay="0"/>
                                              </p:stCondLst>
                                            </p:cTn>
                                            <p:tgtEl>
                                              <p:spTgt spid="79"/>
                                            </p:tgtEl>
                                            <p:attrNameLst>
                                              <p:attrName>style.visibility</p:attrName>
                                            </p:attrNameLst>
                                          </p:cBhvr>
                                          <p:to>
                                            <p:strVal val="visible"/>
                                          </p:to>
                                        </p:set>
                                        <p:anim calcmode="lin" valueType="num">
                                          <p:cBhvr>
                                            <p:cTn id="15" dur="500" fill="hold"/>
                                            <p:tgtEl>
                                              <p:spTgt spid="79"/>
                                            </p:tgtEl>
                                            <p:attrNameLst>
                                              <p:attrName>ppt_w</p:attrName>
                                            </p:attrNameLst>
                                          </p:cBhvr>
                                          <p:tavLst>
                                            <p:tav tm="0">
                                              <p:val>
                                                <p:fltVal val="0"/>
                                              </p:val>
                                            </p:tav>
                                            <p:tav tm="100000">
                                              <p:val>
                                                <p:strVal val="#ppt_w"/>
                                              </p:val>
                                            </p:tav>
                                          </p:tavLst>
                                        </p:anim>
                                        <p:anim calcmode="lin" valueType="num">
                                          <p:cBhvr>
                                            <p:cTn id="16" dur="500" fill="hold"/>
                                            <p:tgtEl>
                                              <p:spTgt spid="79"/>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600"/>
                                      </p:stCondLst>
                                      <p:childTnLst>
                                        <p:set>
                                          <p:cBhvr>
                                            <p:cTn id="18" dur="1" fill="hold">
                                              <p:stCondLst>
                                                <p:cond delay="0"/>
                                              </p:stCondLst>
                                            </p:cTn>
                                            <p:tgtEl>
                                              <p:spTgt spid="81"/>
                                            </p:tgtEl>
                                            <p:attrNameLst>
                                              <p:attrName>style.visibility</p:attrName>
                                            </p:attrNameLst>
                                          </p:cBhvr>
                                          <p:to>
                                            <p:strVal val="visible"/>
                                          </p:to>
                                        </p:set>
                                        <p:anim calcmode="lin" valueType="num">
                                          <p:cBhvr>
                                            <p:cTn id="19" dur="500" fill="hold"/>
                                            <p:tgtEl>
                                              <p:spTgt spid="81"/>
                                            </p:tgtEl>
                                            <p:attrNameLst>
                                              <p:attrName>ppt_w</p:attrName>
                                            </p:attrNameLst>
                                          </p:cBhvr>
                                          <p:tavLst>
                                            <p:tav tm="0">
                                              <p:val>
                                                <p:fltVal val="0"/>
                                              </p:val>
                                            </p:tav>
                                            <p:tav tm="100000">
                                              <p:val>
                                                <p:strVal val="#ppt_w"/>
                                              </p:val>
                                            </p:tav>
                                          </p:tavLst>
                                        </p:anim>
                                        <p:anim calcmode="lin" valueType="num">
                                          <p:cBhvr>
                                            <p:cTn id="20" dur="500" fill="hold"/>
                                            <p:tgtEl>
                                              <p:spTgt spid="81"/>
                                            </p:tgtEl>
                                            <p:attrNameLst>
                                              <p:attrName>ppt_h</p:attrName>
                                            </p:attrNameLst>
                                          </p:cBhvr>
                                          <p:tavLst>
                                            <p:tav tm="0">
                                              <p:val>
                                                <p:fltVal val="0"/>
                                              </p:val>
                                            </p:tav>
                                            <p:tav tm="100000">
                                              <p:val>
                                                <p:strVal val="#ppt_h"/>
                                              </p:val>
                                            </p:tav>
                                          </p:tavLst>
                                        </p:anim>
                                      </p:childTnLst>
                                    </p:cTn>
                                  </p:par>
                                  <p:par>
                                    <p:cTn id="21" presetID="2" presetClass="entr" presetSubtype="9" accel="35000" fill="hold" nodeType="withEffect">
                                      <p:stCondLst>
                                        <p:cond delay="600"/>
                                      </p:stCondLst>
                                      <p:childTnLst>
                                        <p:set>
                                          <p:cBhvr>
                                            <p:cTn id="22" dur="1" fill="hold">
                                              <p:stCondLst>
                                                <p:cond delay="0"/>
                                              </p:stCondLst>
                                            </p:cTn>
                                            <p:tgtEl>
                                              <p:spTgt spid="94"/>
                                            </p:tgtEl>
                                            <p:attrNameLst>
                                              <p:attrName>style.visibility</p:attrName>
                                            </p:attrNameLst>
                                          </p:cBhvr>
                                          <p:to>
                                            <p:strVal val="visible"/>
                                          </p:to>
                                        </p:set>
                                        <p:anim calcmode="lin" valueType="num">
                                          <p:cBhvr additive="base">
                                            <p:cTn id="23" dur="3000" fill="hold"/>
                                            <p:tgtEl>
                                              <p:spTgt spid="94"/>
                                            </p:tgtEl>
                                            <p:attrNameLst>
                                              <p:attrName>ppt_x</p:attrName>
                                            </p:attrNameLst>
                                          </p:cBhvr>
                                          <p:tavLst>
                                            <p:tav tm="0">
                                              <p:val>
                                                <p:strVal val="0-#ppt_w/2"/>
                                              </p:val>
                                            </p:tav>
                                            <p:tav tm="100000">
                                              <p:val>
                                                <p:strVal val="#ppt_x"/>
                                              </p:val>
                                            </p:tav>
                                          </p:tavLst>
                                        </p:anim>
                                        <p:anim calcmode="lin" valueType="num">
                                          <p:cBhvr additive="base">
                                            <p:cTn id="24" dur="3000" fill="hold"/>
                                            <p:tgtEl>
                                              <p:spTgt spid="94"/>
                                            </p:tgtEl>
                                            <p:attrNameLst>
                                              <p:attrName>ppt_y</p:attrName>
                                            </p:attrNameLst>
                                          </p:cBhvr>
                                          <p:tavLst>
                                            <p:tav tm="0">
                                              <p:val>
                                                <p:strVal val="0-#ppt_h/2"/>
                                              </p:val>
                                            </p:tav>
                                            <p:tav tm="100000">
                                              <p:val>
                                                <p:strVal val="#ppt_y"/>
                                              </p:val>
                                            </p:tav>
                                          </p:tavLst>
                                        </p:anim>
                                      </p:childTnLst>
                                    </p:cTn>
                                  </p:par>
                                  <p:par>
                                    <p:cTn id="25" presetID="2" presetClass="entr" presetSubtype="6" accel="35000" fill="hold" nodeType="withEffect">
                                      <p:stCondLst>
                                        <p:cond delay="600"/>
                                      </p:stCondLst>
                                      <p:childTnLst>
                                        <p:set>
                                          <p:cBhvr>
                                            <p:cTn id="26" dur="1" fill="hold">
                                              <p:stCondLst>
                                                <p:cond delay="0"/>
                                              </p:stCondLst>
                                            </p:cTn>
                                            <p:tgtEl>
                                              <p:spTgt spid="82"/>
                                            </p:tgtEl>
                                            <p:attrNameLst>
                                              <p:attrName>style.visibility</p:attrName>
                                            </p:attrNameLst>
                                          </p:cBhvr>
                                          <p:to>
                                            <p:strVal val="visible"/>
                                          </p:to>
                                        </p:set>
                                        <p:anim calcmode="lin" valueType="num">
                                          <p:cBhvr additive="base">
                                            <p:cTn id="27" dur="3000" fill="hold"/>
                                            <p:tgtEl>
                                              <p:spTgt spid="82"/>
                                            </p:tgtEl>
                                            <p:attrNameLst>
                                              <p:attrName>ppt_x</p:attrName>
                                            </p:attrNameLst>
                                          </p:cBhvr>
                                          <p:tavLst>
                                            <p:tav tm="0">
                                              <p:val>
                                                <p:strVal val="1+#ppt_w/2"/>
                                              </p:val>
                                            </p:tav>
                                            <p:tav tm="100000">
                                              <p:val>
                                                <p:strVal val="#ppt_x"/>
                                              </p:val>
                                            </p:tav>
                                          </p:tavLst>
                                        </p:anim>
                                        <p:anim calcmode="lin" valueType="num">
                                          <p:cBhvr additive="base">
                                            <p:cTn id="28" dur="3000" fill="hold"/>
                                            <p:tgtEl>
                                              <p:spTgt spid="82"/>
                                            </p:tgtEl>
                                            <p:attrNameLst>
                                              <p:attrName>ppt_y</p:attrName>
                                            </p:attrNameLst>
                                          </p:cBhvr>
                                          <p:tavLst>
                                            <p:tav tm="0">
                                              <p:val>
                                                <p:strVal val="1+#ppt_h/2"/>
                                              </p:val>
                                            </p:tav>
                                            <p:tav tm="100000">
                                              <p:val>
                                                <p:strVal val="#ppt_y"/>
                                              </p:val>
                                            </p:tav>
                                          </p:tavLst>
                                        </p:anim>
                                      </p:childTnLst>
                                    </p:cTn>
                                  </p:par>
                                  <p:par>
                                    <p:cTn id="29" presetID="2" presetClass="entr" presetSubtype="12" accel="35000" fill="hold" nodeType="withEffect">
                                      <p:stCondLst>
                                        <p:cond delay="600"/>
                                      </p:stCondLst>
                                      <p:childTnLst>
                                        <p:set>
                                          <p:cBhvr>
                                            <p:cTn id="30" dur="1" fill="hold">
                                              <p:stCondLst>
                                                <p:cond delay="0"/>
                                              </p:stCondLst>
                                            </p:cTn>
                                            <p:tgtEl>
                                              <p:spTgt spid="85"/>
                                            </p:tgtEl>
                                            <p:attrNameLst>
                                              <p:attrName>style.visibility</p:attrName>
                                            </p:attrNameLst>
                                          </p:cBhvr>
                                          <p:to>
                                            <p:strVal val="visible"/>
                                          </p:to>
                                        </p:set>
                                        <p:anim calcmode="lin" valueType="num">
                                          <p:cBhvr additive="base">
                                            <p:cTn id="31" dur="3000" fill="hold"/>
                                            <p:tgtEl>
                                              <p:spTgt spid="85"/>
                                            </p:tgtEl>
                                            <p:attrNameLst>
                                              <p:attrName>ppt_x</p:attrName>
                                            </p:attrNameLst>
                                          </p:cBhvr>
                                          <p:tavLst>
                                            <p:tav tm="0">
                                              <p:val>
                                                <p:strVal val="0-#ppt_w/2"/>
                                              </p:val>
                                            </p:tav>
                                            <p:tav tm="100000">
                                              <p:val>
                                                <p:strVal val="#ppt_x"/>
                                              </p:val>
                                            </p:tav>
                                          </p:tavLst>
                                        </p:anim>
                                        <p:anim calcmode="lin" valueType="num">
                                          <p:cBhvr additive="base">
                                            <p:cTn id="32" dur="3000" fill="hold"/>
                                            <p:tgtEl>
                                              <p:spTgt spid="85"/>
                                            </p:tgtEl>
                                            <p:attrNameLst>
                                              <p:attrName>ppt_y</p:attrName>
                                            </p:attrNameLst>
                                          </p:cBhvr>
                                          <p:tavLst>
                                            <p:tav tm="0">
                                              <p:val>
                                                <p:strVal val="1+#ppt_h/2"/>
                                              </p:val>
                                            </p:tav>
                                            <p:tav tm="100000">
                                              <p:val>
                                                <p:strVal val="#ppt_y"/>
                                              </p:val>
                                            </p:tav>
                                          </p:tavLst>
                                        </p:anim>
                                      </p:childTnLst>
                                    </p:cTn>
                                  </p:par>
                                  <p:par>
                                    <p:cTn id="33" presetID="2" presetClass="entr" presetSubtype="9" accel="35000" fill="hold" nodeType="withEffect">
                                      <p:stCondLst>
                                        <p:cond delay="600"/>
                                      </p:stCondLst>
                                      <p:childTnLst>
                                        <p:set>
                                          <p:cBhvr>
                                            <p:cTn id="34" dur="1" fill="hold">
                                              <p:stCondLst>
                                                <p:cond delay="0"/>
                                              </p:stCondLst>
                                            </p:cTn>
                                            <p:tgtEl>
                                              <p:spTgt spid="97"/>
                                            </p:tgtEl>
                                            <p:attrNameLst>
                                              <p:attrName>style.visibility</p:attrName>
                                            </p:attrNameLst>
                                          </p:cBhvr>
                                          <p:to>
                                            <p:strVal val="visible"/>
                                          </p:to>
                                        </p:set>
                                        <p:anim calcmode="lin" valueType="num">
                                          <p:cBhvr additive="base">
                                            <p:cTn id="35" dur="3000" fill="hold"/>
                                            <p:tgtEl>
                                              <p:spTgt spid="97"/>
                                            </p:tgtEl>
                                            <p:attrNameLst>
                                              <p:attrName>ppt_x</p:attrName>
                                            </p:attrNameLst>
                                          </p:cBhvr>
                                          <p:tavLst>
                                            <p:tav tm="0">
                                              <p:val>
                                                <p:strVal val="0-#ppt_w/2"/>
                                              </p:val>
                                            </p:tav>
                                            <p:tav tm="100000">
                                              <p:val>
                                                <p:strVal val="#ppt_x"/>
                                              </p:val>
                                            </p:tav>
                                          </p:tavLst>
                                        </p:anim>
                                        <p:anim calcmode="lin" valueType="num">
                                          <p:cBhvr additive="base">
                                            <p:cTn id="36" dur="3000" fill="hold"/>
                                            <p:tgtEl>
                                              <p:spTgt spid="97"/>
                                            </p:tgtEl>
                                            <p:attrNameLst>
                                              <p:attrName>ppt_y</p:attrName>
                                            </p:attrNameLst>
                                          </p:cBhvr>
                                          <p:tavLst>
                                            <p:tav tm="0">
                                              <p:val>
                                                <p:strVal val="0-#ppt_h/2"/>
                                              </p:val>
                                            </p:tav>
                                            <p:tav tm="100000">
                                              <p:val>
                                                <p:strVal val="#ppt_y"/>
                                              </p:val>
                                            </p:tav>
                                          </p:tavLst>
                                        </p:anim>
                                      </p:childTnLst>
                                    </p:cTn>
                                  </p:par>
                                  <p:par>
                                    <p:cTn id="37" presetID="2" presetClass="entr" presetSubtype="9" accel="35000" fill="hold" nodeType="withEffect">
                                      <p:stCondLst>
                                        <p:cond delay="600"/>
                                      </p:stCondLst>
                                      <p:childTnLst>
                                        <p:set>
                                          <p:cBhvr>
                                            <p:cTn id="38" dur="1" fill="hold">
                                              <p:stCondLst>
                                                <p:cond delay="0"/>
                                              </p:stCondLst>
                                            </p:cTn>
                                            <p:tgtEl>
                                              <p:spTgt spid="100"/>
                                            </p:tgtEl>
                                            <p:attrNameLst>
                                              <p:attrName>style.visibility</p:attrName>
                                            </p:attrNameLst>
                                          </p:cBhvr>
                                          <p:to>
                                            <p:strVal val="visible"/>
                                          </p:to>
                                        </p:set>
                                        <p:anim calcmode="lin" valueType="num">
                                          <p:cBhvr additive="base">
                                            <p:cTn id="39" dur="3000" fill="hold"/>
                                            <p:tgtEl>
                                              <p:spTgt spid="100"/>
                                            </p:tgtEl>
                                            <p:attrNameLst>
                                              <p:attrName>ppt_x</p:attrName>
                                            </p:attrNameLst>
                                          </p:cBhvr>
                                          <p:tavLst>
                                            <p:tav tm="0">
                                              <p:val>
                                                <p:strVal val="0-#ppt_w/2"/>
                                              </p:val>
                                            </p:tav>
                                            <p:tav tm="100000">
                                              <p:val>
                                                <p:strVal val="#ppt_x"/>
                                              </p:val>
                                            </p:tav>
                                          </p:tavLst>
                                        </p:anim>
                                        <p:anim calcmode="lin" valueType="num">
                                          <p:cBhvr additive="base">
                                            <p:cTn id="40" dur="3000" fill="hold"/>
                                            <p:tgtEl>
                                              <p:spTgt spid="100"/>
                                            </p:tgtEl>
                                            <p:attrNameLst>
                                              <p:attrName>ppt_y</p:attrName>
                                            </p:attrNameLst>
                                          </p:cBhvr>
                                          <p:tavLst>
                                            <p:tav tm="0">
                                              <p:val>
                                                <p:strVal val="0-#ppt_h/2"/>
                                              </p:val>
                                            </p:tav>
                                            <p:tav tm="100000">
                                              <p:val>
                                                <p:strVal val="#ppt_y"/>
                                              </p:val>
                                            </p:tav>
                                          </p:tavLst>
                                        </p:anim>
                                      </p:childTnLst>
                                    </p:cTn>
                                  </p:par>
                                  <p:par>
                                    <p:cTn id="41" presetID="2" presetClass="entr" presetSubtype="3" accel="35000" fill="hold" nodeType="withEffect">
                                      <p:stCondLst>
                                        <p:cond delay="600"/>
                                      </p:stCondLst>
                                      <p:childTnLst>
                                        <p:set>
                                          <p:cBhvr>
                                            <p:cTn id="42" dur="1" fill="hold">
                                              <p:stCondLst>
                                                <p:cond delay="0"/>
                                              </p:stCondLst>
                                            </p:cTn>
                                            <p:tgtEl>
                                              <p:spTgt spid="91"/>
                                            </p:tgtEl>
                                            <p:attrNameLst>
                                              <p:attrName>style.visibility</p:attrName>
                                            </p:attrNameLst>
                                          </p:cBhvr>
                                          <p:to>
                                            <p:strVal val="visible"/>
                                          </p:to>
                                        </p:set>
                                        <p:anim calcmode="lin" valueType="num">
                                          <p:cBhvr additive="base">
                                            <p:cTn id="43" dur="3000" fill="hold"/>
                                            <p:tgtEl>
                                              <p:spTgt spid="91"/>
                                            </p:tgtEl>
                                            <p:attrNameLst>
                                              <p:attrName>ppt_x</p:attrName>
                                            </p:attrNameLst>
                                          </p:cBhvr>
                                          <p:tavLst>
                                            <p:tav tm="0">
                                              <p:val>
                                                <p:strVal val="1+#ppt_w/2"/>
                                              </p:val>
                                            </p:tav>
                                            <p:tav tm="100000">
                                              <p:val>
                                                <p:strVal val="#ppt_x"/>
                                              </p:val>
                                            </p:tav>
                                          </p:tavLst>
                                        </p:anim>
                                        <p:anim calcmode="lin" valueType="num">
                                          <p:cBhvr additive="base">
                                            <p:cTn id="44" dur="3000" fill="hold"/>
                                            <p:tgtEl>
                                              <p:spTgt spid="91"/>
                                            </p:tgtEl>
                                            <p:attrNameLst>
                                              <p:attrName>ppt_y</p:attrName>
                                            </p:attrNameLst>
                                          </p:cBhvr>
                                          <p:tavLst>
                                            <p:tav tm="0">
                                              <p:val>
                                                <p:strVal val="0-#ppt_h/2"/>
                                              </p:val>
                                            </p:tav>
                                            <p:tav tm="100000">
                                              <p:val>
                                                <p:strVal val="#ppt_y"/>
                                              </p:val>
                                            </p:tav>
                                          </p:tavLst>
                                        </p:anim>
                                      </p:childTnLst>
                                    </p:cTn>
                                  </p:par>
                                  <p:par>
                                    <p:cTn id="45" presetID="22" presetClass="entr" presetSubtype="2"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right)">
                                          <p:cBhvr>
                                            <p:cTn id="47" dur="1000"/>
                                            <p:tgtEl>
                                              <p:spTgt spid="41"/>
                                            </p:tgtEl>
                                          </p:cBhvr>
                                        </p:animEffect>
                                      </p:childTnLst>
                                    </p:cTn>
                                  </p:par>
                                </p:childTnLst>
                              </p:cTn>
                            </p:par>
                            <p:par>
                              <p:cTn id="48" fill="hold">
                                <p:stCondLst>
                                  <p:cond delay="500"/>
                                </p:stCondLst>
                                <p:childTnLst>
                                  <p:par>
                                    <p:cTn id="49" presetID="53" presetClass="entr" presetSubtype="16"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p:cTn id="51" dur="500" fill="hold"/>
                                            <p:tgtEl>
                                              <p:spTgt spid="50"/>
                                            </p:tgtEl>
                                            <p:attrNameLst>
                                              <p:attrName>ppt_w</p:attrName>
                                            </p:attrNameLst>
                                          </p:cBhvr>
                                          <p:tavLst>
                                            <p:tav tm="0">
                                              <p:val>
                                                <p:fltVal val="0"/>
                                              </p:val>
                                            </p:tav>
                                            <p:tav tm="100000">
                                              <p:val>
                                                <p:strVal val="#ppt_w"/>
                                              </p:val>
                                            </p:tav>
                                          </p:tavLst>
                                        </p:anim>
                                        <p:anim calcmode="lin" valueType="num">
                                          <p:cBhvr>
                                            <p:cTn id="52" dur="500" fill="hold"/>
                                            <p:tgtEl>
                                              <p:spTgt spid="50"/>
                                            </p:tgtEl>
                                            <p:attrNameLst>
                                              <p:attrName>ppt_h</p:attrName>
                                            </p:attrNameLst>
                                          </p:cBhvr>
                                          <p:tavLst>
                                            <p:tav tm="0">
                                              <p:val>
                                                <p:fltVal val="0"/>
                                              </p:val>
                                            </p:tav>
                                            <p:tav tm="100000">
                                              <p:val>
                                                <p:strVal val="#ppt_h"/>
                                              </p:val>
                                            </p:tav>
                                          </p:tavLst>
                                        </p:anim>
                                        <p:animEffect transition="in" filter="fade">
                                          <p:cBhvr>
                                            <p:cTn id="53" dur="500"/>
                                            <p:tgtEl>
                                              <p:spTgt spid="50"/>
                                            </p:tgtEl>
                                          </p:cBhvr>
                                        </p:animEffect>
                                      </p:childTnLst>
                                    </p:cTn>
                                  </p:par>
                                  <p:par>
                                    <p:cTn id="54" presetID="53" presetClass="entr" presetSubtype="16" fill="hold" grpId="0" nodeType="withEffect">
                                      <p:stCondLst>
                                        <p:cond delay="600"/>
                                      </p:stCondLst>
                                      <p:childTnLst>
                                        <p:set>
                                          <p:cBhvr>
                                            <p:cTn id="55" dur="1" fill="hold">
                                              <p:stCondLst>
                                                <p:cond delay="0"/>
                                              </p:stCondLst>
                                            </p:cTn>
                                            <p:tgtEl>
                                              <p:spTgt spid="51"/>
                                            </p:tgtEl>
                                            <p:attrNameLst>
                                              <p:attrName>style.visibility</p:attrName>
                                            </p:attrNameLst>
                                          </p:cBhvr>
                                          <p:to>
                                            <p:strVal val="visible"/>
                                          </p:to>
                                        </p:set>
                                        <p:anim calcmode="lin" valueType="num">
                                          <p:cBhvr>
                                            <p:cTn id="56" dur="500" fill="hold"/>
                                            <p:tgtEl>
                                              <p:spTgt spid="51"/>
                                            </p:tgtEl>
                                            <p:attrNameLst>
                                              <p:attrName>ppt_w</p:attrName>
                                            </p:attrNameLst>
                                          </p:cBhvr>
                                          <p:tavLst>
                                            <p:tav tm="0">
                                              <p:val>
                                                <p:fltVal val="0"/>
                                              </p:val>
                                            </p:tav>
                                            <p:tav tm="100000">
                                              <p:val>
                                                <p:strVal val="#ppt_w"/>
                                              </p:val>
                                            </p:tav>
                                          </p:tavLst>
                                        </p:anim>
                                        <p:anim calcmode="lin" valueType="num">
                                          <p:cBhvr>
                                            <p:cTn id="57" dur="500" fill="hold"/>
                                            <p:tgtEl>
                                              <p:spTgt spid="51"/>
                                            </p:tgtEl>
                                            <p:attrNameLst>
                                              <p:attrName>ppt_h</p:attrName>
                                            </p:attrNameLst>
                                          </p:cBhvr>
                                          <p:tavLst>
                                            <p:tav tm="0">
                                              <p:val>
                                                <p:fltVal val="0"/>
                                              </p:val>
                                            </p:tav>
                                            <p:tav tm="100000">
                                              <p:val>
                                                <p:strVal val="#ppt_h"/>
                                              </p:val>
                                            </p:tav>
                                          </p:tavLst>
                                        </p:anim>
                                        <p:animEffect transition="in" filter="fade">
                                          <p:cBhvr>
                                            <p:cTn id="58" dur="500"/>
                                            <p:tgtEl>
                                              <p:spTgt spid="51"/>
                                            </p:tgtEl>
                                          </p:cBhvr>
                                        </p:animEffect>
                                      </p:childTnLst>
                                    </p:cTn>
                                  </p:par>
                                  <p:par>
                                    <p:cTn id="59" presetID="53" presetClass="entr" presetSubtype="16" fill="hold" nodeType="withEffect">
                                      <p:stCondLst>
                                        <p:cond delay="600"/>
                                      </p:stCondLst>
                                      <p:childTnLst>
                                        <p:set>
                                          <p:cBhvr>
                                            <p:cTn id="60" dur="1" fill="hold">
                                              <p:stCondLst>
                                                <p:cond delay="0"/>
                                              </p:stCondLst>
                                            </p:cTn>
                                            <p:tgtEl>
                                              <p:spTgt spid="52"/>
                                            </p:tgtEl>
                                            <p:attrNameLst>
                                              <p:attrName>style.visibility</p:attrName>
                                            </p:attrNameLst>
                                          </p:cBhvr>
                                          <p:to>
                                            <p:strVal val="visible"/>
                                          </p:to>
                                        </p:set>
                                        <p:anim calcmode="lin" valueType="num">
                                          <p:cBhvr>
                                            <p:cTn id="61" dur="500" fill="hold"/>
                                            <p:tgtEl>
                                              <p:spTgt spid="52"/>
                                            </p:tgtEl>
                                            <p:attrNameLst>
                                              <p:attrName>ppt_w</p:attrName>
                                            </p:attrNameLst>
                                          </p:cBhvr>
                                          <p:tavLst>
                                            <p:tav tm="0">
                                              <p:val>
                                                <p:fltVal val="0"/>
                                              </p:val>
                                            </p:tav>
                                            <p:tav tm="100000">
                                              <p:val>
                                                <p:strVal val="#ppt_w"/>
                                              </p:val>
                                            </p:tav>
                                          </p:tavLst>
                                        </p:anim>
                                        <p:anim calcmode="lin" valueType="num">
                                          <p:cBhvr>
                                            <p:cTn id="62" dur="500" fill="hold"/>
                                            <p:tgtEl>
                                              <p:spTgt spid="52"/>
                                            </p:tgtEl>
                                            <p:attrNameLst>
                                              <p:attrName>ppt_h</p:attrName>
                                            </p:attrNameLst>
                                          </p:cBhvr>
                                          <p:tavLst>
                                            <p:tav tm="0">
                                              <p:val>
                                                <p:fltVal val="0"/>
                                              </p:val>
                                            </p:tav>
                                            <p:tav tm="100000">
                                              <p:val>
                                                <p:strVal val="#ppt_h"/>
                                              </p:val>
                                            </p:tav>
                                          </p:tavLst>
                                        </p:anim>
                                        <p:animEffect transition="in" filter="fade">
                                          <p:cBhvr>
                                            <p:cTn id="63" dur="500"/>
                                            <p:tgtEl>
                                              <p:spTgt spid="52"/>
                                            </p:tgtEl>
                                          </p:cBhvr>
                                        </p:animEffect>
                                      </p:childTnLst>
                                    </p:cTn>
                                  </p:par>
                                  <p:par>
                                    <p:cTn id="64" presetID="53" presetClass="entr" presetSubtype="16" fill="hold" nodeType="withEffect">
                                      <p:stCondLst>
                                        <p:cond delay="400"/>
                                      </p:stCondLst>
                                      <p:childTnLst>
                                        <p:set>
                                          <p:cBhvr>
                                            <p:cTn id="65" dur="1" fill="hold">
                                              <p:stCondLst>
                                                <p:cond delay="0"/>
                                              </p:stCondLst>
                                            </p:cTn>
                                            <p:tgtEl>
                                              <p:spTgt spid="55"/>
                                            </p:tgtEl>
                                            <p:attrNameLst>
                                              <p:attrName>style.visibility</p:attrName>
                                            </p:attrNameLst>
                                          </p:cBhvr>
                                          <p:to>
                                            <p:strVal val="visible"/>
                                          </p:to>
                                        </p:set>
                                        <p:anim calcmode="lin" valueType="num">
                                          <p:cBhvr>
                                            <p:cTn id="66" dur="500" fill="hold"/>
                                            <p:tgtEl>
                                              <p:spTgt spid="55"/>
                                            </p:tgtEl>
                                            <p:attrNameLst>
                                              <p:attrName>ppt_w</p:attrName>
                                            </p:attrNameLst>
                                          </p:cBhvr>
                                          <p:tavLst>
                                            <p:tav tm="0">
                                              <p:val>
                                                <p:fltVal val="0"/>
                                              </p:val>
                                            </p:tav>
                                            <p:tav tm="100000">
                                              <p:val>
                                                <p:strVal val="#ppt_w"/>
                                              </p:val>
                                            </p:tav>
                                          </p:tavLst>
                                        </p:anim>
                                        <p:anim calcmode="lin" valueType="num">
                                          <p:cBhvr>
                                            <p:cTn id="67" dur="500" fill="hold"/>
                                            <p:tgtEl>
                                              <p:spTgt spid="55"/>
                                            </p:tgtEl>
                                            <p:attrNameLst>
                                              <p:attrName>ppt_h</p:attrName>
                                            </p:attrNameLst>
                                          </p:cBhvr>
                                          <p:tavLst>
                                            <p:tav tm="0">
                                              <p:val>
                                                <p:fltVal val="0"/>
                                              </p:val>
                                            </p:tav>
                                            <p:tav tm="100000">
                                              <p:val>
                                                <p:strVal val="#ppt_h"/>
                                              </p:val>
                                            </p:tav>
                                          </p:tavLst>
                                        </p:anim>
                                        <p:animEffect transition="in" filter="fade">
                                          <p:cBhvr>
                                            <p:cTn id="68" dur="500"/>
                                            <p:tgtEl>
                                              <p:spTgt spid="55"/>
                                            </p:tgtEl>
                                          </p:cBhvr>
                                        </p:animEffect>
                                      </p:childTnLst>
                                    </p:cTn>
                                  </p:par>
                                  <p:par>
                                    <p:cTn id="69" presetID="53" presetClass="entr" presetSubtype="16" fill="hold" nodeType="withEffect">
                                      <p:stCondLst>
                                        <p:cond delay="700"/>
                                      </p:stCondLst>
                                      <p:childTnLst>
                                        <p:set>
                                          <p:cBhvr>
                                            <p:cTn id="70" dur="1" fill="hold">
                                              <p:stCondLst>
                                                <p:cond delay="0"/>
                                              </p:stCondLst>
                                            </p:cTn>
                                            <p:tgtEl>
                                              <p:spTgt spid="58"/>
                                            </p:tgtEl>
                                            <p:attrNameLst>
                                              <p:attrName>style.visibility</p:attrName>
                                            </p:attrNameLst>
                                          </p:cBhvr>
                                          <p:to>
                                            <p:strVal val="visible"/>
                                          </p:to>
                                        </p:set>
                                        <p:anim calcmode="lin" valueType="num">
                                          <p:cBhvr>
                                            <p:cTn id="71" dur="400" fill="hold"/>
                                            <p:tgtEl>
                                              <p:spTgt spid="58"/>
                                            </p:tgtEl>
                                            <p:attrNameLst>
                                              <p:attrName>ppt_w</p:attrName>
                                            </p:attrNameLst>
                                          </p:cBhvr>
                                          <p:tavLst>
                                            <p:tav tm="0">
                                              <p:val>
                                                <p:fltVal val="0"/>
                                              </p:val>
                                            </p:tav>
                                            <p:tav tm="100000">
                                              <p:val>
                                                <p:strVal val="#ppt_w"/>
                                              </p:val>
                                            </p:tav>
                                          </p:tavLst>
                                        </p:anim>
                                        <p:anim calcmode="lin" valueType="num">
                                          <p:cBhvr>
                                            <p:cTn id="72" dur="400" fill="hold"/>
                                            <p:tgtEl>
                                              <p:spTgt spid="58"/>
                                            </p:tgtEl>
                                            <p:attrNameLst>
                                              <p:attrName>ppt_h</p:attrName>
                                            </p:attrNameLst>
                                          </p:cBhvr>
                                          <p:tavLst>
                                            <p:tav tm="0">
                                              <p:val>
                                                <p:fltVal val="0"/>
                                              </p:val>
                                            </p:tav>
                                            <p:tav tm="100000">
                                              <p:val>
                                                <p:strVal val="#ppt_h"/>
                                              </p:val>
                                            </p:tav>
                                          </p:tavLst>
                                        </p:anim>
                                        <p:animEffect transition="in" filter="fade">
                                          <p:cBhvr>
                                            <p:cTn id="73" dur="400"/>
                                            <p:tgtEl>
                                              <p:spTgt spid="58"/>
                                            </p:tgtEl>
                                          </p:cBhvr>
                                        </p:animEffect>
                                      </p:childTnLst>
                                    </p:cTn>
                                  </p:par>
                                  <p:par>
                                    <p:cTn id="74" presetID="53" presetClass="entr" presetSubtype="16" fill="hold" grpId="0" nodeType="withEffect">
                                      <p:stCondLst>
                                        <p:cond delay="400"/>
                                      </p:stCondLst>
                                      <p:childTnLst>
                                        <p:set>
                                          <p:cBhvr>
                                            <p:cTn id="75" dur="1" fill="hold">
                                              <p:stCondLst>
                                                <p:cond delay="0"/>
                                              </p:stCondLst>
                                            </p:cTn>
                                            <p:tgtEl>
                                              <p:spTgt spid="61"/>
                                            </p:tgtEl>
                                            <p:attrNameLst>
                                              <p:attrName>style.visibility</p:attrName>
                                            </p:attrNameLst>
                                          </p:cBhvr>
                                          <p:to>
                                            <p:strVal val="visible"/>
                                          </p:to>
                                        </p:set>
                                        <p:anim calcmode="lin" valueType="num">
                                          <p:cBhvr>
                                            <p:cTn id="76" dur="500" fill="hold"/>
                                            <p:tgtEl>
                                              <p:spTgt spid="61"/>
                                            </p:tgtEl>
                                            <p:attrNameLst>
                                              <p:attrName>ppt_w</p:attrName>
                                            </p:attrNameLst>
                                          </p:cBhvr>
                                          <p:tavLst>
                                            <p:tav tm="0">
                                              <p:val>
                                                <p:fltVal val="0"/>
                                              </p:val>
                                            </p:tav>
                                            <p:tav tm="100000">
                                              <p:val>
                                                <p:strVal val="#ppt_w"/>
                                              </p:val>
                                            </p:tav>
                                          </p:tavLst>
                                        </p:anim>
                                        <p:anim calcmode="lin" valueType="num">
                                          <p:cBhvr>
                                            <p:cTn id="77" dur="500" fill="hold"/>
                                            <p:tgtEl>
                                              <p:spTgt spid="61"/>
                                            </p:tgtEl>
                                            <p:attrNameLst>
                                              <p:attrName>ppt_h</p:attrName>
                                            </p:attrNameLst>
                                          </p:cBhvr>
                                          <p:tavLst>
                                            <p:tav tm="0">
                                              <p:val>
                                                <p:fltVal val="0"/>
                                              </p:val>
                                            </p:tav>
                                            <p:tav tm="100000">
                                              <p:val>
                                                <p:strVal val="#ppt_h"/>
                                              </p:val>
                                            </p:tav>
                                          </p:tavLst>
                                        </p:anim>
                                        <p:animEffect transition="in" filter="fade">
                                          <p:cBhvr>
                                            <p:cTn id="78" dur="500"/>
                                            <p:tgtEl>
                                              <p:spTgt spid="61"/>
                                            </p:tgtEl>
                                          </p:cBhvr>
                                        </p:animEffect>
                                      </p:childTnLst>
                                    </p:cTn>
                                  </p:par>
                                </p:childTnLst>
                              </p:cTn>
                            </p:par>
                            <p:par>
                              <p:cTn id="79" fill="hold">
                                <p:stCondLst>
                                  <p:cond delay="1600"/>
                                </p:stCondLst>
                                <p:childTnLst>
                                  <p:par>
                                    <p:cTn id="80" presetID="53" presetClass="entr" presetSubtype="16" fill="hold" grpId="0" nodeType="afterEffect">
                                      <p:stCondLst>
                                        <p:cond delay="0"/>
                                      </p:stCondLst>
                                      <p:childTnLst>
                                        <p:set>
                                          <p:cBhvr>
                                            <p:cTn id="81" dur="1" fill="hold">
                                              <p:stCondLst>
                                                <p:cond delay="0"/>
                                              </p:stCondLst>
                                            </p:cTn>
                                            <p:tgtEl>
                                              <p:spTgt spid="69"/>
                                            </p:tgtEl>
                                            <p:attrNameLst>
                                              <p:attrName>style.visibility</p:attrName>
                                            </p:attrNameLst>
                                          </p:cBhvr>
                                          <p:to>
                                            <p:strVal val="visible"/>
                                          </p:to>
                                        </p:set>
                                        <p:anim calcmode="lin" valueType="num">
                                          <p:cBhvr>
                                            <p:cTn id="82" dur="300" fill="hold"/>
                                            <p:tgtEl>
                                              <p:spTgt spid="69"/>
                                            </p:tgtEl>
                                            <p:attrNameLst>
                                              <p:attrName>ppt_w</p:attrName>
                                            </p:attrNameLst>
                                          </p:cBhvr>
                                          <p:tavLst>
                                            <p:tav tm="0">
                                              <p:val>
                                                <p:fltVal val="0"/>
                                              </p:val>
                                            </p:tav>
                                            <p:tav tm="100000">
                                              <p:val>
                                                <p:strVal val="#ppt_w"/>
                                              </p:val>
                                            </p:tav>
                                          </p:tavLst>
                                        </p:anim>
                                        <p:anim calcmode="lin" valueType="num">
                                          <p:cBhvr>
                                            <p:cTn id="83" dur="300" fill="hold"/>
                                            <p:tgtEl>
                                              <p:spTgt spid="69"/>
                                            </p:tgtEl>
                                            <p:attrNameLst>
                                              <p:attrName>ppt_h</p:attrName>
                                            </p:attrNameLst>
                                          </p:cBhvr>
                                          <p:tavLst>
                                            <p:tav tm="0">
                                              <p:val>
                                                <p:fltVal val="0"/>
                                              </p:val>
                                            </p:tav>
                                            <p:tav tm="100000">
                                              <p:val>
                                                <p:strVal val="#ppt_h"/>
                                              </p:val>
                                            </p:tav>
                                          </p:tavLst>
                                        </p:anim>
                                        <p:animEffect transition="in" filter="fade">
                                          <p:cBhvr>
                                            <p:cTn id="84" dur="300"/>
                                            <p:tgtEl>
                                              <p:spTgt spid="69"/>
                                            </p:tgtEl>
                                          </p:cBhvr>
                                        </p:animEffect>
                                      </p:childTnLst>
                                    </p:cTn>
                                  </p:par>
                                  <p:par>
                                    <p:cTn id="85" presetID="6" presetClass="emph" presetSubtype="0" autoRev="1" fill="hold" grpId="1" nodeType="withEffect">
                                      <p:stCondLst>
                                        <p:cond delay="300"/>
                                      </p:stCondLst>
                                      <p:childTnLst>
                                        <p:animScale>
                                          <p:cBhvr>
                                            <p:cTn id="86" dur="150" fill="hold"/>
                                            <p:tgtEl>
                                              <p:spTgt spid="69"/>
                                            </p:tgtEl>
                                          </p:cBhvr>
                                          <p:by x="110000" y="110000"/>
                                        </p:animScale>
                                      </p:childTnLst>
                                    </p:cTn>
                                  </p:par>
                                  <p:par>
                                    <p:cTn id="87" presetID="16" presetClass="entr" presetSubtype="21" fill="hold" nodeType="withEffect">
                                      <p:stCondLst>
                                        <p:cond delay="2200"/>
                                      </p:stCondLst>
                                      <p:childTnLst>
                                        <p:set>
                                          <p:cBhvr>
                                            <p:cTn id="88" dur="1" fill="hold">
                                              <p:stCondLst>
                                                <p:cond delay="0"/>
                                              </p:stCondLst>
                                            </p:cTn>
                                            <p:tgtEl>
                                              <p:spTgt spid="77"/>
                                            </p:tgtEl>
                                            <p:attrNameLst>
                                              <p:attrName>style.visibility</p:attrName>
                                            </p:attrNameLst>
                                          </p:cBhvr>
                                          <p:to>
                                            <p:strVal val="visible"/>
                                          </p:to>
                                        </p:set>
                                        <p:animEffect transition="in" filter="barn(inVertical)">
                                          <p:cBhvr>
                                            <p:cTn id="89" dur="500"/>
                                            <p:tgtEl>
                                              <p:spTgt spid="77"/>
                                            </p:tgtEl>
                                          </p:cBhvr>
                                        </p:animEffect>
                                      </p:childTnLst>
                                    </p:cTn>
                                  </p:par>
                                </p:childTnLst>
                              </p:cTn>
                            </p:par>
                            <p:par>
                              <p:cTn id="90" fill="hold">
                                <p:stCondLst>
                                  <p:cond delay="4300"/>
                                </p:stCondLst>
                                <p:childTnLst>
                                  <p:par>
                                    <p:cTn id="91" presetID="10" presetClass="entr" presetSubtype="0" fill="hold" grpId="0" nodeType="afterEffect">
                                      <p:stCondLst>
                                        <p:cond delay="0"/>
                                      </p:stCondLst>
                                      <p:childTnLst>
                                        <p:set>
                                          <p:cBhvr>
                                            <p:cTn id="92" dur="1" fill="hold">
                                              <p:stCondLst>
                                                <p:cond delay="0"/>
                                              </p:stCondLst>
                                            </p:cTn>
                                            <p:tgtEl>
                                              <p:spTgt spid="73"/>
                                            </p:tgtEl>
                                            <p:attrNameLst>
                                              <p:attrName>style.visibility</p:attrName>
                                            </p:attrNameLst>
                                          </p:cBhvr>
                                          <p:to>
                                            <p:strVal val="visible"/>
                                          </p:to>
                                        </p:set>
                                        <p:animEffect transition="in" filter="fade">
                                          <p:cBhvr>
                                            <p:cTn id="93" dur="500"/>
                                            <p:tgtEl>
                                              <p:spTgt spid="73"/>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fade">
                                          <p:cBhvr>
                                            <p:cTn id="9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0" grpId="0" animBg="1"/>
          <p:bldP spid="51" grpId="0" animBg="1"/>
          <p:bldP spid="61" grpId="0" animBg="1"/>
          <p:bldP spid="76" grpId="0" animBg="1"/>
          <p:bldP spid="79" grpId="0" animBg="1"/>
          <p:bldP spid="80" grpId="0" animBg="1"/>
          <p:bldP spid="81" grpId="0" animBg="1"/>
          <p:bldP spid="69" grpId="0"/>
          <p:bldP spid="69" grpId="1"/>
          <p:bldP spid="73" grpId="0"/>
          <p:bldP spid="4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 y="2439624"/>
            <a:ext cx="14082713" cy="1492372"/>
          </a:xfrm>
          <a:prstGeom prst="rect">
            <a:avLst/>
          </a:prstGeom>
          <a:solidFill>
            <a:schemeClr val="bg1">
              <a:alpha val="84000"/>
            </a:schemeClr>
          </a:solidFill>
          <a:ln>
            <a:noFill/>
          </a:ln>
          <a:effectLst>
            <a:outerShdw blurRad="1397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nvGrpSpPr>
          <p:cNvPr id="59" name="组合 58"/>
          <p:cNvGrpSpPr/>
          <p:nvPr/>
        </p:nvGrpSpPr>
        <p:grpSpPr>
          <a:xfrm>
            <a:off x="2696796" y="6227262"/>
            <a:ext cx="452009" cy="452172"/>
            <a:chOff x="1463339" y="1072758"/>
            <a:chExt cx="1546058" cy="1546058"/>
          </a:xfrm>
          <a:effectLst>
            <a:outerShdw blurRad="330200" dist="215900" dir="6900000" sx="71000" sy="71000" algn="t" rotWithShape="0">
              <a:prstClr val="black">
                <a:alpha val="54000"/>
              </a:prstClr>
            </a:outerShdw>
          </a:effectLst>
        </p:grpSpPr>
        <p:sp>
          <p:nvSpPr>
            <p:cNvPr id="61" name="同心圆 6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62" name="椭圆 61"/>
            <p:cNvSpPr/>
            <p:nvPr/>
          </p:nvSpPr>
          <p:spPr>
            <a:xfrm>
              <a:off x="1484232" y="1093651"/>
              <a:ext cx="1504274"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80" name="矩形 79"/>
          <p:cNvSpPr/>
          <p:nvPr/>
        </p:nvSpPr>
        <p:spPr>
          <a:xfrm>
            <a:off x="-2499" y="7518665"/>
            <a:ext cx="14082713" cy="519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nvGrpSpPr>
          <p:cNvPr id="7" name="组合 6"/>
          <p:cNvGrpSpPr/>
          <p:nvPr/>
        </p:nvGrpSpPr>
        <p:grpSpPr>
          <a:xfrm>
            <a:off x="4230609" y="1922705"/>
            <a:ext cx="2268993" cy="2268993"/>
            <a:chOff x="4508674" y="2118116"/>
            <a:chExt cx="2204282" cy="2204282"/>
          </a:xfrm>
        </p:grpSpPr>
        <p:grpSp>
          <p:nvGrpSpPr>
            <p:cNvPr id="38" name="组合 37"/>
            <p:cNvGrpSpPr/>
            <p:nvPr/>
          </p:nvGrpSpPr>
          <p:grpSpPr>
            <a:xfrm>
              <a:off x="4508674" y="2118116"/>
              <a:ext cx="2204282" cy="2204282"/>
              <a:chOff x="1517331" y="1125257"/>
              <a:chExt cx="2204282" cy="2204282"/>
            </a:xfrm>
          </p:grpSpPr>
          <p:sp>
            <p:nvSpPr>
              <p:cNvPr id="39" name="椭圆 38"/>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0" name="椭圆 39"/>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sp>
          <p:nvSpPr>
            <p:cNvPr id="81" name="TextBox 80"/>
            <p:cNvSpPr txBox="1"/>
            <p:nvPr/>
          </p:nvSpPr>
          <p:spPr>
            <a:xfrm>
              <a:off x="5044082" y="2653915"/>
              <a:ext cx="1133465" cy="1104850"/>
            </a:xfrm>
            <a:prstGeom prst="rect">
              <a:avLst/>
            </a:prstGeom>
            <a:noFill/>
          </p:spPr>
          <p:txBody>
            <a:bodyPr wrap="square" rtlCol="0">
              <a:spAutoFit/>
            </a:bodyPr>
            <a:lstStyle/>
            <a:p>
              <a:r>
                <a:rPr lang="en-US" altLang="zh-CN" sz="6795" dirty="0">
                  <a:solidFill>
                    <a:schemeClr val="bg1"/>
                  </a:solidFill>
                  <a:latin typeface="DFGothic-EB" panose="02010609010101010101" pitchFamily="1" charset="-128"/>
                  <a:ea typeface="DFGothic-EB" panose="02010609010101010101" pitchFamily="1" charset="-128"/>
                </a:rPr>
                <a:t>03</a:t>
              </a:r>
              <a:endParaRPr lang="zh-CN" altLang="en-US" sz="6795" dirty="0">
                <a:solidFill>
                  <a:schemeClr val="bg1"/>
                </a:solidFill>
                <a:latin typeface="DFGothic-EB" panose="02010609010101010101" pitchFamily="1" charset="-128"/>
                <a:ea typeface="DFGothic-EB" panose="02010609010101010101" pitchFamily="1" charset="-128"/>
              </a:endParaRPr>
            </a:p>
          </p:txBody>
        </p:sp>
      </p:grpSp>
      <p:grpSp>
        <p:nvGrpSpPr>
          <p:cNvPr id="51" name="组合 50"/>
          <p:cNvGrpSpPr/>
          <p:nvPr/>
        </p:nvGrpSpPr>
        <p:grpSpPr>
          <a:xfrm>
            <a:off x="643361" y="5370105"/>
            <a:ext cx="655637" cy="655637"/>
            <a:chOff x="1517331" y="1125257"/>
            <a:chExt cx="2204282" cy="2204282"/>
          </a:xfrm>
        </p:grpSpPr>
        <p:sp>
          <p:nvSpPr>
            <p:cNvPr id="52" name="椭圆 51"/>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53" name="椭圆 52"/>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54" name="组合 53"/>
          <p:cNvGrpSpPr/>
          <p:nvPr/>
        </p:nvGrpSpPr>
        <p:grpSpPr>
          <a:xfrm>
            <a:off x="315542" y="6453348"/>
            <a:ext cx="655637" cy="655637"/>
            <a:chOff x="1517331" y="1125257"/>
            <a:chExt cx="2204282" cy="2204282"/>
          </a:xfrm>
        </p:grpSpPr>
        <p:sp>
          <p:nvSpPr>
            <p:cNvPr id="55" name="椭圆 54"/>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56" name="椭圆 55"/>
            <p:cNvSpPr/>
            <p:nvPr/>
          </p:nvSpPr>
          <p:spPr>
            <a:xfrm>
              <a:off x="1719372" y="1327298"/>
              <a:ext cx="1800200" cy="180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57" name="组合 56"/>
          <p:cNvGrpSpPr/>
          <p:nvPr/>
        </p:nvGrpSpPr>
        <p:grpSpPr>
          <a:xfrm>
            <a:off x="1376527" y="6025742"/>
            <a:ext cx="535449" cy="535449"/>
            <a:chOff x="1517331" y="1125257"/>
            <a:chExt cx="2204282" cy="2204282"/>
          </a:xfrm>
        </p:grpSpPr>
        <p:sp>
          <p:nvSpPr>
            <p:cNvPr id="58" name="椭圆 57"/>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60" name="椭圆 59"/>
            <p:cNvSpPr/>
            <p:nvPr/>
          </p:nvSpPr>
          <p:spPr>
            <a:xfrm>
              <a:off x="1719372" y="1327298"/>
              <a:ext cx="1800200" cy="18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sp>
        <p:nvSpPr>
          <p:cNvPr id="82" name="TextBox 81"/>
          <p:cNvSpPr txBox="1"/>
          <p:nvPr/>
        </p:nvSpPr>
        <p:spPr>
          <a:xfrm>
            <a:off x="6952695" y="2848983"/>
            <a:ext cx="4313612" cy="661670"/>
          </a:xfrm>
          <a:prstGeom prst="rect">
            <a:avLst/>
          </a:prstGeom>
          <a:noFill/>
        </p:spPr>
        <p:txBody>
          <a:bodyPr wrap="square" rtlCol="0">
            <a:spAutoFit/>
          </a:bodyPr>
          <a:lstStyle/>
          <a:p>
            <a:r>
              <a:rPr lang="zh-CN" altLang="en-US" sz="3705" b="1" spc="-154" dirty="0">
                <a:solidFill>
                  <a:schemeClr val="accent1"/>
                </a:solidFill>
                <a:latin typeface="思源黑体 CN Bold" pitchFamily="34" charset="-122"/>
                <a:ea typeface="思源黑体 CN Bold" pitchFamily="34" charset="-122"/>
              </a:rPr>
              <a:t>语法设计</a:t>
            </a:r>
            <a:endParaRPr lang="en-US" altLang="zh-CN" sz="3705" b="1" spc="-154" dirty="0">
              <a:solidFill>
                <a:schemeClr val="accent1"/>
              </a:solidFill>
              <a:latin typeface="思源黑体 CN Bold" pitchFamily="34" charset="-122"/>
              <a:ea typeface="思源黑体 CN Bold" pitchFamily="34" charset="-122"/>
            </a:endParaRPr>
          </a:p>
        </p:txBody>
      </p:sp>
      <p:grpSp>
        <p:nvGrpSpPr>
          <p:cNvPr id="32" name="组合 31"/>
          <p:cNvGrpSpPr/>
          <p:nvPr/>
        </p:nvGrpSpPr>
        <p:grpSpPr>
          <a:xfrm>
            <a:off x="12028831" y="120416"/>
            <a:ext cx="655637" cy="655637"/>
            <a:chOff x="1517331" y="1125257"/>
            <a:chExt cx="2204282" cy="2204282"/>
          </a:xfrm>
        </p:grpSpPr>
        <p:sp>
          <p:nvSpPr>
            <p:cNvPr id="34" name="椭圆 33"/>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36" name="椭圆 35"/>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37" name="组合 36"/>
          <p:cNvGrpSpPr/>
          <p:nvPr/>
        </p:nvGrpSpPr>
        <p:grpSpPr>
          <a:xfrm>
            <a:off x="13187539" y="204731"/>
            <a:ext cx="655637" cy="655637"/>
            <a:chOff x="1517331" y="1125257"/>
            <a:chExt cx="2204282" cy="2204282"/>
          </a:xfrm>
        </p:grpSpPr>
        <p:sp>
          <p:nvSpPr>
            <p:cNvPr id="41" name="椭圆 40"/>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2" name="椭圆 41"/>
            <p:cNvSpPr/>
            <p:nvPr/>
          </p:nvSpPr>
          <p:spPr>
            <a:xfrm>
              <a:off x="1719372" y="1327298"/>
              <a:ext cx="1800200" cy="180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43" name="组合 42"/>
          <p:cNvGrpSpPr/>
          <p:nvPr/>
        </p:nvGrpSpPr>
        <p:grpSpPr>
          <a:xfrm>
            <a:off x="12371064" y="769537"/>
            <a:ext cx="935391" cy="935391"/>
            <a:chOff x="1517331" y="1125257"/>
            <a:chExt cx="2204282" cy="2204282"/>
          </a:xfrm>
        </p:grpSpPr>
        <p:sp>
          <p:nvSpPr>
            <p:cNvPr id="44" name="椭圆 43"/>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5" name="椭圆 44"/>
            <p:cNvSpPr/>
            <p:nvPr/>
          </p:nvSpPr>
          <p:spPr>
            <a:xfrm>
              <a:off x="1719372" y="1327298"/>
              <a:ext cx="1800200" cy="18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46" name="组合 45"/>
          <p:cNvGrpSpPr/>
          <p:nvPr/>
        </p:nvGrpSpPr>
        <p:grpSpPr>
          <a:xfrm>
            <a:off x="11636917" y="1284982"/>
            <a:ext cx="452009" cy="452172"/>
            <a:chOff x="1463339" y="1072758"/>
            <a:chExt cx="1546058" cy="1546058"/>
          </a:xfrm>
          <a:effectLst>
            <a:outerShdw blurRad="330200" dist="215900" dir="6900000" sx="71000" sy="71000" algn="t" rotWithShape="0">
              <a:prstClr val="black">
                <a:alpha val="54000"/>
              </a:prstClr>
            </a:outerShdw>
          </a:effectLst>
        </p:grpSpPr>
        <p:sp>
          <p:nvSpPr>
            <p:cNvPr id="47" name="同心圆 4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p:tgtEl>
                                              <p:spTgt spid="35"/>
                                            </p:tgtEl>
                                            <p:attrNameLst>
                                              <p:attrName>ppt_x</p:attrName>
                                            </p:attrNameLst>
                                          </p:cBhvr>
                                          <p:tavLst>
                                            <p:tav tm="0">
                                              <p:val>
                                                <p:strVal val="#ppt_x-#ppt_w*1.125000"/>
                                              </p:val>
                                            </p:tav>
                                            <p:tav tm="100000">
                                              <p:val>
                                                <p:strVal val="#ppt_x"/>
                                              </p:val>
                                            </p:tav>
                                          </p:tavLst>
                                        </p:anim>
                                        <p:animEffect transition="in" filter="wipe(right)">
                                          <p:cBhvr>
                                            <p:cTn id="8" dur="500"/>
                                            <p:tgtEl>
                                              <p:spTgt spid="35"/>
                                            </p:tgtEl>
                                          </p:cBhvr>
                                        </p:animEffect>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0-#ppt_w/2"/>
                                              </p:val>
                                            </p:tav>
                                            <p:tav tm="100000">
                                              <p:val>
                                                <p:strVal val="#ppt_x"/>
                                              </p:val>
                                            </p:tav>
                                          </p:tavLst>
                                        </p:anim>
                                        <p:anim calcmode="lin" valueType="num">
                                          <p:cBhvr additive="base">
                                            <p:cTn id="13" dur="500" fill="hold"/>
                                            <p:tgtEl>
                                              <p:spTgt spid="59"/>
                                            </p:tgtEl>
                                            <p:attrNameLst>
                                              <p:attrName>ppt_y</p:attrName>
                                            </p:attrNameLst>
                                          </p:cBhvr>
                                          <p:tavLst>
                                            <p:tav tm="0">
                                              <p:val>
                                                <p:strVal val="1+#ppt_h/2"/>
                                              </p:val>
                                            </p:tav>
                                            <p:tav tm="100000">
                                              <p:val>
                                                <p:strVal val="#ppt_y"/>
                                              </p:val>
                                            </p:tav>
                                          </p:tavLst>
                                        </p:anim>
                                      </p:childTnLst>
                                    </p:cTn>
                                  </p:par>
                                  <p:par>
                                    <p:cTn id="14" presetID="2" presetClass="entr" presetSubtype="12" accel="90000" fill="hold" nodeType="withEffect" p14:presetBounceEnd="52000">
                                      <p:stCondLst>
                                        <p:cond delay="300"/>
                                      </p:stCondLst>
                                      <p:childTnLst>
                                        <p:set>
                                          <p:cBhvr>
                                            <p:cTn id="15" dur="1" fill="hold">
                                              <p:stCondLst>
                                                <p:cond delay="0"/>
                                              </p:stCondLst>
                                            </p:cTn>
                                            <p:tgtEl>
                                              <p:spTgt spid="57"/>
                                            </p:tgtEl>
                                            <p:attrNameLst>
                                              <p:attrName>style.visibility</p:attrName>
                                            </p:attrNameLst>
                                          </p:cBhvr>
                                          <p:to>
                                            <p:strVal val="visible"/>
                                          </p:to>
                                        </p:set>
                                        <p:anim calcmode="lin" valueType="num" p14:bounceEnd="52000">
                                          <p:cBhvr additive="base">
                                            <p:cTn id="16" dur="500" fill="hold"/>
                                            <p:tgtEl>
                                              <p:spTgt spid="57"/>
                                            </p:tgtEl>
                                            <p:attrNameLst>
                                              <p:attrName>ppt_x</p:attrName>
                                            </p:attrNameLst>
                                          </p:cBhvr>
                                          <p:tavLst>
                                            <p:tav tm="0">
                                              <p:val>
                                                <p:strVal val="0-#ppt_w/2"/>
                                              </p:val>
                                            </p:tav>
                                            <p:tav tm="100000">
                                              <p:val>
                                                <p:strVal val="#ppt_x"/>
                                              </p:val>
                                            </p:tav>
                                          </p:tavLst>
                                        </p:anim>
                                        <p:anim calcmode="lin" valueType="num" p14:bounceEnd="52000">
                                          <p:cBhvr additive="base">
                                            <p:cTn id="17" dur="500" fill="hold"/>
                                            <p:tgtEl>
                                              <p:spTgt spid="57"/>
                                            </p:tgtEl>
                                            <p:attrNameLst>
                                              <p:attrName>ppt_y</p:attrName>
                                            </p:attrNameLst>
                                          </p:cBhvr>
                                          <p:tavLst>
                                            <p:tav tm="0">
                                              <p:val>
                                                <p:strVal val="1+#ppt_h/2"/>
                                              </p:val>
                                            </p:tav>
                                            <p:tav tm="100000">
                                              <p:val>
                                                <p:strVal val="#ppt_y"/>
                                              </p:val>
                                            </p:tav>
                                          </p:tavLst>
                                        </p:anim>
                                      </p:childTnLst>
                                    </p:cTn>
                                  </p:par>
                                  <p:par>
                                    <p:cTn id="18" presetID="2" presetClass="entr" presetSubtype="12" accel="90000" fill="hold" nodeType="withEffect" p14:presetBounceEnd="52000">
                                      <p:stCondLst>
                                        <p:cond delay="600"/>
                                      </p:stCondLst>
                                      <p:childTnLst>
                                        <p:set>
                                          <p:cBhvr>
                                            <p:cTn id="19" dur="1" fill="hold">
                                              <p:stCondLst>
                                                <p:cond delay="0"/>
                                              </p:stCondLst>
                                            </p:cTn>
                                            <p:tgtEl>
                                              <p:spTgt spid="51"/>
                                            </p:tgtEl>
                                            <p:attrNameLst>
                                              <p:attrName>style.visibility</p:attrName>
                                            </p:attrNameLst>
                                          </p:cBhvr>
                                          <p:to>
                                            <p:strVal val="visible"/>
                                          </p:to>
                                        </p:set>
                                        <p:anim calcmode="lin" valueType="num" p14:bounceEnd="52000">
                                          <p:cBhvr additive="base">
                                            <p:cTn id="20" dur="500" fill="hold"/>
                                            <p:tgtEl>
                                              <p:spTgt spid="51"/>
                                            </p:tgtEl>
                                            <p:attrNameLst>
                                              <p:attrName>ppt_x</p:attrName>
                                            </p:attrNameLst>
                                          </p:cBhvr>
                                          <p:tavLst>
                                            <p:tav tm="0">
                                              <p:val>
                                                <p:strVal val="0-#ppt_w/2"/>
                                              </p:val>
                                            </p:tav>
                                            <p:tav tm="100000">
                                              <p:val>
                                                <p:strVal val="#ppt_x"/>
                                              </p:val>
                                            </p:tav>
                                          </p:tavLst>
                                        </p:anim>
                                        <p:anim calcmode="lin" valueType="num" p14:bounceEnd="52000">
                                          <p:cBhvr additive="base">
                                            <p:cTn id="21" dur="500" fill="hold"/>
                                            <p:tgtEl>
                                              <p:spTgt spid="51"/>
                                            </p:tgtEl>
                                            <p:attrNameLst>
                                              <p:attrName>ppt_y</p:attrName>
                                            </p:attrNameLst>
                                          </p:cBhvr>
                                          <p:tavLst>
                                            <p:tav tm="0">
                                              <p:val>
                                                <p:strVal val="1+#ppt_h/2"/>
                                              </p:val>
                                            </p:tav>
                                            <p:tav tm="100000">
                                              <p:val>
                                                <p:strVal val="#ppt_y"/>
                                              </p:val>
                                            </p:tav>
                                          </p:tavLst>
                                        </p:anim>
                                      </p:childTnLst>
                                    </p:cTn>
                                  </p:par>
                                  <p:par>
                                    <p:cTn id="22" presetID="2" presetClass="entr" presetSubtype="12" accel="90000" fill="hold" nodeType="withEffect" p14:presetBounceEnd="52000">
                                      <p:stCondLst>
                                        <p:cond delay="900"/>
                                      </p:stCondLst>
                                      <p:childTnLst>
                                        <p:set>
                                          <p:cBhvr>
                                            <p:cTn id="23" dur="1" fill="hold">
                                              <p:stCondLst>
                                                <p:cond delay="0"/>
                                              </p:stCondLst>
                                            </p:cTn>
                                            <p:tgtEl>
                                              <p:spTgt spid="54"/>
                                            </p:tgtEl>
                                            <p:attrNameLst>
                                              <p:attrName>style.visibility</p:attrName>
                                            </p:attrNameLst>
                                          </p:cBhvr>
                                          <p:to>
                                            <p:strVal val="visible"/>
                                          </p:to>
                                        </p:set>
                                        <p:anim calcmode="lin" valueType="num" p14:bounceEnd="52000">
                                          <p:cBhvr additive="base">
                                            <p:cTn id="24" dur="500" fill="hold"/>
                                            <p:tgtEl>
                                              <p:spTgt spid="54"/>
                                            </p:tgtEl>
                                            <p:attrNameLst>
                                              <p:attrName>ppt_x</p:attrName>
                                            </p:attrNameLst>
                                          </p:cBhvr>
                                          <p:tavLst>
                                            <p:tav tm="0">
                                              <p:val>
                                                <p:strVal val="0-#ppt_w/2"/>
                                              </p:val>
                                            </p:tav>
                                            <p:tav tm="100000">
                                              <p:val>
                                                <p:strVal val="#ppt_x"/>
                                              </p:val>
                                            </p:tav>
                                          </p:tavLst>
                                        </p:anim>
                                        <p:anim calcmode="lin" valueType="num" p14:bounceEnd="52000">
                                          <p:cBhvr additive="base">
                                            <p:cTn id="25" dur="500" fill="hold"/>
                                            <p:tgtEl>
                                              <p:spTgt spid="54"/>
                                            </p:tgtEl>
                                            <p:attrNameLst>
                                              <p:attrName>ppt_y</p:attrName>
                                            </p:attrNameLst>
                                          </p:cBhvr>
                                          <p:tavLst>
                                            <p:tav tm="0">
                                              <p:val>
                                                <p:strVal val="1+#ppt_h/2"/>
                                              </p:val>
                                            </p:tav>
                                            <p:tav tm="100000">
                                              <p:val>
                                                <p:strVal val="#ppt_y"/>
                                              </p:val>
                                            </p:tav>
                                          </p:tavLst>
                                        </p:anim>
                                      </p:childTnLst>
                                    </p:cTn>
                                  </p:par>
                                  <p:par>
                                    <p:cTn id="26" presetID="2" presetClass="entr" presetSubtype="3" accel="90000" fill="hold" nodeType="withEffect" p14:presetBounceEnd="52000">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14:bounceEnd="52000">
                                          <p:cBhvr additive="base">
                                            <p:cTn id="28" dur="500" fill="hold"/>
                                            <p:tgtEl>
                                              <p:spTgt spid="43"/>
                                            </p:tgtEl>
                                            <p:attrNameLst>
                                              <p:attrName>ppt_x</p:attrName>
                                            </p:attrNameLst>
                                          </p:cBhvr>
                                          <p:tavLst>
                                            <p:tav tm="0">
                                              <p:val>
                                                <p:strVal val="1+#ppt_w/2"/>
                                              </p:val>
                                            </p:tav>
                                            <p:tav tm="100000">
                                              <p:val>
                                                <p:strVal val="#ppt_x"/>
                                              </p:val>
                                            </p:tav>
                                          </p:tavLst>
                                        </p:anim>
                                        <p:anim calcmode="lin" valueType="num" p14:bounceEnd="52000">
                                          <p:cBhvr additive="base">
                                            <p:cTn id="29" dur="500" fill="hold"/>
                                            <p:tgtEl>
                                              <p:spTgt spid="43"/>
                                            </p:tgtEl>
                                            <p:attrNameLst>
                                              <p:attrName>ppt_y</p:attrName>
                                            </p:attrNameLst>
                                          </p:cBhvr>
                                          <p:tavLst>
                                            <p:tav tm="0">
                                              <p:val>
                                                <p:strVal val="0-#ppt_h/2"/>
                                              </p:val>
                                            </p:tav>
                                            <p:tav tm="100000">
                                              <p:val>
                                                <p:strVal val="#ppt_y"/>
                                              </p:val>
                                            </p:tav>
                                          </p:tavLst>
                                        </p:anim>
                                      </p:childTnLst>
                                    </p:cTn>
                                  </p:par>
                                  <p:par>
                                    <p:cTn id="30" presetID="2" presetClass="entr" presetSubtype="3" accel="90000" fill="hold" nodeType="withEffect" p14:presetBounceEnd="52000">
                                      <p:stCondLst>
                                        <p:cond delay="300"/>
                                      </p:stCondLst>
                                      <p:childTnLst>
                                        <p:set>
                                          <p:cBhvr>
                                            <p:cTn id="31" dur="1" fill="hold">
                                              <p:stCondLst>
                                                <p:cond delay="0"/>
                                              </p:stCondLst>
                                            </p:cTn>
                                            <p:tgtEl>
                                              <p:spTgt spid="32"/>
                                            </p:tgtEl>
                                            <p:attrNameLst>
                                              <p:attrName>style.visibility</p:attrName>
                                            </p:attrNameLst>
                                          </p:cBhvr>
                                          <p:to>
                                            <p:strVal val="visible"/>
                                          </p:to>
                                        </p:set>
                                        <p:anim calcmode="lin" valueType="num" p14:bounceEnd="52000">
                                          <p:cBhvr additive="base">
                                            <p:cTn id="32" dur="500" fill="hold"/>
                                            <p:tgtEl>
                                              <p:spTgt spid="32"/>
                                            </p:tgtEl>
                                            <p:attrNameLst>
                                              <p:attrName>ppt_x</p:attrName>
                                            </p:attrNameLst>
                                          </p:cBhvr>
                                          <p:tavLst>
                                            <p:tav tm="0">
                                              <p:val>
                                                <p:strVal val="1+#ppt_w/2"/>
                                              </p:val>
                                            </p:tav>
                                            <p:tav tm="100000">
                                              <p:val>
                                                <p:strVal val="#ppt_x"/>
                                              </p:val>
                                            </p:tav>
                                          </p:tavLst>
                                        </p:anim>
                                        <p:anim calcmode="lin" valueType="num" p14:bounceEnd="52000">
                                          <p:cBhvr additive="base">
                                            <p:cTn id="33" dur="500" fill="hold"/>
                                            <p:tgtEl>
                                              <p:spTgt spid="32"/>
                                            </p:tgtEl>
                                            <p:attrNameLst>
                                              <p:attrName>ppt_y</p:attrName>
                                            </p:attrNameLst>
                                          </p:cBhvr>
                                          <p:tavLst>
                                            <p:tav tm="0">
                                              <p:val>
                                                <p:strVal val="0-#ppt_h/2"/>
                                              </p:val>
                                            </p:tav>
                                            <p:tav tm="100000">
                                              <p:val>
                                                <p:strVal val="#ppt_y"/>
                                              </p:val>
                                            </p:tav>
                                          </p:tavLst>
                                        </p:anim>
                                      </p:childTnLst>
                                    </p:cTn>
                                  </p:par>
                                  <p:par>
                                    <p:cTn id="34" presetID="2" presetClass="entr" presetSubtype="3" accel="90000" fill="hold" nodeType="withEffect" p14:presetBounceEnd="52000">
                                      <p:stCondLst>
                                        <p:cond delay="600"/>
                                      </p:stCondLst>
                                      <p:childTnLst>
                                        <p:set>
                                          <p:cBhvr>
                                            <p:cTn id="35" dur="1" fill="hold">
                                              <p:stCondLst>
                                                <p:cond delay="0"/>
                                              </p:stCondLst>
                                            </p:cTn>
                                            <p:tgtEl>
                                              <p:spTgt spid="37"/>
                                            </p:tgtEl>
                                            <p:attrNameLst>
                                              <p:attrName>style.visibility</p:attrName>
                                            </p:attrNameLst>
                                          </p:cBhvr>
                                          <p:to>
                                            <p:strVal val="visible"/>
                                          </p:to>
                                        </p:set>
                                        <p:anim calcmode="lin" valueType="num" p14:bounceEnd="52000">
                                          <p:cBhvr additive="base">
                                            <p:cTn id="36" dur="500" fill="hold"/>
                                            <p:tgtEl>
                                              <p:spTgt spid="37"/>
                                            </p:tgtEl>
                                            <p:attrNameLst>
                                              <p:attrName>ppt_x</p:attrName>
                                            </p:attrNameLst>
                                          </p:cBhvr>
                                          <p:tavLst>
                                            <p:tav tm="0">
                                              <p:val>
                                                <p:strVal val="1+#ppt_w/2"/>
                                              </p:val>
                                            </p:tav>
                                            <p:tav tm="100000">
                                              <p:val>
                                                <p:strVal val="#ppt_x"/>
                                              </p:val>
                                            </p:tav>
                                          </p:tavLst>
                                        </p:anim>
                                        <p:anim calcmode="lin" valueType="num" p14:bounceEnd="52000">
                                          <p:cBhvr additive="base">
                                            <p:cTn id="37" dur="500" fill="hold"/>
                                            <p:tgtEl>
                                              <p:spTgt spid="37"/>
                                            </p:tgtEl>
                                            <p:attrNameLst>
                                              <p:attrName>ppt_y</p:attrName>
                                            </p:attrNameLst>
                                          </p:cBhvr>
                                          <p:tavLst>
                                            <p:tav tm="0">
                                              <p:val>
                                                <p:strVal val="0-#ppt_h/2"/>
                                              </p:val>
                                            </p:tav>
                                            <p:tav tm="100000">
                                              <p:val>
                                                <p:strVal val="#ppt_y"/>
                                              </p:val>
                                            </p:tav>
                                          </p:tavLst>
                                        </p:anim>
                                      </p:childTnLst>
                                    </p:cTn>
                                  </p:par>
                                  <p:par>
                                    <p:cTn id="38" presetID="2" presetClass="entr" presetSubtype="3" accel="90000" fill="hold" nodeType="withEffect" p14:presetBounceEnd="52000">
                                      <p:stCondLst>
                                        <p:cond delay="900"/>
                                      </p:stCondLst>
                                      <p:childTnLst>
                                        <p:set>
                                          <p:cBhvr>
                                            <p:cTn id="39" dur="1" fill="hold">
                                              <p:stCondLst>
                                                <p:cond delay="0"/>
                                              </p:stCondLst>
                                            </p:cTn>
                                            <p:tgtEl>
                                              <p:spTgt spid="46"/>
                                            </p:tgtEl>
                                            <p:attrNameLst>
                                              <p:attrName>style.visibility</p:attrName>
                                            </p:attrNameLst>
                                          </p:cBhvr>
                                          <p:to>
                                            <p:strVal val="visible"/>
                                          </p:to>
                                        </p:set>
                                        <p:anim calcmode="lin" valueType="num" p14:bounceEnd="52000">
                                          <p:cBhvr additive="base">
                                            <p:cTn id="40" dur="500" fill="hold"/>
                                            <p:tgtEl>
                                              <p:spTgt spid="46"/>
                                            </p:tgtEl>
                                            <p:attrNameLst>
                                              <p:attrName>ppt_x</p:attrName>
                                            </p:attrNameLst>
                                          </p:cBhvr>
                                          <p:tavLst>
                                            <p:tav tm="0">
                                              <p:val>
                                                <p:strVal val="1+#ppt_w/2"/>
                                              </p:val>
                                            </p:tav>
                                            <p:tav tm="100000">
                                              <p:val>
                                                <p:strVal val="#ppt_x"/>
                                              </p:val>
                                            </p:tav>
                                          </p:tavLst>
                                        </p:anim>
                                        <p:anim calcmode="lin" valueType="num" p14:bounceEnd="52000">
                                          <p:cBhvr additive="base">
                                            <p:cTn id="41" dur="500" fill="hold"/>
                                            <p:tgtEl>
                                              <p:spTgt spid="46"/>
                                            </p:tgtEl>
                                            <p:attrNameLst>
                                              <p:attrName>ppt_y</p:attrName>
                                            </p:attrNameLst>
                                          </p:cBhvr>
                                          <p:tavLst>
                                            <p:tav tm="0">
                                              <p:val>
                                                <p:strVal val="0-#ppt_h/2"/>
                                              </p:val>
                                            </p:tav>
                                            <p:tav tm="100000">
                                              <p:val>
                                                <p:strVal val="#ppt_y"/>
                                              </p:val>
                                            </p:tav>
                                          </p:tavLst>
                                        </p:anim>
                                      </p:childTnLst>
                                    </p:cTn>
                                  </p:par>
                                </p:childTnLst>
                              </p:cTn>
                            </p:par>
                            <p:par>
                              <p:cTn id="42" fill="hold">
                                <p:stCondLst>
                                  <p:cond delay="1000"/>
                                </p:stCondLst>
                                <p:childTnLst>
                                  <p:par>
                                    <p:cTn id="43" presetID="23" presetClass="entr" presetSubtype="16"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childTnLst>
                                    </p:cTn>
                                  </p:par>
                                  <p:par>
                                    <p:cTn id="47" presetID="10" presetClass="entr" presetSubtype="0" fill="hold" grpId="0" nodeType="withEffect">
                                      <p:stCondLst>
                                        <p:cond delay="20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900"/>
                                            <p:tgtEl>
                                              <p:spTgt spid="80"/>
                                            </p:tgtEl>
                                          </p:cBhvr>
                                        </p:animEffect>
                                      </p:childTnLst>
                                    </p:cTn>
                                  </p:par>
                                </p:childTnLst>
                              </p:cTn>
                            </p:par>
                            <p:par>
                              <p:cTn id="50" fill="hold">
                                <p:stCondLst>
                                  <p:cond delay="1500"/>
                                </p:stCondLst>
                                <p:childTnLst>
                                  <p:par>
                                    <p:cTn id="51" presetID="47" presetClass="entr" presetSubtype="0"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500"/>
                                            <p:tgtEl>
                                              <p:spTgt spid="82"/>
                                            </p:tgtEl>
                                          </p:cBhvr>
                                        </p:animEffect>
                                        <p:anim calcmode="lin" valueType="num">
                                          <p:cBhvr>
                                            <p:cTn id="54" dur="500" fill="hold"/>
                                            <p:tgtEl>
                                              <p:spTgt spid="82"/>
                                            </p:tgtEl>
                                            <p:attrNameLst>
                                              <p:attrName>ppt_x</p:attrName>
                                            </p:attrNameLst>
                                          </p:cBhvr>
                                          <p:tavLst>
                                            <p:tav tm="0">
                                              <p:val>
                                                <p:strVal val="#ppt_x"/>
                                              </p:val>
                                            </p:tav>
                                            <p:tav tm="100000">
                                              <p:val>
                                                <p:strVal val="#ppt_x"/>
                                              </p:val>
                                            </p:tav>
                                          </p:tavLst>
                                        </p:anim>
                                        <p:anim calcmode="lin" valueType="num">
                                          <p:cBhvr>
                                            <p:cTn id="55"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80" grpId="0" bldLvl="0" animBg="1"/>
          <p:bldP spid="8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p:tgtEl>
                                              <p:spTgt spid="35"/>
                                            </p:tgtEl>
                                            <p:attrNameLst>
                                              <p:attrName>ppt_x</p:attrName>
                                            </p:attrNameLst>
                                          </p:cBhvr>
                                          <p:tavLst>
                                            <p:tav tm="0">
                                              <p:val>
                                                <p:strVal val="#ppt_x-#ppt_w*1.125000"/>
                                              </p:val>
                                            </p:tav>
                                            <p:tav tm="100000">
                                              <p:val>
                                                <p:strVal val="#ppt_x"/>
                                              </p:val>
                                            </p:tav>
                                          </p:tavLst>
                                        </p:anim>
                                        <p:animEffect transition="in" filter="wipe(right)">
                                          <p:cBhvr>
                                            <p:cTn id="8" dur="500"/>
                                            <p:tgtEl>
                                              <p:spTgt spid="35"/>
                                            </p:tgtEl>
                                          </p:cBhvr>
                                        </p:animEffect>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0-#ppt_w/2"/>
                                              </p:val>
                                            </p:tav>
                                            <p:tav tm="100000">
                                              <p:val>
                                                <p:strVal val="#ppt_x"/>
                                              </p:val>
                                            </p:tav>
                                          </p:tavLst>
                                        </p:anim>
                                        <p:anim calcmode="lin" valueType="num">
                                          <p:cBhvr additive="base">
                                            <p:cTn id="13" dur="500" fill="hold"/>
                                            <p:tgtEl>
                                              <p:spTgt spid="59"/>
                                            </p:tgtEl>
                                            <p:attrNameLst>
                                              <p:attrName>ppt_y</p:attrName>
                                            </p:attrNameLst>
                                          </p:cBhvr>
                                          <p:tavLst>
                                            <p:tav tm="0">
                                              <p:val>
                                                <p:strVal val="1+#ppt_h/2"/>
                                              </p:val>
                                            </p:tav>
                                            <p:tav tm="100000">
                                              <p:val>
                                                <p:strVal val="#ppt_y"/>
                                              </p:val>
                                            </p:tav>
                                          </p:tavLst>
                                        </p:anim>
                                      </p:childTnLst>
                                    </p:cTn>
                                  </p:par>
                                  <p:par>
                                    <p:cTn id="14" presetID="2" presetClass="entr" presetSubtype="12" accel="90000" fill="hold" nodeType="withEffect">
                                      <p:stCondLst>
                                        <p:cond delay="300"/>
                                      </p:stCondLst>
                                      <p:childTnLst>
                                        <p:set>
                                          <p:cBhvr>
                                            <p:cTn id="15" dur="1" fill="hold">
                                              <p:stCondLst>
                                                <p:cond delay="0"/>
                                              </p:stCondLst>
                                            </p:cTn>
                                            <p:tgtEl>
                                              <p:spTgt spid="57"/>
                                            </p:tgtEl>
                                            <p:attrNameLst>
                                              <p:attrName>style.visibility</p:attrName>
                                            </p:attrNameLst>
                                          </p:cBhvr>
                                          <p:to>
                                            <p:strVal val="visible"/>
                                          </p:to>
                                        </p:set>
                                        <p:anim calcmode="lin" valueType="num">
                                          <p:cBhvr additive="base">
                                            <p:cTn id="16" dur="500" fill="hold"/>
                                            <p:tgtEl>
                                              <p:spTgt spid="57"/>
                                            </p:tgtEl>
                                            <p:attrNameLst>
                                              <p:attrName>ppt_x</p:attrName>
                                            </p:attrNameLst>
                                          </p:cBhvr>
                                          <p:tavLst>
                                            <p:tav tm="0">
                                              <p:val>
                                                <p:strVal val="0-#ppt_w/2"/>
                                              </p:val>
                                            </p:tav>
                                            <p:tav tm="100000">
                                              <p:val>
                                                <p:strVal val="#ppt_x"/>
                                              </p:val>
                                            </p:tav>
                                          </p:tavLst>
                                        </p:anim>
                                        <p:anim calcmode="lin" valueType="num">
                                          <p:cBhvr additive="base">
                                            <p:cTn id="17" dur="500" fill="hold"/>
                                            <p:tgtEl>
                                              <p:spTgt spid="57"/>
                                            </p:tgtEl>
                                            <p:attrNameLst>
                                              <p:attrName>ppt_y</p:attrName>
                                            </p:attrNameLst>
                                          </p:cBhvr>
                                          <p:tavLst>
                                            <p:tav tm="0">
                                              <p:val>
                                                <p:strVal val="1+#ppt_h/2"/>
                                              </p:val>
                                            </p:tav>
                                            <p:tav tm="100000">
                                              <p:val>
                                                <p:strVal val="#ppt_y"/>
                                              </p:val>
                                            </p:tav>
                                          </p:tavLst>
                                        </p:anim>
                                      </p:childTnLst>
                                    </p:cTn>
                                  </p:par>
                                  <p:par>
                                    <p:cTn id="18" presetID="2" presetClass="entr" presetSubtype="12" accel="90000" fill="hold" nodeType="withEffect">
                                      <p:stCondLst>
                                        <p:cond delay="600"/>
                                      </p:stCondLst>
                                      <p:childTnLst>
                                        <p:set>
                                          <p:cBhvr>
                                            <p:cTn id="19" dur="1" fill="hold">
                                              <p:stCondLst>
                                                <p:cond delay="0"/>
                                              </p:stCondLst>
                                            </p:cTn>
                                            <p:tgtEl>
                                              <p:spTgt spid="51"/>
                                            </p:tgtEl>
                                            <p:attrNameLst>
                                              <p:attrName>style.visibility</p:attrName>
                                            </p:attrNameLst>
                                          </p:cBhvr>
                                          <p:to>
                                            <p:strVal val="visible"/>
                                          </p:to>
                                        </p:set>
                                        <p:anim calcmode="lin" valueType="num">
                                          <p:cBhvr additive="base">
                                            <p:cTn id="20" dur="500" fill="hold"/>
                                            <p:tgtEl>
                                              <p:spTgt spid="51"/>
                                            </p:tgtEl>
                                            <p:attrNameLst>
                                              <p:attrName>ppt_x</p:attrName>
                                            </p:attrNameLst>
                                          </p:cBhvr>
                                          <p:tavLst>
                                            <p:tav tm="0">
                                              <p:val>
                                                <p:strVal val="0-#ppt_w/2"/>
                                              </p:val>
                                            </p:tav>
                                            <p:tav tm="100000">
                                              <p:val>
                                                <p:strVal val="#ppt_x"/>
                                              </p:val>
                                            </p:tav>
                                          </p:tavLst>
                                        </p:anim>
                                        <p:anim calcmode="lin" valueType="num">
                                          <p:cBhvr additive="base">
                                            <p:cTn id="21" dur="500" fill="hold"/>
                                            <p:tgtEl>
                                              <p:spTgt spid="51"/>
                                            </p:tgtEl>
                                            <p:attrNameLst>
                                              <p:attrName>ppt_y</p:attrName>
                                            </p:attrNameLst>
                                          </p:cBhvr>
                                          <p:tavLst>
                                            <p:tav tm="0">
                                              <p:val>
                                                <p:strVal val="1+#ppt_h/2"/>
                                              </p:val>
                                            </p:tav>
                                            <p:tav tm="100000">
                                              <p:val>
                                                <p:strVal val="#ppt_y"/>
                                              </p:val>
                                            </p:tav>
                                          </p:tavLst>
                                        </p:anim>
                                      </p:childTnLst>
                                    </p:cTn>
                                  </p:par>
                                  <p:par>
                                    <p:cTn id="22" presetID="2" presetClass="entr" presetSubtype="12" accel="90000" fill="hold" nodeType="withEffect">
                                      <p:stCondLst>
                                        <p:cond delay="900"/>
                                      </p:stCondLst>
                                      <p:childTnLst>
                                        <p:set>
                                          <p:cBhvr>
                                            <p:cTn id="23" dur="1" fill="hold">
                                              <p:stCondLst>
                                                <p:cond delay="0"/>
                                              </p:stCondLst>
                                            </p:cTn>
                                            <p:tgtEl>
                                              <p:spTgt spid="54"/>
                                            </p:tgtEl>
                                            <p:attrNameLst>
                                              <p:attrName>style.visibility</p:attrName>
                                            </p:attrNameLst>
                                          </p:cBhvr>
                                          <p:to>
                                            <p:strVal val="visible"/>
                                          </p:to>
                                        </p:set>
                                        <p:anim calcmode="lin" valueType="num">
                                          <p:cBhvr additive="base">
                                            <p:cTn id="24" dur="500" fill="hold"/>
                                            <p:tgtEl>
                                              <p:spTgt spid="54"/>
                                            </p:tgtEl>
                                            <p:attrNameLst>
                                              <p:attrName>ppt_x</p:attrName>
                                            </p:attrNameLst>
                                          </p:cBhvr>
                                          <p:tavLst>
                                            <p:tav tm="0">
                                              <p:val>
                                                <p:strVal val="0-#ppt_w/2"/>
                                              </p:val>
                                            </p:tav>
                                            <p:tav tm="100000">
                                              <p:val>
                                                <p:strVal val="#ppt_x"/>
                                              </p:val>
                                            </p:tav>
                                          </p:tavLst>
                                        </p:anim>
                                        <p:anim calcmode="lin" valueType="num">
                                          <p:cBhvr additive="base">
                                            <p:cTn id="25" dur="500" fill="hold"/>
                                            <p:tgtEl>
                                              <p:spTgt spid="54"/>
                                            </p:tgtEl>
                                            <p:attrNameLst>
                                              <p:attrName>ppt_y</p:attrName>
                                            </p:attrNameLst>
                                          </p:cBhvr>
                                          <p:tavLst>
                                            <p:tav tm="0">
                                              <p:val>
                                                <p:strVal val="1+#ppt_h/2"/>
                                              </p:val>
                                            </p:tav>
                                            <p:tav tm="100000">
                                              <p:val>
                                                <p:strVal val="#ppt_y"/>
                                              </p:val>
                                            </p:tav>
                                          </p:tavLst>
                                        </p:anim>
                                      </p:childTnLst>
                                    </p:cTn>
                                  </p:par>
                                  <p:par>
                                    <p:cTn id="26" presetID="2" presetClass="entr" presetSubtype="3" accel="9000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additive="base">
                                            <p:cTn id="28" dur="500" fill="hold"/>
                                            <p:tgtEl>
                                              <p:spTgt spid="43"/>
                                            </p:tgtEl>
                                            <p:attrNameLst>
                                              <p:attrName>ppt_x</p:attrName>
                                            </p:attrNameLst>
                                          </p:cBhvr>
                                          <p:tavLst>
                                            <p:tav tm="0">
                                              <p:val>
                                                <p:strVal val="1+#ppt_w/2"/>
                                              </p:val>
                                            </p:tav>
                                            <p:tav tm="100000">
                                              <p:val>
                                                <p:strVal val="#ppt_x"/>
                                              </p:val>
                                            </p:tav>
                                          </p:tavLst>
                                        </p:anim>
                                        <p:anim calcmode="lin" valueType="num">
                                          <p:cBhvr additive="base">
                                            <p:cTn id="29" dur="500" fill="hold"/>
                                            <p:tgtEl>
                                              <p:spTgt spid="43"/>
                                            </p:tgtEl>
                                            <p:attrNameLst>
                                              <p:attrName>ppt_y</p:attrName>
                                            </p:attrNameLst>
                                          </p:cBhvr>
                                          <p:tavLst>
                                            <p:tav tm="0">
                                              <p:val>
                                                <p:strVal val="0-#ppt_h/2"/>
                                              </p:val>
                                            </p:tav>
                                            <p:tav tm="100000">
                                              <p:val>
                                                <p:strVal val="#ppt_y"/>
                                              </p:val>
                                            </p:tav>
                                          </p:tavLst>
                                        </p:anim>
                                      </p:childTnLst>
                                    </p:cTn>
                                  </p:par>
                                  <p:par>
                                    <p:cTn id="30" presetID="2" presetClass="entr" presetSubtype="3" accel="90000" fill="hold" nodeType="withEffect">
                                      <p:stCondLst>
                                        <p:cond delay="30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1+#ppt_w/2"/>
                                              </p:val>
                                            </p:tav>
                                            <p:tav tm="100000">
                                              <p:val>
                                                <p:strVal val="#ppt_x"/>
                                              </p:val>
                                            </p:tav>
                                          </p:tavLst>
                                        </p:anim>
                                        <p:anim calcmode="lin" valueType="num">
                                          <p:cBhvr additive="base">
                                            <p:cTn id="33" dur="500" fill="hold"/>
                                            <p:tgtEl>
                                              <p:spTgt spid="32"/>
                                            </p:tgtEl>
                                            <p:attrNameLst>
                                              <p:attrName>ppt_y</p:attrName>
                                            </p:attrNameLst>
                                          </p:cBhvr>
                                          <p:tavLst>
                                            <p:tav tm="0">
                                              <p:val>
                                                <p:strVal val="0-#ppt_h/2"/>
                                              </p:val>
                                            </p:tav>
                                            <p:tav tm="100000">
                                              <p:val>
                                                <p:strVal val="#ppt_y"/>
                                              </p:val>
                                            </p:tav>
                                          </p:tavLst>
                                        </p:anim>
                                      </p:childTnLst>
                                    </p:cTn>
                                  </p:par>
                                  <p:par>
                                    <p:cTn id="34" presetID="2" presetClass="entr" presetSubtype="3" accel="90000" fill="hold" nodeType="withEffect">
                                      <p:stCondLst>
                                        <p:cond delay="60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0-#ppt_h/2"/>
                                              </p:val>
                                            </p:tav>
                                            <p:tav tm="100000">
                                              <p:val>
                                                <p:strVal val="#ppt_y"/>
                                              </p:val>
                                            </p:tav>
                                          </p:tavLst>
                                        </p:anim>
                                      </p:childTnLst>
                                    </p:cTn>
                                  </p:par>
                                  <p:par>
                                    <p:cTn id="38" presetID="2" presetClass="entr" presetSubtype="3" accel="90000" fill="hold" nodeType="withEffect">
                                      <p:stCondLst>
                                        <p:cond delay="90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1+#ppt_w/2"/>
                                              </p:val>
                                            </p:tav>
                                            <p:tav tm="100000">
                                              <p:val>
                                                <p:strVal val="#ppt_x"/>
                                              </p:val>
                                            </p:tav>
                                          </p:tavLst>
                                        </p:anim>
                                        <p:anim calcmode="lin" valueType="num">
                                          <p:cBhvr additive="base">
                                            <p:cTn id="41" dur="500" fill="hold"/>
                                            <p:tgtEl>
                                              <p:spTgt spid="46"/>
                                            </p:tgtEl>
                                            <p:attrNameLst>
                                              <p:attrName>ppt_y</p:attrName>
                                            </p:attrNameLst>
                                          </p:cBhvr>
                                          <p:tavLst>
                                            <p:tav tm="0">
                                              <p:val>
                                                <p:strVal val="0-#ppt_h/2"/>
                                              </p:val>
                                            </p:tav>
                                            <p:tav tm="100000">
                                              <p:val>
                                                <p:strVal val="#ppt_y"/>
                                              </p:val>
                                            </p:tav>
                                          </p:tavLst>
                                        </p:anim>
                                      </p:childTnLst>
                                    </p:cTn>
                                  </p:par>
                                </p:childTnLst>
                              </p:cTn>
                            </p:par>
                            <p:par>
                              <p:cTn id="42" fill="hold">
                                <p:stCondLst>
                                  <p:cond delay="1000"/>
                                </p:stCondLst>
                                <p:childTnLst>
                                  <p:par>
                                    <p:cTn id="43" presetID="23" presetClass="entr" presetSubtype="16"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childTnLst>
                                    </p:cTn>
                                  </p:par>
                                  <p:par>
                                    <p:cTn id="47" presetID="10" presetClass="entr" presetSubtype="0" fill="hold" grpId="0" nodeType="withEffect">
                                      <p:stCondLst>
                                        <p:cond delay="20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900"/>
                                            <p:tgtEl>
                                              <p:spTgt spid="80"/>
                                            </p:tgtEl>
                                          </p:cBhvr>
                                        </p:animEffect>
                                      </p:childTnLst>
                                    </p:cTn>
                                  </p:par>
                                </p:childTnLst>
                              </p:cTn>
                            </p:par>
                            <p:par>
                              <p:cTn id="50" fill="hold">
                                <p:stCondLst>
                                  <p:cond delay="1500"/>
                                </p:stCondLst>
                                <p:childTnLst>
                                  <p:par>
                                    <p:cTn id="51" presetID="47" presetClass="entr" presetSubtype="0"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500"/>
                                            <p:tgtEl>
                                              <p:spTgt spid="82"/>
                                            </p:tgtEl>
                                          </p:cBhvr>
                                        </p:animEffect>
                                        <p:anim calcmode="lin" valueType="num">
                                          <p:cBhvr>
                                            <p:cTn id="54" dur="500" fill="hold"/>
                                            <p:tgtEl>
                                              <p:spTgt spid="82"/>
                                            </p:tgtEl>
                                            <p:attrNameLst>
                                              <p:attrName>ppt_x</p:attrName>
                                            </p:attrNameLst>
                                          </p:cBhvr>
                                          <p:tavLst>
                                            <p:tav tm="0">
                                              <p:val>
                                                <p:strVal val="#ppt_x"/>
                                              </p:val>
                                            </p:tav>
                                            <p:tav tm="100000">
                                              <p:val>
                                                <p:strVal val="#ppt_x"/>
                                              </p:val>
                                            </p:tav>
                                          </p:tavLst>
                                        </p:anim>
                                        <p:anim calcmode="lin" valueType="num">
                                          <p:cBhvr>
                                            <p:cTn id="55"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80" grpId="0" bldLvl="0" animBg="1"/>
          <p:bldP spid="82"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6941" y="432420"/>
            <a:ext cx="6338551" cy="576064"/>
          </a:xfrm>
        </p:spPr>
        <p:txBody>
          <a:bodyPr/>
          <a:lstStyle/>
          <a:p>
            <a:pPr algn="l"/>
            <a:r>
              <a:rPr lang="zh-CN" altLang="en-US" b="1" dirty="0">
                <a:solidFill>
                  <a:schemeClr val="tx1"/>
                </a:solidFill>
              </a:rPr>
              <a:t>语法设计</a:t>
            </a:r>
            <a:r>
              <a:rPr lang="en-US" altLang="zh-CN" b="1" dirty="0" smtClean="0">
                <a:solidFill>
                  <a:schemeClr val="tx1"/>
                </a:solidFill>
              </a:rPr>
              <a:t>——</a:t>
            </a:r>
            <a:r>
              <a:rPr lang="zh-CN" altLang="en-US" b="1" dirty="0" smtClean="0">
                <a:solidFill>
                  <a:schemeClr val="tx1"/>
                </a:solidFill>
              </a:rPr>
              <a:t>语法设计原则</a:t>
            </a:r>
            <a:endParaRPr b="1" dirty="0">
              <a:solidFill>
                <a:schemeClr val="tx1"/>
              </a:solidFill>
            </a:endParaRPr>
          </a:p>
        </p:txBody>
      </p:sp>
      <p:sp>
        <p:nvSpPr>
          <p:cNvPr id="3" name="矩形 2"/>
          <p:cNvSpPr/>
          <p:nvPr/>
        </p:nvSpPr>
        <p:spPr>
          <a:xfrm>
            <a:off x="992684" y="1080492"/>
            <a:ext cx="12529392" cy="6555641"/>
          </a:xfrm>
          <a:prstGeom prst="rect">
            <a:avLst/>
          </a:prstGeom>
        </p:spPr>
        <p:txBody>
          <a:bodyPr wrap="square">
            <a:spAutoFit/>
          </a:bodyPr>
          <a:lstStyle/>
          <a:p>
            <a:r>
              <a:rPr lang="zh-CN" altLang="en-US" sz="2800" dirty="0" smtClean="0">
                <a:latin typeface="+mn-ea"/>
              </a:rPr>
              <a:t>在语法设计上，我们设计了一种静态编译结构化的语言，充分考虑</a:t>
            </a:r>
            <a:r>
              <a:rPr lang="en-US" altLang="zh-CN" sz="2800" dirty="0">
                <a:latin typeface="+mn-ea"/>
              </a:rPr>
              <a:t>P</a:t>
            </a:r>
            <a:r>
              <a:rPr lang="en-US" altLang="zh-CN" sz="2800" dirty="0" smtClean="0">
                <a:latin typeface="+mn-ea"/>
              </a:rPr>
              <a:t>ascal</a:t>
            </a:r>
            <a:r>
              <a:rPr lang="zh-CN" altLang="en-US" sz="2800" dirty="0" smtClean="0">
                <a:latin typeface="+mn-ea"/>
              </a:rPr>
              <a:t>和</a:t>
            </a:r>
            <a:r>
              <a:rPr lang="en-US" altLang="zh-CN" sz="2800" dirty="0" smtClean="0">
                <a:latin typeface="+mn-ea"/>
              </a:rPr>
              <a:t>C</a:t>
            </a:r>
            <a:r>
              <a:rPr lang="zh-CN" altLang="en-US" sz="2800" dirty="0" smtClean="0">
                <a:latin typeface="+mn-ea"/>
              </a:rPr>
              <a:t>的编程特点，设计原则有：</a:t>
            </a:r>
            <a:endParaRPr lang="en-US" altLang="zh-CN" sz="2800" dirty="0" smtClean="0">
              <a:latin typeface="+mn-ea"/>
            </a:endParaRPr>
          </a:p>
          <a:p>
            <a:r>
              <a:rPr lang="en-US" altLang="zh-CN" sz="2800" dirty="0" smtClean="0"/>
              <a:t>1.</a:t>
            </a:r>
            <a:r>
              <a:rPr lang="zh-CN" altLang="en-US" sz="2800" dirty="0" smtClean="0"/>
              <a:t>丰富</a:t>
            </a:r>
            <a:r>
              <a:rPr lang="zh-CN" altLang="en-US" sz="2800" dirty="0"/>
              <a:t>的数据结构和构造数据结构的方法</a:t>
            </a:r>
            <a:r>
              <a:rPr lang="zh-CN" altLang="en-US" sz="2800" dirty="0" smtClean="0"/>
              <a:t>。常量型、整型</a:t>
            </a:r>
            <a:r>
              <a:rPr lang="zh-CN" altLang="en-US" sz="2800" dirty="0"/>
              <a:t>、实型、布尔</a:t>
            </a:r>
            <a:r>
              <a:rPr lang="zh-CN" altLang="en-US" sz="2800" dirty="0" smtClean="0"/>
              <a:t>型</a:t>
            </a:r>
            <a:r>
              <a:rPr lang="zh-CN" altLang="en-US" sz="2800" dirty="0"/>
              <a:t>、</a:t>
            </a:r>
            <a:r>
              <a:rPr lang="zh-CN" altLang="en-US" sz="2800" dirty="0" smtClean="0"/>
              <a:t>数组、字符</a:t>
            </a:r>
            <a:r>
              <a:rPr lang="zh-CN" altLang="en-US" sz="2800" dirty="0"/>
              <a:t>、枚举</a:t>
            </a:r>
            <a:r>
              <a:rPr lang="zh-CN" altLang="en-US" sz="2800" dirty="0" smtClean="0"/>
              <a:t>、指针</a:t>
            </a:r>
            <a:r>
              <a:rPr lang="zh-CN" altLang="en-US" sz="2800" dirty="0"/>
              <a:t>等类型。由这些数据结构可以方便地描述各种事务元</a:t>
            </a:r>
            <a:r>
              <a:rPr lang="zh-CN" altLang="en-US" sz="2800" dirty="0" smtClean="0"/>
              <a:t>。</a:t>
            </a:r>
            <a:endParaRPr lang="en-US" altLang="zh-CN" sz="2800" dirty="0" smtClean="0"/>
          </a:p>
          <a:p>
            <a:endParaRPr lang="zh-CN" altLang="en-US" sz="2800" dirty="0"/>
          </a:p>
          <a:p>
            <a:r>
              <a:rPr lang="en-US" altLang="zh-CN" sz="2800" dirty="0" smtClean="0"/>
              <a:t>2.</a:t>
            </a:r>
            <a:r>
              <a:rPr lang="zh-CN" altLang="en-US" sz="2800" dirty="0" smtClean="0"/>
              <a:t>简明</a:t>
            </a:r>
            <a:r>
              <a:rPr lang="zh-CN" altLang="en-US" sz="2800" dirty="0"/>
              <a:t>灵活的控制结构。具体的结构语句有复合语句、如果语句</a:t>
            </a:r>
            <a:r>
              <a:rPr lang="zh-CN" altLang="en-US" sz="2800" dirty="0" smtClean="0"/>
              <a:t>、</a:t>
            </a:r>
            <a:r>
              <a:rPr lang="en-US" altLang="zh-CN" sz="2800" dirty="0" smtClean="0"/>
              <a:t>Begin-end</a:t>
            </a:r>
            <a:r>
              <a:rPr lang="zh-CN" altLang="en-US" sz="2800" dirty="0" smtClean="0"/>
              <a:t>过程语句</a:t>
            </a:r>
            <a:r>
              <a:rPr lang="zh-CN" altLang="en-US" sz="2800" dirty="0"/>
              <a:t>、</a:t>
            </a:r>
            <a:r>
              <a:rPr lang="en-US" altLang="zh-CN" sz="2800" dirty="0"/>
              <a:t>While </a:t>
            </a:r>
            <a:r>
              <a:rPr lang="zh-CN" altLang="en-US" sz="2800" dirty="0"/>
              <a:t>语句、</a:t>
            </a:r>
            <a:r>
              <a:rPr lang="en-US" altLang="zh-CN" sz="2800" dirty="0" smtClean="0"/>
              <a:t>Repeat</a:t>
            </a:r>
            <a:r>
              <a:rPr lang="zh-CN" altLang="en-US" sz="2800" dirty="0" smtClean="0"/>
              <a:t>语句</a:t>
            </a:r>
            <a:r>
              <a:rPr lang="zh-CN" altLang="en-US" sz="2800" dirty="0"/>
              <a:t>、</a:t>
            </a:r>
            <a:r>
              <a:rPr lang="en-US" altLang="zh-CN" sz="2800" dirty="0"/>
              <a:t>For </a:t>
            </a:r>
            <a:r>
              <a:rPr lang="zh-CN" altLang="en-US" sz="2800" dirty="0"/>
              <a:t>语句</a:t>
            </a:r>
            <a:r>
              <a:rPr lang="zh-CN" altLang="en-US" sz="2800" dirty="0" smtClean="0"/>
              <a:t>和</a:t>
            </a:r>
            <a:r>
              <a:rPr lang="en-US" altLang="zh-CN" sz="2800" dirty="0" smtClean="0"/>
              <a:t>Try-Catch</a:t>
            </a:r>
            <a:r>
              <a:rPr lang="zh-CN" altLang="en-US" sz="2800" dirty="0" smtClean="0"/>
              <a:t>语句。</a:t>
            </a:r>
            <a:endParaRPr lang="en-US" altLang="zh-CN" sz="2800" dirty="0" smtClean="0"/>
          </a:p>
          <a:p>
            <a:endParaRPr lang="zh-CN" altLang="en-US" sz="2800" dirty="0"/>
          </a:p>
          <a:p>
            <a:r>
              <a:rPr lang="en-US" altLang="zh-CN" sz="2800" dirty="0" smtClean="0"/>
              <a:t>3.</a:t>
            </a:r>
            <a:r>
              <a:rPr lang="zh-CN" altLang="en-US" sz="2800" dirty="0" smtClean="0"/>
              <a:t>编译</a:t>
            </a:r>
            <a:r>
              <a:rPr lang="zh-CN" altLang="en-US" sz="2800" dirty="0"/>
              <a:t>运行效率高</a:t>
            </a:r>
            <a:r>
              <a:rPr lang="zh-CN" altLang="en-US" sz="2800" dirty="0" smtClean="0"/>
              <a:t>。</a:t>
            </a:r>
            <a:endParaRPr lang="en-US" altLang="zh-CN" sz="2800" dirty="0" smtClean="0"/>
          </a:p>
          <a:p>
            <a:endParaRPr lang="zh-CN" altLang="en-US" sz="2800" dirty="0"/>
          </a:p>
          <a:p>
            <a:r>
              <a:rPr lang="en-US" altLang="zh-CN" sz="2800" dirty="0" smtClean="0"/>
              <a:t>4.</a:t>
            </a:r>
            <a:r>
              <a:rPr lang="zh-CN" altLang="en-US" sz="2800" dirty="0"/>
              <a:t>有</a:t>
            </a:r>
            <a:r>
              <a:rPr lang="zh-CN" altLang="en-US" sz="2800" dirty="0" smtClean="0"/>
              <a:t>利于</a:t>
            </a:r>
            <a:r>
              <a:rPr lang="zh-CN" altLang="en-US" sz="2800" dirty="0"/>
              <a:t>书写程序设计语言的</a:t>
            </a:r>
            <a:r>
              <a:rPr lang="zh-CN" altLang="en-US" sz="2800" dirty="0" smtClean="0"/>
              <a:t>编译程序。</a:t>
            </a:r>
            <a:endParaRPr lang="en-US" altLang="zh-CN" sz="2800" dirty="0" smtClean="0"/>
          </a:p>
          <a:p>
            <a:endParaRPr lang="zh-CN" altLang="en-US" sz="2800" dirty="0"/>
          </a:p>
          <a:p>
            <a:r>
              <a:rPr lang="en-US" altLang="zh-CN" sz="2800" dirty="0" smtClean="0"/>
              <a:t>5.</a:t>
            </a:r>
            <a:r>
              <a:rPr lang="zh-CN" altLang="en-US" sz="2800" dirty="0" smtClean="0"/>
              <a:t>严格</a:t>
            </a:r>
            <a:r>
              <a:rPr lang="zh-CN" altLang="en-US" sz="2800" dirty="0"/>
              <a:t>的结构化形</a:t>
            </a:r>
            <a:r>
              <a:rPr lang="zh-CN" altLang="en-US" sz="2800" dirty="0" smtClean="0"/>
              <a:t>式。</a:t>
            </a:r>
            <a:endParaRPr lang="en-US" altLang="zh-CN" sz="2800" dirty="0" smtClean="0"/>
          </a:p>
          <a:p>
            <a:endParaRPr lang="zh-CN" altLang="en-US" sz="2800" dirty="0"/>
          </a:p>
          <a:p>
            <a:r>
              <a:rPr lang="en-US" altLang="zh-CN" sz="2800" dirty="0" smtClean="0"/>
              <a:t>6.</a:t>
            </a:r>
            <a:r>
              <a:rPr lang="zh-CN" altLang="en-US" sz="2800" dirty="0" smtClean="0"/>
              <a:t>查</a:t>
            </a:r>
            <a:r>
              <a:rPr lang="zh-CN" altLang="en-US" sz="2800" dirty="0"/>
              <a:t>错能力强</a:t>
            </a:r>
            <a:r>
              <a:rPr lang="zh-CN" altLang="en-US" sz="2800" dirty="0" smtClean="0"/>
              <a:t>，有完善的词法</a:t>
            </a:r>
            <a:r>
              <a:rPr lang="zh-CN" altLang="en-US" sz="2800" dirty="0"/>
              <a:t>，语法错误反馈</a:t>
            </a:r>
            <a:r>
              <a:rPr lang="zh-CN" altLang="en-US" sz="2800" dirty="0" smtClean="0"/>
              <a:t>机制。</a:t>
            </a:r>
            <a:endParaRPr lang="zh-CN" altLang="en-US" sz="2800" dirty="0"/>
          </a:p>
        </p:txBody>
      </p:sp>
    </p:spTree>
    <p:extLst>
      <p:ext uri="{BB962C8B-B14F-4D97-AF65-F5344CB8AC3E}">
        <p14:creationId xmlns:p14="http://schemas.microsoft.com/office/powerpoint/2010/main" val="40686609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6941" y="432420"/>
            <a:ext cx="6338551" cy="576064"/>
          </a:xfrm>
        </p:spPr>
        <p:txBody>
          <a:bodyPr/>
          <a:lstStyle/>
          <a:p>
            <a:pPr algn="l"/>
            <a:r>
              <a:rPr lang="zh-CN" altLang="en-US" b="1" dirty="0">
                <a:solidFill>
                  <a:schemeClr val="tx1"/>
                </a:solidFill>
              </a:rPr>
              <a:t>语法设计</a:t>
            </a:r>
            <a:r>
              <a:rPr lang="en-US" altLang="zh-CN" b="1" dirty="0">
                <a:solidFill>
                  <a:schemeClr val="tx1"/>
                </a:solidFill>
              </a:rPr>
              <a:t>——</a:t>
            </a:r>
            <a:r>
              <a:rPr lang="zh-CN" altLang="en-US" b="1" dirty="0">
                <a:solidFill>
                  <a:schemeClr val="tx1"/>
                </a:solidFill>
              </a:rPr>
              <a:t>语法设计要点</a:t>
            </a:r>
            <a:endParaRPr b="1" dirty="0">
              <a:solidFill>
                <a:schemeClr val="tx1"/>
              </a:solidFill>
            </a:endParaRPr>
          </a:p>
        </p:txBody>
      </p:sp>
      <p:sp>
        <p:nvSpPr>
          <p:cNvPr id="5" name="矩形 4"/>
          <p:cNvSpPr/>
          <p:nvPr/>
        </p:nvSpPr>
        <p:spPr>
          <a:xfrm>
            <a:off x="704652" y="996242"/>
            <a:ext cx="13726835" cy="461665"/>
          </a:xfrm>
          <a:prstGeom prst="rect">
            <a:avLst/>
          </a:prstGeom>
        </p:spPr>
        <p:txBody>
          <a:bodyPr wrap="none">
            <a:spAutoFit/>
          </a:bodyPr>
          <a:lstStyle/>
          <a:p>
            <a:r>
              <a:rPr lang="zh-CN" altLang="en-US" dirty="0"/>
              <a:t>设计包含命令、表达式、名称、声明、参数、类型指示符和程序流程的全部程序编译闭环设计过程。</a:t>
            </a:r>
          </a:p>
        </p:txBody>
      </p:sp>
      <p:pic>
        <p:nvPicPr>
          <p:cNvPr id="4" name="图片 3"/>
          <p:cNvPicPr>
            <a:picLocks noChangeAspect="1"/>
          </p:cNvPicPr>
          <p:nvPr/>
        </p:nvPicPr>
        <p:blipFill>
          <a:blip r:embed="rId3"/>
          <a:stretch>
            <a:fillRect/>
          </a:stretch>
        </p:blipFill>
        <p:spPr>
          <a:xfrm>
            <a:off x="1640756" y="1584477"/>
            <a:ext cx="10354026" cy="4220294"/>
          </a:xfrm>
          <a:prstGeom prst="rect">
            <a:avLst/>
          </a:prstGeom>
        </p:spPr>
      </p:pic>
      <p:sp>
        <p:nvSpPr>
          <p:cNvPr id="7" name="矩形 6"/>
          <p:cNvSpPr/>
          <p:nvPr/>
        </p:nvSpPr>
        <p:spPr>
          <a:xfrm>
            <a:off x="704652" y="5906774"/>
            <a:ext cx="12745416" cy="1200329"/>
          </a:xfrm>
          <a:prstGeom prst="rect">
            <a:avLst/>
          </a:prstGeom>
        </p:spPr>
        <p:txBody>
          <a:bodyPr wrap="square">
            <a:spAutoFit/>
          </a:bodyPr>
          <a:lstStyle/>
          <a:p>
            <a:r>
              <a:rPr lang="zh-CN" altLang="en-US" dirty="0"/>
              <a:t>设计的语言在命令中包含完整的变量声明、参数传递、兼容原</a:t>
            </a:r>
            <a:r>
              <a:rPr lang="en-US" altLang="zh-CN" dirty="0"/>
              <a:t>Pascal</a:t>
            </a:r>
            <a:r>
              <a:rPr lang="zh-CN" altLang="en-US" dirty="0"/>
              <a:t>的</a:t>
            </a:r>
            <a:r>
              <a:rPr lang="en-US" altLang="zh-CN" dirty="0"/>
              <a:t>begin-end</a:t>
            </a:r>
            <a:r>
              <a:rPr lang="zh-CN" altLang="en-US" dirty="0"/>
              <a:t>与</a:t>
            </a:r>
            <a:r>
              <a:rPr lang="en-US" altLang="zh-CN" dirty="0"/>
              <a:t>Let-in</a:t>
            </a:r>
            <a:r>
              <a:rPr lang="zh-CN" altLang="en-US" dirty="0"/>
              <a:t>设计结构、同时我们考虑设计了</a:t>
            </a:r>
            <a:r>
              <a:rPr lang="en-US" altLang="zh-CN" dirty="0"/>
              <a:t>IF-Then-Else</a:t>
            </a:r>
            <a:r>
              <a:rPr lang="zh-CN" altLang="en-US" dirty="0"/>
              <a:t>和</a:t>
            </a:r>
            <a:r>
              <a:rPr lang="en-US" altLang="zh-CN" dirty="0"/>
              <a:t>While-Do</a:t>
            </a:r>
            <a:r>
              <a:rPr lang="zh-CN" altLang="en-US" dirty="0"/>
              <a:t>当下流行的</a:t>
            </a:r>
            <a:r>
              <a:rPr lang="en-US" altLang="zh-CN" dirty="0"/>
              <a:t>C</a:t>
            </a:r>
            <a:r>
              <a:rPr lang="zh-CN" altLang="en-US" dirty="0"/>
              <a:t>语言结构（同时包含了递归机制），并且考虑异常的错误捕捉设计了</a:t>
            </a:r>
            <a:r>
              <a:rPr lang="en-US" altLang="zh-CN" dirty="0"/>
              <a:t>Try-Catch</a:t>
            </a:r>
            <a:r>
              <a:rPr lang="zh-CN" altLang="en-US" dirty="0"/>
              <a:t>的语法结构。</a:t>
            </a:r>
          </a:p>
        </p:txBody>
      </p:sp>
    </p:spTree>
    <p:extLst>
      <p:ext uri="{BB962C8B-B14F-4D97-AF65-F5344CB8AC3E}">
        <p14:creationId xmlns:p14="http://schemas.microsoft.com/office/powerpoint/2010/main" val="2670512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926941" y="432420"/>
            <a:ext cx="7490679" cy="576064"/>
          </a:xfrm>
        </p:spPr>
        <p:txBody>
          <a:bodyPr/>
          <a:lstStyle/>
          <a:p>
            <a:pPr algn="l"/>
            <a:r>
              <a:rPr lang="zh-CN" altLang="en-US" b="1" dirty="0">
                <a:solidFill>
                  <a:schemeClr val="tx1"/>
                </a:solidFill>
              </a:rPr>
              <a:t>语法设计</a:t>
            </a:r>
            <a:r>
              <a:rPr lang="en-US" altLang="zh-CN" b="1" dirty="0">
                <a:solidFill>
                  <a:schemeClr val="tx1"/>
                </a:solidFill>
              </a:rPr>
              <a:t>——</a:t>
            </a:r>
            <a:r>
              <a:rPr lang="zh-CN" altLang="en-US" b="1" dirty="0">
                <a:solidFill>
                  <a:schemeClr val="tx1"/>
                </a:solidFill>
              </a:rPr>
              <a:t>名称、声明、类型指示符</a:t>
            </a:r>
            <a:r>
              <a:rPr lang="en-US" altLang="zh-CN" b="1" dirty="0">
                <a:solidFill>
                  <a:schemeClr val="tx1"/>
                </a:solidFill>
              </a:rPr>
              <a:t>EBNF</a:t>
            </a:r>
            <a:endParaRPr b="1" dirty="0">
              <a:solidFill>
                <a:schemeClr val="tx1"/>
              </a:solidFill>
            </a:endParaRPr>
          </a:p>
        </p:txBody>
      </p:sp>
      <p:pic>
        <p:nvPicPr>
          <p:cNvPr id="2" name="图片 1"/>
          <p:cNvPicPr>
            <a:picLocks noChangeAspect="1"/>
          </p:cNvPicPr>
          <p:nvPr/>
        </p:nvPicPr>
        <p:blipFill>
          <a:blip r:embed="rId3"/>
          <a:stretch>
            <a:fillRect/>
          </a:stretch>
        </p:blipFill>
        <p:spPr>
          <a:xfrm>
            <a:off x="1644726" y="1256951"/>
            <a:ext cx="4246613" cy="1326080"/>
          </a:xfrm>
          <a:prstGeom prst="rect">
            <a:avLst/>
          </a:prstGeom>
        </p:spPr>
      </p:pic>
      <p:pic>
        <p:nvPicPr>
          <p:cNvPr id="3" name="图片 2"/>
          <p:cNvPicPr>
            <a:picLocks noChangeAspect="1"/>
          </p:cNvPicPr>
          <p:nvPr/>
        </p:nvPicPr>
        <p:blipFill>
          <a:blip r:embed="rId4"/>
          <a:stretch>
            <a:fillRect/>
          </a:stretch>
        </p:blipFill>
        <p:spPr>
          <a:xfrm>
            <a:off x="170675" y="3642703"/>
            <a:ext cx="7266725" cy="2146442"/>
          </a:xfrm>
          <a:prstGeom prst="rect">
            <a:avLst/>
          </a:prstGeom>
        </p:spPr>
      </p:pic>
      <p:sp>
        <p:nvSpPr>
          <p:cNvPr id="5" name="矩形 4"/>
          <p:cNvSpPr/>
          <p:nvPr/>
        </p:nvSpPr>
        <p:spPr>
          <a:xfrm>
            <a:off x="992684" y="2698914"/>
            <a:ext cx="11953328" cy="461665"/>
          </a:xfrm>
          <a:prstGeom prst="rect">
            <a:avLst/>
          </a:prstGeom>
        </p:spPr>
        <p:txBody>
          <a:bodyPr wrap="square">
            <a:spAutoFit/>
          </a:bodyPr>
          <a:lstStyle/>
          <a:p>
            <a:r>
              <a:rPr lang="zh-CN" altLang="en-US" dirty="0"/>
              <a:t>在名称方面，设计兼容了数组形式</a:t>
            </a:r>
            <a:r>
              <a:rPr lang="zh-CN" altLang="en-US" dirty="0" smtClean="0"/>
              <a:t>表达。</a:t>
            </a:r>
            <a:endParaRPr lang="zh-CN" altLang="en-US" dirty="0"/>
          </a:p>
        </p:txBody>
      </p:sp>
      <p:sp>
        <p:nvSpPr>
          <p:cNvPr id="6" name="矩形 5"/>
          <p:cNvSpPr/>
          <p:nvPr/>
        </p:nvSpPr>
        <p:spPr>
          <a:xfrm>
            <a:off x="134671" y="5905028"/>
            <a:ext cx="7266725" cy="1200329"/>
          </a:xfrm>
          <a:prstGeom prst="rect">
            <a:avLst/>
          </a:prstGeom>
        </p:spPr>
        <p:txBody>
          <a:bodyPr wrap="square">
            <a:spAutoFit/>
          </a:bodyPr>
          <a:lstStyle/>
          <a:p>
            <a:r>
              <a:rPr lang="zh-CN" altLang="en-US" dirty="0"/>
              <a:t>在声明方面，我们的设计包含了常量和变量参数的机制</a:t>
            </a:r>
            <a:r>
              <a:rPr lang="en-US" altLang="zh-CN" dirty="0"/>
              <a:t>(</a:t>
            </a:r>
            <a:r>
              <a:rPr lang="en-US" altLang="zh-CN" dirty="0" err="1"/>
              <a:t>const</a:t>
            </a:r>
            <a:r>
              <a:rPr lang="en-US" altLang="zh-CN" dirty="0"/>
              <a:t>\</a:t>
            </a:r>
            <a:r>
              <a:rPr lang="en-US" altLang="zh-CN" dirty="0" err="1"/>
              <a:t>var</a:t>
            </a:r>
            <a:r>
              <a:rPr lang="en-US" altLang="zh-CN" dirty="0"/>
              <a:t>)</a:t>
            </a:r>
            <a:r>
              <a:rPr lang="zh-CN" altLang="en-US" dirty="0"/>
              <a:t>，</a:t>
            </a:r>
            <a:r>
              <a:rPr lang="en-US" altLang="zh-CN" dirty="0" err="1"/>
              <a:t>proc</a:t>
            </a:r>
            <a:r>
              <a:rPr lang="zh-CN" altLang="en-US" dirty="0"/>
              <a:t>过程抽象机制、</a:t>
            </a:r>
            <a:r>
              <a:rPr lang="en-US" altLang="zh-CN" dirty="0" err="1"/>
              <a:t>func</a:t>
            </a:r>
            <a:r>
              <a:rPr lang="zh-CN" altLang="en-US" dirty="0"/>
              <a:t>过程抽象</a:t>
            </a:r>
            <a:r>
              <a:rPr lang="zh-CN" altLang="en-US" dirty="0" smtClean="0"/>
              <a:t>机制（包含了函数调用函数的迭代机制）。</a:t>
            </a:r>
            <a:endParaRPr lang="en-US" altLang="zh-CN" dirty="0"/>
          </a:p>
        </p:txBody>
      </p:sp>
      <p:pic>
        <p:nvPicPr>
          <p:cNvPr id="7" name="图片 6"/>
          <p:cNvPicPr>
            <a:picLocks noChangeAspect="1"/>
          </p:cNvPicPr>
          <p:nvPr/>
        </p:nvPicPr>
        <p:blipFill>
          <a:blip r:embed="rId5"/>
          <a:stretch>
            <a:fillRect/>
          </a:stretch>
        </p:blipFill>
        <p:spPr>
          <a:xfrm>
            <a:off x="7473404" y="1100152"/>
            <a:ext cx="6297910" cy="3581165"/>
          </a:xfrm>
          <a:prstGeom prst="rect">
            <a:avLst/>
          </a:prstGeom>
        </p:spPr>
      </p:pic>
      <p:sp>
        <p:nvSpPr>
          <p:cNvPr id="8" name="矩形 7"/>
          <p:cNvSpPr/>
          <p:nvPr/>
        </p:nvSpPr>
        <p:spPr>
          <a:xfrm>
            <a:off x="7689428" y="4948417"/>
            <a:ext cx="6081886" cy="830997"/>
          </a:xfrm>
          <a:prstGeom prst="rect">
            <a:avLst/>
          </a:prstGeom>
        </p:spPr>
        <p:txBody>
          <a:bodyPr wrap="square">
            <a:spAutoFit/>
          </a:bodyPr>
          <a:lstStyle/>
          <a:p>
            <a:r>
              <a:rPr lang="zh-CN" altLang="en-US" dirty="0"/>
              <a:t>在类型指示符方面，语法设计包含编程语言常用的类型声明（包含指针设计）。</a:t>
            </a:r>
            <a:endParaRPr lang="en-US" altLang="zh-CN" dirty="0"/>
          </a:p>
        </p:txBody>
      </p:sp>
    </p:spTree>
    <p:extLst>
      <p:ext uri="{BB962C8B-B14F-4D97-AF65-F5344CB8AC3E}">
        <p14:creationId xmlns:p14="http://schemas.microsoft.com/office/powerpoint/2010/main" val="541967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926941" y="432420"/>
            <a:ext cx="7490679" cy="576064"/>
          </a:xfrm>
        </p:spPr>
        <p:txBody>
          <a:bodyPr/>
          <a:lstStyle/>
          <a:p>
            <a:pPr algn="l"/>
            <a:r>
              <a:rPr lang="zh-CN" altLang="en-US" b="1" dirty="0">
                <a:solidFill>
                  <a:schemeClr val="tx1"/>
                </a:solidFill>
              </a:rPr>
              <a:t>语法设计</a:t>
            </a:r>
            <a:r>
              <a:rPr lang="en-US" altLang="zh-CN" b="1" dirty="0">
                <a:solidFill>
                  <a:schemeClr val="tx1"/>
                </a:solidFill>
              </a:rPr>
              <a:t>——</a:t>
            </a:r>
            <a:r>
              <a:rPr lang="zh-CN" altLang="en-US" b="1" dirty="0">
                <a:solidFill>
                  <a:schemeClr val="tx1"/>
                </a:solidFill>
              </a:rPr>
              <a:t>表达式和参数</a:t>
            </a:r>
            <a:r>
              <a:rPr lang="en-US" altLang="zh-CN" b="1" dirty="0">
                <a:solidFill>
                  <a:schemeClr val="tx1"/>
                </a:solidFill>
              </a:rPr>
              <a:t>EBNF</a:t>
            </a:r>
            <a:endParaRPr b="1" dirty="0">
              <a:solidFill>
                <a:schemeClr val="tx1"/>
              </a:solidFill>
            </a:endParaRPr>
          </a:p>
        </p:txBody>
      </p:sp>
      <p:pic>
        <p:nvPicPr>
          <p:cNvPr id="6" name="图片 5"/>
          <p:cNvPicPr>
            <a:picLocks noChangeAspect="1"/>
          </p:cNvPicPr>
          <p:nvPr/>
        </p:nvPicPr>
        <p:blipFill>
          <a:blip r:embed="rId2"/>
          <a:stretch>
            <a:fillRect/>
          </a:stretch>
        </p:blipFill>
        <p:spPr>
          <a:xfrm>
            <a:off x="200596" y="1152500"/>
            <a:ext cx="6641728" cy="5568198"/>
          </a:xfrm>
          <a:prstGeom prst="rect">
            <a:avLst/>
          </a:prstGeom>
        </p:spPr>
      </p:pic>
      <p:sp>
        <p:nvSpPr>
          <p:cNvPr id="7" name="矩形 6"/>
          <p:cNvSpPr/>
          <p:nvPr/>
        </p:nvSpPr>
        <p:spPr>
          <a:xfrm>
            <a:off x="56580" y="6764747"/>
            <a:ext cx="7200800" cy="1200329"/>
          </a:xfrm>
          <a:prstGeom prst="rect">
            <a:avLst/>
          </a:prstGeom>
        </p:spPr>
        <p:txBody>
          <a:bodyPr wrap="square">
            <a:spAutoFit/>
          </a:bodyPr>
          <a:lstStyle/>
          <a:p>
            <a:r>
              <a:rPr lang="zh-CN" altLang="en-US" dirty="0"/>
              <a:t>在表达式方面我们的设计包含了完备的函数抽象机制、过程抽象机制（参考</a:t>
            </a:r>
            <a:r>
              <a:rPr lang="en-US" altLang="zh-CN" dirty="0"/>
              <a:t>MATLAB</a:t>
            </a:r>
            <a:r>
              <a:rPr lang="zh-CN" altLang="en-US" dirty="0"/>
              <a:t>的过程语言设计）、参数抽象机制，并且完备的兼容了数组机制与指针机制。</a:t>
            </a:r>
          </a:p>
        </p:txBody>
      </p:sp>
      <p:pic>
        <p:nvPicPr>
          <p:cNvPr id="8" name="图片 7"/>
          <p:cNvPicPr>
            <a:picLocks noChangeAspect="1"/>
          </p:cNvPicPr>
          <p:nvPr/>
        </p:nvPicPr>
        <p:blipFill>
          <a:blip r:embed="rId3"/>
          <a:stretch>
            <a:fillRect/>
          </a:stretch>
        </p:blipFill>
        <p:spPr>
          <a:xfrm>
            <a:off x="7189644" y="1366335"/>
            <a:ext cx="6808177" cy="5040560"/>
          </a:xfrm>
          <a:prstGeom prst="rect">
            <a:avLst/>
          </a:prstGeom>
        </p:spPr>
      </p:pic>
      <p:sp>
        <p:nvSpPr>
          <p:cNvPr id="9" name="矩形 8"/>
          <p:cNvSpPr/>
          <p:nvPr/>
        </p:nvSpPr>
        <p:spPr>
          <a:xfrm>
            <a:off x="7689428" y="6553100"/>
            <a:ext cx="6175696" cy="1200329"/>
          </a:xfrm>
          <a:prstGeom prst="rect">
            <a:avLst/>
          </a:prstGeom>
        </p:spPr>
        <p:txBody>
          <a:bodyPr wrap="square">
            <a:spAutoFit/>
          </a:bodyPr>
          <a:lstStyle/>
          <a:p>
            <a:r>
              <a:rPr lang="zh-CN" altLang="en-US" dirty="0"/>
              <a:t>在参数方面的设计，我们包含了复数参数机制、多参数机制，并且兼容了过程抽象和函数抽象，总体上形成了一个完备的编程语言。</a:t>
            </a:r>
          </a:p>
        </p:txBody>
      </p:sp>
    </p:spTree>
    <p:extLst>
      <p:ext uri="{BB962C8B-B14F-4D97-AF65-F5344CB8AC3E}">
        <p14:creationId xmlns:p14="http://schemas.microsoft.com/office/powerpoint/2010/main" val="905723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 y="2439624"/>
            <a:ext cx="14082713" cy="1492372"/>
          </a:xfrm>
          <a:prstGeom prst="rect">
            <a:avLst/>
          </a:prstGeom>
          <a:solidFill>
            <a:schemeClr val="bg1">
              <a:alpha val="84000"/>
            </a:schemeClr>
          </a:solidFill>
          <a:ln>
            <a:noFill/>
          </a:ln>
          <a:effectLst>
            <a:outerShdw blurRad="1397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nvGrpSpPr>
          <p:cNvPr id="59" name="组合 58"/>
          <p:cNvGrpSpPr/>
          <p:nvPr/>
        </p:nvGrpSpPr>
        <p:grpSpPr>
          <a:xfrm>
            <a:off x="2696796" y="6227262"/>
            <a:ext cx="452009" cy="452172"/>
            <a:chOff x="1463339" y="1072758"/>
            <a:chExt cx="1546058" cy="1546058"/>
          </a:xfrm>
          <a:effectLst>
            <a:outerShdw blurRad="330200" dist="215900" dir="6900000" sx="71000" sy="71000" algn="t" rotWithShape="0">
              <a:prstClr val="black">
                <a:alpha val="54000"/>
              </a:prstClr>
            </a:outerShdw>
          </a:effectLst>
        </p:grpSpPr>
        <p:sp>
          <p:nvSpPr>
            <p:cNvPr id="61" name="同心圆 6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62" name="椭圆 61"/>
            <p:cNvSpPr/>
            <p:nvPr/>
          </p:nvSpPr>
          <p:spPr>
            <a:xfrm>
              <a:off x="1484232" y="1093651"/>
              <a:ext cx="1504274"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80" name="矩形 79"/>
          <p:cNvSpPr/>
          <p:nvPr/>
        </p:nvSpPr>
        <p:spPr>
          <a:xfrm>
            <a:off x="-2499" y="7518665"/>
            <a:ext cx="14082713" cy="519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nvGrpSpPr>
          <p:cNvPr id="7" name="组合 6"/>
          <p:cNvGrpSpPr/>
          <p:nvPr/>
        </p:nvGrpSpPr>
        <p:grpSpPr>
          <a:xfrm>
            <a:off x="4230609" y="1922705"/>
            <a:ext cx="2268993" cy="2268993"/>
            <a:chOff x="4508674" y="2118116"/>
            <a:chExt cx="2204282" cy="2204282"/>
          </a:xfrm>
        </p:grpSpPr>
        <p:grpSp>
          <p:nvGrpSpPr>
            <p:cNvPr id="38" name="组合 37"/>
            <p:cNvGrpSpPr/>
            <p:nvPr/>
          </p:nvGrpSpPr>
          <p:grpSpPr>
            <a:xfrm>
              <a:off x="4508674" y="2118116"/>
              <a:ext cx="2204282" cy="2204282"/>
              <a:chOff x="1517331" y="1125257"/>
              <a:chExt cx="2204282" cy="2204282"/>
            </a:xfrm>
          </p:grpSpPr>
          <p:sp>
            <p:nvSpPr>
              <p:cNvPr id="39" name="椭圆 38"/>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0" name="椭圆 39"/>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sp>
          <p:nvSpPr>
            <p:cNvPr id="81" name="TextBox 80"/>
            <p:cNvSpPr txBox="1"/>
            <p:nvPr/>
          </p:nvSpPr>
          <p:spPr>
            <a:xfrm>
              <a:off x="5044082" y="2653915"/>
              <a:ext cx="1133465" cy="1104850"/>
            </a:xfrm>
            <a:prstGeom prst="rect">
              <a:avLst/>
            </a:prstGeom>
            <a:noFill/>
          </p:spPr>
          <p:txBody>
            <a:bodyPr wrap="square" rtlCol="0">
              <a:spAutoFit/>
            </a:bodyPr>
            <a:lstStyle/>
            <a:p>
              <a:r>
                <a:rPr lang="en-US" altLang="zh-CN" sz="6795" dirty="0">
                  <a:solidFill>
                    <a:schemeClr val="bg1"/>
                  </a:solidFill>
                  <a:latin typeface="DFGothic-EB" panose="02010609010101010101" pitchFamily="1" charset="-128"/>
                  <a:ea typeface="DFGothic-EB" panose="02010609010101010101" pitchFamily="1" charset="-128"/>
                </a:rPr>
                <a:t>04</a:t>
              </a:r>
              <a:endParaRPr lang="zh-CN" altLang="en-US" sz="6795" dirty="0">
                <a:solidFill>
                  <a:schemeClr val="bg1"/>
                </a:solidFill>
                <a:latin typeface="DFGothic-EB" panose="02010609010101010101" pitchFamily="1" charset="-128"/>
                <a:ea typeface="DFGothic-EB" panose="02010609010101010101" pitchFamily="1" charset="-128"/>
              </a:endParaRPr>
            </a:p>
          </p:txBody>
        </p:sp>
      </p:grpSp>
      <p:grpSp>
        <p:nvGrpSpPr>
          <p:cNvPr id="51" name="组合 50"/>
          <p:cNvGrpSpPr/>
          <p:nvPr/>
        </p:nvGrpSpPr>
        <p:grpSpPr>
          <a:xfrm>
            <a:off x="643361" y="5370105"/>
            <a:ext cx="655637" cy="655637"/>
            <a:chOff x="1517331" y="1125257"/>
            <a:chExt cx="2204282" cy="2204282"/>
          </a:xfrm>
        </p:grpSpPr>
        <p:sp>
          <p:nvSpPr>
            <p:cNvPr id="52" name="椭圆 51"/>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53" name="椭圆 52"/>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54" name="组合 53"/>
          <p:cNvGrpSpPr/>
          <p:nvPr/>
        </p:nvGrpSpPr>
        <p:grpSpPr>
          <a:xfrm>
            <a:off x="315542" y="6453348"/>
            <a:ext cx="655637" cy="655637"/>
            <a:chOff x="1517331" y="1125257"/>
            <a:chExt cx="2204282" cy="2204282"/>
          </a:xfrm>
        </p:grpSpPr>
        <p:sp>
          <p:nvSpPr>
            <p:cNvPr id="55" name="椭圆 54"/>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56" name="椭圆 55"/>
            <p:cNvSpPr/>
            <p:nvPr/>
          </p:nvSpPr>
          <p:spPr>
            <a:xfrm>
              <a:off x="1719372" y="1327298"/>
              <a:ext cx="1800200" cy="180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57" name="组合 56"/>
          <p:cNvGrpSpPr/>
          <p:nvPr/>
        </p:nvGrpSpPr>
        <p:grpSpPr>
          <a:xfrm>
            <a:off x="1376527" y="6025742"/>
            <a:ext cx="535449" cy="535449"/>
            <a:chOff x="1517331" y="1125257"/>
            <a:chExt cx="2204282" cy="2204282"/>
          </a:xfrm>
        </p:grpSpPr>
        <p:sp>
          <p:nvSpPr>
            <p:cNvPr id="58" name="椭圆 57"/>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60" name="椭圆 59"/>
            <p:cNvSpPr/>
            <p:nvPr/>
          </p:nvSpPr>
          <p:spPr>
            <a:xfrm>
              <a:off x="1719372" y="1327298"/>
              <a:ext cx="1800200" cy="18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sp>
        <p:nvSpPr>
          <p:cNvPr id="82" name="TextBox 81"/>
          <p:cNvSpPr txBox="1"/>
          <p:nvPr/>
        </p:nvSpPr>
        <p:spPr>
          <a:xfrm>
            <a:off x="6952695" y="2848983"/>
            <a:ext cx="4313612" cy="661670"/>
          </a:xfrm>
          <a:prstGeom prst="rect">
            <a:avLst/>
          </a:prstGeom>
          <a:noFill/>
        </p:spPr>
        <p:txBody>
          <a:bodyPr wrap="square" rtlCol="0">
            <a:spAutoFit/>
          </a:bodyPr>
          <a:lstStyle/>
          <a:p>
            <a:r>
              <a:rPr lang="zh-CN" altLang="en-US" sz="3705" b="1" spc="-154" dirty="0">
                <a:solidFill>
                  <a:schemeClr val="accent1"/>
                </a:solidFill>
                <a:latin typeface="思源黑体 CN Bold" pitchFamily="34" charset="-122"/>
                <a:ea typeface="思源黑体 CN Bold" pitchFamily="34" charset="-122"/>
              </a:rPr>
              <a:t>语义描述</a:t>
            </a:r>
            <a:endParaRPr lang="zh-CN" altLang="zh-CN" sz="3705" b="1" spc="-154" dirty="0">
              <a:solidFill>
                <a:schemeClr val="accent1"/>
              </a:solidFill>
              <a:latin typeface="思源黑体 CN Bold" pitchFamily="34" charset="-122"/>
              <a:ea typeface="思源黑体 CN Bold" pitchFamily="34" charset="-122"/>
            </a:endParaRPr>
          </a:p>
        </p:txBody>
      </p:sp>
      <p:grpSp>
        <p:nvGrpSpPr>
          <p:cNvPr id="32" name="组合 31"/>
          <p:cNvGrpSpPr/>
          <p:nvPr/>
        </p:nvGrpSpPr>
        <p:grpSpPr>
          <a:xfrm>
            <a:off x="12028831" y="120416"/>
            <a:ext cx="655637" cy="655637"/>
            <a:chOff x="1517331" y="1125257"/>
            <a:chExt cx="2204282" cy="2204282"/>
          </a:xfrm>
        </p:grpSpPr>
        <p:sp>
          <p:nvSpPr>
            <p:cNvPr id="34" name="椭圆 33"/>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36" name="椭圆 35"/>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37" name="组合 36"/>
          <p:cNvGrpSpPr/>
          <p:nvPr/>
        </p:nvGrpSpPr>
        <p:grpSpPr>
          <a:xfrm>
            <a:off x="13187539" y="204731"/>
            <a:ext cx="655637" cy="655637"/>
            <a:chOff x="1517331" y="1125257"/>
            <a:chExt cx="2204282" cy="2204282"/>
          </a:xfrm>
        </p:grpSpPr>
        <p:sp>
          <p:nvSpPr>
            <p:cNvPr id="41" name="椭圆 40"/>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2" name="椭圆 41"/>
            <p:cNvSpPr/>
            <p:nvPr/>
          </p:nvSpPr>
          <p:spPr>
            <a:xfrm>
              <a:off x="1719372" y="1327298"/>
              <a:ext cx="1800200" cy="180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43" name="组合 42"/>
          <p:cNvGrpSpPr/>
          <p:nvPr/>
        </p:nvGrpSpPr>
        <p:grpSpPr>
          <a:xfrm>
            <a:off x="12371064" y="769537"/>
            <a:ext cx="935391" cy="935391"/>
            <a:chOff x="1517331" y="1125257"/>
            <a:chExt cx="2204282" cy="2204282"/>
          </a:xfrm>
        </p:grpSpPr>
        <p:sp>
          <p:nvSpPr>
            <p:cNvPr id="44" name="椭圆 43"/>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5" name="椭圆 44"/>
            <p:cNvSpPr/>
            <p:nvPr/>
          </p:nvSpPr>
          <p:spPr>
            <a:xfrm>
              <a:off x="1719372" y="1327298"/>
              <a:ext cx="1800200" cy="18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46" name="组合 45"/>
          <p:cNvGrpSpPr/>
          <p:nvPr/>
        </p:nvGrpSpPr>
        <p:grpSpPr>
          <a:xfrm>
            <a:off x="11636917" y="1284982"/>
            <a:ext cx="452009" cy="452172"/>
            <a:chOff x="1463339" y="1072758"/>
            <a:chExt cx="1546058" cy="1546058"/>
          </a:xfrm>
          <a:effectLst>
            <a:outerShdw blurRad="330200" dist="215900" dir="6900000" sx="71000" sy="71000" algn="t" rotWithShape="0">
              <a:prstClr val="black">
                <a:alpha val="54000"/>
              </a:prstClr>
            </a:outerShdw>
          </a:effectLst>
        </p:grpSpPr>
        <p:sp>
          <p:nvSpPr>
            <p:cNvPr id="47" name="同心圆 4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p:tgtEl>
                                              <p:spTgt spid="35"/>
                                            </p:tgtEl>
                                            <p:attrNameLst>
                                              <p:attrName>ppt_x</p:attrName>
                                            </p:attrNameLst>
                                          </p:cBhvr>
                                          <p:tavLst>
                                            <p:tav tm="0">
                                              <p:val>
                                                <p:strVal val="#ppt_x-#ppt_w*1.125000"/>
                                              </p:val>
                                            </p:tav>
                                            <p:tav tm="100000">
                                              <p:val>
                                                <p:strVal val="#ppt_x"/>
                                              </p:val>
                                            </p:tav>
                                          </p:tavLst>
                                        </p:anim>
                                        <p:animEffect transition="in" filter="wipe(right)">
                                          <p:cBhvr>
                                            <p:cTn id="8" dur="500"/>
                                            <p:tgtEl>
                                              <p:spTgt spid="35"/>
                                            </p:tgtEl>
                                          </p:cBhvr>
                                        </p:animEffect>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0-#ppt_w/2"/>
                                              </p:val>
                                            </p:tav>
                                            <p:tav tm="100000">
                                              <p:val>
                                                <p:strVal val="#ppt_x"/>
                                              </p:val>
                                            </p:tav>
                                          </p:tavLst>
                                        </p:anim>
                                        <p:anim calcmode="lin" valueType="num">
                                          <p:cBhvr additive="base">
                                            <p:cTn id="13" dur="500" fill="hold"/>
                                            <p:tgtEl>
                                              <p:spTgt spid="59"/>
                                            </p:tgtEl>
                                            <p:attrNameLst>
                                              <p:attrName>ppt_y</p:attrName>
                                            </p:attrNameLst>
                                          </p:cBhvr>
                                          <p:tavLst>
                                            <p:tav tm="0">
                                              <p:val>
                                                <p:strVal val="1+#ppt_h/2"/>
                                              </p:val>
                                            </p:tav>
                                            <p:tav tm="100000">
                                              <p:val>
                                                <p:strVal val="#ppt_y"/>
                                              </p:val>
                                            </p:tav>
                                          </p:tavLst>
                                        </p:anim>
                                      </p:childTnLst>
                                    </p:cTn>
                                  </p:par>
                                  <p:par>
                                    <p:cTn id="14" presetID="2" presetClass="entr" presetSubtype="12" accel="90000" fill="hold" nodeType="withEffect" p14:presetBounceEnd="52000">
                                      <p:stCondLst>
                                        <p:cond delay="300"/>
                                      </p:stCondLst>
                                      <p:childTnLst>
                                        <p:set>
                                          <p:cBhvr>
                                            <p:cTn id="15" dur="1" fill="hold">
                                              <p:stCondLst>
                                                <p:cond delay="0"/>
                                              </p:stCondLst>
                                            </p:cTn>
                                            <p:tgtEl>
                                              <p:spTgt spid="57"/>
                                            </p:tgtEl>
                                            <p:attrNameLst>
                                              <p:attrName>style.visibility</p:attrName>
                                            </p:attrNameLst>
                                          </p:cBhvr>
                                          <p:to>
                                            <p:strVal val="visible"/>
                                          </p:to>
                                        </p:set>
                                        <p:anim calcmode="lin" valueType="num" p14:bounceEnd="52000">
                                          <p:cBhvr additive="base">
                                            <p:cTn id="16" dur="500" fill="hold"/>
                                            <p:tgtEl>
                                              <p:spTgt spid="57"/>
                                            </p:tgtEl>
                                            <p:attrNameLst>
                                              <p:attrName>ppt_x</p:attrName>
                                            </p:attrNameLst>
                                          </p:cBhvr>
                                          <p:tavLst>
                                            <p:tav tm="0">
                                              <p:val>
                                                <p:strVal val="0-#ppt_w/2"/>
                                              </p:val>
                                            </p:tav>
                                            <p:tav tm="100000">
                                              <p:val>
                                                <p:strVal val="#ppt_x"/>
                                              </p:val>
                                            </p:tav>
                                          </p:tavLst>
                                        </p:anim>
                                        <p:anim calcmode="lin" valueType="num" p14:bounceEnd="52000">
                                          <p:cBhvr additive="base">
                                            <p:cTn id="17" dur="500" fill="hold"/>
                                            <p:tgtEl>
                                              <p:spTgt spid="57"/>
                                            </p:tgtEl>
                                            <p:attrNameLst>
                                              <p:attrName>ppt_y</p:attrName>
                                            </p:attrNameLst>
                                          </p:cBhvr>
                                          <p:tavLst>
                                            <p:tav tm="0">
                                              <p:val>
                                                <p:strVal val="1+#ppt_h/2"/>
                                              </p:val>
                                            </p:tav>
                                            <p:tav tm="100000">
                                              <p:val>
                                                <p:strVal val="#ppt_y"/>
                                              </p:val>
                                            </p:tav>
                                          </p:tavLst>
                                        </p:anim>
                                      </p:childTnLst>
                                    </p:cTn>
                                  </p:par>
                                  <p:par>
                                    <p:cTn id="18" presetID="2" presetClass="entr" presetSubtype="12" accel="90000" fill="hold" nodeType="withEffect" p14:presetBounceEnd="52000">
                                      <p:stCondLst>
                                        <p:cond delay="600"/>
                                      </p:stCondLst>
                                      <p:childTnLst>
                                        <p:set>
                                          <p:cBhvr>
                                            <p:cTn id="19" dur="1" fill="hold">
                                              <p:stCondLst>
                                                <p:cond delay="0"/>
                                              </p:stCondLst>
                                            </p:cTn>
                                            <p:tgtEl>
                                              <p:spTgt spid="51"/>
                                            </p:tgtEl>
                                            <p:attrNameLst>
                                              <p:attrName>style.visibility</p:attrName>
                                            </p:attrNameLst>
                                          </p:cBhvr>
                                          <p:to>
                                            <p:strVal val="visible"/>
                                          </p:to>
                                        </p:set>
                                        <p:anim calcmode="lin" valueType="num" p14:bounceEnd="52000">
                                          <p:cBhvr additive="base">
                                            <p:cTn id="20" dur="500" fill="hold"/>
                                            <p:tgtEl>
                                              <p:spTgt spid="51"/>
                                            </p:tgtEl>
                                            <p:attrNameLst>
                                              <p:attrName>ppt_x</p:attrName>
                                            </p:attrNameLst>
                                          </p:cBhvr>
                                          <p:tavLst>
                                            <p:tav tm="0">
                                              <p:val>
                                                <p:strVal val="0-#ppt_w/2"/>
                                              </p:val>
                                            </p:tav>
                                            <p:tav tm="100000">
                                              <p:val>
                                                <p:strVal val="#ppt_x"/>
                                              </p:val>
                                            </p:tav>
                                          </p:tavLst>
                                        </p:anim>
                                        <p:anim calcmode="lin" valueType="num" p14:bounceEnd="52000">
                                          <p:cBhvr additive="base">
                                            <p:cTn id="21" dur="500" fill="hold"/>
                                            <p:tgtEl>
                                              <p:spTgt spid="51"/>
                                            </p:tgtEl>
                                            <p:attrNameLst>
                                              <p:attrName>ppt_y</p:attrName>
                                            </p:attrNameLst>
                                          </p:cBhvr>
                                          <p:tavLst>
                                            <p:tav tm="0">
                                              <p:val>
                                                <p:strVal val="1+#ppt_h/2"/>
                                              </p:val>
                                            </p:tav>
                                            <p:tav tm="100000">
                                              <p:val>
                                                <p:strVal val="#ppt_y"/>
                                              </p:val>
                                            </p:tav>
                                          </p:tavLst>
                                        </p:anim>
                                      </p:childTnLst>
                                    </p:cTn>
                                  </p:par>
                                  <p:par>
                                    <p:cTn id="22" presetID="2" presetClass="entr" presetSubtype="12" accel="90000" fill="hold" nodeType="withEffect" p14:presetBounceEnd="52000">
                                      <p:stCondLst>
                                        <p:cond delay="900"/>
                                      </p:stCondLst>
                                      <p:childTnLst>
                                        <p:set>
                                          <p:cBhvr>
                                            <p:cTn id="23" dur="1" fill="hold">
                                              <p:stCondLst>
                                                <p:cond delay="0"/>
                                              </p:stCondLst>
                                            </p:cTn>
                                            <p:tgtEl>
                                              <p:spTgt spid="54"/>
                                            </p:tgtEl>
                                            <p:attrNameLst>
                                              <p:attrName>style.visibility</p:attrName>
                                            </p:attrNameLst>
                                          </p:cBhvr>
                                          <p:to>
                                            <p:strVal val="visible"/>
                                          </p:to>
                                        </p:set>
                                        <p:anim calcmode="lin" valueType="num" p14:bounceEnd="52000">
                                          <p:cBhvr additive="base">
                                            <p:cTn id="24" dur="500" fill="hold"/>
                                            <p:tgtEl>
                                              <p:spTgt spid="54"/>
                                            </p:tgtEl>
                                            <p:attrNameLst>
                                              <p:attrName>ppt_x</p:attrName>
                                            </p:attrNameLst>
                                          </p:cBhvr>
                                          <p:tavLst>
                                            <p:tav tm="0">
                                              <p:val>
                                                <p:strVal val="0-#ppt_w/2"/>
                                              </p:val>
                                            </p:tav>
                                            <p:tav tm="100000">
                                              <p:val>
                                                <p:strVal val="#ppt_x"/>
                                              </p:val>
                                            </p:tav>
                                          </p:tavLst>
                                        </p:anim>
                                        <p:anim calcmode="lin" valueType="num" p14:bounceEnd="52000">
                                          <p:cBhvr additive="base">
                                            <p:cTn id="25" dur="500" fill="hold"/>
                                            <p:tgtEl>
                                              <p:spTgt spid="54"/>
                                            </p:tgtEl>
                                            <p:attrNameLst>
                                              <p:attrName>ppt_y</p:attrName>
                                            </p:attrNameLst>
                                          </p:cBhvr>
                                          <p:tavLst>
                                            <p:tav tm="0">
                                              <p:val>
                                                <p:strVal val="1+#ppt_h/2"/>
                                              </p:val>
                                            </p:tav>
                                            <p:tav tm="100000">
                                              <p:val>
                                                <p:strVal val="#ppt_y"/>
                                              </p:val>
                                            </p:tav>
                                          </p:tavLst>
                                        </p:anim>
                                      </p:childTnLst>
                                    </p:cTn>
                                  </p:par>
                                  <p:par>
                                    <p:cTn id="26" presetID="2" presetClass="entr" presetSubtype="3" accel="90000" fill="hold" nodeType="withEffect" p14:presetBounceEnd="52000">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14:bounceEnd="52000">
                                          <p:cBhvr additive="base">
                                            <p:cTn id="28" dur="500" fill="hold"/>
                                            <p:tgtEl>
                                              <p:spTgt spid="43"/>
                                            </p:tgtEl>
                                            <p:attrNameLst>
                                              <p:attrName>ppt_x</p:attrName>
                                            </p:attrNameLst>
                                          </p:cBhvr>
                                          <p:tavLst>
                                            <p:tav tm="0">
                                              <p:val>
                                                <p:strVal val="1+#ppt_w/2"/>
                                              </p:val>
                                            </p:tav>
                                            <p:tav tm="100000">
                                              <p:val>
                                                <p:strVal val="#ppt_x"/>
                                              </p:val>
                                            </p:tav>
                                          </p:tavLst>
                                        </p:anim>
                                        <p:anim calcmode="lin" valueType="num" p14:bounceEnd="52000">
                                          <p:cBhvr additive="base">
                                            <p:cTn id="29" dur="500" fill="hold"/>
                                            <p:tgtEl>
                                              <p:spTgt spid="43"/>
                                            </p:tgtEl>
                                            <p:attrNameLst>
                                              <p:attrName>ppt_y</p:attrName>
                                            </p:attrNameLst>
                                          </p:cBhvr>
                                          <p:tavLst>
                                            <p:tav tm="0">
                                              <p:val>
                                                <p:strVal val="0-#ppt_h/2"/>
                                              </p:val>
                                            </p:tav>
                                            <p:tav tm="100000">
                                              <p:val>
                                                <p:strVal val="#ppt_y"/>
                                              </p:val>
                                            </p:tav>
                                          </p:tavLst>
                                        </p:anim>
                                      </p:childTnLst>
                                    </p:cTn>
                                  </p:par>
                                  <p:par>
                                    <p:cTn id="30" presetID="2" presetClass="entr" presetSubtype="3" accel="90000" fill="hold" nodeType="withEffect" p14:presetBounceEnd="52000">
                                      <p:stCondLst>
                                        <p:cond delay="300"/>
                                      </p:stCondLst>
                                      <p:childTnLst>
                                        <p:set>
                                          <p:cBhvr>
                                            <p:cTn id="31" dur="1" fill="hold">
                                              <p:stCondLst>
                                                <p:cond delay="0"/>
                                              </p:stCondLst>
                                            </p:cTn>
                                            <p:tgtEl>
                                              <p:spTgt spid="32"/>
                                            </p:tgtEl>
                                            <p:attrNameLst>
                                              <p:attrName>style.visibility</p:attrName>
                                            </p:attrNameLst>
                                          </p:cBhvr>
                                          <p:to>
                                            <p:strVal val="visible"/>
                                          </p:to>
                                        </p:set>
                                        <p:anim calcmode="lin" valueType="num" p14:bounceEnd="52000">
                                          <p:cBhvr additive="base">
                                            <p:cTn id="32" dur="500" fill="hold"/>
                                            <p:tgtEl>
                                              <p:spTgt spid="32"/>
                                            </p:tgtEl>
                                            <p:attrNameLst>
                                              <p:attrName>ppt_x</p:attrName>
                                            </p:attrNameLst>
                                          </p:cBhvr>
                                          <p:tavLst>
                                            <p:tav tm="0">
                                              <p:val>
                                                <p:strVal val="1+#ppt_w/2"/>
                                              </p:val>
                                            </p:tav>
                                            <p:tav tm="100000">
                                              <p:val>
                                                <p:strVal val="#ppt_x"/>
                                              </p:val>
                                            </p:tav>
                                          </p:tavLst>
                                        </p:anim>
                                        <p:anim calcmode="lin" valueType="num" p14:bounceEnd="52000">
                                          <p:cBhvr additive="base">
                                            <p:cTn id="33" dur="500" fill="hold"/>
                                            <p:tgtEl>
                                              <p:spTgt spid="32"/>
                                            </p:tgtEl>
                                            <p:attrNameLst>
                                              <p:attrName>ppt_y</p:attrName>
                                            </p:attrNameLst>
                                          </p:cBhvr>
                                          <p:tavLst>
                                            <p:tav tm="0">
                                              <p:val>
                                                <p:strVal val="0-#ppt_h/2"/>
                                              </p:val>
                                            </p:tav>
                                            <p:tav tm="100000">
                                              <p:val>
                                                <p:strVal val="#ppt_y"/>
                                              </p:val>
                                            </p:tav>
                                          </p:tavLst>
                                        </p:anim>
                                      </p:childTnLst>
                                    </p:cTn>
                                  </p:par>
                                  <p:par>
                                    <p:cTn id="34" presetID="2" presetClass="entr" presetSubtype="3" accel="90000" fill="hold" nodeType="withEffect" p14:presetBounceEnd="52000">
                                      <p:stCondLst>
                                        <p:cond delay="600"/>
                                      </p:stCondLst>
                                      <p:childTnLst>
                                        <p:set>
                                          <p:cBhvr>
                                            <p:cTn id="35" dur="1" fill="hold">
                                              <p:stCondLst>
                                                <p:cond delay="0"/>
                                              </p:stCondLst>
                                            </p:cTn>
                                            <p:tgtEl>
                                              <p:spTgt spid="37"/>
                                            </p:tgtEl>
                                            <p:attrNameLst>
                                              <p:attrName>style.visibility</p:attrName>
                                            </p:attrNameLst>
                                          </p:cBhvr>
                                          <p:to>
                                            <p:strVal val="visible"/>
                                          </p:to>
                                        </p:set>
                                        <p:anim calcmode="lin" valueType="num" p14:bounceEnd="52000">
                                          <p:cBhvr additive="base">
                                            <p:cTn id="36" dur="500" fill="hold"/>
                                            <p:tgtEl>
                                              <p:spTgt spid="37"/>
                                            </p:tgtEl>
                                            <p:attrNameLst>
                                              <p:attrName>ppt_x</p:attrName>
                                            </p:attrNameLst>
                                          </p:cBhvr>
                                          <p:tavLst>
                                            <p:tav tm="0">
                                              <p:val>
                                                <p:strVal val="1+#ppt_w/2"/>
                                              </p:val>
                                            </p:tav>
                                            <p:tav tm="100000">
                                              <p:val>
                                                <p:strVal val="#ppt_x"/>
                                              </p:val>
                                            </p:tav>
                                          </p:tavLst>
                                        </p:anim>
                                        <p:anim calcmode="lin" valueType="num" p14:bounceEnd="52000">
                                          <p:cBhvr additive="base">
                                            <p:cTn id="37" dur="500" fill="hold"/>
                                            <p:tgtEl>
                                              <p:spTgt spid="37"/>
                                            </p:tgtEl>
                                            <p:attrNameLst>
                                              <p:attrName>ppt_y</p:attrName>
                                            </p:attrNameLst>
                                          </p:cBhvr>
                                          <p:tavLst>
                                            <p:tav tm="0">
                                              <p:val>
                                                <p:strVal val="0-#ppt_h/2"/>
                                              </p:val>
                                            </p:tav>
                                            <p:tav tm="100000">
                                              <p:val>
                                                <p:strVal val="#ppt_y"/>
                                              </p:val>
                                            </p:tav>
                                          </p:tavLst>
                                        </p:anim>
                                      </p:childTnLst>
                                    </p:cTn>
                                  </p:par>
                                  <p:par>
                                    <p:cTn id="38" presetID="2" presetClass="entr" presetSubtype="3" accel="90000" fill="hold" nodeType="withEffect" p14:presetBounceEnd="52000">
                                      <p:stCondLst>
                                        <p:cond delay="900"/>
                                      </p:stCondLst>
                                      <p:childTnLst>
                                        <p:set>
                                          <p:cBhvr>
                                            <p:cTn id="39" dur="1" fill="hold">
                                              <p:stCondLst>
                                                <p:cond delay="0"/>
                                              </p:stCondLst>
                                            </p:cTn>
                                            <p:tgtEl>
                                              <p:spTgt spid="46"/>
                                            </p:tgtEl>
                                            <p:attrNameLst>
                                              <p:attrName>style.visibility</p:attrName>
                                            </p:attrNameLst>
                                          </p:cBhvr>
                                          <p:to>
                                            <p:strVal val="visible"/>
                                          </p:to>
                                        </p:set>
                                        <p:anim calcmode="lin" valueType="num" p14:bounceEnd="52000">
                                          <p:cBhvr additive="base">
                                            <p:cTn id="40" dur="500" fill="hold"/>
                                            <p:tgtEl>
                                              <p:spTgt spid="46"/>
                                            </p:tgtEl>
                                            <p:attrNameLst>
                                              <p:attrName>ppt_x</p:attrName>
                                            </p:attrNameLst>
                                          </p:cBhvr>
                                          <p:tavLst>
                                            <p:tav tm="0">
                                              <p:val>
                                                <p:strVal val="1+#ppt_w/2"/>
                                              </p:val>
                                            </p:tav>
                                            <p:tav tm="100000">
                                              <p:val>
                                                <p:strVal val="#ppt_x"/>
                                              </p:val>
                                            </p:tav>
                                          </p:tavLst>
                                        </p:anim>
                                        <p:anim calcmode="lin" valueType="num" p14:bounceEnd="52000">
                                          <p:cBhvr additive="base">
                                            <p:cTn id="41" dur="500" fill="hold"/>
                                            <p:tgtEl>
                                              <p:spTgt spid="46"/>
                                            </p:tgtEl>
                                            <p:attrNameLst>
                                              <p:attrName>ppt_y</p:attrName>
                                            </p:attrNameLst>
                                          </p:cBhvr>
                                          <p:tavLst>
                                            <p:tav tm="0">
                                              <p:val>
                                                <p:strVal val="0-#ppt_h/2"/>
                                              </p:val>
                                            </p:tav>
                                            <p:tav tm="100000">
                                              <p:val>
                                                <p:strVal val="#ppt_y"/>
                                              </p:val>
                                            </p:tav>
                                          </p:tavLst>
                                        </p:anim>
                                      </p:childTnLst>
                                    </p:cTn>
                                  </p:par>
                                </p:childTnLst>
                              </p:cTn>
                            </p:par>
                            <p:par>
                              <p:cTn id="42" fill="hold">
                                <p:stCondLst>
                                  <p:cond delay="1000"/>
                                </p:stCondLst>
                                <p:childTnLst>
                                  <p:par>
                                    <p:cTn id="43" presetID="23" presetClass="entr" presetSubtype="16"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childTnLst>
                                    </p:cTn>
                                  </p:par>
                                  <p:par>
                                    <p:cTn id="47" presetID="10" presetClass="entr" presetSubtype="0" fill="hold" grpId="0" nodeType="withEffect">
                                      <p:stCondLst>
                                        <p:cond delay="20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900"/>
                                            <p:tgtEl>
                                              <p:spTgt spid="80"/>
                                            </p:tgtEl>
                                          </p:cBhvr>
                                        </p:animEffect>
                                      </p:childTnLst>
                                    </p:cTn>
                                  </p:par>
                                </p:childTnLst>
                              </p:cTn>
                            </p:par>
                            <p:par>
                              <p:cTn id="50" fill="hold">
                                <p:stCondLst>
                                  <p:cond delay="1500"/>
                                </p:stCondLst>
                                <p:childTnLst>
                                  <p:par>
                                    <p:cTn id="51" presetID="47" presetClass="entr" presetSubtype="0"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500"/>
                                            <p:tgtEl>
                                              <p:spTgt spid="82"/>
                                            </p:tgtEl>
                                          </p:cBhvr>
                                        </p:animEffect>
                                        <p:anim calcmode="lin" valueType="num">
                                          <p:cBhvr>
                                            <p:cTn id="54" dur="500" fill="hold"/>
                                            <p:tgtEl>
                                              <p:spTgt spid="82"/>
                                            </p:tgtEl>
                                            <p:attrNameLst>
                                              <p:attrName>ppt_x</p:attrName>
                                            </p:attrNameLst>
                                          </p:cBhvr>
                                          <p:tavLst>
                                            <p:tav tm="0">
                                              <p:val>
                                                <p:strVal val="#ppt_x"/>
                                              </p:val>
                                            </p:tav>
                                            <p:tav tm="100000">
                                              <p:val>
                                                <p:strVal val="#ppt_x"/>
                                              </p:val>
                                            </p:tav>
                                          </p:tavLst>
                                        </p:anim>
                                        <p:anim calcmode="lin" valueType="num">
                                          <p:cBhvr>
                                            <p:cTn id="55"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80" grpId="0" bldLvl="0" animBg="1"/>
          <p:bldP spid="8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p:tgtEl>
                                              <p:spTgt spid="35"/>
                                            </p:tgtEl>
                                            <p:attrNameLst>
                                              <p:attrName>ppt_x</p:attrName>
                                            </p:attrNameLst>
                                          </p:cBhvr>
                                          <p:tavLst>
                                            <p:tav tm="0">
                                              <p:val>
                                                <p:strVal val="#ppt_x-#ppt_w*1.125000"/>
                                              </p:val>
                                            </p:tav>
                                            <p:tav tm="100000">
                                              <p:val>
                                                <p:strVal val="#ppt_x"/>
                                              </p:val>
                                            </p:tav>
                                          </p:tavLst>
                                        </p:anim>
                                        <p:animEffect transition="in" filter="wipe(right)">
                                          <p:cBhvr>
                                            <p:cTn id="8" dur="500"/>
                                            <p:tgtEl>
                                              <p:spTgt spid="35"/>
                                            </p:tgtEl>
                                          </p:cBhvr>
                                        </p:animEffect>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0-#ppt_w/2"/>
                                              </p:val>
                                            </p:tav>
                                            <p:tav tm="100000">
                                              <p:val>
                                                <p:strVal val="#ppt_x"/>
                                              </p:val>
                                            </p:tav>
                                          </p:tavLst>
                                        </p:anim>
                                        <p:anim calcmode="lin" valueType="num">
                                          <p:cBhvr additive="base">
                                            <p:cTn id="13" dur="500" fill="hold"/>
                                            <p:tgtEl>
                                              <p:spTgt spid="59"/>
                                            </p:tgtEl>
                                            <p:attrNameLst>
                                              <p:attrName>ppt_y</p:attrName>
                                            </p:attrNameLst>
                                          </p:cBhvr>
                                          <p:tavLst>
                                            <p:tav tm="0">
                                              <p:val>
                                                <p:strVal val="1+#ppt_h/2"/>
                                              </p:val>
                                            </p:tav>
                                            <p:tav tm="100000">
                                              <p:val>
                                                <p:strVal val="#ppt_y"/>
                                              </p:val>
                                            </p:tav>
                                          </p:tavLst>
                                        </p:anim>
                                      </p:childTnLst>
                                    </p:cTn>
                                  </p:par>
                                  <p:par>
                                    <p:cTn id="14" presetID="2" presetClass="entr" presetSubtype="12" accel="90000" fill="hold" nodeType="withEffect">
                                      <p:stCondLst>
                                        <p:cond delay="300"/>
                                      </p:stCondLst>
                                      <p:childTnLst>
                                        <p:set>
                                          <p:cBhvr>
                                            <p:cTn id="15" dur="1" fill="hold">
                                              <p:stCondLst>
                                                <p:cond delay="0"/>
                                              </p:stCondLst>
                                            </p:cTn>
                                            <p:tgtEl>
                                              <p:spTgt spid="57"/>
                                            </p:tgtEl>
                                            <p:attrNameLst>
                                              <p:attrName>style.visibility</p:attrName>
                                            </p:attrNameLst>
                                          </p:cBhvr>
                                          <p:to>
                                            <p:strVal val="visible"/>
                                          </p:to>
                                        </p:set>
                                        <p:anim calcmode="lin" valueType="num">
                                          <p:cBhvr additive="base">
                                            <p:cTn id="16" dur="500" fill="hold"/>
                                            <p:tgtEl>
                                              <p:spTgt spid="57"/>
                                            </p:tgtEl>
                                            <p:attrNameLst>
                                              <p:attrName>ppt_x</p:attrName>
                                            </p:attrNameLst>
                                          </p:cBhvr>
                                          <p:tavLst>
                                            <p:tav tm="0">
                                              <p:val>
                                                <p:strVal val="0-#ppt_w/2"/>
                                              </p:val>
                                            </p:tav>
                                            <p:tav tm="100000">
                                              <p:val>
                                                <p:strVal val="#ppt_x"/>
                                              </p:val>
                                            </p:tav>
                                          </p:tavLst>
                                        </p:anim>
                                        <p:anim calcmode="lin" valueType="num">
                                          <p:cBhvr additive="base">
                                            <p:cTn id="17" dur="500" fill="hold"/>
                                            <p:tgtEl>
                                              <p:spTgt spid="57"/>
                                            </p:tgtEl>
                                            <p:attrNameLst>
                                              <p:attrName>ppt_y</p:attrName>
                                            </p:attrNameLst>
                                          </p:cBhvr>
                                          <p:tavLst>
                                            <p:tav tm="0">
                                              <p:val>
                                                <p:strVal val="1+#ppt_h/2"/>
                                              </p:val>
                                            </p:tav>
                                            <p:tav tm="100000">
                                              <p:val>
                                                <p:strVal val="#ppt_y"/>
                                              </p:val>
                                            </p:tav>
                                          </p:tavLst>
                                        </p:anim>
                                      </p:childTnLst>
                                    </p:cTn>
                                  </p:par>
                                  <p:par>
                                    <p:cTn id="18" presetID="2" presetClass="entr" presetSubtype="12" accel="90000" fill="hold" nodeType="withEffect">
                                      <p:stCondLst>
                                        <p:cond delay="600"/>
                                      </p:stCondLst>
                                      <p:childTnLst>
                                        <p:set>
                                          <p:cBhvr>
                                            <p:cTn id="19" dur="1" fill="hold">
                                              <p:stCondLst>
                                                <p:cond delay="0"/>
                                              </p:stCondLst>
                                            </p:cTn>
                                            <p:tgtEl>
                                              <p:spTgt spid="51"/>
                                            </p:tgtEl>
                                            <p:attrNameLst>
                                              <p:attrName>style.visibility</p:attrName>
                                            </p:attrNameLst>
                                          </p:cBhvr>
                                          <p:to>
                                            <p:strVal val="visible"/>
                                          </p:to>
                                        </p:set>
                                        <p:anim calcmode="lin" valueType="num">
                                          <p:cBhvr additive="base">
                                            <p:cTn id="20" dur="500" fill="hold"/>
                                            <p:tgtEl>
                                              <p:spTgt spid="51"/>
                                            </p:tgtEl>
                                            <p:attrNameLst>
                                              <p:attrName>ppt_x</p:attrName>
                                            </p:attrNameLst>
                                          </p:cBhvr>
                                          <p:tavLst>
                                            <p:tav tm="0">
                                              <p:val>
                                                <p:strVal val="0-#ppt_w/2"/>
                                              </p:val>
                                            </p:tav>
                                            <p:tav tm="100000">
                                              <p:val>
                                                <p:strVal val="#ppt_x"/>
                                              </p:val>
                                            </p:tav>
                                          </p:tavLst>
                                        </p:anim>
                                        <p:anim calcmode="lin" valueType="num">
                                          <p:cBhvr additive="base">
                                            <p:cTn id="21" dur="500" fill="hold"/>
                                            <p:tgtEl>
                                              <p:spTgt spid="51"/>
                                            </p:tgtEl>
                                            <p:attrNameLst>
                                              <p:attrName>ppt_y</p:attrName>
                                            </p:attrNameLst>
                                          </p:cBhvr>
                                          <p:tavLst>
                                            <p:tav tm="0">
                                              <p:val>
                                                <p:strVal val="1+#ppt_h/2"/>
                                              </p:val>
                                            </p:tav>
                                            <p:tav tm="100000">
                                              <p:val>
                                                <p:strVal val="#ppt_y"/>
                                              </p:val>
                                            </p:tav>
                                          </p:tavLst>
                                        </p:anim>
                                      </p:childTnLst>
                                    </p:cTn>
                                  </p:par>
                                  <p:par>
                                    <p:cTn id="22" presetID="2" presetClass="entr" presetSubtype="12" accel="90000" fill="hold" nodeType="withEffect">
                                      <p:stCondLst>
                                        <p:cond delay="900"/>
                                      </p:stCondLst>
                                      <p:childTnLst>
                                        <p:set>
                                          <p:cBhvr>
                                            <p:cTn id="23" dur="1" fill="hold">
                                              <p:stCondLst>
                                                <p:cond delay="0"/>
                                              </p:stCondLst>
                                            </p:cTn>
                                            <p:tgtEl>
                                              <p:spTgt spid="54"/>
                                            </p:tgtEl>
                                            <p:attrNameLst>
                                              <p:attrName>style.visibility</p:attrName>
                                            </p:attrNameLst>
                                          </p:cBhvr>
                                          <p:to>
                                            <p:strVal val="visible"/>
                                          </p:to>
                                        </p:set>
                                        <p:anim calcmode="lin" valueType="num">
                                          <p:cBhvr additive="base">
                                            <p:cTn id="24" dur="500" fill="hold"/>
                                            <p:tgtEl>
                                              <p:spTgt spid="54"/>
                                            </p:tgtEl>
                                            <p:attrNameLst>
                                              <p:attrName>ppt_x</p:attrName>
                                            </p:attrNameLst>
                                          </p:cBhvr>
                                          <p:tavLst>
                                            <p:tav tm="0">
                                              <p:val>
                                                <p:strVal val="0-#ppt_w/2"/>
                                              </p:val>
                                            </p:tav>
                                            <p:tav tm="100000">
                                              <p:val>
                                                <p:strVal val="#ppt_x"/>
                                              </p:val>
                                            </p:tav>
                                          </p:tavLst>
                                        </p:anim>
                                        <p:anim calcmode="lin" valueType="num">
                                          <p:cBhvr additive="base">
                                            <p:cTn id="25" dur="500" fill="hold"/>
                                            <p:tgtEl>
                                              <p:spTgt spid="54"/>
                                            </p:tgtEl>
                                            <p:attrNameLst>
                                              <p:attrName>ppt_y</p:attrName>
                                            </p:attrNameLst>
                                          </p:cBhvr>
                                          <p:tavLst>
                                            <p:tav tm="0">
                                              <p:val>
                                                <p:strVal val="1+#ppt_h/2"/>
                                              </p:val>
                                            </p:tav>
                                            <p:tav tm="100000">
                                              <p:val>
                                                <p:strVal val="#ppt_y"/>
                                              </p:val>
                                            </p:tav>
                                          </p:tavLst>
                                        </p:anim>
                                      </p:childTnLst>
                                    </p:cTn>
                                  </p:par>
                                  <p:par>
                                    <p:cTn id="26" presetID="2" presetClass="entr" presetSubtype="3" accel="9000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additive="base">
                                            <p:cTn id="28" dur="500" fill="hold"/>
                                            <p:tgtEl>
                                              <p:spTgt spid="43"/>
                                            </p:tgtEl>
                                            <p:attrNameLst>
                                              <p:attrName>ppt_x</p:attrName>
                                            </p:attrNameLst>
                                          </p:cBhvr>
                                          <p:tavLst>
                                            <p:tav tm="0">
                                              <p:val>
                                                <p:strVal val="1+#ppt_w/2"/>
                                              </p:val>
                                            </p:tav>
                                            <p:tav tm="100000">
                                              <p:val>
                                                <p:strVal val="#ppt_x"/>
                                              </p:val>
                                            </p:tav>
                                          </p:tavLst>
                                        </p:anim>
                                        <p:anim calcmode="lin" valueType="num">
                                          <p:cBhvr additive="base">
                                            <p:cTn id="29" dur="500" fill="hold"/>
                                            <p:tgtEl>
                                              <p:spTgt spid="43"/>
                                            </p:tgtEl>
                                            <p:attrNameLst>
                                              <p:attrName>ppt_y</p:attrName>
                                            </p:attrNameLst>
                                          </p:cBhvr>
                                          <p:tavLst>
                                            <p:tav tm="0">
                                              <p:val>
                                                <p:strVal val="0-#ppt_h/2"/>
                                              </p:val>
                                            </p:tav>
                                            <p:tav tm="100000">
                                              <p:val>
                                                <p:strVal val="#ppt_y"/>
                                              </p:val>
                                            </p:tav>
                                          </p:tavLst>
                                        </p:anim>
                                      </p:childTnLst>
                                    </p:cTn>
                                  </p:par>
                                  <p:par>
                                    <p:cTn id="30" presetID="2" presetClass="entr" presetSubtype="3" accel="90000" fill="hold" nodeType="withEffect">
                                      <p:stCondLst>
                                        <p:cond delay="30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1+#ppt_w/2"/>
                                              </p:val>
                                            </p:tav>
                                            <p:tav tm="100000">
                                              <p:val>
                                                <p:strVal val="#ppt_x"/>
                                              </p:val>
                                            </p:tav>
                                          </p:tavLst>
                                        </p:anim>
                                        <p:anim calcmode="lin" valueType="num">
                                          <p:cBhvr additive="base">
                                            <p:cTn id="33" dur="500" fill="hold"/>
                                            <p:tgtEl>
                                              <p:spTgt spid="32"/>
                                            </p:tgtEl>
                                            <p:attrNameLst>
                                              <p:attrName>ppt_y</p:attrName>
                                            </p:attrNameLst>
                                          </p:cBhvr>
                                          <p:tavLst>
                                            <p:tav tm="0">
                                              <p:val>
                                                <p:strVal val="0-#ppt_h/2"/>
                                              </p:val>
                                            </p:tav>
                                            <p:tav tm="100000">
                                              <p:val>
                                                <p:strVal val="#ppt_y"/>
                                              </p:val>
                                            </p:tav>
                                          </p:tavLst>
                                        </p:anim>
                                      </p:childTnLst>
                                    </p:cTn>
                                  </p:par>
                                  <p:par>
                                    <p:cTn id="34" presetID="2" presetClass="entr" presetSubtype="3" accel="90000" fill="hold" nodeType="withEffect">
                                      <p:stCondLst>
                                        <p:cond delay="60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0-#ppt_h/2"/>
                                              </p:val>
                                            </p:tav>
                                            <p:tav tm="100000">
                                              <p:val>
                                                <p:strVal val="#ppt_y"/>
                                              </p:val>
                                            </p:tav>
                                          </p:tavLst>
                                        </p:anim>
                                      </p:childTnLst>
                                    </p:cTn>
                                  </p:par>
                                  <p:par>
                                    <p:cTn id="38" presetID="2" presetClass="entr" presetSubtype="3" accel="90000" fill="hold" nodeType="withEffect">
                                      <p:stCondLst>
                                        <p:cond delay="90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1+#ppt_w/2"/>
                                              </p:val>
                                            </p:tav>
                                            <p:tav tm="100000">
                                              <p:val>
                                                <p:strVal val="#ppt_x"/>
                                              </p:val>
                                            </p:tav>
                                          </p:tavLst>
                                        </p:anim>
                                        <p:anim calcmode="lin" valueType="num">
                                          <p:cBhvr additive="base">
                                            <p:cTn id="41" dur="500" fill="hold"/>
                                            <p:tgtEl>
                                              <p:spTgt spid="46"/>
                                            </p:tgtEl>
                                            <p:attrNameLst>
                                              <p:attrName>ppt_y</p:attrName>
                                            </p:attrNameLst>
                                          </p:cBhvr>
                                          <p:tavLst>
                                            <p:tav tm="0">
                                              <p:val>
                                                <p:strVal val="0-#ppt_h/2"/>
                                              </p:val>
                                            </p:tav>
                                            <p:tav tm="100000">
                                              <p:val>
                                                <p:strVal val="#ppt_y"/>
                                              </p:val>
                                            </p:tav>
                                          </p:tavLst>
                                        </p:anim>
                                      </p:childTnLst>
                                    </p:cTn>
                                  </p:par>
                                </p:childTnLst>
                              </p:cTn>
                            </p:par>
                            <p:par>
                              <p:cTn id="42" fill="hold">
                                <p:stCondLst>
                                  <p:cond delay="1000"/>
                                </p:stCondLst>
                                <p:childTnLst>
                                  <p:par>
                                    <p:cTn id="43" presetID="23" presetClass="entr" presetSubtype="16"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childTnLst>
                                    </p:cTn>
                                  </p:par>
                                  <p:par>
                                    <p:cTn id="47" presetID="10" presetClass="entr" presetSubtype="0" fill="hold" grpId="0" nodeType="withEffect">
                                      <p:stCondLst>
                                        <p:cond delay="20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900"/>
                                            <p:tgtEl>
                                              <p:spTgt spid="80"/>
                                            </p:tgtEl>
                                          </p:cBhvr>
                                        </p:animEffect>
                                      </p:childTnLst>
                                    </p:cTn>
                                  </p:par>
                                </p:childTnLst>
                              </p:cTn>
                            </p:par>
                            <p:par>
                              <p:cTn id="50" fill="hold">
                                <p:stCondLst>
                                  <p:cond delay="1500"/>
                                </p:stCondLst>
                                <p:childTnLst>
                                  <p:par>
                                    <p:cTn id="51" presetID="47" presetClass="entr" presetSubtype="0"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500"/>
                                            <p:tgtEl>
                                              <p:spTgt spid="82"/>
                                            </p:tgtEl>
                                          </p:cBhvr>
                                        </p:animEffect>
                                        <p:anim calcmode="lin" valueType="num">
                                          <p:cBhvr>
                                            <p:cTn id="54" dur="500" fill="hold"/>
                                            <p:tgtEl>
                                              <p:spTgt spid="82"/>
                                            </p:tgtEl>
                                            <p:attrNameLst>
                                              <p:attrName>ppt_x</p:attrName>
                                            </p:attrNameLst>
                                          </p:cBhvr>
                                          <p:tavLst>
                                            <p:tav tm="0">
                                              <p:val>
                                                <p:strVal val="#ppt_x"/>
                                              </p:val>
                                            </p:tav>
                                            <p:tav tm="100000">
                                              <p:val>
                                                <p:strVal val="#ppt_x"/>
                                              </p:val>
                                            </p:tav>
                                          </p:tavLst>
                                        </p:anim>
                                        <p:anim calcmode="lin" valueType="num">
                                          <p:cBhvr>
                                            <p:cTn id="55"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80" grpId="0" bldLvl="0" animBg="1"/>
          <p:bldP spid="82"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0" y="6337076"/>
            <a:ext cx="3024857" cy="1584549"/>
          </a:xfrm>
          <a:prstGeom prst="rect">
            <a:avLst/>
          </a:prstGeom>
        </p:spPr>
      </p:pic>
      <p:sp>
        <p:nvSpPr>
          <p:cNvPr id="2" name="标题 1"/>
          <p:cNvSpPr>
            <a:spLocks noGrp="1"/>
          </p:cNvSpPr>
          <p:nvPr>
            <p:ph type="title"/>
          </p:nvPr>
        </p:nvSpPr>
        <p:spPr>
          <a:xfrm>
            <a:off x="1926941" y="432420"/>
            <a:ext cx="8642807" cy="576064"/>
          </a:xfrm>
        </p:spPr>
        <p:txBody>
          <a:bodyPr/>
          <a:lstStyle/>
          <a:p>
            <a:pPr algn="l"/>
            <a:r>
              <a:rPr lang="zh-CN" altLang="en-US" b="1" dirty="0">
                <a:solidFill>
                  <a:schemeClr val="tx1"/>
                </a:solidFill>
              </a:rPr>
              <a:t>语义描述</a:t>
            </a:r>
            <a:r>
              <a:rPr lang="en-US" altLang="zh-CN" b="1" dirty="0" smtClean="0">
                <a:solidFill>
                  <a:schemeClr val="tx1"/>
                </a:solidFill>
              </a:rPr>
              <a:t>——</a:t>
            </a:r>
            <a:r>
              <a:rPr lang="zh-CN" altLang="en-US" b="1" dirty="0">
                <a:solidFill>
                  <a:schemeClr val="tx1"/>
                </a:solidFill>
              </a:rPr>
              <a:t>典型语言机制的语义相关的</a:t>
            </a:r>
            <a:r>
              <a:rPr lang="zh-CN" altLang="en-US" b="1" dirty="0" smtClean="0">
                <a:solidFill>
                  <a:schemeClr val="tx1"/>
                </a:solidFill>
              </a:rPr>
              <a:t>证明</a:t>
            </a:r>
            <a:r>
              <a:rPr lang="zh-CN" altLang="en-US" b="1" dirty="0">
                <a:solidFill>
                  <a:schemeClr val="tx1"/>
                </a:solidFill>
              </a:rPr>
              <a:t/>
            </a:r>
            <a:br>
              <a:rPr lang="zh-CN" altLang="en-US" b="1" dirty="0">
                <a:solidFill>
                  <a:schemeClr val="tx1"/>
                </a:solidFill>
              </a:rPr>
            </a:br>
            <a:endParaRPr b="1" dirty="0">
              <a:solidFill>
                <a:schemeClr val="tx1"/>
              </a:solidFill>
            </a:endParaRPr>
          </a:p>
        </p:txBody>
      </p:sp>
      <p:sp>
        <p:nvSpPr>
          <p:cNvPr id="6" name="矩形 5"/>
          <p:cNvSpPr/>
          <p:nvPr/>
        </p:nvSpPr>
        <p:spPr>
          <a:xfrm>
            <a:off x="0" y="1104968"/>
            <a:ext cx="2339102" cy="461665"/>
          </a:xfrm>
          <a:prstGeom prst="rect">
            <a:avLst/>
          </a:prstGeom>
        </p:spPr>
        <p:txBody>
          <a:bodyPr wrap="none">
            <a:spAutoFit/>
          </a:bodyPr>
          <a:lstStyle/>
          <a:p>
            <a:r>
              <a:rPr lang="zh-CN" altLang="en-US" dirty="0" smtClean="0"/>
              <a:t>命令指称语义：</a:t>
            </a:r>
            <a:endParaRPr lang="zh-CN" altLang="en-US" dirty="0"/>
          </a:p>
        </p:txBody>
      </p:sp>
      <p:pic>
        <p:nvPicPr>
          <p:cNvPr id="7" name="图片 6"/>
          <p:cNvPicPr>
            <a:picLocks noChangeAspect="1"/>
          </p:cNvPicPr>
          <p:nvPr/>
        </p:nvPicPr>
        <p:blipFill>
          <a:blip r:embed="rId4"/>
          <a:stretch>
            <a:fillRect/>
          </a:stretch>
        </p:blipFill>
        <p:spPr>
          <a:xfrm>
            <a:off x="43532" y="1552306"/>
            <a:ext cx="2981325" cy="4943475"/>
          </a:xfrm>
          <a:prstGeom prst="rect">
            <a:avLst/>
          </a:prstGeom>
        </p:spPr>
      </p:pic>
      <p:sp>
        <p:nvSpPr>
          <p:cNvPr id="9" name="矩形 8"/>
          <p:cNvSpPr/>
          <p:nvPr/>
        </p:nvSpPr>
        <p:spPr>
          <a:xfrm>
            <a:off x="3024857" y="1062761"/>
            <a:ext cx="2646878" cy="461665"/>
          </a:xfrm>
          <a:prstGeom prst="rect">
            <a:avLst/>
          </a:prstGeom>
        </p:spPr>
        <p:txBody>
          <a:bodyPr wrap="none">
            <a:spAutoFit/>
          </a:bodyPr>
          <a:lstStyle/>
          <a:p>
            <a:r>
              <a:rPr lang="zh-CN" altLang="en-US" dirty="0" smtClean="0"/>
              <a:t>表达式指称语义：</a:t>
            </a:r>
            <a:endParaRPr lang="zh-CN" altLang="en-US" dirty="0"/>
          </a:p>
        </p:txBody>
      </p:sp>
      <p:pic>
        <p:nvPicPr>
          <p:cNvPr id="10" name="图片 9"/>
          <p:cNvPicPr>
            <a:picLocks noChangeAspect="1"/>
          </p:cNvPicPr>
          <p:nvPr/>
        </p:nvPicPr>
        <p:blipFill>
          <a:blip r:embed="rId5"/>
          <a:stretch>
            <a:fillRect/>
          </a:stretch>
        </p:blipFill>
        <p:spPr>
          <a:xfrm>
            <a:off x="3024857" y="1543689"/>
            <a:ext cx="2714625" cy="533400"/>
          </a:xfrm>
          <a:prstGeom prst="rect">
            <a:avLst/>
          </a:prstGeom>
        </p:spPr>
      </p:pic>
      <p:pic>
        <p:nvPicPr>
          <p:cNvPr id="11" name="图片 10"/>
          <p:cNvPicPr>
            <a:picLocks noChangeAspect="1"/>
          </p:cNvPicPr>
          <p:nvPr/>
        </p:nvPicPr>
        <p:blipFill>
          <a:blip r:embed="rId6"/>
          <a:stretch>
            <a:fillRect/>
          </a:stretch>
        </p:blipFill>
        <p:spPr>
          <a:xfrm>
            <a:off x="3024857" y="2072934"/>
            <a:ext cx="2714625" cy="3390900"/>
          </a:xfrm>
          <a:prstGeom prst="rect">
            <a:avLst/>
          </a:prstGeom>
        </p:spPr>
      </p:pic>
      <p:sp>
        <p:nvSpPr>
          <p:cNvPr id="12" name="矩形 11"/>
          <p:cNvSpPr/>
          <p:nvPr/>
        </p:nvSpPr>
        <p:spPr>
          <a:xfrm>
            <a:off x="5889228" y="1079043"/>
            <a:ext cx="2339102" cy="461665"/>
          </a:xfrm>
          <a:prstGeom prst="rect">
            <a:avLst/>
          </a:prstGeom>
        </p:spPr>
        <p:txBody>
          <a:bodyPr wrap="none">
            <a:spAutoFit/>
          </a:bodyPr>
          <a:lstStyle/>
          <a:p>
            <a:r>
              <a:rPr lang="zh-CN" altLang="en-US" dirty="0" smtClean="0"/>
              <a:t>声明指称语义：</a:t>
            </a:r>
            <a:endParaRPr lang="zh-CN" altLang="en-US" dirty="0"/>
          </a:p>
        </p:txBody>
      </p:sp>
      <p:pic>
        <p:nvPicPr>
          <p:cNvPr id="13" name="图片 12"/>
          <p:cNvPicPr>
            <a:picLocks noChangeAspect="1"/>
          </p:cNvPicPr>
          <p:nvPr/>
        </p:nvPicPr>
        <p:blipFill>
          <a:blip r:embed="rId7"/>
          <a:stretch>
            <a:fillRect/>
          </a:stretch>
        </p:blipFill>
        <p:spPr>
          <a:xfrm>
            <a:off x="5739482" y="1520131"/>
            <a:ext cx="3086100" cy="4572000"/>
          </a:xfrm>
          <a:prstGeom prst="rect">
            <a:avLst/>
          </a:prstGeom>
        </p:spPr>
      </p:pic>
      <p:pic>
        <p:nvPicPr>
          <p:cNvPr id="14" name="图片 13"/>
          <p:cNvPicPr>
            <a:picLocks noChangeAspect="1"/>
          </p:cNvPicPr>
          <p:nvPr/>
        </p:nvPicPr>
        <p:blipFill>
          <a:blip r:embed="rId8"/>
          <a:stretch>
            <a:fillRect/>
          </a:stretch>
        </p:blipFill>
        <p:spPr>
          <a:xfrm>
            <a:off x="5739482" y="6091955"/>
            <a:ext cx="3086100" cy="628650"/>
          </a:xfrm>
          <a:prstGeom prst="rect">
            <a:avLst/>
          </a:prstGeom>
        </p:spPr>
      </p:pic>
      <p:sp>
        <p:nvSpPr>
          <p:cNvPr id="15" name="矩形 14"/>
          <p:cNvSpPr/>
          <p:nvPr/>
        </p:nvSpPr>
        <p:spPr>
          <a:xfrm>
            <a:off x="8913564" y="1008484"/>
            <a:ext cx="2339102" cy="461665"/>
          </a:xfrm>
          <a:prstGeom prst="rect">
            <a:avLst/>
          </a:prstGeom>
        </p:spPr>
        <p:txBody>
          <a:bodyPr wrap="none">
            <a:spAutoFit/>
          </a:bodyPr>
          <a:lstStyle/>
          <a:p>
            <a:r>
              <a:rPr lang="zh-CN" altLang="en-US" dirty="0" smtClean="0"/>
              <a:t>参数指称语义：</a:t>
            </a:r>
            <a:endParaRPr lang="zh-CN" altLang="en-US" dirty="0"/>
          </a:p>
        </p:txBody>
      </p:sp>
      <p:pic>
        <p:nvPicPr>
          <p:cNvPr id="16" name="图片 15"/>
          <p:cNvPicPr>
            <a:picLocks noChangeAspect="1"/>
          </p:cNvPicPr>
          <p:nvPr/>
        </p:nvPicPr>
        <p:blipFill>
          <a:blip r:embed="rId9"/>
          <a:stretch>
            <a:fillRect/>
          </a:stretch>
        </p:blipFill>
        <p:spPr>
          <a:xfrm>
            <a:off x="8833315" y="1506616"/>
            <a:ext cx="2847975" cy="1514475"/>
          </a:xfrm>
          <a:prstGeom prst="rect">
            <a:avLst/>
          </a:prstGeom>
        </p:spPr>
      </p:pic>
      <p:pic>
        <p:nvPicPr>
          <p:cNvPr id="17" name="图片 16"/>
          <p:cNvPicPr>
            <a:picLocks noChangeAspect="1"/>
          </p:cNvPicPr>
          <p:nvPr/>
        </p:nvPicPr>
        <p:blipFill>
          <a:blip r:embed="rId10"/>
          <a:stretch>
            <a:fillRect/>
          </a:stretch>
        </p:blipFill>
        <p:spPr>
          <a:xfrm>
            <a:off x="8825582" y="3021091"/>
            <a:ext cx="2247900" cy="1657350"/>
          </a:xfrm>
          <a:prstGeom prst="rect">
            <a:avLst/>
          </a:prstGeom>
        </p:spPr>
      </p:pic>
      <p:sp>
        <p:nvSpPr>
          <p:cNvPr id="18" name="矩形 17"/>
          <p:cNvSpPr/>
          <p:nvPr/>
        </p:nvSpPr>
        <p:spPr>
          <a:xfrm>
            <a:off x="11925877" y="2520652"/>
            <a:ext cx="2100255" cy="461665"/>
          </a:xfrm>
          <a:prstGeom prst="rect">
            <a:avLst/>
          </a:prstGeom>
        </p:spPr>
        <p:txBody>
          <a:bodyPr wrap="none">
            <a:spAutoFit/>
          </a:bodyPr>
          <a:lstStyle/>
          <a:p>
            <a:r>
              <a:rPr lang="zh-CN" altLang="en-US" dirty="0"/>
              <a:t>类型指示</a:t>
            </a:r>
            <a:r>
              <a:rPr lang="zh-CN" altLang="en-US" dirty="0" smtClean="0"/>
              <a:t>符： </a:t>
            </a:r>
            <a:endParaRPr lang="zh-CN" altLang="en-US" dirty="0"/>
          </a:p>
        </p:txBody>
      </p:sp>
      <p:pic>
        <p:nvPicPr>
          <p:cNvPr id="19" name="图片 18"/>
          <p:cNvPicPr>
            <a:picLocks noChangeAspect="1"/>
          </p:cNvPicPr>
          <p:nvPr/>
        </p:nvPicPr>
        <p:blipFill>
          <a:blip r:embed="rId11"/>
          <a:stretch>
            <a:fillRect/>
          </a:stretch>
        </p:blipFill>
        <p:spPr>
          <a:xfrm>
            <a:off x="11039420" y="3021091"/>
            <a:ext cx="2986712" cy="3257550"/>
          </a:xfrm>
          <a:prstGeom prst="rect">
            <a:avLst/>
          </a:prstGeom>
        </p:spPr>
      </p:pic>
    </p:spTree>
    <p:extLst>
      <p:ext uri="{BB962C8B-B14F-4D97-AF65-F5344CB8AC3E}">
        <p14:creationId xmlns:p14="http://schemas.microsoft.com/office/powerpoint/2010/main" val="25386438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 y="2439624"/>
            <a:ext cx="14082713" cy="1492372"/>
          </a:xfrm>
          <a:prstGeom prst="rect">
            <a:avLst/>
          </a:prstGeom>
          <a:solidFill>
            <a:schemeClr val="bg1">
              <a:alpha val="84000"/>
            </a:schemeClr>
          </a:solidFill>
          <a:ln>
            <a:noFill/>
          </a:ln>
          <a:effectLst>
            <a:outerShdw blurRad="1397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nvGrpSpPr>
          <p:cNvPr id="59" name="组合 58"/>
          <p:cNvGrpSpPr/>
          <p:nvPr/>
        </p:nvGrpSpPr>
        <p:grpSpPr>
          <a:xfrm>
            <a:off x="2696796" y="6227262"/>
            <a:ext cx="452009" cy="452172"/>
            <a:chOff x="1463339" y="1072758"/>
            <a:chExt cx="1546058" cy="1546058"/>
          </a:xfrm>
          <a:effectLst>
            <a:outerShdw blurRad="330200" dist="215900" dir="6900000" sx="71000" sy="71000" algn="t" rotWithShape="0">
              <a:prstClr val="black">
                <a:alpha val="54000"/>
              </a:prstClr>
            </a:outerShdw>
          </a:effectLst>
        </p:grpSpPr>
        <p:sp>
          <p:nvSpPr>
            <p:cNvPr id="61" name="同心圆 6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62" name="椭圆 61"/>
            <p:cNvSpPr/>
            <p:nvPr/>
          </p:nvSpPr>
          <p:spPr>
            <a:xfrm>
              <a:off x="1484232" y="1093651"/>
              <a:ext cx="1504274"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80" name="矩形 79"/>
          <p:cNvSpPr/>
          <p:nvPr/>
        </p:nvSpPr>
        <p:spPr>
          <a:xfrm>
            <a:off x="-2499" y="7518665"/>
            <a:ext cx="14082713" cy="519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nvGrpSpPr>
          <p:cNvPr id="7" name="组合 6"/>
          <p:cNvGrpSpPr/>
          <p:nvPr/>
        </p:nvGrpSpPr>
        <p:grpSpPr>
          <a:xfrm>
            <a:off x="4230609" y="1922705"/>
            <a:ext cx="2268993" cy="2268993"/>
            <a:chOff x="4508674" y="2118116"/>
            <a:chExt cx="2204282" cy="2204282"/>
          </a:xfrm>
        </p:grpSpPr>
        <p:grpSp>
          <p:nvGrpSpPr>
            <p:cNvPr id="38" name="组合 37"/>
            <p:cNvGrpSpPr/>
            <p:nvPr/>
          </p:nvGrpSpPr>
          <p:grpSpPr>
            <a:xfrm>
              <a:off x="4508674" y="2118116"/>
              <a:ext cx="2204282" cy="2204282"/>
              <a:chOff x="1517331" y="1125257"/>
              <a:chExt cx="2204282" cy="2204282"/>
            </a:xfrm>
          </p:grpSpPr>
          <p:sp>
            <p:nvSpPr>
              <p:cNvPr id="39" name="椭圆 38"/>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0" name="椭圆 39"/>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sp>
          <p:nvSpPr>
            <p:cNvPr id="81" name="TextBox 80"/>
            <p:cNvSpPr txBox="1"/>
            <p:nvPr/>
          </p:nvSpPr>
          <p:spPr>
            <a:xfrm>
              <a:off x="5044082" y="2653915"/>
              <a:ext cx="1133465" cy="1104850"/>
            </a:xfrm>
            <a:prstGeom prst="rect">
              <a:avLst/>
            </a:prstGeom>
            <a:noFill/>
          </p:spPr>
          <p:txBody>
            <a:bodyPr wrap="square" rtlCol="0">
              <a:spAutoFit/>
            </a:bodyPr>
            <a:lstStyle/>
            <a:p>
              <a:r>
                <a:rPr lang="en-US" altLang="zh-CN" sz="6795" dirty="0">
                  <a:solidFill>
                    <a:schemeClr val="bg1"/>
                  </a:solidFill>
                  <a:latin typeface="DFGothic-EB" panose="02010609010101010101" pitchFamily="1" charset="-128"/>
                  <a:ea typeface="DFGothic-EB" panose="02010609010101010101" pitchFamily="1" charset="-128"/>
                </a:rPr>
                <a:t>05</a:t>
              </a:r>
              <a:endParaRPr lang="zh-CN" altLang="en-US" sz="6795" dirty="0">
                <a:solidFill>
                  <a:schemeClr val="bg1"/>
                </a:solidFill>
                <a:latin typeface="DFGothic-EB" panose="02010609010101010101" pitchFamily="1" charset="-128"/>
                <a:ea typeface="DFGothic-EB" panose="02010609010101010101" pitchFamily="1" charset="-128"/>
              </a:endParaRPr>
            </a:p>
          </p:txBody>
        </p:sp>
      </p:grpSp>
      <p:grpSp>
        <p:nvGrpSpPr>
          <p:cNvPr id="51" name="组合 50"/>
          <p:cNvGrpSpPr/>
          <p:nvPr/>
        </p:nvGrpSpPr>
        <p:grpSpPr>
          <a:xfrm>
            <a:off x="643361" y="5370105"/>
            <a:ext cx="655637" cy="655637"/>
            <a:chOff x="1517331" y="1125257"/>
            <a:chExt cx="2204282" cy="2204282"/>
          </a:xfrm>
        </p:grpSpPr>
        <p:sp>
          <p:nvSpPr>
            <p:cNvPr id="52" name="椭圆 51"/>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53" name="椭圆 52"/>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54" name="组合 53"/>
          <p:cNvGrpSpPr/>
          <p:nvPr/>
        </p:nvGrpSpPr>
        <p:grpSpPr>
          <a:xfrm>
            <a:off x="315542" y="6453348"/>
            <a:ext cx="655637" cy="655637"/>
            <a:chOff x="1517331" y="1125257"/>
            <a:chExt cx="2204282" cy="2204282"/>
          </a:xfrm>
        </p:grpSpPr>
        <p:sp>
          <p:nvSpPr>
            <p:cNvPr id="55" name="椭圆 54"/>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56" name="椭圆 55"/>
            <p:cNvSpPr/>
            <p:nvPr/>
          </p:nvSpPr>
          <p:spPr>
            <a:xfrm>
              <a:off x="1719372" y="1327298"/>
              <a:ext cx="1800200" cy="180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57" name="组合 56"/>
          <p:cNvGrpSpPr/>
          <p:nvPr/>
        </p:nvGrpSpPr>
        <p:grpSpPr>
          <a:xfrm>
            <a:off x="1376527" y="6025742"/>
            <a:ext cx="535449" cy="535449"/>
            <a:chOff x="1517331" y="1125257"/>
            <a:chExt cx="2204282" cy="2204282"/>
          </a:xfrm>
        </p:grpSpPr>
        <p:sp>
          <p:nvSpPr>
            <p:cNvPr id="58" name="椭圆 57"/>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60" name="椭圆 59"/>
            <p:cNvSpPr/>
            <p:nvPr/>
          </p:nvSpPr>
          <p:spPr>
            <a:xfrm>
              <a:off x="1719372" y="1327298"/>
              <a:ext cx="1800200" cy="18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sp>
        <p:nvSpPr>
          <p:cNvPr id="82" name="TextBox 81"/>
          <p:cNvSpPr txBox="1"/>
          <p:nvPr/>
        </p:nvSpPr>
        <p:spPr>
          <a:xfrm>
            <a:off x="6952695" y="2848983"/>
            <a:ext cx="4313612" cy="661670"/>
          </a:xfrm>
          <a:prstGeom prst="rect">
            <a:avLst/>
          </a:prstGeom>
          <a:noFill/>
        </p:spPr>
        <p:txBody>
          <a:bodyPr wrap="square" rtlCol="0">
            <a:spAutoFit/>
          </a:bodyPr>
          <a:lstStyle/>
          <a:p>
            <a:r>
              <a:rPr lang="zh-CN" altLang="en-US" sz="3705" b="1" spc="-154" dirty="0">
                <a:solidFill>
                  <a:schemeClr val="accent1"/>
                </a:solidFill>
                <a:latin typeface="思源黑体 CN Bold" pitchFamily="34" charset="-122"/>
                <a:ea typeface="思源黑体 CN Bold" pitchFamily="34" charset="-122"/>
              </a:rPr>
              <a:t>词法，语法分析器</a:t>
            </a:r>
            <a:endParaRPr lang="zh-CN" altLang="zh-CN" sz="3705" b="1" spc="-154" dirty="0">
              <a:solidFill>
                <a:schemeClr val="accent1"/>
              </a:solidFill>
              <a:latin typeface="思源黑体 CN Bold" pitchFamily="34" charset="-122"/>
              <a:ea typeface="思源黑体 CN Bold" pitchFamily="34" charset="-122"/>
            </a:endParaRPr>
          </a:p>
        </p:txBody>
      </p:sp>
      <p:grpSp>
        <p:nvGrpSpPr>
          <p:cNvPr id="32" name="组合 31"/>
          <p:cNvGrpSpPr/>
          <p:nvPr/>
        </p:nvGrpSpPr>
        <p:grpSpPr>
          <a:xfrm>
            <a:off x="12028831" y="120416"/>
            <a:ext cx="655637" cy="655637"/>
            <a:chOff x="1517331" y="1125257"/>
            <a:chExt cx="2204282" cy="2204282"/>
          </a:xfrm>
        </p:grpSpPr>
        <p:sp>
          <p:nvSpPr>
            <p:cNvPr id="34" name="椭圆 33"/>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36" name="椭圆 35"/>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37" name="组合 36"/>
          <p:cNvGrpSpPr/>
          <p:nvPr/>
        </p:nvGrpSpPr>
        <p:grpSpPr>
          <a:xfrm>
            <a:off x="13187539" y="204731"/>
            <a:ext cx="655637" cy="655637"/>
            <a:chOff x="1517331" y="1125257"/>
            <a:chExt cx="2204282" cy="2204282"/>
          </a:xfrm>
        </p:grpSpPr>
        <p:sp>
          <p:nvSpPr>
            <p:cNvPr id="41" name="椭圆 40"/>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2" name="椭圆 41"/>
            <p:cNvSpPr/>
            <p:nvPr/>
          </p:nvSpPr>
          <p:spPr>
            <a:xfrm>
              <a:off x="1719372" y="1327298"/>
              <a:ext cx="1800200" cy="180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43" name="组合 42"/>
          <p:cNvGrpSpPr/>
          <p:nvPr/>
        </p:nvGrpSpPr>
        <p:grpSpPr>
          <a:xfrm>
            <a:off x="12371064" y="769537"/>
            <a:ext cx="935391" cy="935391"/>
            <a:chOff x="1517331" y="1125257"/>
            <a:chExt cx="2204282" cy="2204282"/>
          </a:xfrm>
        </p:grpSpPr>
        <p:sp>
          <p:nvSpPr>
            <p:cNvPr id="44" name="椭圆 43"/>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5" name="椭圆 44"/>
            <p:cNvSpPr/>
            <p:nvPr/>
          </p:nvSpPr>
          <p:spPr>
            <a:xfrm>
              <a:off x="1719372" y="1327298"/>
              <a:ext cx="1800200" cy="18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46" name="组合 45"/>
          <p:cNvGrpSpPr/>
          <p:nvPr/>
        </p:nvGrpSpPr>
        <p:grpSpPr>
          <a:xfrm>
            <a:off x="11636917" y="1284982"/>
            <a:ext cx="452009" cy="452172"/>
            <a:chOff x="1463339" y="1072758"/>
            <a:chExt cx="1546058" cy="1546058"/>
          </a:xfrm>
          <a:effectLst>
            <a:outerShdw blurRad="330200" dist="215900" dir="6900000" sx="71000" sy="71000" algn="t" rotWithShape="0">
              <a:prstClr val="black">
                <a:alpha val="54000"/>
              </a:prstClr>
            </a:outerShdw>
          </a:effectLst>
        </p:grpSpPr>
        <p:sp>
          <p:nvSpPr>
            <p:cNvPr id="47" name="同心圆 4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ABD55C-E062-4847-92C8-329ED7CB6B56}"/>
              </a:ext>
            </a:extLst>
          </p:cNvPr>
          <p:cNvSpPr txBox="1">
            <a:spLocks/>
          </p:cNvSpPr>
          <p:nvPr/>
        </p:nvSpPr>
        <p:spPr>
          <a:xfrm>
            <a:off x="1926941" y="432420"/>
            <a:ext cx="6338551" cy="576064"/>
          </a:xfrm>
          <a:prstGeom prst="rect">
            <a:avLst/>
          </a:prstGeom>
        </p:spPr>
        <p:txBody>
          <a:bodyPr vert="horz" lIns="123444" tIns="61722" rIns="123444" bIns="61722" rtlCol="0" anchor="ctr">
            <a:noAutofit/>
          </a:bodyPr>
          <a:lstStyle>
            <a:lvl1pPr algn="ctr" defTabSz="1270635" rtl="0" eaLnBrk="1" latinLnBrk="0" hangingPunct="1">
              <a:spcBef>
                <a:spcPct val="0"/>
              </a:spcBef>
              <a:buNone/>
              <a:defRPr lang="zh-CN" altLang="en-US" sz="2880" kern="1200">
                <a:solidFill>
                  <a:schemeClr val="tx1">
                    <a:lumMod val="65000"/>
                    <a:lumOff val="35000"/>
                  </a:schemeClr>
                </a:solidFill>
                <a:latin typeface="微软雅黑" panose="020B0503020204020204" pitchFamily="34" charset="-122"/>
                <a:ea typeface="微软雅黑" panose="020B0503020204020204" pitchFamily="34" charset="-122"/>
                <a:cs typeface="+mj-cs"/>
              </a:defRPr>
            </a:lvl1pPr>
          </a:lstStyle>
          <a:p>
            <a:pPr algn="l"/>
            <a:r>
              <a:rPr lang="zh-CN" altLang="en-US" dirty="0"/>
              <a:t>编译器的各个步骤</a:t>
            </a:r>
          </a:p>
        </p:txBody>
      </p:sp>
      <p:pic>
        <p:nvPicPr>
          <p:cNvPr id="5" name="图片 4">
            <a:extLst>
              <a:ext uri="{FF2B5EF4-FFF2-40B4-BE49-F238E27FC236}">
                <a16:creationId xmlns:a16="http://schemas.microsoft.com/office/drawing/2014/main" id="{589DCD87-7E15-4C8E-B3D3-891079BAFA5F}"/>
              </a:ext>
            </a:extLst>
          </p:cNvPr>
          <p:cNvPicPr>
            <a:picLocks noChangeAspect="1"/>
          </p:cNvPicPr>
          <p:nvPr/>
        </p:nvPicPr>
        <p:blipFill>
          <a:blip r:embed="rId2"/>
          <a:stretch>
            <a:fillRect/>
          </a:stretch>
        </p:blipFill>
        <p:spPr>
          <a:xfrm>
            <a:off x="8863174" y="834104"/>
            <a:ext cx="3076386" cy="7118973"/>
          </a:xfrm>
          <a:prstGeom prst="rect">
            <a:avLst/>
          </a:prstGeom>
        </p:spPr>
      </p:pic>
      <p:pic>
        <p:nvPicPr>
          <p:cNvPr id="6" name="图片 5">
            <a:extLst>
              <a:ext uri="{FF2B5EF4-FFF2-40B4-BE49-F238E27FC236}">
                <a16:creationId xmlns:a16="http://schemas.microsoft.com/office/drawing/2014/main" id="{52CE172C-4B7A-421D-AC4B-6FFF07362692}"/>
              </a:ext>
            </a:extLst>
          </p:cNvPr>
          <p:cNvPicPr>
            <a:picLocks noChangeAspect="1"/>
          </p:cNvPicPr>
          <p:nvPr/>
        </p:nvPicPr>
        <p:blipFill>
          <a:blip r:embed="rId3"/>
          <a:stretch>
            <a:fillRect/>
          </a:stretch>
        </p:blipFill>
        <p:spPr>
          <a:xfrm>
            <a:off x="7041356" y="3579058"/>
            <a:ext cx="2105025" cy="1743075"/>
          </a:xfrm>
          <a:prstGeom prst="rect">
            <a:avLst/>
          </a:prstGeom>
        </p:spPr>
      </p:pic>
      <p:pic>
        <p:nvPicPr>
          <p:cNvPr id="7" name="图片 6">
            <a:extLst>
              <a:ext uri="{FF2B5EF4-FFF2-40B4-BE49-F238E27FC236}">
                <a16:creationId xmlns:a16="http://schemas.microsoft.com/office/drawing/2014/main" id="{8ABAAEC8-CAAE-406C-8E8C-4E1341201D8F}"/>
              </a:ext>
            </a:extLst>
          </p:cNvPr>
          <p:cNvPicPr>
            <a:picLocks noChangeAspect="1"/>
          </p:cNvPicPr>
          <p:nvPr/>
        </p:nvPicPr>
        <p:blipFill>
          <a:blip r:embed="rId4"/>
          <a:stretch>
            <a:fillRect/>
          </a:stretch>
        </p:blipFill>
        <p:spPr>
          <a:xfrm>
            <a:off x="902684" y="1151582"/>
            <a:ext cx="5038725" cy="6734175"/>
          </a:xfrm>
          <a:prstGeom prst="rect">
            <a:avLst/>
          </a:prstGeom>
        </p:spPr>
      </p:pic>
      <p:sp>
        <p:nvSpPr>
          <p:cNvPr id="8" name="矩形: 圆角 7">
            <a:extLst>
              <a:ext uri="{FF2B5EF4-FFF2-40B4-BE49-F238E27FC236}">
                <a16:creationId xmlns:a16="http://schemas.microsoft.com/office/drawing/2014/main" id="{713E1A3B-2FD3-46C1-B04C-22F729AF0482}"/>
              </a:ext>
            </a:extLst>
          </p:cNvPr>
          <p:cNvSpPr/>
          <p:nvPr/>
        </p:nvSpPr>
        <p:spPr>
          <a:xfrm>
            <a:off x="8656051" y="912846"/>
            <a:ext cx="3499721" cy="2255878"/>
          </a:xfrm>
          <a:prstGeom prst="roundRect">
            <a:avLst>
              <a:gd name="adj" fmla="val 8546"/>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224F91C-235E-44CC-817B-51E9D1CC3DA1}"/>
              </a:ext>
            </a:extLst>
          </p:cNvPr>
          <p:cNvSpPr txBox="1"/>
          <p:nvPr/>
        </p:nvSpPr>
        <p:spPr>
          <a:xfrm>
            <a:off x="6909992" y="1671453"/>
            <a:ext cx="1800493" cy="369332"/>
          </a:xfrm>
          <a:prstGeom prst="rect">
            <a:avLst/>
          </a:prstGeom>
          <a:noFill/>
        </p:spPr>
        <p:txBody>
          <a:bodyPr wrap="none" rtlCol="0">
            <a:spAutoFit/>
          </a:bodyPr>
          <a:lstStyle/>
          <a:p>
            <a:r>
              <a:rPr lang="zh-CN" altLang="en-US" sz="1800" dirty="0">
                <a:solidFill>
                  <a:schemeClr val="accent2"/>
                </a:solidFill>
              </a:rPr>
              <a:t>我们实现的内容</a:t>
            </a:r>
          </a:p>
        </p:txBody>
      </p:sp>
    </p:spTree>
    <p:extLst>
      <p:ext uri="{BB962C8B-B14F-4D97-AF65-F5344CB8AC3E}">
        <p14:creationId xmlns:p14="http://schemas.microsoft.com/office/powerpoint/2010/main" val="22025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3B986E-B2F8-41BD-B431-6C46833652A9}"/>
              </a:ext>
            </a:extLst>
          </p:cNvPr>
          <p:cNvSpPr>
            <a:spLocks noGrp="1"/>
          </p:cNvSpPr>
          <p:nvPr>
            <p:ph type="title"/>
          </p:nvPr>
        </p:nvSpPr>
        <p:spPr/>
        <p:txBody>
          <a:bodyPr/>
          <a:lstStyle/>
          <a:p>
            <a:pPr algn="l"/>
            <a:r>
              <a:rPr lang="zh-CN" altLang="en-US" dirty="0"/>
              <a:t>词法分析</a:t>
            </a:r>
          </a:p>
        </p:txBody>
      </p:sp>
      <p:sp>
        <p:nvSpPr>
          <p:cNvPr id="5" name="文本框 4">
            <a:extLst>
              <a:ext uri="{FF2B5EF4-FFF2-40B4-BE49-F238E27FC236}">
                <a16:creationId xmlns:a16="http://schemas.microsoft.com/office/drawing/2014/main" id="{D70C0948-2831-4E50-A612-1649F089F3F1}"/>
              </a:ext>
            </a:extLst>
          </p:cNvPr>
          <p:cNvSpPr txBox="1"/>
          <p:nvPr/>
        </p:nvSpPr>
        <p:spPr>
          <a:xfrm>
            <a:off x="848668" y="1656556"/>
            <a:ext cx="1415772" cy="830997"/>
          </a:xfrm>
          <a:prstGeom prst="rect">
            <a:avLst/>
          </a:prstGeom>
          <a:noFill/>
        </p:spPr>
        <p:txBody>
          <a:bodyPr wrap="none" rtlCol="0">
            <a:spAutoFit/>
          </a:bodyPr>
          <a:lstStyle/>
          <a:p>
            <a:r>
              <a:rPr lang="zh-CN" altLang="en-US" dirty="0">
                <a:solidFill>
                  <a:schemeClr val="accent2"/>
                </a:solidFill>
              </a:rPr>
              <a:t>词法单元</a:t>
            </a:r>
            <a:endParaRPr lang="en-US" altLang="zh-CN" dirty="0">
              <a:solidFill>
                <a:schemeClr val="accent2"/>
              </a:solidFill>
            </a:endParaRPr>
          </a:p>
          <a:p>
            <a:pPr algn="ctr"/>
            <a:r>
              <a:rPr lang="en-US" altLang="zh-CN" dirty="0">
                <a:solidFill>
                  <a:schemeClr val="accent2"/>
                </a:solidFill>
              </a:rPr>
              <a:t>Token</a:t>
            </a:r>
            <a:endParaRPr lang="zh-CN" altLang="en-US" dirty="0">
              <a:solidFill>
                <a:schemeClr val="accent2"/>
              </a:solidFill>
            </a:endParaRPr>
          </a:p>
        </p:txBody>
      </p:sp>
      <p:sp>
        <p:nvSpPr>
          <p:cNvPr id="6" name="文本框 5">
            <a:extLst>
              <a:ext uri="{FF2B5EF4-FFF2-40B4-BE49-F238E27FC236}">
                <a16:creationId xmlns:a16="http://schemas.microsoft.com/office/drawing/2014/main" id="{9D7D4D4A-4F8F-435B-8423-4FF74A57BEAD}"/>
              </a:ext>
            </a:extLst>
          </p:cNvPr>
          <p:cNvSpPr txBox="1"/>
          <p:nvPr/>
        </p:nvSpPr>
        <p:spPr>
          <a:xfrm>
            <a:off x="2527059" y="1800572"/>
            <a:ext cx="5509842" cy="461665"/>
          </a:xfrm>
          <a:prstGeom prst="rect">
            <a:avLst/>
          </a:prstGeom>
          <a:noFill/>
        </p:spPr>
        <p:txBody>
          <a:bodyPr wrap="none" rtlCol="0">
            <a:spAutoFit/>
          </a:bodyPr>
          <a:lstStyle/>
          <a:p>
            <a:r>
              <a:rPr lang="en-US" altLang="zh-CN" dirty="0">
                <a:solidFill>
                  <a:schemeClr val="accent2"/>
                </a:solidFill>
              </a:rPr>
              <a:t>(</a:t>
            </a:r>
            <a:r>
              <a:rPr lang="zh-CN" altLang="en-US" dirty="0">
                <a:solidFill>
                  <a:schemeClr val="accent2"/>
                </a:solidFill>
              </a:rPr>
              <a:t>词类编码</a:t>
            </a:r>
            <a:r>
              <a:rPr lang="en-US" altLang="zh-CN" dirty="0">
                <a:solidFill>
                  <a:schemeClr val="accent2"/>
                </a:solidFill>
              </a:rPr>
              <a:t>,  </a:t>
            </a:r>
            <a:r>
              <a:rPr lang="zh-CN" altLang="en-US" dirty="0">
                <a:solidFill>
                  <a:schemeClr val="accent2"/>
                </a:solidFill>
              </a:rPr>
              <a:t>记号自身的属性值，</a:t>
            </a:r>
            <a:r>
              <a:rPr lang="zh-CN" altLang="en-US" sz="1800" dirty="0">
                <a:solidFill>
                  <a:schemeClr val="accent2"/>
                </a:solidFill>
              </a:rPr>
              <a:t>源码行号 </a:t>
            </a:r>
            <a:r>
              <a:rPr lang="en-US" altLang="zh-CN" dirty="0">
                <a:solidFill>
                  <a:schemeClr val="accent2"/>
                </a:solidFill>
              </a:rPr>
              <a:t>)</a:t>
            </a:r>
            <a:endParaRPr lang="zh-CN" altLang="en-US" dirty="0">
              <a:solidFill>
                <a:schemeClr val="accent2"/>
              </a:solidFill>
            </a:endParaRPr>
          </a:p>
        </p:txBody>
      </p:sp>
      <p:sp>
        <p:nvSpPr>
          <p:cNvPr id="7" name="文本框 6">
            <a:extLst>
              <a:ext uri="{FF2B5EF4-FFF2-40B4-BE49-F238E27FC236}">
                <a16:creationId xmlns:a16="http://schemas.microsoft.com/office/drawing/2014/main" id="{8162684C-9841-4F6E-B1F6-00B34531226D}"/>
              </a:ext>
            </a:extLst>
          </p:cNvPr>
          <p:cNvSpPr txBox="1"/>
          <p:nvPr/>
        </p:nvSpPr>
        <p:spPr>
          <a:xfrm>
            <a:off x="848668" y="4458528"/>
            <a:ext cx="1107996" cy="461665"/>
          </a:xfrm>
          <a:prstGeom prst="rect">
            <a:avLst/>
          </a:prstGeom>
          <a:noFill/>
        </p:spPr>
        <p:txBody>
          <a:bodyPr wrap="none" rtlCol="0">
            <a:spAutoFit/>
          </a:bodyPr>
          <a:lstStyle/>
          <a:p>
            <a:r>
              <a:rPr lang="zh-CN" altLang="en-US" dirty="0">
                <a:solidFill>
                  <a:schemeClr val="accent2"/>
                </a:solidFill>
              </a:rPr>
              <a:t>符号表</a:t>
            </a:r>
          </a:p>
        </p:txBody>
      </p:sp>
      <p:sp>
        <p:nvSpPr>
          <p:cNvPr id="8" name="矩形 7">
            <a:extLst>
              <a:ext uri="{FF2B5EF4-FFF2-40B4-BE49-F238E27FC236}">
                <a16:creationId xmlns:a16="http://schemas.microsoft.com/office/drawing/2014/main" id="{17D794D3-FCA5-400B-8F7E-FB723CB56DE7}"/>
              </a:ext>
            </a:extLst>
          </p:cNvPr>
          <p:cNvSpPr/>
          <p:nvPr/>
        </p:nvSpPr>
        <p:spPr>
          <a:xfrm>
            <a:off x="848668" y="2758935"/>
            <a:ext cx="6900814" cy="1428211"/>
          </a:xfrm>
          <a:prstGeom prst="rect">
            <a:avLst/>
          </a:prstGeom>
        </p:spPr>
        <p:txBody>
          <a:bodyPr wrap="square">
            <a:spAutoFit/>
          </a:bodyPr>
          <a:lstStyle/>
          <a:p>
            <a:pPr>
              <a:lnSpc>
                <a:spcPct val="150000"/>
              </a:lnSpc>
            </a:pPr>
            <a:r>
              <a:rPr lang="zh-CN" altLang="en-US" sz="2000" dirty="0"/>
              <a:t>对于标识符，Token的属性字段记录标识符在符号表中的索引 </a:t>
            </a:r>
            <a:endParaRPr lang="en-US" altLang="zh-CN" sz="2000" dirty="0"/>
          </a:p>
          <a:p>
            <a:pPr>
              <a:lnSpc>
                <a:spcPct val="150000"/>
              </a:lnSpc>
            </a:pPr>
            <a:r>
              <a:rPr lang="zh-CN" altLang="en-US" sz="2000" dirty="0"/>
              <a:t>对于整形、实数、字符和布尔常量，Token的属性字段记录其实际的值</a:t>
            </a:r>
          </a:p>
        </p:txBody>
      </p:sp>
      <p:sp>
        <p:nvSpPr>
          <p:cNvPr id="13" name="文本框 12">
            <a:extLst>
              <a:ext uri="{FF2B5EF4-FFF2-40B4-BE49-F238E27FC236}">
                <a16:creationId xmlns:a16="http://schemas.microsoft.com/office/drawing/2014/main" id="{D558BC0E-154B-411B-8781-A50E39F5C5CE}"/>
              </a:ext>
            </a:extLst>
          </p:cNvPr>
          <p:cNvSpPr txBox="1"/>
          <p:nvPr/>
        </p:nvSpPr>
        <p:spPr>
          <a:xfrm>
            <a:off x="2527059" y="1807689"/>
            <a:ext cx="4278735" cy="461665"/>
          </a:xfrm>
          <a:prstGeom prst="rect">
            <a:avLst/>
          </a:prstGeom>
          <a:noFill/>
        </p:spPr>
        <p:txBody>
          <a:bodyPr wrap="none" rtlCol="0">
            <a:spAutoFit/>
          </a:bodyPr>
          <a:lstStyle/>
          <a:p>
            <a:r>
              <a:rPr lang="en-US" altLang="zh-CN" dirty="0">
                <a:solidFill>
                  <a:schemeClr val="accent2"/>
                </a:solidFill>
              </a:rPr>
              <a:t>(</a:t>
            </a:r>
            <a:r>
              <a:rPr lang="zh-CN" altLang="en-US" dirty="0">
                <a:solidFill>
                  <a:schemeClr val="accent2"/>
                </a:solidFill>
              </a:rPr>
              <a:t>词类编码</a:t>
            </a:r>
            <a:r>
              <a:rPr lang="en-US" altLang="zh-CN" dirty="0">
                <a:solidFill>
                  <a:schemeClr val="accent2"/>
                </a:solidFill>
              </a:rPr>
              <a:t>,  </a:t>
            </a:r>
            <a:r>
              <a:rPr lang="zh-CN" altLang="en-US" dirty="0">
                <a:solidFill>
                  <a:schemeClr val="accent2"/>
                </a:solidFill>
              </a:rPr>
              <a:t>记号自身的属性值</a:t>
            </a:r>
            <a:r>
              <a:rPr lang="en-US" altLang="zh-CN" dirty="0">
                <a:solidFill>
                  <a:schemeClr val="accent2"/>
                </a:solidFill>
              </a:rPr>
              <a:t>)</a:t>
            </a:r>
            <a:endParaRPr lang="zh-CN" altLang="en-US" dirty="0">
              <a:solidFill>
                <a:schemeClr val="accent2"/>
              </a:solidFill>
            </a:endParaRPr>
          </a:p>
        </p:txBody>
      </p:sp>
      <p:sp>
        <p:nvSpPr>
          <p:cNvPr id="2" name="矩形 1">
            <a:extLst>
              <a:ext uri="{FF2B5EF4-FFF2-40B4-BE49-F238E27FC236}">
                <a16:creationId xmlns:a16="http://schemas.microsoft.com/office/drawing/2014/main" id="{1BC38BA3-B3B4-4A2C-8D40-B368E5B625D5}"/>
              </a:ext>
            </a:extLst>
          </p:cNvPr>
          <p:cNvSpPr/>
          <p:nvPr/>
        </p:nvSpPr>
        <p:spPr>
          <a:xfrm>
            <a:off x="1597720" y="5099498"/>
            <a:ext cx="2779340" cy="202966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895188C3-D296-4C37-8B9B-82763DD3DEF1}"/>
              </a:ext>
            </a:extLst>
          </p:cNvPr>
          <p:cNvCxnSpPr>
            <a:cxnSpLocks/>
          </p:cNvCxnSpPr>
          <p:nvPr/>
        </p:nvCxnSpPr>
        <p:spPr>
          <a:xfrm>
            <a:off x="1597720" y="5616996"/>
            <a:ext cx="2779340" cy="0"/>
          </a:xfrm>
          <a:prstGeom prst="lin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a:extLst>
              <a:ext uri="{FF2B5EF4-FFF2-40B4-BE49-F238E27FC236}">
                <a16:creationId xmlns:a16="http://schemas.microsoft.com/office/drawing/2014/main" id="{1B6264BE-732F-47F6-BB8D-45348668F3EE}"/>
              </a:ext>
            </a:extLst>
          </p:cNvPr>
          <p:cNvCxnSpPr>
            <a:cxnSpLocks/>
          </p:cNvCxnSpPr>
          <p:nvPr/>
        </p:nvCxnSpPr>
        <p:spPr>
          <a:xfrm>
            <a:off x="2792884" y="5099498"/>
            <a:ext cx="0" cy="2029666"/>
          </a:xfrm>
          <a:prstGeom prst="lin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sp>
        <p:nvSpPr>
          <p:cNvPr id="21" name="文本框 20">
            <a:extLst>
              <a:ext uri="{FF2B5EF4-FFF2-40B4-BE49-F238E27FC236}">
                <a16:creationId xmlns:a16="http://schemas.microsoft.com/office/drawing/2014/main" id="{4E4A81F9-26AC-4EE4-BDE1-1F8DF497AB08}"/>
              </a:ext>
            </a:extLst>
          </p:cNvPr>
          <p:cNvSpPr txBox="1"/>
          <p:nvPr/>
        </p:nvSpPr>
        <p:spPr>
          <a:xfrm>
            <a:off x="1608295" y="5155331"/>
            <a:ext cx="877163" cy="369332"/>
          </a:xfrm>
          <a:prstGeom prst="rect">
            <a:avLst/>
          </a:prstGeom>
          <a:noFill/>
        </p:spPr>
        <p:txBody>
          <a:bodyPr wrap="none" rtlCol="0">
            <a:spAutoFit/>
          </a:bodyPr>
          <a:lstStyle/>
          <a:p>
            <a:r>
              <a:rPr lang="zh-CN" altLang="en-US" sz="1800" dirty="0">
                <a:solidFill>
                  <a:schemeClr val="accent2"/>
                </a:solidFill>
              </a:rPr>
              <a:t>符号名</a:t>
            </a:r>
          </a:p>
        </p:txBody>
      </p:sp>
      <p:sp>
        <p:nvSpPr>
          <p:cNvPr id="22" name="文本框 21">
            <a:extLst>
              <a:ext uri="{FF2B5EF4-FFF2-40B4-BE49-F238E27FC236}">
                <a16:creationId xmlns:a16="http://schemas.microsoft.com/office/drawing/2014/main" id="{802919A8-42EC-4FC4-92A4-196D86A1A150}"/>
              </a:ext>
            </a:extLst>
          </p:cNvPr>
          <p:cNvSpPr txBox="1"/>
          <p:nvPr/>
        </p:nvSpPr>
        <p:spPr>
          <a:xfrm>
            <a:off x="2896792" y="5155330"/>
            <a:ext cx="1107996" cy="369332"/>
          </a:xfrm>
          <a:prstGeom prst="rect">
            <a:avLst/>
          </a:prstGeom>
          <a:noFill/>
        </p:spPr>
        <p:txBody>
          <a:bodyPr wrap="none" rtlCol="0">
            <a:spAutoFit/>
          </a:bodyPr>
          <a:lstStyle/>
          <a:p>
            <a:r>
              <a:rPr lang="zh-CN" altLang="en-US" sz="1800" dirty="0">
                <a:solidFill>
                  <a:schemeClr val="accent2"/>
                </a:solidFill>
              </a:rPr>
              <a:t>属性信息</a:t>
            </a:r>
          </a:p>
        </p:txBody>
      </p:sp>
      <p:sp>
        <p:nvSpPr>
          <p:cNvPr id="23" name="文本框 22">
            <a:extLst>
              <a:ext uri="{FF2B5EF4-FFF2-40B4-BE49-F238E27FC236}">
                <a16:creationId xmlns:a16="http://schemas.microsoft.com/office/drawing/2014/main" id="{9F7BCDA5-B372-484C-8B60-97A5502282A1}"/>
              </a:ext>
            </a:extLst>
          </p:cNvPr>
          <p:cNvSpPr txBox="1"/>
          <p:nvPr/>
        </p:nvSpPr>
        <p:spPr>
          <a:xfrm>
            <a:off x="1699697" y="5711072"/>
            <a:ext cx="994183" cy="369332"/>
          </a:xfrm>
          <a:prstGeom prst="rect">
            <a:avLst/>
          </a:prstGeom>
          <a:noFill/>
        </p:spPr>
        <p:txBody>
          <a:bodyPr wrap="none" rtlCol="0">
            <a:spAutoFit/>
          </a:bodyPr>
          <a:lstStyle/>
          <a:p>
            <a:r>
              <a:rPr lang="zh-CN" altLang="en-US" sz="1800" dirty="0">
                <a:solidFill>
                  <a:schemeClr val="accent2"/>
                </a:solidFill>
              </a:rPr>
              <a:t>标识符</a:t>
            </a:r>
            <a:r>
              <a:rPr lang="en-US" altLang="zh-CN" sz="1800" dirty="0">
                <a:solidFill>
                  <a:schemeClr val="accent2"/>
                </a:solidFill>
              </a:rPr>
              <a:t>1</a:t>
            </a:r>
            <a:endParaRPr lang="zh-CN" altLang="en-US" sz="1800" dirty="0">
              <a:solidFill>
                <a:schemeClr val="accent2"/>
              </a:solidFill>
            </a:endParaRPr>
          </a:p>
        </p:txBody>
      </p:sp>
      <p:sp>
        <p:nvSpPr>
          <p:cNvPr id="24" name="文本框 23">
            <a:extLst>
              <a:ext uri="{FF2B5EF4-FFF2-40B4-BE49-F238E27FC236}">
                <a16:creationId xmlns:a16="http://schemas.microsoft.com/office/drawing/2014/main" id="{49AB41C9-7A24-4E26-B88B-221117F7589E}"/>
              </a:ext>
            </a:extLst>
          </p:cNvPr>
          <p:cNvSpPr txBox="1"/>
          <p:nvPr/>
        </p:nvSpPr>
        <p:spPr>
          <a:xfrm>
            <a:off x="1694794" y="6117269"/>
            <a:ext cx="994183" cy="369332"/>
          </a:xfrm>
          <a:prstGeom prst="rect">
            <a:avLst/>
          </a:prstGeom>
          <a:noFill/>
        </p:spPr>
        <p:txBody>
          <a:bodyPr wrap="none" rtlCol="0">
            <a:spAutoFit/>
          </a:bodyPr>
          <a:lstStyle/>
          <a:p>
            <a:r>
              <a:rPr lang="zh-CN" altLang="en-US" sz="1800" dirty="0">
                <a:solidFill>
                  <a:schemeClr val="accent2"/>
                </a:solidFill>
              </a:rPr>
              <a:t>标识符</a:t>
            </a:r>
            <a:r>
              <a:rPr lang="en-US" altLang="zh-CN" sz="1800" dirty="0">
                <a:solidFill>
                  <a:schemeClr val="accent2"/>
                </a:solidFill>
              </a:rPr>
              <a:t>2</a:t>
            </a:r>
            <a:endParaRPr lang="zh-CN" altLang="en-US" sz="1800" dirty="0">
              <a:solidFill>
                <a:schemeClr val="accent2"/>
              </a:solidFill>
            </a:endParaRPr>
          </a:p>
        </p:txBody>
      </p:sp>
      <p:sp>
        <p:nvSpPr>
          <p:cNvPr id="25" name="文本框 24">
            <a:extLst>
              <a:ext uri="{FF2B5EF4-FFF2-40B4-BE49-F238E27FC236}">
                <a16:creationId xmlns:a16="http://schemas.microsoft.com/office/drawing/2014/main" id="{3E11CABE-A8DF-4290-9C6F-C095E8E80277}"/>
              </a:ext>
            </a:extLst>
          </p:cNvPr>
          <p:cNvSpPr txBox="1"/>
          <p:nvPr/>
        </p:nvSpPr>
        <p:spPr>
          <a:xfrm>
            <a:off x="1694794" y="6502239"/>
            <a:ext cx="622286" cy="369332"/>
          </a:xfrm>
          <a:prstGeom prst="rect">
            <a:avLst/>
          </a:prstGeom>
          <a:noFill/>
        </p:spPr>
        <p:txBody>
          <a:bodyPr wrap="none" rtlCol="0">
            <a:spAutoFit/>
          </a:bodyPr>
          <a:lstStyle/>
          <a:p>
            <a:r>
              <a:rPr lang="en-US" altLang="zh-CN" sz="1800" dirty="0">
                <a:solidFill>
                  <a:schemeClr val="accent2"/>
                </a:solidFill>
              </a:rPr>
              <a:t> …… </a:t>
            </a:r>
            <a:endParaRPr lang="zh-CN" altLang="en-US" sz="1800" dirty="0">
              <a:solidFill>
                <a:schemeClr val="accent2"/>
              </a:solidFill>
            </a:endParaRPr>
          </a:p>
        </p:txBody>
      </p:sp>
      <p:pic>
        <p:nvPicPr>
          <p:cNvPr id="26" name="图片 25">
            <a:extLst>
              <a:ext uri="{FF2B5EF4-FFF2-40B4-BE49-F238E27FC236}">
                <a16:creationId xmlns:a16="http://schemas.microsoft.com/office/drawing/2014/main" id="{3074D4E6-ADF6-41B9-871C-F526CCFA0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44" y="4187146"/>
            <a:ext cx="6061364" cy="3526209"/>
          </a:xfrm>
          <a:prstGeom prst="rect">
            <a:avLst/>
          </a:prstGeom>
        </p:spPr>
      </p:pic>
      <p:pic>
        <p:nvPicPr>
          <p:cNvPr id="27" name="图片 26">
            <a:extLst>
              <a:ext uri="{FF2B5EF4-FFF2-40B4-BE49-F238E27FC236}">
                <a16:creationId xmlns:a16="http://schemas.microsoft.com/office/drawing/2014/main" id="{4BE72D81-CB35-440D-92B9-C12EFCB950AA}"/>
              </a:ext>
            </a:extLst>
          </p:cNvPr>
          <p:cNvPicPr>
            <a:picLocks noChangeAspect="1"/>
          </p:cNvPicPr>
          <p:nvPr/>
        </p:nvPicPr>
        <p:blipFill>
          <a:blip r:embed="rId4"/>
          <a:stretch>
            <a:fillRect/>
          </a:stretch>
        </p:blipFill>
        <p:spPr>
          <a:xfrm>
            <a:off x="8512705" y="1431475"/>
            <a:ext cx="4757463" cy="6054105"/>
          </a:xfrm>
          <a:prstGeom prst="rect">
            <a:avLst/>
          </a:prstGeom>
        </p:spPr>
      </p:pic>
      <p:sp>
        <p:nvSpPr>
          <p:cNvPr id="28" name="箭头: 右 27">
            <a:extLst>
              <a:ext uri="{FF2B5EF4-FFF2-40B4-BE49-F238E27FC236}">
                <a16:creationId xmlns:a16="http://schemas.microsoft.com/office/drawing/2014/main" id="{D72D0917-CD1E-4840-828D-8972F4FDBCF7}"/>
              </a:ext>
            </a:extLst>
          </p:cNvPr>
          <p:cNvSpPr/>
          <p:nvPr/>
        </p:nvSpPr>
        <p:spPr>
          <a:xfrm>
            <a:off x="7041356" y="5561527"/>
            <a:ext cx="847816" cy="343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2881D8F9-EAF7-48C5-9D6B-A5688BE6B15E}"/>
              </a:ext>
            </a:extLst>
          </p:cNvPr>
          <p:cNvSpPr txBox="1"/>
          <p:nvPr/>
        </p:nvSpPr>
        <p:spPr>
          <a:xfrm>
            <a:off x="6750613" y="5920766"/>
            <a:ext cx="1210588" cy="400110"/>
          </a:xfrm>
          <a:prstGeom prst="rect">
            <a:avLst/>
          </a:prstGeom>
          <a:noFill/>
        </p:spPr>
        <p:txBody>
          <a:bodyPr wrap="none" rtlCol="0">
            <a:spAutoFit/>
          </a:bodyPr>
          <a:lstStyle/>
          <a:p>
            <a:r>
              <a:rPr lang="zh-CN" altLang="en-US" sz="2000" dirty="0"/>
              <a:t>词法分析</a:t>
            </a:r>
          </a:p>
        </p:txBody>
      </p:sp>
      <p:sp>
        <p:nvSpPr>
          <p:cNvPr id="30" name="文本框 29">
            <a:extLst>
              <a:ext uri="{FF2B5EF4-FFF2-40B4-BE49-F238E27FC236}">
                <a16:creationId xmlns:a16="http://schemas.microsoft.com/office/drawing/2014/main" id="{FFE67741-F233-4C6E-AE7A-1B4A2F1E2BC8}"/>
              </a:ext>
            </a:extLst>
          </p:cNvPr>
          <p:cNvSpPr txBox="1"/>
          <p:nvPr/>
        </p:nvSpPr>
        <p:spPr>
          <a:xfrm>
            <a:off x="8337500" y="7513300"/>
            <a:ext cx="697627" cy="400110"/>
          </a:xfrm>
          <a:prstGeom prst="rect">
            <a:avLst/>
          </a:prstGeom>
          <a:noFill/>
        </p:spPr>
        <p:txBody>
          <a:bodyPr wrap="none" rtlCol="0">
            <a:spAutoFit/>
          </a:bodyPr>
          <a:lstStyle/>
          <a:p>
            <a:r>
              <a:rPr lang="zh-CN" altLang="en-US" sz="2000" dirty="0"/>
              <a:t>行号</a:t>
            </a:r>
          </a:p>
        </p:txBody>
      </p:sp>
      <p:sp>
        <p:nvSpPr>
          <p:cNvPr id="31" name="文本框 30">
            <a:extLst>
              <a:ext uri="{FF2B5EF4-FFF2-40B4-BE49-F238E27FC236}">
                <a16:creationId xmlns:a16="http://schemas.microsoft.com/office/drawing/2014/main" id="{8167E980-C3A3-4EAF-AB2B-E2207F8FFDAA}"/>
              </a:ext>
            </a:extLst>
          </p:cNvPr>
          <p:cNvSpPr txBox="1"/>
          <p:nvPr/>
        </p:nvSpPr>
        <p:spPr>
          <a:xfrm>
            <a:off x="9035127" y="7505880"/>
            <a:ext cx="1210588" cy="400110"/>
          </a:xfrm>
          <a:prstGeom prst="rect">
            <a:avLst/>
          </a:prstGeom>
          <a:noFill/>
        </p:spPr>
        <p:txBody>
          <a:bodyPr wrap="none" rtlCol="0">
            <a:spAutoFit/>
          </a:bodyPr>
          <a:lstStyle/>
          <a:p>
            <a:r>
              <a:rPr lang="zh-CN" altLang="en-US" sz="2000" dirty="0"/>
              <a:t>词类符号</a:t>
            </a:r>
          </a:p>
        </p:txBody>
      </p:sp>
      <p:sp>
        <p:nvSpPr>
          <p:cNvPr id="32" name="文本框 31">
            <a:extLst>
              <a:ext uri="{FF2B5EF4-FFF2-40B4-BE49-F238E27FC236}">
                <a16:creationId xmlns:a16="http://schemas.microsoft.com/office/drawing/2014/main" id="{B21EF71C-9D52-4890-83E0-3C5D26FF2D01}"/>
              </a:ext>
            </a:extLst>
          </p:cNvPr>
          <p:cNvSpPr txBox="1"/>
          <p:nvPr/>
        </p:nvSpPr>
        <p:spPr>
          <a:xfrm>
            <a:off x="10443130" y="7513300"/>
            <a:ext cx="697627" cy="400110"/>
          </a:xfrm>
          <a:prstGeom prst="rect">
            <a:avLst/>
          </a:prstGeom>
          <a:noFill/>
        </p:spPr>
        <p:txBody>
          <a:bodyPr wrap="none" rtlCol="0">
            <a:spAutoFit/>
          </a:bodyPr>
          <a:lstStyle/>
          <a:p>
            <a:r>
              <a:rPr lang="zh-CN" altLang="en-US" sz="2000" dirty="0"/>
              <a:t>属性</a:t>
            </a:r>
          </a:p>
        </p:txBody>
      </p:sp>
    </p:spTree>
    <p:extLst>
      <p:ext uri="{BB962C8B-B14F-4D97-AF65-F5344CB8AC3E}">
        <p14:creationId xmlns:p14="http://schemas.microsoft.com/office/powerpoint/2010/main" val="24893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28" grpId="0" animBg="1"/>
      <p:bldP spid="29" grpId="0"/>
      <p:bldP spid="30" grpId="0"/>
      <p:bldP spid="31"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 y="2439624"/>
            <a:ext cx="14082713" cy="1492372"/>
          </a:xfrm>
          <a:prstGeom prst="rect">
            <a:avLst/>
          </a:prstGeom>
          <a:solidFill>
            <a:schemeClr val="bg1">
              <a:alpha val="84000"/>
            </a:schemeClr>
          </a:solidFill>
          <a:ln>
            <a:noFill/>
          </a:ln>
          <a:effectLst>
            <a:outerShdw blurRad="1397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nvGrpSpPr>
          <p:cNvPr id="59" name="组合 58"/>
          <p:cNvGrpSpPr/>
          <p:nvPr/>
        </p:nvGrpSpPr>
        <p:grpSpPr>
          <a:xfrm>
            <a:off x="2696796" y="6227262"/>
            <a:ext cx="452009" cy="452172"/>
            <a:chOff x="1463339" y="1072758"/>
            <a:chExt cx="1546058" cy="1546058"/>
          </a:xfrm>
          <a:effectLst>
            <a:outerShdw blurRad="330200" dist="215900" dir="6900000" sx="71000" sy="71000" algn="t" rotWithShape="0">
              <a:prstClr val="black">
                <a:alpha val="54000"/>
              </a:prstClr>
            </a:outerShdw>
          </a:effectLst>
        </p:grpSpPr>
        <p:sp>
          <p:nvSpPr>
            <p:cNvPr id="61" name="同心圆 6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62" name="椭圆 61"/>
            <p:cNvSpPr/>
            <p:nvPr/>
          </p:nvSpPr>
          <p:spPr>
            <a:xfrm>
              <a:off x="1484232" y="1093651"/>
              <a:ext cx="1504274"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80" name="矩形 79"/>
          <p:cNvSpPr/>
          <p:nvPr/>
        </p:nvSpPr>
        <p:spPr>
          <a:xfrm>
            <a:off x="-2499" y="7518665"/>
            <a:ext cx="14082713" cy="519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nvGrpSpPr>
          <p:cNvPr id="7" name="组合 6"/>
          <p:cNvGrpSpPr/>
          <p:nvPr/>
        </p:nvGrpSpPr>
        <p:grpSpPr>
          <a:xfrm>
            <a:off x="4230609" y="1922705"/>
            <a:ext cx="2268993" cy="2268993"/>
            <a:chOff x="4508674" y="2118116"/>
            <a:chExt cx="2204282" cy="2204282"/>
          </a:xfrm>
        </p:grpSpPr>
        <p:grpSp>
          <p:nvGrpSpPr>
            <p:cNvPr id="38" name="组合 37"/>
            <p:cNvGrpSpPr/>
            <p:nvPr/>
          </p:nvGrpSpPr>
          <p:grpSpPr>
            <a:xfrm>
              <a:off x="4508674" y="2118116"/>
              <a:ext cx="2204282" cy="2204282"/>
              <a:chOff x="1517331" y="1125257"/>
              <a:chExt cx="2204282" cy="2204282"/>
            </a:xfrm>
          </p:grpSpPr>
          <p:sp>
            <p:nvSpPr>
              <p:cNvPr id="39" name="椭圆 38"/>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0" name="椭圆 39"/>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sp>
          <p:nvSpPr>
            <p:cNvPr id="81" name="TextBox 80"/>
            <p:cNvSpPr txBox="1"/>
            <p:nvPr/>
          </p:nvSpPr>
          <p:spPr>
            <a:xfrm>
              <a:off x="5044082" y="2653915"/>
              <a:ext cx="1133465" cy="1137876"/>
            </a:xfrm>
            <a:prstGeom prst="rect">
              <a:avLst/>
            </a:prstGeom>
            <a:noFill/>
          </p:spPr>
          <p:txBody>
            <a:bodyPr wrap="square" rtlCol="0">
              <a:spAutoFit/>
            </a:bodyPr>
            <a:lstStyle/>
            <a:p>
              <a:r>
                <a:rPr lang="en-US" altLang="zh-CN" sz="6795" dirty="0">
                  <a:solidFill>
                    <a:schemeClr val="bg1"/>
                  </a:solidFill>
                  <a:latin typeface="DFGothic-EB" panose="02010609010101010101" pitchFamily="1" charset="-128"/>
                  <a:ea typeface="DFGothic-EB" panose="02010609010101010101" pitchFamily="1" charset="-128"/>
                </a:rPr>
                <a:t>01</a:t>
              </a:r>
              <a:endParaRPr lang="zh-CN" altLang="en-US" sz="6795" dirty="0">
                <a:solidFill>
                  <a:schemeClr val="bg1"/>
                </a:solidFill>
                <a:latin typeface="DFGothic-EB" panose="02010609010101010101" pitchFamily="1" charset="-128"/>
                <a:ea typeface="DFGothic-EB" panose="02010609010101010101" pitchFamily="1" charset="-128"/>
              </a:endParaRPr>
            </a:p>
          </p:txBody>
        </p:sp>
      </p:grpSp>
      <p:grpSp>
        <p:nvGrpSpPr>
          <p:cNvPr id="51" name="组合 50"/>
          <p:cNvGrpSpPr/>
          <p:nvPr/>
        </p:nvGrpSpPr>
        <p:grpSpPr>
          <a:xfrm>
            <a:off x="643361" y="5370105"/>
            <a:ext cx="655637" cy="655637"/>
            <a:chOff x="1517331" y="1125257"/>
            <a:chExt cx="2204282" cy="2204282"/>
          </a:xfrm>
        </p:grpSpPr>
        <p:sp>
          <p:nvSpPr>
            <p:cNvPr id="52" name="椭圆 51"/>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53" name="椭圆 52"/>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54" name="组合 53"/>
          <p:cNvGrpSpPr/>
          <p:nvPr/>
        </p:nvGrpSpPr>
        <p:grpSpPr>
          <a:xfrm>
            <a:off x="315542" y="6453348"/>
            <a:ext cx="655637" cy="655637"/>
            <a:chOff x="1517331" y="1125257"/>
            <a:chExt cx="2204282" cy="2204282"/>
          </a:xfrm>
        </p:grpSpPr>
        <p:sp>
          <p:nvSpPr>
            <p:cNvPr id="55" name="椭圆 54"/>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56" name="椭圆 55"/>
            <p:cNvSpPr/>
            <p:nvPr/>
          </p:nvSpPr>
          <p:spPr>
            <a:xfrm>
              <a:off x="1719372" y="1327298"/>
              <a:ext cx="1800200" cy="180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57" name="组合 56"/>
          <p:cNvGrpSpPr/>
          <p:nvPr/>
        </p:nvGrpSpPr>
        <p:grpSpPr>
          <a:xfrm>
            <a:off x="1376527" y="6025742"/>
            <a:ext cx="535449" cy="535449"/>
            <a:chOff x="1517331" y="1125257"/>
            <a:chExt cx="2204282" cy="2204282"/>
          </a:xfrm>
        </p:grpSpPr>
        <p:sp>
          <p:nvSpPr>
            <p:cNvPr id="58" name="椭圆 57"/>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60" name="椭圆 59"/>
            <p:cNvSpPr/>
            <p:nvPr/>
          </p:nvSpPr>
          <p:spPr>
            <a:xfrm>
              <a:off x="1719372" y="1327298"/>
              <a:ext cx="1800200" cy="18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sp>
        <p:nvSpPr>
          <p:cNvPr id="82" name="TextBox 81"/>
          <p:cNvSpPr txBox="1"/>
          <p:nvPr/>
        </p:nvSpPr>
        <p:spPr>
          <a:xfrm>
            <a:off x="6952695" y="2848983"/>
            <a:ext cx="4313612" cy="661670"/>
          </a:xfrm>
          <a:prstGeom prst="rect">
            <a:avLst/>
          </a:prstGeom>
          <a:noFill/>
        </p:spPr>
        <p:txBody>
          <a:bodyPr wrap="square" rtlCol="0">
            <a:spAutoFit/>
          </a:bodyPr>
          <a:lstStyle/>
          <a:p>
            <a:r>
              <a:rPr lang="zh-CN" altLang="en-US" sz="3705" b="1" spc="-154" dirty="0">
                <a:solidFill>
                  <a:schemeClr val="accent1"/>
                </a:solidFill>
                <a:latin typeface="思源黑体 CN Bold" pitchFamily="34" charset="-122"/>
                <a:ea typeface="思源黑体 CN Bold" pitchFamily="34" charset="-122"/>
              </a:rPr>
              <a:t>语言综述</a:t>
            </a:r>
            <a:endParaRPr lang="zh-CN" sz="3705" b="1" spc="-154" dirty="0">
              <a:solidFill>
                <a:schemeClr val="accent1"/>
              </a:solidFill>
              <a:latin typeface="思源黑体 CN Bold" pitchFamily="34" charset="-122"/>
              <a:ea typeface="思源黑体 CN Bold" pitchFamily="34" charset="-122"/>
            </a:endParaRPr>
          </a:p>
        </p:txBody>
      </p:sp>
      <p:grpSp>
        <p:nvGrpSpPr>
          <p:cNvPr id="32" name="组合 31"/>
          <p:cNvGrpSpPr/>
          <p:nvPr/>
        </p:nvGrpSpPr>
        <p:grpSpPr>
          <a:xfrm>
            <a:off x="12028831" y="120416"/>
            <a:ext cx="655637" cy="655637"/>
            <a:chOff x="1517331" y="1125257"/>
            <a:chExt cx="2204282" cy="2204282"/>
          </a:xfrm>
        </p:grpSpPr>
        <p:sp>
          <p:nvSpPr>
            <p:cNvPr id="34" name="椭圆 33"/>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36" name="椭圆 35"/>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37" name="组合 36"/>
          <p:cNvGrpSpPr/>
          <p:nvPr/>
        </p:nvGrpSpPr>
        <p:grpSpPr>
          <a:xfrm>
            <a:off x="13187539" y="204731"/>
            <a:ext cx="655637" cy="655637"/>
            <a:chOff x="1517331" y="1125257"/>
            <a:chExt cx="2204282" cy="2204282"/>
          </a:xfrm>
        </p:grpSpPr>
        <p:sp>
          <p:nvSpPr>
            <p:cNvPr id="41" name="椭圆 40"/>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2" name="椭圆 41"/>
            <p:cNvSpPr/>
            <p:nvPr/>
          </p:nvSpPr>
          <p:spPr>
            <a:xfrm>
              <a:off x="1719372" y="1327298"/>
              <a:ext cx="1800200" cy="180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43" name="组合 42"/>
          <p:cNvGrpSpPr/>
          <p:nvPr/>
        </p:nvGrpSpPr>
        <p:grpSpPr>
          <a:xfrm>
            <a:off x="12371064" y="769537"/>
            <a:ext cx="935391" cy="935391"/>
            <a:chOff x="1517331" y="1125257"/>
            <a:chExt cx="2204282" cy="2204282"/>
          </a:xfrm>
        </p:grpSpPr>
        <p:sp>
          <p:nvSpPr>
            <p:cNvPr id="44" name="椭圆 43"/>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5" name="椭圆 44"/>
            <p:cNvSpPr/>
            <p:nvPr/>
          </p:nvSpPr>
          <p:spPr>
            <a:xfrm>
              <a:off x="1719372" y="1327298"/>
              <a:ext cx="1800200" cy="18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46" name="组合 45"/>
          <p:cNvGrpSpPr/>
          <p:nvPr/>
        </p:nvGrpSpPr>
        <p:grpSpPr>
          <a:xfrm>
            <a:off x="11636917" y="1284982"/>
            <a:ext cx="452009" cy="452172"/>
            <a:chOff x="1463339" y="1072758"/>
            <a:chExt cx="1546058" cy="1546058"/>
          </a:xfrm>
          <a:effectLst>
            <a:outerShdw blurRad="330200" dist="215900" dir="6900000" sx="71000" sy="71000" algn="t" rotWithShape="0">
              <a:prstClr val="black">
                <a:alpha val="54000"/>
              </a:prstClr>
            </a:outerShdw>
          </a:effectLst>
        </p:grpSpPr>
        <p:sp>
          <p:nvSpPr>
            <p:cNvPr id="47" name="同心圆 4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p:tgtEl>
                                              <p:spTgt spid="35"/>
                                            </p:tgtEl>
                                            <p:attrNameLst>
                                              <p:attrName>ppt_x</p:attrName>
                                            </p:attrNameLst>
                                          </p:cBhvr>
                                          <p:tavLst>
                                            <p:tav tm="0">
                                              <p:val>
                                                <p:strVal val="#ppt_x-#ppt_w*1.125000"/>
                                              </p:val>
                                            </p:tav>
                                            <p:tav tm="100000">
                                              <p:val>
                                                <p:strVal val="#ppt_x"/>
                                              </p:val>
                                            </p:tav>
                                          </p:tavLst>
                                        </p:anim>
                                        <p:animEffect transition="in" filter="wipe(right)">
                                          <p:cBhvr>
                                            <p:cTn id="8" dur="500"/>
                                            <p:tgtEl>
                                              <p:spTgt spid="35"/>
                                            </p:tgtEl>
                                          </p:cBhvr>
                                        </p:animEffect>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0-#ppt_w/2"/>
                                              </p:val>
                                            </p:tav>
                                            <p:tav tm="100000">
                                              <p:val>
                                                <p:strVal val="#ppt_x"/>
                                              </p:val>
                                            </p:tav>
                                          </p:tavLst>
                                        </p:anim>
                                        <p:anim calcmode="lin" valueType="num">
                                          <p:cBhvr additive="base">
                                            <p:cTn id="13" dur="500" fill="hold"/>
                                            <p:tgtEl>
                                              <p:spTgt spid="59"/>
                                            </p:tgtEl>
                                            <p:attrNameLst>
                                              <p:attrName>ppt_y</p:attrName>
                                            </p:attrNameLst>
                                          </p:cBhvr>
                                          <p:tavLst>
                                            <p:tav tm="0">
                                              <p:val>
                                                <p:strVal val="1+#ppt_h/2"/>
                                              </p:val>
                                            </p:tav>
                                            <p:tav tm="100000">
                                              <p:val>
                                                <p:strVal val="#ppt_y"/>
                                              </p:val>
                                            </p:tav>
                                          </p:tavLst>
                                        </p:anim>
                                      </p:childTnLst>
                                    </p:cTn>
                                  </p:par>
                                  <p:par>
                                    <p:cTn id="14" presetID="2" presetClass="entr" presetSubtype="12" accel="90000" fill="hold" nodeType="withEffect" p14:presetBounceEnd="52000">
                                      <p:stCondLst>
                                        <p:cond delay="300"/>
                                      </p:stCondLst>
                                      <p:childTnLst>
                                        <p:set>
                                          <p:cBhvr>
                                            <p:cTn id="15" dur="1" fill="hold">
                                              <p:stCondLst>
                                                <p:cond delay="0"/>
                                              </p:stCondLst>
                                            </p:cTn>
                                            <p:tgtEl>
                                              <p:spTgt spid="57"/>
                                            </p:tgtEl>
                                            <p:attrNameLst>
                                              <p:attrName>style.visibility</p:attrName>
                                            </p:attrNameLst>
                                          </p:cBhvr>
                                          <p:to>
                                            <p:strVal val="visible"/>
                                          </p:to>
                                        </p:set>
                                        <p:anim calcmode="lin" valueType="num" p14:bounceEnd="52000">
                                          <p:cBhvr additive="base">
                                            <p:cTn id="16" dur="500" fill="hold"/>
                                            <p:tgtEl>
                                              <p:spTgt spid="57"/>
                                            </p:tgtEl>
                                            <p:attrNameLst>
                                              <p:attrName>ppt_x</p:attrName>
                                            </p:attrNameLst>
                                          </p:cBhvr>
                                          <p:tavLst>
                                            <p:tav tm="0">
                                              <p:val>
                                                <p:strVal val="0-#ppt_w/2"/>
                                              </p:val>
                                            </p:tav>
                                            <p:tav tm="100000">
                                              <p:val>
                                                <p:strVal val="#ppt_x"/>
                                              </p:val>
                                            </p:tav>
                                          </p:tavLst>
                                        </p:anim>
                                        <p:anim calcmode="lin" valueType="num" p14:bounceEnd="52000">
                                          <p:cBhvr additive="base">
                                            <p:cTn id="17" dur="500" fill="hold"/>
                                            <p:tgtEl>
                                              <p:spTgt spid="57"/>
                                            </p:tgtEl>
                                            <p:attrNameLst>
                                              <p:attrName>ppt_y</p:attrName>
                                            </p:attrNameLst>
                                          </p:cBhvr>
                                          <p:tavLst>
                                            <p:tav tm="0">
                                              <p:val>
                                                <p:strVal val="1+#ppt_h/2"/>
                                              </p:val>
                                            </p:tav>
                                            <p:tav tm="100000">
                                              <p:val>
                                                <p:strVal val="#ppt_y"/>
                                              </p:val>
                                            </p:tav>
                                          </p:tavLst>
                                        </p:anim>
                                      </p:childTnLst>
                                    </p:cTn>
                                  </p:par>
                                  <p:par>
                                    <p:cTn id="18" presetID="2" presetClass="entr" presetSubtype="12" accel="90000" fill="hold" nodeType="withEffect" p14:presetBounceEnd="52000">
                                      <p:stCondLst>
                                        <p:cond delay="600"/>
                                      </p:stCondLst>
                                      <p:childTnLst>
                                        <p:set>
                                          <p:cBhvr>
                                            <p:cTn id="19" dur="1" fill="hold">
                                              <p:stCondLst>
                                                <p:cond delay="0"/>
                                              </p:stCondLst>
                                            </p:cTn>
                                            <p:tgtEl>
                                              <p:spTgt spid="51"/>
                                            </p:tgtEl>
                                            <p:attrNameLst>
                                              <p:attrName>style.visibility</p:attrName>
                                            </p:attrNameLst>
                                          </p:cBhvr>
                                          <p:to>
                                            <p:strVal val="visible"/>
                                          </p:to>
                                        </p:set>
                                        <p:anim calcmode="lin" valueType="num" p14:bounceEnd="52000">
                                          <p:cBhvr additive="base">
                                            <p:cTn id="20" dur="500" fill="hold"/>
                                            <p:tgtEl>
                                              <p:spTgt spid="51"/>
                                            </p:tgtEl>
                                            <p:attrNameLst>
                                              <p:attrName>ppt_x</p:attrName>
                                            </p:attrNameLst>
                                          </p:cBhvr>
                                          <p:tavLst>
                                            <p:tav tm="0">
                                              <p:val>
                                                <p:strVal val="0-#ppt_w/2"/>
                                              </p:val>
                                            </p:tav>
                                            <p:tav tm="100000">
                                              <p:val>
                                                <p:strVal val="#ppt_x"/>
                                              </p:val>
                                            </p:tav>
                                          </p:tavLst>
                                        </p:anim>
                                        <p:anim calcmode="lin" valueType="num" p14:bounceEnd="52000">
                                          <p:cBhvr additive="base">
                                            <p:cTn id="21" dur="500" fill="hold"/>
                                            <p:tgtEl>
                                              <p:spTgt spid="51"/>
                                            </p:tgtEl>
                                            <p:attrNameLst>
                                              <p:attrName>ppt_y</p:attrName>
                                            </p:attrNameLst>
                                          </p:cBhvr>
                                          <p:tavLst>
                                            <p:tav tm="0">
                                              <p:val>
                                                <p:strVal val="1+#ppt_h/2"/>
                                              </p:val>
                                            </p:tav>
                                            <p:tav tm="100000">
                                              <p:val>
                                                <p:strVal val="#ppt_y"/>
                                              </p:val>
                                            </p:tav>
                                          </p:tavLst>
                                        </p:anim>
                                      </p:childTnLst>
                                    </p:cTn>
                                  </p:par>
                                  <p:par>
                                    <p:cTn id="22" presetID="2" presetClass="entr" presetSubtype="12" accel="90000" fill="hold" nodeType="withEffect" p14:presetBounceEnd="52000">
                                      <p:stCondLst>
                                        <p:cond delay="900"/>
                                      </p:stCondLst>
                                      <p:childTnLst>
                                        <p:set>
                                          <p:cBhvr>
                                            <p:cTn id="23" dur="1" fill="hold">
                                              <p:stCondLst>
                                                <p:cond delay="0"/>
                                              </p:stCondLst>
                                            </p:cTn>
                                            <p:tgtEl>
                                              <p:spTgt spid="54"/>
                                            </p:tgtEl>
                                            <p:attrNameLst>
                                              <p:attrName>style.visibility</p:attrName>
                                            </p:attrNameLst>
                                          </p:cBhvr>
                                          <p:to>
                                            <p:strVal val="visible"/>
                                          </p:to>
                                        </p:set>
                                        <p:anim calcmode="lin" valueType="num" p14:bounceEnd="52000">
                                          <p:cBhvr additive="base">
                                            <p:cTn id="24" dur="500" fill="hold"/>
                                            <p:tgtEl>
                                              <p:spTgt spid="54"/>
                                            </p:tgtEl>
                                            <p:attrNameLst>
                                              <p:attrName>ppt_x</p:attrName>
                                            </p:attrNameLst>
                                          </p:cBhvr>
                                          <p:tavLst>
                                            <p:tav tm="0">
                                              <p:val>
                                                <p:strVal val="0-#ppt_w/2"/>
                                              </p:val>
                                            </p:tav>
                                            <p:tav tm="100000">
                                              <p:val>
                                                <p:strVal val="#ppt_x"/>
                                              </p:val>
                                            </p:tav>
                                          </p:tavLst>
                                        </p:anim>
                                        <p:anim calcmode="lin" valueType="num" p14:bounceEnd="52000">
                                          <p:cBhvr additive="base">
                                            <p:cTn id="25" dur="500" fill="hold"/>
                                            <p:tgtEl>
                                              <p:spTgt spid="54"/>
                                            </p:tgtEl>
                                            <p:attrNameLst>
                                              <p:attrName>ppt_y</p:attrName>
                                            </p:attrNameLst>
                                          </p:cBhvr>
                                          <p:tavLst>
                                            <p:tav tm="0">
                                              <p:val>
                                                <p:strVal val="1+#ppt_h/2"/>
                                              </p:val>
                                            </p:tav>
                                            <p:tav tm="100000">
                                              <p:val>
                                                <p:strVal val="#ppt_y"/>
                                              </p:val>
                                            </p:tav>
                                          </p:tavLst>
                                        </p:anim>
                                      </p:childTnLst>
                                    </p:cTn>
                                  </p:par>
                                  <p:par>
                                    <p:cTn id="26" presetID="2" presetClass="entr" presetSubtype="3" accel="90000" fill="hold" nodeType="withEffect" p14:presetBounceEnd="52000">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14:bounceEnd="52000">
                                          <p:cBhvr additive="base">
                                            <p:cTn id="28" dur="500" fill="hold"/>
                                            <p:tgtEl>
                                              <p:spTgt spid="43"/>
                                            </p:tgtEl>
                                            <p:attrNameLst>
                                              <p:attrName>ppt_x</p:attrName>
                                            </p:attrNameLst>
                                          </p:cBhvr>
                                          <p:tavLst>
                                            <p:tav tm="0">
                                              <p:val>
                                                <p:strVal val="1+#ppt_w/2"/>
                                              </p:val>
                                            </p:tav>
                                            <p:tav tm="100000">
                                              <p:val>
                                                <p:strVal val="#ppt_x"/>
                                              </p:val>
                                            </p:tav>
                                          </p:tavLst>
                                        </p:anim>
                                        <p:anim calcmode="lin" valueType="num" p14:bounceEnd="52000">
                                          <p:cBhvr additive="base">
                                            <p:cTn id="29" dur="500" fill="hold"/>
                                            <p:tgtEl>
                                              <p:spTgt spid="43"/>
                                            </p:tgtEl>
                                            <p:attrNameLst>
                                              <p:attrName>ppt_y</p:attrName>
                                            </p:attrNameLst>
                                          </p:cBhvr>
                                          <p:tavLst>
                                            <p:tav tm="0">
                                              <p:val>
                                                <p:strVal val="0-#ppt_h/2"/>
                                              </p:val>
                                            </p:tav>
                                            <p:tav tm="100000">
                                              <p:val>
                                                <p:strVal val="#ppt_y"/>
                                              </p:val>
                                            </p:tav>
                                          </p:tavLst>
                                        </p:anim>
                                      </p:childTnLst>
                                    </p:cTn>
                                  </p:par>
                                  <p:par>
                                    <p:cTn id="30" presetID="2" presetClass="entr" presetSubtype="3" accel="90000" fill="hold" nodeType="withEffect" p14:presetBounceEnd="52000">
                                      <p:stCondLst>
                                        <p:cond delay="300"/>
                                      </p:stCondLst>
                                      <p:childTnLst>
                                        <p:set>
                                          <p:cBhvr>
                                            <p:cTn id="31" dur="1" fill="hold">
                                              <p:stCondLst>
                                                <p:cond delay="0"/>
                                              </p:stCondLst>
                                            </p:cTn>
                                            <p:tgtEl>
                                              <p:spTgt spid="32"/>
                                            </p:tgtEl>
                                            <p:attrNameLst>
                                              <p:attrName>style.visibility</p:attrName>
                                            </p:attrNameLst>
                                          </p:cBhvr>
                                          <p:to>
                                            <p:strVal val="visible"/>
                                          </p:to>
                                        </p:set>
                                        <p:anim calcmode="lin" valueType="num" p14:bounceEnd="52000">
                                          <p:cBhvr additive="base">
                                            <p:cTn id="32" dur="500" fill="hold"/>
                                            <p:tgtEl>
                                              <p:spTgt spid="32"/>
                                            </p:tgtEl>
                                            <p:attrNameLst>
                                              <p:attrName>ppt_x</p:attrName>
                                            </p:attrNameLst>
                                          </p:cBhvr>
                                          <p:tavLst>
                                            <p:tav tm="0">
                                              <p:val>
                                                <p:strVal val="1+#ppt_w/2"/>
                                              </p:val>
                                            </p:tav>
                                            <p:tav tm="100000">
                                              <p:val>
                                                <p:strVal val="#ppt_x"/>
                                              </p:val>
                                            </p:tav>
                                          </p:tavLst>
                                        </p:anim>
                                        <p:anim calcmode="lin" valueType="num" p14:bounceEnd="52000">
                                          <p:cBhvr additive="base">
                                            <p:cTn id="33" dur="500" fill="hold"/>
                                            <p:tgtEl>
                                              <p:spTgt spid="32"/>
                                            </p:tgtEl>
                                            <p:attrNameLst>
                                              <p:attrName>ppt_y</p:attrName>
                                            </p:attrNameLst>
                                          </p:cBhvr>
                                          <p:tavLst>
                                            <p:tav tm="0">
                                              <p:val>
                                                <p:strVal val="0-#ppt_h/2"/>
                                              </p:val>
                                            </p:tav>
                                            <p:tav tm="100000">
                                              <p:val>
                                                <p:strVal val="#ppt_y"/>
                                              </p:val>
                                            </p:tav>
                                          </p:tavLst>
                                        </p:anim>
                                      </p:childTnLst>
                                    </p:cTn>
                                  </p:par>
                                  <p:par>
                                    <p:cTn id="34" presetID="2" presetClass="entr" presetSubtype="3" accel="90000" fill="hold" nodeType="withEffect" p14:presetBounceEnd="52000">
                                      <p:stCondLst>
                                        <p:cond delay="600"/>
                                      </p:stCondLst>
                                      <p:childTnLst>
                                        <p:set>
                                          <p:cBhvr>
                                            <p:cTn id="35" dur="1" fill="hold">
                                              <p:stCondLst>
                                                <p:cond delay="0"/>
                                              </p:stCondLst>
                                            </p:cTn>
                                            <p:tgtEl>
                                              <p:spTgt spid="37"/>
                                            </p:tgtEl>
                                            <p:attrNameLst>
                                              <p:attrName>style.visibility</p:attrName>
                                            </p:attrNameLst>
                                          </p:cBhvr>
                                          <p:to>
                                            <p:strVal val="visible"/>
                                          </p:to>
                                        </p:set>
                                        <p:anim calcmode="lin" valueType="num" p14:bounceEnd="52000">
                                          <p:cBhvr additive="base">
                                            <p:cTn id="36" dur="500" fill="hold"/>
                                            <p:tgtEl>
                                              <p:spTgt spid="37"/>
                                            </p:tgtEl>
                                            <p:attrNameLst>
                                              <p:attrName>ppt_x</p:attrName>
                                            </p:attrNameLst>
                                          </p:cBhvr>
                                          <p:tavLst>
                                            <p:tav tm="0">
                                              <p:val>
                                                <p:strVal val="1+#ppt_w/2"/>
                                              </p:val>
                                            </p:tav>
                                            <p:tav tm="100000">
                                              <p:val>
                                                <p:strVal val="#ppt_x"/>
                                              </p:val>
                                            </p:tav>
                                          </p:tavLst>
                                        </p:anim>
                                        <p:anim calcmode="lin" valueType="num" p14:bounceEnd="52000">
                                          <p:cBhvr additive="base">
                                            <p:cTn id="37" dur="500" fill="hold"/>
                                            <p:tgtEl>
                                              <p:spTgt spid="37"/>
                                            </p:tgtEl>
                                            <p:attrNameLst>
                                              <p:attrName>ppt_y</p:attrName>
                                            </p:attrNameLst>
                                          </p:cBhvr>
                                          <p:tavLst>
                                            <p:tav tm="0">
                                              <p:val>
                                                <p:strVal val="0-#ppt_h/2"/>
                                              </p:val>
                                            </p:tav>
                                            <p:tav tm="100000">
                                              <p:val>
                                                <p:strVal val="#ppt_y"/>
                                              </p:val>
                                            </p:tav>
                                          </p:tavLst>
                                        </p:anim>
                                      </p:childTnLst>
                                    </p:cTn>
                                  </p:par>
                                  <p:par>
                                    <p:cTn id="38" presetID="2" presetClass="entr" presetSubtype="3" accel="90000" fill="hold" nodeType="withEffect" p14:presetBounceEnd="52000">
                                      <p:stCondLst>
                                        <p:cond delay="900"/>
                                      </p:stCondLst>
                                      <p:childTnLst>
                                        <p:set>
                                          <p:cBhvr>
                                            <p:cTn id="39" dur="1" fill="hold">
                                              <p:stCondLst>
                                                <p:cond delay="0"/>
                                              </p:stCondLst>
                                            </p:cTn>
                                            <p:tgtEl>
                                              <p:spTgt spid="46"/>
                                            </p:tgtEl>
                                            <p:attrNameLst>
                                              <p:attrName>style.visibility</p:attrName>
                                            </p:attrNameLst>
                                          </p:cBhvr>
                                          <p:to>
                                            <p:strVal val="visible"/>
                                          </p:to>
                                        </p:set>
                                        <p:anim calcmode="lin" valueType="num" p14:bounceEnd="52000">
                                          <p:cBhvr additive="base">
                                            <p:cTn id="40" dur="500" fill="hold"/>
                                            <p:tgtEl>
                                              <p:spTgt spid="46"/>
                                            </p:tgtEl>
                                            <p:attrNameLst>
                                              <p:attrName>ppt_x</p:attrName>
                                            </p:attrNameLst>
                                          </p:cBhvr>
                                          <p:tavLst>
                                            <p:tav tm="0">
                                              <p:val>
                                                <p:strVal val="1+#ppt_w/2"/>
                                              </p:val>
                                            </p:tav>
                                            <p:tav tm="100000">
                                              <p:val>
                                                <p:strVal val="#ppt_x"/>
                                              </p:val>
                                            </p:tav>
                                          </p:tavLst>
                                        </p:anim>
                                        <p:anim calcmode="lin" valueType="num" p14:bounceEnd="52000">
                                          <p:cBhvr additive="base">
                                            <p:cTn id="41" dur="500" fill="hold"/>
                                            <p:tgtEl>
                                              <p:spTgt spid="46"/>
                                            </p:tgtEl>
                                            <p:attrNameLst>
                                              <p:attrName>ppt_y</p:attrName>
                                            </p:attrNameLst>
                                          </p:cBhvr>
                                          <p:tavLst>
                                            <p:tav tm="0">
                                              <p:val>
                                                <p:strVal val="0-#ppt_h/2"/>
                                              </p:val>
                                            </p:tav>
                                            <p:tav tm="100000">
                                              <p:val>
                                                <p:strVal val="#ppt_y"/>
                                              </p:val>
                                            </p:tav>
                                          </p:tavLst>
                                        </p:anim>
                                      </p:childTnLst>
                                    </p:cTn>
                                  </p:par>
                                </p:childTnLst>
                              </p:cTn>
                            </p:par>
                            <p:par>
                              <p:cTn id="42" fill="hold">
                                <p:stCondLst>
                                  <p:cond delay="1000"/>
                                </p:stCondLst>
                                <p:childTnLst>
                                  <p:par>
                                    <p:cTn id="43" presetID="23" presetClass="entr" presetSubtype="16"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childTnLst>
                                    </p:cTn>
                                  </p:par>
                                  <p:par>
                                    <p:cTn id="47" presetID="10" presetClass="entr" presetSubtype="0" fill="hold" grpId="0" nodeType="withEffect">
                                      <p:stCondLst>
                                        <p:cond delay="20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900"/>
                                            <p:tgtEl>
                                              <p:spTgt spid="80"/>
                                            </p:tgtEl>
                                          </p:cBhvr>
                                        </p:animEffect>
                                      </p:childTnLst>
                                    </p:cTn>
                                  </p:par>
                                </p:childTnLst>
                              </p:cTn>
                            </p:par>
                            <p:par>
                              <p:cTn id="50" fill="hold">
                                <p:stCondLst>
                                  <p:cond delay="1500"/>
                                </p:stCondLst>
                                <p:childTnLst>
                                  <p:par>
                                    <p:cTn id="51" presetID="47" presetClass="entr" presetSubtype="0"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500"/>
                                            <p:tgtEl>
                                              <p:spTgt spid="82"/>
                                            </p:tgtEl>
                                          </p:cBhvr>
                                        </p:animEffect>
                                        <p:anim calcmode="lin" valueType="num">
                                          <p:cBhvr>
                                            <p:cTn id="54" dur="500" fill="hold"/>
                                            <p:tgtEl>
                                              <p:spTgt spid="82"/>
                                            </p:tgtEl>
                                            <p:attrNameLst>
                                              <p:attrName>ppt_x</p:attrName>
                                            </p:attrNameLst>
                                          </p:cBhvr>
                                          <p:tavLst>
                                            <p:tav tm="0">
                                              <p:val>
                                                <p:strVal val="#ppt_x"/>
                                              </p:val>
                                            </p:tav>
                                            <p:tav tm="100000">
                                              <p:val>
                                                <p:strVal val="#ppt_x"/>
                                              </p:val>
                                            </p:tav>
                                          </p:tavLst>
                                        </p:anim>
                                        <p:anim calcmode="lin" valueType="num">
                                          <p:cBhvr>
                                            <p:cTn id="55"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80" grpId="0" animBg="1"/>
          <p:bldP spid="8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p:tgtEl>
                                              <p:spTgt spid="35"/>
                                            </p:tgtEl>
                                            <p:attrNameLst>
                                              <p:attrName>ppt_x</p:attrName>
                                            </p:attrNameLst>
                                          </p:cBhvr>
                                          <p:tavLst>
                                            <p:tav tm="0">
                                              <p:val>
                                                <p:strVal val="#ppt_x-#ppt_w*1.125000"/>
                                              </p:val>
                                            </p:tav>
                                            <p:tav tm="100000">
                                              <p:val>
                                                <p:strVal val="#ppt_x"/>
                                              </p:val>
                                            </p:tav>
                                          </p:tavLst>
                                        </p:anim>
                                        <p:animEffect transition="in" filter="wipe(right)">
                                          <p:cBhvr>
                                            <p:cTn id="8" dur="500"/>
                                            <p:tgtEl>
                                              <p:spTgt spid="35"/>
                                            </p:tgtEl>
                                          </p:cBhvr>
                                        </p:animEffect>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0-#ppt_w/2"/>
                                              </p:val>
                                            </p:tav>
                                            <p:tav tm="100000">
                                              <p:val>
                                                <p:strVal val="#ppt_x"/>
                                              </p:val>
                                            </p:tav>
                                          </p:tavLst>
                                        </p:anim>
                                        <p:anim calcmode="lin" valueType="num">
                                          <p:cBhvr additive="base">
                                            <p:cTn id="13" dur="500" fill="hold"/>
                                            <p:tgtEl>
                                              <p:spTgt spid="59"/>
                                            </p:tgtEl>
                                            <p:attrNameLst>
                                              <p:attrName>ppt_y</p:attrName>
                                            </p:attrNameLst>
                                          </p:cBhvr>
                                          <p:tavLst>
                                            <p:tav tm="0">
                                              <p:val>
                                                <p:strVal val="1+#ppt_h/2"/>
                                              </p:val>
                                            </p:tav>
                                            <p:tav tm="100000">
                                              <p:val>
                                                <p:strVal val="#ppt_y"/>
                                              </p:val>
                                            </p:tav>
                                          </p:tavLst>
                                        </p:anim>
                                      </p:childTnLst>
                                    </p:cTn>
                                  </p:par>
                                  <p:par>
                                    <p:cTn id="14" presetID="2" presetClass="entr" presetSubtype="12" accel="90000" fill="hold" nodeType="withEffect">
                                      <p:stCondLst>
                                        <p:cond delay="300"/>
                                      </p:stCondLst>
                                      <p:childTnLst>
                                        <p:set>
                                          <p:cBhvr>
                                            <p:cTn id="15" dur="1" fill="hold">
                                              <p:stCondLst>
                                                <p:cond delay="0"/>
                                              </p:stCondLst>
                                            </p:cTn>
                                            <p:tgtEl>
                                              <p:spTgt spid="57"/>
                                            </p:tgtEl>
                                            <p:attrNameLst>
                                              <p:attrName>style.visibility</p:attrName>
                                            </p:attrNameLst>
                                          </p:cBhvr>
                                          <p:to>
                                            <p:strVal val="visible"/>
                                          </p:to>
                                        </p:set>
                                        <p:anim calcmode="lin" valueType="num">
                                          <p:cBhvr additive="base">
                                            <p:cTn id="16" dur="500" fill="hold"/>
                                            <p:tgtEl>
                                              <p:spTgt spid="57"/>
                                            </p:tgtEl>
                                            <p:attrNameLst>
                                              <p:attrName>ppt_x</p:attrName>
                                            </p:attrNameLst>
                                          </p:cBhvr>
                                          <p:tavLst>
                                            <p:tav tm="0">
                                              <p:val>
                                                <p:strVal val="0-#ppt_w/2"/>
                                              </p:val>
                                            </p:tav>
                                            <p:tav tm="100000">
                                              <p:val>
                                                <p:strVal val="#ppt_x"/>
                                              </p:val>
                                            </p:tav>
                                          </p:tavLst>
                                        </p:anim>
                                        <p:anim calcmode="lin" valueType="num">
                                          <p:cBhvr additive="base">
                                            <p:cTn id="17" dur="500" fill="hold"/>
                                            <p:tgtEl>
                                              <p:spTgt spid="57"/>
                                            </p:tgtEl>
                                            <p:attrNameLst>
                                              <p:attrName>ppt_y</p:attrName>
                                            </p:attrNameLst>
                                          </p:cBhvr>
                                          <p:tavLst>
                                            <p:tav tm="0">
                                              <p:val>
                                                <p:strVal val="1+#ppt_h/2"/>
                                              </p:val>
                                            </p:tav>
                                            <p:tav tm="100000">
                                              <p:val>
                                                <p:strVal val="#ppt_y"/>
                                              </p:val>
                                            </p:tav>
                                          </p:tavLst>
                                        </p:anim>
                                      </p:childTnLst>
                                    </p:cTn>
                                  </p:par>
                                  <p:par>
                                    <p:cTn id="18" presetID="2" presetClass="entr" presetSubtype="12" accel="90000" fill="hold" nodeType="withEffect">
                                      <p:stCondLst>
                                        <p:cond delay="600"/>
                                      </p:stCondLst>
                                      <p:childTnLst>
                                        <p:set>
                                          <p:cBhvr>
                                            <p:cTn id="19" dur="1" fill="hold">
                                              <p:stCondLst>
                                                <p:cond delay="0"/>
                                              </p:stCondLst>
                                            </p:cTn>
                                            <p:tgtEl>
                                              <p:spTgt spid="51"/>
                                            </p:tgtEl>
                                            <p:attrNameLst>
                                              <p:attrName>style.visibility</p:attrName>
                                            </p:attrNameLst>
                                          </p:cBhvr>
                                          <p:to>
                                            <p:strVal val="visible"/>
                                          </p:to>
                                        </p:set>
                                        <p:anim calcmode="lin" valueType="num">
                                          <p:cBhvr additive="base">
                                            <p:cTn id="20" dur="500" fill="hold"/>
                                            <p:tgtEl>
                                              <p:spTgt spid="51"/>
                                            </p:tgtEl>
                                            <p:attrNameLst>
                                              <p:attrName>ppt_x</p:attrName>
                                            </p:attrNameLst>
                                          </p:cBhvr>
                                          <p:tavLst>
                                            <p:tav tm="0">
                                              <p:val>
                                                <p:strVal val="0-#ppt_w/2"/>
                                              </p:val>
                                            </p:tav>
                                            <p:tav tm="100000">
                                              <p:val>
                                                <p:strVal val="#ppt_x"/>
                                              </p:val>
                                            </p:tav>
                                          </p:tavLst>
                                        </p:anim>
                                        <p:anim calcmode="lin" valueType="num">
                                          <p:cBhvr additive="base">
                                            <p:cTn id="21" dur="500" fill="hold"/>
                                            <p:tgtEl>
                                              <p:spTgt spid="51"/>
                                            </p:tgtEl>
                                            <p:attrNameLst>
                                              <p:attrName>ppt_y</p:attrName>
                                            </p:attrNameLst>
                                          </p:cBhvr>
                                          <p:tavLst>
                                            <p:tav tm="0">
                                              <p:val>
                                                <p:strVal val="1+#ppt_h/2"/>
                                              </p:val>
                                            </p:tav>
                                            <p:tav tm="100000">
                                              <p:val>
                                                <p:strVal val="#ppt_y"/>
                                              </p:val>
                                            </p:tav>
                                          </p:tavLst>
                                        </p:anim>
                                      </p:childTnLst>
                                    </p:cTn>
                                  </p:par>
                                  <p:par>
                                    <p:cTn id="22" presetID="2" presetClass="entr" presetSubtype="12" accel="90000" fill="hold" nodeType="withEffect">
                                      <p:stCondLst>
                                        <p:cond delay="900"/>
                                      </p:stCondLst>
                                      <p:childTnLst>
                                        <p:set>
                                          <p:cBhvr>
                                            <p:cTn id="23" dur="1" fill="hold">
                                              <p:stCondLst>
                                                <p:cond delay="0"/>
                                              </p:stCondLst>
                                            </p:cTn>
                                            <p:tgtEl>
                                              <p:spTgt spid="54"/>
                                            </p:tgtEl>
                                            <p:attrNameLst>
                                              <p:attrName>style.visibility</p:attrName>
                                            </p:attrNameLst>
                                          </p:cBhvr>
                                          <p:to>
                                            <p:strVal val="visible"/>
                                          </p:to>
                                        </p:set>
                                        <p:anim calcmode="lin" valueType="num">
                                          <p:cBhvr additive="base">
                                            <p:cTn id="24" dur="500" fill="hold"/>
                                            <p:tgtEl>
                                              <p:spTgt spid="54"/>
                                            </p:tgtEl>
                                            <p:attrNameLst>
                                              <p:attrName>ppt_x</p:attrName>
                                            </p:attrNameLst>
                                          </p:cBhvr>
                                          <p:tavLst>
                                            <p:tav tm="0">
                                              <p:val>
                                                <p:strVal val="0-#ppt_w/2"/>
                                              </p:val>
                                            </p:tav>
                                            <p:tav tm="100000">
                                              <p:val>
                                                <p:strVal val="#ppt_x"/>
                                              </p:val>
                                            </p:tav>
                                          </p:tavLst>
                                        </p:anim>
                                        <p:anim calcmode="lin" valueType="num">
                                          <p:cBhvr additive="base">
                                            <p:cTn id="25" dur="500" fill="hold"/>
                                            <p:tgtEl>
                                              <p:spTgt spid="54"/>
                                            </p:tgtEl>
                                            <p:attrNameLst>
                                              <p:attrName>ppt_y</p:attrName>
                                            </p:attrNameLst>
                                          </p:cBhvr>
                                          <p:tavLst>
                                            <p:tav tm="0">
                                              <p:val>
                                                <p:strVal val="1+#ppt_h/2"/>
                                              </p:val>
                                            </p:tav>
                                            <p:tav tm="100000">
                                              <p:val>
                                                <p:strVal val="#ppt_y"/>
                                              </p:val>
                                            </p:tav>
                                          </p:tavLst>
                                        </p:anim>
                                      </p:childTnLst>
                                    </p:cTn>
                                  </p:par>
                                  <p:par>
                                    <p:cTn id="26" presetID="2" presetClass="entr" presetSubtype="3" accel="9000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additive="base">
                                            <p:cTn id="28" dur="500" fill="hold"/>
                                            <p:tgtEl>
                                              <p:spTgt spid="43"/>
                                            </p:tgtEl>
                                            <p:attrNameLst>
                                              <p:attrName>ppt_x</p:attrName>
                                            </p:attrNameLst>
                                          </p:cBhvr>
                                          <p:tavLst>
                                            <p:tav tm="0">
                                              <p:val>
                                                <p:strVal val="1+#ppt_w/2"/>
                                              </p:val>
                                            </p:tav>
                                            <p:tav tm="100000">
                                              <p:val>
                                                <p:strVal val="#ppt_x"/>
                                              </p:val>
                                            </p:tav>
                                          </p:tavLst>
                                        </p:anim>
                                        <p:anim calcmode="lin" valueType="num">
                                          <p:cBhvr additive="base">
                                            <p:cTn id="29" dur="500" fill="hold"/>
                                            <p:tgtEl>
                                              <p:spTgt spid="43"/>
                                            </p:tgtEl>
                                            <p:attrNameLst>
                                              <p:attrName>ppt_y</p:attrName>
                                            </p:attrNameLst>
                                          </p:cBhvr>
                                          <p:tavLst>
                                            <p:tav tm="0">
                                              <p:val>
                                                <p:strVal val="0-#ppt_h/2"/>
                                              </p:val>
                                            </p:tav>
                                            <p:tav tm="100000">
                                              <p:val>
                                                <p:strVal val="#ppt_y"/>
                                              </p:val>
                                            </p:tav>
                                          </p:tavLst>
                                        </p:anim>
                                      </p:childTnLst>
                                    </p:cTn>
                                  </p:par>
                                  <p:par>
                                    <p:cTn id="30" presetID="2" presetClass="entr" presetSubtype="3" accel="90000" fill="hold" nodeType="withEffect">
                                      <p:stCondLst>
                                        <p:cond delay="30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1+#ppt_w/2"/>
                                              </p:val>
                                            </p:tav>
                                            <p:tav tm="100000">
                                              <p:val>
                                                <p:strVal val="#ppt_x"/>
                                              </p:val>
                                            </p:tav>
                                          </p:tavLst>
                                        </p:anim>
                                        <p:anim calcmode="lin" valueType="num">
                                          <p:cBhvr additive="base">
                                            <p:cTn id="33" dur="500" fill="hold"/>
                                            <p:tgtEl>
                                              <p:spTgt spid="32"/>
                                            </p:tgtEl>
                                            <p:attrNameLst>
                                              <p:attrName>ppt_y</p:attrName>
                                            </p:attrNameLst>
                                          </p:cBhvr>
                                          <p:tavLst>
                                            <p:tav tm="0">
                                              <p:val>
                                                <p:strVal val="0-#ppt_h/2"/>
                                              </p:val>
                                            </p:tav>
                                            <p:tav tm="100000">
                                              <p:val>
                                                <p:strVal val="#ppt_y"/>
                                              </p:val>
                                            </p:tav>
                                          </p:tavLst>
                                        </p:anim>
                                      </p:childTnLst>
                                    </p:cTn>
                                  </p:par>
                                  <p:par>
                                    <p:cTn id="34" presetID="2" presetClass="entr" presetSubtype="3" accel="90000" fill="hold" nodeType="withEffect">
                                      <p:stCondLst>
                                        <p:cond delay="60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0-#ppt_h/2"/>
                                              </p:val>
                                            </p:tav>
                                            <p:tav tm="100000">
                                              <p:val>
                                                <p:strVal val="#ppt_y"/>
                                              </p:val>
                                            </p:tav>
                                          </p:tavLst>
                                        </p:anim>
                                      </p:childTnLst>
                                    </p:cTn>
                                  </p:par>
                                  <p:par>
                                    <p:cTn id="38" presetID="2" presetClass="entr" presetSubtype="3" accel="90000" fill="hold" nodeType="withEffect">
                                      <p:stCondLst>
                                        <p:cond delay="90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1+#ppt_w/2"/>
                                              </p:val>
                                            </p:tav>
                                            <p:tav tm="100000">
                                              <p:val>
                                                <p:strVal val="#ppt_x"/>
                                              </p:val>
                                            </p:tav>
                                          </p:tavLst>
                                        </p:anim>
                                        <p:anim calcmode="lin" valueType="num">
                                          <p:cBhvr additive="base">
                                            <p:cTn id="41" dur="500" fill="hold"/>
                                            <p:tgtEl>
                                              <p:spTgt spid="46"/>
                                            </p:tgtEl>
                                            <p:attrNameLst>
                                              <p:attrName>ppt_y</p:attrName>
                                            </p:attrNameLst>
                                          </p:cBhvr>
                                          <p:tavLst>
                                            <p:tav tm="0">
                                              <p:val>
                                                <p:strVal val="0-#ppt_h/2"/>
                                              </p:val>
                                            </p:tav>
                                            <p:tav tm="100000">
                                              <p:val>
                                                <p:strVal val="#ppt_y"/>
                                              </p:val>
                                            </p:tav>
                                          </p:tavLst>
                                        </p:anim>
                                      </p:childTnLst>
                                    </p:cTn>
                                  </p:par>
                                </p:childTnLst>
                              </p:cTn>
                            </p:par>
                            <p:par>
                              <p:cTn id="42" fill="hold">
                                <p:stCondLst>
                                  <p:cond delay="1000"/>
                                </p:stCondLst>
                                <p:childTnLst>
                                  <p:par>
                                    <p:cTn id="43" presetID="23" presetClass="entr" presetSubtype="16"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childTnLst>
                                    </p:cTn>
                                  </p:par>
                                  <p:par>
                                    <p:cTn id="47" presetID="10" presetClass="entr" presetSubtype="0" fill="hold" grpId="0" nodeType="withEffect">
                                      <p:stCondLst>
                                        <p:cond delay="20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900"/>
                                            <p:tgtEl>
                                              <p:spTgt spid="80"/>
                                            </p:tgtEl>
                                          </p:cBhvr>
                                        </p:animEffect>
                                      </p:childTnLst>
                                    </p:cTn>
                                  </p:par>
                                </p:childTnLst>
                              </p:cTn>
                            </p:par>
                            <p:par>
                              <p:cTn id="50" fill="hold">
                                <p:stCondLst>
                                  <p:cond delay="1500"/>
                                </p:stCondLst>
                                <p:childTnLst>
                                  <p:par>
                                    <p:cTn id="51" presetID="47" presetClass="entr" presetSubtype="0"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500"/>
                                            <p:tgtEl>
                                              <p:spTgt spid="82"/>
                                            </p:tgtEl>
                                          </p:cBhvr>
                                        </p:animEffect>
                                        <p:anim calcmode="lin" valueType="num">
                                          <p:cBhvr>
                                            <p:cTn id="54" dur="500" fill="hold"/>
                                            <p:tgtEl>
                                              <p:spTgt spid="82"/>
                                            </p:tgtEl>
                                            <p:attrNameLst>
                                              <p:attrName>ppt_x</p:attrName>
                                            </p:attrNameLst>
                                          </p:cBhvr>
                                          <p:tavLst>
                                            <p:tav tm="0">
                                              <p:val>
                                                <p:strVal val="#ppt_x"/>
                                              </p:val>
                                            </p:tav>
                                            <p:tav tm="100000">
                                              <p:val>
                                                <p:strVal val="#ppt_x"/>
                                              </p:val>
                                            </p:tav>
                                          </p:tavLst>
                                        </p:anim>
                                        <p:anim calcmode="lin" valueType="num">
                                          <p:cBhvr>
                                            <p:cTn id="55"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80" grpId="0" animBg="1"/>
          <p:bldP spid="82"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3B986E-B2F8-41BD-B431-6C46833652A9}"/>
              </a:ext>
            </a:extLst>
          </p:cNvPr>
          <p:cNvSpPr>
            <a:spLocks noGrp="1"/>
          </p:cNvSpPr>
          <p:nvPr>
            <p:ph type="title"/>
          </p:nvPr>
        </p:nvSpPr>
        <p:spPr/>
        <p:txBody>
          <a:bodyPr/>
          <a:lstStyle/>
          <a:p>
            <a:pPr algn="l"/>
            <a:r>
              <a:rPr lang="zh-CN" altLang="en-US" dirty="0"/>
              <a:t>词法的识别</a:t>
            </a:r>
          </a:p>
        </p:txBody>
      </p:sp>
      <p:sp>
        <p:nvSpPr>
          <p:cNvPr id="4" name="矩形 3">
            <a:extLst>
              <a:ext uri="{FF2B5EF4-FFF2-40B4-BE49-F238E27FC236}">
                <a16:creationId xmlns:a16="http://schemas.microsoft.com/office/drawing/2014/main" id="{47775031-6D6E-4E9B-A8A1-DFAB6DBF4B8D}"/>
              </a:ext>
            </a:extLst>
          </p:cNvPr>
          <p:cNvSpPr/>
          <p:nvPr/>
        </p:nvSpPr>
        <p:spPr>
          <a:xfrm>
            <a:off x="1172454" y="1581782"/>
            <a:ext cx="4862550" cy="461665"/>
          </a:xfrm>
          <a:prstGeom prst="rect">
            <a:avLst/>
          </a:prstGeom>
        </p:spPr>
        <p:txBody>
          <a:bodyPr wrap="none">
            <a:spAutoFit/>
          </a:bodyPr>
          <a:lstStyle/>
          <a:p>
            <a:r>
              <a:rPr lang="zh-CN" altLang="en-US" dirty="0"/>
              <a:t>使用确定有穷自动机</a:t>
            </a:r>
            <a:r>
              <a:rPr lang="en-US" altLang="zh-CN" dirty="0"/>
              <a:t>(DFA)</a:t>
            </a:r>
            <a:r>
              <a:rPr lang="zh-CN" altLang="en-US" dirty="0"/>
              <a:t>识别词法</a:t>
            </a:r>
          </a:p>
        </p:txBody>
      </p:sp>
      <p:pic>
        <p:nvPicPr>
          <p:cNvPr id="17" name="图片 16">
            <a:extLst>
              <a:ext uri="{FF2B5EF4-FFF2-40B4-BE49-F238E27FC236}">
                <a16:creationId xmlns:a16="http://schemas.microsoft.com/office/drawing/2014/main" id="{AA3D9E90-93B4-4ECA-B2BE-C88B2C21164A}"/>
              </a:ext>
            </a:extLst>
          </p:cNvPr>
          <p:cNvPicPr>
            <a:picLocks noChangeAspect="1"/>
          </p:cNvPicPr>
          <p:nvPr/>
        </p:nvPicPr>
        <p:blipFill>
          <a:blip r:embed="rId3"/>
          <a:stretch>
            <a:fillRect/>
          </a:stretch>
        </p:blipFill>
        <p:spPr>
          <a:xfrm>
            <a:off x="3813991" y="2049995"/>
            <a:ext cx="6829425" cy="2609850"/>
          </a:xfrm>
          <a:prstGeom prst="rect">
            <a:avLst/>
          </a:prstGeom>
        </p:spPr>
      </p:pic>
      <p:sp>
        <p:nvSpPr>
          <p:cNvPr id="28" name="文本框 27">
            <a:extLst>
              <a:ext uri="{FF2B5EF4-FFF2-40B4-BE49-F238E27FC236}">
                <a16:creationId xmlns:a16="http://schemas.microsoft.com/office/drawing/2014/main" id="{1C3D7B8B-5DCF-424B-B7F7-2643743E3104}"/>
              </a:ext>
            </a:extLst>
          </p:cNvPr>
          <p:cNvSpPr txBox="1"/>
          <p:nvPr/>
        </p:nvSpPr>
        <p:spPr>
          <a:xfrm>
            <a:off x="4998742" y="4400895"/>
            <a:ext cx="5057795" cy="400110"/>
          </a:xfrm>
          <a:prstGeom prst="rect">
            <a:avLst/>
          </a:prstGeom>
          <a:noFill/>
        </p:spPr>
        <p:txBody>
          <a:bodyPr wrap="none" rtlCol="0">
            <a:spAutoFit/>
          </a:bodyPr>
          <a:lstStyle/>
          <a:p>
            <a:r>
              <a:rPr lang="zh-CN" altLang="en-US" sz="2000" dirty="0"/>
              <a:t>接受以字母开头，包含数字和字母的字符串</a:t>
            </a:r>
          </a:p>
        </p:txBody>
      </p:sp>
      <p:pic>
        <p:nvPicPr>
          <p:cNvPr id="19" name="图片 18">
            <a:extLst>
              <a:ext uri="{FF2B5EF4-FFF2-40B4-BE49-F238E27FC236}">
                <a16:creationId xmlns:a16="http://schemas.microsoft.com/office/drawing/2014/main" id="{DC714E6F-CC65-43C3-9993-511842A3CC3B}"/>
              </a:ext>
            </a:extLst>
          </p:cNvPr>
          <p:cNvPicPr>
            <a:picLocks noChangeAspect="1"/>
          </p:cNvPicPr>
          <p:nvPr/>
        </p:nvPicPr>
        <p:blipFill>
          <a:blip r:embed="rId4"/>
          <a:stretch>
            <a:fillRect/>
          </a:stretch>
        </p:blipFill>
        <p:spPr>
          <a:xfrm>
            <a:off x="3804466" y="2184399"/>
            <a:ext cx="6838950" cy="3552825"/>
          </a:xfrm>
          <a:prstGeom prst="rect">
            <a:avLst/>
          </a:prstGeom>
        </p:spPr>
      </p:pic>
      <p:sp>
        <p:nvSpPr>
          <p:cNvPr id="29" name="文本框 28">
            <a:extLst>
              <a:ext uri="{FF2B5EF4-FFF2-40B4-BE49-F238E27FC236}">
                <a16:creationId xmlns:a16="http://schemas.microsoft.com/office/drawing/2014/main" id="{1CBDDE48-BDF6-454E-8CEC-E9D379E9FCDB}"/>
              </a:ext>
            </a:extLst>
          </p:cNvPr>
          <p:cNvSpPr txBox="1"/>
          <p:nvPr/>
        </p:nvSpPr>
        <p:spPr>
          <a:xfrm>
            <a:off x="4657931" y="5655309"/>
            <a:ext cx="5371983" cy="400110"/>
          </a:xfrm>
          <a:prstGeom prst="rect">
            <a:avLst/>
          </a:prstGeom>
          <a:noFill/>
        </p:spPr>
        <p:txBody>
          <a:bodyPr wrap="none" rtlCol="0">
            <a:spAutoFit/>
          </a:bodyPr>
          <a:lstStyle/>
          <a:p>
            <a:r>
              <a:rPr lang="zh-CN" altLang="en-US" sz="2000" dirty="0"/>
              <a:t>接受纯数字和包含一个小数点的浮点数 字符串</a:t>
            </a:r>
          </a:p>
        </p:txBody>
      </p:sp>
      <p:pic>
        <p:nvPicPr>
          <p:cNvPr id="31" name="图片 30">
            <a:extLst>
              <a:ext uri="{FF2B5EF4-FFF2-40B4-BE49-F238E27FC236}">
                <a16:creationId xmlns:a16="http://schemas.microsoft.com/office/drawing/2014/main" id="{F0B139C7-0A4E-4B1A-9007-8A89EDFDE95E}"/>
              </a:ext>
            </a:extLst>
          </p:cNvPr>
          <p:cNvPicPr>
            <a:picLocks noChangeAspect="1"/>
          </p:cNvPicPr>
          <p:nvPr/>
        </p:nvPicPr>
        <p:blipFill>
          <a:blip r:embed="rId5"/>
          <a:stretch>
            <a:fillRect/>
          </a:stretch>
        </p:blipFill>
        <p:spPr>
          <a:xfrm>
            <a:off x="4117689" y="2184399"/>
            <a:ext cx="6819900" cy="4314825"/>
          </a:xfrm>
          <a:prstGeom prst="rect">
            <a:avLst/>
          </a:prstGeom>
        </p:spPr>
      </p:pic>
      <p:pic>
        <p:nvPicPr>
          <p:cNvPr id="12" name="图片 11">
            <a:extLst>
              <a:ext uri="{FF2B5EF4-FFF2-40B4-BE49-F238E27FC236}">
                <a16:creationId xmlns:a16="http://schemas.microsoft.com/office/drawing/2014/main" id="{4A529DEF-A319-4F7E-AD52-1F4B81520467}"/>
              </a:ext>
            </a:extLst>
          </p:cNvPr>
          <p:cNvPicPr>
            <a:picLocks noChangeAspect="1"/>
          </p:cNvPicPr>
          <p:nvPr/>
        </p:nvPicPr>
        <p:blipFill>
          <a:blip r:embed="rId6"/>
          <a:stretch>
            <a:fillRect/>
          </a:stretch>
        </p:blipFill>
        <p:spPr>
          <a:xfrm>
            <a:off x="3771740" y="2024967"/>
            <a:ext cx="9172575" cy="6086475"/>
          </a:xfrm>
          <a:prstGeom prst="rect">
            <a:avLst/>
          </a:prstGeom>
        </p:spPr>
      </p:pic>
      <p:pic>
        <p:nvPicPr>
          <p:cNvPr id="14" name="图片 13">
            <a:extLst>
              <a:ext uri="{FF2B5EF4-FFF2-40B4-BE49-F238E27FC236}">
                <a16:creationId xmlns:a16="http://schemas.microsoft.com/office/drawing/2014/main" id="{9FC1C145-850B-4594-A155-2F15FA0372FB}"/>
              </a:ext>
            </a:extLst>
          </p:cNvPr>
          <p:cNvPicPr>
            <a:picLocks noChangeAspect="1"/>
          </p:cNvPicPr>
          <p:nvPr/>
        </p:nvPicPr>
        <p:blipFill>
          <a:blip r:embed="rId7"/>
          <a:stretch>
            <a:fillRect/>
          </a:stretch>
        </p:blipFill>
        <p:spPr>
          <a:xfrm>
            <a:off x="383827" y="2545927"/>
            <a:ext cx="5069818" cy="1752598"/>
          </a:xfrm>
          <a:prstGeom prst="rect">
            <a:avLst/>
          </a:prstGeom>
        </p:spPr>
      </p:pic>
      <p:pic>
        <p:nvPicPr>
          <p:cNvPr id="15" name="图片 14">
            <a:extLst>
              <a:ext uri="{FF2B5EF4-FFF2-40B4-BE49-F238E27FC236}">
                <a16:creationId xmlns:a16="http://schemas.microsoft.com/office/drawing/2014/main" id="{940063C3-C1AB-4F11-97E6-708FA613FCCF}"/>
              </a:ext>
            </a:extLst>
          </p:cNvPr>
          <p:cNvPicPr>
            <a:picLocks noChangeAspect="1"/>
          </p:cNvPicPr>
          <p:nvPr/>
        </p:nvPicPr>
        <p:blipFill>
          <a:blip r:embed="rId8"/>
          <a:stretch>
            <a:fillRect/>
          </a:stretch>
        </p:blipFill>
        <p:spPr>
          <a:xfrm>
            <a:off x="383827" y="4624670"/>
            <a:ext cx="5069818" cy="1784813"/>
          </a:xfrm>
          <a:prstGeom prst="rect">
            <a:avLst/>
          </a:prstGeom>
        </p:spPr>
      </p:pic>
    </p:spTree>
    <p:extLst>
      <p:ext uri="{BB962C8B-B14F-4D97-AF65-F5344CB8AC3E}">
        <p14:creationId xmlns:p14="http://schemas.microsoft.com/office/powerpoint/2010/main" val="59547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3B986E-B2F8-41BD-B431-6C46833652A9}"/>
              </a:ext>
            </a:extLst>
          </p:cNvPr>
          <p:cNvSpPr>
            <a:spLocks noGrp="1"/>
          </p:cNvSpPr>
          <p:nvPr>
            <p:ph type="title"/>
          </p:nvPr>
        </p:nvSpPr>
        <p:spPr/>
        <p:txBody>
          <a:bodyPr/>
          <a:lstStyle/>
          <a:p>
            <a:pPr algn="l"/>
            <a:r>
              <a:rPr lang="zh-CN" altLang="en-US" dirty="0"/>
              <a:t>语法分析</a:t>
            </a:r>
          </a:p>
        </p:txBody>
      </p:sp>
      <p:sp>
        <p:nvSpPr>
          <p:cNvPr id="2" name="矩形 1">
            <a:extLst>
              <a:ext uri="{FF2B5EF4-FFF2-40B4-BE49-F238E27FC236}">
                <a16:creationId xmlns:a16="http://schemas.microsoft.com/office/drawing/2014/main" id="{6BF95691-4A68-4DDE-8014-B91F4087C1FA}"/>
              </a:ext>
            </a:extLst>
          </p:cNvPr>
          <p:cNvSpPr/>
          <p:nvPr/>
        </p:nvSpPr>
        <p:spPr>
          <a:xfrm>
            <a:off x="1302050" y="1262218"/>
            <a:ext cx="2636043" cy="461665"/>
          </a:xfrm>
          <a:prstGeom prst="rect">
            <a:avLst/>
          </a:prstGeom>
        </p:spPr>
        <p:txBody>
          <a:bodyPr wrap="none">
            <a:spAutoFit/>
          </a:bodyPr>
          <a:lstStyle/>
          <a:p>
            <a:r>
              <a:rPr lang="zh-CN" altLang="en-US" dirty="0"/>
              <a:t>自顶向下语法分析</a:t>
            </a:r>
            <a:endParaRPr lang="en-US" altLang="zh-CN" dirty="0"/>
          </a:p>
        </p:txBody>
      </p:sp>
      <p:pic>
        <p:nvPicPr>
          <p:cNvPr id="4" name="图片 3">
            <a:extLst>
              <a:ext uri="{FF2B5EF4-FFF2-40B4-BE49-F238E27FC236}">
                <a16:creationId xmlns:a16="http://schemas.microsoft.com/office/drawing/2014/main" id="{968B0C01-6E0D-4D81-B765-96DC82E61A11}"/>
              </a:ext>
            </a:extLst>
          </p:cNvPr>
          <p:cNvPicPr>
            <a:picLocks noChangeAspect="1"/>
          </p:cNvPicPr>
          <p:nvPr/>
        </p:nvPicPr>
        <p:blipFill>
          <a:blip r:embed="rId3"/>
          <a:stretch>
            <a:fillRect/>
          </a:stretch>
        </p:blipFill>
        <p:spPr>
          <a:xfrm>
            <a:off x="1435624" y="1982708"/>
            <a:ext cx="3000226" cy="1838083"/>
          </a:xfrm>
          <a:prstGeom prst="rect">
            <a:avLst/>
          </a:prstGeom>
        </p:spPr>
      </p:pic>
      <p:sp>
        <p:nvSpPr>
          <p:cNvPr id="13" name="矩形 12">
            <a:extLst>
              <a:ext uri="{FF2B5EF4-FFF2-40B4-BE49-F238E27FC236}">
                <a16:creationId xmlns:a16="http://schemas.microsoft.com/office/drawing/2014/main" id="{344D351C-6459-40F3-B099-3EDE39062A6A}"/>
              </a:ext>
            </a:extLst>
          </p:cNvPr>
          <p:cNvSpPr/>
          <p:nvPr/>
        </p:nvSpPr>
        <p:spPr>
          <a:xfrm>
            <a:off x="1605084" y="3946772"/>
            <a:ext cx="2661306" cy="523220"/>
          </a:xfrm>
          <a:prstGeom prst="rect">
            <a:avLst/>
          </a:prstGeom>
        </p:spPr>
        <p:txBody>
          <a:bodyPr wrap="none">
            <a:spAutoFit/>
          </a:bodyPr>
          <a:lstStyle/>
          <a:p>
            <a:r>
              <a:rPr lang="zh-CN" altLang="en-US" dirty="0"/>
              <a:t>输入： </a:t>
            </a:r>
            <a:r>
              <a:rPr lang="zh-CN" altLang="en-US" sz="2800" i="1" dirty="0"/>
              <a:t>id </a:t>
            </a:r>
            <a:r>
              <a:rPr lang="zh-CN" altLang="en-US" sz="2800" dirty="0"/>
              <a:t>+ </a:t>
            </a:r>
            <a:r>
              <a:rPr lang="zh-CN" altLang="en-US" sz="2800" i="1" dirty="0"/>
              <a:t>id </a:t>
            </a:r>
            <a:r>
              <a:rPr lang="zh-CN" altLang="en-US" sz="2800" dirty="0"/>
              <a:t>* </a:t>
            </a:r>
            <a:r>
              <a:rPr lang="zh-CN" altLang="en-US" sz="2800" i="1" dirty="0">
                <a:cs typeface="Calibri" panose="020F0502020204030204" pitchFamily="34" charset="0"/>
              </a:rPr>
              <a:t>id</a:t>
            </a:r>
          </a:p>
        </p:txBody>
      </p:sp>
      <p:pic>
        <p:nvPicPr>
          <p:cNvPr id="14" name="图片 13">
            <a:extLst>
              <a:ext uri="{FF2B5EF4-FFF2-40B4-BE49-F238E27FC236}">
                <a16:creationId xmlns:a16="http://schemas.microsoft.com/office/drawing/2014/main" id="{9641AAA1-7398-47D7-9671-7AA1DAFE8719}"/>
              </a:ext>
            </a:extLst>
          </p:cNvPr>
          <p:cNvPicPr>
            <a:picLocks noChangeAspect="1"/>
          </p:cNvPicPr>
          <p:nvPr/>
        </p:nvPicPr>
        <p:blipFill>
          <a:blip r:embed="rId4"/>
          <a:stretch>
            <a:fillRect/>
          </a:stretch>
        </p:blipFill>
        <p:spPr>
          <a:xfrm>
            <a:off x="6138291" y="1468682"/>
            <a:ext cx="6443949" cy="5617369"/>
          </a:xfrm>
          <a:prstGeom prst="rect">
            <a:avLst/>
          </a:prstGeom>
        </p:spPr>
      </p:pic>
      <p:sp>
        <p:nvSpPr>
          <p:cNvPr id="15" name="矩形 14">
            <a:extLst>
              <a:ext uri="{FF2B5EF4-FFF2-40B4-BE49-F238E27FC236}">
                <a16:creationId xmlns:a16="http://schemas.microsoft.com/office/drawing/2014/main" id="{3F7294B3-9527-40E2-B868-9F3135B1769A}"/>
              </a:ext>
            </a:extLst>
          </p:cNvPr>
          <p:cNvSpPr/>
          <p:nvPr/>
        </p:nvSpPr>
        <p:spPr>
          <a:xfrm>
            <a:off x="1507493" y="4464868"/>
            <a:ext cx="3288144" cy="3108543"/>
          </a:xfrm>
          <a:prstGeom prst="rect">
            <a:avLst/>
          </a:prstGeom>
        </p:spPr>
        <p:txBody>
          <a:bodyPr wrap="none">
            <a:spAutoFit/>
          </a:bodyPr>
          <a:lstStyle/>
          <a:p>
            <a:pPr lvl="0"/>
            <a:r>
              <a:rPr lang="en-US" altLang="zh-CN" sz="2800" dirty="0">
                <a:solidFill>
                  <a:prstClr val="black"/>
                </a:solidFill>
              </a:rPr>
              <a:t>First(</a:t>
            </a:r>
            <a:r>
              <a:rPr lang="en-US" altLang="zh-CN" i="1" dirty="0">
                <a:solidFill>
                  <a:prstClr val="black"/>
                </a:solidFill>
              </a:rPr>
              <a:t>F</a:t>
            </a:r>
            <a:r>
              <a:rPr lang="en-US" altLang="zh-CN" sz="2000" i="1" dirty="0">
                <a:solidFill>
                  <a:prstClr val="black"/>
                </a:solidFill>
              </a:rPr>
              <a:t>→(E)</a:t>
            </a:r>
            <a:r>
              <a:rPr lang="en-US" altLang="zh-CN" sz="2800" dirty="0">
                <a:solidFill>
                  <a:prstClr val="black"/>
                </a:solidFill>
              </a:rPr>
              <a:t>)</a:t>
            </a:r>
            <a:r>
              <a:rPr lang="zh-CN" altLang="en-US" sz="2800" i="1" dirty="0">
                <a:solidFill>
                  <a:prstClr val="black"/>
                </a:solidFill>
              </a:rPr>
              <a:t> </a:t>
            </a:r>
            <a:r>
              <a:rPr lang="en-US" altLang="zh-CN" sz="2800" i="1" dirty="0">
                <a:solidFill>
                  <a:prstClr val="black"/>
                </a:solidFill>
              </a:rPr>
              <a:t>= </a:t>
            </a:r>
            <a:r>
              <a:rPr lang="en-US" altLang="zh-CN" sz="2800" dirty="0">
                <a:solidFill>
                  <a:prstClr val="black"/>
                </a:solidFill>
              </a:rPr>
              <a:t>{</a:t>
            </a:r>
            <a:r>
              <a:rPr lang="en-US" altLang="zh-CN" sz="2800" i="1" dirty="0">
                <a:solidFill>
                  <a:prstClr val="black"/>
                </a:solidFill>
              </a:rPr>
              <a:t> ( </a:t>
            </a:r>
            <a:r>
              <a:rPr lang="en-US" altLang="zh-CN" sz="2800" dirty="0">
                <a:solidFill>
                  <a:prstClr val="black"/>
                </a:solidFill>
              </a:rPr>
              <a:t>}</a:t>
            </a:r>
          </a:p>
          <a:p>
            <a:pPr lvl="0"/>
            <a:r>
              <a:rPr lang="en-US" altLang="zh-CN" sz="2800" dirty="0">
                <a:solidFill>
                  <a:prstClr val="black"/>
                </a:solidFill>
              </a:rPr>
              <a:t>First(</a:t>
            </a:r>
            <a:r>
              <a:rPr lang="en-US" altLang="zh-CN" i="1" dirty="0" err="1">
                <a:solidFill>
                  <a:prstClr val="black"/>
                </a:solidFill>
              </a:rPr>
              <a:t>F→id</a:t>
            </a:r>
            <a:r>
              <a:rPr lang="en-US" altLang="zh-CN" i="1" dirty="0">
                <a:solidFill>
                  <a:prstClr val="black"/>
                </a:solidFill>
              </a:rPr>
              <a:t> </a:t>
            </a:r>
            <a:r>
              <a:rPr lang="en-US" altLang="zh-CN" sz="2800" dirty="0">
                <a:solidFill>
                  <a:prstClr val="black"/>
                </a:solidFill>
              </a:rPr>
              <a:t>)</a:t>
            </a:r>
            <a:r>
              <a:rPr lang="zh-CN" altLang="en-US" sz="2800" i="1" dirty="0">
                <a:solidFill>
                  <a:prstClr val="black"/>
                </a:solidFill>
              </a:rPr>
              <a:t> </a:t>
            </a:r>
            <a:r>
              <a:rPr lang="en-US" altLang="zh-CN" sz="2800" i="1" dirty="0">
                <a:solidFill>
                  <a:prstClr val="black"/>
                </a:solidFill>
              </a:rPr>
              <a:t>= </a:t>
            </a:r>
            <a:r>
              <a:rPr lang="en-US" altLang="zh-CN" sz="2800" dirty="0">
                <a:solidFill>
                  <a:prstClr val="black"/>
                </a:solidFill>
              </a:rPr>
              <a:t>{</a:t>
            </a:r>
            <a:r>
              <a:rPr lang="en-US" altLang="zh-CN" sz="2800" i="1" dirty="0">
                <a:solidFill>
                  <a:prstClr val="black"/>
                </a:solidFill>
              </a:rPr>
              <a:t> id </a:t>
            </a:r>
            <a:r>
              <a:rPr lang="en-US" altLang="zh-CN" sz="2800" dirty="0">
                <a:solidFill>
                  <a:prstClr val="black"/>
                </a:solidFill>
              </a:rPr>
              <a:t>}</a:t>
            </a:r>
          </a:p>
          <a:p>
            <a:pPr lvl="0"/>
            <a:r>
              <a:rPr lang="en-US" altLang="zh-CN" sz="2800" dirty="0">
                <a:solidFill>
                  <a:prstClr val="black"/>
                </a:solidFill>
              </a:rPr>
              <a:t>First(</a:t>
            </a:r>
            <a:r>
              <a:rPr lang="en-US" altLang="zh-CN" i="1" dirty="0">
                <a:solidFill>
                  <a:prstClr val="black"/>
                </a:solidFill>
              </a:rPr>
              <a:t>T’ →*FT</a:t>
            </a:r>
            <a:r>
              <a:rPr lang="en-US" altLang="zh-CN" sz="2800" i="1" dirty="0">
                <a:solidFill>
                  <a:prstClr val="black"/>
                </a:solidFill>
              </a:rPr>
              <a:t>’</a:t>
            </a:r>
            <a:r>
              <a:rPr lang="en-US" altLang="zh-CN" sz="2800" dirty="0">
                <a:solidFill>
                  <a:prstClr val="black"/>
                </a:solidFill>
              </a:rPr>
              <a:t>)</a:t>
            </a:r>
            <a:r>
              <a:rPr lang="zh-CN" altLang="en-US" sz="2800" i="1" dirty="0">
                <a:solidFill>
                  <a:prstClr val="black"/>
                </a:solidFill>
              </a:rPr>
              <a:t> </a:t>
            </a:r>
            <a:r>
              <a:rPr lang="en-US" altLang="zh-CN" sz="2800" i="1" dirty="0">
                <a:solidFill>
                  <a:prstClr val="black"/>
                </a:solidFill>
              </a:rPr>
              <a:t>= </a:t>
            </a:r>
            <a:r>
              <a:rPr lang="en-US" altLang="zh-CN" sz="2800" dirty="0">
                <a:solidFill>
                  <a:prstClr val="black"/>
                </a:solidFill>
              </a:rPr>
              <a:t>{</a:t>
            </a:r>
            <a:r>
              <a:rPr lang="en-US" altLang="zh-CN" sz="2800" i="1" dirty="0">
                <a:solidFill>
                  <a:prstClr val="black"/>
                </a:solidFill>
              </a:rPr>
              <a:t> * </a:t>
            </a:r>
            <a:r>
              <a:rPr lang="en-US" altLang="zh-CN" sz="2800" dirty="0">
                <a:solidFill>
                  <a:prstClr val="black"/>
                </a:solidFill>
              </a:rPr>
              <a:t>}</a:t>
            </a:r>
          </a:p>
          <a:p>
            <a:pPr lvl="0"/>
            <a:r>
              <a:rPr lang="en-US" altLang="zh-CN" sz="2800" dirty="0">
                <a:solidFill>
                  <a:prstClr val="black"/>
                </a:solidFill>
              </a:rPr>
              <a:t>First(</a:t>
            </a:r>
            <a:r>
              <a:rPr lang="en-US" altLang="zh-CN" i="1" dirty="0">
                <a:solidFill>
                  <a:prstClr val="black"/>
                </a:solidFill>
              </a:rPr>
              <a:t>T’ → </a:t>
            </a:r>
            <a:r>
              <a:rPr lang="el-GR" altLang="zh-CN" i="1" dirty="0">
                <a:solidFill>
                  <a:prstClr val="black"/>
                </a:solidFill>
              </a:rPr>
              <a:t>ε</a:t>
            </a:r>
            <a:r>
              <a:rPr lang="en-US" altLang="zh-CN" sz="2800" dirty="0">
                <a:solidFill>
                  <a:prstClr val="black"/>
                </a:solidFill>
              </a:rPr>
              <a:t>)</a:t>
            </a:r>
            <a:r>
              <a:rPr lang="zh-CN" altLang="en-US" sz="2800" i="1" dirty="0">
                <a:solidFill>
                  <a:prstClr val="black"/>
                </a:solidFill>
              </a:rPr>
              <a:t> </a:t>
            </a:r>
            <a:r>
              <a:rPr lang="en-US" altLang="zh-CN" sz="2800" i="1" dirty="0">
                <a:solidFill>
                  <a:prstClr val="black"/>
                </a:solidFill>
              </a:rPr>
              <a:t>= </a:t>
            </a:r>
            <a:r>
              <a:rPr lang="en-US" altLang="zh-CN" sz="2800" dirty="0">
                <a:solidFill>
                  <a:prstClr val="black"/>
                </a:solidFill>
              </a:rPr>
              <a:t>{</a:t>
            </a:r>
            <a:r>
              <a:rPr lang="en-US" altLang="zh-CN" sz="2800" i="1" dirty="0">
                <a:solidFill>
                  <a:prstClr val="black"/>
                </a:solidFill>
              </a:rPr>
              <a:t> +, (, ) </a:t>
            </a:r>
            <a:r>
              <a:rPr lang="en-US" altLang="zh-CN" sz="2800" dirty="0">
                <a:solidFill>
                  <a:prstClr val="black"/>
                </a:solidFill>
              </a:rPr>
              <a:t>}</a:t>
            </a:r>
          </a:p>
          <a:p>
            <a:pPr lvl="0"/>
            <a:r>
              <a:rPr lang="en-US" altLang="zh-CN" sz="2800" dirty="0">
                <a:solidFill>
                  <a:prstClr val="black"/>
                </a:solidFill>
              </a:rPr>
              <a:t>First(</a:t>
            </a:r>
            <a:r>
              <a:rPr lang="en-US" altLang="zh-CN" i="1" dirty="0">
                <a:solidFill>
                  <a:prstClr val="black"/>
                </a:solidFill>
              </a:rPr>
              <a:t>T’→FT’ </a:t>
            </a:r>
            <a:r>
              <a:rPr lang="en-US" altLang="zh-CN" sz="2800" dirty="0">
                <a:solidFill>
                  <a:prstClr val="black"/>
                </a:solidFill>
              </a:rPr>
              <a:t>)</a:t>
            </a:r>
            <a:r>
              <a:rPr lang="zh-CN" altLang="en-US" sz="2800" i="1" dirty="0">
                <a:solidFill>
                  <a:prstClr val="black"/>
                </a:solidFill>
              </a:rPr>
              <a:t> </a:t>
            </a:r>
            <a:r>
              <a:rPr lang="en-US" altLang="zh-CN" sz="2800" i="1" dirty="0">
                <a:solidFill>
                  <a:prstClr val="black"/>
                </a:solidFill>
              </a:rPr>
              <a:t>= </a:t>
            </a:r>
            <a:r>
              <a:rPr lang="en-US" altLang="zh-CN" sz="2800" dirty="0">
                <a:solidFill>
                  <a:prstClr val="black"/>
                </a:solidFill>
              </a:rPr>
              <a:t>{</a:t>
            </a:r>
            <a:r>
              <a:rPr lang="en-US" altLang="zh-CN" sz="2800" i="1" dirty="0">
                <a:solidFill>
                  <a:prstClr val="black"/>
                </a:solidFill>
              </a:rPr>
              <a:t> * </a:t>
            </a:r>
            <a:r>
              <a:rPr lang="en-US" altLang="zh-CN" sz="2800" dirty="0">
                <a:solidFill>
                  <a:prstClr val="black"/>
                </a:solidFill>
              </a:rPr>
              <a:t>}</a:t>
            </a:r>
          </a:p>
          <a:p>
            <a:pPr lvl="0"/>
            <a:r>
              <a:rPr lang="en-US" altLang="zh-CN" sz="2800" dirty="0">
                <a:solidFill>
                  <a:prstClr val="black"/>
                </a:solidFill>
              </a:rPr>
              <a:t>First(</a:t>
            </a:r>
            <a:r>
              <a:rPr lang="en-US" altLang="zh-CN" i="1" dirty="0">
                <a:solidFill>
                  <a:prstClr val="black"/>
                </a:solidFill>
              </a:rPr>
              <a:t>E →TE’) </a:t>
            </a:r>
            <a:r>
              <a:rPr lang="en-US" altLang="zh-CN" sz="2800" i="1" dirty="0">
                <a:solidFill>
                  <a:prstClr val="black"/>
                </a:solidFill>
              </a:rPr>
              <a:t>= </a:t>
            </a:r>
            <a:r>
              <a:rPr lang="en-US" altLang="zh-CN" sz="2800" dirty="0">
                <a:solidFill>
                  <a:prstClr val="black"/>
                </a:solidFill>
              </a:rPr>
              <a:t>{</a:t>
            </a:r>
            <a:r>
              <a:rPr lang="en-US" altLang="zh-CN" sz="2800" i="1" dirty="0">
                <a:solidFill>
                  <a:prstClr val="black"/>
                </a:solidFill>
              </a:rPr>
              <a:t> ( , id </a:t>
            </a:r>
            <a:r>
              <a:rPr lang="en-US" altLang="zh-CN" sz="2800" dirty="0">
                <a:solidFill>
                  <a:prstClr val="black"/>
                </a:solidFill>
              </a:rPr>
              <a:t>}</a:t>
            </a:r>
          </a:p>
          <a:p>
            <a:pPr lvl="0"/>
            <a:r>
              <a:rPr lang="en-US" altLang="zh-CN" sz="2800" dirty="0">
                <a:solidFill>
                  <a:prstClr val="black"/>
                </a:solidFill>
              </a:rPr>
              <a:t>First(</a:t>
            </a:r>
            <a:r>
              <a:rPr lang="en-US" altLang="zh-CN" i="1" dirty="0">
                <a:solidFill>
                  <a:prstClr val="black"/>
                </a:solidFill>
              </a:rPr>
              <a:t>E ’ → </a:t>
            </a:r>
            <a:r>
              <a:rPr lang="el-GR" altLang="zh-CN" i="1" dirty="0">
                <a:solidFill>
                  <a:prstClr val="black"/>
                </a:solidFill>
              </a:rPr>
              <a:t>ε</a:t>
            </a:r>
            <a:r>
              <a:rPr lang="en-US" altLang="zh-CN" sz="2800" dirty="0">
                <a:solidFill>
                  <a:prstClr val="black"/>
                </a:solidFill>
              </a:rPr>
              <a:t>)</a:t>
            </a:r>
            <a:r>
              <a:rPr lang="zh-CN" altLang="en-US" sz="2800" i="1" dirty="0">
                <a:solidFill>
                  <a:prstClr val="black"/>
                </a:solidFill>
              </a:rPr>
              <a:t> </a:t>
            </a:r>
            <a:r>
              <a:rPr lang="en-US" altLang="zh-CN" sz="2800" i="1" dirty="0">
                <a:solidFill>
                  <a:prstClr val="black"/>
                </a:solidFill>
              </a:rPr>
              <a:t>= </a:t>
            </a:r>
            <a:r>
              <a:rPr lang="en-US" altLang="zh-CN" sz="2800" dirty="0">
                <a:solidFill>
                  <a:prstClr val="black"/>
                </a:solidFill>
              </a:rPr>
              <a:t>{</a:t>
            </a:r>
            <a:r>
              <a:rPr lang="en-US" altLang="zh-CN" sz="2800" i="1" dirty="0">
                <a:solidFill>
                  <a:prstClr val="black"/>
                </a:solidFill>
              </a:rPr>
              <a:t> )</a:t>
            </a:r>
            <a:r>
              <a:rPr lang="en-US" altLang="zh-CN" sz="2800" dirty="0">
                <a:solidFill>
                  <a:prstClr val="black"/>
                </a:solidFill>
              </a:rPr>
              <a:t>}</a:t>
            </a:r>
          </a:p>
        </p:txBody>
      </p:sp>
      <p:sp>
        <p:nvSpPr>
          <p:cNvPr id="8" name="矩形: 圆角 7">
            <a:extLst>
              <a:ext uri="{FF2B5EF4-FFF2-40B4-BE49-F238E27FC236}">
                <a16:creationId xmlns:a16="http://schemas.microsoft.com/office/drawing/2014/main" id="{3791475A-D3D7-4C69-9248-5959807DB6B7}"/>
              </a:ext>
            </a:extLst>
          </p:cNvPr>
          <p:cNvSpPr/>
          <p:nvPr/>
        </p:nvSpPr>
        <p:spPr>
          <a:xfrm>
            <a:off x="7761436" y="2088605"/>
            <a:ext cx="347529" cy="576064"/>
          </a:xfrm>
          <a:prstGeom prst="roundRect">
            <a:avLst>
              <a:gd name="adj" fmla="val 8546"/>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027617F-2558-4DD9-9961-B4DCE9F919DD}"/>
              </a:ext>
            </a:extLst>
          </p:cNvPr>
          <p:cNvSpPr/>
          <p:nvPr/>
        </p:nvSpPr>
        <p:spPr>
          <a:xfrm>
            <a:off x="6574893" y="2365674"/>
            <a:ext cx="1186543" cy="461665"/>
          </a:xfrm>
          <a:prstGeom prst="rect">
            <a:avLst/>
          </a:prstGeom>
        </p:spPr>
        <p:txBody>
          <a:bodyPr wrap="none">
            <a:spAutoFit/>
          </a:bodyPr>
          <a:lstStyle/>
          <a:p>
            <a:r>
              <a:rPr lang="en-US" altLang="zh-CN" b="1" i="1" dirty="0">
                <a:solidFill>
                  <a:srgbClr val="0070C0"/>
                </a:solidFill>
                <a:cs typeface="Calibri" panose="020F0502020204030204" pitchFamily="34" charset="0"/>
              </a:rPr>
              <a:t>F</a:t>
            </a:r>
            <a:r>
              <a:rPr lang="zh-CN" altLang="en-US" b="1" i="1" dirty="0">
                <a:solidFill>
                  <a:srgbClr val="0070C0"/>
                </a:solidFill>
                <a:cs typeface="Calibri" panose="020F0502020204030204" pitchFamily="34" charset="0"/>
              </a:rPr>
              <a:t> </a:t>
            </a:r>
            <a:r>
              <a:rPr lang="en-US" altLang="zh-CN" b="1" i="1" dirty="0">
                <a:solidFill>
                  <a:srgbClr val="0070C0"/>
                </a:solidFill>
                <a:cs typeface="Calibri" panose="020F0502020204030204" pitchFamily="34" charset="0"/>
              </a:rPr>
              <a:t>-&gt;</a:t>
            </a:r>
            <a:r>
              <a:rPr lang="zh-CN" altLang="en-US" b="1" i="1" dirty="0">
                <a:solidFill>
                  <a:srgbClr val="0070C0"/>
                </a:solidFill>
                <a:cs typeface="Calibri" panose="020F0502020204030204" pitchFamily="34" charset="0"/>
              </a:rPr>
              <a:t> </a:t>
            </a:r>
            <a:r>
              <a:rPr lang="en-US" altLang="zh-CN" b="1" i="1" dirty="0">
                <a:solidFill>
                  <a:srgbClr val="0070C0"/>
                </a:solidFill>
                <a:cs typeface="Calibri" panose="020F0502020204030204" pitchFamily="34" charset="0"/>
              </a:rPr>
              <a:t>( E )</a:t>
            </a:r>
          </a:p>
        </p:txBody>
      </p:sp>
      <p:sp>
        <p:nvSpPr>
          <p:cNvPr id="10" name="矩形 9">
            <a:extLst>
              <a:ext uri="{FF2B5EF4-FFF2-40B4-BE49-F238E27FC236}">
                <a16:creationId xmlns:a16="http://schemas.microsoft.com/office/drawing/2014/main" id="{81439FA6-470B-4B92-95F9-84F592E56F4B}"/>
              </a:ext>
            </a:extLst>
          </p:cNvPr>
          <p:cNvSpPr/>
          <p:nvPr/>
        </p:nvSpPr>
        <p:spPr>
          <a:xfrm>
            <a:off x="1503549" y="4795015"/>
            <a:ext cx="3262432" cy="830997"/>
          </a:xfrm>
          <a:prstGeom prst="rect">
            <a:avLst/>
          </a:prstGeom>
        </p:spPr>
        <p:txBody>
          <a:bodyPr wrap="none">
            <a:spAutoFit/>
          </a:bodyPr>
          <a:lstStyle/>
          <a:p>
            <a:r>
              <a:rPr lang="zh-CN" altLang="en-US" dirty="0"/>
              <a:t>对多个可选的推导式，</a:t>
            </a:r>
            <a:endParaRPr lang="en-US" altLang="zh-CN" dirty="0"/>
          </a:p>
          <a:p>
            <a:r>
              <a:rPr lang="zh-CN" altLang="en-US" dirty="0"/>
              <a:t>逐个尝试，失败则回溯</a:t>
            </a:r>
            <a:endParaRPr lang="en-US" altLang="zh-CN" dirty="0"/>
          </a:p>
        </p:txBody>
      </p:sp>
      <p:sp>
        <p:nvSpPr>
          <p:cNvPr id="5" name="矩形 4">
            <a:extLst>
              <a:ext uri="{FF2B5EF4-FFF2-40B4-BE49-F238E27FC236}">
                <a16:creationId xmlns:a16="http://schemas.microsoft.com/office/drawing/2014/main" id="{BC8AEC8D-F26F-4DC1-BD77-F12E86DF4A4A}"/>
              </a:ext>
            </a:extLst>
          </p:cNvPr>
          <p:cNvSpPr/>
          <p:nvPr/>
        </p:nvSpPr>
        <p:spPr>
          <a:xfrm>
            <a:off x="6033244" y="7166039"/>
            <a:ext cx="7038975" cy="646331"/>
          </a:xfrm>
          <a:prstGeom prst="rect">
            <a:avLst/>
          </a:prstGeom>
        </p:spPr>
        <p:txBody>
          <a:bodyPr>
            <a:spAutoFit/>
          </a:bodyPr>
          <a:lstStyle/>
          <a:p>
            <a:r>
              <a:rPr lang="zh-CN" altLang="en-US" sz="1800" dirty="0">
                <a:solidFill>
                  <a:schemeClr val="tx1">
                    <a:lumMod val="65000"/>
                    <a:lumOff val="35000"/>
                  </a:schemeClr>
                </a:solidFill>
              </a:rPr>
              <a:t>从语言的开始符号不断往下推导，形成一个语法树，叶子节点为输入符号，内部节点为推导式的左部</a:t>
            </a:r>
            <a:endParaRPr lang="en-US" altLang="zh-CN" sz="1800" dirty="0">
              <a:solidFill>
                <a:schemeClr val="tx1">
                  <a:lumMod val="65000"/>
                  <a:lumOff val="35000"/>
                </a:schemeClr>
              </a:solidFill>
            </a:endParaRPr>
          </a:p>
        </p:txBody>
      </p:sp>
    </p:spTree>
    <p:extLst>
      <p:ext uri="{BB962C8B-B14F-4D97-AF65-F5344CB8AC3E}">
        <p14:creationId xmlns:p14="http://schemas.microsoft.com/office/powerpoint/2010/main" val="36089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animBg="1"/>
      <p:bldP spid="9" grpId="0"/>
      <p:bldP spid="10" grpId="0"/>
      <p:bldP spid="1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3B986E-B2F8-41BD-B431-6C46833652A9}"/>
              </a:ext>
            </a:extLst>
          </p:cNvPr>
          <p:cNvSpPr>
            <a:spLocks noGrp="1"/>
          </p:cNvSpPr>
          <p:nvPr>
            <p:ph type="title"/>
          </p:nvPr>
        </p:nvSpPr>
        <p:spPr/>
        <p:txBody>
          <a:bodyPr/>
          <a:lstStyle/>
          <a:p>
            <a:pPr algn="l"/>
            <a:r>
              <a:rPr lang="zh-CN" altLang="en-US" dirty="0"/>
              <a:t>语法分析</a:t>
            </a:r>
          </a:p>
        </p:txBody>
      </p:sp>
      <p:sp>
        <p:nvSpPr>
          <p:cNvPr id="2" name="矩形 1">
            <a:extLst>
              <a:ext uri="{FF2B5EF4-FFF2-40B4-BE49-F238E27FC236}">
                <a16:creationId xmlns:a16="http://schemas.microsoft.com/office/drawing/2014/main" id="{6BF95691-4A68-4DDE-8014-B91F4087C1FA}"/>
              </a:ext>
            </a:extLst>
          </p:cNvPr>
          <p:cNvSpPr/>
          <p:nvPr/>
        </p:nvSpPr>
        <p:spPr>
          <a:xfrm>
            <a:off x="1302050" y="1262218"/>
            <a:ext cx="2636043" cy="461665"/>
          </a:xfrm>
          <a:prstGeom prst="rect">
            <a:avLst/>
          </a:prstGeom>
        </p:spPr>
        <p:txBody>
          <a:bodyPr wrap="none">
            <a:spAutoFit/>
          </a:bodyPr>
          <a:lstStyle/>
          <a:p>
            <a:r>
              <a:rPr lang="zh-CN" altLang="en-US" dirty="0"/>
              <a:t>自顶向下语法分析</a:t>
            </a:r>
            <a:endParaRPr lang="en-US" altLang="zh-CN" dirty="0"/>
          </a:p>
        </p:txBody>
      </p:sp>
      <p:pic>
        <p:nvPicPr>
          <p:cNvPr id="4" name="图片 3">
            <a:extLst>
              <a:ext uri="{FF2B5EF4-FFF2-40B4-BE49-F238E27FC236}">
                <a16:creationId xmlns:a16="http://schemas.microsoft.com/office/drawing/2014/main" id="{968B0C01-6E0D-4D81-B765-96DC82E61A11}"/>
              </a:ext>
            </a:extLst>
          </p:cNvPr>
          <p:cNvPicPr>
            <a:picLocks noChangeAspect="1"/>
          </p:cNvPicPr>
          <p:nvPr/>
        </p:nvPicPr>
        <p:blipFill>
          <a:blip r:embed="rId3"/>
          <a:stretch>
            <a:fillRect/>
          </a:stretch>
        </p:blipFill>
        <p:spPr>
          <a:xfrm>
            <a:off x="1435624" y="1982708"/>
            <a:ext cx="3000226" cy="1838083"/>
          </a:xfrm>
          <a:prstGeom prst="rect">
            <a:avLst/>
          </a:prstGeom>
        </p:spPr>
      </p:pic>
      <p:sp>
        <p:nvSpPr>
          <p:cNvPr id="13" name="矩形 12">
            <a:extLst>
              <a:ext uri="{FF2B5EF4-FFF2-40B4-BE49-F238E27FC236}">
                <a16:creationId xmlns:a16="http://schemas.microsoft.com/office/drawing/2014/main" id="{344D351C-6459-40F3-B099-3EDE39062A6A}"/>
              </a:ext>
            </a:extLst>
          </p:cNvPr>
          <p:cNvSpPr/>
          <p:nvPr/>
        </p:nvSpPr>
        <p:spPr>
          <a:xfrm>
            <a:off x="1605084" y="3946772"/>
            <a:ext cx="2661306" cy="523220"/>
          </a:xfrm>
          <a:prstGeom prst="rect">
            <a:avLst/>
          </a:prstGeom>
        </p:spPr>
        <p:txBody>
          <a:bodyPr wrap="none">
            <a:spAutoFit/>
          </a:bodyPr>
          <a:lstStyle/>
          <a:p>
            <a:r>
              <a:rPr lang="zh-CN" altLang="en-US" dirty="0"/>
              <a:t>输入： </a:t>
            </a:r>
            <a:r>
              <a:rPr lang="zh-CN" altLang="en-US" sz="2800" i="1" dirty="0"/>
              <a:t>id </a:t>
            </a:r>
            <a:r>
              <a:rPr lang="zh-CN" altLang="en-US" sz="2800" dirty="0"/>
              <a:t>+ </a:t>
            </a:r>
            <a:r>
              <a:rPr lang="zh-CN" altLang="en-US" sz="2800" i="1" dirty="0"/>
              <a:t>id </a:t>
            </a:r>
            <a:r>
              <a:rPr lang="zh-CN" altLang="en-US" sz="2800" dirty="0"/>
              <a:t>* </a:t>
            </a:r>
            <a:r>
              <a:rPr lang="zh-CN" altLang="en-US" sz="2800" i="1" dirty="0">
                <a:cs typeface="Calibri" panose="020F0502020204030204" pitchFamily="34" charset="0"/>
              </a:rPr>
              <a:t>id</a:t>
            </a:r>
          </a:p>
        </p:txBody>
      </p:sp>
      <p:sp>
        <p:nvSpPr>
          <p:cNvPr id="15" name="矩形 14">
            <a:extLst>
              <a:ext uri="{FF2B5EF4-FFF2-40B4-BE49-F238E27FC236}">
                <a16:creationId xmlns:a16="http://schemas.microsoft.com/office/drawing/2014/main" id="{3F7294B3-9527-40E2-B868-9F3135B1769A}"/>
              </a:ext>
            </a:extLst>
          </p:cNvPr>
          <p:cNvSpPr/>
          <p:nvPr/>
        </p:nvSpPr>
        <p:spPr>
          <a:xfrm>
            <a:off x="1195989" y="4469992"/>
            <a:ext cx="3288144" cy="3108543"/>
          </a:xfrm>
          <a:prstGeom prst="rect">
            <a:avLst/>
          </a:prstGeom>
        </p:spPr>
        <p:txBody>
          <a:bodyPr wrap="none">
            <a:spAutoFit/>
          </a:bodyPr>
          <a:lstStyle/>
          <a:p>
            <a:r>
              <a:rPr lang="en-US" altLang="zh-CN" sz="2800" dirty="0"/>
              <a:t>First(</a:t>
            </a:r>
            <a:r>
              <a:rPr lang="en-US" altLang="zh-CN" i="1" dirty="0"/>
              <a:t>F</a:t>
            </a:r>
            <a:r>
              <a:rPr lang="en-US" altLang="zh-CN" sz="2000" i="1" dirty="0"/>
              <a:t>→(E)</a:t>
            </a:r>
            <a:r>
              <a:rPr lang="en-US" altLang="zh-CN" sz="2800" dirty="0"/>
              <a:t>)</a:t>
            </a:r>
            <a:r>
              <a:rPr lang="zh-CN" altLang="en-US" sz="2800" i="1" dirty="0"/>
              <a:t> </a:t>
            </a:r>
            <a:r>
              <a:rPr lang="en-US" altLang="zh-CN" sz="2800" i="1" dirty="0"/>
              <a:t>= </a:t>
            </a:r>
            <a:r>
              <a:rPr lang="en-US" altLang="zh-CN" sz="2800" dirty="0"/>
              <a:t>{</a:t>
            </a:r>
            <a:r>
              <a:rPr lang="en-US" altLang="zh-CN" sz="2800" i="1" dirty="0"/>
              <a:t> ( </a:t>
            </a:r>
            <a:r>
              <a:rPr lang="en-US" altLang="zh-CN" sz="2800" dirty="0"/>
              <a:t>}</a:t>
            </a:r>
          </a:p>
          <a:p>
            <a:r>
              <a:rPr lang="en-US" altLang="zh-CN" sz="2800" dirty="0"/>
              <a:t>First(</a:t>
            </a:r>
            <a:r>
              <a:rPr lang="en-US" altLang="zh-CN" i="1" dirty="0" err="1"/>
              <a:t>F→id</a:t>
            </a:r>
            <a:r>
              <a:rPr lang="en-US" altLang="zh-CN" i="1" dirty="0"/>
              <a:t> </a:t>
            </a:r>
            <a:r>
              <a:rPr lang="en-US" altLang="zh-CN" sz="2800" dirty="0"/>
              <a:t>)</a:t>
            </a:r>
            <a:r>
              <a:rPr lang="zh-CN" altLang="en-US" sz="2800" i="1" dirty="0"/>
              <a:t> </a:t>
            </a:r>
            <a:r>
              <a:rPr lang="en-US" altLang="zh-CN" sz="2800" i="1" dirty="0"/>
              <a:t>= </a:t>
            </a:r>
            <a:r>
              <a:rPr lang="en-US" altLang="zh-CN" sz="2800" dirty="0"/>
              <a:t>{</a:t>
            </a:r>
            <a:r>
              <a:rPr lang="en-US" altLang="zh-CN" sz="2800" i="1" dirty="0"/>
              <a:t> id </a:t>
            </a:r>
            <a:r>
              <a:rPr lang="en-US" altLang="zh-CN" sz="2800" dirty="0"/>
              <a:t>}</a:t>
            </a:r>
          </a:p>
          <a:p>
            <a:r>
              <a:rPr lang="en-US" altLang="zh-CN" sz="2800" dirty="0"/>
              <a:t>First(</a:t>
            </a:r>
            <a:r>
              <a:rPr lang="en-US" altLang="zh-CN" i="1" dirty="0"/>
              <a:t>T’ →*FT</a:t>
            </a:r>
            <a:r>
              <a:rPr lang="en-US" altLang="zh-CN" sz="2800" i="1" dirty="0"/>
              <a:t>’</a:t>
            </a:r>
            <a:r>
              <a:rPr lang="en-US" altLang="zh-CN" sz="2800" dirty="0"/>
              <a:t>)</a:t>
            </a:r>
            <a:r>
              <a:rPr lang="zh-CN" altLang="en-US" sz="2800" i="1" dirty="0"/>
              <a:t> </a:t>
            </a:r>
            <a:r>
              <a:rPr lang="en-US" altLang="zh-CN" sz="2800" i="1" dirty="0"/>
              <a:t>= </a:t>
            </a:r>
            <a:r>
              <a:rPr lang="en-US" altLang="zh-CN" sz="2800" dirty="0"/>
              <a:t>{</a:t>
            </a:r>
            <a:r>
              <a:rPr lang="en-US" altLang="zh-CN" sz="2800" i="1" dirty="0"/>
              <a:t> * </a:t>
            </a:r>
            <a:r>
              <a:rPr lang="en-US" altLang="zh-CN" sz="2800" dirty="0"/>
              <a:t>}</a:t>
            </a:r>
          </a:p>
          <a:p>
            <a:r>
              <a:rPr lang="en-US" altLang="zh-CN" sz="2800" dirty="0"/>
              <a:t>First(</a:t>
            </a:r>
            <a:r>
              <a:rPr lang="en-US" altLang="zh-CN" i="1" dirty="0"/>
              <a:t>T’ → </a:t>
            </a:r>
            <a:r>
              <a:rPr lang="el-GR" altLang="zh-CN" i="1" dirty="0"/>
              <a:t>ε</a:t>
            </a:r>
            <a:r>
              <a:rPr lang="en-US" altLang="zh-CN" sz="2800" dirty="0"/>
              <a:t>)</a:t>
            </a:r>
            <a:r>
              <a:rPr lang="zh-CN" altLang="en-US" sz="2800" i="1" dirty="0"/>
              <a:t> </a:t>
            </a:r>
            <a:r>
              <a:rPr lang="en-US" altLang="zh-CN" sz="2800" i="1" dirty="0"/>
              <a:t>= </a:t>
            </a:r>
            <a:r>
              <a:rPr lang="en-US" altLang="zh-CN" sz="2800" dirty="0"/>
              <a:t>{</a:t>
            </a:r>
            <a:r>
              <a:rPr lang="en-US" altLang="zh-CN" sz="2800" i="1" dirty="0"/>
              <a:t> +, (, ) </a:t>
            </a:r>
            <a:r>
              <a:rPr lang="en-US" altLang="zh-CN" sz="2800" dirty="0"/>
              <a:t>}</a:t>
            </a:r>
          </a:p>
          <a:p>
            <a:r>
              <a:rPr lang="en-US" altLang="zh-CN" sz="2800" dirty="0"/>
              <a:t>First(</a:t>
            </a:r>
            <a:r>
              <a:rPr lang="en-US" altLang="zh-CN" i="1" dirty="0"/>
              <a:t>T’→FT’ </a:t>
            </a:r>
            <a:r>
              <a:rPr lang="en-US" altLang="zh-CN" sz="2800" dirty="0"/>
              <a:t>)</a:t>
            </a:r>
            <a:r>
              <a:rPr lang="zh-CN" altLang="en-US" sz="2800" i="1" dirty="0"/>
              <a:t> </a:t>
            </a:r>
            <a:r>
              <a:rPr lang="en-US" altLang="zh-CN" sz="2800" i="1" dirty="0"/>
              <a:t>= </a:t>
            </a:r>
            <a:r>
              <a:rPr lang="en-US" altLang="zh-CN" sz="2800" dirty="0"/>
              <a:t>{</a:t>
            </a:r>
            <a:r>
              <a:rPr lang="en-US" altLang="zh-CN" sz="2800" i="1" dirty="0"/>
              <a:t> * </a:t>
            </a:r>
            <a:r>
              <a:rPr lang="en-US" altLang="zh-CN" sz="2800" dirty="0"/>
              <a:t>}</a:t>
            </a:r>
          </a:p>
          <a:p>
            <a:r>
              <a:rPr lang="en-US" altLang="zh-CN" sz="2800" dirty="0"/>
              <a:t>First(</a:t>
            </a:r>
            <a:r>
              <a:rPr lang="en-US" altLang="zh-CN" i="1" dirty="0"/>
              <a:t>E →TE’) </a:t>
            </a:r>
            <a:r>
              <a:rPr lang="en-US" altLang="zh-CN" sz="2800" i="1" dirty="0"/>
              <a:t>= </a:t>
            </a:r>
            <a:r>
              <a:rPr lang="en-US" altLang="zh-CN" sz="2800" dirty="0"/>
              <a:t>{</a:t>
            </a:r>
            <a:r>
              <a:rPr lang="en-US" altLang="zh-CN" sz="2800" i="1" dirty="0"/>
              <a:t> ( , id </a:t>
            </a:r>
            <a:r>
              <a:rPr lang="en-US" altLang="zh-CN" sz="2800" dirty="0"/>
              <a:t>}</a:t>
            </a:r>
          </a:p>
          <a:p>
            <a:r>
              <a:rPr lang="en-US" altLang="zh-CN" sz="2800" dirty="0"/>
              <a:t>First(</a:t>
            </a:r>
            <a:r>
              <a:rPr lang="en-US" altLang="zh-CN" i="1" dirty="0"/>
              <a:t>E ’ → </a:t>
            </a:r>
            <a:r>
              <a:rPr lang="el-GR" altLang="zh-CN" i="1" dirty="0"/>
              <a:t>ε</a:t>
            </a:r>
            <a:r>
              <a:rPr lang="en-US" altLang="zh-CN" sz="2800" dirty="0"/>
              <a:t>)</a:t>
            </a:r>
            <a:r>
              <a:rPr lang="zh-CN" altLang="en-US" sz="2800" i="1" dirty="0"/>
              <a:t> </a:t>
            </a:r>
            <a:r>
              <a:rPr lang="en-US" altLang="zh-CN" sz="2800" i="1" dirty="0"/>
              <a:t>= </a:t>
            </a:r>
            <a:r>
              <a:rPr lang="en-US" altLang="zh-CN" sz="2800" dirty="0"/>
              <a:t>{</a:t>
            </a:r>
            <a:r>
              <a:rPr lang="en-US" altLang="zh-CN" sz="2800" i="1" dirty="0"/>
              <a:t> )</a:t>
            </a:r>
            <a:r>
              <a:rPr lang="en-US" altLang="zh-CN" sz="2800" dirty="0"/>
              <a:t>}</a:t>
            </a:r>
          </a:p>
        </p:txBody>
      </p:sp>
      <p:pic>
        <p:nvPicPr>
          <p:cNvPr id="16" name="图片 15">
            <a:extLst>
              <a:ext uri="{FF2B5EF4-FFF2-40B4-BE49-F238E27FC236}">
                <a16:creationId xmlns:a16="http://schemas.microsoft.com/office/drawing/2014/main" id="{0E31C600-DAA3-429B-89A5-8DD61316CD42}"/>
              </a:ext>
            </a:extLst>
          </p:cNvPr>
          <p:cNvPicPr>
            <a:picLocks noChangeAspect="1"/>
          </p:cNvPicPr>
          <p:nvPr/>
        </p:nvPicPr>
        <p:blipFill>
          <a:blip r:embed="rId4"/>
          <a:stretch>
            <a:fillRect/>
          </a:stretch>
        </p:blipFill>
        <p:spPr>
          <a:xfrm>
            <a:off x="4809108" y="1891898"/>
            <a:ext cx="9096756" cy="3186917"/>
          </a:xfrm>
          <a:prstGeom prst="rect">
            <a:avLst/>
          </a:prstGeom>
        </p:spPr>
      </p:pic>
      <p:sp>
        <p:nvSpPr>
          <p:cNvPr id="9" name="矩形 8">
            <a:extLst>
              <a:ext uri="{FF2B5EF4-FFF2-40B4-BE49-F238E27FC236}">
                <a16:creationId xmlns:a16="http://schemas.microsoft.com/office/drawing/2014/main" id="{6475C1F2-0534-4DFC-8D5C-3CBBCD158C40}"/>
              </a:ext>
            </a:extLst>
          </p:cNvPr>
          <p:cNvSpPr/>
          <p:nvPr/>
        </p:nvSpPr>
        <p:spPr>
          <a:xfrm>
            <a:off x="7617420" y="5094863"/>
            <a:ext cx="1907895" cy="646331"/>
          </a:xfrm>
          <a:prstGeom prst="rect">
            <a:avLst/>
          </a:prstGeom>
        </p:spPr>
        <p:txBody>
          <a:bodyPr wrap="none">
            <a:spAutoFit/>
          </a:bodyPr>
          <a:lstStyle/>
          <a:p>
            <a:r>
              <a:rPr lang="en-US" altLang="zh-CN" sz="3600" dirty="0"/>
              <a:t>LL(1) </a:t>
            </a:r>
            <a:r>
              <a:rPr lang="zh-CN" altLang="en-US" sz="2800" dirty="0"/>
              <a:t>文法</a:t>
            </a:r>
            <a:endParaRPr lang="en-US" altLang="zh-CN" sz="2800" dirty="0"/>
          </a:p>
        </p:txBody>
      </p:sp>
      <p:sp>
        <p:nvSpPr>
          <p:cNvPr id="10" name="矩形 9">
            <a:extLst>
              <a:ext uri="{FF2B5EF4-FFF2-40B4-BE49-F238E27FC236}">
                <a16:creationId xmlns:a16="http://schemas.microsoft.com/office/drawing/2014/main" id="{E78BA695-64F5-4570-8AEC-08F4C87973AA}"/>
              </a:ext>
            </a:extLst>
          </p:cNvPr>
          <p:cNvSpPr/>
          <p:nvPr/>
        </p:nvSpPr>
        <p:spPr>
          <a:xfrm>
            <a:off x="6346985" y="5691113"/>
            <a:ext cx="1569660" cy="369332"/>
          </a:xfrm>
          <a:prstGeom prst="rect">
            <a:avLst/>
          </a:prstGeom>
        </p:spPr>
        <p:txBody>
          <a:bodyPr wrap="none">
            <a:spAutoFit/>
          </a:bodyPr>
          <a:lstStyle/>
          <a:p>
            <a:r>
              <a:rPr lang="zh-CN" altLang="en-US" sz="1800" dirty="0">
                <a:solidFill>
                  <a:schemeClr val="tx1">
                    <a:lumMod val="65000"/>
                    <a:lumOff val="35000"/>
                  </a:schemeClr>
                </a:solidFill>
              </a:rPr>
              <a:t>从左向右扫描</a:t>
            </a:r>
            <a:endParaRPr lang="en-US" altLang="zh-CN" sz="1400" dirty="0">
              <a:solidFill>
                <a:schemeClr val="tx1">
                  <a:lumMod val="65000"/>
                  <a:lumOff val="35000"/>
                </a:schemeClr>
              </a:solidFill>
            </a:endParaRPr>
          </a:p>
        </p:txBody>
      </p:sp>
      <p:sp>
        <p:nvSpPr>
          <p:cNvPr id="11" name="矩形 10">
            <a:extLst>
              <a:ext uri="{FF2B5EF4-FFF2-40B4-BE49-F238E27FC236}">
                <a16:creationId xmlns:a16="http://schemas.microsoft.com/office/drawing/2014/main" id="{62DD92CE-2252-4751-90D6-56DB933B318B}"/>
              </a:ext>
            </a:extLst>
          </p:cNvPr>
          <p:cNvSpPr/>
          <p:nvPr/>
        </p:nvSpPr>
        <p:spPr>
          <a:xfrm>
            <a:off x="8150085" y="6536705"/>
            <a:ext cx="1917513" cy="369332"/>
          </a:xfrm>
          <a:prstGeom prst="rect">
            <a:avLst/>
          </a:prstGeom>
        </p:spPr>
        <p:txBody>
          <a:bodyPr wrap="none">
            <a:spAutoFit/>
          </a:bodyPr>
          <a:lstStyle/>
          <a:p>
            <a:r>
              <a:rPr lang="zh-CN" altLang="en-US" sz="1800" dirty="0">
                <a:solidFill>
                  <a:schemeClr val="tx1">
                    <a:lumMod val="65000"/>
                    <a:lumOff val="35000"/>
                  </a:schemeClr>
                </a:solidFill>
              </a:rPr>
              <a:t>采用</a:t>
            </a:r>
            <a:r>
              <a:rPr lang="en-US" altLang="zh-CN" sz="1800" dirty="0">
                <a:solidFill>
                  <a:schemeClr val="tx1">
                    <a:lumMod val="65000"/>
                    <a:lumOff val="35000"/>
                  </a:schemeClr>
                </a:solidFill>
              </a:rPr>
              <a:t>1</a:t>
            </a:r>
            <a:r>
              <a:rPr lang="zh-CN" altLang="en-US" sz="1800" dirty="0">
                <a:solidFill>
                  <a:schemeClr val="tx1">
                    <a:lumMod val="65000"/>
                    <a:lumOff val="35000"/>
                  </a:schemeClr>
                </a:solidFill>
              </a:rPr>
              <a:t>个前看符号</a:t>
            </a:r>
            <a:endParaRPr lang="en-US" altLang="zh-CN" sz="1400" dirty="0">
              <a:solidFill>
                <a:schemeClr val="tx1">
                  <a:lumMod val="65000"/>
                  <a:lumOff val="35000"/>
                </a:schemeClr>
              </a:solidFill>
            </a:endParaRPr>
          </a:p>
        </p:txBody>
      </p:sp>
      <p:sp>
        <p:nvSpPr>
          <p:cNvPr id="12" name="矩形 11">
            <a:extLst>
              <a:ext uri="{FF2B5EF4-FFF2-40B4-BE49-F238E27FC236}">
                <a16:creationId xmlns:a16="http://schemas.microsoft.com/office/drawing/2014/main" id="{8FC75A1C-0E64-4B41-B8B7-66FDD09C2D01}"/>
              </a:ext>
            </a:extLst>
          </p:cNvPr>
          <p:cNvSpPr/>
          <p:nvPr/>
        </p:nvSpPr>
        <p:spPr>
          <a:xfrm>
            <a:off x="7075327" y="6152778"/>
            <a:ext cx="1569660" cy="369332"/>
          </a:xfrm>
          <a:prstGeom prst="rect">
            <a:avLst/>
          </a:prstGeom>
        </p:spPr>
        <p:txBody>
          <a:bodyPr wrap="none">
            <a:spAutoFit/>
          </a:bodyPr>
          <a:lstStyle/>
          <a:p>
            <a:r>
              <a:rPr lang="zh-CN" altLang="en-US" sz="1800" dirty="0">
                <a:solidFill>
                  <a:schemeClr val="tx1">
                    <a:lumMod val="65000"/>
                    <a:lumOff val="35000"/>
                  </a:schemeClr>
                </a:solidFill>
              </a:rPr>
              <a:t>产生最左推导</a:t>
            </a:r>
            <a:endParaRPr lang="en-US" altLang="zh-CN" sz="1400" dirty="0">
              <a:solidFill>
                <a:schemeClr val="tx1">
                  <a:lumMod val="65000"/>
                  <a:lumOff val="35000"/>
                </a:schemeClr>
              </a:solidFill>
            </a:endParaRPr>
          </a:p>
        </p:txBody>
      </p:sp>
      <p:cxnSp>
        <p:nvCxnSpPr>
          <p:cNvPr id="6" name="直接箭头连接符 5">
            <a:extLst>
              <a:ext uri="{FF2B5EF4-FFF2-40B4-BE49-F238E27FC236}">
                <a16:creationId xmlns:a16="http://schemas.microsoft.com/office/drawing/2014/main" id="{9BB8226E-94D6-42F0-BD4C-4FC59B57C391}"/>
              </a:ext>
            </a:extLst>
          </p:cNvPr>
          <p:cNvCxnSpPr>
            <a:cxnSpLocks/>
            <a:endCxn id="10" idx="0"/>
          </p:cNvCxnSpPr>
          <p:nvPr/>
        </p:nvCxnSpPr>
        <p:spPr>
          <a:xfrm flipH="1">
            <a:off x="7131815" y="5490399"/>
            <a:ext cx="585792" cy="200714"/>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5752C11-6F05-433A-83F2-6855AA1EE438}"/>
              </a:ext>
            </a:extLst>
          </p:cNvPr>
          <p:cNvCxnSpPr>
            <a:cxnSpLocks/>
          </p:cNvCxnSpPr>
          <p:nvPr/>
        </p:nvCxnSpPr>
        <p:spPr>
          <a:xfrm>
            <a:off x="8004173" y="5631197"/>
            <a:ext cx="0" cy="52158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0821D3B-7E32-4717-9F79-BDD26248C75D}"/>
              </a:ext>
            </a:extLst>
          </p:cNvPr>
          <p:cNvCxnSpPr>
            <a:cxnSpLocks/>
          </p:cNvCxnSpPr>
          <p:nvPr/>
        </p:nvCxnSpPr>
        <p:spPr>
          <a:xfrm>
            <a:off x="8347294" y="5565626"/>
            <a:ext cx="782294" cy="987474"/>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180CB398-066F-476D-A1EE-BE2D91541D7B}"/>
              </a:ext>
            </a:extLst>
          </p:cNvPr>
          <p:cNvSpPr/>
          <p:nvPr/>
        </p:nvSpPr>
        <p:spPr>
          <a:xfrm>
            <a:off x="11102692" y="5293160"/>
            <a:ext cx="2068195" cy="1428211"/>
          </a:xfrm>
          <a:prstGeom prst="rect">
            <a:avLst/>
          </a:prstGeom>
        </p:spPr>
        <p:txBody>
          <a:bodyPr wrap="none">
            <a:spAutoFit/>
          </a:bodyPr>
          <a:lstStyle/>
          <a:p>
            <a:pPr>
              <a:lnSpc>
                <a:spcPct val="150000"/>
              </a:lnSpc>
            </a:pPr>
            <a:r>
              <a:rPr lang="zh-CN" altLang="en-US" sz="2000" dirty="0">
                <a:solidFill>
                  <a:schemeClr val="tx1">
                    <a:lumMod val="50000"/>
                    <a:lumOff val="50000"/>
                  </a:schemeClr>
                </a:solidFill>
              </a:rPr>
              <a:t>消除左递归</a:t>
            </a:r>
            <a:endParaRPr lang="en-US" altLang="zh-CN" sz="2000" dirty="0">
              <a:solidFill>
                <a:schemeClr val="tx1">
                  <a:lumMod val="50000"/>
                  <a:lumOff val="50000"/>
                </a:schemeClr>
              </a:solidFill>
            </a:endParaRPr>
          </a:p>
          <a:p>
            <a:pPr>
              <a:lnSpc>
                <a:spcPct val="150000"/>
              </a:lnSpc>
            </a:pPr>
            <a:r>
              <a:rPr lang="zh-CN" altLang="en-US" sz="2000" dirty="0">
                <a:solidFill>
                  <a:schemeClr val="tx1">
                    <a:lumMod val="50000"/>
                    <a:lumOff val="50000"/>
                  </a:schemeClr>
                </a:solidFill>
              </a:rPr>
              <a:t>提取左公因式</a:t>
            </a:r>
            <a:endParaRPr lang="en-US" altLang="zh-CN" sz="2000" dirty="0">
              <a:solidFill>
                <a:schemeClr val="tx1">
                  <a:lumMod val="50000"/>
                  <a:lumOff val="50000"/>
                </a:schemeClr>
              </a:solidFill>
            </a:endParaRPr>
          </a:p>
          <a:p>
            <a:pPr>
              <a:lnSpc>
                <a:spcPct val="150000"/>
              </a:lnSpc>
            </a:pPr>
            <a:r>
              <a:rPr lang="en-US" altLang="zh-CN" sz="2000" dirty="0">
                <a:solidFill>
                  <a:schemeClr val="tx1">
                    <a:lumMod val="50000"/>
                    <a:lumOff val="50000"/>
                  </a:schemeClr>
                </a:solidFill>
              </a:rPr>
              <a:t>LL1</a:t>
            </a:r>
            <a:r>
              <a:rPr lang="zh-CN" altLang="en-US" sz="2000" dirty="0">
                <a:solidFill>
                  <a:schemeClr val="tx1">
                    <a:lumMod val="50000"/>
                    <a:lumOff val="50000"/>
                  </a:schemeClr>
                </a:solidFill>
              </a:rPr>
              <a:t>分析表的构造</a:t>
            </a:r>
            <a:endParaRPr lang="en-US" altLang="zh-CN" sz="2000" dirty="0">
              <a:solidFill>
                <a:schemeClr val="tx1">
                  <a:lumMod val="50000"/>
                  <a:lumOff val="50000"/>
                </a:schemeClr>
              </a:solidFill>
            </a:endParaRPr>
          </a:p>
        </p:txBody>
      </p:sp>
      <p:sp>
        <p:nvSpPr>
          <p:cNvPr id="24" name="矩形 23">
            <a:extLst>
              <a:ext uri="{FF2B5EF4-FFF2-40B4-BE49-F238E27FC236}">
                <a16:creationId xmlns:a16="http://schemas.microsoft.com/office/drawing/2014/main" id="{4F9F534D-61BE-4127-99EA-ABD9A91A2446}"/>
              </a:ext>
            </a:extLst>
          </p:cNvPr>
          <p:cNvSpPr/>
          <p:nvPr/>
        </p:nvSpPr>
        <p:spPr>
          <a:xfrm>
            <a:off x="5207773" y="7116907"/>
            <a:ext cx="7802136" cy="463588"/>
          </a:xfrm>
          <a:prstGeom prst="rect">
            <a:avLst/>
          </a:prstGeom>
        </p:spPr>
        <p:txBody>
          <a:bodyPr wrap="none">
            <a:spAutoFit/>
          </a:bodyPr>
          <a:lstStyle/>
          <a:p>
            <a:pPr>
              <a:lnSpc>
                <a:spcPct val="150000"/>
              </a:lnSpc>
            </a:pPr>
            <a:r>
              <a:rPr lang="zh-CN" altLang="en-US" sz="1800" dirty="0">
                <a:solidFill>
                  <a:schemeClr val="tx1">
                    <a:lumMod val="75000"/>
                    <a:lumOff val="25000"/>
                  </a:schemeClr>
                </a:solidFill>
              </a:rPr>
              <a:t>只需要查看下一个输入符号就可以选择正确的产生式来扩展给定的非终结符</a:t>
            </a:r>
            <a:endParaRPr lang="en-US" altLang="zh-CN" sz="1800" dirty="0">
              <a:solidFill>
                <a:schemeClr val="tx1">
                  <a:lumMod val="75000"/>
                  <a:lumOff val="25000"/>
                </a:schemeClr>
              </a:solidFill>
            </a:endParaRPr>
          </a:p>
        </p:txBody>
      </p:sp>
    </p:spTree>
    <p:extLst>
      <p:ext uri="{BB962C8B-B14F-4D97-AF65-F5344CB8AC3E}">
        <p14:creationId xmlns:p14="http://schemas.microsoft.com/office/powerpoint/2010/main" val="4122746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3B986E-B2F8-41BD-B431-6C46833652A9}"/>
              </a:ext>
            </a:extLst>
          </p:cNvPr>
          <p:cNvSpPr>
            <a:spLocks noGrp="1"/>
          </p:cNvSpPr>
          <p:nvPr>
            <p:ph type="title"/>
          </p:nvPr>
        </p:nvSpPr>
        <p:spPr/>
        <p:txBody>
          <a:bodyPr/>
          <a:lstStyle/>
          <a:p>
            <a:pPr algn="l"/>
            <a:r>
              <a:rPr lang="zh-CN" altLang="en-US" dirty="0"/>
              <a:t>语法分析</a:t>
            </a:r>
          </a:p>
        </p:txBody>
      </p:sp>
      <p:sp>
        <p:nvSpPr>
          <p:cNvPr id="4" name="矩形 3">
            <a:extLst>
              <a:ext uri="{FF2B5EF4-FFF2-40B4-BE49-F238E27FC236}">
                <a16:creationId xmlns:a16="http://schemas.microsoft.com/office/drawing/2014/main" id="{F2A3AC6E-4336-47B8-BC79-12FBD96BE5F6}"/>
              </a:ext>
            </a:extLst>
          </p:cNvPr>
          <p:cNvSpPr/>
          <p:nvPr/>
        </p:nvSpPr>
        <p:spPr>
          <a:xfrm>
            <a:off x="1302050" y="1262218"/>
            <a:ext cx="2646878" cy="461665"/>
          </a:xfrm>
          <a:prstGeom prst="rect">
            <a:avLst/>
          </a:prstGeom>
        </p:spPr>
        <p:txBody>
          <a:bodyPr wrap="none">
            <a:spAutoFit/>
          </a:bodyPr>
          <a:lstStyle/>
          <a:p>
            <a:r>
              <a:rPr lang="zh-CN" altLang="en-US" dirty="0"/>
              <a:t>自底向上语法分析</a:t>
            </a:r>
            <a:endParaRPr lang="en-US" altLang="zh-CN" dirty="0"/>
          </a:p>
        </p:txBody>
      </p:sp>
      <p:pic>
        <p:nvPicPr>
          <p:cNvPr id="2" name="图片 1">
            <a:extLst>
              <a:ext uri="{FF2B5EF4-FFF2-40B4-BE49-F238E27FC236}">
                <a16:creationId xmlns:a16="http://schemas.microsoft.com/office/drawing/2014/main" id="{8BBCB37B-E443-482C-AFFC-ABA31933CBDD}"/>
              </a:ext>
            </a:extLst>
          </p:cNvPr>
          <p:cNvPicPr>
            <a:picLocks noChangeAspect="1"/>
          </p:cNvPicPr>
          <p:nvPr/>
        </p:nvPicPr>
        <p:blipFill>
          <a:blip r:embed="rId3"/>
          <a:stretch>
            <a:fillRect/>
          </a:stretch>
        </p:blipFill>
        <p:spPr>
          <a:xfrm>
            <a:off x="867457" y="1989349"/>
            <a:ext cx="3516064" cy="1505673"/>
          </a:xfrm>
          <a:prstGeom prst="rect">
            <a:avLst/>
          </a:prstGeom>
        </p:spPr>
      </p:pic>
      <p:pic>
        <p:nvPicPr>
          <p:cNvPr id="5" name="图片 4">
            <a:extLst>
              <a:ext uri="{FF2B5EF4-FFF2-40B4-BE49-F238E27FC236}">
                <a16:creationId xmlns:a16="http://schemas.microsoft.com/office/drawing/2014/main" id="{3322E240-20FD-4FF5-BED8-630AEBA96E66}"/>
              </a:ext>
            </a:extLst>
          </p:cNvPr>
          <p:cNvPicPr>
            <a:picLocks noChangeAspect="1"/>
          </p:cNvPicPr>
          <p:nvPr/>
        </p:nvPicPr>
        <p:blipFill>
          <a:blip r:embed="rId4"/>
          <a:stretch>
            <a:fillRect/>
          </a:stretch>
        </p:blipFill>
        <p:spPr>
          <a:xfrm>
            <a:off x="5097140" y="1989349"/>
            <a:ext cx="8355323" cy="2265523"/>
          </a:xfrm>
          <a:prstGeom prst="rect">
            <a:avLst/>
          </a:prstGeom>
        </p:spPr>
      </p:pic>
      <p:sp>
        <p:nvSpPr>
          <p:cNvPr id="6" name="矩形 5">
            <a:extLst>
              <a:ext uri="{FF2B5EF4-FFF2-40B4-BE49-F238E27FC236}">
                <a16:creationId xmlns:a16="http://schemas.microsoft.com/office/drawing/2014/main" id="{CE69F027-799D-4825-A6D5-BB9D30586E7D}"/>
              </a:ext>
            </a:extLst>
          </p:cNvPr>
          <p:cNvSpPr/>
          <p:nvPr/>
        </p:nvSpPr>
        <p:spPr>
          <a:xfrm>
            <a:off x="1302050" y="3544234"/>
            <a:ext cx="1983235" cy="523220"/>
          </a:xfrm>
          <a:prstGeom prst="rect">
            <a:avLst/>
          </a:prstGeom>
        </p:spPr>
        <p:txBody>
          <a:bodyPr wrap="none">
            <a:spAutoFit/>
          </a:bodyPr>
          <a:lstStyle/>
          <a:p>
            <a:r>
              <a:rPr lang="zh-CN" altLang="en-US" dirty="0"/>
              <a:t>输入：</a:t>
            </a:r>
            <a:r>
              <a:rPr lang="zh-CN" altLang="en-US" sz="2800" i="1" dirty="0"/>
              <a:t>id </a:t>
            </a:r>
            <a:r>
              <a:rPr lang="zh-CN" altLang="en-US" sz="2800" dirty="0"/>
              <a:t>* </a:t>
            </a:r>
            <a:r>
              <a:rPr lang="zh-CN" altLang="en-US" sz="2800" i="1" dirty="0">
                <a:cs typeface="Calibri" panose="020F0502020204030204" pitchFamily="34" charset="0"/>
              </a:rPr>
              <a:t>id</a:t>
            </a:r>
          </a:p>
        </p:txBody>
      </p:sp>
      <p:sp>
        <p:nvSpPr>
          <p:cNvPr id="11" name="矩形 10">
            <a:extLst>
              <a:ext uri="{FF2B5EF4-FFF2-40B4-BE49-F238E27FC236}">
                <a16:creationId xmlns:a16="http://schemas.microsoft.com/office/drawing/2014/main" id="{361568B8-A5B1-464C-B669-2947193141DD}"/>
              </a:ext>
            </a:extLst>
          </p:cNvPr>
          <p:cNvSpPr/>
          <p:nvPr/>
        </p:nvSpPr>
        <p:spPr>
          <a:xfrm>
            <a:off x="5815406" y="4602450"/>
            <a:ext cx="1865866" cy="633287"/>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54516FE8-2580-4C20-BD85-8B8D4BD31D5E}"/>
              </a:ext>
            </a:extLst>
          </p:cNvPr>
          <p:cNvPicPr>
            <a:picLocks noChangeAspect="1"/>
          </p:cNvPicPr>
          <p:nvPr/>
        </p:nvPicPr>
        <p:blipFill>
          <a:blip r:embed="rId5"/>
          <a:stretch>
            <a:fillRect/>
          </a:stretch>
        </p:blipFill>
        <p:spPr>
          <a:xfrm>
            <a:off x="7507772" y="4325723"/>
            <a:ext cx="457200" cy="1457325"/>
          </a:xfrm>
          <a:prstGeom prst="rect">
            <a:avLst/>
          </a:prstGeom>
        </p:spPr>
      </p:pic>
      <p:sp>
        <p:nvSpPr>
          <p:cNvPr id="13" name="矩形 12">
            <a:extLst>
              <a:ext uri="{FF2B5EF4-FFF2-40B4-BE49-F238E27FC236}">
                <a16:creationId xmlns:a16="http://schemas.microsoft.com/office/drawing/2014/main" id="{CC891FC7-0E34-42B6-BE0F-484A86AED102}"/>
              </a:ext>
            </a:extLst>
          </p:cNvPr>
          <p:cNvSpPr/>
          <p:nvPr/>
        </p:nvSpPr>
        <p:spPr>
          <a:xfrm>
            <a:off x="6063079" y="5429833"/>
            <a:ext cx="877163" cy="369332"/>
          </a:xfrm>
          <a:prstGeom prst="rect">
            <a:avLst/>
          </a:prstGeom>
        </p:spPr>
        <p:txBody>
          <a:bodyPr wrap="none">
            <a:spAutoFit/>
          </a:bodyPr>
          <a:lstStyle/>
          <a:p>
            <a:r>
              <a:rPr lang="zh-CN" altLang="en-US" sz="1800" dirty="0">
                <a:solidFill>
                  <a:schemeClr val="tx1">
                    <a:lumMod val="65000"/>
                    <a:lumOff val="35000"/>
                  </a:schemeClr>
                </a:solidFill>
              </a:rPr>
              <a:t>符号栈</a:t>
            </a:r>
            <a:endParaRPr lang="en-US" altLang="zh-CN" sz="1400" dirty="0">
              <a:solidFill>
                <a:schemeClr val="tx1">
                  <a:lumMod val="65000"/>
                  <a:lumOff val="35000"/>
                </a:schemeClr>
              </a:solidFill>
            </a:endParaRPr>
          </a:p>
        </p:txBody>
      </p:sp>
      <p:sp>
        <p:nvSpPr>
          <p:cNvPr id="14" name="矩形 13">
            <a:extLst>
              <a:ext uri="{FF2B5EF4-FFF2-40B4-BE49-F238E27FC236}">
                <a16:creationId xmlns:a16="http://schemas.microsoft.com/office/drawing/2014/main" id="{E63BE308-A465-4D23-916E-30CD55744ADC}"/>
              </a:ext>
            </a:extLst>
          </p:cNvPr>
          <p:cNvSpPr/>
          <p:nvPr/>
        </p:nvSpPr>
        <p:spPr>
          <a:xfrm>
            <a:off x="8300146" y="5429833"/>
            <a:ext cx="873957" cy="369332"/>
          </a:xfrm>
          <a:prstGeom prst="rect">
            <a:avLst/>
          </a:prstGeom>
        </p:spPr>
        <p:txBody>
          <a:bodyPr wrap="none">
            <a:spAutoFit/>
          </a:bodyPr>
          <a:lstStyle/>
          <a:p>
            <a:r>
              <a:rPr lang="zh-CN" altLang="en-US" sz="1800" dirty="0">
                <a:solidFill>
                  <a:schemeClr val="tx1">
                    <a:lumMod val="65000"/>
                    <a:lumOff val="35000"/>
                  </a:schemeClr>
                </a:solidFill>
              </a:rPr>
              <a:t>输入流</a:t>
            </a:r>
            <a:endParaRPr lang="en-US" altLang="zh-CN" sz="1400" dirty="0">
              <a:solidFill>
                <a:schemeClr val="tx1">
                  <a:lumMod val="65000"/>
                  <a:lumOff val="35000"/>
                </a:schemeClr>
              </a:solidFill>
            </a:endParaRPr>
          </a:p>
        </p:txBody>
      </p:sp>
      <p:sp>
        <p:nvSpPr>
          <p:cNvPr id="15" name="矩形: 圆角 14">
            <a:extLst>
              <a:ext uri="{FF2B5EF4-FFF2-40B4-BE49-F238E27FC236}">
                <a16:creationId xmlns:a16="http://schemas.microsoft.com/office/drawing/2014/main" id="{142004F8-A54E-47EB-B934-F70C61022CC5}"/>
              </a:ext>
            </a:extLst>
          </p:cNvPr>
          <p:cNvSpPr/>
          <p:nvPr/>
        </p:nvSpPr>
        <p:spPr>
          <a:xfrm>
            <a:off x="6621819" y="2131907"/>
            <a:ext cx="1059453" cy="1703988"/>
          </a:xfrm>
          <a:prstGeom prst="roundRect">
            <a:avLst>
              <a:gd name="adj" fmla="val 8546"/>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098048B-9CA4-41CF-A2F8-8B2B3862112A}"/>
              </a:ext>
            </a:extLst>
          </p:cNvPr>
          <p:cNvSpPr/>
          <p:nvPr/>
        </p:nvSpPr>
        <p:spPr>
          <a:xfrm>
            <a:off x="6613024" y="4690221"/>
            <a:ext cx="325730" cy="461665"/>
          </a:xfrm>
          <a:prstGeom prst="rect">
            <a:avLst/>
          </a:prstGeom>
        </p:spPr>
        <p:txBody>
          <a:bodyPr wrap="none">
            <a:spAutoFit/>
          </a:bodyPr>
          <a:lstStyle/>
          <a:p>
            <a:r>
              <a:rPr lang="en-US" altLang="zh-CN" dirty="0"/>
              <a:t>F</a:t>
            </a:r>
            <a:endParaRPr lang="zh-CN" altLang="en-US" sz="2800" i="1" dirty="0">
              <a:cs typeface="Calibri" panose="020F0502020204030204" pitchFamily="34" charset="0"/>
            </a:endParaRPr>
          </a:p>
        </p:txBody>
      </p:sp>
      <p:sp>
        <p:nvSpPr>
          <p:cNvPr id="18" name="矩形 17">
            <a:extLst>
              <a:ext uri="{FF2B5EF4-FFF2-40B4-BE49-F238E27FC236}">
                <a16:creationId xmlns:a16="http://schemas.microsoft.com/office/drawing/2014/main" id="{EC72A43A-782B-4AD4-83FC-95E54A63566C}"/>
              </a:ext>
            </a:extLst>
          </p:cNvPr>
          <p:cNvSpPr/>
          <p:nvPr/>
        </p:nvSpPr>
        <p:spPr>
          <a:xfrm>
            <a:off x="8092018" y="4657483"/>
            <a:ext cx="712054" cy="523220"/>
          </a:xfrm>
          <a:prstGeom prst="rect">
            <a:avLst/>
          </a:prstGeom>
        </p:spPr>
        <p:txBody>
          <a:bodyPr wrap="none">
            <a:spAutoFit/>
          </a:bodyPr>
          <a:lstStyle/>
          <a:p>
            <a:r>
              <a:rPr lang="zh-CN" altLang="en-US" sz="2800" dirty="0"/>
              <a:t>* </a:t>
            </a:r>
            <a:r>
              <a:rPr lang="zh-CN" altLang="en-US" sz="2800" i="1" dirty="0">
                <a:cs typeface="Calibri" panose="020F0502020204030204" pitchFamily="34" charset="0"/>
              </a:rPr>
              <a:t>id</a:t>
            </a:r>
          </a:p>
        </p:txBody>
      </p:sp>
      <p:sp>
        <p:nvSpPr>
          <p:cNvPr id="16" name="矩形 15">
            <a:extLst>
              <a:ext uri="{FF2B5EF4-FFF2-40B4-BE49-F238E27FC236}">
                <a16:creationId xmlns:a16="http://schemas.microsoft.com/office/drawing/2014/main" id="{57778A32-741F-468F-85D4-D777678321DA}"/>
              </a:ext>
            </a:extLst>
          </p:cNvPr>
          <p:cNvSpPr/>
          <p:nvPr/>
        </p:nvSpPr>
        <p:spPr>
          <a:xfrm>
            <a:off x="6012369" y="6185659"/>
            <a:ext cx="3262432" cy="461665"/>
          </a:xfrm>
          <a:prstGeom prst="rect">
            <a:avLst/>
          </a:prstGeom>
        </p:spPr>
        <p:txBody>
          <a:bodyPr wrap="none">
            <a:spAutoFit/>
          </a:bodyPr>
          <a:lstStyle/>
          <a:p>
            <a:r>
              <a:rPr lang="zh-CN" altLang="en-US" dirty="0"/>
              <a:t>移入规约语法分析技术</a:t>
            </a:r>
            <a:endParaRPr lang="zh-CN" altLang="en-US" sz="2800" i="1" dirty="0">
              <a:cs typeface="Calibri" panose="020F0502020204030204" pitchFamily="34" charset="0"/>
            </a:endParaRPr>
          </a:p>
        </p:txBody>
      </p:sp>
      <p:sp>
        <p:nvSpPr>
          <p:cNvPr id="19" name="矩形 18">
            <a:extLst>
              <a:ext uri="{FF2B5EF4-FFF2-40B4-BE49-F238E27FC236}">
                <a16:creationId xmlns:a16="http://schemas.microsoft.com/office/drawing/2014/main" id="{FC7FB7EF-5781-46C2-B68B-ACAD09AACC53}"/>
              </a:ext>
            </a:extLst>
          </p:cNvPr>
          <p:cNvSpPr/>
          <p:nvPr/>
        </p:nvSpPr>
        <p:spPr>
          <a:xfrm>
            <a:off x="5728599" y="6647902"/>
            <a:ext cx="6878806" cy="880369"/>
          </a:xfrm>
          <a:prstGeom prst="rect">
            <a:avLst/>
          </a:prstGeom>
        </p:spPr>
        <p:txBody>
          <a:bodyPr wrap="none">
            <a:spAutoFit/>
          </a:bodyPr>
          <a:lstStyle/>
          <a:p>
            <a:pPr>
              <a:lnSpc>
                <a:spcPct val="150000"/>
              </a:lnSpc>
            </a:pPr>
            <a:r>
              <a:rPr lang="zh-CN" altLang="en-US" sz="1800" dirty="0">
                <a:solidFill>
                  <a:schemeClr val="tx1">
                    <a:lumMod val="75000"/>
                    <a:lumOff val="25000"/>
                  </a:schemeClr>
                </a:solidFill>
              </a:rPr>
              <a:t>使用栈保存文法符号，使用输入缓冲区存放剩余待识别的输入符号</a:t>
            </a:r>
            <a:endParaRPr lang="en-US" altLang="zh-CN" sz="1800" dirty="0">
              <a:solidFill>
                <a:schemeClr val="tx1">
                  <a:lumMod val="75000"/>
                  <a:lumOff val="25000"/>
                </a:schemeClr>
              </a:solidFill>
            </a:endParaRPr>
          </a:p>
          <a:p>
            <a:pPr>
              <a:lnSpc>
                <a:spcPct val="150000"/>
              </a:lnSpc>
            </a:pPr>
            <a:r>
              <a:rPr lang="zh-CN" altLang="en-US" sz="1800" dirty="0">
                <a:solidFill>
                  <a:schemeClr val="tx1">
                    <a:lumMod val="75000"/>
                    <a:lumOff val="25000"/>
                  </a:schemeClr>
                </a:solidFill>
              </a:rPr>
              <a:t>每次对当前状态进行一个“移入”还是“规约”的判断</a:t>
            </a:r>
            <a:endParaRPr lang="en-US" altLang="zh-CN" sz="1800" dirty="0">
              <a:solidFill>
                <a:schemeClr val="tx1">
                  <a:lumMod val="75000"/>
                  <a:lumOff val="25000"/>
                </a:schemeClr>
              </a:solidFill>
            </a:endParaRPr>
          </a:p>
        </p:txBody>
      </p:sp>
      <p:sp>
        <p:nvSpPr>
          <p:cNvPr id="7" name="矩形 6">
            <a:extLst>
              <a:ext uri="{FF2B5EF4-FFF2-40B4-BE49-F238E27FC236}">
                <a16:creationId xmlns:a16="http://schemas.microsoft.com/office/drawing/2014/main" id="{272E975F-CF92-44FF-A68B-9EE8FFA14645}"/>
              </a:ext>
            </a:extLst>
          </p:cNvPr>
          <p:cNvSpPr/>
          <p:nvPr/>
        </p:nvSpPr>
        <p:spPr>
          <a:xfrm>
            <a:off x="5097140" y="1358501"/>
            <a:ext cx="7038975" cy="369332"/>
          </a:xfrm>
          <a:prstGeom prst="rect">
            <a:avLst/>
          </a:prstGeom>
        </p:spPr>
        <p:txBody>
          <a:bodyPr>
            <a:spAutoFit/>
          </a:bodyPr>
          <a:lstStyle/>
          <a:p>
            <a:r>
              <a:rPr lang="zh-CN" altLang="en-US" sz="1800" dirty="0">
                <a:solidFill>
                  <a:schemeClr val="tx1">
                    <a:lumMod val="65000"/>
                    <a:lumOff val="35000"/>
                  </a:schemeClr>
                </a:solidFill>
              </a:rPr>
              <a:t>输入符号组成的叶子节点不断向上规约形成一棵语法树</a:t>
            </a:r>
          </a:p>
        </p:txBody>
      </p:sp>
    </p:spTree>
    <p:extLst>
      <p:ext uri="{BB962C8B-B14F-4D97-AF65-F5344CB8AC3E}">
        <p14:creationId xmlns:p14="http://schemas.microsoft.com/office/powerpoint/2010/main" val="225355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p:bldP spid="15" grpId="0" animBg="1"/>
      <p:bldP spid="17" grpId="0"/>
      <p:bldP spid="18" grpId="0"/>
      <p:bldP spid="16"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3B986E-B2F8-41BD-B431-6C46833652A9}"/>
              </a:ext>
            </a:extLst>
          </p:cNvPr>
          <p:cNvSpPr>
            <a:spLocks noGrp="1"/>
          </p:cNvSpPr>
          <p:nvPr>
            <p:ph type="title"/>
          </p:nvPr>
        </p:nvSpPr>
        <p:spPr/>
        <p:txBody>
          <a:bodyPr/>
          <a:lstStyle/>
          <a:p>
            <a:pPr algn="l"/>
            <a:r>
              <a:rPr lang="zh-CN" altLang="en-US" dirty="0"/>
              <a:t>语法分析</a:t>
            </a:r>
          </a:p>
        </p:txBody>
      </p:sp>
      <p:sp>
        <p:nvSpPr>
          <p:cNvPr id="4" name="矩形 3">
            <a:extLst>
              <a:ext uri="{FF2B5EF4-FFF2-40B4-BE49-F238E27FC236}">
                <a16:creationId xmlns:a16="http://schemas.microsoft.com/office/drawing/2014/main" id="{F2A3AC6E-4336-47B8-BC79-12FBD96BE5F6}"/>
              </a:ext>
            </a:extLst>
          </p:cNvPr>
          <p:cNvSpPr/>
          <p:nvPr/>
        </p:nvSpPr>
        <p:spPr>
          <a:xfrm>
            <a:off x="1302050" y="1262218"/>
            <a:ext cx="2646878" cy="461665"/>
          </a:xfrm>
          <a:prstGeom prst="rect">
            <a:avLst/>
          </a:prstGeom>
        </p:spPr>
        <p:txBody>
          <a:bodyPr wrap="none">
            <a:spAutoFit/>
          </a:bodyPr>
          <a:lstStyle/>
          <a:p>
            <a:r>
              <a:rPr lang="zh-CN" altLang="en-US" dirty="0"/>
              <a:t>自底向上语法分析</a:t>
            </a:r>
            <a:endParaRPr lang="en-US" altLang="zh-CN" dirty="0"/>
          </a:p>
        </p:txBody>
      </p:sp>
      <p:pic>
        <p:nvPicPr>
          <p:cNvPr id="2" name="图片 1">
            <a:extLst>
              <a:ext uri="{FF2B5EF4-FFF2-40B4-BE49-F238E27FC236}">
                <a16:creationId xmlns:a16="http://schemas.microsoft.com/office/drawing/2014/main" id="{8BBCB37B-E443-482C-AFFC-ABA31933CBDD}"/>
              </a:ext>
            </a:extLst>
          </p:cNvPr>
          <p:cNvPicPr>
            <a:picLocks noChangeAspect="1"/>
          </p:cNvPicPr>
          <p:nvPr/>
        </p:nvPicPr>
        <p:blipFill>
          <a:blip r:embed="rId2"/>
          <a:stretch>
            <a:fillRect/>
          </a:stretch>
        </p:blipFill>
        <p:spPr>
          <a:xfrm>
            <a:off x="867457" y="1989349"/>
            <a:ext cx="3516064" cy="1505673"/>
          </a:xfrm>
          <a:prstGeom prst="rect">
            <a:avLst/>
          </a:prstGeom>
        </p:spPr>
      </p:pic>
      <p:pic>
        <p:nvPicPr>
          <p:cNvPr id="5" name="图片 4">
            <a:extLst>
              <a:ext uri="{FF2B5EF4-FFF2-40B4-BE49-F238E27FC236}">
                <a16:creationId xmlns:a16="http://schemas.microsoft.com/office/drawing/2014/main" id="{3322E240-20FD-4FF5-BED8-630AEBA96E66}"/>
              </a:ext>
            </a:extLst>
          </p:cNvPr>
          <p:cNvPicPr>
            <a:picLocks noChangeAspect="1"/>
          </p:cNvPicPr>
          <p:nvPr/>
        </p:nvPicPr>
        <p:blipFill>
          <a:blip r:embed="rId3"/>
          <a:stretch>
            <a:fillRect/>
          </a:stretch>
        </p:blipFill>
        <p:spPr>
          <a:xfrm>
            <a:off x="5097140" y="1989349"/>
            <a:ext cx="8355323" cy="2265523"/>
          </a:xfrm>
          <a:prstGeom prst="rect">
            <a:avLst/>
          </a:prstGeom>
        </p:spPr>
      </p:pic>
      <p:sp>
        <p:nvSpPr>
          <p:cNvPr id="6" name="矩形 5">
            <a:extLst>
              <a:ext uri="{FF2B5EF4-FFF2-40B4-BE49-F238E27FC236}">
                <a16:creationId xmlns:a16="http://schemas.microsoft.com/office/drawing/2014/main" id="{CE69F027-799D-4825-A6D5-BB9D30586E7D}"/>
              </a:ext>
            </a:extLst>
          </p:cNvPr>
          <p:cNvSpPr/>
          <p:nvPr/>
        </p:nvSpPr>
        <p:spPr>
          <a:xfrm>
            <a:off x="1302050" y="3544234"/>
            <a:ext cx="1983235" cy="523220"/>
          </a:xfrm>
          <a:prstGeom prst="rect">
            <a:avLst/>
          </a:prstGeom>
        </p:spPr>
        <p:txBody>
          <a:bodyPr wrap="none">
            <a:spAutoFit/>
          </a:bodyPr>
          <a:lstStyle/>
          <a:p>
            <a:r>
              <a:rPr lang="zh-CN" altLang="en-US" dirty="0"/>
              <a:t>输入：</a:t>
            </a:r>
            <a:r>
              <a:rPr lang="zh-CN" altLang="en-US" sz="2800" i="1" dirty="0"/>
              <a:t>id </a:t>
            </a:r>
            <a:r>
              <a:rPr lang="zh-CN" altLang="en-US" sz="2800" dirty="0"/>
              <a:t>* </a:t>
            </a:r>
            <a:r>
              <a:rPr lang="zh-CN" altLang="en-US" sz="2800" i="1" dirty="0">
                <a:cs typeface="Calibri" panose="020F0502020204030204" pitchFamily="34" charset="0"/>
              </a:rPr>
              <a:t>id</a:t>
            </a:r>
          </a:p>
        </p:txBody>
      </p:sp>
      <p:sp>
        <p:nvSpPr>
          <p:cNvPr id="11" name="矩形 10">
            <a:extLst>
              <a:ext uri="{FF2B5EF4-FFF2-40B4-BE49-F238E27FC236}">
                <a16:creationId xmlns:a16="http://schemas.microsoft.com/office/drawing/2014/main" id="{361568B8-A5B1-464C-B669-2947193141DD}"/>
              </a:ext>
            </a:extLst>
          </p:cNvPr>
          <p:cNvSpPr/>
          <p:nvPr/>
        </p:nvSpPr>
        <p:spPr>
          <a:xfrm>
            <a:off x="5815406" y="4602450"/>
            <a:ext cx="1865866" cy="633287"/>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54516FE8-2580-4C20-BD85-8B8D4BD31D5E}"/>
              </a:ext>
            </a:extLst>
          </p:cNvPr>
          <p:cNvPicPr>
            <a:picLocks noChangeAspect="1"/>
          </p:cNvPicPr>
          <p:nvPr/>
        </p:nvPicPr>
        <p:blipFill>
          <a:blip r:embed="rId4"/>
          <a:stretch>
            <a:fillRect/>
          </a:stretch>
        </p:blipFill>
        <p:spPr>
          <a:xfrm>
            <a:off x="7507772" y="4325723"/>
            <a:ext cx="457200" cy="1457325"/>
          </a:xfrm>
          <a:prstGeom prst="rect">
            <a:avLst/>
          </a:prstGeom>
        </p:spPr>
      </p:pic>
      <p:sp>
        <p:nvSpPr>
          <p:cNvPr id="13" name="矩形 12">
            <a:extLst>
              <a:ext uri="{FF2B5EF4-FFF2-40B4-BE49-F238E27FC236}">
                <a16:creationId xmlns:a16="http://schemas.microsoft.com/office/drawing/2014/main" id="{CC891FC7-0E34-42B6-BE0F-484A86AED102}"/>
              </a:ext>
            </a:extLst>
          </p:cNvPr>
          <p:cNvSpPr/>
          <p:nvPr/>
        </p:nvSpPr>
        <p:spPr>
          <a:xfrm>
            <a:off x="6063079" y="5429833"/>
            <a:ext cx="877163" cy="369332"/>
          </a:xfrm>
          <a:prstGeom prst="rect">
            <a:avLst/>
          </a:prstGeom>
        </p:spPr>
        <p:txBody>
          <a:bodyPr wrap="none">
            <a:spAutoFit/>
          </a:bodyPr>
          <a:lstStyle/>
          <a:p>
            <a:r>
              <a:rPr lang="zh-CN" altLang="en-US" sz="1800" dirty="0">
                <a:solidFill>
                  <a:schemeClr val="tx1">
                    <a:lumMod val="65000"/>
                    <a:lumOff val="35000"/>
                  </a:schemeClr>
                </a:solidFill>
              </a:rPr>
              <a:t>符号栈</a:t>
            </a:r>
            <a:endParaRPr lang="en-US" altLang="zh-CN" sz="1400" dirty="0">
              <a:solidFill>
                <a:schemeClr val="tx1">
                  <a:lumMod val="65000"/>
                  <a:lumOff val="35000"/>
                </a:schemeClr>
              </a:solidFill>
            </a:endParaRPr>
          </a:p>
        </p:txBody>
      </p:sp>
      <p:sp>
        <p:nvSpPr>
          <p:cNvPr id="14" name="矩形 13">
            <a:extLst>
              <a:ext uri="{FF2B5EF4-FFF2-40B4-BE49-F238E27FC236}">
                <a16:creationId xmlns:a16="http://schemas.microsoft.com/office/drawing/2014/main" id="{E63BE308-A465-4D23-916E-30CD55744ADC}"/>
              </a:ext>
            </a:extLst>
          </p:cNvPr>
          <p:cNvSpPr/>
          <p:nvPr/>
        </p:nvSpPr>
        <p:spPr>
          <a:xfrm>
            <a:off x="8300146" y="5429833"/>
            <a:ext cx="649537" cy="369332"/>
          </a:xfrm>
          <a:prstGeom prst="rect">
            <a:avLst/>
          </a:prstGeom>
        </p:spPr>
        <p:txBody>
          <a:bodyPr wrap="none">
            <a:spAutoFit/>
          </a:bodyPr>
          <a:lstStyle/>
          <a:p>
            <a:r>
              <a:rPr lang="zh-CN" altLang="en-US" sz="1800" dirty="0">
                <a:solidFill>
                  <a:schemeClr val="tx1">
                    <a:lumMod val="65000"/>
                    <a:lumOff val="35000"/>
                  </a:schemeClr>
                </a:solidFill>
              </a:rPr>
              <a:t>输入</a:t>
            </a:r>
            <a:endParaRPr lang="en-US" altLang="zh-CN" sz="1400" dirty="0">
              <a:solidFill>
                <a:schemeClr val="tx1">
                  <a:lumMod val="65000"/>
                  <a:lumOff val="35000"/>
                </a:schemeClr>
              </a:solidFill>
            </a:endParaRPr>
          </a:p>
        </p:txBody>
      </p:sp>
      <p:sp>
        <p:nvSpPr>
          <p:cNvPr id="15" name="矩形: 圆角 14">
            <a:extLst>
              <a:ext uri="{FF2B5EF4-FFF2-40B4-BE49-F238E27FC236}">
                <a16:creationId xmlns:a16="http://schemas.microsoft.com/office/drawing/2014/main" id="{142004F8-A54E-47EB-B934-F70C61022CC5}"/>
              </a:ext>
            </a:extLst>
          </p:cNvPr>
          <p:cNvSpPr/>
          <p:nvPr/>
        </p:nvSpPr>
        <p:spPr>
          <a:xfrm>
            <a:off x="6621819" y="2131907"/>
            <a:ext cx="1059453" cy="1703988"/>
          </a:xfrm>
          <a:prstGeom prst="roundRect">
            <a:avLst>
              <a:gd name="adj" fmla="val 8546"/>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098048B-9CA4-41CF-A2F8-8B2B3862112A}"/>
              </a:ext>
            </a:extLst>
          </p:cNvPr>
          <p:cNvSpPr/>
          <p:nvPr/>
        </p:nvSpPr>
        <p:spPr>
          <a:xfrm>
            <a:off x="6613024" y="4690221"/>
            <a:ext cx="325730" cy="461665"/>
          </a:xfrm>
          <a:prstGeom prst="rect">
            <a:avLst/>
          </a:prstGeom>
        </p:spPr>
        <p:txBody>
          <a:bodyPr wrap="none">
            <a:spAutoFit/>
          </a:bodyPr>
          <a:lstStyle/>
          <a:p>
            <a:r>
              <a:rPr lang="en-US" altLang="zh-CN" dirty="0"/>
              <a:t>F</a:t>
            </a:r>
            <a:endParaRPr lang="zh-CN" altLang="en-US" sz="2800" i="1" dirty="0">
              <a:cs typeface="Calibri" panose="020F0502020204030204" pitchFamily="34" charset="0"/>
            </a:endParaRPr>
          </a:p>
        </p:txBody>
      </p:sp>
      <p:sp>
        <p:nvSpPr>
          <p:cNvPr id="18" name="矩形 17">
            <a:extLst>
              <a:ext uri="{FF2B5EF4-FFF2-40B4-BE49-F238E27FC236}">
                <a16:creationId xmlns:a16="http://schemas.microsoft.com/office/drawing/2014/main" id="{EC72A43A-782B-4AD4-83FC-95E54A63566C}"/>
              </a:ext>
            </a:extLst>
          </p:cNvPr>
          <p:cNvSpPr/>
          <p:nvPr/>
        </p:nvSpPr>
        <p:spPr>
          <a:xfrm>
            <a:off x="8092018" y="4657483"/>
            <a:ext cx="712054" cy="523220"/>
          </a:xfrm>
          <a:prstGeom prst="rect">
            <a:avLst/>
          </a:prstGeom>
        </p:spPr>
        <p:txBody>
          <a:bodyPr wrap="none">
            <a:spAutoFit/>
          </a:bodyPr>
          <a:lstStyle/>
          <a:p>
            <a:r>
              <a:rPr lang="zh-CN" altLang="en-US" sz="2800" dirty="0"/>
              <a:t>* </a:t>
            </a:r>
            <a:r>
              <a:rPr lang="zh-CN" altLang="en-US" sz="2800" i="1" dirty="0">
                <a:cs typeface="Calibri" panose="020F0502020204030204" pitchFamily="34" charset="0"/>
              </a:rPr>
              <a:t>id</a:t>
            </a:r>
          </a:p>
        </p:txBody>
      </p:sp>
      <p:pic>
        <p:nvPicPr>
          <p:cNvPr id="19" name="图片 18">
            <a:extLst>
              <a:ext uri="{FF2B5EF4-FFF2-40B4-BE49-F238E27FC236}">
                <a16:creationId xmlns:a16="http://schemas.microsoft.com/office/drawing/2014/main" id="{C88B1310-D344-46E0-91FF-05CCECA8306D}"/>
              </a:ext>
            </a:extLst>
          </p:cNvPr>
          <p:cNvPicPr>
            <a:picLocks noChangeAspect="1"/>
          </p:cNvPicPr>
          <p:nvPr/>
        </p:nvPicPr>
        <p:blipFill>
          <a:blip r:embed="rId5"/>
          <a:stretch>
            <a:fillRect/>
          </a:stretch>
        </p:blipFill>
        <p:spPr>
          <a:xfrm>
            <a:off x="5097140" y="4120838"/>
            <a:ext cx="6029858" cy="3800787"/>
          </a:xfrm>
          <a:prstGeom prst="rect">
            <a:avLst/>
          </a:prstGeom>
        </p:spPr>
      </p:pic>
      <p:sp>
        <p:nvSpPr>
          <p:cNvPr id="16" name="矩形 15">
            <a:extLst>
              <a:ext uri="{FF2B5EF4-FFF2-40B4-BE49-F238E27FC236}">
                <a16:creationId xmlns:a16="http://schemas.microsoft.com/office/drawing/2014/main" id="{5B7AD2F0-AE3F-47E9-8220-4D89BFD2969F}"/>
              </a:ext>
            </a:extLst>
          </p:cNvPr>
          <p:cNvSpPr/>
          <p:nvPr/>
        </p:nvSpPr>
        <p:spPr>
          <a:xfrm>
            <a:off x="1105396" y="4719038"/>
            <a:ext cx="3143809" cy="461665"/>
          </a:xfrm>
          <a:prstGeom prst="rect">
            <a:avLst/>
          </a:prstGeom>
        </p:spPr>
        <p:txBody>
          <a:bodyPr wrap="none">
            <a:spAutoFit/>
          </a:bodyPr>
          <a:lstStyle/>
          <a:p>
            <a:r>
              <a:rPr lang="zh-CN" altLang="en-US" dirty="0"/>
              <a:t>如何判断当前</a:t>
            </a:r>
            <a:r>
              <a:rPr lang="en-US" altLang="zh-CN" dirty="0"/>
              <a:t>Action</a:t>
            </a:r>
            <a:r>
              <a:rPr lang="zh-CN" altLang="en-US" dirty="0"/>
              <a:t>？</a:t>
            </a:r>
            <a:endParaRPr lang="zh-CN" altLang="en-US" sz="2800" i="1" dirty="0">
              <a:cs typeface="Calibri" panose="020F0502020204030204" pitchFamily="34" charset="0"/>
            </a:endParaRPr>
          </a:p>
        </p:txBody>
      </p:sp>
    </p:spTree>
    <p:extLst>
      <p:ext uri="{BB962C8B-B14F-4D97-AF65-F5344CB8AC3E}">
        <p14:creationId xmlns:p14="http://schemas.microsoft.com/office/powerpoint/2010/main" val="4150659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3B986E-B2F8-41BD-B431-6C46833652A9}"/>
              </a:ext>
            </a:extLst>
          </p:cNvPr>
          <p:cNvSpPr>
            <a:spLocks noGrp="1"/>
          </p:cNvSpPr>
          <p:nvPr>
            <p:ph type="title"/>
          </p:nvPr>
        </p:nvSpPr>
        <p:spPr/>
        <p:txBody>
          <a:bodyPr/>
          <a:lstStyle/>
          <a:p>
            <a:pPr algn="l"/>
            <a:r>
              <a:rPr lang="zh-CN" altLang="en-US" dirty="0"/>
              <a:t>语法分析</a:t>
            </a:r>
          </a:p>
        </p:txBody>
      </p:sp>
      <p:sp>
        <p:nvSpPr>
          <p:cNvPr id="4" name="矩形 3">
            <a:extLst>
              <a:ext uri="{FF2B5EF4-FFF2-40B4-BE49-F238E27FC236}">
                <a16:creationId xmlns:a16="http://schemas.microsoft.com/office/drawing/2014/main" id="{F2A3AC6E-4336-47B8-BC79-12FBD96BE5F6}"/>
              </a:ext>
            </a:extLst>
          </p:cNvPr>
          <p:cNvSpPr/>
          <p:nvPr/>
        </p:nvSpPr>
        <p:spPr>
          <a:xfrm>
            <a:off x="1302050" y="1262218"/>
            <a:ext cx="1712328" cy="461665"/>
          </a:xfrm>
          <a:prstGeom prst="rect">
            <a:avLst/>
          </a:prstGeom>
        </p:spPr>
        <p:txBody>
          <a:bodyPr wrap="none">
            <a:spAutoFit/>
          </a:bodyPr>
          <a:lstStyle/>
          <a:p>
            <a:r>
              <a:rPr lang="en-US" altLang="zh-CN" dirty="0"/>
              <a:t>LR</a:t>
            </a:r>
            <a:r>
              <a:rPr lang="zh-CN" altLang="en-US" dirty="0"/>
              <a:t>语法分析</a:t>
            </a:r>
            <a:endParaRPr lang="en-US" altLang="zh-CN" dirty="0"/>
          </a:p>
        </p:txBody>
      </p:sp>
      <p:pic>
        <p:nvPicPr>
          <p:cNvPr id="7" name="图片 6">
            <a:extLst>
              <a:ext uri="{FF2B5EF4-FFF2-40B4-BE49-F238E27FC236}">
                <a16:creationId xmlns:a16="http://schemas.microsoft.com/office/drawing/2014/main" id="{DFC81F88-7585-495F-A04A-7D581E681B20}"/>
              </a:ext>
            </a:extLst>
          </p:cNvPr>
          <p:cNvPicPr>
            <a:picLocks noChangeAspect="1"/>
          </p:cNvPicPr>
          <p:nvPr/>
        </p:nvPicPr>
        <p:blipFill>
          <a:blip r:embed="rId3"/>
          <a:stretch>
            <a:fillRect/>
          </a:stretch>
        </p:blipFill>
        <p:spPr>
          <a:xfrm>
            <a:off x="6443267" y="1218235"/>
            <a:ext cx="6397308" cy="6083594"/>
          </a:xfrm>
          <a:prstGeom prst="rect">
            <a:avLst/>
          </a:prstGeom>
        </p:spPr>
      </p:pic>
      <p:pic>
        <p:nvPicPr>
          <p:cNvPr id="16" name="图片 15">
            <a:extLst>
              <a:ext uri="{FF2B5EF4-FFF2-40B4-BE49-F238E27FC236}">
                <a16:creationId xmlns:a16="http://schemas.microsoft.com/office/drawing/2014/main" id="{7B17BFDA-0B2C-4E02-B627-FB39FA45B423}"/>
              </a:ext>
            </a:extLst>
          </p:cNvPr>
          <p:cNvPicPr>
            <a:picLocks noChangeAspect="1"/>
          </p:cNvPicPr>
          <p:nvPr/>
        </p:nvPicPr>
        <p:blipFill>
          <a:blip r:embed="rId4"/>
          <a:stretch>
            <a:fillRect/>
          </a:stretch>
        </p:blipFill>
        <p:spPr>
          <a:xfrm>
            <a:off x="1163545" y="1954325"/>
            <a:ext cx="3000226" cy="1838083"/>
          </a:xfrm>
          <a:prstGeom prst="rect">
            <a:avLst/>
          </a:prstGeom>
        </p:spPr>
      </p:pic>
      <p:sp>
        <p:nvSpPr>
          <p:cNvPr id="20" name="矩形 19">
            <a:extLst>
              <a:ext uri="{FF2B5EF4-FFF2-40B4-BE49-F238E27FC236}">
                <a16:creationId xmlns:a16="http://schemas.microsoft.com/office/drawing/2014/main" id="{1DEE38BE-8204-4F96-8AC8-E5AEFE1025F2}"/>
              </a:ext>
            </a:extLst>
          </p:cNvPr>
          <p:cNvSpPr/>
          <p:nvPr/>
        </p:nvSpPr>
        <p:spPr>
          <a:xfrm>
            <a:off x="11145812" y="6840164"/>
            <a:ext cx="1560042" cy="461665"/>
          </a:xfrm>
          <a:prstGeom prst="rect">
            <a:avLst/>
          </a:prstGeom>
        </p:spPr>
        <p:txBody>
          <a:bodyPr wrap="none">
            <a:spAutoFit/>
          </a:bodyPr>
          <a:lstStyle/>
          <a:p>
            <a:r>
              <a:rPr lang="en-US" altLang="zh-CN" dirty="0">
                <a:cs typeface="Calibri" panose="020F0502020204030204" pitchFamily="34" charset="0"/>
              </a:rPr>
              <a:t>LR0</a:t>
            </a:r>
            <a:r>
              <a:rPr lang="zh-CN" altLang="en-US" dirty="0">
                <a:cs typeface="Calibri" panose="020F0502020204030204" pitchFamily="34" charset="0"/>
              </a:rPr>
              <a:t>自动机</a:t>
            </a:r>
            <a:endParaRPr lang="en-US" altLang="zh-CN" sz="2000" dirty="0"/>
          </a:p>
        </p:txBody>
      </p:sp>
      <p:sp>
        <p:nvSpPr>
          <p:cNvPr id="9" name="矩形 8">
            <a:extLst>
              <a:ext uri="{FF2B5EF4-FFF2-40B4-BE49-F238E27FC236}">
                <a16:creationId xmlns:a16="http://schemas.microsoft.com/office/drawing/2014/main" id="{0270B6FF-FB8A-4FCF-A602-90C4634209C5}"/>
              </a:ext>
            </a:extLst>
          </p:cNvPr>
          <p:cNvSpPr/>
          <p:nvPr/>
        </p:nvSpPr>
        <p:spPr>
          <a:xfrm>
            <a:off x="719533" y="4138084"/>
            <a:ext cx="5109091" cy="1200329"/>
          </a:xfrm>
          <a:prstGeom prst="rect">
            <a:avLst/>
          </a:prstGeom>
        </p:spPr>
        <p:txBody>
          <a:bodyPr wrap="none">
            <a:spAutoFit/>
          </a:bodyPr>
          <a:lstStyle/>
          <a:p>
            <a:r>
              <a:rPr lang="en-US" altLang="zh-CN" dirty="0"/>
              <a:t>LR</a:t>
            </a:r>
            <a:r>
              <a:rPr lang="zh-CN" altLang="en-US" dirty="0"/>
              <a:t>语法分析器通过维护一些状态，</a:t>
            </a:r>
            <a:endParaRPr lang="en-US" altLang="zh-CN" dirty="0"/>
          </a:p>
          <a:p>
            <a:r>
              <a:rPr lang="zh-CN" altLang="en-US" dirty="0"/>
              <a:t>表明当前在语法分析中所处的状态，</a:t>
            </a:r>
            <a:endParaRPr lang="en-US" altLang="zh-CN" dirty="0"/>
          </a:p>
          <a:p>
            <a:r>
              <a:rPr lang="zh-CN" altLang="en-US" dirty="0"/>
              <a:t>从而做出移入</a:t>
            </a:r>
            <a:r>
              <a:rPr lang="en-US" altLang="zh-CN" dirty="0"/>
              <a:t>-</a:t>
            </a:r>
            <a:r>
              <a:rPr lang="zh-CN" altLang="en-US" dirty="0"/>
              <a:t>规约决定</a:t>
            </a:r>
            <a:endParaRPr lang="zh-CN" altLang="en-US" sz="2800" i="1" dirty="0">
              <a:cs typeface="Calibri" panose="020F0502020204030204" pitchFamily="34" charset="0"/>
            </a:endParaRPr>
          </a:p>
        </p:txBody>
      </p:sp>
      <p:sp>
        <p:nvSpPr>
          <p:cNvPr id="10" name="矩形 9">
            <a:extLst>
              <a:ext uri="{FF2B5EF4-FFF2-40B4-BE49-F238E27FC236}">
                <a16:creationId xmlns:a16="http://schemas.microsoft.com/office/drawing/2014/main" id="{0803D506-732B-4164-9B4C-D45E0786F15D}"/>
              </a:ext>
            </a:extLst>
          </p:cNvPr>
          <p:cNvSpPr/>
          <p:nvPr/>
        </p:nvSpPr>
        <p:spPr>
          <a:xfrm>
            <a:off x="719533" y="5492060"/>
            <a:ext cx="5724644" cy="830997"/>
          </a:xfrm>
          <a:prstGeom prst="rect">
            <a:avLst/>
          </a:prstGeom>
        </p:spPr>
        <p:txBody>
          <a:bodyPr wrap="none">
            <a:spAutoFit/>
          </a:bodyPr>
          <a:lstStyle/>
          <a:p>
            <a:r>
              <a:rPr lang="zh-CN" altLang="en-US" dirty="0"/>
              <a:t>状态用“项”的集合表示，</a:t>
            </a:r>
            <a:endParaRPr lang="en-US" altLang="zh-CN" dirty="0"/>
          </a:p>
          <a:p>
            <a:r>
              <a:rPr lang="zh-CN" altLang="en-US" dirty="0"/>
              <a:t>项由产生式加上位于它右部某处的点组成</a:t>
            </a:r>
            <a:endParaRPr lang="zh-CN" altLang="en-US" sz="2800" i="1" dirty="0">
              <a:cs typeface="Calibri" panose="020F0502020204030204" pitchFamily="34" charset="0"/>
            </a:endParaRPr>
          </a:p>
        </p:txBody>
      </p:sp>
    </p:spTree>
    <p:extLst>
      <p:ext uri="{BB962C8B-B14F-4D97-AF65-F5344CB8AC3E}">
        <p14:creationId xmlns:p14="http://schemas.microsoft.com/office/powerpoint/2010/main" val="2800645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3B986E-B2F8-41BD-B431-6C46833652A9}"/>
              </a:ext>
            </a:extLst>
          </p:cNvPr>
          <p:cNvSpPr>
            <a:spLocks noGrp="1"/>
          </p:cNvSpPr>
          <p:nvPr>
            <p:ph type="title"/>
          </p:nvPr>
        </p:nvSpPr>
        <p:spPr/>
        <p:txBody>
          <a:bodyPr/>
          <a:lstStyle/>
          <a:p>
            <a:pPr algn="l"/>
            <a:r>
              <a:rPr lang="en-US" altLang="zh-CN" dirty="0"/>
              <a:t>LR0</a:t>
            </a:r>
            <a:r>
              <a:rPr lang="zh-CN" altLang="en-US" dirty="0"/>
              <a:t>语法分析</a:t>
            </a:r>
          </a:p>
        </p:txBody>
      </p:sp>
      <p:sp>
        <p:nvSpPr>
          <p:cNvPr id="4" name="矩形 3">
            <a:extLst>
              <a:ext uri="{FF2B5EF4-FFF2-40B4-BE49-F238E27FC236}">
                <a16:creationId xmlns:a16="http://schemas.microsoft.com/office/drawing/2014/main" id="{F2A3AC6E-4336-47B8-BC79-12FBD96BE5F6}"/>
              </a:ext>
            </a:extLst>
          </p:cNvPr>
          <p:cNvSpPr/>
          <p:nvPr/>
        </p:nvSpPr>
        <p:spPr>
          <a:xfrm>
            <a:off x="1302050" y="1262218"/>
            <a:ext cx="1712328" cy="461665"/>
          </a:xfrm>
          <a:prstGeom prst="rect">
            <a:avLst/>
          </a:prstGeom>
        </p:spPr>
        <p:txBody>
          <a:bodyPr wrap="none">
            <a:spAutoFit/>
          </a:bodyPr>
          <a:lstStyle/>
          <a:p>
            <a:r>
              <a:rPr lang="en-US" altLang="zh-CN" dirty="0"/>
              <a:t>LR</a:t>
            </a:r>
            <a:r>
              <a:rPr lang="zh-CN" altLang="en-US" dirty="0"/>
              <a:t>语法分析</a:t>
            </a:r>
            <a:endParaRPr lang="en-US" altLang="zh-CN" dirty="0"/>
          </a:p>
        </p:txBody>
      </p:sp>
      <p:pic>
        <p:nvPicPr>
          <p:cNvPr id="7" name="图片 6">
            <a:extLst>
              <a:ext uri="{FF2B5EF4-FFF2-40B4-BE49-F238E27FC236}">
                <a16:creationId xmlns:a16="http://schemas.microsoft.com/office/drawing/2014/main" id="{DFC81F88-7585-495F-A04A-7D581E681B20}"/>
              </a:ext>
            </a:extLst>
          </p:cNvPr>
          <p:cNvPicPr>
            <a:picLocks noChangeAspect="1"/>
          </p:cNvPicPr>
          <p:nvPr/>
        </p:nvPicPr>
        <p:blipFill>
          <a:blip r:embed="rId3"/>
          <a:stretch>
            <a:fillRect/>
          </a:stretch>
        </p:blipFill>
        <p:spPr>
          <a:xfrm>
            <a:off x="7061720" y="1219203"/>
            <a:ext cx="6397308" cy="6083594"/>
          </a:xfrm>
          <a:prstGeom prst="rect">
            <a:avLst/>
          </a:prstGeom>
        </p:spPr>
      </p:pic>
      <p:sp>
        <p:nvSpPr>
          <p:cNvPr id="19" name="矩形 18">
            <a:extLst>
              <a:ext uri="{FF2B5EF4-FFF2-40B4-BE49-F238E27FC236}">
                <a16:creationId xmlns:a16="http://schemas.microsoft.com/office/drawing/2014/main" id="{F5F57064-C1ED-4631-80ED-5678B0FDDAB4}"/>
              </a:ext>
            </a:extLst>
          </p:cNvPr>
          <p:cNvSpPr/>
          <p:nvPr/>
        </p:nvSpPr>
        <p:spPr>
          <a:xfrm>
            <a:off x="1568748" y="5338885"/>
            <a:ext cx="4281941" cy="523220"/>
          </a:xfrm>
          <a:prstGeom prst="rect">
            <a:avLst/>
          </a:prstGeom>
        </p:spPr>
        <p:txBody>
          <a:bodyPr wrap="none">
            <a:spAutoFit/>
          </a:bodyPr>
          <a:lstStyle/>
          <a:p>
            <a:r>
              <a:rPr lang="zh-CN" altLang="en-US" dirty="0"/>
              <a:t>输入为 </a:t>
            </a:r>
            <a:r>
              <a:rPr lang="zh-CN" altLang="en-US" sz="2800" i="1" dirty="0"/>
              <a:t>id </a:t>
            </a:r>
            <a:r>
              <a:rPr lang="zh-CN" altLang="en-US" sz="2800" dirty="0"/>
              <a:t>* </a:t>
            </a:r>
            <a:r>
              <a:rPr lang="zh-CN" altLang="en-US" sz="2800" i="1" dirty="0">
                <a:cs typeface="Calibri" panose="020F0502020204030204" pitchFamily="34" charset="0"/>
              </a:rPr>
              <a:t>id </a:t>
            </a:r>
            <a:r>
              <a:rPr lang="en-US" altLang="zh-CN" sz="2800" i="1" dirty="0">
                <a:cs typeface="Calibri" panose="020F0502020204030204" pitchFamily="34" charset="0"/>
              </a:rPr>
              <a:t>+ id </a:t>
            </a:r>
            <a:r>
              <a:rPr lang="zh-CN" altLang="en-US" dirty="0"/>
              <a:t>的分析过程</a:t>
            </a:r>
          </a:p>
        </p:txBody>
      </p:sp>
      <p:sp>
        <p:nvSpPr>
          <p:cNvPr id="20" name="矩形 19">
            <a:extLst>
              <a:ext uri="{FF2B5EF4-FFF2-40B4-BE49-F238E27FC236}">
                <a16:creationId xmlns:a16="http://schemas.microsoft.com/office/drawing/2014/main" id="{1DEE38BE-8204-4F96-8AC8-E5AEFE1025F2}"/>
              </a:ext>
            </a:extLst>
          </p:cNvPr>
          <p:cNvSpPr/>
          <p:nvPr/>
        </p:nvSpPr>
        <p:spPr>
          <a:xfrm>
            <a:off x="11073804" y="6985148"/>
            <a:ext cx="1560042" cy="461665"/>
          </a:xfrm>
          <a:prstGeom prst="rect">
            <a:avLst/>
          </a:prstGeom>
        </p:spPr>
        <p:txBody>
          <a:bodyPr wrap="none">
            <a:spAutoFit/>
          </a:bodyPr>
          <a:lstStyle/>
          <a:p>
            <a:r>
              <a:rPr lang="en-US" altLang="zh-CN" dirty="0">
                <a:cs typeface="Calibri" panose="020F0502020204030204" pitchFamily="34" charset="0"/>
              </a:rPr>
              <a:t>LR0</a:t>
            </a:r>
            <a:r>
              <a:rPr lang="zh-CN" altLang="en-US" dirty="0">
                <a:cs typeface="Calibri" panose="020F0502020204030204" pitchFamily="34" charset="0"/>
              </a:rPr>
              <a:t>自动机</a:t>
            </a:r>
            <a:endParaRPr lang="en-US" altLang="zh-CN" sz="2000" dirty="0"/>
          </a:p>
        </p:txBody>
      </p:sp>
      <p:pic>
        <p:nvPicPr>
          <p:cNvPr id="2" name="图片 1">
            <a:extLst>
              <a:ext uri="{FF2B5EF4-FFF2-40B4-BE49-F238E27FC236}">
                <a16:creationId xmlns:a16="http://schemas.microsoft.com/office/drawing/2014/main" id="{3FCA60B0-AE4C-43E2-878D-67F7E1446A8A}"/>
              </a:ext>
            </a:extLst>
          </p:cNvPr>
          <p:cNvPicPr>
            <a:picLocks noChangeAspect="1"/>
          </p:cNvPicPr>
          <p:nvPr/>
        </p:nvPicPr>
        <p:blipFill>
          <a:blip r:embed="rId4"/>
          <a:stretch>
            <a:fillRect/>
          </a:stretch>
        </p:blipFill>
        <p:spPr>
          <a:xfrm>
            <a:off x="347140" y="1243614"/>
            <a:ext cx="6505011" cy="4121751"/>
          </a:xfrm>
          <a:prstGeom prst="rect">
            <a:avLst/>
          </a:prstGeom>
        </p:spPr>
      </p:pic>
    </p:spTree>
    <p:extLst>
      <p:ext uri="{BB962C8B-B14F-4D97-AF65-F5344CB8AC3E}">
        <p14:creationId xmlns:p14="http://schemas.microsoft.com/office/powerpoint/2010/main" val="4116476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3B986E-B2F8-41BD-B431-6C46833652A9}"/>
              </a:ext>
            </a:extLst>
          </p:cNvPr>
          <p:cNvSpPr>
            <a:spLocks noGrp="1"/>
          </p:cNvSpPr>
          <p:nvPr>
            <p:ph type="title"/>
          </p:nvPr>
        </p:nvSpPr>
        <p:spPr/>
        <p:txBody>
          <a:bodyPr/>
          <a:lstStyle/>
          <a:p>
            <a:pPr algn="l"/>
            <a:r>
              <a:rPr lang="en-US" altLang="zh-CN" dirty="0"/>
              <a:t>LR1</a:t>
            </a:r>
            <a:r>
              <a:rPr lang="zh-CN" altLang="en-US" dirty="0"/>
              <a:t>语法分析</a:t>
            </a:r>
          </a:p>
        </p:txBody>
      </p:sp>
      <p:sp>
        <p:nvSpPr>
          <p:cNvPr id="20" name="矩形 19">
            <a:extLst>
              <a:ext uri="{FF2B5EF4-FFF2-40B4-BE49-F238E27FC236}">
                <a16:creationId xmlns:a16="http://schemas.microsoft.com/office/drawing/2014/main" id="{1DEE38BE-8204-4F96-8AC8-E5AEFE1025F2}"/>
              </a:ext>
            </a:extLst>
          </p:cNvPr>
          <p:cNvSpPr/>
          <p:nvPr/>
        </p:nvSpPr>
        <p:spPr>
          <a:xfrm>
            <a:off x="11073804" y="6985148"/>
            <a:ext cx="1560042" cy="461665"/>
          </a:xfrm>
          <a:prstGeom prst="rect">
            <a:avLst/>
          </a:prstGeom>
        </p:spPr>
        <p:txBody>
          <a:bodyPr wrap="none">
            <a:spAutoFit/>
          </a:bodyPr>
          <a:lstStyle/>
          <a:p>
            <a:r>
              <a:rPr lang="en-US" altLang="zh-CN" dirty="0">
                <a:cs typeface="Calibri" panose="020F0502020204030204" pitchFamily="34" charset="0"/>
              </a:rPr>
              <a:t>LR1</a:t>
            </a:r>
            <a:r>
              <a:rPr lang="zh-CN" altLang="en-US" dirty="0">
                <a:cs typeface="Calibri" panose="020F0502020204030204" pitchFamily="34" charset="0"/>
              </a:rPr>
              <a:t>自动机</a:t>
            </a:r>
            <a:endParaRPr lang="en-US" altLang="zh-CN" sz="2000" dirty="0"/>
          </a:p>
        </p:txBody>
      </p:sp>
      <p:pic>
        <p:nvPicPr>
          <p:cNvPr id="5" name="图片 4">
            <a:extLst>
              <a:ext uri="{FF2B5EF4-FFF2-40B4-BE49-F238E27FC236}">
                <a16:creationId xmlns:a16="http://schemas.microsoft.com/office/drawing/2014/main" id="{9023365D-540E-42C0-943F-D58CFABE6BA8}"/>
              </a:ext>
            </a:extLst>
          </p:cNvPr>
          <p:cNvPicPr>
            <a:picLocks noChangeAspect="1"/>
          </p:cNvPicPr>
          <p:nvPr/>
        </p:nvPicPr>
        <p:blipFill>
          <a:blip r:embed="rId3"/>
          <a:stretch>
            <a:fillRect/>
          </a:stretch>
        </p:blipFill>
        <p:spPr>
          <a:xfrm>
            <a:off x="6681316" y="1189281"/>
            <a:ext cx="6892059" cy="5832648"/>
          </a:xfrm>
          <a:prstGeom prst="rect">
            <a:avLst/>
          </a:prstGeom>
        </p:spPr>
      </p:pic>
      <p:pic>
        <p:nvPicPr>
          <p:cNvPr id="6" name="图片 5">
            <a:extLst>
              <a:ext uri="{FF2B5EF4-FFF2-40B4-BE49-F238E27FC236}">
                <a16:creationId xmlns:a16="http://schemas.microsoft.com/office/drawing/2014/main" id="{8872F8CC-DA4A-4AEA-A67C-686FB12ACD8E}"/>
              </a:ext>
            </a:extLst>
          </p:cNvPr>
          <p:cNvPicPr>
            <a:picLocks noChangeAspect="1"/>
          </p:cNvPicPr>
          <p:nvPr/>
        </p:nvPicPr>
        <p:blipFill>
          <a:blip r:embed="rId4"/>
          <a:stretch>
            <a:fillRect/>
          </a:stretch>
        </p:blipFill>
        <p:spPr>
          <a:xfrm>
            <a:off x="1064692" y="1189281"/>
            <a:ext cx="3816424" cy="1716018"/>
          </a:xfrm>
          <a:prstGeom prst="rect">
            <a:avLst/>
          </a:prstGeom>
        </p:spPr>
      </p:pic>
      <p:sp>
        <p:nvSpPr>
          <p:cNvPr id="10" name="矩形 9">
            <a:extLst>
              <a:ext uri="{FF2B5EF4-FFF2-40B4-BE49-F238E27FC236}">
                <a16:creationId xmlns:a16="http://schemas.microsoft.com/office/drawing/2014/main" id="{49C40AB9-CB62-46B8-A0D8-674475F3B31B}"/>
              </a:ext>
            </a:extLst>
          </p:cNvPr>
          <p:cNvSpPr/>
          <p:nvPr/>
        </p:nvSpPr>
        <p:spPr>
          <a:xfrm>
            <a:off x="776660" y="3397719"/>
            <a:ext cx="5947462" cy="707886"/>
          </a:xfrm>
          <a:prstGeom prst="rect">
            <a:avLst/>
          </a:prstGeom>
        </p:spPr>
        <p:txBody>
          <a:bodyPr wrap="none">
            <a:spAutoFit/>
          </a:bodyPr>
          <a:lstStyle/>
          <a:p>
            <a:r>
              <a:rPr lang="en-US" altLang="zh-CN" sz="2000" dirty="0"/>
              <a:t>LR1</a:t>
            </a:r>
            <a:r>
              <a:rPr lang="zh-CN" altLang="en-US" sz="2000" dirty="0"/>
              <a:t> 在项中加入前看符号，应用产生式进行规约时，</a:t>
            </a:r>
            <a:endParaRPr lang="en-US" altLang="zh-CN" sz="2000" dirty="0"/>
          </a:p>
          <a:p>
            <a:r>
              <a:rPr lang="zh-CN" altLang="en-US" sz="2000" dirty="0"/>
              <a:t>下一个输入符号必须在前看符号集合中</a:t>
            </a:r>
            <a:endParaRPr lang="zh-CN" altLang="en-US" i="1" dirty="0">
              <a:cs typeface="Calibri" panose="020F0502020204030204" pitchFamily="34" charset="0"/>
            </a:endParaRPr>
          </a:p>
        </p:txBody>
      </p:sp>
      <p:sp>
        <p:nvSpPr>
          <p:cNvPr id="11" name="矩形 10">
            <a:extLst>
              <a:ext uri="{FF2B5EF4-FFF2-40B4-BE49-F238E27FC236}">
                <a16:creationId xmlns:a16="http://schemas.microsoft.com/office/drawing/2014/main" id="{963170FA-D723-45C9-AA4E-6088E29A5CAC}"/>
              </a:ext>
            </a:extLst>
          </p:cNvPr>
          <p:cNvSpPr/>
          <p:nvPr/>
        </p:nvSpPr>
        <p:spPr>
          <a:xfrm>
            <a:off x="1064692" y="4163406"/>
            <a:ext cx="1210588" cy="400110"/>
          </a:xfrm>
          <a:prstGeom prst="rect">
            <a:avLst/>
          </a:prstGeom>
        </p:spPr>
        <p:txBody>
          <a:bodyPr wrap="none">
            <a:spAutoFit/>
          </a:bodyPr>
          <a:lstStyle/>
          <a:p>
            <a:r>
              <a:rPr lang="zh-CN" altLang="en-US" sz="2000" dirty="0"/>
              <a:t>状态较多</a:t>
            </a:r>
            <a:endParaRPr lang="zh-CN" altLang="en-US" i="1" dirty="0">
              <a:cs typeface="Calibri" panose="020F0502020204030204" pitchFamily="34" charset="0"/>
            </a:endParaRPr>
          </a:p>
        </p:txBody>
      </p:sp>
      <p:sp>
        <p:nvSpPr>
          <p:cNvPr id="12" name="矩形 11">
            <a:extLst>
              <a:ext uri="{FF2B5EF4-FFF2-40B4-BE49-F238E27FC236}">
                <a16:creationId xmlns:a16="http://schemas.microsoft.com/office/drawing/2014/main" id="{F432462B-5A3C-48E3-93C1-C14FD491E6F0}"/>
              </a:ext>
            </a:extLst>
          </p:cNvPr>
          <p:cNvSpPr/>
          <p:nvPr/>
        </p:nvSpPr>
        <p:spPr>
          <a:xfrm>
            <a:off x="776660" y="5293168"/>
            <a:ext cx="3732112" cy="400110"/>
          </a:xfrm>
          <a:prstGeom prst="rect">
            <a:avLst/>
          </a:prstGeom>
        </p:spPr>
        <p:txBody>
          <a:bodyPr wrap="none">
            <a:spAutoFit/>
          </a:bodyPr>
          <a:lstStyle/>
          <a:p>
            <a:r>
              <a:rPr lang="zh-CN" altLang="en-US" sz="2000" dirty="0"/>
              <a:t>实践中常使用的是</a:t>
            </a:r>
            <a:r>
              <a:rPr lang="en-US" altLang="zh-CN" sz="2000" dirty="0"/>
              <a:t>LALR</a:t>
            </a:r>
            <a:r>
              <a:rPr lang="zh-CN" altLang="en-US" sz="2000" dirty="0"/>
              <a:t>语法分析</a:t>
            </a:r>
            <a:endParaRPr lang="zh-CN" altLang="en-US" i="1" dirty="0">
              <a:cs typeface="Calibri" panose="020F0502020204030204" pitchFamily="34" charset="0"/>
            </a:endParaRPr>
          </a:p>
        </p:txBody>
      </p:sp>
      <p:sp>
        <p:nvSpPr>
          <p:cNvPr id="13" name="矩形 12">
            <a:extLst>
              <a:ext uri="{FF2B5EF4-FFF2-40B4-BE49-F238E27FC236}">
                <a16:creationId xmlns:a16="http://schemas.microsoft.com/office/drawing/2014/main" id="{81413D4E-A9B1-477F-827D-B9D2B46F1830}"/>
              </a:ext>
            </a:extLst>
          </p:cNvPr>
          <p:cNvSpPr/>
          <p:nvPr/>
        </p:nvSpPr>
        <p:spPr>
          <a:xfrm>
            <a:off x="1064692" y="5722209"/>
            <a:ext cx="634341" cy="400110"/>
          </a:xfrm>
          <a:prstGeom prst="rect">
            <a:avLst/>
          </a:prstGeom>
        </p:spPr>
        <p:txBody>
          <a:bodyPr wrap="none">
            <a:spAutoFit/>
          </a:bodyPr>
          <a:lstStyle/>
          <a:p>
            <a:r>
              <a:rPr lang="en-US" altLang="zh-CN" sz="2000" dirty="0" err="1"/>
              <a:t>Yacc</a:t>
            </a:r>
            <a:endParaRPr lang="zh-CN" altLang="en-US" i="1" dirty="0">
              <a:cs typeface="Calibri" panose="020F0502020204030204" pitchFamily="34" charset="0"/>
            </a:endParaRPr>
          </a:p>
        </p:txBody>
      </p:sp>
      <p:sp>
        <p:nvSpPr>
          <p:cNvPr id="14" name="矩形 13">
            <a:extLst>
              <a:ext uri="{FF2B5EF4-FFF2-40B4-BE49-F238E27FC236}">
                <a16:creationId xmlns:a16="http://schemas.microsoft.com/office/drawing/2014/main" id="{84E7A87F-EB53-465C-AED0-10468CDA1BFC}"/>
              </a:ext>
            </a:extLst>
          </p:cNvPr>
          <p:cNvSpPr/>
          <p:nvPr/>
        </p:nvSpPr>
        <p:spPr>
          <a:xfrm>
            <a:off x="1070978" y="6222875"/>
            <a:ext cx="3417923" cy="646331"/>
          </a:xfrm>
          <a:prstGeom prst="rect">
            <a:avLst/>
          </a:prstGeom>
        </p:spPr>
        <p:txBody>
          <a:bodyPr wrap="none">
            <a:spAutoFit/>
          </a:bodyPr>
          <a:lstStyle/>
          <a:p>
            <a:r>
              <a:rPr lang="en-US" altLang="zh-CN" sz="1800" dirty="0"/>
              <a:t>C</a:t>
            </a:r>
            <a:r>
              <a:rPr lang="zh-CN" altLang="en-US" sz="1800" dirty="0"/>
              <a:t>语言</a:t>
            </a:r>
            <a:r>
              <a:rPr lang="en-US" altLang="zh-CN" sz="1800" dirty="0"/>
              <a:t>LR1</a:t>
            </a:r>
            <a:r>
              <a:rPr lang="zh-CN" altLang="en-US" sz="1800" dirty="0"/>
              <a:t>自动机有几千个状态，</a:t>
            </a:r>
            <a:endParaRPr lang="en-US" altLang="zh-CN" sz="1800" dirty="0"/>
          </a:p>
          <a:p>
            <a:r>
              <a:rPr lang="en-US" altLang="zh-CN" sz="1800" dirty="0"/>
              <a:t>LALR</a:t>
            </a:r>
            <a:r>
              <a:rPr lang="zh-CN" altLang="en-US" sz="1800" dirty="0"/>
              <a:t>自动机只有几百个状态</a:t>
            </a:r>
            <a:endParaRPr lang="zh-CN" altLang="en-US" sz="2000" i="1" dirty="0">
              <a:cs typeface="Calibri" panose="020F0502020204030204" pitchFamily="34" charset="0"/>
            </a:endParaRPr>
          </a:p>
        </p:txBody>
      </p:sp>
    </p:spTree>
    <p:extLst>
      <p:ext uri="{BB962C8B-B14F-4D97-AF65-F5344CB8AC3E}">
        <p14:creationId xmlns:p14="http://schemas.microsoft.com/office/powerpoint/2010/main" val="185732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3B986E-B2F8-41BD-B431-6C46833652A9}"/>
              </a:ext>
            </a:extLst>
          </p:cNvPr>
          <p:cNvSpPr>
            <a:spLocks noGrp="1"/>
          </p:cNvSpPr>
          <p:nvPr>
            <p:ph type="title"/>
          </p:nvPr>
        </p:nvSpPr>
        <p:spPr/>
        <p:txBody>
          <a:bodyPr/>
          <a:lstStyle/>
          <a:p>
            <a:pPr algn="l"/>
            <a:r>
              <a:rPr lang="zh-CN" altLang="en-US" dirty="0"/>
              <a:t>程序实现</a:t>
            </a:r>
          </a:p>
        </p:txBody>
      </p:sp>
      <p:pic>
        <p:nvPicPr>
          <p:cNvPr id="16" name="图片 15">
            <a:extLst>
              <a:ext uri="{FF2B5EF4-FFF2-40B4-BE49-F238E27FC236}">
                <a16:creationId xmlns:a16="http://schemas.microsoft.com/office/drawing/2014/main" id="{E55C9435-45A3-4BFB-A502-D8FD46067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956" y="1656556"/>
            <a:ext cx="7627147" cy="4750346"/>
          </a:xfrm>
          <a:prstGeom prst="rect">
            <a:avLst/>
          </a:prstGeom>
        </p:spPr>
      </p:pic>
      <p:sp>
        <p:nvSpPr>
          <p:cNvPr id="15" name="矩形 14">
            <a:extLst>
              <a:ext uri="{FF2B5EF4-FFF2-40B4-BE49-F238E27FC236}">
                <a16:creationId xmlns:a16="http://schemas.microsoft.com/office/drawing/2014/main" id="{6873CEBD-433B-473E-82C7-88FF14AA17ED}"/>
              </a:ext>
            </a:extLst>
          </p:cNvPr>
          <p:cNvSpPr/>
          <p:nvPr/>
        </p:nvSpPr>
        <p:spPr>
          <a:xfrm>
            <a:off x="5704361" y="6392094"/>
            <a:ext cx="3100336" cy="400110"/>
          </a:xfrm>
          <a:prstGeom prst="rect">
            <a:avLst/>
          </a:prstGeom>
        </p:spPr>
        <p:txBody>
          <a:bodyPr wrap="none">
            <a:spAutoFit/>
          </a:bodyPr>
          <a:lstStyle/>
          <a:p>
            <a:r>
              <a:rPr lang="zh-CN" altLang="en-US" sz="2000" dirty="0"/>
              <a:t>对以上程序进行语法分析</a:t>
            </a:r>
            <a:endParaRPr lang="zh-CN" altLang="en-US" i="1" dirty="0">
              <a:cs typeface="Calibri" panose="020F0502020204030204" pitchFamily="34" charset="0"/>
            </a:endParaRPr>
          </a:p>
        </p:txBody>
      </p:sp>
    </p:spTree>
    <p:extLst>
      <p:ext uri="{BB962C8B-B14F-4D97-AF65-F5344CB8AC3E}">
        <p14:creationId xmlns:p14="http://schemas.microsoft.com/office/powerpoint/2010/main" val="1607496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3B986E-B2F8-41BD-B431-6C46833652A9}"/>
              </a:ext>
            </a:extLst>
          </p:cNvPr>
          <p:cNvSpPr>
            <a:spLocks noGrp="1"/>
          </p:cNvSpPr>
          <p:nvPr>
            <p:ph type="title"/>
          </p:nvPr>
        </p:nvSpPr>
        <p:spPr/>
        <p:txBody>
          <a:bodyPr/>
          <a:lstStyle/>
          <a:p>
            <a:pPr algn="l"/>
            <a:r>
              <a:rPr lang="zh-CN" altLang="en-US" dirty="0"/>
              <a:t>识别语法错误</a:t>
            </a:r>
          </a:p>
        </p:txBody>
      </p:sp>
      <p:pic>
        <p:nvPicPr>
          <p:cNvPr id="16" name="图片 15">
            <a:extLst>
              <a:ext uri="{FF2B5EF4-FFF2-40B4-BE49-F238E27FC236}">
                <a16:creationId xmlns:a16="http://schemas.microsoft.com/office/drawing/2014/main" id="{E55C9435-45A3-4BFB-A502-D8FD46067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96" y="1224140"/>
            <a:ext cx="7627147" cy="4750346"/>
          </a:xfrm>
          <a:prstGeom prst="rect">
            <a:avLst/>
          </a:prstGeom>
        </p:spPr>
      </p:pic>
      <p:pic>
        <p:nvPicPr>
          <p:cNvPr id="17" name="图片 16">
            <a:extLst>
              <a:ext uri="{FF2B5EF4-FFF2-40B4-BE49-F238E27FC236}">
                <a16:creationId xmlns:a16="http://schemas.microsoft.com/office/drawing/2014/main" id="{C623072D-C624-4875-9324-CC0EE49B9944}"/>
              </a:ext>
            </a:extLst>
          </p:cNvPr>
          <p:cNvPicPr>
            <a:picLocks noChangeAspect="1"/>
          </p:cNvPicPr>
          <p:nvPr/>
        </p:nvPicPr>
        <p:blipFill>
          <a:blip r:embed="rId4"/>
          <a:stretch>
            <a:fillRect/>
          </a:stretch>
        </p:blipFill>
        <p:spPr>
          <a:xfrm>
            <a:off x="7743421" y="1818530"/>
            <a:ext cx="6187970" cy="2590676"/>
          </a:xfrm>
          <a:prstGeom prst="rect">
            <a:avLst/>
          </a:prstGeom>
        </p:spPr>
      </p:pic>
      <p:pic>
        <p:nvPicPr>
          <p:cNvPr id="18" name="图片 17">
            <a:extLst>
              <a:ext uri="{FF2B5EF4-FFF2-40B4-BE49-F238E27FC236}">
                <a16:creationId xmlns:a16="http://schemas.microsoft.com/office/drawing/2014/main" id="{BA87A7FF-4244-41C9-8845-8B0D2BBEF2D7}"/>
              </a:ext>
            </a:extLst>
          </p:cNvPr>
          <p:cNvPicPr>
            <a:picLocks noChangeAspect="1"/>
          </p:cNvPicPr>
          <p:nvPr/>
        </p:nvPicPr>
        <p:blipFill>
          <a:blip r:embed="rId5"/>
          <a:stretch>
            <a:fillRect/>
          </a:stretch>
        </p:blipFill>
        <p:spPr>
          <a:xfrm>
            <a:off x="7763469" y="4618294"/>
            <a:ext cx="6157845" cy="2712384"/>
          </a:xfrm>
          <a:prstGeom prst="rect">
            <a:avLst/>
          </a:prstGeom>
        </p:spPr>
      </p:pic>
    </p:spTree>
    <p:extLst>
      <p:ext uri="{BB962C8B-B14F-4D97-AF65-F5344CB8AC3E}">
        <p14:creationId xmlns:p14="http://schemas.microsoft.com/office/powerpoint/2010/main" val="347277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solidFill>
                  <a:schemeClr val="tx1"/>
                </a:solidFill>
              </a:rPr>
              <a:t>语言综述</a:t>
            </a:r>
            <a:endParaRPr b="1" dirty="0">
              <a:solidFill>
                <a:schemeClr val="tx1"/>
              </a:solidFill>
            </a:endParaRPr>
          </a:p>
        </p:txBody>
      </p:sp>
      <p:cxnSp>
        <p:nvCxnSpPr>
          <p:cNvPr id="20" name="直接连接符 19"/>
          <p:cNvCxnSpPr>
            <a:cxnSpLocks noChangeAspect="1"/>
          </p:cNvCxnSpPr>
          <p:nvPr/>
        </p:nvCxnSpPr>
        <p:spPr>
          <a:xfrm>
            <a:off x="7668422" y="2084945"/>
            <a:ext cx="6414289" cy="0"/>
          </a:xfrm>
          <a:prstGeom prst="line">
            <a:avLst/>
          </a:prstGeom>
          <a:noFill/>
          <a:ln w="12700">
            <a:solidFill>
              <a:schemeClr val="tx1">
                <a:lumMod val="50000"/>
                <a:lumOff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1" name="直接连接符 20"/>
          <p:cNvCxnSpPr>
            <a:cxnSpLocks noChangeAspect="1"/>
          </p:cNvCxnSpPr>
          <p:nvPr/>
        </p:nvCxnSpPr>
        <p:spPr>
          <a:xfrm>
            <a:off x="7694183" y="3446576"/>
            <a:ext cx="6388528" cy="0"/>
          </a:xfrm>
          <a:prstGeom prst="line">
            <a:avLst/>
          </a:prstGeom>
          <a:noFill/>
          <a:ln w="12700">
            <a:solidFill>
              <a:schemeClr val="tx1">
                <a:lumMod val="50000"/>
                <a:lumOff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2" name="直接连接符 21"/>
          <p:cNvCxnSpPr>
            <a:cxnSpLocks noChangeAspect="1"/>
          </p:cNvCxnSpPr>
          <p:nvPr/>
        </p:nvCxnSpPr>
        <p:spPr>
          <a:xfrm>
            <a:off x="7726209" y="5457077"/>
            <a:ext cx="6356504" cy="0"/>
          </a:xfrm>
          <a:prstGeom prst="line">
            <a:avLst/>
          </a:prstGeom>
          <a:noFill/>
          <a:ln w="12700">
            <a:solidFill>
              <a:schemeClr val="tx1">
                <a:lumMod val="50000"/>
                <a:lumOff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4" name="Rectangle 10"/>
          <p:cNvSpPr>
            <a:spLocks noChangeAspect="1"/>
          </p:cNvSpPr>
          <p:nvPr/>
        </p:nvSpPr>
        <p:spPr>
          <a:xfrm>
            <a:off x="7668422" y="1582691"/>
            <a:ext cx="1454244" cy="472437"/>
          </a:xfrm>
          <a:prstGeom prst="rect">
            <a:avLst/>
          </a:prstGeom>
        </p:spPr>
        <p:txBody>
          <a:bodyPr wrap="none">
            <a:spAutoFit/>
          </a:bodyPr>
          <a:lstStyle/>
          <a:p>
            <a:r>
              <a:rPr lang="zh-CN" altLang="en-US" sz="2470" b="1" dirty="0">
                <a:solidFill>
                  <a:schemeClr val="accent2"/>
                </a:solidFill>
                <a:latin typeface="+mn-ea"/>
              </a:rPr>
              <a:t>设计目标</a:t>
            </a:r>
            <a:endParaRPr lang="zh-CN" sz="2470" b="1" dirty="0">
              <a:solidFill>
                <a:schemeClr val="accent2"/>
              </a:solidFill>
              <a:latin typeface="+mn-ea"/>
            </a:endParaRPr>
          </a:p>
        </p:txBody>
      </p:sp>
      <p:sp>
        <p:nvSpPr>
          <p:cNvPr id="26" name="Rectangle 10"/>
          <p:cNvSpPr>
            <a:spLocks noChangeAspect="1"/>
          </p:cNvSpPr>
          <p:nvPr/>
        </p:nvSpPr>
        <p:spPr>
          <a:xfrm>
            <a:off x="7694150" y="2974139"/>
            <a:ext cx="1454244" cy="472437"/>
          </a:xfrm>
          <a:prstGeom prst="rect">
            <a:avLst/>
          </a:prstGeom>
        </p:spPr>
        <p:txBody>
          <a:bodyPr wrap="none">
            <a:spAutoFit/>
          </a:bodyPr>
          <a:lstStyle/>
          <a:p>
            <a:r>
              <a:rPr lang="zh-CN" altLang="en-US" sz="2470" b="1" dirty="0">
                <a:solidFill>
                  <a:schemeClr val="accent3"/>
                </a:solidFill>
                <a:latin typeface="+mn-ea"/>
              </a:rPr>
              <a:t>设计原则</a:t>
            </a:r>
            <a:endParaRPr lang="en-US" altLang="zh-CN" sz="2470" b="1" dirty="0">
              <a:solidFill>
                <a:schemeClr val="accent3"/>
              </a:solidFill>
              <a:latin typeface="+mn-ea"/>
            </a:endParaRPr>
          </a:p>
        </p:txBody>
      </p:sp>
      <p:sp>
        <p:nvSpPr>
          <p:cNvPr id="27" name="TextBox 14"/>
          <p:cNvSpPr txBox="1">
            <a:spLocks noChangeAspect="1"/>
          </p:cNvSpPr>
          <p:nvPr/>
        </p:nvSpPr>
        <p:spPr>
          <a:xfrm>
            <a:off x="9265561" y="2534993"/>
            <a:ext cx="4842879"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rPr>
              <a:t>严格的结构化形式，完备的数据类型，高效率的编写运行，完美的纠错机制。</a:t>
            </a:r>
            <a:endParaRPr lang="en-US" altLang="zh-CN" sz="2000" dirty="0">
              <a:latin typeface="微软雅黑" panose="020B0503020204020204" pitchFamily="34" charset="-122"/>
            </a:endParaRPr>
          </a:p>
        </p:txBody>
      </p:sp>
      <p:sp>
        <p:nvSpPr>
          <p:cNvPr id="28" name="Rectangle 10"/>
          <p:cNvSpPr>
            <a:spLocks noChangeAspect="1"/>
          </p:cNvSpPr>
          <p:nvPr/>
        </p:nvSpPr>
        <p:spPr>
          <a:xfrm>
            <a:off x="7668424" y="4934934"/>
            <a:ext cx="1454244" cy="472437"/>
          </a:xfrm>
          <a:prstGeom prst="rect">
            <a:avLst/>
          </a:prstGeom>
        </p:spPr>
        <p:txBody>
          <a:bodyPr wrap="none">
            <a:spAutoFit/>
          </a:bodyPr>
          <a:lstStyle/>
          <a:p>
            <a:r>
              <a:rPr lang="zh-CN" altLang="en-US" sz="2470" b="1" dirty="0">
                <a:solidFill>
                  <a:schemeClr val="accent4"/>
                </a:solidFill>
                <a:latin typeface="+mn-ea"/>
              </a:rPr>
              <a:t>设计思路</a:t>
            </a:r>
          </a:p>
        </p:txBody>
      </p:sp>
      <p:sp>
        <p:nvSpPr>
          <p:cNvPr id="3" name="文本框 2"/>
          <p:cNvSpPr txBox="1"/>
          <p:nvPr/>
        </p:nvSpPr>
        <p:spPr>
          <a:xfrm>
            <a:off x="838608" y="1602885"/>
            <a:ext cx="5971482" cy="5632311"/>
          </a:xfrm>
          <a:prstGeom prst="rect">
            <a:avLst/>
          </a:prstGeom>
          <a:noFill/>
        </p:spPr>
        <p:txBody>
          <a:bodyPr wrap="square" rtlCol="0">
            <a:spAutoFit/>
          </a:bodyPr>
          <a:lstStyle/>
          <a:p>
            <a:r>
              <a:rPr lang="zh-CN" altLang="en-US" b="1" dirty="0">
                <a:latin typeface="等线" panose="02010600030101010101" pitchFamily="2" charset="-122"/>
                <a:ea typeface="等线" panose="02010600030101010101" pitchFamily="2" charset="-122"/>
              </a:rPr>
              <a:t>本语言是一种借鉴了</a:t>
            </a:r>
            <a:r>
              <a:rPr lang="en-US" altLang="zh-CN" b="1" dirty="0">
                <a:latin typeface="等线" panose="02010600030101010101" pitchFamily="2" charset="-122"/>
                <a:ea typeface="等线" panose="02010600030101010101" pitchFamily="2" charset="-122"/>
              </a:rPr>
              <a:t>C</a:t>
            </a:r>
            <a:r>
              <a:rPr lang="zh-CN" altLang="en-US" b="1" dirty="0">
                <a:latin typeface="等线" panose="02010600030101010101" pitchFamily="2" charset="-122"/>
                <a:ea typeface="等线" panose="02010600030101010101" pitchFamily="2" charset="-122"/>
              </a:rPr>
              <a:t>和</a:t>
            </a:r>
            <a:r>
              <a:rPr lang="en-US" altLang="zh-CN" b="1" dirty="0">
                <a:latin typeface="等线" panose="02010600030101010101" pitchFamily="2" charset="-122"/>
                <a:ea typeface="等线" panose="02010600030101010101" pitchFamily="2" charset="-122"/>
              </a:rPr>
              <a:t>Pascal</a:t>
            </a:r>
            <a:r>
              <a:rPr lang="zh-CN" altLang="en-US" b="1" dirty="0">
                <a:latin typeface="等线" panose="02010600030101010101" pitchFamily="2" charset="-122"/>
                <a:ea typeface="等线" panose="02010600030101010101" pitchFamily="2" charset="-122"/>
              </a:rPr>
              <a:t>的静态语言。</a:t>
            </a:r>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r>
              <a:rPr lang="en-US" altLang="zh-CN" b="1" dirty="0">
                <a:latin typeface="等线" panose="02010600030101010101" pitchFamily="2" charset="-122"/>
                <a:ea typeface="等线" panose="02010600030101010101" pitchFamily="2" charset="-122"/>
              </a:rPr>
              <a:t>Python </a:t>
            </a:r>
            <a:r>
              <a:rPr lang="zh-CN" altLang="en-US" b="1" dirty="0">
                <a:latin typeface="等线" panose="02010600030101010101" pitchFamily="2" charset="-122"/>
                <a:ea typeface="等线" panose="02010600030101010101" pitchFamily="2" charset="-122"/>
              </a:rPr>
              <a:t>是解释执⾏的动态语⾔，具有丰富的语法糖和类库。缺点是执⾏效率低；并且动态语⾔由于没有构建的过程，因此很多错误只有等到运⾏时才会发现，代码检查⼯具的效率不⾼。</a:t>
            </a:r>
          </a:p>
          <a:p>
            <a:endParaRPr lang="en-US" altLang="zh-CN" b="1" dirty="0">
              <a:latin typeface="等线" panose="02010600030101010101" pitchFamily="2" charset="-122"/>
              <a:ea typeface="等线" panose="02010600030101010101" pitchFamily="2" charset="-122"/>
            </a:endParaRPr>
          </a:p>
          <a:p>
            <a:r>
              <a:rPr lang="zh-CN" altLang="en-US" b="1" dirty="0">
                <a:latin typeface="等线" panose="02010600030101010101" pitchFamily="2" charset="-122"/>
                <a:ea typeface="等线" panose="02010600030101010101" pitchFamily="2" charset="-122"/>
              </a:rPr>
              <a:t>因此，我们反其道而行之，设计了⼀种类</a:t>
            </a:r>
            <a:r>
              <a:rPr lang="en-US" altLang="zh-CN" b="1" dirty="0">
                <a:latin typeface="等线" panose="02010600030101010101" pitchFamily="2" charset="-122"/>
                <a:ea typeface="等线" panose="02010600030101010101" pitchFamily="2" charset="-122"/>
              </a:rPr>
              <a:t>Pascal</a:t>
            </a:r>
            <a:r>
              <a:rPr lang="zh-CN" altLang="en-US" b="1" dirty="0">
                <a:latin typeface="等线" panose="02010600030101010101" pitchFamily="2" charset="-122"/>
                <a:ea typeface="等线" panose="02010600030101010101" pitchFamily="2" charset="-122"/>
              </a:rPr>
              <a:t>的静态类型的编译型语⾔，既拥有⾼效的执⾏效率，⼜具有丰富的语⾔特性。</a:t>
            </a:r>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endParaRPr lang="en-US" altLang="zh-CN" b="1" dirty="0">
              <a:latin typeface="等线" panose="02010600030101010101" pitchFamily="2" charset="-122"/>
              <a:ea typeface="等线" panose="02010600030101010101" pitchFamily="2" charset="-122"/>
            </a:endParaRPr>
          </a:p>
          <a:p>
            <a:endParaRPr lang="zh-CN" altLang="en-US" b="1" dirty="0">
              <a:latin typeface="等线" panose="02010600030101010101" pitchFamily="2" charset="-122"/>
              <a:ea typeface="等线" panose="02010600030101010101" pitchFamily="2" charset="-122"/>
            </a:endParaRPr>
          </a:p>
          <a:p>
            <a:endParaRPr lang="zh-CN" altLang="en-US" b="1" dirty="0">
              <a:latin typeface="等线" panose="02010600030101010101" pitchFamily="2" charset="-122"/>
              <a:ea typeface="等线" panose="02010600030101010101" pitchFamily="2" charset="-122"/>
            </a:endParaRPr>
          </a:p>
        </p:txBody>
      </p:sp>
      <p:sp>
        <p:nvSpPr>
          <p:cNvPr id="10" name="TextBox 14"/>
          <p:cNvSpPr txBox="1">
            <a:spLocks noChangeAspect="1"/>
          </p:cNvSpPr>
          <p:nvPr/>
        </p:nvSpPr>
        <p:spPr>
          <a:xfrm>
            <a:off x="9239834" y="1512540"/>
            <a:ext cx="4842879"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rPr>
              <a:t>从底层到上层完整实现一门语言。</a:t>
            </a:r>
            <a:endParaRPr lang="en-US" altLang="zh-CN" sz="2000" dirty="0">
              <a:latin typeface="微软雅黑" panose="020B0503020204020204" pitchFamily="34" charset="-122"/>
            </a:endParaRPr>
          </a:p>
        </p:txBody>
      </p:sp>
      <p:sp>
        <p:nvSpPr>
          <p:cNvPr id="11" name="TextBox 14"/>
          <p:cNvSpPr txBox="1">
            <a:spLocks noChangeAspect="1"/>
          </p:cNvSpPr>
          <p:nvPr/>
        </p:nvSpPr>
        <p:spPr>
          <a:xfrm>
            <a:off x="9239834" y="4048927"/>
            <a:ext cx="4842879" cy="147732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rPr>
              <a:t>早期过程式语言调研，词法语法设计，指称语义设计与说明，词法分析，语法分析，纠错设计。</a:t>
            </a:r>
            <a:endParaRPr lang="en-US" altLang="zh-CN" sz="2000" dirty="0">
              <a:latin typeface="微软雅黑" panose="020B0503020204020204" pitchFamily="34" charset="-122"/>
            </a:endParaRPr>
          </a:p>
        </p:txBody>
      </p:sp>
      <p:sp>
        <p:nvSpPr>
          <p:cNvPr id="8" name="矩形 7"/>
          <p:cNvSpPr/>
          <p:nvPr/>
        </p:nvSpPr>
        <p:spPr>
          <a:xfrm>
            <a:off x="838608" y="5936725"/>
            <a:ext cx="9227084" cy="1938992"/>
          </a:xfrm>
          <a:prstGeom prst="rect">
            <a:avLst/>
          </a:prstGeom>
        </p:spPr>
        <p:txBody>
          <a:bodyPr wrap="square">
            <a:spAutoFit/>
          </a:bodyPr>
          <a:lstStyle/>
          <a:p>
            <a:r>
              <a:rPr lang="zh-CN" altLang="en-US" sz="2000" dirty="0">
                <a:latin typeface="等线" panose="02010600030101010101" pitchFamily="2" charset="-122"/>
                <a:ea typeface="等线" panose="02010600030101010101" pitchFamily="2" charset="-122"/>
              </a:rPr>
              <a:t>它的优点有： </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、严格的结构化形式，简明灵活的控制结构。 </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、丰富完备的数据类型。 </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、运⾏效率⾼。</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4</a:t>
            </a:r>
            <a:r>
              <a:rPr lang="zh-CN" altLang="en-US" sz="2000" dirty="0">
                <a:latin typeface="等线" panose="02010600030101010101" pitchFamily="2" charset="-122"/>
                <a:ea typeface="等线" panose="02010600030101010101" pitchFamily="2" charset="-122"/>
              </a:rPr>
              <a:t>、查错能⼒强， 语⾔简单易学。</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、无副作用的简单命令式语言，语义指称和实现上都不设计存储改变的副作用。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P spid="28" grpId="0"/>
      <p:bldP spid="3" grpId="0"/>
      <p:bldP spid="10" grpId="0"/>
      <p:bldP spid="11"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4772" y="390034"/>
            <a:ext cx="4892049" cy="576064"/>
          </a:xfrm>
        </p:spPr>
        <p:txBody>
          <a:bodyPr/>
          <a:lstStyle/>
          <a:p>
            <a:pPr algn="l"/>
            <a:r>
              <a:rPr lang="zh-CN" altLang="en-US" b="1" dirty="0">
                <a:solidFill>
                  <a:schemeClr val="tx1"/>
                </a:solidFill>
              </a:rPr>
              <a:t>语言综述</a:t>
            </a:r>
            <a:r>
              <a:rPr lang="en-US" altLang="zh-CN" b="1" dirty="0">
                <a:solidFill>
                  <a:schemeClr val="tx1"/>
                </a:solidFill>
              </a:rPr>
              <a:t>——</a:t>
            </a:r>
            <a:r>
              <a:rPr lang="zh-CN" altLang="en-US" b="1" dirty="0">
                <a:solidFill>
                  <a:schemeClr val="tx1"/>
                </a:solidFill>
              </a:rPr>
              <a:t>设计特色</a:t>
            </a:r>
            <a:endParaRPr altLang="zh-CN" b="1" dirty="0">
              <a:solidFill>
                <a:schemeClr val="tx1"/>
              </a:solidFill>
            </a:endParaRPr>
          </a:p>
        </p:txBody>
      </p:sp>
      <p:sp>
        <p:nvSpPr>
          <p:cNvPr id="4" name="文本框 3"/>
          <p:cNvSpPr txBox="1"/>
          <p:nvPr/>
        </p:nvSpPr>
        <p:spPr>
          <a:xfrm>
            <a:off x="1136700" y="966098"/>
            <a:ext cx="12315215" cy="5139869"/>
          </a:xfrm>
          <a:prstGeom prst="rect">
            <a:avLst/>
          </a:prstGeom>
          <a:noFill/>
        </p:spPr>
        <p:txBody>
          <a:bodyPr wrap="square" rtlCol="0">
            <a:spAutoFit/>
          </a:bodyPr>
          <a:lstStyle/>
          <a:p>
            <a:r>
              <a:rPr lang="zh-CN" altLang="en-US" b="1" dirty="0">
                <a:solidFill>
                  <a:schemeClr val="accent1"/>
                </a:solidFill>
                <a:latin typeface="+mn-ea"/>
              </a:rPr>
              <a:t>精简性：</a:t>
            </a:r>
            <a:endParaRPr lang="en-US" altLang="zh-CN" b="1" dirty="0">
              <a:solidFill>
                <a:schemeClr val="accent1"/>
              </a:solidFill>
              <a:latin typeface="+mn-ea"/>
            </a:endParaRPr>
          </a:p>
          <a:p>
            <a:r>
              <a:rPr lang="zh-CN" altLang="en-US" sz="2000" dirty="0">
                <a:latin typeface="+mn-ea"/>
              </a:rPr>
              <a:t>此语言作为一个轻量级静态编译语言，舍弃了不常用的词法和语法形式，使得</a:t>
            </a:r>
            <a:r>
              <a:rPr lang="zh-CN" altLang="en-US" sz="2000" b="1" dirty="0">
                <a:latin typeface="+mn-ea"/>
              </a:rPr>
              <a:t>用户在学习，编写，编译，查错过程中都能体会到“简单”</a:t>
            </a:r>
            <a:r>
              <a:rPr lang="zh-CN" altLang="en-US" sz="2000" dirty="0">
                <a:latin typeface="+mn-ea"/>
              </a:rPr>
              <a:t>。</a:t>
            </a:r>
            <a:endParaRPr lang="en-US" altLang="zh-CN" sz="2000" dirty="0">
              <a:latin typeface="+mn-ea"/>
            </a:endParaRPr>
          </a:p>
          <a:p>
            <a:endParaRPr lang="en-US" altLang="zh-CN" dirty="0">
              <a:solidFill>
                <a:schemeClr val="accent1"/>
              </a:solidFill>
              <a:latin typeface="+mn-ea"/>
            </a:endParaRPr>
          </a:p>
          <a:p>
            <a:r>
              <a:rPr lang="zh-CN" altLang="en-US" b="1" dirty="0">
                <a:solidFill>
                  <a:schemeClr val="accent1"/>
                </a:solidFill>
                <a:latin typeface="+mn-ea"/>
              </a:rPr>
              <a:t>完备性：</a:t>
            </a:r>
            <a:endParaRPr lang="en-US" altLang="zh-CN" b="1" dirty="0">
              <a:solidFill>
                <a:schemeClr val="accent1"/>
              </a:solidFill>
              <a:latin typeface="+mn-ea"/>
            </a:endParaRPr>
          </a:p>
          <a:p>
            <a:r>
              <a:rPr lang="zh-CN" altLang="en-US" sz="2000" dirty="0">
                <a:latin typeface="+mn-ea"/>
              </a:rPr>
              <a:t>虽然此语言较为精简，但是就词法来说，我们几乎囊括了所有</a:t>
            </a:r>
            <a:r>
              <a:rPr lang="zh-CN" altLang="en-US" sz="2000" b="1" dirty="0">
                <a:latin typeface="+mn-ea"/>
              </a:rPr>
              <a:t>常用关键字，运算符和数据类型</a:t>
            </a:r>
            <a:r>
              <a:rPr lang="zh-CN" altLang="en-US" sz="2000" dirty="0">
                <a:latin typeface="+mn-ea"/>
              </a:rPr>
              <a:t>，就语法来说，我们实现了从命令到程序的所有常见功能，完全满足</a:t>
            </a:r>
            <a:r>
              <a:rPr lang="zh-CN" altLang="en-US" sz="2000" b="1" dirty="0">
                <a:latin typeface="+mn-ea"/>
              </a:rPr>
              <a:t>轻量编程实践</a:t>
            </a:r>
            <a:r>
              <a:rPr lang="zh-CN" altLang="en-US" sz="2000" dirty="0">
                <a:latin typeface="+mn-ea"/>
              </a:rPr>
              <a:t>的需要。</a:t>
            </a:r>
            <a:endParaRPr lang="en-US" altLang="zh-CN" sz="2000" dirty="0">
              <a:latin typeface="+mn-ea"/>
            </a:endParaRPr>
          </a:p>
          <a:p>
            <a:endParaRPr lang="en-US" altLang="zh-CN" b="1" dirty="0">
              <a:latin typeface="+mn-ea"/>
            </a:endParaRPr>
          </a:p>
          <a:p>
            <a:r>
              <a:rPr lang="zh-CN" altLang="en-US" b="1" dirty="0">
                <a:solidFill>
                  <a:schemeClr val="accent1"/>
                </a:solidFill>
                <a:latin typeface="+mn-ea"/>
              </a:rPr>
              <a:t>完整性：</a:t>
            </a:r>
            <a:endParaRPr lang="en-US" altLang="zh-CN" b="1" dirty="0">
              <a:solidFill>
                <a:schemeClr val="accent1"/>
              </a:solidFill>
              <a:latin typeface="+mn-ea"/>
            </a:endParaRPr>
          </a:p>
          <a:p>
            <a:r>
              <a:rPr lang="zh-CN" altLang="en-US" sz="2000" dirty="0">
                <a:latin typeface="+mn-ea"/>
              </a:rPr>
              <a:t>我们完整实现了从语言设计到语法分析器的步骤，并且考虑到了</a:t>
            </a:r>
            <a:r>
              <a:rPr lang="zh-CN" altLang="en-US" sz="2000" b="1" dirty="0">
                <a:latin typeface="+mn-ea"/>
              </a:rPr>
              <a:t>用户体验</a:t>
            </a:r>
            <a:r>
              <a:rPr lang="zh-CN" altLang="en-US" sz="2000" dirty="0">
                <a:latin typeface="+mn-ea"/>
              </a:rPr>
              <a:t>，用户可直接从我们的产品中获知编写的语言在编译层面的错误。</a:t>
            </a:r>
            <a:endParaRPr lang="en-US" altLang="zh-CN" sz="2000" dirty="0">
              <a:latin typeface="+mn-ea"/>
            </a:endParaRPr>
          </a:p>
          <a:p>
            <a:endParaRPr lang="en-US" altLang="zh-CN" dirty="0">
              <a:latin typeface="+mn-ea"/>
            </a:endParaRPr>
          </a:p>
          <a:p>
            <a:r>
              <a:rPr lang="zh-CN" altLang="en-US" b="1" dirty="0">
                <a:solidFill>
                  <a:schemeClr val="accent1"/>
                </a:solidFill>
                <a:latin typeface="+mn-ea"/>
              </a:rPr>
              <a:t>词法，语法错误反馈机制：</a:t>
            </a:r>
            <a:r>
              <a:rPr lang="en-US" altLang="zh-CN" b="1" dirty="0">
                <a:solidFill>
                  <a:schemeClr val="accent1"/>
                </a:solidFill>
                <a:latin typeface="+mn-ea"/>
              </a:rPr>
              <a:t>      </a:t>
            </a:r>
            <a:endParaRPr lang="en-US" altLang="zh-CN" sz="2000" b="1" dirty="0">
              <a:solidFill>
                <a:schemeClr val="accent1"/>
              </a:solidFill>
              <a:latin typeface="+mn-ea"/>
            </a:endParaRPr>
          </a:p>
          <a:p>
            <a:r>
              <a:rPr lang="zh-CN" altLang="en-US" sz="2000" dirty="0">
                <a:latin typeface="+mn-ea"/>
              </a:rPr>
              <a:t>借鉴了市场上绝大部分编译器的特点，我们通过语法树可以给出用户在</a:t>
            </a:r>
            <a:r>
              <a:rPr lang="zh-CN" altLang="en-US" sz="2000" b="1" dirty="0">
                <a:latin typeface="+mn-ea"/>
              </a:rPr>
              <a:t>哪一行，哪一部分代码可能发生了哪一类型错误。</a:t>
            </a:r>
            <a:r>
              <a:rPr lang="en-US" altLang="zh-CN" sz="2000" b="1" dirty="0">
                <a:latin typeface="+mn-ea"/>
              </a:rPr>
              <a:t>  </a:t>
            </a:r>
          </a:p>
        </p:txBody>
      </p:sp>
      <p:pic>
        <p:nvPicPr>
          <p:cNvPr id="5" name="图片 4"/>
          <p:cNvPicPr>
            <a:picLocks noChangeAspect="1"/>
          </p:cNvPicPr>
          <p:nvPr/>
        </p:nvPicPr>
        <p:blipFill>
          <a:blip r:embed="rId3"/>
          <a:stretch>
            <a:fillRect/>
          </a:stretch>
        </p:blipFill>
        <p:spPr>
          <a:xfrm>
            <a:off x="2790621" y="6041215"/>
            <a:ext cx="7772400" cy="1647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solidFill>
                  <a:schemeClr val="tx1"/>
                </a:solidFill>
              </a:rPr>
              <a:t>语言综述</a:t>
            </a:r>
            <a:r>
              <a:rPr lang="en-US" altLang="zh-CN" b="1" dirty="0">
                <a:solidFill>
                  <a:schemeClr val="tx1"/>
                </a:solidFill>
              </a:rPr>
              <a:t>——</a:t>
            </a:r>
            <a:r>
              <a:rPr lang="zh-CN" altLang="en-US" b="1" dirty="0">
                <a:solidFill>
                  <a:schemeClr val="tx1"/>
                </a:solidFill>
              </a:rPr>
              <a:t>流程简述</a:t>
            </a:r>
            <a:endParaRPr altLang="zh-CN" b="1" dirty="0">
              <a:solidFill>
                <a:schemeClr val="tx1"/>
              </a:solidFill>
            </a:endParaRPr>
          </a:p>
        </p:txBody>
      </p:sp>
      <p:sp>
        <p:nvSpPr>
          <p:cNvPr id="6" name="文本框 5"/>
          <p:cNvSpPr txBox="1"/>
          <p:nvPr/>
        </p:nvSpPr>
        <p:spPr>
          <a:xfrm>
            <a:off x="1916265" y="1224508"/>
            <a:ext cx="12097344" cy="5355312"/>
          </a:xfrm>
          <a:prstGeom prst="rect">
            <a:avLst/>
          </a:prstGeom>
          <a:noFill/>
        </p:spPr>
        <p:txBody>
          <a:bodyPr wrap="square" rtlCol="0">
            <a:spAutoFit/>
          </a:bodyPr>
          <a:lstStyle/>
          <a:p>
            <a:r>
              <a:rPr lang="zh-CN" altLang="en-US" dirty="0"/>
              <a:t>词法设计：</a:t>
            </a:r>
            <a:endParaRPr lang="en-US" altLang="zh-CN" dirty="0"/>
          </a:p>
          <a:p>
            <a:r>
              <a:rPr lang="zh-CN" altLang="en-US" sz="2000" dirty="0">
                <a:solidFill>
                  <a:schemeClr val="tx1">
                    <a:lumMod val="65000"/>
                    <a:lumOff val="35000"/>
                  </a:schemeClr>
                </a:solidFill>
                <a:latin typeface="+mn-ea"/>
              </a:rPr>
              <a:t>借鉴了</a:t>
            </a:r>
            <a:r>
              <a:rPr lang="en-US" altLang="zh-CN" sz="2000" dirty="0">
                <a:solidFill>
                  <a:schemeClr val="tx1">
                    <a:lumMod val="65000"/>
                    <a:lumOff val="35000"/>
                  </a:schemeClr>
                </a:solidFill>
                <a:latin typeface="+mn-ea"/>
              </a:rPr>
              <a:t>Pascal</a:t>
            </a:r>
            <a:r>
              <a:rPr lang="zh-CN" altLang="en-US" sz="2000" dirty="0">
                <a:solidFill>
                  <a:schemeClr val="tx1">
                    <a:lumMod val="65000"/>
                    <a:lumOff val="35000"/>
                  </a:schemeClr>
                </a:solidFill>
                <a:latin typeface="+mn-ea"/>
              </a:rPr>
              <a:t>和</a:t>
            </a:r>
            <a:r>
              <a:rPr lang="en-US" altLang="zh-CN" sz="2000" dirty="0">
                <a:solidFill>
                  <a:schemeClr val="tx1">
                    <a:lumMod val="65000"/>
                    <a:lumOff val="35000"/>
                  </a:schemeClr>
                </a:solidFill>
                <a:latin typeface="+mn-ea"/>
              </a:rPr>
              <a:t>C</a:t>
            </a:r>
          </a:p>
          <a:p>
            <a:r>
              <a:rPr lang="zh-CN" altLang="en-US" sz="2000" dirty="0">
                <a:solidFill>
                  <a:schemeClr val="tx1">
                    <a:lumMod val="65000"/>
                    <a:lumOff val="35000"/>
                  </a:schemeClr>
                </a:solidFill>
                <a:latin typeface="+mn-ea"/>
              </a:rPr>
              <a:t>关键字，运算符，数据类型，高级数据类型</a:t>
            </a:r>
            <a:r>
              <a:rPr lang="en-US" altLang="zh-CN" sz="2000" dirty="0">
                <a:solidFill>
                  <a:schemeClr val="tx1">
                    <a:lumMod val="65000"/>
                    <a:lumOff val="35000"/>
                  </a:schemeClr>
                </a:solidFill>
                <a:latin typeface="+mn-ea"/>
              </a:rPr>
              <a:t>EBNF</a:t>
            </a:r>
            <a:r>
              <a:rPr lang="zh-CN" altLang="en-US" sz="2000" dirty="0">
                <a:solidFill>
                  <a:schemeClr val="tx1">
                    <a:lumMod val="65000"/>
                    <a:lumOff val="35000"/>
                  </a:schemeClr>
                </a:solidFill>
                <a:latin typeface="+mn-ea"/>
              </a:rPr>
              <a:t>说明</a:t>
            </a:r>
            <a:endParaRPr lang="en-US" altLang="zh-CN" sz="3600" dirty="0"/>
          </a:p>
          <a:p>
            <a:endParaRPr lang="en-US" altLang="zh-CN" dirty="0"/>
          </a:p>
          <a:p>
            <a:r>
              <a:rPr lang="zh-CN" altLang="en-US" dirty="0"/>
              <a:t>语法设计：</a:t>
            </a:r>
            <a:endParaRPr lang="en-US" altLang="zh-CN" dirty="0"/>
          </a:p>
          <a:p>
            <a:r>
              <a:rPr lang="zh-CN" altLang="en-US" sz="2000" dirty="0">
                <a:solidFill>
                  <a:schemeClr val="tx1">
                    <a:lumMod val="65000"/>
                    <a:lumOff val="35000"/>
                  </a:schemeClr>
                </a:solidFill>
                <a:latin typeface="+mn-ea"/>
              </a:rPr>
              <a:t>命令，表达式，名字，声明，参数，类型指示符，程序</a:t>
            </a:r>
            <a:endParaRPr lang="en-US" altLang="zh-CN" sz="2000" dirty="0">
              <a:solidFill>
                <a:schemeClr val="tx1">
                  <a:lumMod val="65000"/>
                  <a:lumOff val="35000"/>
                </a:schemeClr>
              </a:solidFill>
              <a:latin typeface="+mn-ea"/>
            </a:endParaRPr>
          </a:p>
          <a:p>
            <a:endParaRPr lang="en-US" altLang="zh-CN" dirty="0"/>
          </a:p>
          <a:p>
            <a:r>
              <a:rPr lang="zh-CN" altLang="en-US" dirty="0"/>
              <a:t>语义描述：</a:t>
            </a:r>
            <a:endParaRPr lang="en-US" altLang="zh-CN" dirty="0"/>
          </a:p>
          <a:p>
            <a:r>
              <a:rPr lang="zh-CN" altLang="en-US" sz="2000" dirty="0">
                <a:solidFill>
                  <a:schemeClr val="tx1">
                    <a:lumMod val="65000"/>
                    <a:lumOff val="35000"/>
                  </a:schemeClr>
                </a:solidFill>
                <a:latin typeface="+mn-ea"/>
              </a:rPr>
              <a:t>类别同语法设计</a:t>
            </a:r>
            <a:endParaRPr lang="en-US" altLang="zh-CN" sz="2000" dirty="0">
              <a:solidFill>
                <a:schemeClr val="tx1">
                  <a:lumMod val="65000"/>
                  <a:lumOff val="35000"/>
                </a:schemeClr>
              </a:solidFill>
              <a:latin typeface="+mn-ea"/>
            </a:endParaRPr>
          </a:p>
          <a:p>
            <a:r>
              <a:rPr lang="zh-CN" altLang="en-US" sz="2000" dirty="0">
                <a:solidFill>
                  <a:schemeClr val="tx1">
                    <a:lumMod val="65000"/>
                    <a:lumOff val="35000"/>
                  </a:schemeClr>
                </a:solidFill>
                <a:latin typeface="+mn-ea"/>
              </a:rPr>
              <a:t>从存储域，环境域到语义域的完整描述</a:t>
            </a:r>
            <a:endParaRPr lang="en-US" altLang="zh-CN" sz="2000" dirty="0">
              <a:solidFill>
                <a:schemeClr val="tx1">
                  <a:lumMod val="65000"/>
                  <a:lumOff val="35000"/>
                </a:schemeClr>
              </a:solidFill>
              <a:latin typeface="+mn-ea"/>
            </a:endParaRPr>
          </a:p>
          <a:p>
            <a:endParaRPr lang="en-US" altLang="zh-CN" dirty="0"/>
          </a:p>
          <a:p>
            <a:r>
              <a:rPr lang="zh-CN" altLang="en-US" dirty="0"/>
              <a:t>分析器：</a:t>
            </a:r>
            <a:r>
              <a:rPr lang="en-US" altLang="zh-CN" dirty="0"/>
              <a:t>      </a:t>
            </a:r>
            <a:endParaRPr lang="en-US" altLang="zh-CN" sz="1400" dirty="0">
              <a:solidFill>
                <a:schemeClr val="tx1">
                  <a:lumMod val="65000"/>
                  <a:lumOff val="35000"/>
                </a:schemeClr>
              </a:solidFill>
              <a:latin typeface="+mn-ea"/>
            </a:endParaRPr>
          </a:p>
          <a:p>
            <a:r>
              <a:rPr lang="zh-CN" altLang="en-US" sz="2000" dirty="0">
                <a:solidFill>
                  <a:schemeClr val="tx1">
                    <a:lumMod val="65000"/>
                    <a:lumOff val="35000"/>
                  </a:schemeClr>
                </a:solidFill>
                <a:latin typeface="+mn-ea"/>
              </a:rPr>
              <a:t>词法分析器</a:t>
            </a:r>
            <a:r>
              <a:rPr lang="en-US" altLang="zh-CN" sz="2000" dirty="0">
                <a:solidFill>
                  <a:schemeClr val="tx1">
                    <a:lumMod val="65000"/>
                    <a:lumOff val="35000"/>
                  </a:schemeClr>
                </a:solidFill>
                <a:latin typeface="+mn-ea"/>
              </a:rPr>
              <a:t>——</a:t>
            </a:r>
            <a:r>
              <a:rPr lang="zh-CN" altLang="en-US" sz="2000" dirty="0">
                <a:solidFill>
                  <a:schemeClr val="tx1">
                    <a:lumMod val="65000"/>
                    <a:lumOff val="35000"/>
                  </a:schemeClr>
                </a:solidFill>
                <a:latin typeface="+mn-ea"/>
              </a:rPr>
              <a:t>有限状态机</a:t>
            </a:r>
            <a:endParaRPr lang="en-US" altLang="zh-CN" sz="2000" dirty="0">
              <a:solidFill>
                <a:schemeClr val="tx1">
                  <a:lumMod val="65000"/>
                  <a:lumOff val="35000"/>
                </a:schemeClr>
              </a:solidFill>
              <a:latin typeface="+mn-ea"/>
            </a:endParaRPr>
          </a:p>
          <a:p>
            <a:r>
              <a:rPr lang="zh-CN" altLang="en-US" sz="2000" dirty="0">
                <a:solidFill>
                  <a:schemeClr val="tx1">
                    <a:lumMod val="65000"/>
                    <a:lumOff val="35000"/>
                  </a:schemeClr>
                </a:solidFill>
                <a:latin typeface="+mn-ea"/>
              </a:rPr>
              <a:t>语法分析器</a:t>
            </a:r>
            <a:r>
              <a:rPr lang="en-US" altLang="zh-CN" sz="2000" dirty="0">
                <a:solidFill>
                  <a:schemeClr val="tx1">
                    <a:lumMod val="65000"/>
                    <a:lumOff val="35000"/>
                  </a:schemeClr>
                </a:solidFill>
                <a:latin typeface="+mn-ea"/>
              </a:rPr>
              <a:t>——LR</a:t>
            </a:r>
            <a:r>
              <a:rPr lang="zh-CN" altLang="en-US" sz="2000" dirty="0">
                <a:solidFill>
                  <a:schemeClr val="tx1">
                    <a:lumMod val="65000"/>
                    <a:lumOff val="35000"/>
                  </a:schemeClr>
                </a:solidFill>
                <a:latin typeface="+mn-ea"/>
              </a:rPr>
              <a:t>（</a:t>
            </a:r>
            <a:r>
              <a:rPr lang="en-US" altLang="zh-CN" sz="2000" dirty="0">
                <a:solidFill>
                  <a:schemeClr val="tx1">
                    <a:lumMod val="65000"/>
                    <a:lumOff val="35000"/>
                  </a:schemeClr>
                </a:solidFill>
                <a:latin typeface="+mn-ea"/>
              </a:rPr>
              <a:t>1</a:t>
            </a:r>
            <a:r>
              <a:rPr lang="zh-CN" altLang="en-US" sz="2000" dirty="0">
                <a:solidFill>
                  <a:schemeClr val="tx1">
                    <a:lumMod val="65000"/>
                    <a:lumOff val="35000"/>
                  </a:schemeClr>
                </a:solidFill>
                <a:latin typeface="+mn-ea"/>
              </a:rPr>
              <a:t>），语法树</a:t>
            </a:r>
            <a:endParaRPr lang="en-US" altLang="zh-CN" sz="2000" dirty="0">
              <a:solidFill>
                <a:schemeClr val="tx1">
                  <a:lumMod val="65000"/>
                  <a:lumOff val="35000"/>
                </a:schemeClr>
              </a:solidFill>
              <a:latin typeface="+mn-ea"/>
            </a:endParaRPr>
          </a:p>
          <a:p>
            <a:r>
              <a:rPr lang="zh-CN" altLang="en-US" sz="2000" dirty="0">
                <a:solidFill>
                  <a:schemeClr val="tx1">
                    <a:lumMod val="65000"/>
                    <a:lumOff val="35000"/>
                  </a:schemeClr>
                </a:solidFill>
                <a:latin typeface="+mn-ea"/>
              </a:rPr>
              <a:t>错误指示</a:t>
            </a:r>
            <a:endParaRPr lang="en-US" altLang="zh-CN" sz="2000" dirty="0">
              <a:solidFill>
                <a:schemeClr val="tx1">
                  <a:lumMod val="65000"/>
                  <a:lumOff val="35000"/>
                </a:schemeClr>
              </a:solidFill>
              <a:latin typeface="+mn-ea"/>
            </a:endParaRPr>
          </a:p>
          <a:p>
            <a:endParaRPr lang="en-US" altLang="zh-CN" sz="1400" dirty="0">
              <a:solidFill>
                <a:schemeClr val="tx1">
                  <a:lumMod val="65000"/>
                  <a:lumOff val="35000"/>
                </a:schemeClr>
              </a:solidFill>
              <a:latin typeface="+mn-ea"/>
            </a:endParaRPr>
          </a:p>
        </p:txBody>
      </p:sp>
    </p:spTree>
    <p:extLst>
      <p:ext uri="{BB962C8B-B14F-4D97-AF65-F5344CB8AC3E}">
        <p14:creationId xmlns:p14="http://schemas.microsoft.com/office/powerpoint/2010/main" val="14092759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 y="2439624"/>
            <a:ext cx="14082713" cy="1492372"/>
          </a:xfrm>
          <a:prstGeom prst="rect">
            <a:avLst/>
          </a:prstGeom>
          <a:solidFill>
            <a:schemeClr val="bg1">
              <a:alpha val="84000"/>
            </a:schemeClr>
          </a:solidFill>
          <a:ln>
            <a:noFill/>
          </a:ln>
          <a:effectLst>
            <a:outerShdw blurRad="1397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nvGrpSpPr>
          <p:cNvPr id="59" name="组合 58"/>
          <p:cNvGrpSpPr/>
          <p:nvPr/>
        </p:nvGrpSpPr>
        <p:grpSpPr>
          <a:xfrm>
            <a:off x="2696796" y="6227262"/>
            <a:ext cx="452009" cy="452172"/>
            <a:chOff x="1463339" y="1072758"/>
            <a:chExt cx="1546058" cy="1546058"/>
          </a:xfrm>
          <a:effectLst>
            <a:outerShdw blurRad="330200" dist="215900" dir="6900000" sx="71000" sy="71000" algn="t" rotWithShape="0">
              <a:prstClr val="black">
                <a:alpha val="54000"/>
              </a:prstClr>
            </a:outerShdw>
          </a:effectLst>
        </p:grpSpPr>
        <p:sp>
          <p:nvSpPr>
            <p:cNvPr id="61" name="同心圆 6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62" name="椭圆 61"/>
            <p:cNvSpPr/>
            <p:nvPr/>
          </p:nvSpPr>
          <p:spPr>
            <a:xfrm>
              <a:off x="1484232" y="1093651"/>
              <a:ext cx="1504274"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80" name="矩形 79"/>
          <p:cNvSpPr/>
          <p:nvPr/>
        </p:nvSpPr>
        <p:spPr>
          <a:xfrm>
            <a:off x="-2499" y="7518665"/>
            <a:ext cx="14082713" cy="519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nvGrpSpPr>
          <p:cNvPr id="7" name="组合 6"/>
          <p:cNvGrpSpPr/>
          <p:nvPr/>
        </p:nvGrpSpPr>
        <p:grpSpPr>
          <a:xfrm>
            <a:off x="4230609" y="1922705"/>
            <a:ext cx="2268993" cy="2268993"/>
            <a:chOff x="4508674" y="2118116"/>
            <a:chExt cx="2204282" cy="2204282"/>
          </a:xfrm>
        </p:grpSpPr>
        <p:grpSp>
          <p:nvGrpSpPr>
            <p:cNvPr id="38" name="组合 37"/>
            <p:cNvGrpSpPr/>
            <p:nvPr/>
          </p:nvGrpSpPr>
          <p:grpSpPr>
            <a:xfrm>
              <a:off x="4508674" y="2118116"/>
              <a:ext cx="2204282" cy="2204282"/>
              <a:chOff x="1517331" y="1125257"/>
              <a:chExt cx="2204282" cy="2204282"/>
            </a:xfrm>
          </p:grpSpPr>
          <p:sp>
            <p:nvSpPr>
              <p:cNvPr id="39" name="椭圆 38"/>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0" name="椭圆 39"/>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sp>
          <p:nvSpPr>
            <p:cNvPr id="81" name="TextBox 80"/>
            <p:cNvSpPr txBox="1"/>
            <p:nvPr/>
          </p:nvSpPr>
          <p:spPr>
            <a:xfrm>
              <a:off x="5044082" y="2653915"/>
              <a:ext cx="1133465" cy="1104850"/>
            </a:xfrm>
            <a:prstGeom prst="rect">
              <a:avLst/>
            </a:prstGeom>
            <a:noFill/>
          </p:spPr>
          <p:txBody>
            <a:bodyPr wrap="square" rtlCol="0">
              <a:spAutoFit/>
            </a:bodyPr>
            <a:lstStyle/>
            <a:p>
              <a:r>
                <a:rPr lang="en-US" altLang="zh-CN" sz="6795" dirty="0">
                  <a:solidFill>
                    <a:schemeClr val="bg1"/>
                  </a:solidFill>
                  <a:latin typeface="DFGothic-EB" panose="02010609010101010101" pitchFamily="1" charset="-128"/>
                  <a:ea typeface="DFGothic-EB" panose="02010609010101010101" pitchFamily="1" charset="-128"/>
                </a:rPr>
                <a:t>02</a:t>
              </a:r>
              <a:endParaRPr lang="zh-CN" altLang="en-US" sz="6795" dirty="0">
                <a:solidFill>
                  <a:schemeClr val="bg1"/>
                </a:solidFill>
                <a:latin typeface="DFGothic-EB" panose="02010609010101010101" pitchFamily="1" charset="-128"/>
                <a:ea typeface="DFGothic-EB" panose="02010609010101010101" pitchFamily="1" charset="-128"/>
              </a:endParaRPr>
            </a:p>
          </p:txBody>
        </p:sp>
      </p:grpSp>
      <p:grpSp>
        <p:nvGrpSpPr>
          <p:cNvPr id="51" name="组合 50"/>
          <p:cNvGrpSpPr/>
          <p:nvPr/>
        </p:nvGrpSpPr>
        <p:grpSpPr>
          <a:xfrm>
            <a:off x="643361" y="5370105"/>
            <a:ext cx="655637" cy="655637"/>
            <a:chOff x="1517331" y="1125257"/>
            <a:chExt cx="2204282" cy="2204282"/>
          </a:xfrm>
        </p:grpSpPr>
        <p:sp>
          <p:nvSpPr>
            <p:cNvPr id="52" name="椭圆 51"/>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53" name="椭圆 52"/>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54" name="组合 53"/>
          <p:cNvGrpSpPr/>
          <p:nvPr/>
        </p:nvGrpSpPr>
        <p:grpSpPr>
          <a:xfrm>
            <a:off x="315542" y="6453348"/>
            <a:ext cx="655637" cy="655637"/>
            <a:chOff x="1517331" y="1125257"/>
            <a:chExt cx="2204282" cy="2204282"/>
          </a:xfrm>
        </p:grpSpPr>
        <p:sp>
          <p:nvSpPr>
            <p:cNvPr id="55" name="椭圆 54"/>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56" name="椭圆 55"/>
            <p:cNvSpPr/>
            <p:nvPr/>
          </p:nvSpPr>
          <p:spPr>
            <a:xfrm>
              <a:off x="1719372" y="1327298"/>
              <a:ext cx="1800200" cy="180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57" name="组合 56"/>
          <p:cNvGrpSpPr/>
          <p:nvPr/>
        </p:nvGrpSpPr>
        <p:grpSpPr>
          <a:xfrm>
            <a:off x="1376527" y="6025742"/>
            <a:ext cx="535449" cy="535449"/>
            <a:chOff x="1517331" y="1125257"/>
            <a:chExt cx="2204282" cy="2204282"/>
          </a:xfrm>
        </p:grpSpPr>
        <p:sp>
          <p:nvSpPr>
            <p:cNvPr id="58" name="椭圆 57"/>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60" name="椭圆 59"/>
            <p:cNvSpPr/>
            <p:nvPr/>
          </p:nvSpPr>
          <p:spPr>
            <a:xfrm>
              <a:off x="1719372" y="1327298"/>
              <a:ext cx="1800200" cy="18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sp>
        <p:nvSpPr>
          <p:cNvPr id="82" name="TextBox 81"/>
          <p:cNvSpPr txBox="1"/>
          <p:nvPr/>
        </p:nvSpPr>
        <p:spPr>
          <a:xfrm>
            <a:off x="6952695" y="2848983"/>
            <a:ext cx="4313612" cy="661670"/>
          </a:xfrm>
          <a:prstGeom prst="rect">
            <a:avLst/>
          </a:prstGeom>
          <a:noFill/>
        </p:spPr>
        <p:txBody>
          <a:bodyPr wrap="square" rtlCol="0">
            <a:spAutoFit/>
          </a:bodyPr>
          <a:lstStyle/>
          <a:p>
            <a:r>
              <a:rPr lang="zh-CN" altLang="en-US" sz="3705" b="1" spc="-154" dirty="0">
                <a:solidFill>
                  <a:schemeClr val="accent1"/>
                </a:solidFill>
                <a:latin typeface="思源黑体 CN Bold" pitchFamily="34" charset="-122"/>
                <a:ea typeface="思源黑体 CN Bold" pitchFamily="34" charset="-122"/>
              </a:rPr>
              <a:t>词法设计</a:t>
            </a:r>
            <a:endParaRPr lang="zh-CN" sz="3705" b="1" spc="-154" dirty="0">
              <a:solidFill>
                <a:schemeClr val="accent1"/>
              </a:solidFill>
              <a:latin typeface="思源黑体 CN Bold" pitchFamily="34" charset="-122"/>
              <a:ea typeface="思源黑体 CN Bold" pitchFamily="34" charset="-122"/>
            </a:endParaRPr>
          </a:p>
        </p:txBody>
      </p:sp>
      <p:grpSp>
        <p:nvGrpSpPr>
          <p:cNvPr id="32" name="组合 31"/>
          <p:cNvGrpSpPr/>
          <p:nvPr/>
        </p:nvGrpSpPr>
        <p:grpSpPr>
          <a:xfrm>
            <a:off x="12028831" y="120416"/>
            <a:ext cx="655637" cy="655637"/>
            <a:chOff x="1517331" y="1125257"/>
            <a:chExt cx="2204282" cy="2204282"/>
          </a:xfrm>
        </p:grpSpPr>
        <p:sp>
          <p:nvSpPr>
            <p:cNvPr id="34" name="椭圆 33"/>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36" name="椭圆 35"/>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37" name="组合 36"/>
          <p:cNvGrpSpPr/>
          <p:nvPr/>
        </p:nvGrpSpPr>
        <p:grpSpPr>
          <a:xfrm>
            <a:off x="13187539" y="204731"/>
            <a:ext cx="655637" cy="655637"/>
            <a:chOff x="1517331" y="1125257"/>
            <a:chExt cx="2204282" cy="2204282"/>
          </a:xfrm>
        </p:grpSpPr>
        <p:sp>
          <p:nvSpPr>
            <p:cNvPr id="41" name="椭圆 40"/>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2" name="椭圆 41"/>
            <p:cNvSpPr/>
            <p:nvPr/>
          </p:nvSpPr>
          <p:spPr>
            <a:xfrm>
              <a:off x="1719372" y="1327298"/>
              <a:ext cx="1800200" cy="180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43" name="组合 42"/>
          <p:cNvGrpSpPr/>
          <p:nvPr/>
        </p:nvGrpSpPr>
        <p:grpSpPr>
          <a:xfrm>
            <a:off x="12371064" y="769537"/>
            <a:ext cx="935391" cy="935391"/>
            <a:chOff x="1517331" y="1125257"/>
            <a:chExt cx="2204282" cy="2204282"/>
          </a:xfrm>
        </p:grpSpPr>
        <p:sp>
          <p:nvSpPr>
            <p:cNvPr id="44" name="椭圆 43"/>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45" name="椭圆 44"/>
            <p:cNvSpPr/>
            <p:nvPr/>
          </p:nvSpPr>
          <p:spPr>
            <a:xfrm>
              <a:off x="1719372" y="1327298"/>
              <a:ext cx="1800200" cy="18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grpSp>
      <p:grpSp>
        <p:nvGrpSpPr>
          <p:cNvPr id="46" name="组合 45"/>
          <p:cNvGrpSpPr/>
          <p:nvPr/>
        </p:nvGrpSpPr>
        <p:grpSpPr>
          <a:xfrm>
            <a:off x="11636917" y="1284982"/>
            <a:ext cx="452009" cy="452172"/>
            <a:chOff x="1463339" y="1072758"/>
            <a:chExt cx="1546058" cy="1546058"/>
          </a:xfrm>
          <a:effectLst>
            <a:outerShdw blurRad="330200" dist="215900" dir="6900000" sx="71000" sy="71000" algn="t" rotWithShape="0">
              <a:prstClr val="black">
                <a:alpha val="54000"/>
              </a:prstClr>
            </a:outerShdw>
          </a:effectLst>
        </p:grpSpPr>
        <p:sp>
          <p:nvSpPr>
            <p:cNvPr id="47" name="同心圆 4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p:tgtEl>
                                              <p:spTgt spid="35"/>
                                            </p:tgtEl>
                                            <p:attrNameLst>
                                              <p:attrName>ppt_x</p:attrName>
                                            </p:attrNameLst>
                                          </p:cBhvr>
                                          <p:tavLst>
                                            <p:tav tm="0">
                                              <p:val>
                                                <p:strVal val="#ppt_x-#ppt_w*1.125000"/>
                                              </p:val>
                                            </p:tav>
                                            <p:tav tm="100000">
                                              <p:val>
                                                <p:strVal val="#ppt_x"/>
                                              </p:val>
                                            </p:tav>
                                          </p:tavLst>
                                        </p:anim>
                                        <p:animEffect transition="in" filter="wipe(right)">
                                          <p:cBhvr>
                                            <p:cTn id="8" dur="500"/>
                                            <p:tgtEl>
                                              <p:spTgt spid="35"/>
                                            </p:tgtEl>
                                          </p:cBhvr>
                                        </p:animEffect>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0-#ppt_w/2"/>
                                              </p:val>
                                            </p:tav>
                                            <p:tav tm="100000">
                                              <p:val>
                                                <p:strVal val="#ppt_x"/>
                                              </p:val>
                                            </p:tav>
                                          </p:tavLst>
                                        </p:anim>
                                        <p:anim calcmode="lin" valueType="num">
                                          <p:cBhvr additive="base">
                                            <p:cTn id="13" dur="500" fill="hold"/>
                                            <p:tgtEl>
                                              <p:spTgt spid="59"/>
                                            </p:tgtEl>
                                            <p:attrNameLst>
                                              <p:attrName>ppt_y</p:attrName>
                                            </p:attrNameLst>
                                          </p:cBhvr>
                                          <p:tavLst>
                                            <p:tav tm="0">
                                              <p:val>
                                                <p:strVal val="1+#ppt_h/2"/>
                                              </p:val>
                                            </p:tav>
                                            <p:tav tm="100000">
                                              <p:val>
                                                <p:strVal val="#ppt_y"/>
                                              </p:val>
                                            </p:tav>
                                          </p:tavLst>
                                        </p:anim>
                                      </p:childTnLst>
                                    </p:cTn>
                                  </p:par>
                                  <p:par>
                                    <p:cTn id="14" presetID="2" presetClass="entr" presetSubtype="12" accel="90000" fill="hold" nodeType="withEffect" p14:presetBounceEnd="52000">
                                      <p:stCondLst>
                                        <p:cond delay="300"/>
                                      </p:stCondLst>
                                      <p:childTnLst>
                                        <p:set>
                                          <p:cBhvr>
                                            <p:cTn id="15" dur="1" fill="hold">
                                              <p:stCondLst>
                                                <p:cond delay="0"/>
                                              </p:stCondLst>
                                            </p:cTn>
                                            <p:tgtEl>
                                              <p:spTgt spid="57"/>
                                            </p:tgtEl>
                                            <p:attrNameLst>
                                              <p:attrName>style.visibility</p:attrName>
                                            </p:attrNameLst>
                                          </p:cBhvr>
                                          <p:to>
                                            <p:strVal val="visible"/>
                                          </p:to>
                                        </p:set>
                                        <p:anim calcmode="lin" valueType="num" p14:bounceEnd="52000">
                                          <p:cBhvr additive="base">
                                            <p:cTn id="16" dur="500" fill="hold"/>
                                            <p:tgtEl>
                                              <p:spTgt spid="57"/>
                                            </p:tgtEl>
                                            <p:attrNameLst>
                                              <p:attrName>ppt_x</p:attrName>
                                            </p:attrNameLst>
                                          </p:cBhvr>
                                          <p:tavLst>
                                            <p:tav tm="0">
                                              <p:val>
                                                <p:strVal val="0-#ppt_w/2"/>
                                              </p:val>
                                            </p:tav>
                                            <p:tav tm="100000">
                                              <p:val>
                                                <p:strVal val="#ppt_x"/>
                                              </p:val>
                                            </p:tav>
                                          </p:tavLst>
                                        </p:anim>
                                        <p:anim calcmode="lin" valueType="num" p14:bounceEnd="52000">
                                          <p:cBhvr additive="base">
                                            <p:cTn id="17" dur="500" fill="hold"/>
                                            <p:tgtEl>
                                              <p:spTgt spid="57"/>
                                            </p:tgtEl>
                                            <p:attrNameLst>
                                              <p:attrName>ppt_y</p:attrName>
                                            </p:attrNameLst>
                                          </p:cBhvr>
                                          <p:tavLst>
                                            <p:tav tm="0">
                                              <p:val>
                                                <p:strVal val="1+#ppt_h/2"/>
                                              </p:val>
                                            </p:tav>
                                            <p:tav tm="100000">
                                              <p:val>
                                                <p:strVal val="#ppt_y"/>
                                              </p:val>
                                            </p:tav>
                                          </p:tavLst>
                                        </p:anim>
                                      </p:childTnLst>
                                    </p:cTn>
                                  </p:par>
                                  <p:par>
                                    <p:cTn id="18" presetID="2" presetClass="entr" presetSubtype="12" accel="90000" fill="hold" nodeType="withEffect" p14:presetBounceEnd="52000">
                                      <p:stCondLst>
                                        <p:cond delay="600"/>
                                      </p:stCondLst>
                                      <p:childTnLst>
                                        <p:set>
                                          <p:cBhvr>
                                            <p:cTn id="19" dur="1" fill="hold">
                                              <p:stCondLst>
                                                <p:cond delay="0"/>
                                              </p:stCondLst>
                                            </p:cTn>
                                            <p:tgtEl>
                                              <p:spTgt spid="51"/>
                                            </p:tgtEl>
                                            <p:attrNameLst>
                                              <p:attrName>style.visibility</p:attrName>
                                            </p:attrNameLst>
                                          </p:cBhvr>
                                          <p:to>
                                            <p:strVal val="visible"/>
                                          </p:to>
                                        </p:set>
                                        <p:anim calcmode="lin" valueType="num" p14:bounceEnd="52000">
                                          <p:cBhvr additive="base">
                                            <p:cTn id="20" dur="500" fill="hold"/>
                                            <p:tgtEl>
                                              <p:spTgt spid="51"/>
                                            </p:tgtEl>
                                            <p:attrNameLst>
                                              <p:attrName>ppt_x</p:attrName>
                                            </p:attrNameLst>
                                          </p:cBhvr>
                                          <p:tavLst>
                                            <p:tav tm="0">
                                              <p:val>
                                                <p:strVal val="0-#ppt_w/2"/>
                                              </p:val>
                                            </p:tav>
                                            <p:tav tm="100000">
                                              <p:val>
                                                <p:strVal val="#ppt_x"/>
                                              </p:val>
                                            </p:tav>
                                          </p:tavLst>
                                        </p:anim>
                                        <p:anim calcmode="lin" valueType="num" p14:bounceEnd="52000">
                                          <p:cBhvr additive="base">
                                            <p:cTn id="21" dur="500" fill="hold"/>
                                            <p:tgtEl>
                                              <p:spTgt spid="51"/>
                                            </p:tgtEl>
                                            <p:attrNameLst>
                                              <p:attrName>ppt_y</p:attrName>
                                            </p:attrNameLst>
                                          </p:cBhvr>
                                          <p:tavLst>
                                            <p:tav tm="0">
                                              <p:val>
                                                <p:strVal val="1+#ppt_h/2"/>
                                              </p:val>
                                            </p:tav>
                                            <p:tav tm="100000">
                                              <p:val>
                                                <p:strVal val="#ppt_y"/>
                                              </p:val>
                                            </p:tav>
                                          </p:tavLst>
                                        </p:anim>
                                      </p:childTnLst>
                                    </p:cTn>
                                  </p:par>
                                  <p:par>
                                    <p:cTn id="22" presetID="2" presetClass="entr" presetSubtype="12" accel="90000" fill="hold" nodeType="withEffect" p14:presetBounceEnd="52000">
                                      <p:stCondLst>
                                        <p:cond delay="900"/>
                                      </p:stCondLst>
                                      <p:childTnLst>
                                        <p:set>
                                          <p:cBhvr>
                                            <p:cTn id="23" dur="1" fill="hold">
                                              <p:stCondLst>
                                                <p:cond delay="0"/>
                                              </p:stCondLst>
                                            </p:cTn>
                                            <p:tgtEl>
                                              <p:spTgt spid="54"/>
                                            </p:tgtEl>
                                            <p:attrNameLst>
                                              <p:attrName>style.visibility</p:attrName>
                                            </p:attrNameLst>
                                          </p:cBhvr>
                                          <p:to>
                                            <p:strVal val="visible"/>
                                          </p:to>
                                        </p:set>
                                        <p:anim calcmode="lin" valueType="num" p14:bounceEnd="52000">
                                          <p:cBhvr additive="base">
                                            <p:cTn id="24" dur="500" fill="hold"/>
                                            <p:tgtEl>
                                              <p:spTgt spid="54"/>
                                            </p:tgtEl>
                                            <p:attrNameLst>
                                              <p:attrName>ppt_x</p:attrName>
                                            </p:attrNameLst>
                                          </p:cBhvr>
                                          <p:tavLst>
                                            <p:tav tm="0">
                                              <p:val>
                                                <p:strVal val="0-#ppt_w/2"/>
                                              </p:val>
                                            </p:tav>
                                            <p:tav tm="100000">
                                              <p:val>
                                                <p:strVal val="#ppt_x"/>
                                              </p:val>
                                            </p:tav>
                                          </p:tavLst>
                                        </p:anim>
                                        <p:anim calcmode="lin" valueType="num" p14:bounceEnd="52000">
                                          <p:cBhvr additive="base">
                                            <p:cTn id="25" dur="500" fill="hold"/>
                                            <p:tgtEl>
                                              <p:spTgt spid="54"/>
                                            </p:tgtEl>
                                            <p:attrNameLst>
                                              <p:attrName>ppt_y</p:attrName>
                                            </p:attrNameLst>
                                          </p:cBhvr>
                                          <p:tavLst>
                                            <p:tav tm="0">
                                              <p:val>
                                                <p:strVal val="1+#ppt_h/2"/>
                                              </p:val>
                                            </p:tav>
                                            <p:tav tm="100000">
                                              <p:val>
                                                <p:strVal val="#ppt_y"/>
                                              </p:val>
                                            </p:tav>
                                          </p:tavLst>
                                        </p:anim>
                                      </p:childTnLst>
                                    </p:cTn>
                                  </p:par>
                                  <p:par>
                                    <p:cTn id="26" presetID="2" presetClass="entr" presetSubtype="3" accel="90000" fill="hold" nodeType="withEffect" p14:presetBounceEnd="52000">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14:bounceEnd="52000">
                                          <p:cBhvr additive="base">
                                            <p:cTn id="28" dur="500" fill="hold"/>
                                            <p:tgtEl>
                                              <p:spTgt spid="43"/>
                                            </p:tgtEl>
                                            <p:attrNameLst>
                                              <p:attrName>ppt_x</p:attrName>
                                            </p:attrNameLst>
                                          </p:cBhvr>
                                          <p:tavLst>
                                            <p:tav tm="0">
                                              <p:val>
                                                <p:strVal val="1+#ppt_w/2"/>
                                              </p:val>
                                            </p:tav>
                                            <p:tav tm="100000">
                                              <p:val>
                                                <p:strVal val="#ppt_x"/>
                                              </p:val>
                                            </p:tav>
                                          </p:tavLst>
                                        </p:anim>
                                        <p:anim calcmode="lin" valueType="num" p14:bounceEnd="52000">
                                          <p:cBhvr additive="base">
                                            <p:cTn id="29" dur="500" fill="hold"/>
                                            <p:tgtEl>
                                              <p:spTgt spid="43"/>
                                            </p:tgtEl>
                                            <p:attrNameLst>
                                              <p:attrName>ppt_y</p:attrName>
                                            </p:attrNameLst>
                                          </p:cBhvr>
                                          <p:tavLst>
                                            <p:tav tm="0">
                                              <p:val>
                                                <p:strVal val="0-#ppt_h/2"/>
                                              </p:val>
                                            </p:tav>
                                            <p:tav tm="100000">
                                              <p:val>
                                                <p:strVal val="#ppt_y"/>
                                              </p:val>
                                            </p:tav>
                                          </p:tavLst>
                                        </p:anim>
                                      </p:childTnLst>
                                    </p:cTn>
                                  </p:par>
                                  <p:par>
                                    <p:cTn id="30" presetID="2" presetClass="entr" presetSubtype="3" accel="90000" fill="hold" nodeType="withEffect" p14:presetBounceEnd="52000">
                                      <p:stCondLst>
                                        <p:cond delay="300"/>
                                      </p:stCondLst>
                                      <p:childTnLst>
                                        <p:set>
                                          <p:cBhvr>
                                            <p:cTn id="31" dur="1" fill="hold">
                                              <p:stCondLst>
                                                <p:cond delay="0"/>
                                              </p:stCondLst>
                                            </p:cTn>
                                            <p:tgtEl>
                                              <p:spTgt spid="32"/>
                                            </p:tgtEl>
                                            <p:attrNameLst>
                                              <p:attrName>style.visibility</p:attrName>
                                            </p:attrNameLst>
                                          </p:cBhvr>
                                          <p:to>
                                            <p:strVal val="visible"/>
                                          </p:to>
                                        </p:set>
                                        <p:anim calcmode="lin" valueType="num" p14:bounceEnd="52000">
                                          <p:cBhvr additive="base">
                                            <p:cTn id="32" dur="500" fill="hold"/>
                                            <p:tgtEl>
                                              <p:spTgt spid="32"/>
                                            </p:tgtEl>
                                            <p:attrNameLst>
                                              <p:attrName>ppt_x</p:attrName>
                                            </p:attrNameLst>
                                          </p:cBhvr>
                                          <p:tavLst>
                                            <p:tav tm="0">
                                              <p:val>
                                                <p:strVal val="1+#ppt_w/2"/>
                                              </p:val>
                                            </p:tav>
                                            <p:tav tm="100000">
                                              <p:val>
                                                <p:strVal val="#ppt_x"/>
                                              </p:val>
                                            </p:tav>
                                          </p:tavLst>
                                        </p:anim>
                                        <p:anim calcmode="lin" valueType="num" p14:bounceEnd="52000">
                                          <p:cBhvr additive="base">
                                            <p:cTn id="33" dur="500" fill="hold"/>
                                            <p:tgtEl>
                                              <p:spTgt spid="32"/>
                                            </p:tgtEl>
                                            <p:attrNameLst>
                                              <p:attrName>ppt_y</p:attrName>
                                            </p:attrNameLst>
                                          </p:cBhvr>
                                          <p:tavLst>
                                            <p:tav tm="0">
                                              <p:val>
                                                <p:strVal val="0-#ppt_h/2"/>
                                              </p:val>
                                            </p:tav>
                                            <p:tav tm="100000">
                                              <p:val>
                                                <p:strVal val="#ppt_y"/>
                                              </p:val>
                                            </p:tav>
                                          </p:tavLst>
                                        </p:anim>
                                      </p:childTnLst>
                                    </p:cTn>
                                  </p:par>
                                  <p:par>
                                    <p:cTn id="34" presetID="2" presetClass="entr" presetSubtype="3" accel="90000" fill="hold" nodeType="withEffect" p14:presetBounceEnd="52000">
                                      <p:stCondLst>
                                        <p:cond delay="600"/>
                                      </p:stCondLst>
                                      <p:childTnLst>
                                        <p:set>
                                          <p:cBhvr>
                                            <p:cTn id="35" dur="1" fill="hold">
                                              <p:stCondLst>
                                                <p:cond delay="0"/>
                                              </p:stCondLst>
                                            </p:cTn>
                                            <p:tgtEl>
                                              <p:spTgt spid="37"/>
                                            </p:tgtEl>
                                            <p:attrNameLst>
                                              <p:attrName>style.visibility</p:attrName>
                                            </p:attrNameLst>
                                          </p:cBhvr>
                                          <p:to>
                                            <p:strVal val="visible"/>
                                          </p:to>
                                        </p:set>
                                        <p:anim calcmode="lin" valueType="num" p14:bounceEnd="52000">
                                          <p:cBhvr additive="base">
                                            <p:cTn id="36" dur="500" fill="hold"/>
                                            <p:tgtEl>
                                              <p:spTgt spid="37"/>
                                            </p:tgtEl>
                                            <p:attrNameLst>
                                              <p:attrName>ppt_x</p:attrName>
                                            </p:attrNameLst>
                                          </p:cBhvr>
                                          <p:tavLst>
                                            <p:tav tm="0">
                                              <p:val>
                                                <p:strVal val="1+#ppt_w/2"/>
                                              </p:val>
                                            </p:tav>
                                            <p:tav tm="100000">
                                              <p:val>
                                                <p:strVal val="#ppt_x"/>
                                              </p:val>
                                            </p:tav>
                                          </p:tavLst>
                                        </p:anim>
                                        <p:anim calcmode="lin" valueType="num" p14:bounceEnd="52000">
                                          <p:cBhvr additive="base">
                                            <p:cTn id="37" dur="500" fill="hold"/>
                                            <p:tgtEl>
                                              <p:spTgt spid="37"/>
                                            </p:tgtEl>
                                            <p:attrNameLst>
                                              <p:attrName>ppt_y</p:attrName>
                                            </p:attrNameLst>
                                          </p:cBhvr>
                                          <p:tavLst>
                                            <p:tav tm="0">
                                              <p:val>
                                                <p:strVal val="0-#ppt_h/2"/>
                                              </p:val>
                                            </p:tav>
                                            <p:tav tm="100000">
                                              <p:val>
                                                <p:strVal val="#ppt_y"/>
                                              </p:val>
                                            </p:tav>
                                          </p:tavLst>
                                        </p:anim>
                                      </p:childTnLst>
                                    </p:cTn>
                                  </p:par>
                                  <p:par>
                                    <p:cTn id="38" presetID="2" presetClass="entr" presetSubtype="3" accel="90000" fill="hold" nodeType="withEffect" p14:presetBounceEnd="52000">
                                      <p:stCondLst>
                                        <p:cond delay="900"/>
                                      </p:stCondLst>
                                      <p:childTnLst>
                                        <p:set>
                                          <p:cBhvr>
                                            <p:cTn id="39" dur="1" fill="hold">
                                              <p:stCondLst>
                                                <p:cond delay="0"/>
                                              </p:stCondLst>
                                            </p:cTn>
                                            <p:tgtEl>
                                              <p:spTgt spid="46"/>
                                            </p:tgtEl>
                                            <p:attrNameLst>
                                              <p:attrName>style.visibility</p:attrName>
                                            </p:attrNameLst>
                                          </p:cBhvr>
                                          <p:to>
                                            <p:strVal val="visible"/>
                                          </p:to>
                                        </p:set>
                                        <p:anim calcmode="lin" valueType="num" p14:bounceEnd="52000">
                                          <p:cBhvr additive="base">
                                            <p:cTn id="40" dur="500" fill="hold"/>
                                            <p:tgtEl>
                                              <p:spTgt spid="46"/>
                                            </p:tgtEl>
                                            <p:attrNameLst>
                                              <p:attrName>ppt_x</p:attrName>
                                            </p:attrNameLst>
                                          </p:cBhvr>
                                          <p:tavLst>
                                            <p:tav tm="0">
                                              <p:val>
                                                <p:strVal val="1+#ppt_w/2"/>
                                              </p:val>
                                            </p:tav>
                                            <p:tav tm="100000">
                                              <p:val>
                                                <p:strVal val="#ppt_x"/>
                                              </p:val>
                                            </p:tav>
                                          </p:tavLst>
                                        </p:anim>
                                        <p:anim calcmode="lin" valueType="num" p14:bounceEnd="52000">
                                          <p:cBhvr additive="base">
                                            <p:cTn id="41" dur="500" fill="hold"/>
                                            <p:tgtEl>
                                              <p:spTgt spid="46"/>
                                            </p:tgtEl>
                                            <p:attrNameLst>
                                              <p:attrName>ppt_y</p:attrName>
                                            </p:attrNameLst>
                                          </p:cBhvr>
                                          <p:tavLst>
                                            <p:tav tm="0">
                                              <p:val>
                                                <p:strVal val="0-#ppt_h/2"/>
                                              </p:val>
                                            </p:tav>
                                            <p:tav tm="100000">
                                              <p:val>
                                                <p:strVal val="#ppt_y"/>
                                              </p:val>
                                            </p:tav>
                                          </p:tavLst>
                                        </p:anim>
                                      </p:childTnLst>
                                    </p:cTn>
                                  </p:par>
                                </p:childTnLst>
                              </p:cTn>
                            </p:par>
                            <p:par>
                              <p:cTn id="42" fill="hold">
                                <p:stCondLst>
                                  <p:cond delay="1000"/>
                                </p:stCondLst>
                                <p:childTnLst>
                                  <p:par>
                                    <p:cTn id="43" presetID="23" presetClass="entr" presetSubtype="16"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childTnLst>
                                    </p:cTn>
                                  </p:par>
                                  <p:par>
                                    <p:cTn id="47" presetID="10" presetClass="entr" presetSubtype="0" fill="hold" grpId="0" nodeType="withEffect">
                                      <p:stCondLst>
                                        <p:cond delay="20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900"/>
                                            <p:tgtEl>
                                              <p:spTgt spid="80"/>
                                            </p:tgtEl>
                                          </p:cBhvr>
                                        </p:animEffect>
                                      </p:childTnLst>
                                    </p:cTn>
                                  </p:par>
                                </p:childTnLst>
                              </p:cTn>
                            </p:par>
                            <p:par>
                              <p:cTn id="50" fill="hold">
                                <p:stCondLst>
                                  <p:cond delay="1500"/>
                                </p:stCondLst>
                                <p:childTnLst>
                                  <p:par>
                                    <p:cTn id="51" presetID="47" presetClass="entr" presetSubtype="0"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500"/>
                                            <p:tgtEl>
                                              <p:spTgt spid="82"/>
                                            </p:tgtEl>
                                          </p:cBhvr>
                                        </p:animEffect>
                                        <p:anim calcmode="lin" valueType="num">
                                          <p:cBhvr>
                                            <p:cTn id="54" dur="500" fill="hold"/>
                                            <p:tgtEl>
                                              <p:spTgt spid="82"/>
                                            </p:tgtEl>
                                            <p:attrNameLst>
                                              <p:attrName>ppt_x</p:attrName>
                                            </p:attrNameLst>
                                          </p:cBhvr>
                                          <p:tavLst>
                                            <p:tav tm="0">
                                              <p:val>
                                                <p:strVal val="#ppt_x"/>
                                              </p:val>
                                            </p:tav>
                                            <p:tav tm="100000">
                                              <p:val>
                                                <p:strVal val="#ppt_x"/>
                                              </p:val>
                                            </p:tav>
                                          </p:tavLst>
                                        </p:anim>
                                        <p:anim calcmode="lin" valueType="num">
                                          <p:cBhvr>
                                            <p:cTn id="55"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80" grpId="0" bldLvl="0" animBg="1"/>
          <p:bldP spid="8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p:tgtEl>
                                              <p:spTgt spid="35"/>
                                            </p:tgtEl>
                                            <p:attrNameLst>
                                              <p:attrName>ppt_x</p:attrName>
                                            </p:attrNameLst>
                                          </p:cBhvr>
                                          <p:tavLst>
                                            <p:tav tm="0">
                                              <p:val>
                                                <p:strVal val="#ppt_x-#ppt_w*1.125000"/>
                                              </p:val>
                                            </p:tav>
                                            <p:tav tm="100000">
                                              <p:val>
                                                <p:strVal val="#ppt_x"/>
                                              </p:val>
                                            </p:tav>
                                          </p:tavLst>
                                        </p:anim>
                                        <p:animEffect transition="in" filter="wipe(right)">
                                          <p:cBhvr>
                                            <p:cTn id="8" dur="500"/>
                                            <p:tgtEl>
                                              <p:spTgt spid="35"/>
                                            </p:tgtEl>
                                          </p:cBhvr>
                                        </p:animEffect>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0-#ppt_w/2"/>
                                              </p:val>
                                            </p:tav>
                                            <p:tav tm="100000">
                                              <p:val>
                                                <p:strVal val="#ppt_x"/>
                                              </p:val>
                                            </p:tav>
                                          </p:tavLst>
                                        </p:anim>
                                        <p:anim calcmode="lin" valueType="num">
                                          <p:cBhvr additive="base">
                                            <p:cTn id="13" dur="500" fill="hold"/>
                                            <p:tgtEl>
                                              <p:spTgt spid="59"/>
                                            </p:tgtEl>
                                            <p:attrNameLst>
                                              <p:attrName>ppt_y</p:attrName>
                                            </p:attrNameLst>
                                          </p:cBhvr>
                                          <p:tavLst>
                                            <p:tav tm="0">
                                              <p:val>
                                                <p:strVal val="1+#ppt_h/2"/>
                                              </p:val>
                                            </p:tav>
                                            <p:tav tm="100000">
                                              <p:val>
                                                <p:strVal val="#ppt_y"/>
                                              </p:val>
                                            </p:tav>
                                          </p:tavLst>
                                        </p:anim>
                                      </p:childTnLst>
                                    </p:cTn>
                                  </p:par>
                                  <p:par>
                                    <p:cTn id="14" presetID="2" presetClass="entr" presetSubtype="12" accel="90000" fill="hold" nodeType="withEffect">
                                      <p:stCondLst>
                                        <p:cond delay="300"/>
                                      </p:stCondLst>
                                      <p:childTnLst>
                                        <p:set>
                                          <p:cBhvr>
                                            <p:cTn id="15" dur="1" fill="hold">
                                              <p:stCondLst>
                                                <p:cond delay="0"/>
                                              </p:stCondLst>
                                            </p:cTn>
                                            <p:tgtEl>
                                              <p:spTgt spid="57"/>
                                            </p:tgtEl>
                                            <p:attrNameLst>
                                              <p:attrName>style.visibility</p:attrName>
                                            </p:attrNameLst>
                                          </p:cBhvr>
                                          <p:to>
                                            <p:strVal val="visible"/>
                                          </p:to>
                                        </p:set>
                                        <p:anim calcmode="lin" valueType="num">
                                          <p:cBhvr additive="base">
                                            <p:cTn id="16" dur="500" fill="hold"/>
                                            <p:tgtEl>
                                              <p:spTgt spid="57"/>
                                            </p:tgtEl>
                                            <p:attrNameLst>
                                              <p:attrName>ppt_x</p:attrName>
                                            </p:attrNameLst>
                                          </p:cBhvr>
                                          <p:tavLst>
                                            <p:tav tm="0">
                                              <p:val>
                                                <p:strVal val="0-#ppt_w/2"/>
                                              </p:val>
                                            </p:tav>
                                            <p:tav tm="100000">
                                              <p:val>
                                                <p:strVal val="#ppt_x"/>
                                              </p:val>
                                            </p:tav>
                                          </p:tavLst>
                                        </p:anim>
                                        <p:anim calcmode="lin" valueType="num">
                                          <p:cBhvr additive="base">
                                            <p:cTn id="17" dur="500" fill="hold"/>
                                            <p:tgtEl>
                                              <p:spTgt spid="57"/>
                                            </p:tgtEl>
                                            <p:attrNameLst>
                                              <p:attrName>ppt_y</p:attrName>
                                            </p:attrNameLst>
                                          </p:cBhvr>
                                          <p:tavLst>
                                            <p:tav tm="0">
                                              <p:val>
                                                <p:strVal val="1+#ppt_h/2"/>
                                              </p:val>
                                            </p:tav>
                                            <p:tav tm="100000">
                                              <p:val>
                                                <p:strVal val="#ppt_y"/>
                                              </p:val>
                                            </p:tav>
                                          </p:tavLst>
                                        </p:anim>
                                      </p:childTnLst>
                                    </p:cTn>
                                  </p:par>
                                  <p:par>
                                    <p:cTn id="18" presetID="2" presetClass="entr" presetSubtype="12" accel="90000" fill="hold" nodeType="withEffect">
                                      <p:stCondLst>
                                        <p:cond delay="600"/>
                                      </p:stCondLst>
                                      <p:childTnLst>
                                        <p:set>
                                          <p:cBhvr>
                                            <p:cTn id="19" dur="1" fill="hold">
                                              <p:stCondLst>
                                                <p:cond delay="0"/>
                                              </p:stCondLst>
                                            </p:cTn>
                                            <p:tgtEl>
                                              <p:spTgt spid="51"/>
                                            </p:tgtEl>
                                            <p:attrNameLst>
                                              <p:attrName>style.visibility</p:attrName>
                                            </p:attrNameLst>
                                          </p:cBhvr>
                                          <p:to>
                                            <p:strVal val="visible"/>
                                          </p:to>
                                        </p:set>
                                        <p:anim calcmode="lin" valueType="num">
                                          <p:cBhvr additive="base">
                                            <p:cTn id="20" dur="500" fill="hold"/>
                                            <p:tgtEl>
                                              <p:spTgt spid="51"/>
                                            </p:tgtEl>
                                            <p:attrNameLst>
                                              <p:attrName>ppt_x</p:attrName>
                                            </p:attrNameLst>
                                          </p:cBhvr>
                                          <p:tavLst>
                                            <p:tav tm="0">
                                              <p:val>
                                                <p:strVal val="0-#ppt_w/2"/>
                                              </p:val>
                                            </p:tav>
                                            <p:tav tm="100000">
                                              <p:val>
                                                <p:strVal val="#ppt_x"/>
                                              </p:val>
                                            </p:tav>
                                          </p:tavLst>
                                        </p:anim>
                                        <p:anim calcmode="lin" valueType="num">
                                          <p:cBhvr additive="base">
                                            <p:cTn id="21" dur="500" fill="hold"/>
                                            <p:tgtEl>
                                              <p:spTgt spid="51"/>
                                            </p:tgtEl>
                                            <p:attrNameLst>
                                              <p:attrName>ppt_y</p:attrName>
                                            </p:attrNameLst>
                                          </p:cBhvr>
                                          <p:tavLst>
                                            <p:tav tm="0">
                                              <p:val>
                                                <p:strVal val="1+#ppt_h/2"/>
                                              </p:val>
                                            </p:tav>
                                            <p:tav tm="100000">
                                              <p:val>
                                                <p:strVal val="#ppt_y"/>
                                              </p:val>
                                            </p:tav>
                                          </p:tavLst>
                                        </p:anim>
                                      </p:childTnLst>
                                    </p:cTn>
                                  </p:par>
                                  <p:par>
                                    <p:cTn id="22" presetID="2" presetClass="entr" presetSubtype="12" accel="90000" fill="hold" nodeType="withEffect">
                                      <p:stCondLst>
                                        <p:cond delay="900"/>
                                      </p:stCondLst>
                                      <p:childTnLst>
                                        <p:set>
                                          <p:cBhvr>
                                            <p:cTn id="23" dur="1" fill="hold">
                                              <p:stCondLst>
                                                <p:cond delay="0"/>
                                              </p:stCondLst>
                                            </p:cTn>
                                            <p:tgtEl>
                                              <p:spTgt spid="54"/>
                                            </p:tgtEl>
                                            <p:attrNameLst>
                                              <p:attrName>style.visibility</p:attrName>
                                            </p:attrNameLst>
                                          </p:cBhvr>
                                          <p:to>
                                            <p:strVal val="visible"/>
                                          </p:to>
                                        </p:set>
                                        <p:anim calcmode="lin" valueType="num">
                                          <p:cBhvr additive="base">
                                            <p:cTn id="24" dur="500" fill="hold"/>
                                            <p:tgtEl>
                                              <p:spTgt spid="54"/>
                                            </p:tgtEl>
                                            <p:attrNameLst>
                                              <p:attrName>ppt_x</p:attrName>
                                            </p:attrNameLst>
                                          </p:cBhvr>
                                          <p:tavLst>
                                            <p:tav tm="0">
                                              <p:val>
                                                <p:strVal val="0-#ppt_w/2"/>
                                              </p:val>
                                            </p:tav>
                                            <p:tav tm="100000">
                                              <p:val>
                                                <p:strVal val="#ppt_x"/>
                                              </p:val>
                                            </p:tav>
                                          </p:tavLst>
                                        </p:anim>
                                        <p:anim calcmode="lin" valueType="num">
                                          <p:cBhvr additive="base">
                                            <p:cTn id="25" dur="500" fill="hold"/>
                                            <p:tgtEl>
                                              <p:spTgt spid="54"/>
                                            </p:tgtEl>
                                            <p:attrNameLst>
                                              <p:attrName>ppt_y</p:attrName>
                                            </p:attrNameLst>
                                          </p:cBhvr>
                                          <p:tavLst>
                                            <p:tav tm="0">
                                              <p:val>
                                                <p:strVal val="1+#ppt_h/2"/>
                                              </p:val>
                                            </p:tav>
                                            <p:tav tm="100000">
                                              <p:val>
                                                <p:strVal val="#ppt_y"/>
                                              </p:val>
                                            </p:tav>
                                          </p:tavLst>
                                        </p:anim>
                                      </p:childTnLst>
                                    </p:cTn>
                                  </p:par>
                                  <p:par>
                                    <p:cTn id="26" presetID="2" presetClass="entr" presetSubtype="3" accel="9000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additive="base">
                                            <p:cTn id="28" dur="500" fill="hold"/>
                                            <p:tgtEl>
                                              <p:spTgt spid="43"/>
                                            </p:tgtEl>
                                            <p:attrNameLst>
                                              <p:attrName>ppt_x</p:attrName>
                                            </p:attrNameLst>
                                          </p:cBhvr>
                                          <p:tavLst>
                                            <p:tav tm="0">
                                              <p:val>
                                                <p:strVal val="1+#ppt_w/2"/>
                                              </p:val>
                                            </p:tav>
                                            <p:tav tm="100000">
                                              <p:val>
                                                <p:strVal val="#ppt_x"/>
                                              </p:val>
                                            </p:tav>
                                          </p:tavLst>
                                        </p:anim>
                                        <p:anim calcmode="lin" valueType="num">
                                          <p:cBhvr additive="base">
                                            <p:cTn id="29" dur="500" fill="hold"/>
                                            <p:tgtEl>
                                              <p:spTgt spid="43"/>
                                            </p:tgtEl>
                                            <p:attrNameLst>
                                              <p:attrName>ppt_y</p:attrName>
                                            </p:attrNameLst>
                                          </p:cBhvr>
                                          <p:tavLst>
                                            <p:tav tm="0">
                                              <p:val>
                                                <p:strVal val="0-#ppt_h/2"/>
                                              </p:val>
                                            </p:tav>
                                            <p:tav tm="100000">
                                              <p:val>
                                                <p:strVal val="#ppt_y"/>
                                              </p:val>
                                            </p:tav>
                                          </p:tavLst>
                                        </p:anim>
                                      </p:childTnLst>
                                    </p:cTn>
                                  </p:par>
                                  <p:par>
                                    <p:cTn id="30" presetID="2" presetClass="entr" presetSubtype="3" accel="90000" fill="hold" nodeType="withEffect">
                                      <p:stCondLst>
                                        <p:cond delay="30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1+#ppt_w/2"/>
                                              </p:val>
                                            </p:tav>
                                            <p:tav tm="100000">
                                              <p:val>
                                                <p:strVal val="#ppt_x"/>
                                              </p:val>
                                            </p:tav>
                                          </p:tavLst>
                                        </p:anim>
                                        <p:anim calcmode="lin" valueType="num">
                                          <p:cBhvr additive="base">
                                            <p:cTn id="33" dur="500" fill="hold"/>
                                            <p:tgtEl>
                                              <p:spTgt spid="32"/>
                                            </p:tgtEl>
                                            <p:attrNameLst>
                                              <p:attrName>ppt_y</p:attrName>
                                            </p:attrNameLst>
                                          </p:cBhvr>
                                          <p:tavLst>
                                            <p:tav tm="0">
                                              <p:val>
                                                <p:strVal val="0-#ppt_h/2"/>
                                              </p:val>
                                            </p:tav>
                                            <p:tav tm="100000">
                                              <p:val>
                                                <p:strVal val="#ppt_y"/>
                                              </p:val>
                                            </p:tav>
                                          </p:tavLst>
                                        </p:anim>
                                      </p:childTnLst>
                                    </p:cTn>
                                  </p:par>
                                  <p:par>
                                    <p:cTn id="34" presetID="2" presetClass="entr" presetSubtype="3" accel="90000" fill="hold" nodeType="withEffect">
                                      <p:stCondLst>
                                        <p:cond delay="60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0-#ppt_h/2"/>
                                              </p:val>
                                            </p:tav>
                                            <p:tav tm="100000">
                                              <p:val>
                                                <p:strVal val="#ppt_y"/>
                                              </p:val>
                                            </p:tav>
                                          </p:tavLst>
                                        </p:anim>
                                      </p:childTnLst>
                                    </p:cTn>
                                  </p:par>
                                  <p:par>
                                    <p:cTn id="38" presetID="2" presetClass="entr" presetSubtype="3" accel="90000" fill="hold" nodeType="withEffect">
                                      <p:stCondLst>
                                        <p:cond delay="90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1+#ppt_w/2"/>
                                              </p:val>
                                            </p:tav>
                                            <p:tav tm="100000">
                                              <p:val>
                                                <p:strVal val="#ppt_x"/>
                                              </p:val>
                                            </p:tav>
                                          </p:tavLst>
                                        </p:anim>
                                        <p:anim calcmode="lin" valueType="num">
                                          <p:cBhvr additive="base">
                                            <p:cTn id="41" dur="500" fill="hold"/>
                                            <p:tgtEl>
                                              <p:spTgt spid="46"/>
                                            </p:tgtEl>
                                            <p:attrNameLst>
                                              <p:attrName>ppt_y</p:attrName>
                                            </p:attrNameLst>
                                          </p:cBhvr>
                                          <p:tavLst>
                                            <p:tav tm="0">
                                              <p:val>
                                                <p:strVal val="0-#ppt_h/2"/>
                                              </p:val>
                                            </p:tav>
                                            <p:tav tm="100000">
                                              <p:val>
                                                <p:strVal val="#ppt_y"/>
                                              </p:val>
                                            </p:tav>
                                          </p:tavLst>
                                        </p:anim>
                                      </p:childTnLst>
                                    </p:cTn>
                                  </p:par>
                                </p:childTnLst>
                              </p:cTn>
                            </p:par>
                            <p:par>
                              <p:cTn id="42" fill="hold">
                                <p:stCondLst>
                                  <p:cond delay="1000"/>
                                </p:stCondLst>
                                <p:childTnLst>
                                  <p:par>
                                    <p:cTn id="43" presetID="23" presetClass="entr" presetSubtype="16"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childTnLst>
                                    </p:cTn>
                                  </p:par>
                                  <p:par>
                                    <p:cTn id="47" presetID="10" presetClass="entr" presetSubtype="0" fill="hold" grpId="0" nodeType="withEffect">
                                      <p:stCondLst>
                                        <p:cond delay="20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900"/>
                                            <p:tgtEl>
                                              <p:spTgt spid="80"/>
                                            </p:tgtEl>
                                          </p:cBhvr>
                                        </p:animEffect>
                                      </p:childTnLst>
                                    </p:cTn>
                                  </p:par>
                                </p:childTnLst>
                              </p:cTn>
                            </p:par>
                            <p:par>
                              <p:cTn id="50" fill="hold">
                                <p:stCondLst>
                                  <p:cond delay="1500"/>
                                </p:stCondLst>
                                <p:childTnLst>
                                  <p:par>
                                    <p:cTn id="51" presetID="47" presetClass="entr" presetSubtype="0"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500"/>
                                            <p:tgtEl>
                                              <p:spTgt spid="82"/>
                                            </p:tgtEl>
                                          </p:cBhvr>
                                        </p:animEffect>
                                        <p:anim calcmode="lin" valueType="num">
                                          <p:cBhvr>
                                            <p:cTn id="54" dur="500" fill="hold"/>
                                            <p:tgtEl>
                                              <p:spTgt spid="82"/>
                                            </p:tgtEl>
                                            <p:attrNameLst>
                                              <p:attrName>ppt_x</p:attrName>
                                            </p:attrNameLst>
                                          </p:cBhvr>
                                          <p:tavLst>
                                            <p:tav tm="0">
                                              <p:val>
                                                <p:strVal val="#ppt_x"/>
                                              </p:val>
                                            </p:tav>
                                            <p:tav tm="100000">
                                              <p:val>
                                                <p:strVal val="#ppt_x"/>
                                              </p:val>
                                            </p:tav>
                                          </p:tavLst>
                                        </p:anim>
                                        <p:anim calcmode="lin" valueType="num">
                                          <p:cBhvr>
                                            <p:cTn id="55"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80" grpId="0" bldLvl="0" animBg="1"/>
          <p:bldP spid="8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6941" y="432420"/>
            <a:ext cx="7202647" cy="576064"/>
          </a:xfrm>
        </p:spPr>
        <p:txBody>
          <a:bodyPr/>
          <a:lstStyle/>
          <a:p>
            <a:pPr algn="l"/>
            <a:r>
              <a:rPr lang="zh-CN" altLang="en-US" b="1" dirty="0">
                <a:solidFill>
                  <a:schemeClr val="tx1"/>
                </a:solidFill>
              </a:rPr>
              <a:t>词法设计</a:t>
            </a:r>
            <a:r>
              <a:rPr lang="en-US" altLang="zh-CN" b="1" dirty="0">
                <a:solidFill>
                  <a:schemeClr val="tx1"/>
                </a:solidFill>
              </a:rPr>
              <a:t>——</a:t>
            </a:r>
            <a:r>
              <a:rPr lang="zh-CN" altLang="en-US" b="1" smtClean="0">
                <a:solidFill>
                  <a:schemeClr val="tx1"/>
                </a:solidFill>
              </a:rPr>
              <a:t>原则</a:t>
            </a:r>
            <a:endParaRPr b="1" dirty="0">
              <a:solidFill>
                <a:schemeClr val="tx1"/>
              </a:solidFill>
            </a:endParaRPr>
          </a:p>
        </p:txBody>
      </p:sp>
      <p:sp>
        <p:nvSpPr>
          <p:cNvPr id="6" name="文本框 5"/>
          <p:cNvSpPr txBox="1"/>
          <p:nvPr/>
        </p:nvSpPr>
        <p:spPr>
          <a:xfrm>
            <a:off x="1926941" y="1584548"/>
            <a:ext cx="11955175" cy="1938992"/>
          </a:xfrm>
          <a:prstGeom prst="rect">
            <a:avLst/>
          </a:prstGeom>
          <a:noFill/>
        </p:spPr>
        <p:txBody>
          <a:bodyPr wrap="square" rtlCol="0">
            <a:spAutoFit/>
          </a:bodyPr>
          <a:lstStyle/>
          <a:p>
            <a:r>
              <a:rPr lang="zh-CN" altLang="en-US" dirty="0"/>
              <a:t>满足轻量编程的需要</a:t>
            </a:r>
            <a:endParaRPr lang="en-US" altLang="zh-CN" dirty="0"/>
          </a:p>
          <a:p>
            <a:r>
              <a:rPr lang="zh-CN" altLang="en-US" sz="2000" dirty="0">
                <a:solidFill>
                  <a:schemeClr val="tx1">
                    <a:lumMod val="65000"/>
                    <a:lumOff val="35000"/>
                  </a:schemeClr>
                </a:solidFill>
                <a:latin typeface="+mn-ea"/>
              </a:rPr>
              <a:t>功能完备</a:t>
            </a:r>
            <a:endParaRPr lang="en-US" altLang="zh-CN" sz="2000" dirty="0">
              <a:solidFill>
                <a:schemeClr val="tx1">
                  <a:lumMod val="65000"/>
                  <a:lumOff val="35000"/>
                </a:schemeClr>
              </a:solidFill>
              <a:latin typeface="+mn-ea"/>
            </a:endParaRPr>
          </a:p>
          <a:p>
            <a:endParaRPr lang="en-US" altLang="zh-CN" sz="3200" dirty="0">
              <a:latin typeface="+mn-ea"/>
            </a:endParaRPr>
          </a:p>
          <a:p>
            <a:r>
              <a:rPr lang="zh-CN" altLang="en-US" dirty="0"/>
              <a:t>功能性正交</a:t>
            </a:r>
            <a:endParaRPr lang="en-US" altLang="zh-CN" dirty="0"/>
          </a:p>
          <a:p>
            <a:r>
              <a:rPr lang="zh-CN" altLang="en-US" sz="2000" dirty="0">
                <a:solidFill>
                  <a:schemeClr val="tx1">
                    <a:lumMod val="65000"/>
                    <a:lumOff val="35000"/>
                  </a:schemeClr>
                </a:solidFill>
                <a:latin typeface="+mn-ea"/>
              </a:rPr>
              <a:t>功能不可相互表达（如有了</a:t>
            </a:r>
            <a:r>
              <a:rPr lang="en-US" altLang="zh-CN" sz="2000" dirty="0">
                <a:solidFill>
                  <a:schemeClr val="tx1">
                    <a:lumMod val="65000"/>
                    <a:lumOff val="35000"/>
                  </a:schemeClr>
                </a:solidFill>
                <a:latin typeface="+mn-ea"/>
              </a:rPr>
              <a:t>do…while</a:t>
            </a:r>
            <a:r>
              <a:rPr lang="zh-CN" altLang="en-US" sz="2000" dirty="0">
                <a:solidFill>
                  <a:schemeClr val="tx1">
                    <a:lumMod val="65000"/>
                    <a:lumOff val="35000"/>
                  </a:schemeClr>
                </a:solidFill>
                <a:latin typeface="+mn-ea"/>
              </a:rPr>
              <a:t>就不再出现</a:t>
            </a:r>
            <a:r>
              <a:rPr lang="en-US" altLang="zh-CN" sz="2000" dirty="0">
                <a:solidFill>
                  <a:schemeClr val="tx1">
                    <a:lumMod val="65000"/>
                    <a:lumOff val="35000"/>
                  </a:schemeClr>
                </a:solidFill>
                <a:latin typeface="+mn-ea"/>
              </a:rPr>
              <a:t>for</a:t>
            </a:r>
            <a:r>
              <a:rPr lang="zh-CN" altLang="en-US" sz="2000" dirty="0">
                <a:solidFill>
                  <a:schemeClr val="tx1">
                    <a:lumMod val="65000"/>
                    <a:lumOff val="35000"/>
                  </a:schemeClr>
                </a:solidFill>
                <a:latin typeface="+mn-ea"/>
              </a:rPr>
              <a:t>）</a:t>
            </a:r>
            <a:endParaRPr lang="en-US" altLang="zh-CN" sz="2000" dirty="0">
              <a:solidFill>
                <a:schemeClr val="tx1">
                  <a:lumMod val="65000"/>
                  <a:lumOff val="3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6941" y="432420"/>
            <a:ext cx="6338551" cy="576064"/>
          </a:xfrm>
        </p:spPr>
        <p:txBody>
          <a:bodyPr/>
          <a:lstStyle/>
          <a:p>
            <a:pPr algn="l"/>
            <a:r>
              <a:rPr lang="zh-CN" altLang="en-US" b="1" dirty="0">
                <a:solidFill>
                  <a:schemeClr val="tx1"/>
                </a:solidFill>
              </a:rPr>
              <a:t>词法设计</a:t>
            </a:r>
            <a:r>
              <a:rPr lang="en-US" altLang="zh-CN" b="1" dirty="0">
                <a:solidFill>
                  <a:schemeClr val="tx1"/>
                </a:solidFill>
              </a:rPr>
              <a:t>——</a:t>
            </a:r>
            <a:r>
              <a:rPr lang="zh-CN" altLang="en-US" b="1" dirty="0">
                <a:solidFill>
                  <a:schemeClr val="tx1"/>
                </a:solidFill>
              </a:rPr>
              <a:t>类别与数据类型说明</a:t>
            </a:r>
            <a:endParaRPr b="1" dirty="0">
              <a:solidFill>
                <a:schemeClr val="tx1"/>
              </a:solidFill>
            </a:endParaRPr>
          </a:p>
        </p:txBody>
      </p:sp>
      <p:sp>
        <p:nvSpPr>
          <p:cNvPr id="6" name="文本框 5"/>
          <p:cNvSpPr txBox="1"/>
          <p:nvPr/>
        </p:nvSpPr>
        <p:spPr>
          <a:xfrm>
            <a:off x="992684" y="2511007"/>
            <a:ext cx="9793088" cy="2708434"/>
          </a:xfrm>
          <a:prstGeom prst="rect">
            <a:avLst/>
          </a:prstGeom>
          <a:noFill/>
        </p:spPr>
        <p:txBody>
          <a:bodyPr wrap="square" rtlCol="0">
            <a:spAutoFit/>
          </a:bodyPr>
          <a:lstStyle/>
          <a:p>
            <a:r>
              <a:rPr lang="zh-CN" altLang="en-US" b="1" dirty="0">
                <a:latin typeface="+mn-ea"/>
              </a:rPr>
              <a:t>关键字：</a:t>
            </a:r>
            <a:r>
              <a:rPr lang="en-US" altLang="zh-CN" dirty="0" err="1">
                <a:latin typeface="+mn-ea"/>
              </a:rPr>
              <a:t>keyWord</a:t>
            </a:r>
            <a:r>
              <a:rPr lang="zh-CN" altLang="en-US" dirty="0">
                <a:latin typeface="+mn-ea"/>
              </a:rPr>
              <a:t>类别</a:t>
            </a:r>
            <a:endParaRPr lang="en-US" altLang="zh-CN" dirty="0">
              <a:latin typeface="+mn-ea"/>
            </a:endParaRPr>
          </a:p>
          <a:p>
            <a:r>
              <a:rPr lang="zh-CN" altLang="en-US" sz="2000" dirty="0">
                <a:latin typeface="+mn-ea"/>
              </a:rPr>
              <a:t>本语⾔有</a:t>
            </a:r>
            <a:r>
              <a:rPr lang="en-US" altLang="zh-CN" sz="2000" dirty="0">
                <a:latin typeface="+mn-ea"/>
              </a:rPr>
              <a:t>20</a:t>
            </a:r>
            <a:r>
              <a:rPr lang="zh-CN" altLang="en-US" sz="2000" dirty="0">
                <a:latin typeface="+mn-ea"/>
              </a:rPr>
              <a:t>个关键字，在此将其定义为</a:t>
            </a:r>
            <a:r>
              <a:rPr lang="en-US" altLang="zh-CN" sz="2000" dirty="0" err="1">
                <a:latin typeface="+mn-ea"/>
              </a:rPr>
              <a:t>keyWord</a:t>
            </a:r>
            <a:r>
              <a:rPr lang="zh-CN" altLang="en-US" sz="2000" dirty="0">
                <a:latin typeface="+mn-ea"/>
              </a:rPr>
              <a:t>类型</a:t>
            </a:r>
            <a:endParaRPr lang="en-US" altLang="zh-CN" sz="2000" dirty="0">
              <a:latin typeface="+mn-ea"/>
            </a:endParaRPr>
          </a:p>
          <a:p>
            <a:endParaRPr lang="en-US" altLang="zh-CN" dirty="0">
              <a:latin typeface="+mn-ea"/>
            </a:endParaRPr>
          </a:p>
          <a:p>
            <a:r>
              <a:rPr lang="zh-CN" altLang="en-US" b="1" dirty="0">
                <a:latin typeface="+mn-ea"/>
              </a:rPr>
              <a:t>运算符：</a:t>
            </a:r>
            <a:r>
              <a:rPr lang="en-US" altLang="zh-CN" dirty="0">
                <a:latin typeface="+mn-ea"/>
              </a:rPr>
              <a:t>Calculation</a:t>
            </a:r>
            <a:r>
              <a:rPr lang="zh-CN" altLang="en-US" dirty="0">
                <a:latin typeface="+mn-ea"/>
              </a:rPr>
              <a:t>类别</a:t>
            </a:r>
            <a:endParaRPr lang="en-US" altLang="zh-CN" dirty="0">
              <a:latin typeface="+mn-ea"/>
            </a:endParaRPr>
          </a:p>
          <a:p>
            <a:r>
              <a:rPr lang="zh-CN" altLang="en-US" sz="2000" dirty="0">
                <a:latin typeface="+mn-ea"/>
              </a:rPr>
              <a:t>本语⾔有</a:t>
            </a:r>
            <a:r>
              <a:rPr lang="en-US" altLang="zh-CN" sz="2000" dirty="0">
                <a:latin typeface="+mn-ea"/>
              </a:rPr>
              <a:t>36</a:t>
            </a:r>
            <a:r>
              <a:rPr lang="zh-CN" altLang="en-US" sz="2000" dirty="0">
                <a:latin typeface="+mn-ea"/>
              </a:rPr>
              <a:t>种运算符，同样地，将其定义为</a:t>
            </a:r>
            <a:r>
              <a:rPr lang="en-US" altLang="zh-CN" sz="2000" dirty="0">
                <a:latin typeface="+mn-ea"/>
              </a:rPr>
              <a:t>Calculation</a:t>
            </a:r>
            <a:r>
              <a:rPr lang="zh-CN" altLang="en-US" sz="2000" dirty="0">
                <a:latin typeface="+mn-ea"/>
              </a:rPr>
              <a:t>类型</a:t>
            </a:r>
            <a:endParaRPr lang="en-US" altLang="zh-CN" sz="2000" dirty="0">
              <a:latin typeface="+mn-ea"/>
            </a:endParaRPr>
          </a:p>
          <a:p>
            <a:endParaRPr lang="en-US" altLang="zh-CN" sz="1400" b="1" dirty="0">
              <a:latin typeface="+mn-ea"/>
            </a:endParaRPr>
          </a:p>
          <a:p>
            <a:r>
              <a:rPr lang="zh-CN" altLang="en-US" b="1" dirty="0">
                <a:latin typeface="+mn-ea"/>
              </a:rPr>
              <a:t>数据类型：</a:t>
            </a:r>
            <a:r>
              <a:rPr lang="en-US" altLang="zh-CN" dirty="0" err="1">
                <a:latin typeface="+mn-ea"/>
              </a:rPr>
              <a:t>valueType</a:t>
            </a:r>
            <a:r>
              <a:rPr lang="zh-CN" altLang="en-US" dirty="0">
                <a:latin typeface="+mn-ea"/>
              </a:rPr>
              <a:t>类别</a:t>
            </a:r>
            <a:endParaRPr lang="en-US" altLang="zh-CN" dirty="0">
              <a:solidFill>
                <a:schemeClr val="tx1">
                  <a:lumMod val="65000"/>
                  <a:lumOff val="35000"/>
                </a:schemeClr>
              </a:solidFill>
              <a:latin typeface="+mn-ea"/>
            </a:endParaRPr>
          </a:p>
          <a:p>
            <a:r>
              <a:rPr lang="zh-CN" altLang="en-US" sz="2000" dirty="0">
                <a:latin typeface="+mn-ea"/>
              </a:rPr>
              <a:t>本语⾔有</a:t>
            </a:r>
            <a:r>
              <a:rPr lang="en-US" altLang="zh-CN" sz="2000" dirty="0">
                <a:latin typeface="+mn-ea"/>
              </a:rPr>
              <a:t>7</a:t>
            </a:r>
            <a:r>
              <a:rPr lang="zh-CN" altLang="en-US" sz="2000" dirty="0">
                <a:latin typeface="+mn-ea"/>
              </a:rPr>
              <a:t>种数值类型，在此将其定义为</a:t>
            </a:r>
            <a:r>
              <a:rPr lang="en-US" altLang="zh-CN" sz="2000" dirty="0">
                <a:latin typeface="+mn-ea"/>
              </a:rPr>
              <a:t>Value</a:t>
            </a:r>
            <a:r>
              <a:rPr lang="zh-CN" altLang="en-US" sz="2000" dirty="0">
                <a:latin typeface="+mn-ea"/>
              </a:rPr>
              <a:t>类</a:t>
            </a:r>
            <a:endParaRPr lang="en-US" altLang="zh-CN" sz="2000" dirty="0">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1648482067"/>
              </p:ext>
            </p:extLst>
          </p:nvPr>
        </p:nvGraphicFramePr>
        <p:xfrm>
          <a:off x="7905452" y="216396"/>
          <a:ext cx="6033244" cy="7559040"/>
        </p:xfrm>
        <a:graphic>
          <a:graphicData uri="http://schemas.openxmlformats.org/drawingml/2006/table">
            <a:tbl>
              <a:tblPr firstRow="1" firstCol="1" bandRow="1">
                <a:tableStyleId>{5C22544A-7EE6-4342-B048-85BDC9FD1C3A}</a:tableStyleId>
              </a:tblPr>
              <a:tblGrid>
                <a:gridCol w="1508311">
                  <a:extLst>
                    <a:ext uri="{9D8B030D-6E8A-4147-A177-3AD203B41FA5}">
                      <a16:colId xmlns:a16="http://schemas.microsoft.com/office/drawing/2014/main" val="2319705494"/>
                    </a:ext>
                  </a:extLst>
                </a:gridCol>
                <a:gridCol w="1508311">
                  <a:extLst>
                    <a:ext uri="{9D8B030D-6E8A-4147-A177-3AD203B41FA5}">
                      <a16:colId xmlns:a16="http://schemas.microsoft.com/office/drawing/2014/main" val="334121091"/>
                    </a:ext>
                  </a:extLst>
                </a:gridCol>
                <a:gridCol w="1508311">
                  <a:extLst>
                    <a:ext uri="{9D8B030D-6E8A-4147-A177-3AD203B41FA5}">
                      <a16:colId xmlns:a16="http://schemas.microsoft.com/office/drawing/2014/main" val="2749916174"/>
                    </a:ext>
                  </a:extLst>
                </a:gridCol>
                <a:gridCol w="1508311">
                  <a:extLst>
                    <a:ext uri="{9D8B030D-6E8A-4147-A177-3AD203B41FA5}">
                      <a16:colId xmlns:a16="http://schemas.microsoft.com/office/drawing/2014/main" val="1848059399"/>
                    </a:ext>
                  </a:extLst>
                </a:gridCol>
              </a:tblGrid>
              <a:tr h="229962">
                <a:tc>
                  <a:txBody>
                    <a:bodyPr/>
                    <a:lstStyle/>
                    <a:p>
                      <a:pPr indent="304800" algn="just">
                        <a:spcAft>
                          <a:spcPts val="0"/>
                        </a:spcAft>
                      </a:pPr>
                      <a:r>
                        <a:rPr lang="zh-CN" sz="1600" b="1" kern="100">
                          <a:effectLst/>
                        </a:rPr>
                        <a:t>编号</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a:effectLst/>
                        </a:rPr>
                        <a:t>词符</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编号</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a:effectLst/>
                        </a:rPr>
                        <a:t>词符</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98178021"/>
                  </a:ext>
                </a:extLst>
              </a:tr>
              <a:tr h="229962">
                <a:tc>
                  <a:txBody>
                    <a:bodyPr/>
                    <a:lstStyle/>
                    <a:p>
                      <a:pPr indent="304800" algn="just">
                        <a:spcAft>
                          <a:spcPts val="0"/>
                        </a:spcAft>
                      </a:pPr>
                      <a:r>
                        <a:rPr lang="en-US" sz="1600" b="1" kern="100">
                          <a:effectLst/>
                        </a:rPr>
                        <a:t>1</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is</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31</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00315337"/>
                  </a:ext>
                </a:extLst>
              </a:tr>
              <a:tr h="229962">
                <a:tc>
                  <a:txBody>
                    <a:bodyPr/>
                    <a:lstStyle/>
                    <a:p>
                      <a:pPr indent="304800" algn="just">
                        <a:spcAft>
                          <a:spcPts val="0"/>
                        </a:spcAft>
                      </a:pPr>
                      <a:r>
                        <a:rPr lang="en-US" sz="1600" b="1" kern="100">
                          <a:effectLst/>
                        </a:rPr>
                        <a:t>2</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altLang="zh-CN" sz="1600" b="1" kern="100" dirty="0" err="1">
                          <a:effectLst/>
                          <a:latin typeface="+mn-lt"/>
                          <a:ea typeface="+mn-ea"/>
                          <a:cs typeface="+mn-cs"/>
                        </a:rPr>
                        <a:t>func</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32</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8872454"/>
                  </a:ext>
                </a:extLst>
              </a:tr>
              <a:tr h="229962">
                <a:tc>
                  <a:txBody>
                    <a:bodyPr/>
                    <a:lstStyle/>
                    <a:p>
                      <a:pPr indent="304800" algn="just">
                        <a:spcAft>
                          <a:spcPts val="0"/>
                        </a:spcAft>
                      </a:pPr>
                      <a:r>
                        <a:rPr lang="en-US" sz="1600" b="1" kern="100">
                          <a:effectLst/>
                        </a:rPr>
                        <a:t>3</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altLang="zh-CN" sz="1600" b="1" kern="100" dirty="0">
                          <a:effectLst/>
                          <a:latin typeface="+mn-lt"/>
                          <a:ea typeface="+mn-ea"/>
                          <a:cs typeface="+mn-cs"/>
                        </a:rPr>
                        <a:t>begin</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33</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0786377"/>
                  </a:ext>
                </a:extLst>
              </a:tr>
              <a:tr h="229962">
                <a:tc>
                  <a:txBody>
                    <a:bodyPr/>
                    <a:lstStyle/>
                    <a:p>
                      <a:pPr indent="304800" algn="just">
                        <a:spcAft>
                          <a:spcPts val="0"/>
                        </a:spcAft>
                      </a:pPr>
                      <a:r>
                        <a:rPr lang="en-US" sz="1600" b="1" kern="100">
                          <a:effectLst/>
                        </a:rPr>
                        <a:t>4</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altLang="zh-CN" sz="1600" b="1" kern="100" dirty="0" err="1">
                          <a:effectLst/>
                          <a:latin typeface="+mn-lt"/>
                          <a:ea typeface="+mn-ea"/>
                          <a:cs typeface="+mn-cs"/>
                        </a:rPr>
                        <a:t>proc</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34</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9006970"/>
                  </a:ext>
                </a:extLst>
              </a:tr>
              <a:tr h="229962">
                <a:tc>
                  <a:txBody>
                    <a:bodyPr/>
                    <a:lstStyle/>
                    <a:p>
                      <a:pPr indent="304800" algn="just">
                        <a:spcAft>
                          <a:spcPts val="0"/>
                        </a:spcAft>
                      </a:pPr>
                      <a:r>
                        <a:rPr lang="en-US" sz="1600" b="1" kern="100">
                          <a:effectLst/>
                        </a:rPr>
                        <a:t>5</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record</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35</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28437398"/>
                  </a:ext>
                </a:extLst>
              </a:tr>
              <a:tr h="229962">
                <a:tc>
                  <a:txBody>
                    <a:bodyPr/>
                    <a:lstStyle/>
                    <a:p>
                      <a:pPr indent="304800" algn="just">
                        <a:spcAft>
                          <a:spcPts val="0"/>
                        </a:spcAft>
                      </a:pPr>
                      <a:r>
                        <a:rPr lang="en-US" sz="1600" b="1" kern="100">
                          <a:effectLst/>
                        </a:rPr>
                        <a:t>6</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altLang="zh-CN" sz="1600" b="1" kern="100" dirty="0">
                          <a:effectLst/>
                          <a:latin typeface="+mn-lt"/>
                          <a:ea typeface="+mn-ea"/>
                          <a:cs typeface="+mn-cs"/>
                        </a:rPr>
                        <a:t>try</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36</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50880672"/>
                  </a:ext>
                </a:extLst>
              </a:tr>
              <a:tr h="229962">
                <a:tc>
                  <a:txBody>
                    <a:bodyPr/>
                    <a:lstStyle/>
                    <a:p>
                      <a:pPr indent="304800" algn="just">
                        <a:spcAft>
                          <a:spcPts val="0"/>
                        </a:spcAft>
                      </a:pPr>
                      <a:r>
                        <a:rPr lang="en-US" sz="1600" b="1" kern="100">
                          <a:effectLst/>
                        </a:rPr>
                        <a:t>7</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altLang="zh-CN" sz="1600" b="1" kern="100" dirty="0">
                          <a:effectLst/>
                          <a:latin typeface="+mn-lt"/>
                          <a:ea typeface="+mn-ea"/>
                          <a:cs typeface="+mn-cs"/>
                        </a:rPr>
                        <a:t>catch</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37</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8753996"/>
                  </a:ext>
                </a:extLst>
              </a:tr>
              <a:tr h="229962">
                <a:tc>
                  <a:txBody>
                    <a:bodyPr/>
                    <a:lstStyle/>
                    <a:p>
                      <a:pPr indent="304800" algn="just">
                        <a:spcAft>
                          <a:spcPts val="0"/>
                        </a:spcAft>
                      </a:pPr>
                      <a:r>
                        <a:rPr lang="en-US" sz="1600" b="1" kern="100">
                          <a:effectLst/>
                        </a:rPr>
                        <a:t>8</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if</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38</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6758884"/>
                  </a:ext>
                </a:extLst>
              </a:tr>
              <a:tr h="229962">
                <a:tc>
                  <a:txBody>
                    <a:bodyPr/>
                    <a:lstStyle/>
                    <a:p>
                      <a:pPr indent="304800" algn="just">
                        <a:spcAft>
                          <a:spcPts val="0"/>
                        </a:spcAft>
                      </a:pPr>
                      <a:r>
                        <a:rPr lang="en-US" sz="1600" b="1" kern="100">
                          <a:effectLst/>
                        </a:rPr>
                        <a:t>9</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else</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39</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51005940"/>
                  </a:ext>
                </a:extLst>
              </a:tr>
              <a:tr h="229962">
                <a:tc>
                  <a:txBody>
                    <a:bodyPr/>
                    <a:lstStyle/>
                    <a:p>
                      <a:pPr indent="304800" algn="just">
                        <a:spcAft>
                          <a:spcPts val="0"/>
                        </a:spcAft>
                      </a:pPr>
                      <a:r>
                        <a:rPr lang="en-US" sz="1600" b="1" kern="100">
                          <a:effectLst/>
                        </a:rPr>
                        <a:t>10</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then</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40</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5314210"/>
                  </a:ext>
                </a:extLst>
              </a:tr>
              <a:tr h="229962">
                <a:tc>
                  <a:txBody>
                    <a:bodyPr/>
                    <a:lstStyle/>
                    <a:p>
                      <a:pPr indent="304800" algn="just">
                        <a:spcAft>
                          <a:spcPts val="0"/>
                        </a:spcAft>
                      </a:pPr>
                      <a:r>
                        <a:rPr lang="en-US" sz="1600" b="1" kern="100">
                          <a:effectLst/>
                        </a:rPr>
                        <a:t>11</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do</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41</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&amp;&amp;</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0089906"/>
                  </a:ext>
                </a:extLst>
              </a:tr>
              <a:tr h="229962">
                <a:tc>
                  <a:txBody>
                    <a:bodyPr/>
                    <a:lstStyle/>
                    <a:p>
                      <a:pPr indent="304800" algn="just">
                        <a:spcAft>
                          <a:spcPts val="0"/>
                        </a:spcAft>
                      </a:pPr>
                      <a:r>
                        <a:rPr lang="en-US" sz="1600" b="1" kern="100">
                          <a:effectLst/>
                        </a:rPr>
                        <a:t>12</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while</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42</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89737249"/>
                  </a:ext>
                </a:extLst>
              </a:tr>
              <a:tr h="229962">
                <a:tc>
                  <a:txBody>
                    <a:bodyPr/>
                    <a:lstStyle/>
                    <a:p>
                      <a:pPr indent="304800" algn="just">
                        <a:spcAft>
                          <a:spcPts val="0"/>
                        </a:spcAft>
                      </a:pPr>
                      <a:r>
                        <a:rPr lang="en-US" sz="1600" b="1" kern="100">
                          <a:effectLst/>
                        </a:rPr>
                        <a:t>13</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let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43</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83674807"/>
                  </a:ext>
                </a:extLst>
              </a:tr>
              <a:tr h="229962">
                <a:tc>
                  <a:txBody>
                    <a:bodyPr/>
                    <a:lstStyle/>
                    <a:p>
                      <a:pPr indent="304800" algn="just">
                        <a:spcAft>
                          <a:spcPts val="0"/>
                        </a:spcAft>
                      </a:pPr>
                      <a:r>
                        <a:rPr lang="en-US" sz="1600" b="1" kern="100">
                          <a:effectLst/>
                        </a:rPr>
                        <a:t>14</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in</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44</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6369512"/>
                  </a:ext>
                </a:extLst>
              </a:tr>
              <a:tr h="229962">
                <a:tc>
                  <a:txBody>
                    <a:bodyPr/>
                    <a:lstStyle/>
                    <a:p>
                      <a:pPr indent="304800" algn="just">
                        <a:spcAft>
                          <a:spcPts val="0"/>
                        </a:spcAft>
                      </a:pPr>
                      <a:r>
                        <a:rPr lang="en-US" sz="1600" b="1" kern="100">
                          <a:effectLst/>
                        </a:rPr>
                        <a:t>15</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err="1">
                          <a:effectLst/>
                        </a:rPr>
                        <a:t>var</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45</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1778900"/>
                  </a:ext>
                </a:extLst>
              </a:tr>
              <a:tr h="229962">
                <a:tc>
                  <a:txBody>
                    <a:bodyPr/>
                    <a:lstStyle/>
                    <a:p>
                      <a:pPr indent="304800" algn="just">
                        <a:spcAft>
                          <a:spcPts val="0"/>
                        </a:spcAft>
                      </a:pPr>
                      <a:r>
                        <a:rPr lang="en-US" sz="1600" b="1" kern="100">
                          <a:effectLst/>
                        </a:rPr>
                        <a:t>16</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const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46</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36430996"/>
                  </a:ext>
                </a:extLst>
              </a:tr>
              <a:tr h="229962">
                <a:tc>
                  <a:txBody>
                    <a:bodyPr/>
                    <a:lstStyle/>
                    <a:p>
                      <a:pPr indent="304800" algn="just">
                        <a:spcAft>
                          <a:spcPts val="0"/>
                        </a:spcAft>
                      </a:pPr>
                      <a:r>
                        <a:rPr lang="en-US" sz="1600" b="1" kern="100">
                          <a:effectLst/>
                        </a:rPr>
                        <a:t>17</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not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47</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77794371"/>
                  </a:ext>
                </a:extLst>
              </a:tr>
              <a:tr h="229962">
                <a:tc>
                  <a:txBody>
                    <a:bodyPr/>
                    <a:lstStyle/>
                    <a:p>
                      <a:pPr indent="304800" algn="just">
                        <a:spcAft>
                          <a:spcPts val="0"/>
                        </a:spcAft>
                      </a:pPr>
                      <a:r>
                        <a:rPr lang="en-US" sz="1600" b="1" kern="100">
                          <a:effectLst/>
                        </a:rPr>
                        <a:t>18</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continue</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48</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5734073"/>
                  </a:ext>
                </a:extLst>
              </a:tr>
              <a:tr h="229962">
                <a:tc>
                  <a:txBody>
                    <a:bodyPr/>
                    <a:lstStyle/>
                    <a:p>
                      <a:pPr indent="304800" algn="just">
                        <a:spcAft>
                          <a:spcPts val="0"/>
                        </a:spcAft>
                      </a:pPr>
                      <a:r>
                        <a:rPr lang="en-US" sz="1600" b="1" kern="100">
                          <a:effectLst/>
                        </a:rPr>
                        <a:t>19</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break</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49</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9799125"/>
                  </a:ext>
                </a:extLst>
              </a:tr>
              <a:tr h="229962">
                <a:tc>
                  <a:txBody>
                    <a:bodyPr/>
                    <a:lstStyle/>
                    <a:p>
                      <a:pPr indent="304800" algn="just">
                        <a:spcAft>
                          <a:spcPts val="0"/>
                        </a:spcAft>
                      </a:pPr>
                      <a:r>
                        <a:rPr lang="en-US" sz="1600" b="1" kern="100">
                          <a:effectLst/>
                        </a:rPr>
                        <a:t>20</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typedef</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50</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3592324"/>
                  </a:ext>
                </a:extLst>
              </a:tr>
              <a:tr h="229962">
                <a:tc>
                  <a:txBody>
                    <a:bodyPr/>
                    <a:lstStyle/>
                    <a:p>
                      <a:pPr indent="304800" algn="just">
                        <a:spcAft>
                          <a:spcPts val="0"/>
                        </a:spcAft>
                      </a:pPr>
                      <a:r>
                        <a:rPr lang="en-US" sz="1600" b="1" kern="100" dirty="0">
                          <a:effectLst/>
                        </a:rPr>
                        <a:t>21</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51</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&gt;&gt; </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7865328"/>
                  </a:ext>
                </a:extLst>
              </a:tr>
              <a:tr h="229962">
                <a:tc>
                  <a:txBody>
                    <a:bodyPr/>
                    <a:lstStyle/>
                    <a:p>
                      <a:pPr indent="304800" algn="just">
                        <a:spcAft>
                          <a:spcPts val="0"/>
                        </a:spcAft>
                      </a:pPr>
                      <a:r>
                        <a:rPr lang="en-US" sz="1600" b="1" kern="100">
                          <a:effectLst/>
                        </a:rPr>
                        <a:t>22</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52</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&lt;&lt; </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32327626"/>
                  </a:ext>
                </a:extLst>
              </a:tr>
              <a:tr h="229962">
                <a:tc>
                  <a:txBody>
                    <a:bodyPr/>
                    <a:lstStyle/>
                    <a:p>
                      <a:pPr indent="304800" algn="just">
                        <a:spcAft>
                          <a:spcPts val="0"/>
                        </a:spcAft>
                      </a:pPr>
                      <a:r>
                        <a:rPr lang="en-US" sz="1600" b="1" kern="100">
                          <a:effectLst/>
                        </a:rPr>
                        <a:t>23</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53</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2492779"/>
                  </a:ext>
                </a:extLst>
              </a:tr>
              <a:tr h="229962">
                <a:tc>
                  <a:txBody>
                    <a:bodyPr/>
                    <a:lstStyle/>
                    <a:p>
                      <a:pPr indent="304800" algn="just">
                        <a:spcAft>
                          <a:spcPts val="0"/>
                        </a:spcAft>
                      </a:pPr>
                      <a:r>
                        <a:rPr lang="en-US" sz="1600" b="1" kern="100">
                          <a:effectLst/>
                        </a:rPr>
                        <a:t>24</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54</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5891235"/>
                  </a:ext>
                </a:extLst>
              </a:tr>
              <a:tr h="229962">
                <a:tc>
                  <a:txBody>
                    <a:bodyPr/>
                    <a:lstStyle/>
                    <a:p>
                      <a:pPr indent="304800" algn="just">
                        <a:spcAft>
                          <a:spcPts val="0"/>
                        </a:spcAft>
                      </a:pPr>
                      <a:r>
                        <a:rPr lang="en-US" sz="1600" b="1" kern="100">
                          <a:effectLst/>
                        </a:rPr>
                        <a:t>25</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55</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5015845"/>
                  </a:ext>
                </a:extLst>
              </a:tr>
              <a:tr h="229962">
                <a:tc>
                  <a:txBody>
                    <a:bodyPr/>
                    <a:lstStyle/>
                    <a:p>
                      <a:pPr indent="304800" algn="just">
                        <a:spcAft>
                          <a:spcPts val="0"/>
                        </a:spcAft>
                      </a:pPr>
                      <a:r>
                        <a:rPr lang="en-US" sz="1600" b="1" kern="100">
                          <a:effectLst/>
                        </a:rPr>
                        <a:t>26</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56</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35771173"/>
                  </a:ext>
                </a:extLst>
              </a:tr>
              <a:tr h="229962">
                <a:tc>
                  <a:txBody>
                    <a:bodyPr/>
                    <a:lstStyle/>
                    <a:p>
                      <a:pPr indent="304800" algn="just">
                        <a:spcAft>
                          <a:spcPts val="0"/>
                        </a:spcAft>
                      </a:pPr>
                      <a:r>
                        <a:rPr lang="en-US" sz="1600" b="1" kern="100">
                          <a:effectLst/>
                        </a:rPr>
                        <a:t>27</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&gt; </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57</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altLang="zh-CN" sz="1600" b="1" kern="100" dirty="0">
                          <a:effectLst/>
                        </a:rPr>
                        <a:t>Integer</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45158303"/>
                  </a:ext>
                </a:extLst>
              </a:tr>
              <a:tr h="229962">
                <a:tc>
                  <a:txBody>
                    <a:bodyPr/>
                    <a:lstStyle/>
                    <a:p>
                      <a:pPr indent="304800" algn="just">
                        <a:spcAft>
                          <a:spcPts val="0"/>
                        </a:spcAft>
                      </a:pPr>
                      <a:r>
                        <a:rPr lang="en-US" sz="1600" b="1" kern="100">
                          <a:effectLst/>
                        </a:rPr>
                        <a:t>28</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&gt;=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altLang="zh-CN" sz="1600" b="1" kern="100" dirty="0">
                          <a:effectLst/>
                        </a:rPr>
                        <a:t>58</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 Char</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2750873"/>
                  </a:ext>
                </a:extLst>
              </a:tr>
              <a:tr h="229962">
                <a:tc>
                  <a:txBody>
                    <a:bodyPr/>
                    <a:lstStyle/>
                    <a:p>
                      <a:pPr indent="304800" algn="just">
                        <a:spcAft>
                          <a:spcPts val="0"/>
                        </a:spcAft>
                      </a:pPr>
                      <a:r>
                        <a:rPr lang="en-US" sz="1600" b="1" kern="100">
                          <a:effectLst/>
                        </a:rPr>
                        <a:t>29</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&lt; </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altLang="zh-CN" sz="1600" b="1" kern="100" dirty="0">
                          <a:effectLst/>
                        </a:rPr>
                        <a:t>59</a:t>
                      </a:r>
                      <a:r>
                        <a:rPr lang="en-US" sz="1600" b="1" kern="100" dirty="0">
                          <a:effectLst/>
                        </a:rPr>
                        <a:t> </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 Real</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23661117"/>
                  </a:ext>
                </a:extLst>
              </a:tr>
              <a:tr h="229962">
                <a:tc>
                  <a:txBody>
                    <a:bodyPr/>
                    <a:lstStyle/>
                    <a:p>
                      <a:pPr indent="304800" algn="just">
                        <a:spcAft>
                          <a:spcPts val="0"/>
                        </a:spcAft>
                      </a:pPr>
                      <a:r>
                        <a:rPr lang="en-US" sz="1600" b="1" kern="100">
                          <a:effectLst/>
                        </a:rPr>
                        <a:t>30</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a:effectLst/>
                        </a:rPr>
                        <a:t>&lt;=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altLang="zh-CN" sz="1600" b="1" kern="100" dirty="0">
                          <a:effectLst/>
                        </a:rPr>
                        <a:t>60</a:t>
                      </a:r>
                      <a:r>
                        <a:rPr lang="en-US" sz="1600" b="1" kern="100" dirty="0">
                          <a:effectLst/>
                        </a:rPr>
                        <a:t> </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b="1" kern="100" dirty="0">
                          <a:effectLst/>
                        </a:rPr>
                        <a:t> Boolean</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82390586"/>
                  </a:ext>
                </a:extLst>
              </a:tr>
            </a:tbl>
          </a:graphicData>
        </a:graphic>
      </p:graphicFrame>
    </p:spTree>
    <p:extLst>
      <p:ext uri="{BB962C8B-B14F-4D97-AF65-F5344CB8AC3E}">
        <p14:creationId xmlns:p14="http://schemas.microsoft.com/office/powerpoint/2010/main" val="40894698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6941" y="432420"/>
            <a:ext cx="6338551" cy="576064"/>
          </a:xfrm>
        </p:spPr>
        <p:txBody>
          <a:bodyPr/>
          <a:lstStyle/>
          <a:p>
            <a:pPr algn="l"/>
            <a:r>
              <a:rPr lang="zh-CN" altLang="en-US" b="1" dirty="0">
                <a:solidFill>
                  <a:schemeClr val="tx1"/>
                </a:solidFill>
              </a:rPr>
              <a:t>语法设计</a:t>
            </a:r>
            <a:r>
              <a:rPr lang="en-US" altLang="zh-CN" b="1" dirty="0">
                <a:solidFill>
                  <a:schemeClr val="tx1"/>
                </a:solidFill>
              </a:rPr>
              <a:t>——</a:t>
            </a:r>
            <a:r>
              <a:rPr lang="zh-CN" altLang="en-US" b="1" dirty="0">
                <a:solidFill>
                  <a:schemeClr val="tx1"/>
                </a:solidFill>
              </a:rPr>
              <a:t>词法</a:t>
            </a:r>
            <a:r>
              <a:rPr lang="en-US" altLang="zh-CN" b="1" dirty="0">
                <a:solidFill>
                  <a:schemeClr val="tx1"/>
                </a:solidFill>
              </a:rPr>
              <a:t>EBNF</a:t>
            </a:r>
            <a:endParaRPr b="1" dirty="0">
              <a:solidFill>
                <a:schemeClr val="tx1"/>
              </a:solidFill>
            </a:endParaRPr>
          </a:p>
        </p:txBody>
      </p:sp>
      <p:sp>
        <p:nvSpPr>
          <p:cNvPr id="4" name="矩形 3"/>
          <p:cNvSpPr/>
          <p:nvPr/>
        </p:nvSpPr>
        <p:spPr>
          <a:xfrm>
            <a:off x="1201088" y="3750826"/>
            <a:ext cx="7920880" cy="2923877"/>
          </a:xfrm>
          <a:prstGeom prst="rect">
            <a:avLst/>
          </a:prstGeom>
        </p:spPr>
        <p:txBody>
          <a:bodyPr wrap="square">
            <a:spAutoFit/>
          </a:bodyPr>
          <a:lstStyle/>
          <a:p>
            <a:r>
              <a:rPr lang="zh-CN" altLang="en-US" b="1" dirty="0"/>
              <a:t>数值类型</a:t>
            </a:r>
            <a:r>
              <a:rPr lang="en-US" altLang="zh-CN" b="1" dirty="0"/>
              <a:t>EBNF</a:t>
            </a:r>
            <a:r>
              <a:rPr lang="zh-CN" altLang="en-US" b="1" dirty="0"/>
              <a:t>设计：</a:t>
            </a:r>
            <a:endParaRPr lang="en-US" altLang="zh-CN" b="1" dirty="0"/>
          </a:p>
          <a:p>
            <a:r>
              <a:rPr lang="zh-CN" altLang="en-US" sz="2000" dirty="0"/>
              <a:t>valueType ::= Integer | Char | Real | Boolean</a:t>
            </a:r>
          </a:p>
          <a:p>
            <a:r>
              <a:rPr lang="zh-CN" altLang="en-US" sz="2000" dirty="0"/>
              <a:t>digit ::= "0" | "1" | "2" | "3" | "4" | "5" | "6" | "7" | "8" | "9"</a:t>
            </a:r>
          </a:p>
          <a:p>
            <a:r>
              <a:rPr lang="zh-CN" altLang="en-US" sz="2000" dirty="0"/>
              <a:t>Integer ::= digit，{digit}</a:t>
            </a:r>
          </a:p>
          <a:p>
            <a:r>
              <a:rPr lang="zh-CN" altLang="en-US" sz="2000" dirty="0"/>
              <a:t>Real ::= int，"."，int</a:t>
            </a:r>
          </a:p>
          <a:p>
            <a:r>
              <a:rPr lang="zh-CN" altLang="en-US" sz="2000" dirty="0"/>
              <a:t>Char  ::= "a" | "b" | "c" | "d" | "e" | "f" | "g" | "h" | "i" |</a:t>
            </a:r>
            <a:endParaRPr lang="en-US" altLang="zh-CN" sz="2000" dirty="0"/>
          </a:p>
          <a:p>
            <a:r>
              <a:rPr lang="zh-CN" altLang="en-US" sz="2000" dirty="0"/>
              <a:t> "j" | "k" | "l" | "m" | "n" | "o" | "p" |</a:t>
            </a:r>
          </a:p>
          <a:p>
            <a:r>
              <a:rPr lang="zh-CN" altLang="en-US" sz="2000" dirty="0"/>
              <a:t>"q" | "r" | "s" | "t" | "u" | "v" | "w" | "x" | "y" | "z"</a:t>
            </a:r>
          </a:p>
          <a:p>
            <a:r>
              <a:rPr lang="zh-CN" altLang="en-US" sz="2000" dirty="0"/>
              <a:t>Boolean ::= "0" | "1"</a:t>
            </a:r>
          </a:p>
        </p:txBody>
      </p:sp>
      <p:sp>
        <p:nvSpPr>
          <p:cNvPr id="3" name="矩形 2"/>
          <p:cNvSpPr/>
          <p:nvPr/>
        </p:nvSpPr>
        <p:spPr>
          <a:xfrm>
            <a:off x="1208708" y="1224508"/>
            <a:ext cx="12152588" cy="1077218"/>
          </a:xfrm>
          <a:prstGeom prst="rect">
            <a:avLst/>
          </a:prstGeom>
        </p:spPr>
        <p:txBody>
          <a:bodyPr wrap="square">
            <a:spAutoFit/>
          </a:bodyPr>
          <a:lstStyle/>
          <a:p>
            <a:r>
              <a:rPr lang="zh-CN" altLang="en-US" b="1" dirty="0"/>
              <a:t>关键字</a:t>
            </a:r>
            <a:r>
              <a:rPr lang="en-US" altLang="zh-CN" b="1" dirty="0"/>
              <a:t>EBNF</a:t>
            </a:r>
            <a:r>
              <a:rPr lang="zh-CN" altLang="en-US" b="1" dirty="0"/>
              <a:t>设计：</a:t>
            </a:r>
            <a:endParaRPr lang="en-US" altLang="zh-CN" b="1" dirty="0"/>
          </a:p>
          <a:p>
            <a:r>
              <a:rPr lang="en-US" altLang="zh-CN" sz="2000" dirty="0" err="1"/>
              <a:t>keyWord</a:t>
            </a:r>
            <a:r>
              <a:rPr lang="en-US" altLang="zh-CN" sz="2000" dirty="0"/>
              <a:t> ::= begin | </a:t>
            </a:r>
            <a:r>
              <a:rPr lang="en-US" altLang="zh-CN" sz="2000" dirty="0" err="1"/>
              <a:t>proc</a:t>
            </a:r>
            <a:r>
              <a:rPr lang="en-US" altLang="zh-CN" sz="2000" dirty="0"/>
              <a:t> | while | </a:t>
            </a:r>
            <a:r>
              <a:rPr lang="en-US" altLang="zh-CN" sz="2000" dirty="0" err="1"/>
              <a:t>var</a:t>
            </a:r>
            <a:r>
              <a:rPr lang="en-US" altLang="zh-CN" sz="2000" dirty="0"/>
              <a:t> | </a:t>
            </a:r>
            <a:r>
              <a:rPr lang="en-US" altLang="zh-CN" sz="2000" dirty="0" err="1"/>
              <a:t>func</a:t>
            </a:r>
            <a:r>
              <a:rPr lang="en-US" altLang="zh-CN" sz="2000" dirty="0"/>
              <a:t> | is | do | array | in | record | if | let | then | of | type | end | else | </a:t>
            </a:r>
            <a:r>
              <a:rPr lang="en-US" altLang="zh-CN" sz="2000" dirty="0" err="1"/>
              <a:t>const</a:t>
            </a:r>
            <a:r>
              <a:rPr lang="en-US" altLang="zh-CN" sz="2000" dirty="0"/>
              <a:t> | try | catch</a:t>
            </a:r>
            <a:endParaRPr lang="zh-CN" altLang="en-US" sz="2000" dirty="0"/>
          </a:p>
        </p:txBody>
      </p:sp>
      <p:sp>
        <p:nvSpPr>
          <p:cNvPr id="5" name="矩形 4"/>
          <p:cNvSpPr/>
          <p:nvPr/>
        </p:nvSpPr>
        <p:spPr>
          <a:xfrm>
            <a:off x="1225208" y="2496845"/>
            <a:ext cx="12428078" cy="1077218"/>
          </a:xfrm>
          <a:prstGeom prst="rect">
            <a:avLst/>
          </a:prstGeom>
        </p:spPr>
        <p:txBody>
          <a:bodyPr wrap="square">
            <a:spAutoFit/>
          </a:bodyPr>
          <a:lstStyle/>
          <a:p>
            <a:r>
              <a:rPr lang="zh-CN" altLang="en-US" b="1" dirty="0"/>
              <a:t>运算符</a:t>
            </a:r>
            <a:r>
              <a:rPr lang="en-US" altLang="zh-CN" b="1" dirty="0"/>
              <a:t>EBNF</a:t>
            </a:r>
            <a:r>
              <a:rPr lang="zh-CN" altLang="en-US" b="1" dirty="0"/>
              <a:t>设计：</a:t>
            </a:r>
            <a:endParaRPr lang="en-US" altLang="zh-CN" b="1" dirty="0"/>
          </a:p>
          <a:p>
            <a:r>
              <a:rPr lang="en-US" altLang="zh-CN" sz="2000" dirty="0"/>
              <a:t>Calculation ::= + | - | * | / | , | ; | &gt; | &gt;= | &lt; | &lt;= | = | == | != | ( | ) | { | } | [ | ] | ^ | &amp;&amp; | || | ! | /* | */ | : | % | // | ++ | -- | &gt;&gt; | &lt;&lt; | += | -= | *= | /+ </a:t>
            </a:r>
            <a:endParaRPr lang="zh-CN" altLang="en-US" sz="2000" dirty="0"/>
          </a:p>
        </p:txBody>
      </p:sp>
    </p:spTree>
    <p:extLst>
      <p:ext uri="{BB962C8B-B14F-4D97-AF65-F5344CB8AC3E}">
        <p14:creationId xmlns:p14="http://schemas.microsoft.com/office/powerpoint/2010/main" val="14088586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adc1b929-9a59-4c70-b94a-50926363d225}"/>
</p:tagLst>
</file>

<file path=ppt/theme/theme1.xml><?xml version="1.0" encoding="utf-8"?>
<a:theme xmlns:a="http://schemas.openxmlformats.org/drawingml/2006/main" name="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1331</TotalTime>
  <Words>2072</Words>
  <Application>Microsoft Office PowerPoint</Application>
  <PresentationFormat>自定义</PresentationFormat>
  <Paragraphs>381</Paragraphs>
  <Slides>29</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DFGothic-EB</vt:lpstr>
      <vt:lpstr>等线</vt:lpstr>
      <vt:lpstr>思源黑体 CN Bold</vt:lpstr>
      <vt:lpstr>宋体</vt:lpstr>
      <vt:lpstr>微软雅黑</vt:lpstr>
      <vt:lpstr>Agency FB</vt:lpstr>
      <vt:lpstr>Arial</vt:lpstr>
      <vt:lpstr>Calibri</vt:lpstr>
      <vt:lpstr>Times New Roman</vt:lpstr>
      <vt:lpstr>第一PPT，www.1ppt.com</vt:lpstr>
      <vt:lpstr>PowerPoint 演示文稿</vt:lpstr>
      <vt:lpstr>PowerPoint 演示文稿</vt:lpstr>
      <vt:lpstr>语言综述</vt:lpstr>
      <vt:lpstr>语言综述——设计特色</vt:lpstr>
      <vt:lpstr>语言综述——流程简述</vt:lpstr>
      <vt:lpstr>PowerPoint 演示文稿</vt:lpstr>
      <vt:lpstr>词法设计——原则</vt:lpstr>
      <vt:lpstr>词法设计——类别与数据类型说明</vt:lpstr>
      <vt:lpstr>语法设计——词法EBNF</vt:lpstr>
      <vt:lpstr>PowerPoint 演示文稿</vt:lpstr>
      <vt:lpstr>语法设计——语法设计原则</vt:lpstr>
      <vt:lpstr>语法设计——语法设计要点</vt:lpstr>
      <vt:lpstr>语法设计——名称、声明、类型指示符EBNF</vt:lpstr>
      <vt:lpstr>语法设计——表达式和参数EBNF</vt:lpstr>
      <vt:lpstr>PowerPoint 演示文稿</vt:lpstr>
      <vt:lpstr>语义描述——典型语言机制的语义相关的证明 </vt:lpstr>
      <vt:lpstr>PowerPoint 演示文稿</vt:lpstr>
      <vt:lpstr>PowerPoint 演示文稿</vt:lpstr>
      <vt:lpstr>词法分析</vt:lpstr>
      <vt:lpstr>词法的识别</vt:lpstr>
      <vt:lpstr>语法分析</vt:lpstr>
      <vt:lpstr>语法分析</vt:lpstr>
      <vt:lpstr>语法分析</vt:lpstr>
      <vt:lpstr>语法分析</vt:lpstr>
      <vt:lpstr>语法分析</vt:lpstr>
      <vt:lpstr>LR0语法分析</vt:lpstr>
      <vt:lpstr>LR1语法分析</vt:lpstr>
      <vt:lpstr>程序实现</vt:lpstr>
      <vt:lpstr>识别语法错误</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dc:title>
  <dc:creator>第一PPT</dc:creator>
  <cp:keywords>www.1ppt.com</cp:keywords>
  <cp:lastModifiedBy>黄 俊鹏</cp:lastModifiedBy>
  <cp:revision>312</cp:revision>
  <dcterms:created xsi:type="dcterms:W3CDTF">2015-11-21T04:10:00Z</dcterms:created>
  <dcterms:modified xsi:type="dcterms:W3CDTF">2020-09-18T03:41:19Z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2052-11.1.0.9209</vt:lpwstr>
  </property>
</Properties>
</file>