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8" r:id="rId2"/>
    <p:sldId id="453" r:id="rId3"/>
    <p:sldId id="454" r:id="rId4"/>
    <p:sldId id="455" r:id="rId5"/>
    <p:sldId id="456" r:id="rId6"/>
    <p:sldId id="458" r:id="rId7"/>
    <p:sldId id="459" r:id="rId8"/>
    <p:sldId id="35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4B2D"/>
    <a:srgbClr val="7ED4F4"/>
    <a:srgbClr val="067ABC"/>
    <a:srgbClr val="F36D9E"/>
    <a:srgbClr val="6DCEF2"/>
    <a:srgbClr val="DA694F"/>
    <a:srgbClr val="529FCA"/>
    <a:srgbClr val="89C0E0"/>
    <a:srgbClr val="E38F7C"/>
    <a:srgbClr val="5F1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46" autoAdjust="0"/>
    <p:restoredTop sz="91575" autoAdjust="0"/>
  </p:normalViewPr>
  <p:slideViewPr>
    <p:cSldViewPr snapToGrid="0">
      <p:cViewPr varScale="1">
        <p:scale>
          <a:sx n="67" d="100"/>
          <a:sy n="67" d="100"/>
        </p:scale>
        <p:origin x="120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77E8F-F692-40AF-ACDD-A63F8BC2AE0E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8D6EB-DC6E-4ED0-950D-ECEB17206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299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8D6EB-DC6E-4ED0-950D-ECEB17206D6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12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8D6EB-DC6E-4ED0-950D-ECEB17206D6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00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8D6EB-DC6E-4ED0-950D-ECEB17206D6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030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8D6EB-DC6E-4ED0-950D-ECEB17206D6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609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8D6EB-DC6E-4ED0-950D-ECEB17206D6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75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026" y="207280"/>
            <a:ext cx="695441" cy="676752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35844" y="271464"/>
            <a:ext cx="7479505" cy="557212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1050131"/>
            <a:ext cx="7886700" cy="512683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8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365129"/>
            <a:ext cx="7472362" cy="47158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7130-0B5E-4674-A8EC-52388BF5E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77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7130-0B5E-4674-A8EC-52388BF5E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97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7130-0B5E-4674-A8EC-52388BF5E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23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7130-0B5E-4674-A8EC-52388BF5E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0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7130-0B5E-4674-A8EC-52388BF5E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54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365129"/>
            <a:ext cx="7472362" cy="47158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7130-0B5E-4674-A8EC-52388BF5E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75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7130-0B5E-4674-A8EC-52388BF5E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65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365129"/>
            <a:ext cx="7472362" cy="47158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7130-0B5E-4674-A8EC-52388BF5E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74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7130-0B5E-4674-A8EC-52388BF5E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2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7130-0B5E-4674-A8EC-52388BF5E2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15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28713"/>
            <a:ext cx="7886700" cy="504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87130-0B5E-4674-A8EC-52388BF5E2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auto">
          <a:xfrm>
            <a:off x="251520" y="922292"/>
            <a:ext cx="8610600" cy="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8" name="矩形 7"/>
          <p:cNvSpPr/>
          <p:nvPr userDrawn="1"/>
        </p:nvSpPr>
        <p:spPr>
          <a:xfrm>
            <a:off x="-10438" y="0"/>
            <a:ext cx="9154438" cy="188640"/>
          </a:xfrm>
          <a:prstGeom prst="rect">
            <a:avLst/>
          </a:prstGeom>
          <a:solidFill>
            <a:srgbClr val="5F19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chemeClr val="accent4"/>
              </a:solidFill>
            </a:endParaRPr>
          </a:p>
        </p:txBody>
      </p:sp>
      <p:pic>
        <p:nvPicPr>
          <p:cNvPr id="9" name="图片 8" descr="xbhs.gif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20" r="29266" b="58250"/>
          <a:stretch>
            <a:fillRect/>
          </a:stretch>
        </p:blipFill>
        <p:spPr>
          <a:xfrm>
            <a:off x="292419" y="250194"/>
            <a:ext cx="445157" cy="5865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79026" y="207280"/>
            <a:ext cx="695441" cy="67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2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44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800" kern="1200" dirty="0" smtClean="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800" kern="1200" dirty="0" smtClean="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800" kern="1200" dirty="0" smtClean="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en-US" sz="1800" kern="1200" dirty="0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940" y="0"/>
            <a:ext cx="9189289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12940" y="831923"/>
            <a:ext cx="9189289" cy="5029200"/>
          </a:xfrm>
          <a:prstGeom prst="rect">
            <a:avLst/>
          </a:prstGeom>
          <a:solidFill>
            <a:schemeClr val="bg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5" name="文本框 4"/>
          <p:cNvSpPr txBox="1"/>
          <p:nvPr/>
        </p:nvSpPr>
        <p:spPr>
          <a:xfrm>
            <a:off x="529227" y="2973049"/>
            <a:ext cx="8117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err="1">
                <a:latin typeface="+mj-ea"/>
                <a:ea typeface="+mj-ea"/>
              </a:rPr>
              <a:t>Lookahead</a:t>
            </a:r>
            <a:r>
              <a:rPr lang="en-US" altLang="zh-CN" sz="3600" b="1" dirty="0">
                <a:latin typeface="+mj-ea"/>
                <a:ea typeface="+mj-ea"/>
              </a:rPr>
              <a:t> Optimizer: k steps forward, 1 step back</a:t>
            </a:r>
            <a:endParaRPr lang="zh-CN" altLang="en-US" sz="4400" b="1" dirty="0">
              <a:latin typeface="+mj-ea"/>
              <a:ea typeface="+mj-ea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2940" y="6722533"/>
            <a:ext cx="9189289" cy="135467"/>
          </a:xfrm>
          <a:prstGeom prst="rect">
            <a:avLst/>
          </a:prstGeom>
          <a:solidFill>
            <a:srgbClr val="733380"/>
          </a:solidFill>
          <a:ln>
            <a:solidFill>
              <a:srgbClr val="7333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文本框 8"/>
          <p:cNvSpPr txBox="1"/>
          <p:nvPr/>
        </p:nvSpPr>
        <p:spPr>
          <a:xfrm>
            <a:off x="513310" y="4153410"/>
            <a:ext cx="811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b="1" dirty="0">
              <a:latin typeface="+mn-ea"/>
            </a:endParaRPr>
          </a:p>
          <a:p>
            <a:pPr algn="ctr"/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Author</a:t>
            </a:r>
            <a:r>
              <a:rPr lang="en-US" altLang="zh-CN" b="1" dirty="0" smtClean="0">
                <a:latin typeface="微软雅黑"/>
                <a:ea typeface="微软雅黑"/>
                <a:cs typeface="微软雅黑"/>
              </a:rPr>
              <a:t>: </a:t>
            </a:r>
            <a:r>
              <a:rPr lang="en-US" altLang="zh-CN" b="1" dirty="0"/>
              <a:t>Michael R. Zhang, James Lucas, Geoffrey Hinton, Jimmy </a:t>
            </a:r>
            <a:r>
              <a:rPr lang="en-US" altLang="zh-CN" b="1" dirty="0" smtClean="0"/>
              <a:t>Ba</a:t>
            </a:r>
          </a:p>
        </p:txBody>
      </p:sp>
      <p:pic>
        <p:nvPicPr>
          <p:cNvPr id="10" name="图片 9" descr="xbhs.gif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20" r="29266" b="58250"/>
          <a:stretch>
            <a:fillRect/>
          </a:stretch>
        </p:blipFill>
        <p:spPr>
          <a:xfrm>
            <a:off x="3885564" y="1521953"/>
            <a:ext cx="1372879" cy="135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184" y="6309635"/>
            <a:ext cx="4191931" cy="47534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168" y="232914"/>
            <a:ext cx="7746523" cy="638355"/>
          </a:xfrm>
        </p:spPr>
        <p:txBody>
          <a:bodyPr/>
          <a:lstStyle/>
          <a:p>
            <a:pPr algn="l"/>
            <a:r>
              <a:rPr lang="en-US" altLang="zh-CN" sz="3600" b="1" dirty="0" smtClean="0">
                <a:latin typeface="+mj-ea"/>
                <a:ea typeface="+mj-ea"/>
              </a:rPr>
              <a:t>Background information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035168" y="1579252"/>
            <a:ext cx="8350370" cy="5257388"/>
          </a:xfrm>
          <a:prstGeom prst="rect">
            <a:avLst/>
          </a:prstGeom>
        </p:spPr>
        <p:txBody>
          <a:bodyPr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75"/>
              </a:lnSpc>
              <a:spcBef>
                <a:spcPts val="0"/>
              </a:spcBef>
              <a:buClr>
                <a:srgbClr val="660066"/>
              </a:buClr>
              <a:buFontTx/>
              <a:buChar char="•"/>
            </a:pPr>
            <a:r>
              <a:rPr lang="en-US" altLang="zh-CN" sz="2800" dirty="0" smtClean="0">
                <a:latin typeface="+mn-ea"/>
              </a:rPr>
              <a:t>Jimmy Ba</a:t>
            </a:r>
          </a:p>
          <a:p>
            <a:pPr lvl="1">
              <a:lnSpc>
                <a:spcPts val="3375"/>
              </a:lnSpc>
              <a:spcBef>
                <a:spcPts val="0"/>
              </a:spcBef>
              <a:buClr>
                <a:srgbClr val="660066"/>
              </a:buClr>
              <a:buFontTx/>
              <a:buChar char="•"/>
            </a:pPr>
            <a:r>
              <a:rPr lang="en-US" altLang="zh-CN" sz="2400" dirty="0" smtClean="0">
                <a:latin typeface="+mn-ea"/>
              </a:rPr>
              <a:t>Adam Optimizer</a:t>
            </a:r>
          </a:p>
          <a:p>
            <a:pPr>
              <a:lnSpc>
                <a:spcPts val="3375"/>
              </a:lnSpc>
              <a:spcBef>
                <a:spcPts val="0"/>
              </a:spcBef>
              <a:buClr>
                <a:srgbClr val="660066"/>
              </a:buClr>
              <a:buFontTx/>
              <a:buChar char="•"/>
            </a:pPr>
            <a:endParaRPr lang="en-US" altLang="zh-CN" sz="2800" dirty="0" smtClean="0">
              <a:latin typeface="+mn-ea"/>
            </a:endParaRPr>
          </a:p>
          <a:p>
            <a:pPr>
              <a:lnSpc>
                <a:spcPts val="3375"/>
              </a:lnSpc>
              <a:spcBef>
                <a:spcPts val="0"/>
              </a:spcBef>
              <a:buClr>
                <a:srgbClr val="660066"/>
              </a:buClr>
              <a:buFontTx/>
              <a:buChar char="•"/>
            </a:pPr>
            <a:endParaRPr lang="en-US" altLang="zh-CN" sz="2800" dirty="0">
              <a:latin typeface="+mn-ea"/>
            </a:endParaRPr>
          </a:p>
          <a:p>
            <a:pPr>
              <a:lnSpc>
                <a:spcPts val="3375"/>
              </a:lnSpc>
              <a:spcBef>
                <a:spcPts val="0"/>
              </a:spcBef>
              <a:buClr>
                <a:srgbClr val="660066"/>
              </a:buClr>
              <a:buFontTx/>
              <a:buChar char="•"/>
            </a:pPr>
            <a:r>
              <a:rPr lang="en-US" altLang="zh-CN" sz="2800" dirty="0" smtClean="0">
                <a:latin typeface="+mn-ea"/>
              </a:rPr>
              <a:t>Geoffrey Hinton</a:t>
            </a:r>
          </a:p>
          <a:p>
            <a:pPr lvl="1">
              <a:lnSpc>
                <a:spcPts val="3375"/>
              </a:lnSpc>
              <a:spcBef>
                <a:spcPts val="0"/>
              </a:spcBef>
              <a:buClr>
                <a:srgbClr val="660066"/>
              </a:buClr>
              <a:buFontTx/>
              <a:buChar char="•"/>
            </a:pPr>
            <a:r>
              <a:rPr lang="en-US" altLang="zh-CN" sz="2400" dirty="0" smtClean="0">
                <a:latin typeface="+mn-ea"/>
              </a:rPr>
              <a:t>Turing Award</a:t>
            </a:r>
            <a:endParaRPr lang="en-US" altLang="zh-CN" sz="2400" dirty="0">
              <a:latin typeface="+mn-ea"/>
            </a:endParaRPr>
          </a:p>
          <a:p>
            <a:pPr>
              <a:lnSpc>
                <a:spcPts val="3375"/>
              </a:lnSpc>
              <a:spcBef>
                <a:spcPts val="0"/>
              </a:spcBef>
              <a:buClr>
                <a:srgbClr val="660066"/>
              </a:buClr>
              <a:buFontTx/>
              <a:buChar char="•"/>
            </a:pPr>
            <a:endParaRPr lang="en-US" altLang="zh-CN" sz="2800" dirty="0" smtClean="0">
              <a:latin typeface="+mn-ea"/>
            </a:endParaRPr>
          </a:p>
          <a:p>
            <a:pPr>
              <a:lnSpc>
                <a:spcPts val="3375"/>
              </a:lnSpc>
              <a:spcBef>
                <a:spcPts val="0"/>
              </a:spcBef>
              <a:buClr>
                <a:srgbClr val="660066"/>
              </a:buClr>
              <a:buFontTx/>
              <a:buChar char="•"/>
            </a:pPr>
            <a:endParaRPr lang="en-US" altLang="zh-CN" sz="2800" dirty="0">
              <a:latin typeface="+mn-ea"/>
            </a:endParaRPr>
          </a:p>
          <a:p>
            <a:pPr>
              <a:lnSpc>
                <a:spcPts val="3375"/>
              </a:lnSpc>
              <a:spcBef>
                <a:spcPts val="0"/>
              </a:spcBef>
              <a:buClr>
                <a:srgbClr val="660066"/>
              </a:buClr>
              <a:buFontTx/>
              <a:buChar char="•"/>
            </a:pPr>
            <a:r>
              <a:rPr lang="en-US" altLang="zh-CN" sz="2800" dirty="0" smtClean="0">
                <a:latin typeface="+mn-ea"/>
              </a:rPr>
              <a:t>Michael Zhang</a:t>
            </a:r>
            <a:endParaRPr lang="en-US" altLang="zh-CN" sz="2400" dirty="0">
              <a:latin typeface="+mn-ea"/>
            </a:endParaRPr>
          </a:p>
          <a:p>
            <a:pPr>
              <a:lnSpc>
                <a:spcPts val="3375"/>
              </a:lnSpc>
              <a:spcBef>
                <a:spcPts val="0"/>
              </a:spcBef>
              <a:buClr>
                <a:srgbClr val="660066"/>
              </a:buClr>
              <a:buFontTx/>
              <a:buChar char="•"/>
            </a:pPr>
            <a:endParaRPr lang="en-US" altLang="zh-CN" sz="2800" dirty="0"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1026" name="Picture 2" descr="Geoffrey Hinton at UB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457" y="1235940"/>
            <a:ext cx="1535234" cy="205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Jimmy Ba | home p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Jimmy Ba – Vector Institute for Artificial Intelligenc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8" descr="https://vectorinstitute.ai/wp-content/uploads/2018/02/vi_jimmy_ba-500x500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106" y="1235940"/>
            <a:ext cx="2053044" cy="2053044"/>
          </a:xfrm>
          <a:prstGeom prst="rect">
            <a:avLst/>
          </a:prstGeom>
        </p:spPr>
      </p:pic>
      <p:sp>
        <p:nvSpPr>
          <p:cNvPr id="9" name="AutoShape 10" descr="https://michaelrzhang.github.io/images/cliffs_moher.png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547" y="3837942"/>
            <a:ext cx="1861881" cy="1950542"/>
          </a:xfrm>
          <a:prstGeom prst="rect">
            <a:avLst/>
          </a:prstGeom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6724291" y="5949233"/>
            <a:ext cx="2057400" cy="365125"/>
          </a:xfrm>
        </p:spPr>
        <p:txBody>
          <a:bodyPr/>
          <a:lstStyle/>
          <a:p>
            <a:r>
              <a:rPr lang="en-US" altLang="zh-CN" sz="1800" dirty="0" smtClean="0"/>
              <a:t>1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648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590" y="6255657"/>
            <a:ext cx="4191931" cy="47534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168" y="232914"/>
            <a:ext cx="7746523" cy="638355"/>
          </a:xfrm>
        </p:spPr>
        <p:txBody>
          <a:bodyPr/>
          <a:lstStyle/>
          <a:p>
            <a:pPr algn="l"/>
            <a:r>
              <a:rPr lang="en-US" altLang="zh-CN" sz="3600" b="1" dirty="0" smtClean="0">
                <a:latin typeface="+mj-ea"/>
                <a:ea typeface="+mj-ea"/>
              </a:rPr>
              <a:t>Insight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73100" y="1579252"/>
            <a:ext cx="4484687" cy="4506383"/>
          </a:xfrm>
          <a:prstGeom prst="rect">
            <a:avLst/>
          </a:prstGeom>
        </p:spPr>
        <p:txBody>
          <a:bodyPr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75"/>
              </a:lnSpc>
              <a:spcBef>
                <a:spcPts val="0"/>
              </a:spcBef>
              <a:buClr>
                <a:srgbClr val="660066"/>
              </a:buClr>
              <a:buFontTx/>
              <a:buChar char="•"/>
            </a:pPr>
            <a:r>
              <a:rPr lang="en-US" altLang="zh-CN" sz="2800" dirty="0" smtClean="0">
                <a:latin typeface="华文中宋" pitchFamily="2" charset="-122"/>
                <a:ea typeface="华文中宋" pitchFamily="2" charset="-122"/>
              </a:rPr>
              <a:t>Take advantage of the special structure of loss landmark near local minima.</a:t>
            </a:r>
          </a:p>
          <a:p>
            <a:pPr marL="0" indent="0">
              <a:lnSpc>
                <a:spcPts val="3375"/>
              </a:lnSpc>
              <a:spcBef>
                <a:spcPts val="0"/>
              </a:spcBef>
              <a:buClr>
                <a:srgbClr val="660066"/>
              </a:buClr>
              <a:buNone/>
            </a:pPr>
            <a:endParaRPr lang="en-US" altLang="zh-CN" sz="2800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ts val="3375"/>
              </a:lnSpc>
              <a:spcBef>
                <a:spcPts val="0"/>
              </a:spcBef>
              <a:buClr>
                <a:srgbClr val="660066"/>
              </a:buClr>
              <a:buFontTx/>
              <a:buChar char="•"/>
            </a:pPr>
            <a:r>
              <a:rPr lang="en-US" altLang="zh-CN" sz="2800" dirty="0" smtClean="0">
                <a:latin typeface="华文中宋" pitchFamily="2" charset="-122"/>
                <a:ea typeface="华文中宋" pitchFamily="2" charset="-122"/>
              </a:rPr>
              <a:t>First studied in 1988 on convex optimization.</a:t>
            </a:r>
          </a:p>
          <a:p>
            <a:pPr>
              <a:lnSpc>
                <a:spcPts val="3375"/>
              </a:lnSpc>
              <a:spcBef>
                <a:spcPts val="0"/>
              </a:spcBef>
              <a:buClr>
                <a:srgbClr val="660066"/>
              </a:buClr>
              <a:buFontTx/>
              <a:buChar char="•"/>
            </a:pPr>
            <a:endParaRPr lang="en-US" altLang="zh-CN" sz="28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" name="AutoShape 4" descr="Jimmy Ba | home p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Jimmy Ba – Vector Institute for Artificial Intelligenc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8" descr="https://vectorinstitute.ai/wp-content/uploads/2018/02/vi_jimmy_ba-500x500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0" descr="https://michaelrzhang.github.io/images/cliffs_moher.png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787" y="1325573"/>
            <a:ext cx="3125053" cy="310556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787" y="4601156"/>
            <a:ext cx="3332895" cy="1484479"/>
          </a:xfrm>
          <a:prstGeom prst="rect">
            <a:avLst/>
          </a:prstGeom>
        </p:spPr>
      </p:pic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7130-0B5E-4674-A8EC-52388BF5E22D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7" name="灯片编号占位符 10"/>
          <p:cNvSpPr txBox="1">
            <a:spLocks/>
          </p:cNvSpPr>
          <p:nvPr/>
        </p:nvSpPr>
        <p:spPr>
          <a:xfrm>
            <a:off x="6724291" y="594923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/>
              <a:t>2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5410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590" y="6255657"/>
            <a:ext cx="4191931" cy="47534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168" y="232914"/>
            <a:ext cx="7746523" cy="638355"/>
          </a:xfrm>
        </p:spPr>
        <p:txBody>
          <a:bodyPr/>
          <a:lstStyle/>
          <a:p>
            <a:pPr algn="l"/>
            <a:r>
              <a:rPr lang="en-US" altLang="zh-CN" sz="3600" b="1" dirty="0" smtClean="0">
                <a:latin typeface="+mj-ea"/>
                <a:ea typeface="+mj-ea"/>
              </a:rPr>
              <a:t>Method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15900" y="1579252"/>
            <a:ext cx="4027488" cy="4506383"/>
          </a:xfrm>
          <a:prstGeom prst="rect">
            <a:avLst/>
          </a:prstGeom>
        </p:spPr>
        <p:txBody>
          <a:bodyPr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75"/>
              </a:lnSpc>
              <a:spcBef>
                <a:spcPts val="0"/>
              </a:spcBef>
              <a:buClr>
                <a:srgbClr val="660066"/>
              </a:buClr>
              <a:buFontTx/>
              <a:buChar char="•"/>
            </a:pPr>
            <a:endParaRPr lang="en-US" altLang="zh-CN" sz="2800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ts val="3375"/>
              </a:lnSpc>
              <a:spcBef>
                <a:spcPts val="0"/>
              </a:spcBef>
              <a:buClr>
                <a:srgbClr val="660066"/>
              </a:buClr>
              <a:buFontTx/>
              <a:buChar char="•"/>
            </a:pPr>
            <a:r>
              <a:rPr lang="en-US" altLang="zh-CN" sz="2800" dirty="0" smtClean="0">
                <a:latin typeface="华文中宋" pitchFamily="2" charset="-122"/>
                <a:ea typeface="华文中宋" pitchFamily="2" charset="-122"/>
              </a:rPr>
              <a:t>Look ahead k steps.</a:t>
            </a:r>
          </a:p>
          <a:p>
            <a:pPr>
              <a:lnSpc>
                <a:spcPts val="3375"/>
              </a:lnSpc>
              <a:spcBef>
                <a:spcPts val="0"/>
              </a:spcBef>
              <a:buClr>
                <a:srgbClr val="660066"/>
              </a:buClr>
              <a:buFontTx/>
              <a:buChar char="•"/>
            </a:pPr>
            <a:endParaRPr lang="en-US" altLang="zh-CN" sz="2800" dirty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ts val="3375"/>
              </a:lnSpc>
              <a:spcBef>
                <a:spcPts val="0"/>
              </a:spcBef>
              <a:buClr>
                <a:srgbClr val="660066"/>
              </a:buClr>
              <a:buFontTx/>
              <a:buChar char="•"/>
            </a:pPr>
            <a:endParaRPr lang="en-US" altLang="zh-CN" sz="2800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ts val="3375"/>
              </a:lnSpc>
              <a:spcBef>
                <a:spcPts val="0"/>
              </a:spcBef>
              <a:buClr>
                <a:srgbClr val="660066"/>
              </a:buClr>
              <a:buFontTx/>
              <a:buChar char="•"/>
            </a:pPr>
            <a:r>
              <a:rPr lang="en-US" altLang="zh-CN" sz="2800" dirty="0" smtClean="0">
                <a:latin typeface="华文中宋" pitchFamily="2" charset="-122"/>
                <a:ea typeface="华文中宋" pitchFamily="2" charset="-122"/>
              </a:rPr>
              <a:t>Update parameter by displacement </a:t>
            </a:r>
            <a:r>
              <a:rPr lang="zh-CN" altLang="en-US" sz="2800" dirty="0" smtClean="0">
                <a:latin typeface="华文中宋" pitchFamily="2" charset="-122"/>
                <a:ea typeface="华文中宋" pitchFamily="2" charset="-122"/>
              </a:rPr>
              <a:t>*</a:t>
            </a:r>
            <a:r>
              <a:rPr lang="en-US" altLang="zh-CN" sz="2800" dirty="0" smtClean="0">
                <a:latin typeface="华文中宋" pitchFamily="2" charset="-122"/>
                <a:ea typeface="华文中宋" pitchFamily="2" charset="-122"/>
              </a:rPr>
              <a:t> α</a:t>
            </a:r>
            <a:r>
              <a:rPr lang="en-US" altLang="zh-CN" sz="2800" dirty="0">
                <a:latin typeface="华文中宋" pitchFamily="2" charset="-122"/>
                <a:ea typeface="华文中宋" pitchFamily="2" charset="-122"/>
              </a:rPr>
              <a:t>.</a:t>
            </a:r>
            <a:endParaRPr lang="en-US" altLang="zh-CN" sz="2800" dirty="0" smtClean="0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ts val="3375"/>
              </a:lnSpc>
              <a:spcBef>
                <a:spcPts val="0"/>
              </a:spcBef>
              <a:buClr>
                <a:srgbClr val="660066"/>
              </a:buClr>
              <a:buFontTx/>
              <a:buChar char="•"/>
            </a:pPr>
            <a:endParaRPr lang="en-US" altLang="zh-CN" sz="28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" name="AutoShape 4" descr="Jimmy Ba | home p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Jimmy Ba – Vector Institute for Artificial Intelligenc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8" descr="https://vectorinstitute.ai/wp-content/uploads/2018/02/vi_jimmy_ba-500x500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0" descr="https://michaelrzhang.github.io/images/cliffs_moher.png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388" y="1324763"/>
            <a:ext cx="4638316" cy="460938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7130-0B5E-4674-A8EC-52388BF5E22D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3" name="灯片编号占位符 10"/>
          <p:cNvSpPr txBox="1">
            <a:spLocks/>
          </p:cNvSpPr>
          <p:nvPr/>
        </p:nvSpPr>
        <p:spPr>
          <a:xfrm>
            <a:off x="6724291" y="594923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/>
              <a:t>3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7519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590" y="6255657"/>
            <a:ext cx="4191931" cy="47534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168" y="232914"/>
            <a:ext cx="7746523" cy="638355"/>
          </a:xfrm>
        </p:spPr>
        <p:txBody>
          <a:bodyPr/>
          <a:lstStyle/>
          <a:p>
            <a:pPr algn="l"/>
            <a:r>
              <a:rPr lang="en-US" altLang="zh-CN" sz="3200" b="1" dirty="0">
                <a:latin typeface="+mj-ea"/>
              </a:rPr>
              <a:t>Better </a:t>
            </a:r>
            <a:r>
              <a:rPr lang="en-US" altLang="zh-CN" sz="3200" b="1" dirty="0" smtClean="0">
                <a:latin typeface="+mj-ea"/>
              </a:rPr>
              <a:t>performance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3" name="AutoShape 4" descr="Jimmy Ba | home p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Jimmy Ba – Vector Institute for Artificial Intelligenc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8" descr="https://vectorinstitute.ai/wp-content/uploads/2018/02/vi_jimmy_ba-500x500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0" descr="https://michaelrzhang.github.io/images/cliffs_moher.png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8" t="30164" r="3907" b="27892"/>
          <a:stretch/>
        </p:blipFill>
        <p:spPr>
          <a:xfrm>
            <a:off x="673100" y="3706329"/>
            <a:ext cx="5656262" cy="181059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903717" y="3010471"/>
            <a:ext cx="1195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Loss</a:t>
            </a:r>
            <a:endParaRPr lang="zh-CN" altLang="en-US" sz="3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695665" y="5401305"/>
            <a:ext cx="16111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Acc.</a:t>
            </a:r>
          </a:p>
          <a:p>
            <a:pPr algn="ctr"/>
            <a:r>
              <a:rPr lang="en-US" altLang="zh-CN" sz="3200" dirty="0" smtClean="0"/>
              <a:t>(+1.31%)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6429115" y="1679179"/>
            <a:ext cx="350838" cy="359456"/>
          </a:xfrm>
          <a:prstGeom prst="rect">
            <a:avLst/>
          </a:prstGeom>
          <a:solidFill>
            <a:srgbClr val="E38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779953" y="1571928"/>
            <a:ext cx="2227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RAdam</a:t>
            </a:r>
            <a:r>
              <a:rPr lang="en-US" altLang="zh-CN" sz="2400" dirty="0" smtClean="0"/>
              <a:t> (</a:t>
            </a:r>
            <a:r>
              <a:rPr lang="en-US" altLang="zh-CN" sz="2400" dirty="0" err="1" smtClean="0"/>
              <a:t>SOTA</a:t>
            </a:r>
            <a:r>
              <a:rPr lang="en-US" altLang="zh-CN" sz="2400" dirty="0" smtClean="0"/>
              <a:t>, implemented by our group)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6429115" y="3106443"/>
            <a:ext cx="350838" cy="359456"/>
          </a:xfrm>
          <a:prstGeom prst="rect">
            <a:avLst/>
          </a:prstGeom>
          <a:solidFill>
            <a:srgbClr val="89C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820708" y="2924669"/>
            <a:ext cx="2186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RAdam</a:t>
            </a:r>
            <a:r>
              <a:rPr lang="en-US" altLang="zh-CN" sz="2400" dirty="0" smtClean="0"/>
              <a:t>+</a:t>
            </a:r>
          </a:p>
          <a:p>
            <a:r>
              <a:rPr lang="en-US" altLang="zh-CN" sz="2400" dirty="0" err="1" smtClean="0"/>
              <a:t>Lookahead</a:t>
            </a:r>
            <a:endParaRPr lang="zh-CN" altLang="en-US" sz="2400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2" t="31111" b="28333"/>
          <a:stretch/>
        </p:blipFill>
        <p:spPr>
          <a:xfrm>
            <a:off x="592946" y="3616899"/>
            <a:ext cx="5735055" cy="169497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2" t="30278" b="27778"/>
          <a:stretch/>
        </p:blipFill>
        <p:spPr>
          <a:xfrm>
            <a:off x="592946" y="1361744"/>
            <a:ext cx="5735055" cy="1753023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6779953" y="4279721"/>
            <a:ext cx="189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Dataset: </a:t>
            </a:r>
            <a:r>
              <a:rPr lang="en-US" altLang="zh-CN" dirty="0" err="1" smtClean="0"/>
              <a:t>cifar</a:t>
            </a:r>
            <a:r>
              <a:rPr lang="en-US" altLang="zh-CN" dirty="0"/>
              <a:t>-</a:t>
            </a:r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7130-0B5E-4674-A8EC-52388BF5E22D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9" name="灯片编号占位符 10"/>
          <p:cNvSpPr txBox="1">
            <a:spLocks/>
          </p:cNvSpPr>
          <p:nvPr/>
        </p:nvSpPr>
        <p:spPr>
          <a:xfrm>
            <a:off x="6724291" y="594923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4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8172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590" y="6255657"/>
            <a:ext cx="4191931" cy="47534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168" y="232914"/>
            <a:ext cx="7746523" cy="638355"/>
          </a:xfrm>
        </p:spPr>
        <p:txBody>
          <a:bodyPr/>
          <a:lstStyle/>
          <a:p>
            <a:pPr algn="l"/>
            <a:r>
              <a:rPr lang="en-US" altLang="zh-CN" sz="3200" b="1" dirty="0" smtClean="0">
                <a:latin typeface="+mj-ea"/>
                <a:ea typeface="+mj-ea"/>
              </a:rPr>
              <a:t>Robust to </a:t>
            </a:r>
            <a:r>
              <a:rPr lang="en-US" altLang="zh-CN" sz="3200" b="1" dirty="0" err="1" smtClean="0">
                <a:latin typeface="+mj-ea"/>
                <a:ea typeface="+mj-ea"/>
              </a:rPr>
              <a:t>hyperparameter</a:t>
            </a:r>
            <a:r>
              <a:rPr lang="en-US" altLang="zh-CN" sz="3200" b="1" dirty="0" smtClean="0">
                <a:latin typeface="+mj-ea"/>
                <a:ea typeface="+mj-ea"/>
              </a:rPr>
              <a:t> changes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3" name="AutoShape 4" descr="Jimmy Ba | home p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Jimmy Ba – Vector Institute for Artificial Intelligenc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8" descr="https://vectorinstitute.ai/wp-content/uploads/2018/02/vi_jimmy_ba-500x500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0" descr="https://michaelrzhang.github.io/images/cliffs_moher.png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903717" y="3010471"/>
            <a:ext cx="1195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Loss</a:t>
            </a:r>
            <a:endParaRPr lang="zh-CN" altLang="en-US" sz="3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695665" y="5401305"/>
            <a:ext cx="1611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Acc.</a:t>
            </a:r>
          </a:p>
        </p:txBody>
      </p:sp>
      <p:sp>
        <p:nvSpPr>
          <p:cNvPr id="16" name="矩形 15"/>
          <p:cNvSpPr/>
          <p:nvPr/>
        </p:nvSpPr>
        <p:spPr>
          <a:xfrm>
            <a:off x="6617768" y="1621623"/>
            <a:ext cx="350838" cy="359456"/>
          </a:xfrm>
          <a:prstGeom prst="rect">
            <a:avLst/>
          </a:prstGeom>
          <a:solidFill>
            <a:srgbClr val="529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968606" y="1429298"/>
            <a:ext cx="1363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RAdam</a:t>
            </a:r>
            <a:r>
              <a:rPr lang="en-US" altLang="zh-CN" sz="2400" dirty="0" smtClean="0"/>
              <a:t> baseline</a:t>
            </a:r>
            <a:endParaRPr lang="zh-CN" altLang="en-US" sz="2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6617767" y="4315881"/>
            <a:ext cx="2018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Dataset: </a:t>
            </a:r>
            <a:r>
              <a:rPr lang="en-US" altLang="zh-CN" dirty="0" err="1" smtClean="0"/>
              <a:t>cifar</a:t>
            </a:r>
            <a:r>
              <a:rPr lang="en-US" altLang="zh-CN" dirty="0" smtClean="0"/>
              <a:t>-100</a:t>
            </a:r>
          </a:p>
          <a:p>
            <a:r>
              <a:rPr lang="en-US" altLang="zh-CN" dirty="0" smtClean="0"/>
              <a:t>Baseline:  </a:t>
            </a:r>
            <a:r>
              <a:rPr lang="en-US" altLang="zh-CN" dirty="0" err="1" smtClean="0"/>
              <a:t>RAdam</a:t>
            </a:r>
            <a:endParaRPr lang="en-US" altLang="zh-CN" dirty="0" smtClean="0"/>
          </a:p>
          <a:p>
            <a:r>
              <a:rPr lang="en-US" altLang="zh-CN" dirty="0" smtClean="0"/>
              <a:t>Learning rate: 0.1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5" t="30834" r="2499" b="28055"/>
          <a:stretch/>
        </p:blipFill>
        <p:spPr>
          <a:xfrm>
            <a:off x="592946" y="3542407"/>
            <a:ext cx="5735055" cy="17831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1" t="31481" r="2639" b="27531"/>
          <a:stretch/>
        </p:blipFill>
        <p:spPr>
          <a:xfrm>
            <a:off x="592946" y="1227550"/>
            <a:ext cx="5631821" cy="1760607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617768" y="2404124"/>
            <a:ext cx="350838" cy="359456"/>
          </a:xfrm>
          <a:prstGeom prst="rect">
            <a:avLst/>
          </a:prstGeom>
          <a:solidFill>
            <a:srgbClr val="DA6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968606" y="2353019"/>
            <a:ext cx="166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k=5, α=0.8</a:t>
            </a:r>
            <a:endParaRPr lang="zh-CN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6617768" y="3042895"/>
            <a:ext cx="350838" cy="359456"/>
          </a:xfrm>
          <a:prstGeom prst="rect">
            <a:avLst/>
          </a:prstGeom>
          <a:solidFill>
            <a:srgbClr val="6DC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968606" y="2991790"/>
            <a:ext cx="166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k=10, α=0.8</a:t>
            </a:r>
            <a:endParaRPr lang="zh-CN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6617768" y="3630562"/>
            <a:ext cx="350838" cy="359456"/>
          </a:xfrm>
          <a:prstGeom prst="rect">
            <a:avLst/>
          </a:prstGeom>
          <a:solidFill>
            <a:srgbClr val="F36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968606" y="3579457"/>
            <a:ext cx="166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k=5, α=0.5</a:t>
            </a:r>
            <a:endParaRPr lang="zh-CN" altLang="en-US" sz="2400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7130-0B5E-4674-A8EC-52388BF5E22D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9" name="灯片编号占位符 10"/>
          <p:cNvSpPr txBox="1">
            <a:spLocks/>
          </p:cNvSpPr>
          <p:nvPr/>
        </p:nvSpPr>
        <p:spPr>
          <a:xfrm>
            <a:off x="6724291" y="594923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/>
              <a:t>5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9437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590" y="6255657"/>
            <a:ext cx="4191931" cy="47534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168" y="232914"/>
            <a:ext cx="7746523" cy="638355"/>
          </a:xfrm>
        </p:spPr>
        <p:txBody>
          <a:bodyPr/>
          <a:lstStyle/>
          <a:p>
            <a:pPr algn="l"/>
            <a:r>
              <a:rPr lang="en-US" altLang="zh-CN" sz="2800" b="1" dirty="0" smtClean="0">
                <a:latin typeface="+mj-ea"/>
                <a:ea typeface="+mj-ea"/>
              </a:rPr>
              <a:t>Performance on other tasks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3" name="AutoShape 4" descr="Jimmy Ba | home p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Jimmy Ba – Vector Institute for Artificial Intelligenc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8" descr="https://vectorinstitute.ai/wp-content/uploads/2018/02/vi_jimmy_ba-500x500.jpg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0" descr="https://michaelrzhang.github.io/images/cliffs_moher.png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353458" y="3010471"/>
            <a:ext cx="2989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homework2</a:t>
            </a:r>
            <a:r>
              <a:rPr lang="en-US" altLang="zh-CN" sz="3200" dirty="0" smtClean="0"/>
              <a:t> acc.</a:t>
            </a:r>
            <a:endParaRPr lang="zh-CN" altLang="en-US" sz="3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333954" y="5423240"/>
            <a:ext cx="3028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 smtClean="0"/>
              <a:t>homework3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ppl</a:t>
            </a:r>
            <a:r>
              <a:rPr lang="en-US" altLang="zh-CN" sz="3200" dirty="0" smtClean="0"/>
              <a:t>.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692786" y="4026669"/>
            <a:ext cx="201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Marginal gain,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or even worse!</a:t>
            </a:r>
          </a:p>
        </p:txBody>
      </p:sp>
      <p:sp>
        <p:nvSpPr>
          <p:cNvPr id="20" name="矩形 19"/>
          <p:cNvSpPr/>
          <p:nvPr/>
        </p:nvSpPr>
        <p:spPr>
          <a:xfrm>
            <a:off x="6692786" y="1659076"/>
            <a:ext cx="350838" cy="359456"/>
          </a:xfrm>
          <a:prstGeom prst="rect">
            <a:avLst/>
          </a:prstGeom>
          <a:solidFill>
            <a:srgbClr val="067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043624" y="1438263"/>
            <a:ext cx="1667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RAdam</a:t>
            </a:r>
            <a:r>
              <a:rPr lang="en-US" altLang="zh-CN" sz="2400" dirty="0" smtClean="0"/>
              <a:t> baseline</a:t>
            </a:r>
            <a:endParaRPr lang="zh-CN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6692786" y="2439320"/>
            <a:ext cx="350838" cy="359456"/>
          </a:xfrm>
          <a:prstGeom prst="rect">
            <a:avLst/>
          </a:prstGeom>
          <a:solidFill>
            <a:srgbClr val="D14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043624" y="2375515"/>
            <a:ext cx="166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Lookahead</a:t>
            </a:r>
            <a:endParaRPr lang="zh-CN" altLang="en-US" sz="24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7" t="30459" r="2698" b="28342"/>
          <a:stretch/>
        </p:blipFill>
        <p:spPr>
          <a:xfrm>
            <a:off x="520701" y="1189210"/>
            <a:ext cx="3822700" cy="180781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1" t="30741" r="3492" b="27778"/>
          <a:stretch/>
        </p:blipFill>
        <p:spPr>
          <a:xfrm>
            <a:off x="520700" y="3595246"/>
            <a:ext cx="3822701" cy="182799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4004" y="1332623"/>
            <a:ext cx="1840562" cy="166440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4004" y="3546850"/>
            <a:ext cx="1870299" cy="1603113"/>
          </a:xfrm>
          <a:prstGeom prst="rect">
            <a:avLst/>
          </a:prstGeom>
        </p:spPr>
      </p:pic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7130-0B5E-4674-A8EC-52388BF5E22D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9" name="灯片编号占位符 10"/>
          <p:cNvSpPr txBox="1">
            <a:spLocks/>
          </p:cNvSpPr>
          <p:nvPr/>
        </p:nvSpPr>
        <p:spPr>
          <a:xfrm>
            <a:off x="6724291" y="594923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/>
              <a:t>6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6922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940" y="0"/>
            <a:ext cx="9189289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12940" y="831923"/>
            <a:ext cx="9189289" cy="5029200"/>
          </a:xfrm>
          <a:prstGeom prst="rect">
            <a:avLst/>
          </a:prstGeom>
          <a:solidFill>
            <a:schemeClr val="bg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5" name="文本框 4"/>
          <p:cNvSpPr txBox="1"/>
          <p:nvPr/>
        </p:nvSpPr>
        <p:spPr>
          <a:xfrm>
            <a:off x="513314" y="3033268"/>
            <a:ext cx="8117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>
                <a:latin typeface="+mn-ea"/>
              </a:rPr>
              <a:t>Questions</a:t>
            </a:r>
            <a:endParaRPr lang="en-US" altLang="zh-CN" sz="11500" b="1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2940" y="6722533"/>
            <a:ext cx="9189289" cy="135467"/>
          </a:xfrm>
          <a:prstGeom prst="rect">
            <a:avLst/>
          </a:prstGeom>
          <a:solidFill>
            <a:srgbClr val="733380"/>
          </a:solidFill>
          <a:ln>
            <a:solidFill>
              <a:srgbClr val="7333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0" name="图片 9" descr="xbhs.gif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20" r="29266" b="58250"/>
          <a:stretch>
            <a:fillRect/>
          </a:stretch>
        </p:blipFill>
        <p:spPr>
          <a:xfrm>
            <a:off x="3885564" y="1521953"/>
            <a:ext cx="1372879" cy="135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9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11091</TotalTime>
  <Words>160</Words>
  <Application>Microsoft Office PowerPoint</Application>
  <PresentationFormat>全屏显示(4:3)</PresentationFormat>
  <Paragraphs>65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华文中宋</vt:lpstr>
      <vt:lpstr>宋体</vt:lpstr>
      <vt:lpstr>微软雅黑</vt:lpstr>
      <vt:lpstr>Arial</vt:lpstr>
      <vt:lpstr>Calibri</vt:lpstr>
      <vt:lpstr>Office 主题</vt:lpstr>
      <vt:lpstr>PowerPoint 演示文稿</vt:lpstr>
      <vt:lpstr>Background information</vt:lpstr>
      <vt:lpstr>Insight</vt:lpstr>
      <vt:lpstr>Method</vt:lpstr>
      <vt:lpstr>Better performance</vt:lpstr>
      <vt:lpstr>Robust to hyperparameter changes</vt:lpstr>
      <vt:lpstr>Performance on other tasks</vt:lpstr>
      <vt:lpstr>PowerPoint 演示文稿</vt:lpstr>
    </vt:vector>
  </TitlesOfParts>
  <Company>THU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Chuzy</dc:creator>
  <cp:lastModifiedBy>Wu</cp:lastModifiedBy>
  <cp:revision>424</cp:revision>
  <dcterms:created xsi:type="dcterms:W3CDTF">2016-12-14T07:11:59Z</dcterms:created>
  <dcterms:modified xsi:type="dcterms:W3CDTF">2020-05-31T12:53:13Z</dcterms:modified>
</cp:coreProperties>
</file>