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4" r:id="rId4"/>
    <p:sldId id="271" r:id="rId5"/>
    <p:sldId id="272" r:id="rId6"/>
    <p:sldId id="258" r:id="rId7"/>
    <p:sldId id="259" r:id="rId8"/>
    <p:sldId id="265" r:id="rId9"/>
    <p:sldId id="263" r:id="rId10"/>
    <p:sldId id="260" r:id="rId11"/>
    <p:sldId id="278" r:id="rId12"/>
    <p:sldId id="277" r:id="rId13"/>
    <p:sldId id="273" r:id="rId14"/>
    <p:sldId id="274" r:id="rId15"/>
    <p:sldId id="275" r:id="rId16"/>
    <p:sldId id="276" r:id="rId17"/>
    <p:sldId id="279" r:id="rId18"/>
    <p:sldId id="2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084"/>
  </p:normalViewPr>
  <p:slideViewPr>
    <p:cSldViewPr snapToGrid="0" snapToObjects="1">
      <p:cViewPr varScale="1">
        <p:scale>
          <a:sx n="83" d="100"/>
          <a:sy n="83" d="100"/>
        </p:scale>
        <p:origin x="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60511-CC12-47E9-BD1F-7C6603752516}" type="datetimeFigureOut">
              <a:rPr lang="zh-CN" altLang="en-US" smtClean="0"/>
              <a:t>2018/07/05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9EA9C-C21D-4B87-AC85-F3F2018D5B45}" type="slidenum">
              <a:rPr lang="zh-CN" altLang="en-US" smtClean="0"/>
              <a:t>‹#›</a:t>
            </a:fld>
            <a:endParaRPr lang="zh-CN" altLang="en-US"/>
          </a:p>
        </p:txBody>
      </p:sp>
    </p:spTree>
    <p:extLst>
      <p:ext uri="{BB962C8B-B14F-4D97-AF65-F5344CB8AC3E}">
        <p14:creationId xmlns:p14="http://schemas.microsoft.com/office/powerpoint/2010/main" val="293323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79EA9C-C21D-4B87-AC85-F3F2018D5B45}" type="slidenum">
              <a:rPr lang="zh-CN" altLang="en-US" smtClean="0"/>
              <a:t>4</a:t>
            </a:fld>
            <a:endParaRPr lang="zh-CN" altLang="en-US"/>
          </a:p>
        </p:txBody>
      </p:sp>
    </p:spTree>
    <p:extLst>
      <p:ext uri="{BB962C8B-B14F-4D97-AF65-F5344CB8AC3E}">
        <p14:creationId xmlns:p14="http://schemas.microsoft.com/office/powerpoint/2010/main" val="105266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等线" panose="02010600030101010101" pitchFamily="2" charset="-122"/>
                <a:ea typeface="+mn-ea"/>
                <a:cs typeface="Times New Roman" panose="02020603050405020304" pitchFamily="18" charset="0"/>
              </a:rPr>
              <a:t>从植物叶片图像识别的角度出发，检索分析了植物叶片图像识别和卷积神经网络的研究现状。分别独立建立两个不同的网络模型，讨论了在图像识别方面常见的图像处理算法，比如图像旋转、图像去噪、图像增强等等。然后，采取基于</a:t>
            </a:r>
            <a:r>
              <a:rPr lang="en-US" altLang="zh-CN" sz="1200" kern="100" dirty="0" err="1">
                <a:latin typeface="等线" panose="02010600030101010101" pitchFamily="2" charset="-122"/>
                <a:ea typeface="+mn-ea"/>
                <a:cs typeface="Times New Roman" panose="02020603050405020304" pitchFamily="18" charset="0"/>
              </a:rPr>
              <a:t>OpenCV</a:t>
            </a:r>
            <a:r>
              <a:rPr lang="zh-CN" altLang="en-US" sz="1200" kern="100" dirty="0">
                <a:latin typeface="等线" panose="02010600030101010101" pitchFamily="2" charset="-122"/>
                <a:ea typeface="+mn-ea"/>
                <a:cs typeface="Times New Roman" panose="02020603050405020304" pitchFamily="18" charset="0"/>
              </a:rPr>
              <a:t>的图像分割技术，对图像中植物与背景进行分割，以便获得更好的效果。接着，分别探究了卷积神经网络在不同的网络结构、训练算法、激活函数等情况下植物幼苗分类的准确率。</a:t>
            </a:r>
            <a:endParaRPr lang="en-US" altLang="zh-CN" sz="1200" kern="100" dirty="0">
              <a:latin typeface="等线" panose="02010600030101010101" pitchFamily="2" charset="-122"/>
              <a:ea typeface="+mn-ea"/>
              <a:cs typeface="Times New Roman" panose="02020603050405020304" pitchFamily="18"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等线" panose="02010600030101010101" pitchFamily="2" charset="-122"/>
                <a:ea typeface="+mn-ea"/>
                <a:cs typeface="Times New Roman" panose="02020603050405020304" pitchFamily="18" charset="0"/>
              </a:rPr>
              <a:t>分析了神经网络模型训练过程一些常见的问题，包括数据的归一化、网络参数的初始化、学习速率的选择问题和批量训练的比较，以及 </a:t>
            </a:r>
            <a:r>
              <a:rPr lang="en-US" altLang="zh-CN" sz="1200" kern="100" dirty="0">
                <a:latin typeface="等线" panose="02010600030101010101" pitchFamily="2" charset="-122"/>
                <a:ea typeface="+mn-ea"/>
                <a:cs typeface="Times New Roman" panose="02020603050405020304" pitchFamily="18" charset="0"/>
              </a:rPr>
              <a:t>mini-batch </a:t>
            </a:r>
            <a:r>
              <a:rPr lang="zh-CN" altLang="en-US" sz="1200" kern="100" dirty="0">
                <a:latin typeface="等线" panose="02010600030101010101" pitchFamily="2" charset="-122"/>
                <a:ea typeface="+mn-ea"/>
                <a:cs typeface="Times New Roman" panose="02020603050405020304" pitchFamily="18" charset="0"/>
              </a:rPr>
              <a:t>训练方法。</a:t>
            </a:r>
            <a:endParaRPr lang="en-US" altLang="zh-CN" sz="1200" kern="100" dirty="0">
              <a:latin typeface="等线"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latin typeface="等线"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等线" panose="02010600030101010101" pitchFamily="2" charset="-122"/>
                <a:ea typeface="+mn-ea"/>
                <a:cs typeface="Times New Roman" panose="02020603050405020304" pitchFamily="18" charset="0"/>
              </a:rPr>
              <a:t>在传统的卷积神经网络的基础上，搭建适合本实验的网络模型，在</a:t>
            </a:r>
            <a:r>
              <a:rPr lang="en-US" altLang="zh-CN" sz="1200" kern="100" dirty="0" err="1">
                <a:latin typeface="等线" panose="02010600030101010101" pitchFamily="2" charset="-122"/>
                <a:ea typeface="+mn-ea"/>
                <a:cs typeface="Times New Roman" panose="02020603050405020304" pitchFamily="18" charset="0"/>
              </a:rPr>
              <a:t>Kaggle</a:t>
            </a:r>
            <a:r>
              <a:rPr lang="zh-CN" altLang="en-US" sz="1200" kern="100" dirty="0">
                <a:latin typeface="等线" panose="02010600030101010101" pitchFamily="2" charset="-122"/>
                <a:ea typeface="+mn-ea"/>
                <a:cs typeface="Times New Roman" panose="02020603050405020304" pitchFamily="18" charset="0"/>
              </a:rPr>
              <a:t>上获得了较好的识别分类结果。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latin typeface="等线" panose="02010600030101010101" pitchFamily="2" charset="-122"/>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latin typeface="等线" panose="02010600030101010101" pitchFamily="2" charset="-122"/>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279EA9C-C21D-4B87-AC85-F3F2018D5B45}" type="slidenum">
              <a:rPr lang="zh-CN" altLang="en-US" smtClean="0"/>
              <a:t>17</a:t>
            </a:fld>
            <a:endParaRPr lang="zh-CN" altLang="en-US"/>
          </a:p>
        </p:txBody>
      </p:sp>
    </p:spTree>
    <p:extLst>
      <p:ext uri="{BB962C8B-B14F-4D97-AF65-F5344CB8AC3E}">
        <p14:creationId xmlns:p14="http://schemas.microsoft.com/office/powerpoint/2010/main" val="10916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1720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78701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82289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9855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211124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80636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95363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83517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163605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76781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38D28A6-A45C-DE46-8D9E-F52098518775}" type="datetimeFigureOut">
              <a:rPr kumimoji="1" lang="zh-CN" altLang="en-US" smtClean="0"/>
              <a:t>2018/07/05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50084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D28A6-A45C-DE46-8D9E-F52098518775}" type="datetimeFigureOut">
              <a:rPr kumimoji="1" lang="zh-CN" altLang="en-US" smtClean="0"/>
              <a:t>2018/07/05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C995C-7EDC-F848-87D8-9BD6323C3BBB}" type="slidenum">
              <a:rPr kumimoji="1" lang="zh-CN" altLang="en-US" smtClean="0"/>
              <a:t>‹#›</a:t>
            </a:fld>
            <a:endParaRPr kumimoji="1" lang="zh-CN" altLang="en-US"/>
          </a:p>
        </p:txBody>
      </p:sp>
    </p:spTree>
    <p:extLst>
      <p:ext uri="{BB962C8B-B14F-4D97-AF65-F5344CB8AC3E}">
        <p14:creationId xmlns:p14="http://schemas.microsoft.com/office/powerpoint/2010/main" val="25261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6306" y="1413308"/>
            <a:ext cx="9411694" cy="2387600"/>
          </a:xfrm>
        </p:spPr>
        <p:txBody>
          <a:bodyPr>
            <a:normAutofit/>
          </a:bodyPr>
          <a:lstStyle/>
          <a:p>
            <a:r>
              <a:rPr lang="en-US" altLang="zh-CN" dirty="0"/>
              <a:t>Plant Seedlings Classification</a:t>
            </a:r>
            <a:br>
              <a:rPr lang="en-US" altLang="zh-CN" dirty="0"/>
            </a:br>
            <a:endParaRPr kumimoji="1" lang="zh-CN" altLang="en-US" dirty="0"/>
          </a:p>
        </p:txBody>
      </p:sp>
      <p:sp>
        <p:nvSpPr>
          <p:cNvPr id="3" name="副标题 2"/>
          <p:cNvSpPr>
            <a:spLocks noGrp="1"/>
          </p:cNvSpPr>
          <p:nvPr>
            <p:ph type="subTitle" idx="1"/>
          </p:nvPr>
        </p:nvSpPr>
        <p:spPr>
          <a:xfrm>
            <a:off x="1524000" y="3015402"/>
            <a:ext cx="9337964" cy="2452398"/>
          </a:xfrm>
        </p:spPr>
        <p:txBody>
          <a:bodyPr>
            <a:normAutofit/>
          </a:bodyPr>
          <a:lstStyle/>
          <a:p>
            <a:pPr algn="l"/>
            <a:r>
              <a:rPr lang="en-US" altLang="zh-CN" dirty="0"/>
              <a:t>Determine the species of a seedling from an image</a:t>
            </a:r>
          </a:p>
          <a:p>
            <a:pPr algn="l"/>
            <a:endParaRPr lang="en-US" altLang="zh-CN" dirty="0"/>
          </a:p>
          <a:p>
            <a:pPr algn="l"/>
            <a:endParaRPr lang="en-US" altLang="zh-CN" dirty="0"/>
          </a:p>
          <a:p>
            <a:pPr algn="r"/>
            <a:r>
              <a:rPr lang="en-US" altLang="zh-CN" dirty="0"/>
              <a:t>               Presented by Yang Guofeng &amp; Liu </a:t>
            </a:r>
            <a:r>
              <a:rPr lang="en-US" altLang="zh-CN" dirty="0" err="1"/>
              <a:t>Huazhen</a:t>
            </a:r>
            <a:endParaRPr lang="en-US" altLang="zh-CN" dirty="0"/>
          </a:p>
          <a:p>
            <a:pPr algn="r"/>
            <a:r>
              <a:rPr lang="en-US" altLang="zh-CN" dirty="0"/>
              <a:t>2018-7-5 </a:t>
            </a:r>
          </a:p>
          <a:p>
            <a:endParaRPr kumimoji="1" lang="zh-CN" altLang="en-US" dirty="0"/>
          </a:p>
        </p:txBody>
      </p:sp>
    </p:spTree>
    <p:extLst>
      <p:ext uri="{BB962C8B-B14F-4D97-AF65-F5344CB8AC3E}">
        <p14:creationId xmlns:p14="http://schemas.microsoft.com/office/powerpoint/2010/main" val="571123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and Discussion </a:t>
            </a:r>
          </a:p>
        </p:txBody>
      </p:sp>
      <p:sp>
        <p:nvSpPr>
          <p:cNvPr id="3" name="内容占位符 2"/>
          <p:cNvSpPr>
            <a:spLocks noGrp="1"/>
          </p:cNvSpPr>
          <p:nvPr>
            <p:ph idx="1"/>
          </p:nvPr>
        </p:nvSpPr>
        <p:spPr>
          <a:xfrm>
            <a:off x="838200" y="1825625"/>
            <a:ext cx="10515600" cy="671085"/>
          </a:xfrm>
        </p:spPr>
        <p:txBody>
          <a:bodyPr/>
          <a:lstStyle/>
          <a:p>
            <a:r>
              <a:rPr lang="en-US" altLang="zh-CN" dirty="0"/>
              <a:t>Results of the above model</a:t>
            </a:r>
            <a:endParaRPr kumimoji="1" lang="zh-CN" altLang="en-US" dirty="0"/>
          </a:p>
        </p:txBody>
      </p:sp>
      <p:pic>
        <p:nvPicPr>
          <p:cNvPr id="5" name="图片 4">
            <a:extLst>
              <a:ext uri="{FF2B5EF4-FFF2-40B4-BE49-F238E27FC236}">
                <a16:creationId xmlns:a16="http://schemas.microsoft.com/office/drawing/2014/main" id="{DB297C99-013F-4ACE-8F00-BB79B4433B14}"/>
              </a:ext>
            </a:extLst>
          </p:cNvPr>
          <p:cNvPicPr>
            <a:picLocks noChangeAspect="1"/>
          </p:cNvPicPr>
          <p:nvPr/>
        </p:nvPicPr>
        <p:blipFill>
          <a:blip r:embed="rId2"/>
          <a:stretch>
            <a:fillRect/>
          </a:stretch>
        </p:blipFill>
        <p:spPr>
          <a:xfrm>
            <a:off x="2057847" y="2273837"/>
            <a:ext cx="8076305" cy="4134913"/>
          </a:xfrm>
          <a:prstGeom prst="rect">
            <a:avLst/>
          </a:prstGeom>
        </p:spPr>
      </p:pic>
    </p:spTree>
    <p:extLst>
      <p:ext uri="{BB962C8B-B14F-4D97-AF65-F5344CB8AC3E}">
        <p14:creationId xmlns:p14="http://schemas.microsoft.com/office/powerpoint/2010/main" val="166186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799421851"/>
              </p:ext>
            </p:extLst>
          </p:nvPr>
        </p:nvGraphicFramePr>
        <p:xfrm>
          <a:off x="2185640" y="1628221"/>
          <a:ext cx="7820720" cy="4431753"/>
        </p:xfrm>
        <a:graphic>
          <a:graphicData uri="http://schemas.openxmlformats.org/drawingml/2006/table">
            <a:tbl>
              <a:tblPr firstRow="1" bandRow="1">
                <a:tableStyleId>{2D5ABB26-0587-4C30-8999-92F81FD0307C}</a:tableStyleId>
              </a:tblPr>
              <a:tblGrid>
                <a:gridCol w="1564144">
                  <a:extLst>
                    <a:ext uri="{9D8B030D-6E8A-4147-A177-3AD203B41FA5}">
                      <a16:colId xmlns:a16="http://schemas.microsoft.com/office/drawing/2014/main" val="1692636738"/>
                    </a:ext>
                  </a:extLst>
                </a:gridCol>
                <a:gridCol w="1564144">
                  <a:extLst>
                    <a:ext uri="{9D8B030D-6E8A-4147-A177-3AD203B41FA5}">
                      <a16:colId xmlns:a16="http://schemas.microsoft.com/office/drawing/2014/main" val="788926774"/>
                    </a:ext>
                  </a:extLst>
                </a:gridCol>
                <a:gridCol w="1564144">
                  <a:extLst>
                    <a:ext uri="{9D8B030D-6E8A-4147-A177-3AD203B41FA5}">
                      <a16:colId xmlns:a16="http://schemas.microsoft.com/office/drawing/2014/main" val="1415144779"/>
                    </a:ext>
                  </a:extLst>
                </a:gridCol>
                <a:gridCol w="1564144">
                  <a:extLst>
                    <a:ext uri="{9D8B030D-6E8A-4147-A177-3AD203B41FA5}">
                      <a16:colId xmlns:a16="http://schemas.microsoft.com/office/drawing/2014/main" val="1430133695"/>
                    </a:ext>
                  </a:extLst>
                </a:gridCol>
                <a:gridCol w="1564144">
                  <a:extLst>
                    <a:ext uri="{9D8B030D-6E8A-4147-A177-3AD203B41FA5}">
                      <a16:colId xmlns:a16="http://schemas.microsoft.com/office/drawing/2014/main" val="2165472928"/>
                    </a:ext>
                  </a:extLst>
                </a:gridCol>
              </a:tblGrid>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Score</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Optimizer</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Activation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Pre-process</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Epoch</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76118"/>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0.90635</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SGD</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err="1">
                          <a:solidFill>
                            <a:schemeClr val="tx1"/>
                          </a:solidFill>
                          <a:latin typeface="Times New Roman" panose="02020603050405020304" pitchFamily="18" charset="0"/>
                          <a:ea typeface="+mn-ea"/>
                          <a:cs typeface="Times New Roman" panose="02020603050405020304" pitchFamily="18" charset="0"/>
                        </a:rPr>
                        <a:t>ReLU</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Non</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20</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4167446"/>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0.93823</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Adam</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err="1">
                          <a:solidFill>
                            <a:schemeClr val="tx1"/>
                          </a:solidFill>
                          <a:latin typeface="Times New Roman" panose="02020603050405020304" pitchFamily="18" charset="0"/>
                          <a:ea typeface="+mn-ea"/>
                          <a:cs typeface="Times New Roman" panose="02020603050405020304" pitchFamily="18" charset="0"/>
                        </a:rPr>
                        <a:t>ReLU</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rgbClr val="FF0000"/>
                          </a:solidFill>
                          <a:latin typeface="Times New Roman" panose="02020603050405020304" pitchFamily="18" charset="0"/>
                          <a:ea typeface="+mn-ea"/>
                          <a:cs typeface="Times New Roman" panose="02020603050405020304" pitchFamily="18" charset="0"/>
                        </a:rPr>
                        <a:t>Non</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30</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extLst>
                  <a:ext uri="{0D108BD9-81ED-4DB2-BD59-A6C34878D82A}">
                    <a16:rowId xmlns:a16="http://schemas.microsoft.com/office/drawing/2014/main" val="3653994575"/>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0.94268</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SGD</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err="1">
                          <a:solidFill>
                            <a:schemeClr val="tx1"/>
                          </a:solidFill>
                          <a:latin typeface="Times New Roman" panose="02020603050405020304" pitchFamily="18" charset="0"/>
                          <a:ea typeface="+mn-ea"/>
                          <a:cs typeface="Times New Roman" panose="02020603050405020304" pitchFamily="18" charset="0"/>
                        </a:rPr>
                        <a:t>ReLU</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Segmentation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30</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extLst>
                  <a:ext uri="{0D108BD9-81ED-4DB2-BD59-A6C34878D82A}">
                    <a16:rowId xmlns:a16="http://schemas.microsoft.com/office/drawing/2014/main" val="4014279502"/>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0.95649</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Adam</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err="1">
                          <a:solidFill>
                            <a:schemeClr val="tx1"/>
                          </a:solidFill>
                          <a:latin typeface="Times New Roman" panose="02020603050405020304" pitchFamily="18" charset="0"/>
                          <a:ea typeface="+mn-ea"/>
                          <a:cs typeface="Times New Roman" panose="02020603050405020304" pitchFamily="18" charset="0"/>
                        </a:rPr>
                        <a:t>ReLU</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Segmentation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20</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tc>
                <a:extLst>
                  <a:ext uri="{0D108BD9-81ED-4DB2-BD59-A6C34878D82A}">
                    <a16:rowId xmlns:a16="http://schemas.microsoft.com/office/drawing/2014/main" val="1075105195"/>
                  </a:ext>
                </a:extLst>
              </a:tr>
              <a:tr h="492417">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0.95843</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solidFill>
                      <a:schemeClr val="bg1">
                        <a:lumMod val="95000"/>
                      </a:schemeClr>
                    </a:solidFill>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Adam</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solidFill>
                      <a:schemeClr val="bg1">
                        <a:lumMod val="95000"/>
                      </a:schemeClr>
                    </a:solidFill>
                  </a:tcPr>
                </a:tc>
                <a:tc>
                  <a:txBody>
                    <a:bodyPr/>
                    <a:lstStyle/>
                    <a:p>
                      <a:pPr algn="ctr"/>
                      <a:r>
                        <a:rPr lang="en-US" altLang="zh-CN" sz="2000" kern="1200" dirty="0" err="1">
                          <a:solidFill>
                            <a:srgbClr val="FF0000"/>
                          </a:solidFill>
                          <a:latin typeface="Times New Roman" panose="02020603050405020304" pitchFamily="18" charset="0"/>
                          <a:ea typeface="+mn-ea"/>
                          <a:cs typeface="Times New Roman" panose="02020603050405020304" pitchFamily="18" charset="0"/>
                        </a:rPr>
                        <a:t>ReLU</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solidFill>
                      <a:schemeClr val="bg1">
                        <a:lumMod val="95000"/>
                      </a:schemeClr>
                    </a:solidFill>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Segmentation</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solidFill>
                      <a:schemeClr val="bg1">
                        <a:lumMod val="95000"/>
                      </a:schemeClr>
                    </a:solidFill>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30</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solidFill>
                      <a:schemeClr val="bg1">
                        <a:lumMod val="95000"/>
                      </a:schemeClr>
                    </a:solidFill>
                  </a:tcPr>
                </a:tc>
                <a:extLst>
                  <a:ext uri="{0D108BD9-81ED-4DB2-BD59-A6C34878D82A}">
                    <a16:rowId xmlns:a16="http://schemas.microsoft.com/office/drawing/2014/main" val="394558271"/>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0.95963</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Adam</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err="1">
                          <a:solidFill>
                            <a:srgbClr val="FF0000"/>
                          </a:solidFill>
                          <a:latin typeface="Times New Roman" panose="02020603050405020304" pitchFamily="18" charset="0"/>
                          <a:ea typeface="+mn-ea"/>
                          <a:cs typeface="Times New Roman" panose="02020603050405020304" pitchFamily="18" charset="0"/>
                        </a:rPr>
                        <a:t>LeakyReLU</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Segmentation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30</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extLst>
                  <a:ext uri="{0D108BD9-81ED-4DB2-BD59-A6C34878D82A}">
                    <a16:rowId xmlns:a16="http://schemas.microsoft.com/office/drawing/2014/main" val="1376397059"/>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0.96325</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Adam</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err="1">
                          <a:solidFill>
                            <a:srgbClr val="FF0000"/>
                          </a:solidFill>
                          <a:latin typeface="Times New Roman" panose="02020603050405020304" pitchFamily="18" charset="0"/>
                          <a:ea typeface="+mn-ea"/>
                          <a:cs typeface="Times New Roman" panose="02020603050405020304" pitchFamily="18" charset="0"/>
                        </a:rPr>
                        <a:t>PReLU</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Segmentation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30</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tc>
                <a:extLst>
                  <a:ext uri="{0D108BD9-81ED-4DB2-BD59-A6C34878D82A}">
                    <a16:rowId xmlns:a16="http://schemas.microsoft.com/office/drawing/2014/main" val="2420977133"/>
                  </a:ext>
                </a:extLst>
              </a:tr>
              <a:tr h="492417">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0.97017</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Adam</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B w="12700" cap="flat" cmpd="sng" algn="ctr">
                      <a:solidFill>
                        <a:schemeClr val="tx1"/>
                      </a:solidFill>
                      <a:prstDash val="solid"/>
                      <a:round/>
                      <a:headEnd type="none" w="med" len="med"/>
                      <a:tailEnd type="none" w="med" len="med"/>
                    </a:lnB>
                  </a:tcPr>
                </a:tc>
                <a:tc>
                  <a:txBody>
                    <a:bodyPr/>
                    <a:lstStyle/>
                    <a:p>
                      <a:pPr algn="ctr"/>
                      <a:r>
                        <a:rPr lang="en-US" altLang="zh-CN" sz="2000" kern="1200" dirty="0" err="1">
                          <a:solidFill>
                            <a:srgbClr val="FF0000"/>
                          </a:solidFill>
                          <a:latin typeface="Times New Roman" panose="02020603050405020304" pitchFamily="18" charset="0"/>
                          <a:ea typeface="+mn-ea"/>
                          <a:cs typeface="Times New Roman" panose="02020603050405020304" pitchFamily="18" charset="0"/>
                        </a:rPr>
                        <a:t>PReLU</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chemeClr val="tx1"/>
                          </a:solidFill>
                          <a:latin typeface="Times New Roman" panose="02020603050405020304" pitchFamily="18" charset="0"/>
                          <a:ea typeface="+mn-ea"/>
                          <a:cs typeface="Times New Roman" panose="02020603050405020304" pitchFamily="18" charset="0"/>
                        </a:rPr>
                        <a:t>Segmentation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76797" marR="76797" marT="38399" marB="38399" anchor="ctr">
                    <a:lnB w="12700" cap="flat" cmpd="sng" algn="ctr">
                      <a:solidFill>
                        <a:schemeClr val="tx1"/>
                      </a:solidFill>
                      <a:prstDash val="solid"/>
                      <a:round/>
                      <a:headEnd type="none" w="med" len="med"/>
                      <a:tailEnd type="none" w="med" len="med"/>
                    </a:lnB>
                  </a:tcPr>
                </a:tc>
                <a:tc>
                  <a:txBody>
                    <a:bodyPr/>
                    <a:lstStyle/>
                    <a:p>
                      <a:pPr algn="ctr"/>
                      <a:r>
                        <a:rPr lang="en-US" altLang="zh-CN" sz="2000" kern="1200" dirty="0">
                          <a:solidFill>
                            <a:srgbClr val="FF0000"/>
                          </a:solidFill>
                          <a:latin typeface="Times New Roman" panose="02020603050405020304" pitchFamily="18" charset="0"/>
                          <a:ea typeface="+mn-ea"/>
                          <a:cs typeface="Times New Roman" panose="02020603050405020304" pitchFamily="18" charset="0"/>
                        </a:rPr>
                        <a:t>50</a:t>
                      </a:r>
                      <a:endParaRPr lang="zh-CN" altLang="en-US" sz="2000" kern="1200" dirty="0">
                        <a:solidFill>
                          <a:srgbClr val="FF0000"/>
                        </a:solidFill>
                        <a:latin typeface="Times New Roman" panose="02020603050405020304" pitchFamily="18" charset="0"/>
                        <a:ea typeface="+mn-ea"/>
                        <a:cs typeface="Times New Roman" panose="02020603050405020304" pitchFamily="18" charset="0"/>
                      </a:endParaRPr>
                    </a:p>
                  </a:txBody>
                  <a:tcPr marL="76797" marR="76797" marT="38399" marB="38399"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667507"/>
                  </a:ext>
                </a:extLst>
              </a:tr>
            </a:tbl>
          </a:graphicData>
        </a:graphic>
      </p:graphicFrame>
      <p:sp>
        <p:nvSpPr>
          <p:cNvPr id="4" name="标题 1">
            <a:extLst>
              <a:ext uri="{FF2B5EF4-FFF2-40B4-BE49-F238E27FC236}">
                <a16:creationId xmlns:a16="http://schemas.microsoft.com/office/drawing/2014/main" id="{5EFDE7DE-94DD-4E79-8B6C-C5FA543F5C67}"/>
              </a:ext>
            </a:extLst>
          </p:cNvPr>
          <p:cNvSpPr txBox="1">
            <a:spLocks/>
          </p:cNvSpPr>
          <p:nvPr/>
        </p:nvSpPr>
        <p:spPr>
          <a:xfrm>
            <a:off x="838200" y="675226"/>
            <a:ext cx="10515600" cy="8037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Results and Discussion </a:t>
            </a:r>
          </a:p>
        </p:txBody>
      </p:sp>
    </p:spTree>
    <p:extLst>
      <p:ext uri="{BB962C8B-B14F-4D97-AF65-F5344CB8AC3E}">
        <p14:creationId xmlns:p14="http://schemas.microsoft.com/office/powerpoint/2010/main" val="191778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different models</a:t>
            </a:r>
          </a:p>
        </p:txBody>
      </p:sp>
      <p:sp>
        <p:nvSpPr>
          <p:cNvPr id="3" name="内容占位符 2"/>
          <p:cNvSpPr>
            <a:spLocks noGrp="1"/>
          </p:cNvSpPr>
          <p:nvPr>
            <p:ph idx="1"/>
          </p:nvPr>
        </p:nvSpPr>
        <p:spPr>
          <a:xfrm>
            <a:off x="838200" y="2790906"/>
            <a:ext cx="10515600" cy="2377441"/>
          </a:xfrm>
        </p:spPr>
        <p:txBody>
          <a:bodyPr>
            <a:normAutofit/>
          </a:bodyPr>
          <a:lstStyle/>
          <a:p>
            <a:pPr marL="0" indent="0" algn="ctr">
              <a:buNone/>
            </a:pPr>
            <a:r>
              <a:rPr lang="en-US" altLang="zh-CN" dirty="0"/>
              <a:t>2</a:t>
            </a:r>
          </a:p>
          <a:p>
            <a:pPr marL="0" indent="0" algn="ctr">
              <a:buNone/>
            </a:pPr>
            <a:endParaRPr lang="en-US" altLang="zh-CN" dirty="0"/>
          </a:p>
          <a:p>
            <a:pPr marL="0" indent="0" algn="ctr">
              <a:buNone/>
            </a:pPr>
            <a:r>
              <a:rPr lang="en-US" altLang="zh-CN" dirty="0"/>
              <a:t>Liu </a:t>
            </a:r>
            <a:r>
              <a:rPr lang="en-US" altLang="zh-CN" dirty="0" err="1"/>
              <a:t>Huazhen</a:t>
            </a:r>
            <a:endParaRPr lang="en-US" altLang="zh-CN" dirty="0"/>
          </a:p>
        </p:txBody>
      </p:sp>
    </p:spTree>
    <p:extLst>
      <p:ext uri="{BB962C8B-B14F-4D97-AF65-F5344CB8AC3E}">
        <p14:creationId xmlns:p14="http://schemas.microsoft.com/office/powerpoint/2010/main" val="401410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951" y="0"/>
            <a:ext cx="4440296" cy="6858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247" y="0"/>
            <a:ext cx="4495800" cy="3724275"/>
          </a:xfrm>
          <a:prstGeom prst="rect">
            <a:avLst/>
          </a:prstGeom>
        </p:spPr>
      </p:pic>
      <p:sp>
        <p:nvSpPr>
          <p:cNvPr id="4" name="文本框 3"/>
          <p:cNvSpPr txBox="1"/>
          <p:nvPr/>
        </p:nvSpPr>
        <p:spPr>
          <a:xfrm>
            <a:off x="0" y="0"/>
            <a:ext cx="1120820"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Model</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46229" y="807868"/>
            <a:ext cx="1526380"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18 layers</a:t>
            </a:r>
          </a:p>
          <a:p>
            <a:r>
              <a:rPr lang="en-US" altLang="zh-CN" sz="2000" dirty="0" err="1">
                <a:latin typeface="Times New Roman" panose="02020603050405020304" pitchFamily="18" charset="0"/>
                <a:cs typeface="Times New Roman" panose="02020603050405020304" pitchFamily="18" charset="0"/>
              </a:rPr>
              <a:t>Conv+Dense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67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933" y="1131314"/>
            <a:ext cx="2116028"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Test score:0.96851</a:t>
            </a:r>
            <a:endParaRPr lang="zh-CN" altLang="en-US" sz="20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931" y="270488"/>
            <a:ext cx="3095625" cy="6191250"/>
          </a:xfrm>
          <a:prstGeom prst="rect">
            <a:avLst/>
          </a:prstGeom>
        </p:spPr>
      </p:pic>
      <p:sp>
        <p:nvSpPr>
          <p:cNvPr id="4" name="文本框 3"/>
          <p:cNvSpPr txBox="1"/>
          <p:nvPr/>
        </p:nvSpPr>
        <p:spPr>
          <a:xfrm>
            <a:off x="116933" y="2130640"/>
            <a:ext cx="2669320" cy="1938992"/>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Activation: </a:t>
            </a:r>
            <a:r>
              <a:rPr lang="en-US" altLang="zh-CN" sz="2000" dirty="0" err="1">
                <a:latin typeface="Times New Roman" panose="02020603050405020304" pitchFamily="18" charset="0"/>
                <a:cs typeface="Times New Roman" panose="02020603050405020304" pitchFamily="18" charset="0"/>
              </a:rPr>
              <a:t>LeakyReLU</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tanh</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softmax</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Batch_size</a:t>
            </a:r>
            <a:r>
              <a:rPr lang="en-US" altLang="zh-CN" sz="2000" dirty="0">
                <a:latin typeface="Times New Roman" panose="02020603050405020304" pitchFamily="18" charset="0"/>
                <a:cs typeface="Times New Roman" panose="02020603050405020304" pitchFamily="18" charset="0"/>
              </a:rPr>
              <a:t>: 16</a:t>
            </a:r>
          </a:p>
          <a:p>
            <a:r>
              <a:rPr lang="en-US" altLang="zh-CN" sz="2000" dirty="0">
                <a:latin typeface="Times New Roman" panose="02020603050405020304" pitchFamily="18" charset="0"/>
                <a:cs typeface="Times New Roman" panose="02020603050405020304" pitchFamily="18" charset="0"/>
              </a:rPr>
              <a:t>Epoch: 50</a:t>
            </a:r>
          </a:p>
          <a:p>
            <a:r>
              <a:rPr lang="en-US" altLang="zh-CN" sz="2000" dirty="0">
                <a:latin typeface="Times New Roman" panose="02020603050405020304" pitchFamily="18" charset="0"/>
                <a:cs typeface="Times New Roman" panose="02020603050405020304" pitchFamily="18" charset="0"/>
              </a:rPr>
              <a:t>Optimizer: Adam</a:t>
            </a:r>
            <a:endParaRPr lang="zh-CN" altLang="en-US" sz="20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2142" y="8878"/>
            <a:ext cx="1112805"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Result</a:t>
            </a:r>
            <a:endParaRPr lang="zh-CN" altLang="en-US" sz="28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521" y="270488"/>
            <a:ext cx="6097479" cy="6191250"/>
          </a:xfrm>
          <a:prstGeom prst="rect">
            <a:avLst/>
          </a:prstGeom>
        </p:spPr>
      </p:pic>
    </p:spTree>
    <p:extLst>
      <p:ext uri="{BB962C8B-B14F-4D97-AF65-F5344CB8AC3E}">
        <p14:creationId xmlns:p14="http://schemas.microsoft.com/office/powerpoint/2010/main" val="340581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726" y="865988"/>
            <a:ext cx="8391525" cy="2143125"/>
          </a:xfrm>
          <a:prstGeom prst="rect">
            <a:avLst/>
          </a:prstGeom>
        </p:spPr>
      </p:pic>
      <p:sp>
        <p:nvSpPr>
          <p:cNvPr id="5" name="文本框 4"/>
          <p:cNvSpPr txBox="1"/>
          <p:nvPr/>
        </p:nvSpPr>
        <p:spPr>
          <a:xfrm>
            <a:off x="0" y="61056"/>
            <a:ext cx="2156360"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Segmentation</a:t>
            </a:r>
            <a:endParaRPr lang="zh-CN" altLang="en-US" sz="28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726" y="3941870"/>
            <a:ext cx="4705350" cy="18288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1752" y="3941870"/>
            <a:ext cx="3838575" cy="7239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752" y="5103920"/>
            <a:ext cx="4705350" cy="666750"/>
          </a:xfrm>
          <a:prstGeom prst="rect">
            <a:avLst/>
          </a:prstGeom>
        </p:spPr>
      </p:pic>
      <p:sp>
        <p:nvSpPr>
          <p:cNvPr id="9" name="文本框 8"/>
          <p:cNvSpPr txBox="1"/>
          <p:nvPr/>
        </p:nvSpPr>
        <p:spPr>
          <a:xfrm>
            <a:off x="2823099" y="3009113"/>
            <a:ext cx="800219" cy="369332"/>
          </a:xfrm>
          <a:prstGeom prst="rect">
            <a:avLst/>
          </a:prstGeom>
          <a:noFill/>
        </p:spPr>
        <p:txBody>
          <a:bodyPr wrap="none" rtlCol="0">
            <a:spAutoFit/>
          </a:bodyPr>
          <a:lstStyle/>
          <a:p>
            <a:r>
              <a:rPr lang="en-US" altLang="zh-CN" dirty="0"/>
              <a:t>Origin</a:t>
            </a:r>
            <a:endParaRPr lang="zh-CN" altLang="en-US" dirty="0"/>
          </a:p>
        </p:txBody>
      </p:sp>
      <p:sp>
        <p:nvSpPr>
          <p:cNvPr id="10" name="文本框 9"/>
          <p:cNvSpPr txBox="1"/>
          <p:nvPr/>
        </p:nvSpPr>
        <p:spPr>
          <a:xfrm>
            <a:off x="4918229" y="3009113"/>
            <a:ext cx="704039" cy="369332"/>
          </a:xfrm>
          <a:prstGeom prst="rect">
            <a:avLst/>
          </a:prstGeom>
          <a:noFill/>
        </p:spPr>
        <p:txBody>
          <a:bodyPr wrap="none" rtlCol="0">
            <a:spAutoFit/>
          </a:bodyPr>
          <a:lstStyle/>
          <a:p>
            <a:r>
              <a:rPr lang="en-US" altLang="zh-CN" dirty="0"/>
              <a:t>Mask</a:t>
            </a:r>
            <a:endParaRPr lang="zh-CN" altLang="en-US" dirty="0"/>
          </a:p>
        </p:txBody>
      </p:sp>
      <p:sp>
        <p:nvSpPr>
          <p:cNvPr id="11" name="文本框 10"/>
          <p:cNvSpPr txBox="1"/>
          <p:nvPr/>
        </p:nvSpPr>
        <p:spPr>
          <a:xfrm>
            <a:off x="7106819" y="3006931"/>
            <a:ext cx="554960" cy="369332"/>
          </a:xfrm>
          <a:prstGeom prst="rect">
            <a:avLst/>
          </a:prstGeom>
          <a:noFill/>
        </p:spPr>
        <p:txBody>
          <a:bodyPr wrap="none" rtlCol="0">
            <a:spAutoFit/>
          </a:bodyPr>
          <a:lstStyle/>
          <a:p>
            <a:r>
              <a:rPr lang="en-US" altLang="zh-CN" dirty="0" err="1"/>
              <a:t>Seg</a:t>
            </a:r>
            <a:endParaRPr lang="zh-CN" altLang="en-US" dirty="0"/>
          </a:p>
        </p:txBody>
      </p:sp>
      <p:sp>
        <p:nvSpPr>
          <p:cNvPr id="12" name="文本框 11"/>
          <p:cNvSpPr txBox="1"/>
          <p:nvPr/>
        </p:nvSpPr>
        <p:spPr>
          <a:xfrm>
            <a:off x="8865411" y="3006931"/>
            <a:ext cx="1002197" cy="369332"/>
          </a:xfrm>
          <a:prstGeom prst="rect">
            <a:avLst/>
          </a:prstGeom>
          <a:noFill/>
        </p:spPr>
        <p:txBody>
          <a:bodyPr wrap="none" rtlCol="0">
            <a:spAutoFit/>
          </a:bodyPr>
          <a:lstStyle/>
          <a:p>
            <a:r>
              <a:rPr lang="en-US" altLang="zh-CN" dirty="0"/>
              <a:t>Sharpen</a:t>
            </a:r>
            <a:endParaRPr lang="zh-CN" altLang="en-US" dirty="0"/>
          </a:p>
        </p:txBody>
      </p:sp>
    </p:spTree>
    <p:extLst>
      <p:ext uri="{BB962C8B-B14F-4D97-AF65-F5344CB8AC3E}">
        <p14:creationId xmlns:p14="http://schemas.microsoft.com/office/powerpoint/2010/main" val="95080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654" y="106532"/>
            <a:ext cx="3547894" cy="523220"/>
          </a:xfrm>
          <a:prstGeom prst="rect">
            <a:avLst/>
          </a:prstGeom>
          <a:noFill/>
        </p:spPr>
        <p:txBody>
          <a:bodyPr wrap="none" rtlCol="0">
            <a:spAutoFit/>
          </a:bodyPr>
          <a:lstStyle/>
          <a:p>
            <a:r>
              <a:rPr lang="en-US" altLang="zh-CN" sz="2800" dirty="0"/>
              <a:t>Results and Discussion </a:t>
            </a:r>
          </a:p>
        </p:txBody>
      </p:sp>
      <p:graphicFrame>
        <p:nvGraphicFramePr>
          <p:cNvPr id="3" name="表格 2"/>
          <p:cNvGraphicFramePr>
            <a:graphicFrameLocks noGrp="1"/>
          </p:cNvGraphicFramePr>
          <p:nvPr>
            <p:extLst>
              <p:ext uri="{D42A27DB-BD31-4B8C-83A1-F6EECF244321}">
                <p14:modId xmlns:p14="http://schemas.microsoft.com/office/powerpoint/2010/main" val="4005314840"/>
              </p:ext>
            </p:extLst>
          </p:nvPr>
        </p:nvGraphicFramePr>
        <p:xfrm>
          <a:off x="1466747" y="784770"/>
          <a:ext cx="9311860" cy="5863040"/>
        </p:xfrm>
        <a:graphic>
          <a:graphicData uri="http://schemas.openxmlformats.org/drawingml/2006/table">
            <a:tbl>
              <a:tblPr firstRow="1" bandRow="1">
                <a:tableStyleId>{2D5ABB26-0587-4C30-8999-92F81FD0307C}</a:tableStyleId>
              </a:tblPr>
              <a:tblGrid>
                <a:gridCol w="1862372">
                  <a:extLst>
                    <a:ext uri="{9D8B030D-6E8A-4147-A177-3AD203B41FA5}">
                      <a16:colId xmlns:a16="http://schemas.microsoft.com/office/drawing/2014/main" val="1692636738"/>
                    </a:ext>
                  </a:extLst>
                </a:gridCol>
                <a:gridCol w="1862372">
                  <a:extLst>
                    <a:ext uri="{9D8B030D-6E8A-4147-A177-3AD203B41FA5}">
                      <a16:colId xmlns:a16="http://schemas.microsoft.com/office/drawing/2014/main" val="788926774"/>
                    </a:ext>
                  </a:extLst>
                </a:gridCol>
                <a:gridCol w="1862372">
                  <a:extLst>
                    <a:ext uri="{9D8B030D-6E8A-4147-A177-3AD203B41FA5}">
                      <a16:colId xmlns:a16="http://schemas.microsoft.com/office/drawing/2014/main" val="1415144779"/>
                    </a:ext>
                  </a:extLst>
                </a:gridCol>
                <a:gridCol w="1862372">
                  <a:extLst>
                    <a:ext uri="{9D8B030D-6E8A-4147-A177-3AD203B41FA5}">
                      <a16:colId xmlns:a16="http://schemas.microsoft.com/office/drawing/2014/main" val="1430133695"/>
                    </a:ext>
                  </a:extLst>
                </a:gridCol>
                <a:gridCol w="1862372">
                  <a:extLst>
                    <a:ext uri="{9D8B030D-6E8A-4147-A177-3AD203B41FA5}">
                      <a16:colId xmlns:a16="http://schemas.microsoft.com/office/drawing/2014/main" val="2165472928"/>
                    </a:ext>
                  </a:extLst>
                </a:gridCol>
              </a:tblGrid>
              <a:tr h="586304">
                <a:tc>
                  <a:txBody>
                    <a:bodyPr/>
                    <a:lstStyle/>
                    <a:p>
                      <a:pPr algn="ctr"/>
                      <a:r>
                        <a:rPr lang="en-US" altLang="zh-CN" sz="2400" dirty="0"/>
                        <a:t>Score</a:t>
                      </a:r>
                      <a:endParaRPr lang="zh-CN" alt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Optimizer</a:t>
                      </a:r>
                      <a:endParaRPr lang="zh-CN" alt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Activation</a:t>
                      </a:r>
                      <a:endParaRPr lang="zh-CN" alt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Pre-process</a:t>
                      </a:r>
                      <a:endParaRPr lang="zh-CN" alt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Epoch</a:t>
                      </a:r>
                      <a:endParaRPr lang="zh-CN" altLang="en-US" sz="2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76118"/>
                  </a:ext>
                </a:extLst>
              </a:tr>
              <a:tr h="586304">
                <a:tc>
                  <a:txBody>
                    <a:bodyPr/>
                    <a:lstStyle/>
                    <a:p>
                      <a:pPr algn="ctr"/>
                      <a:r>
                        <a:rPr lang="en-US" altLang="zh-CN" sz="2000" dirty="0"/>
                        <a:t>0.92947</a:t>
                      </a:r>
                      <a:endParaRPr lang="zh-CN" altLang="en-US" sz="2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err="1"/>
                        <a:t>Relu</a:t>
                      </a:r>
                      <a:endParaRPr lang="zh-CN" altLang="en-US" sz="2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t>Segmentation</a:t>
                      </a:r>
                      <a:endParaRPr lang="zh-CN" altLang="en-US" sz="2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2000" dirty="0"/>
                        <a:t>10</a:t>
                      </a:r>
                      <a:endParaRPr lang="zh-CN" altLang="en-US" sz="20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4167446"/>
                  </a:ext>
                </a:extLst>
              </a:tr>
              <a:tr h="586304">
                <a:tc>
                  <a:txBody>
                    <a:bodyPr/>
                    <a:lstStyle/>
                    <a:p>
                      <a:pPr algn="ctr"/>
                      <a:r>
                        <a:rPr lang="en-US" altLang="zh-CN" sz="2000" dirty="0"/>
                        <a:t>0.93702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SGD</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Segmentation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30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3994575"/>
                  </a:ext>
                </a:extLst>
              </a:tr>
              <a:tr h="586304">
                <a:tc>
                  <a:txBody>
                    <a:bodyPr/>
                    <a:lstStyle/>
                    <a:p>
                      <a:pPr algn="ctr"/>
                      <a:r>
                        <a:rPr lang="en-US" altLang="zh-CN" sz="2000" dirty="0"/>
                        <a:t>0.94332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SGD</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Non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10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279502"/>
                  </a:ext>
                </a:extLst>
              </a:tr>
              <a:tr h="586304">
                <a:tc>
                  <a:txBody>
                    <a:bodyPr/>
                    <a:lstStyle/>
                    <a:p>
                      <a:pPr algn="ctr"/>
                      <a:r>
                        <a:rPr lang="en-US" altLang="zh-CN" sz="2000" dirty="0"/>
                        <a:t>0.95340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Non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10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5105195"/>
                  </a:ext>
                </a:extLst>
              </a:tr>
              <a:tr h="586304">
                <a:tc>
                  <a:txBody>
                    <a:bodyPr/>
                    <a:lstStyle/>
                    <a:p>
                      <a:pPr algn="ctr"/>
                      <a:r>
                        <a:rPr lang="en-US" altLang="zh-CN" sz="2000" dirty="0"/>
                        <a:t>0.95717</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Sharpen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30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8135223"/>
                  </a:ext>
                </a:extLst>
              </a:tr>
              <a:tr h="586304">
                <a:tc>
                  <a:txBody>
                    <a:bodyPr/>
                    <a:lstStyle/>
                    <a:p>
                      <a:pPr algn="ctr"/>
                      <a:r>
                        <a:rPr lang="en-US" altLang="zh-CN" sz="2000" dirty="0"/>
                        <a:t>0.95843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LeakyReLU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Non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10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558271"/>
                  </a:ext>
                </a:extLst>
              </a:tr>
              <a:tr h="586304">
                <a:tc>
                  <a:txBody>
                    <a:bodyPr/>
                    <a:lstStyle/>
                    <a:p>
                      <a:pPr algn="ctr"/>
                      <a:r>
                        <a:rPr lang="en-US" altLang="zh-CN" sz="2000" dirty="0"/>
                        <a:t>0.96599</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Non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30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6397059"/>
                  </a:ext>
                </a:extLst>
              </a:tr>
              <a:tr h="586304">
                <a:tc>
                  <a:txBody>
                    <a:bodyPr/>
                    <a:lstStyle/>
                    <a:p>
                      <a:pPr algn="ctr"/>
                      <a:r>
                        <a:rPr lang="en-US" altLang="zh-CN" sz="2000" dirty="0"/>
                        <a:t>0.96725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err="1"/>
                        <a:t>LeakyReLU</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Non</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a:t>30</a:t>
                      </a:r>
                      <a:endParaRPr lang="zh-C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0977133"/>
                  </a:ext>
                </a:extLst>
              </a:tr>
              <a:tr h="586304">
                <a:tc>
                  <a:txBody>
                    <a:bodyPr/>
                    <a:lstStyle/>
                    <a:p>
                      <a:pPr algn="ctr"/>
                      <a:r>
                        <a:rPr lang="en-US" altLang="zh-CN" sz="2000" dirty="0"/>
                        <a:t>0.96851</a:t>
                      </a:r>
                      <a:endParaRPr lang="zh-CN" altLang="en-US"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altLang="zh-CN" sz="2000" dirty="0"/>
                        <a:t>Adam</a:t>
                      </a:r>
                      <a:endParaRPr lang="zh-CN" altLang="en-US"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altLang="zh-CN" sz="2000" dirty="0" err="1"/>
                        <a:t>LeakyReLU</a:t>
                      </a:r>
                      <a:endParaRPr lang="zh-CN" altLang="en-US"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altLang="zh-CN" sz="2000" dirty="0"/>
                        <a:t>Non</a:t>
                      </a:r>
                      <a:endParaRPr lang="zh-CN" altLang="en-US"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altLang="zh-CN" sz="2000" dirty="0"/>
                        <a:t>50</a:t>
                      </a:r>
                      <a:endParaRPr lang="zh-CN" altLang="en-US"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667507"/>
                  </a:ext>
                </a:extLst>
              </a:tr>
            </a:tbl>
          </a:graphicData>
        </a:graphic>
      </p:graphicFrame>
    </p:spTree>
    <p:extLst>
      <p:ext uri="{BB962C8B-B14F-4D97-AF65-F5344CB8AC3E}">
        <p14:creationId xmlns:p14="http://schemas.microsoft.com/office/powerpoint/2010/main" val="175996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95"/>
            <a:ext cx="10515600" cy="868871"/>
          </a:xfrm>
        </p:spPr>
        <p:txBody>
          <a:bodyPr/>
          <a:lstStyle/>
          <a:p>
            <a:r>
              <a:rPr lang="en-US" altLang="zh-CN" dirty="0"/>
              <a:t>Conclusion </a:t>
            </a:r>
          </a:p>
        </p:txBody>
      </p:sp>
      <p:sp>
        <p:nvSpPr>
          <p:cNvPr id="3" name="内容占位符 2"/>
          <p:cNvSpPr>
            <a:spLocks noGrp="1"/>
          </p:cNvSpPr>
          <p:nvPr>
            <p:ph idx="1"/>
          </p:nvPr>
        </p:nvSpPr>
        <p:spPr>
          <a:xfrm>
            <a:off x="687280" y="955613"/>
            <a:ext cx="10515600" cy="5320900"/>
          </a:xfrm>
        </p:spPr>
        <p:txBody>
          <a:bodyPr>
            <a:normAutofit lnSpcReduction="10000"/>
          </a:bodyPr>
          <a:lstStyle/>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From the perspective of plant leaf image recognition, the research status of plant leaf image recognition and convolutional neural network was analyzed. Two different network models were independently established, and image processing algorithms commonly used in image recognition, such as image rotation, image </a:t>
            </a:r>
            <a:r>
              <a:rPr lang="en-US" altLang="zh-CN" sz="2400" kern="100" dirty="0" err="1">
                <a:latin typeface="等线" panose="02010600030101010101" pitchFamily="2" charset="-122"/>
                <a:ea typeface="等线" panose="02010600030101010101" pitchFamily="2" charset="-122"/>
                <a:cs typeface="Times New Roman" panose="02020603050405020304" pitchFamily="18" charset="0"/>
              </a:rPr>
              <a:t>denoising</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image enhancement, etc., were discussed. Then, the plants and backgrounds in the image were segmented to obtain better results using </a:t>
            </a:r>
            <a:r>
              <a:rPr lang="en-US" altLang="zh-CN" sz="2400" kern="100" dirty="0" err="1">
                <a:latin typeface="等线" panose="02010600030101010101" pitchFamily="2" charset="-122"/>
                <a:ea typeface="等线" panose="02010600030101010101" pitchFamily="2" charset="-122"/>
                <a:cs typeface="Times New Roman" panose="02020603050405020304" pitchFamily="18" charset="0"/>
              </a:rPr>
              <a:t>OpenCV</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-based image segmentation technology. In addition, the accuracy of plant seedling classification in convolutional neural networks under different network structures, training algorithms, activation functions, etc., was explored.</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Some common problems in the neural network model training process were analyzed, including data normalization, network parameter initialization, learning rate selection and batch training comparison, and mini-batch training method.</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Based on the traditional convolutional neural network, two network models suitable for this experiment were built, and good classification results were obtained on platform </a:t>
            </a:r>
            <a:r>
              <a:rPr lang="en-US" altLang="zh-CN" sz="2400" kern="100" dirty="0" err="1">
                <a:latin typeface="等线" panose="02010600030101010101" pitchFamily="2" charset="-122"/>
                <a:ea typeface="等线" panose="02010600030101010101" pitchFamily="2" charset="-122"/>
                <a:cs typeface="Times New Roman" panose="02020603050405020304" pitchFamily="18" charset="0"/>
              </a:rPr>
              <a:t>Kaggle</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45074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9145" y="2207780"/>
            <a:ext cx="11630891" cy="2461202"/>
          </a:xfrm>
        </p:spPr>
        <p:txBody>
          <a:bodyPr>
            <a:normAutofit/>
          </a:bodyPr>
          <a:lstStyle/>
          <a:p>
            <a:r>
              <a:rPr lang="en-US" altLang="zh-CN" sz="6000" dirty="0"/>
              <a:t>Thanks!</a:t>
            </a:r>
          </a:p>
        </p:txBody>
      </p:sp>
    </p:spTree>
    <p:extLst>
      <p:ext uri="{BB962C8B-B14F-4D97-AF65-F5344CB8AC3E}">
        <p14:creationId xmlns:p14="http://schemas.microsoft.com/office/powerpoint/2010/main" val="209051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3" name="内容占位符 2"/>
          <p:cNvSpPr>
            <a:spLocks noGrp="1"/>
          </p:cNvSpPr>
          <p:nvPr>
            <p:ph idx="1"/>
          </p:nvPr>
        </p:nvSpPr>
        <p:spPr/>
        <p:txBody>
          <a:bodyPr/>
          <a:lstStyle/>
          <a:p>
            <a:r>
              <a:rPr kumimoji="1" lang="en-US" altLang="zh-CN" dirty="0"/>
              <a:t>Background</a:t>
            </a:r>
            <a:endParaRPr lang="en-US" altLang="zh-CN" dirty="0">
              <a:solidFill>
                <a:srgbClr val="FF0000"/>
              </a:solidFill>
            </a:endParaRPr>
          </a:p>
          <a:p>
            <a:r>
              <a:rPr lang="en-US" altLang="zh-CN" dirty="0"/>
              <a:t>Related Work </a:t>
            </a:r>
          </a:p>
          <a:p>
            <a:r>
              <a:rPr lang="en-US" altLang="zh-CN" dirty="0"/>
              <a:t>Two different models</a:t>
            </a:r>
          </a:p>
          <a:p>
            <a:r>
              <a:rPr lang="en-US" altLang="zh-CN" dirty="0"/>
              <a:t>Results and Discussion</a:t>
            </a:r>
          </a:p>
          <a:p>
            <a:r>
              <a:rPr lang="en-US" altLang="zh-CN" dirty="0"/>
              <a:t>Conclusion   </a:t>
            </a:r>
          </a:p>
          <a:p>
            <a:endParaRPr lang="en-US" altLang="zh-CN" dirty="0"/>
          </a:p>
          <a:p>
            <a:endParaRPr kumimoji="1" lang="zh-CN" altLang="en-US" dirty="0"/>
          </a:p>
        </p:txBody>
      </p:sp>
    </p:spTree>
    <p:extLst>
      <p:ext uri="{BB962C8B-B14F-4D97-AF65-F5344CB8AC3E}">
        <p14:creationId xmlns:p14="http://schemas.microsoft.com/office/powerpoint/2010/main" val="131522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Background</a:t>
            </a:r>
            <a:endParaRPr kumimoji="1" lang="zh-CN" altLang="en-US" dirty="0"/>
          </a:p>
        </p:txBody>
      </p:sp>
      <p:sp>
        <p:nvSpPr>
          <p:cNvPr id="3" name="内容占位符 2"/>
          <p:cNvSpPr>
            <a:spLocks noGrp="1"/>
          </p:cNvSpPr>
          <p:nvPr>
            <p:ph idx="1"/>
          </p:nvPr>
        </p:nvSpPr>
        <p:spPr>
          <a:xfrm>
            <a:off x="838200" y="4150467"/>
            <a:ext cx="10515600" cy="2537625"/>
          </a:xfrm>
        </p:spPr>
        <p:txBody>
          <a:bodyPr>
            <a:normAutofit/>
          </a:bodyPr>
          <a:lstStyle/>
          <a:p>
            <a:pPr fontAlgn="base"/>
            <a:r>
              <a:rPr lang="en-US" altLang="zh-CN" sz="2400" dirty="0"/>
              <a:t>Can you differentiate </a:t>
            </a:r>
            <a:r>
              <a:rPr lang="en-US" altLang="zh-CN" sz="2400" dirty="0">
                <a:solidFill>
                  <a:srgbClr val="FF0000"/>
                </a:solidFill>
              </a:rPr>
              <a:t>a weed from a crop seedling</a:t>
            </a:r>
            <a:r>
              <a:rPr lang="en-US" altLang="zh-CN" sz="2400" dirty="0"/>
              <a:t>?</a:t>
            </a:r>
          </a:p>
          <a:p>
            <a:pPr fontAlgn="base"/>
            <a:r>
              <a:rPr lang="en-US" altLang="zh-CN" sz="2400" dirty="0"/>
              <a:t>The ability to do so effectively can mean </a:t>
            </a:r>
            <a:r>
              <a:rPr lang="en-US" altLang="zh-CN" sz="2400" dirty="0">
                <a:solidFill>
                  <a:srgbClr val="FF0000"/>
                </a:solidFill>
              </a:rPr>
              <a:t>better crop yields and better stewardship of the environment</a:t>
            </a:r>
            <a:r>
              <a:rPr lang="en-US" altLang="zh-CN" sz="2400" dirty="0"/>
              <a:t>.</a:t>
            </a:r>
          </a:p>
          <a:p>
            <a:pPr fontAlgn="base"/>
            <a:r>
              <a:rPr lang="en-US" altLang="zh-CN" sz="2400" dirty="0"/>
              <a:t>The Aarhus University Signal Processing group, in collaboration with University of Southern Denmark, has recently released a dataset containing images of approximately </a:t>
            </a:r>
            <a:r>
              <a:rPr lang="en-US" altLang="zh-CN" sz="2400" dirty="0">
                <a:solidFill>
                  <a:srgbClr val="FF0000"/>
                </a:solidFill>
              </a:rPr>
              <a:t>960 unique plants </a:t>
            </a:r>
            <a:r>
              <a:rPr lang="en-US" altLang="zh-CN" sz="2400" dirty="0"/>
              <a:t>belonging to </a:t>
            </a:r>
            <a:r>
              <a:rPr lang="en-US" altLang="zh-CN" sz="2400" dirty="0">
                <a:solidFill>
                  <a:srgbClr val="FF0000"/>
                </a:solidFill>
              </a:rPr>
              <a:t>12 species </a:t>
            </a:r>
            <a:r>
              <a:rPr lang="en-US" altLang="zh-CN" sz="2400" dirty="0"/>
              <a:t>at </a:t>
            </a:r>
            <a:r>
              <a:rPr lang="en-US" altLang="zh-CN" sz="2400" dirty="0">
                <a:solidFill>
                  <a:srgbClr val="FF0000"/>
                </a:solidFill>
              </a:rPr>
              <a:t>several growth stages</a:t>
            </a:r>
            <a:r>
              <a:rPr lang="en-US" altLang="zh-CN" sz="2400" dirty="0"/>
              <a:t>.</a:t>
            </a:r>
          </a:p>
          <a:p>
            <a:endParaRPr lang="en-US" altLang="zh-CN" sz="2400" dirty="0"/>
          </a:p>
          <a:p>
            <a:endParaRPr kumimoji="1" lang="zh-CN" altLang="en-US" sz="2400" dirty="0"/>
          </a:p>
        </p:txBody>
      </p:sp>
      <p:pic>
        <p:nvPicPr>
          <p:cNvPr id="6" name="图片 5">
            <a:extLst>
              <a:ext uri="{FF2B5EF4-FFF2-40B4-BE49-F238E27FC236}">
                <a16:creationId xmlns:a16="http://schemas.microsoft.com/office/drawing/2014/main" id="{A5F1BDB1-9538-4E31-AC9F-F6F83CD1C22D}"/>
              </a:ext>
            </a:extLst>
          </p:cNvPr>
          <p:cNvPicPr>
            <a:picLocks noChangeAspect="1"/>
          </p:cNvPicPr>
          <p:nvPr/>
        </p:nvPicPr>
        <p:blipFill>
          <a:blip r:embed="rId2"/>
          <a:stretch>
            <a:fillRect/>
          </a:stretch>
        </p:blipFill>
        <p:spPr>
          <a:xfrm>
            <a:off x="1916874" y="1993256"/>
            <a:ext cx="8358251" cy="1854642"/>
          </a:xfrm>
          <a:prstGeom prst="rect">
            <a:avLst/>
          </a:prstGeom>
        </p:spPr>
      </p:pic>
    </p:spTree>
    <p:extLst>
      <p:ext uri="{BB962C8B-B14F-4D97-AF65-F5344CB8AC3E}">
        <p14:creationId xmlns:p14="http://schemas.microsoft.com/office/powerpoint/2010/main" val="69030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DA3C9-3CB0-4F11-9836-E4220F752504}"/>
              </a:ext>
            </a:extLst>
          </p:cNvPr>
          <p:cNvSpPr>
            <a:spLocks noGrp="1"/>
          </p:cNvSpPr>
          <p:nvPr>
            <p:ph type="title"/>
          </p:nvPr>
        </p:nvSpPr>
        <p:spPr/>
        <p:txBody>
          <a:bodyPr/>
          <a:lstStyle/>
          <a:p>
            <a:r>
              <a:rPr lang="en-US" altLang="zh-CN" dirty="0"/>
              <a:t>Data set</a:t>
            </a:r>
            <a:endParaRPr lang="zh-CN" altLang="en-US" dirty="0"/>
          </a:p>
        </p:txBody>
      </p:sp>
      <p:pic>
        <p:nvPicPr>
          <p:cNvPr id="4" name="图片 3">
            <a:extLst>
              <a:ext uri="{FF2B5EF4-FFF2-40B4-BE49-F238E27FC236}">
                <a16:creationId xmlns:a16="http://schemas.microsoft.com/office/drawing/2014/main" id="{0352DCAB-82EF-4F81-92F3-506FA82C755E}"/>
              </a:ext>
            </a:extLst>
          </p:cNvPr>
          <p:cNvPicPr>
            <a:picLocks noChangeAspect="1"/>
          </p:cNvPicPr>
          <p:nvPr/>
        </p:nvPicPr>
        <p:blipFill>
          <a:blip r:embed="rId3"/>
          <a:stretch>
            <a:fillRect/>
          </a:stretch>
        </p:blipFill>
        <p:spPr>
          <a:xfrm>
            <a:off x="219986" y="1639481"/>
            <a:ext cx="6096000" cy="4572000"/>
          </a:xfrm>
          <a:prstGeom prst="rect">
            <a:avLst/>
          </a:prstGeom>
        </p:spPr>
      </p:pic>
      <p:pic>
        <p:nvPicPr>
          <p:cNvPr id="6" name="图片 5">
            <a:extLst>
              <a:ext uri="{FF2B5EF4-FFF2-40B4-BE49-F238E27FC236}">
                <a16:creationId xmlns:a16="http://schemas.microsoft.com/office/drawing/2014/main" id="{9E02264F-7FCC-4965-BFAF-ABB74301F689}"/>
              </a:ext>
            </a:extLst>
          </p:cNvPr>
          <p:cNvPicPr>
            <a:picLocks noChangeAspect="1"/>
          </p:cNvPicPr>
          <p:nvPr/>
        </p:nvPicPr>
        <p:blipFill>
          <a:blip r:embed="rId4"/>
          <a:stretch>
            <a:fillRect/>
          </a:stretch>
        </p:blipFill>
        <p:spPr>
          <a:xfrm>
            <a:off x="6096000" y="1639481"/>
            <a:ext cx="6096000" cy="4572000"/>
          </a:xfrm>
          <a:prstGeom prst="rect">
            <a:avLst/>
          </a:prstGeom>
        </p:spPr>
      </p:pic>
      <p:sp>
        <p:nvSpPr>
          <p:cNvPr id="7" name="矩形 6">
            <a:extLst>
              <a:ext uri="{FF2B5EF4-FFF2-40B4-BE49-F238E27FC236}">
                <a16:creationId xmlns:a16="http://schemas.microsoft.com/office/drawing/2014/main" id="{2CBACE1E-E656-491C-8053-B3C12BFBACDC}"/>
              </a:ext>
            </a:extLst>
          </p:cNvPr>
          <p:cNvSpPr/>
          <p:nvPr/>
        </p:nvSpPr>
        <p:spPr>
          <a:xfrm>
            <a:off x="2355621" y="6123543"/>
            <a:ext cx="1864613" cy="369332"/>
          </a:xfrm>
          <a:prstGeom prst="rect">
            <a:avLst/>
          </a:prstGeom>
        </p:spPr>
        <p:txBody>
          <a:bodyPr wrap="none">
            <a:spAutoFit/>
          </a:bodyPr>
          <a:lstStyle/>
          <a:p>
            <a:r>
              <a:rPr lang="en-US" altLang="zh-CN" dirty="0">
                <a:solidFill>
                  <a:srgbClr val="FF0000"/>
                </a:solidFill>
              </a:rPr>
              <a:t>Train (Black-grass)</a:t>
            </a:r>
            <a:endParaRPr lang="zh-CN" altLang="en-US" dirty="0">
              <a:solidFill>
                <a:srgbClr val="FF0000"/>
              </a:solidFill>
            </a:endParaRPr>
          </a:p>
        </p:txBody>
      </p:sp>
      <p:sp>
        <p:nvSpPr>
          <p:cNvPr id="8" name="矩形 7">
            <a:extLst>
              <a:ext uri="{FF2B5EF4-FFF2-40B4-BE49-F238E27FC236}">
                <a16:creationId xmlns:a16="http://schemas.microsoft.com/office/drawing/2014/main" id="{0C9A465F-23FD-4065-B78A-97D7A353E56C}"/>
              </a:ext>
            </a:extLst>
          </p:cNvPr>
          <p:cNvSpPr/>
          <p:nvPr/>
        </p:nvSpPr>
        <p:spPr>
          <a:xfrm>
            <a:off x="8819968" y="6123543"/>
            <a:ext cx="555921" cy="369332"/>
          </a:xfrm>
          <a:prstGeom prst="rect">
            <a:avLst/>
          </a:prstGeom>
        </p:spPr>
        <p:txBody>
          <a:bodyPr wrap="none">
            <a:spAutoFit/>
          </a:bodyPr>
          <a:lstStyle/>
          <a:p>
            <a:r>
              <a:rPr lang="en-US" altLang="zh-CN" dirty="0">
                <a:solidFill>
                  <a:srgbClr val="FF0000"/>
                </a:solidFill>
              </a:rPr>
              <a:t>Test</a:t>
            </a:r>
          </a:p>
        </p:txBody>
      </p:sp>
    </p:spTree>
    <p:extLst>
      <p:ext uri="{BB962C8B-B14F-4D97-AF65-F5344CB8AC3E}">
        <p14:creationId xmlns:p14="http://schemas.microsoft.com/office/powerpoint/2010/main" val="4632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A320-EEE5-479F-BEA9-6641653BE604}"/>
              </a:ext>
            </a:extLst>
          </p:cNvPr>
          <p:cNvSpPr>
            <a:spLocks noGrp="1"/>
          </p:cNvSpPr>
          <p:nvPr>
            <p:ph type="title"/>
          </p:nvPr>
        </p:nvSpPr>
        <p:spPr/>
        <p:txBody>
          <a:bodyPr/>
          <a:lstStyle/>
          <a:p>
            <a:r>
              <a:rPr lang="en-US" altLang="zh-CN" dirty="0"/>
              <a:t>Train data set</a:t>
            </a:r>
            <a:endParaRPr lang="zh-CN" altLang="en-US" dirty="0"/>
          </a:p>
        </p:txBody>
      </p:sp>
      <p:pic>
        <p:nvPicPr>
          <p:cNvPr id="4" name="图片 3">
            <a:extLst>
              <a:ext uri="{FF2B5EF4-FFF2-40B4-BE49-F238E27FC236}">
                <a16:creationId xmlns:a16="http://schemas.microsoft.com/office/drawing/2014/main" id="{253E1D9C-8B61-448E-BA1E-709E5B630486}"/>
              </a:ext>
            </a:extLst>
          </p:cNvPr>
          <p:cNvPicPr>
            <a:picLocks noChangeAspect="1"/>
          </p:cNvPicPr>
          <p:nvPr/>
        </p:nvPicPr>
        <p:blipFill>
          <a:blip r:embed="rId2"/>
          <a:stretch>
            <a:fillRect/>
          </a:stretch>
        </p:blipFill>
        <p:spPr>
          <a:xfrm>
            <a:off x="2417859" y="1340788"/>
            <a:ext cx="7356282" cy="5517212"/>
          </a:xfrm>
          <a:prstGeom prst="rect">
            <a:avLst/>
          </a:prstGeom>
        </p:spPr>
      </p:pic>
    </p:spTree>
    <p:extLst>
      <p:ext uri="{BB962C8B-B14F-4D97-AF65-F5344CB8AC3E}">
        <p14:creationId xmlns:p14="http://schemas.microsoft.com/office/powerpoint/2010/main" val="331654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Related Work </a:t>
            </a:r>
          </a:p>
        </p:txBody>
      </p:sp>
      <p:sp>
        <p:nvSpPr>
          <p:cNvPr id="6" name="矩形 5">
            <a:extLst>
              <a:ext uri="{FF2B5EF4-FFF2-40B4-BE49-F238E27FC236}">
                <a16:creationId xmlns:a16="http://schemas.microsoft.com/office/drawing/2014/main" id="{BD939552-BF2E-4C01-9324-5D06E4E78FD5}"/>
              </a:ext>
            </a:extLst>
          </p:cNvPr>
          <p:cNvSpPr/>
          <p:nvPr/>
        </p:nvSpPr>
        <p:spPr>
          <a:xfrm>
            <a:off x="838199" y="1348800"/>
            <a:ext cx="10971179" cy="5262979"/>
          </a:xfrm>
          <a:prstGeom prst="rect">
            <a:avLst/>
          </a:prstGeom>
        </p:spPr>
        <p:txBody>
          <a:bodyPr wrap="square">
            <a:spAutoFit/>
          </a:bodyPr>
          <a:lstStyle/>
          <a:p>
            <a:pPr marL="342900" lvl="0" indent="-342900" algn="just">
              <a:spcAft>
                <a:spcPts val="0"/>
              </a:spcAft>
              <a:buFont typeface="Arial" panose="020B0604020202020204" pitchFamily="34" charset="0"/>
              <a:buChar char="•"/>
              <a:tabLst>
                <a:tab pos="457200" algn="l"/>
              </a:tabLs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在</a:t>
            </a:r>
            <a:r>
              <a:rPr lang="zh-CN" altLang="zh-CN" sz="16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基于特征工程的植物叶片识别分类</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研究方面，在特征选择上，王晓峰</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提取叶片图像的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8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项几何特征和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7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个图像不变矩，王丽君</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等提取植物叶片的颜色、纹理、形状等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26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项特征，黄婕</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等选取了对光线、旋转、缩放、拉伸变换具有一定的鲁棒性的</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局部特征描述子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SIFT</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[4]</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。三位分别学者分别基于</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移动中心超球分类器</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实现了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20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多种植物叶片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92%</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的识别率，基于</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支持向量机</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[5]</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实现了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50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种观叶植物叶片</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91.41%</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的识别率，以及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SVM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实现了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53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种植物叶片的识别。在分类器的选择对植物叶片识别效果影响的研究上，</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Wu</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[6]</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和 </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Priya</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[7]</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都提取了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12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种植物叶片形状特征，并都正交化成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5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个主成分来识别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32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种植物叶片，不同的是，</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Wu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使用</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概率神经网络</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实现了</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90%</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的识别率，而 </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Priya</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将概率神经网络模型换为支持向量机提高识别率到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92%</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。在处理复杂植物器官、复杂背景环境的植物识别问题上，</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Qiang</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Chen</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[8]</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使用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Fisher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视觉特征和线性分类器</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组合。</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Gbor</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Szcs</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[9]</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基于稠密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SIFT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特征</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和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Fisher</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向量</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的高斯混合模型及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C-</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支持向量</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Arora</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[10]</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针对复叶的植物叶片通过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Grab Cut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拆分为单叶提取形状特征、角特征，针对复杂背景环境的叶片提取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SURF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特征</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Dimitrovski</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[11]</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将叶片、花、枝干、果实等器官都用于植物识别，对于叶片提取三角形边长为角度特征（</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TSLA</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）描述子，对于其他器官通过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Harris-Laplace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检测提取 </a:t>
            </a:r>
            <a:r>
              <a:rPr lang="en-US" altLang="zh-CN" sz="1600" b="1" kern="100" dirty="0" err="1">
                <a:latin typeface="等线" panose="02010600030101010101" pitchFamily="2" charset="-122"/>
                <a:ea typeface="等线" panose="02010600030101010101" pitchFamily="2" charset="-122"/>
                <a:cs typeface="Times New Roman" panose="02020603050405020304" pitchFamily="18" charset="0"/>
              </a:rPr>
              <a:t>Opponet</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SIFT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特征</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以上基于特征工程的植物识别解决方案虽然取得一定的成果，但是它们都依赖于人类工程师设计特征，然后经过繁琐的特征处理过程才能够形成分类器的输入。在这个过程中，数据及特征在一定程度上决定了机器学习所能达到的上限，而采用的算法和模型的好坏决定了逼近该上限的程度。随着数据集种类的增多及外部环境的复杂及人类定义特征的局限性，该方法在识别率及识别种类数上受限。</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随着深度学习在识别、检测等领域的发展，</a:t>
            </a:r>
            <a:r>
              <a:rPr lang="zh-CN" altLang="zh-CN" sz="16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基于深度学习的植物叶片识别分类</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方法得以应用。</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Mehdipour</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[12]</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提出 </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PCANet</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用于植物叶片识别，由于使用</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主成分分析</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学习权重，在一定程度上可以缓解训练深度学习网络需要大量数据的问题，但是网络性能有待提升。</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Ge Z Y</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[13]</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Choi S</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[14]</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Lee S H</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[15]</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Chazi</a:t>
            </a:r>
            <a:r>
              <a:rPr lang="en-US" altLang="zh-CN" sz="1600" kern="100" baseline="30000" dirty="0">
                <a:latin typeface="等线" panose="02010600030101010101" pitchFamily="2" charset="-122"/>
                <a:ea typeface="等线" panose="02010600030101010101" pitchFamily="2" charset="-122"/>
                <a:cs typeface="Times New Roman" panose="02020603050405020304" pitchFamily="18" charset="0"/>
              </a:rPr>
              <a:t>[16]</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使用 </a:t>
            </a:r>
            <a:r>
              <a:rPr lang="en-US" altLang="zh-CN" sz="1600" b="1" kern="100" dirty="0" err="1">
                <a:latin typeface="等线" panose="02010600030101010101" pitchFamily="2" charset="-122"/>
                <a:ea typeface="等线" panose="02010600030101010101" pitchFamily="2" charset="-122"/>
                <a:cs typeface="Times New Roman" panose="02020603050405020304" pitchFamily="18" charset="0"/>
              </a:rPr>
              <a:t>GoogLe</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Net </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或</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VGG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来实现植物识别，但是他们都使用了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7 </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种不同的植物器官作为训练样本，这实际是通过增加样本量及信息来增加模型的经验知识。</a:t>
            </a:r>
          </a:p>
        </p:txBody>
      </p:sp>
    </p:spTree>
    <p:extLst>
      <p:ext uri="{BB962C8B-B14F-4D97-AF65-F5344CB8AC3E}">
        <p14:creationId xmlns:p14="http://schemas.microsoft.com/office/powerpoint/2010/main" val="23046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different models</a:t>
            </a:r>
          </a:p>
        </p:txBody>
      </p:sp>
      <p:sp>
        <p:nvSpPr>
          <p:cNvPr id="3" name="内容占位符 2"/>
          <p:cNvSpPr>
            <a:spLocks noGrp="1"/>
          </p:cNvSpPr>
          <p:nvPr>
            <p:ph idx="1"/>
          </p:nvPr>
        </p:nvSpPr>
        <p:spPr>
          <a:xfrm>
            <a:off x="838200" y="2790906"/>
            <a:ext cx="10515600" cy="2377441"/>
          </a:xfrm>
        </p:spPr>
        <p:txBody>
          <a:bodyPr>
            <a:normAutofit/>
          </a:bodyPr>
          <a:lstStyle/>
          <a:p>
            <a:pPr marL="0" indent="0" algn="ctr">
              <a:buNone/>
            </a:pPr>
            <a:r>
              <a:rPr lang="en-US" altLang="zh-CN" dirty="0"/>
              <a:t>1</a:t>
            </a:r>
          </a:p>
          <a:p>
            <a:pPr marL="0" indent="0" algn="ctr">
              <a:buNone/>
            </a:pPr>
            <a:endParaRPr lang="en-US" altLang="zh-CN" dirty="0"/>
          </a:p>
          <a:p>
            <a:pPr marL="0" indent="0" algn="ctr">
              <a:buNone/>
            </a:pPr>
            <a:r>
              <a:rPr lang="en-US" altLang="zh-CN" dirty="0"/>
              <a:t>Yang Guofeng</a:t>
            </a:r>
          </a:p>
        </p:txBody>
      </p:sp>
    </p:spTree>
    <p:extLst>
      <p:ext uri="{BB962C8B-B14F-4D97-AF65-F5344CB8AC3E}">
        <p14:creationId xmlns:p14="http://schemas.microsoft.com/office/powerpoint/2010/main" val="14919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Architecture</a:t>
            </a:r>
          </a:p>
        </p:txBody>
      </p:sp>
      <p:pic>
        <p:nvPicPr>
          <p:cNvPr id="3" name="图片 2">
            <a:extLst>
              <a:ext uri="{FF2B5EF4-FFF2-40B4-BE49-F238E27FC236}">
                <a16:creationId xmlns:a16="http://schemas.microsoft.com/office/drawing/2014/main" id="{337500AF-3479-4EE9-B9DC-52DFC64A4EAB}"/>
              </a:ext>
            </a:extLst>
          </p:cNvPr>
          <p:cNvPicPr>
            <a:picLocks noChangeAspect="1"/>
          </p:cNvPicPr>
          <p:nvPr/>
        </p:nvPicPr>
        <p:blipFill>
          <a:blip r:embed="rId2"/>
          <a:stretch>
            <a:fillRect/>
          </a:stretch>
        </p:blipFill>
        <p:spPr>
          <a:xfrm>
            <a:off x="5507305" y="0"/>
            <a:ext cx="3419657" cy="6858000"/>
          </a:xfrm>
          <a:prstGeom prst="rect">
            <a:avLst/>
          </a:prstGeom>
        </p:spPr>
      </p:pic>
      <p:sp>
        <p:nvSpPr>
          <p:cNvPr id="6" name="文本框 5">
            <a:extLst>
              <a:ext uri="{FF2B5EF4-FFF2-40B4-BE49-F238E27FC236}">
                <a16:creationId xmlns:a16="http://schemas.microsoft.com/office/drawing/2014/main" id="{8FDABEE4-5E1C-411A-9764-1F2E60F9CC7C}"/>
              </a:ext>
            </a:extLst>
          </p:cNvPr>
          <p:cNvSpPr txBox="1"/>
          <p:nvPr/>
        </p:nvSpPr>
        <p:spPr>
          <a:xfrm>
            <a:off x="1311964" y="2376268"/>
            <a:ext cx="4195341" cy="317009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17 layers (</a:t>
            </a:r>
            <a:r>
              <a:rPr lang="en-US" altLang="zh-CN" sz="2000" dirty="0" err="1">
                <a:latin typeface="Times New Roman" panose="02020603050405020304" pitchFamily="18" charset="0"/>
                <a:cs typeface="Times New Roman" panose="02020603050405020304" pitchFamily="18" charset="0"/>
              </a:rPr>
              <a:t>Conv+Dense</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Batch_normalization</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Activation=‘</a:t>
            </a:r>
            <a:r>
              <a:rPr lang="en-US" altLang="zh-CN" sz="2000" dirty="0" err="1">
                <a:latin typeface="Times New Roman" panose="02020603050405020304" pitchFamily="18" charset="0"/>
                <a:cs typeface="Times New Roman" panose="02020603050405020304" pitchFamily="18" charset="0"/>
              </a:rPr>
              <a:t>ReLU</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Prevent overfitting</a:t>
            </a:r>
          </a:p>
          <a:p>
            <a:pPr marL="342900" indent="-342900">
              <a:buClr>
                <a:schemeClr val="tx1"/>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Data augmentation (rotation, zoom, flip, shift)</a:t>
            </a:r>
          </a:p>
          <a:p>
            <a:pPr marL="342900" indent="-342900">
              <a:buClr>
                <a:schemeClr val="tx1"/>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Dropout</a:t>
            </a:r>
          </a:p>
        </p:txBody>
      </p:sp>
    </p:spTree>
    <p:extLst>
      <p:ext uri="{BB962C8B-B14F-4D97-AF65-F5344CB8AC3E}">
        <p14:creationId xmlns:p14="http://schemas.microsoft.com/office/powerpoint/2010/main" val="193030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Segmentation</a:t>
            </a:r>
          </a:p>
        </p:txBody>
      </p:sp>
      <p:pic>
        <p:nvPicPr>
          <p:cNvPr id="8" name="图片 7">
            <a:extLst>
              <a:ext uri="{FF2B5EF4-FFF2-40B4-BE49-F238E27FC236}">
                <a16:creationId xmlns:a16="http://schemas.microsoft.com/office/drawing/2014/main" id="{9B085F7F-8AC3-41E7-895E-BDF07AD5373E}"/>
              </a:ext>
            </a:extLst>
          </p:cNvPr>
          <p:cNvPicPr>
            <a:picLocks noChangeAspect="1"/>
          </p:cNvPicPr>
          <p:nvPr/>
        </p:nvPicPr>
        <p:blipFill>
          <a:blip r:embed="rId2"/>
          <a:stretch>
            <a:fillRect/>
          </a:stretch>
        </p:blipFill>
        <p:spPr>
          <a:xfrm>
            <a:off x="413469" y="1824450"/>
            <a:ext cx="5962096" cy="4471572"/>
          </a:xfrm>
          <a:prstGeom prst="rect">
            <a:avLst/>
          </a:prstGeom>
        </p:spPr>
      </p:pic>
      <p:pic>
        <p:nvPicPr>
          <p:cNvPr id="9" name="图片 8">
            <a:extLst>
              <a:ext uri="{FF2B5EF4-FFF2-40B4-BE49-F238E27FC236}">
                <a16:creationId xmlns:a16="http://schemas.microsoft.com/office/drawing/2014/main" id="{91961912-C097-437A-B6E2-121A01E601B4}"/>
              </a:ext>
            </a:extLst>
          </p:cNvPr>
          <p:cNvPicPr>
            <a:picLocks noChangeAspect="1"/>
          </p:cNvPicPr>
          <p:nvPr/>
        </p:nvPicPr>
        <p:blipFill>
          <a:blip r:embed="rId3"/>
          <a:stretch>
            <a:fillRect/>
          </a:stretch>
        </p:blipFill>
        <p:spPr>
          <a:xfrm>
            <a:off x="6648192" y="2350748"/>
            <a:ext cx="4836141" cy="3627106"/>
          </a:xfrm>
          <a:prstGeom prst="rect">
            <a:avLst/>
          </a:prstGeom>
        </p:spPr>
      </p:pic>
      <p:sp>
        <p:nvSpPr>
          <p:cNvPr id="10" name="矩形 9">
            <a:extLst>
              <a:ext uri="{FF2B5EF4-FFF2-40B4-BE49-F238E27FC236}">
                <a16:creationId xmlns:a16="http://schemas.microsoft.com/office/drawing/2014/main" id="{A2B4FF14-93C5-4B97-A5BB-D39745534BDB}"/>
              </a:ext>
            </a:extLst>
          </p:cNvPr>
          <p:cNvSpPr/>
          <p:nvPr/>
        </p:nvSpPr>
        <p:spPr>
          <a:xfrm>
            <a:off x="2849217" y="5972856"/>
            <a:ext cx="1364975" cy="369332"/>
          </a:xfrm>
          <a:prstGeom prst="rect">
            <a:avLst/>
          </a:prstGeom>
        </p:spPr>
        <p:txBody>
          <a:bodyPr wrap="square">
            <a:spAutoFit/>
          </a:bodyPr>
          <a:lstStyle/>
          <a:p>
            <a:r>
              <a:rPr lang="en-US" altLang="zh-CN" dirty="0">
                <a:solidFill>
                  <a:srgbClr val="FF0000"/>
                </a:solidFill>
              </a:rPr>
              <a:t>Binary mask</a:t>
            </a:r>
            <a:endParaRPr lang="zh-CN" altLang="en-US" dirty="0">
              <a:solidFill>
                <a:srgbClr val="FF0000"/>
              </a:solidFill>
            </a:endParaRPr>
          </a:p>
        </p:txBody>
      </p:sp>
      <p:sp>
        <p:nvSpPr>
          <p:cNvPr id="11" name="矩形 10">
            <a:extLst>
              <a:ext uri="{FF2B5EF4-FFF2-40B4-BE49-F238E27FC236}">
                <a16:creationId xmlns:a16="http://schemas.microsoft.com/office/drawing/2014/main" id="{BD19C2BE-19BB-4704-9281-751B6187BA3F}"/>
              </a:ext>
            </a:extLst>
          </p:cNvPr>
          <p:cNvSpPr/>
          <p:nvPr/>
        </p:nvSpPr>
        <p:spPr>
          <a:xfrm>
            <a:off x="2753536" y="3875570"/>
            <a:ext cx="1489510" cy="369332"/>
          </a:xfrm>
          <a:prstGeom prst="rect">
            <a:avLst/>
          </a:prstGeom>
        </p:spPr>
        <p:txBody>
          <a:bodyPr wrap="none">
            <a:spAutoFit/>
          </a:bodyPr>
          <a:lstStyle/>
          <a:p>
            <a:r>
              <a:rPr lang="en-US" altLang="zh-CN" dirty="0">
                <a:solidFill>
                  <a:srgbClr val="FF0000"/>
                </a:solidFill>
              </a:rPr>
              <a:t>Gaussian Blur</a:t>
            </a:r>
          </a:p>
        </p:txBody>
      </p:sp>
      <p:sp>
        <p:nvSpPr>
          <p:cNvPr id="12" name="矩形 11">
            <a:extLst>
              <a:ext uri="{FF2B5EF4-FFF2-40B4-BE49-F238E27FC236}">
                <a16:creationId xmlns:a16="http://schemas.microsoft.com/office/drawing/2014/main" id="{8935795F-BF68-41A3-A782-A9A65AC82D92}"/>
              </a:ext>
            </a:extLst>
          </p:cNvPr>
          <p:cNvSpPr/>
          <p:nvPr/>
        </p:nvSpPr>
        <p:spPr>
          <a:xfrm>
            <a:off x="4621419" y="3874017"/>
            <a:ext cx="1678345" cy="369332"/>
          </a:xfrm>
          <a:prstGeom prst="rect">
            <a:avLst/>
          </a:prstGeom>
        </p:spPr>
        <p:txBody>
          <a:bodyPr wrap="none">
            <a:spAutoFit/>
          </a:bodyPr>
          <a:lstStyle/>
          <a:p>
            <a:r>
              <a:rPr lang="en-US" altLang="zh-CN" dirty="0">
                <a:solidFill>
                  <a:srgbClr val="FF0000"/>
                </a:solidFill>
              </a:rPr>
              <a:t>HSV color space</a:t>
            </a:r>
          </a:p>
        </p:txBody>
      </p:sp>
      <p:sp>
        <p:nvSpPr>
          <p:cNvPr id="13" name="矩形 12">
            <a:extLst>
              <a:ext uri="{FF2B5EF4-FFF2-40B4-BE49-F238E27FC236}">
                <a16:creationId xmlns:a16="http://schemas.microsoft.com/office/drawing/2014/main" id="{4A150979-3144-43AF-90A2-23FB3245C7DC}"/>
              </a:ext>
            </a:extLst>
          </p:cNvPr>
          <p:cNvSpPr/>
          <p:nvPr/>
        </p:nvSpPr>
        <p:spPr>
          <a:xfrm>
            <a:off x="931676" y="5972856"/>
            <a:ext cx="1302151" cy="369332"/>
          </a:xfrm>
          <a:prstGeom prst="rect">
            <a:avLst/>
          </a:prstGeom>
        </p:spPr>
        <p:txBody>
          <a:bodyPr wrap="none">
            <a:spAutoFit/>
          </a:bodyPr>
          <a:lstStyle/>
          <a:p>
            <a:r>
              <a:rPr lang="en-US" altLang="zh-CN" dirty="0">
                <a:solidFill>
                  <a:srgbClr val="FF0000"/>
                </a:solidFill>
              </a:rPr>
              <a:t>Green mask</a:t>
            </a:r>
          </a:p>
        </p:txBody>
      </p:sp>
      <p:sp>
        <p:nvSpPr>
          <p:cNvPr id="14" name="矩形 13">
            <a:extLst>
              <a:ext uri="{FF2B5EF4-FFF2-40B4-BE49-F238E27FC236}">
                <a16:creationId xmlns:a16="http://schemas.microsoft.com/office/drawing/2014/main" id="{880671FD-7AC4-4B91-9F70-C88AD099AF0A}"/>
              </a:ext>
            </a:extLst>
          </p:cNvPr>
          <p:cNvSpPr/>
          <p:nvPr/>
        </p:nvSpPr>
        <p:spPr>
          <a:xfrm>
            <a:off x="812508" y="3874017"/>
            <a:ext cx="1540486" cy="369332"/>
          </a:xfrm>
          <a:prstGeom prst="rect">
            <a:avLst/>
          </a:prstGeom>
        </p:spPr>
        <p:txBody>
          <a:bodyPr wrap="none">
            <a:spAutoFit/>
          </a:bodyPr>
          <a:lstStyle/>
          <a:p>
            <a:r>
              <a:rPr lang="en-US" altLang="zh-CN" dirty="0">
                <a:solidFill>
                  <a:srgbClr val="FF0000"/>
                </a:solidFill>
              </a:rPr>
              <a:t>O</a:t>
            </a:r>
            <a:r>
              <a:rPr lang="zh-CN" altLang="en-US" dirty="0">
                <a:solidFill>
                  <a:srgbClr val="FF0000"/>
                </a:solidFill>
              </a:rPr>
              <a:t>riginal image</a:t>
            </a:r>
          </a:p>
        </p:txBody>
      </p:sp>
      <p:sp>
        <p:nvSpPr>
          <p:cNvPr id="15" name="矩形 14">
            <a:extLst>
              <a:ext uri="{FF2B5EF4-FFF2-40B4-BE49-F238E27FC236}">
                <a16:creationId xmlns:a16="http://schemas.microsoft.com/office/drawing/2014/main" id="{356260DF-4A3F-4517-9DF6-A653AA4361B8}"/>
              </a:ext>
            </a:extLst>
          </p:cNvPr>
          <p:cNvSpPr/>
          <p:nvPr/>
        </p:nvSpPr>
        <p:spPr>
          <a:xfrm>
            <a:off x="4621419" y="5977854"/>
            <a:ext cx="1754776" cy="369332"/>
          </a:xfrm>
          <a:prstGeom prst="rect">
            <a:avLst/>
          </a:prstGeom>
        </p:spPr>
        <p:txBody>
          <a:bodyPr wrap="none">
            <a:spAutoFit/>
          </a:bodyPr>
          <a:lstStyle/>
          <a:p>
            <a:r>
              <a:rPr lang="en-US" altLang="zh-CN" dirty="0">
                <a:solidFill>
                  <a:srgbClr val="FF0000"/>
                </a:solidFill>
              </a:rPr>
              <a:t>Processed image</a:t>
            </a:r>
            <a:endParaRPr lang="zh-CN" altLang="en-US" dirty="0">
              <a:solidFill>
                <a:srgbClr val="FF0000"/>
              </a:solidFill>
            </a:endParaRPr>
          </a:p>
        </p:txBody>
      </p:sp>
      <p:sp>
        <p:nvSpPr>
          <p:cNvPr id="16" name="矩形 15">
            <a:extLst>
              <a:ext uri="{FF2B5EF4-FFF2-40B4-BE49-F238E27FC236}">
                <a16:creationId xmlns:a16="http://schemas.microsoft.com/office/drawing/2014/main" id="{26FC3ABA-5E86-4A86-BEB3-D5B15ABDC400}"/>
              </a:ext>
            </a:extLst>
          </p:cNvPr>
          <p:cNvSpPr/>
          <p:nvPr/>
        </p:nvSpPr>
        <p:spPr>
          <a:xfrm>
            <a:off x="8028167" y="5979280"/>
            <a:ext cx="2392018" cy="369332"/>
          </a:xfrm>
          <a:prstGeom prst="rect">
            <a:avLst/>
          </a:prstGeom>
        </p:spPr>
        <p:txBody>
          <a:bodyPr wrap="square">
            <a:spAutoFit/>
          </a:bodyPr>
          <a:lstStyle/>
          <a:p>
            <a:r>
              <a:rPr lang="en-US" altLang="zh-CN" dirty="0">
                <a:solidFill>
                  <a:srgbClr val="FF0000"/>
                </a:solidFill>
              </a:rPr>
              <a:t>Some processed image</a:t>
            </a:r>
            <a:endParaRPr lang="zh-CN" altLang="en-US" dirty="0">
              <a:solidFill>
                <a:srgbClr val="FF0000"/>
              </a:solidFill>
            </a:endParaRPr>
          </a:p>
        </p:txBody>
      </p:sp>
      <p:cxnSp>
        <p:nvCxnSpPr>
          <p:cNvPr id="18" name="直接连接符 17">
            <a:extLst>
              <a:ext uri="{FF2B5EF4-FFF2-40B4-BE49-F238E27FC236}">
                <a16:creationId xmlns:a16="http://schemas.microsoft.com/office/drawing/2014/main" id="{AE84F6E2-436D-482A-A880-1525F3A74A0D}"/>
              </a:ext>
            </a:extLst>
          </p:cNvPr>
          <p:cNvCxnSpPr>
            <a:cxnSpLocks/>
          </p:cNvCxnSpPr>
          <p:nvPr/>
        </p:nvCxnSpPr>
        <p:spPr>
          <a:xfrm>
            <a:off x="6648192" y="2161628"/>
            <a:ext cx="0" cy="418698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93845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1219</Words>
  <Application>Microsoft Office PowerPoint</Application>
  <PresentationFormat>宽屏</PresentationFormat>
  <Paragraphs>180</Paragraphs>
  <Slides>18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宋体</vt:lpstr>
      <vt:lpstr>Arial</vt:lpstr>
      <vt:lpstr>Calibri</vt:lpstr>
      <vt:lpstr>Calibri Light</vt:lpstr>
      <vt:lpstr>Times New Roman</vt:lpstr>
      <vt:lpstr>Office 主题</vt:lpstr>
      <vt:lpstr>Plant Seedlings Classification </vt:lpstr>
      <vt:lpstr>Outline</vt:lpstr>
      <vt:lpstr>Background</vt:lpstr>
      <vt:lpstr>Data set</vt:lpstr>
      <vt:lpstr>Train data set</vt:lpstr>
      <vt:lpstr>Related Work </vt:lpstr>
      <vt:lpstr>Two different models</vt:lpstr>
      <vt:lpstr>Architecture</vt:lpstr>
      <vt:lpstr>Segmentation</vt:lpstr>
      <vt:lpstr>Results and Discussion </vt:lpstr>
      <vt:lpstr>PowerPoint 演示文稿</vt:lpstr>
      <vt:lpstr>Two different models</vt:lpstr>
      <vt:lpstr>PowerPoint 演示文稿</vt:lpstr>
      <vt:lpstr>PowerPoint 演示文稿</vt:lpstr>
      <vt:lpstr>PowerPoint 演示文稿</vt:lpstr>
      <vt:lpstr>PowerPoint 演示文稿</vt:lpstr>
      <vt:lpstr>Conclusion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for Deep Learning on Graph-Structured Data  </dc:title>
  <dc:creator>Bingyan Liu</dc:creator>
  <cp:lastModifiedBy>Administrator</cp:lastModifiedBy>
  <cp:revision>53</cp:revision>
  <dcterms:created xsi:type="dcterms:W3CDTF">2018-03-26T12:07:38Z</dcterms:created>
  <dcterms:modified xsi:type="dcterms:W3CDTF">2018-07-05T11:44:01Z</dcterms:modified>
</cp:coreProperties>
</file>