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40"/>
  </p:notesMasterIdLst>
  <p:handoutMasterIdLst>
    <p:handoutMasterId r:id="rId41"/>
  </p:handoutMasterIdLst>
  <p:sldIdLst>
    <p:sldId id="379" r:id="rId2"/>
    <p:sldId id="429" r:id="rId3"/>
    <p:sldId id="430" r:id="rId4"/>
    <p:sldId id="431" r:id="rId5"/>
    <p:sldId id="432" r:id="rId6"/>
    <p:sldId id="433" r:id="rId7"/>
    <p:sldId id="434" r:id="rId8"/>
    <p:sldId id="420" r:id="rId9"/>
    <p:sldId id="416" r:id="rId10"/>
    <p:sldId id="417" r:id="rId11"/>
    <p:sldId id="419" r:id="rId12"/>
    <p:sldId id="418" r:id="rId13"/>
    <p:sldId id="382" r:id="rId14"/>
    <p:sldId id="410" r:id="rId15"/>
    <p:sldId id="396" r:id="rId16"/>
    <p:sldId id="397" r:id="rId17"/>
    <p:sldId id="389" r:id="rId18"/>
    <p:sldId id="390" r:id="rId19"/>
    <p:sldId id="411" r:id="rId20"/>
    <p:sldId id="391" r:id="rId21"/>
    <p:sldId id="421" r:id="rId22"/>
    <p:sldId id="392" r:id="rId23"/>
    <p:sldId id="394" r:id="rId24"/>
    <p:sldId id="412" r:id="rId25"/>
    <p:sldId id="398" r:id="rId26"/>
    <p:sldId id="422" r:id="rId27"/>
    <p:sldId id="413" r:id="rId28"/>
    <p:sldId id="401" r:id="rId29"/>
    <p:sldId id="424" r:id="rId30"/>
    <p:sldId id="423" r:id="rId31"/>
    <p:sldId id="435" r:id="rId32"/>
    <p:sldId id="428" r:id="rId33"/>
    <p:sldId id="425" r:id="rId34"/>
    <p:sldId id="426" r:id="rId35"/>
    <p:sldId id="405" r:id="rId36"/>
    <p:sldId id="406" r:id="rId37"/>
    <p:sldId id="427" r:id="rId38"/>
    <p:sldId id="407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CCCCFF"/>
    <a:srgbClr val="FFFFFF"/>
    <a:srgbClr val="FF3300"/>
    <a:srgbClr val="0000CC"/>
    <a:srgbClr val="000050"/>
    <a:srgbClr val="000066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9" autoAdjust="0"/>
    <p:restoredTop sz="91207" autoAdjust="0"/>
  </p:normalViewPr>
  <p:slideViewPr>
    <p:cSldViewPr>
      <p:cViewPr varScale="1">
        <p:scale>
          <a:sx n="83" d="100"/>
          <a:sy n="83" d="100"/>
        </p:scale>
        <p:origin x="9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>
            <a:extLst>
              <a:ext uri="{FF2B5EF4-FFF2-40B4-BE49-F238E27FC236}">
                <a16:creationId xmlns:a16="http://schemas.microsoft.com/office/drawing/2014/main" id="{51B41760-8080-4221-8393-134767E6B8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27" name="Rectangle 3">
            <a:extLst>
              <a:ext uri="{FF2B5EF4-FFF2-40B4-BE49-F238E27FC236}">
                <a16:creationId xmlns:a16="http://schemas.microsoft.com/office/drawing/2014/main" id="{11CF36D5-8F47-4185-9709-3CDE5371FE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28" name="Rectangle 4">
            <a:extLst>
              <a:ext uri="{FF2B5EF4-FFF2-40B4-BE49-F238E27FC236}">
                <a16:creationId xmlns:a16="http://schemas.microsoft.com/office/drawing/2014/main" id="{609955D9-59F2-4A9F-A27F-2EEA26C7291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29" name="Rectangle 5">
            <a:extLst>
              <a:ext uri="{FF2B5EF4-FFF2-40B4-BE49-F238E27FC236}">
                <a16:creationId xmlns:a16="http://schemas.microsoft.com/office/drawing/2014/main" id="{041785C0-52CC-4700-A760-01AA5CA34DE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A520947-F32B-4F7C-8EAA-262663DF5A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43D7637-2A5E-48DC-92CC-C8B9761712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E52EC87-5A8D-4C97-8934-0E4379C50C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F2937F5-4248-40C7-AE8F-E2EFE0C7B082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299F365-558A-47DF-8307-4140E4B07F0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1D998B9-DDAB-4EC4-A880-63DD74BD6A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E54FEB4-FB91-4B33-ABFD-C9172E5322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6F34302-243D-4DAA-A515-EAF5343956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95C8B9A-4208-4E6F-8EFB-7E3B0706B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E057A7-EEE3-4315-B844-97A949672872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F6DF1B9-2D1A-45A2-BA2E-491B22C241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6280C57-230B-4D80-8F36-CEE38F45B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2AB80D48-C8FF-462A-A3E4-C3A733EB4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A7EA442-E823-437F-A81C-3BA23E860B4B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8DA30AC-AFF0-4421-AA14-29EA7F03E1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11A9102F-438C-46B5-AD5E-1C848B47B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A684221-4012-4649-BEE5-EB6D1FD846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BCDE6E-FC21-4F5E-9772-59E95267D5DB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C055FA1-702A-4572-BAAC-505F2B848E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71108F8-EE17-4BB9-B985-C7E9D8E26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0FD0BE70-C707-4A85-9577-AA849B37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3F949F11-D438-4D41-8E1C-2F331E374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28316C-9F88-4FFD-BA4C-166357B098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9E1B527-02B5-4DB6-B42F-588C2A3EA3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7B557FC-720D-4D6D-8255-A213C9084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7FFB47-4E9C-4120-97F1-6364EE5793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06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8F9AF2-7479-4E40-BC87-CFFD22777D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FF7BE7-4CC4-4533-9D77-8B10DDDF63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D27EF9-2511-43F0-9D14-D03D9F8FF5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C3C47-DF46-4820-A091-384B60C538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98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EB9E09-ACBC-47D1-AEBB-F411736AE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9E6737-72B1-496C-A448-51900115EE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5F2352-ECD9-4794-A137-1548AF77A6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A062B-ACBB-4222-87D2-2C5002C6C8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08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8ECD8F7-92E9-4B24-A49C-5E0E3AB7C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E518459-8987-463E-A644-225F7A8B26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FB6367A-5143-491B-A716-F1AAB2109E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E96EE-0778-4CFC-B00F-C9C584C746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015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65322-7BB7-467F-B9B5-171E5132DF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06972-A881-4F42-B600-0DFEEFC5AF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0A1D0-122A-4CD6-8C6E-402522FC5E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1D8EA-4354-4A55-895E-A32692F1FE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350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574AC5A-2F31-4543-A353-029D54BF74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8E101A1-A4E3-4367-AAA1-6B55B1D1C0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810AB2-11A8-477A-9E59-D7450FAA3E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53BC47-740E-4178-82A9-53EB89D8AA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6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E44785-E863-4303-932C-88D0165AE3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AA6779-A20C-4F8B-95BE-96750BE59D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08974A-BC51-47EF-BA64-2DCADCD01D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D422A-3FE9-461C-94E6-EFAEBBA3BA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98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208855-8B08-4EF1-A965-C188ED43ED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A43FFA-96D0-4278-95DA-C92D2B2C3F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90E2C9-7E89-4BF4-AE8C-E7BE182AE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08E1C-DBC6-49A4-B09E-D5DFD39F8A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79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1D7CF9-B906-459F-8AB6-8BE40519D2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91937E-0EAF-4380-BD7D-D15F22646A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AA9BD-E8B2-40C0-9684-5325C1D961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1400A-DC72-4D61-B4E8-960CD30D5A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5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EEB8E3D-74C1-4A8D-902E-9C2ABEA3F6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9A47E1D-62B4-4B71-9495-5439681D21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0AF73E5-2837-4038-B268-6D638E3004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ACB1E-CBD9-4F85-9EBB-BF52021484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14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06A0549-7137-46B6-908E-DD87EEB8B2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248D8F-F6F6-4227-AD9D-D7F72C1E0E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01526C-1A6B-4288-9A0B-03A12592DA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54A0F-820A-4246-B2F6-F86DB11AB9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02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C9E3D8-8DB8-4BAF-8782-5898B8695F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7D11399-53DD-4EAF-BB3D-6966EACB43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1936BB-45E4-4455-BCFB-F844FD2AC8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2AD33-A105-4A09-BC31-5A3C31FBF7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00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ABC720-8DF9-4237-B982-831542A207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BE462-B409-43DF-AD56-1CB62D2EDD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6E57C-6906-4F81-BFC8-C38BB79869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1B238-6B2D-4AF6-BF29-3CC3015545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D4C5C-C2EC-4A51-B051-74AAF1AF19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BD5054-E2F1-44F7-A424-07B9AC481A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22AB1-5458-4F47-9AA2-8138191C4E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F58B0-7676-40F9-9728-1456861733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212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E82A072-A64F-4675-BF72-3A7622122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9595827-C1D0-40EE-B1E8-7583C49E1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6BD1E14F-AB1E-4177-8AD6-C0C5611990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54FFC810-2847-4B5B-9ACF-614341C2E1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49F1E106-132B-4243-BF7F-91ED290512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82481906-DAFD-4BB7-AF49-9C299C47B6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8826861F-A6B2-45B6-8B7D-8EDAB3296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206B1041-8B26-4E16-A2DE-336AA8409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815E4BA2-B3EC-4564-A70D-DC04B45E64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207CBB-539C-438E-8FB1-E4B4B9432195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id="{271F8585-22A7-40EA-8EAD-E2394E692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33375"/>
            <a:ext cx="3960813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第四章 </a:t>
            </a:r>
            <a:r>
              <a:rPr lang="zh-CN" altLang="en-US" sz="3600" b="1">
                <a:solidFill>
                  <a:schemeClr val="tx2"/>
                </a:solidFill>
                <a:latin typeface="Garamond" pitchFamily="18" charset="0"/>
              </a:rPr>
              <a:t>习题答案</a:t>
            </a:r>
            <a:endParaRPr kumimoji="1" lang="zh-CN" altLang="en-US" sz="36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43B94097-AB83-4DFA-95DA-CE03F83DE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54200"/>
            <a:ext cx="93106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/>
              <a:t> </a:t>
            </a:r>
            <a:r>
              <a:rPr lang="zh-CN" altLang="en-US" sz="2400" b="1"/>
              <a:t>１．</a:t>
            </a:r>
            <a:r>
              <a:rPr lang="zh-CN" altLang="en-US" sz="2400"/>
              <a:t>构造有穷自动机，它识别的语言为 以</a:t>
            </a:r>
            <a:r>
              <a:rPr lang="en-US" altLang="zh-CN" sz="2400"/>
              <a:t>abb</a:t>
            </a:r>
            <a:r>
              <a:rPr lang="zh-CN" altLang="en-US" sz="2400"/>
              <a:t>结尾的</a:t>
            </a:r>
            <a:r>
              <a:rPr lang="en-US" altLang="zh-CN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lang="zh-CN" altLang="en-US" sz="2400"/>
              <a:t>串，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　　并将其确定化。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２．设计一个有穷自动机，它识别的语言为  </a:t>
            </a:r>
            <a:r>
              <a:rPr lang="en-US" altLang="zh-CN" sz="2400"/>
              <a:t>(0|1) * 01(0|1)*</a:t>
            </a:r>
            <a:r>
              <a:rPr lang="zh-CN" altLang="en-US" sz="2400"/>
              <a:t>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　　并将其确定化、最小化。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３．试写出下列文法所产生的语言：</a:t>
            </a:r>
            <a:r>
              <a:rPr lang="en-US" altLang="zh-CN" sz="2400"/>
              <a:t>S</a:t>
            </a:r>
            <a:r>
              <a:rPr lang="en-US" altLang="zh-CN" sz="2400">
                <a:sym typeface="Wingdings" panose="05000000000000000000" pitchFamily="2" charset="2"/>
              </a:rPr>
              <a:t></a:t>
            </a:r>
            <a:r>
              <a:rPr lang="en-US" altLang="zh-CN" sz="2400"/>
              <a:t>aS|bA|</a:t>
            </a:r>
            <a:r>
              <a:rPr lang="en-US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  A</a:t>
            </a:r>
            <a:r>
              <a:rPr lang="en-US" altLang="zh-CN" sz="2400">
                <a:sym typeface="Wingdings" panose="05000000000000000000" pitchFamily="2" charset="2"/>
              </a:rPr>
              <a:t></a:t>
            </a:r>
            <a:r>
              <a:rPr lang="en-US" altLang="zh-CN" sz="2400"/>
              <a:t>aS|a</a:t>
            </a:r>
            <a:r>
              <a:rPr lang="en-US" altLang="zh-CN" sz="2400" b="1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 4. </a:t>
            </a:r>
            <a:r>
              <a:rPr lang="zh-CN" altLang="en-US" sz="2400" b="1"/>
              <a:t>用集合描述的方式给出正则表达式（</a:t>
            </a:r>
            <a:r>
              <a:rPr lang="en-US" altLang="zh-CN" sz="2400" b="1"/>
              <a:t>0|1</a:t>
            </a:r>
            <a:r>
              <a:rPr lang="zh-CN" altLang="en-US" sz="2400" b="1"/>
              <a:t>）*</a:t>
            </a:r>
            <a:r>
              <a:rPr lang="en-US" altLang="zh-CN" sz="2400" b="1"/>
              <a:t>000</a:t>
            </a:r>
            <a:r>
              <a:rPr lang="zh-CN" altLang="en-US" sz="2400" b="1"/>
              <a:t>所识别的语言，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   并构造等价的正则文法．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　</a:t>
            </a: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/>
          </a:p>
        </p:txBody>
      </p:sp>
      <p:sp>
        <p:nvSpPr>
          <p:cNvPr id="6149" name="Text Box 7">
            <a:extLst>
              <a:ext uri="{FF2B5EF4-FFF2-40B4-BE49-F238E27FC236}">
                <a16:creationId xmlns:a16="http://schemas.microsoft.com/office/drawing/2014/main" id="{CED02055-9847-465A-9FC2-A18F03F5E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06488"/>
            <a:ext cx="172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/>
              <a:t>练　　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7">
            <a:extLst>
              <a:ext uri="{FF2B5EF4-FFF2-40B4-BE49-F238E27FC236}">
                <a16:creationId xmlns:a16="http://schemas.microsoft.com/office/drawing/2014/main" id="{2D903F1F-DA91-4DE6-BA66-BEB15431B7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DA77A1-5159-4E7F-A174-A34C61976D0F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7D19018-D2EC-4E47-8591-D4A8202E5F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0"/>
            <a:ext cx="8686800" cy="6477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．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3300"/>
                </a:solidFill>
              </a:rPr>
              <a:t>（</a:t>
            </a:r>
            <a:r>
              <a:rPr lang="en-US" altLang="zh-CN" sz="2400" b="1">
                <a:solidFill>
                  <a:srgbClr val="CC3300"/>
                </a:solidFill>
              </a:rPr>
              <a:t>2</a:t>
            </a:r>
            <a:r>
              <a:rPr lang="zh-CN" altLang="en-US" sz="2400" b="1">
                <a:solidFill>
                  <a:srgbClr val="CC3300"/>
                </a:solidFill>
              </a:rPr>
              <a:t>）　</a:t>
            </a:r>
            <a:r>
              <a:rPr lang="en-US" altLang="zh-CN" sz="2400" b="1">
                <a:solidFill>
                  <a:srgbClr val="CC3300"/>
                </a:solidFill>
              </a:rPr>
              <a:t>1</a:t>
            </a:r>
            <a:r>
              <a:rPr lang="en-US" altLang="zh-CN" sz="2400" b="1">
                <a:solidFill>
                  <a:srgbClr val="000050"/>
                </a:solidFill>
              </a:rPr>
              <a:t>(1010*|1(010)*1)*</a:t>
            </a:r>
            <a:r>
              <a:rPr lang="en-US" altLang="zh-CN" sz="2400" b="1">
                <a:solidFill>
                  <a:srgbClr val="CC3300"/>
                </a:solidFill>
              </a:rPr>
              <a:t>0</a:t>
            </a:r>
            <a:endParaRPr lang="en-US" altLang="zh-CN" sz="900"/>
          </a:p>
        </p:txBody>
      </p:sp>
      <p:grpSp>
        <p:nvGrpSpPr>
          <p:cNvPr id="2" name="Group 151">
            <a:extLst>
              <a:ext uri="{FF2B5EF4-FFF2-40B4-BE49-F238E27FC236}">
                <a16:creationId xmlns:a16="http://schemas.microsoft.com/office/drawing/2014/main" id="{6691914A-90F0-47C4-A73C-574C5BF0C8B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052513"/>
            <a:ext cx="3600450" cy="1223962"/>
            <a:chOff x="839" y="799"/>
            <a:chExt cx="2268" cy="771"/>
          </a:xfrm>
        </p:grpSpPr>
        <p:sp>
          <p:nvSpPr>
            <p:cNvPr id="18567" name="Oval 41">
              <a:extLst>
                <a:ext uri="{FF2B5EF4-FFF2-40B4-BE49-F238E27FC236}">
                  <a16:creationId xmlns:a16="http://schemas.microsoft.com/office/drawing/2014/main" id="{A5572D25-679E-4257-86D2-692AA2B04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117"/>
              <a:ext cx="318" cy="18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grpSp>
          <p:nvGrpSpPr>
            <p:cNvPr id="18568" name="Group 43">
              <a:extLst>
                <a:ext uri="{FF2B5EF4-FFF2-40B4-BE49-F238E27FC236}">
                  <a16:creationId xmlns:a16="http://schemas.microsoft.com/office/drawing/2014/main" id="{BD6B8CC6-5DC5-4DBB-951B-8E7F7575A8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1" y="1253"/>
              <a:ext cx="341" cy="301"/>
              <a:chOff x="3787" y="3339"/>
              <a:chExt cx="341" cy="301"/>
            </a:xfrm>
          </p:grpSpPr>
          <p:sp>
            <p:nvSpPr>
              <p:cNvPr id="18585" name="Oval 44">
                <a:extLst>
                  <a:ext uri="{FF2B5EF4-FFF2-40B4-BE49-F238E27FC236}">
                    <a16:creationId xmlns:a16="http://schemas.microsoft.com/office/drawing/2014/main" id="{23E00B51-6D22-45CB-90CB-83D023C99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8586" name="Text Box 45">
                <a:extLst>
                  <a:ext uri="{FF2B5EF4-FFF2-40B4-BE49-F238E27FC236}">
                    <a16:creationId xmlns:a16="http://schemas.microsoft.com/office/drawing/2014/main" id="{8EA203AD-80B0-4BC3-865C-A905AA038D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569" name="Group 49">
              <a:extLst>
                <a:ext uri="{FF2B5EF4-FFF2-40B4-BE49-F238E27FC236}">
                  <a16:creationId xmlns:a16="http://schemas.microsoft.com/office/drawing/2014/main" id="{F587E1BD-B5C3-4345-86A5-10BE388D2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" y="1207"/>
              <a:ext cx="363" cy="363"/>
              <a:chOff x="3004" y="3499"/>
              <a:chExt cx="535" cy="612"/>
            </a:xfrm>
          </p:grpSpPr>
          <p:sp>
            <p:nvSpPr>
              <p:cNvPr id="18580" name="Oval 50">
                <a:extLst>
                  <a:ext uri="{FF2B5EF4-FFF2-40B4-BE49-F238E27FC236}">
                    <a16:creationId xmlns:a16="http://schemas.microsoft.com/office/drawing/2014/main" id="{EA87D00D-4E8A-47AD-A6F8-869A1C83F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8581" name="Oval 51">
                <a:extLst>
                  <a:ext uri="{FF2B5EF4-FFF2-40B4-BE49-F238E27FC236}">
                    <a16:creationId xmlns:a16="http://schemas.microsoft.com/office/drawing/2014/main" id="{9A2549C7-C410-44A2-B8B7-2B34AEC31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8582" name="Text Box 52">
                <a:extLst>
                  <a:ext uri="{FF2B5EF4-FFF2-40B4-BE49-F238E27FC236}">
                    <a16:creationId xmlns:a16="http://schemas.microsoft.com/office/drawing/2014/main" id="{F73156EE-7C39-486B-A1E3-B8794AC60C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Y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83" name="Line 53">
                <a:extLst>
                  <a:ext uri="{FF2B5EF4-FFF2-40B4-BE49-F238E27FC236}">
                    <a16:creationId xmlns:a16="http://schemas.microsoft.com/office/drawing/2014/main" id="{05353110-4CA6-4BAA-BB28-917254A1C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84" name="Line 54">
                <a:extLst>
                  <a:ext uri="{FF2B5EF4-FFF2-40B4-BE49-F238E27FC236}">
                    <a16:creationId xmlns:a16="http://schemas.microsoft.com/office/drawing/2014/main" id="{B56BB186-4BCF-4211-B9BA-A0B754267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570" name="Group 58">
              <a:extLst>
                <a:ext uri="{FF2B5EF4-FFF2-40B4-BE49-F238E27FC236}">
                  <a16:creationId xmlns:a16="http://schemas.microsoft.com/office/drawing/2014/main" id="{2606DCDF-ED27-4269-A50A-D5F8C5533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253"/>
              <a:ext cx="341" cy="301"/>
              <a:chOff x="3787" y="3339"/>
              <a:chExt cx="341" cy="301"/>
            </a:xfrm>
          </p:grpSpPr>
          <p:sp>
            <p:nvSpPr>
              <p:cNvPr id="18578" name="Oval 59">
                <a:extLst>
                  <a:ext uri="{FF2B5EF4-FFF2-40B4-BE49-F238E27FC236}">
                    <a16:creationId xmlns:a16="http://schemas.microsoft.com/office/drawing/2014/main" id="{2AF3B630-EDE3-4BB0-95B9-233DA54A3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8579" name="Text Box 60">
                <a:extLst>
                  <a:ext uri="{FF2B5EF4-FFF2-40B4-BE49-F238E27FC236}">
                    <a16:creationId xmlns:a16="http://schemas.microsoft.com/office/drawing/2014/main" id="{05FB3D41-EAFE-4969-865D-0ED253DE1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X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571" name="Line 61">
              <a:extLst>
                <a:ext uri="{FF2B5EF4-FFF2-40B4-BE49-F238E27FC236}">
                  <a16:creationId xmlns:a16="http://schemas.microsoft.com/office/drawing/2014/main" id="{D8940510-5A79-4C9C-838D-5C07C5098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389"/>
              <a:ext cx="49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2" name="Text Box 62">
              <a:extLst>
                <a:ext uri="{FF2B5EF4-FFF2-40B4-BE49-F238E27FC236}">
                  <a16:creationId xmlns:a16="http://schemas.microsoft.com/office/drawing/2014/main" id="{ECD79B83-1FDA-4CD7-92AB-810C6FB4B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1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18573" name="Text Box 64">
              <a:extLst>
                <a:ext uri="{FF2B5EF4-FFF2-40B4-BE49-F238E27FC236}">
                  <a16:creationId xmlns:a16="http://schemas.microsoft.com/office/drawing/2014/main" id="{696A8AF4-5924-4917-9759-B57474041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3" y="11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8574" name="AutoShape 67">
              <a:extLst>
                <a:ext uri="{FF2B5EF4-FFF2-40B4-BE49-F238E27FC236}">
                  <a16:creationId xmlns:a16="http://schemas.microsoft.com/office/drawing/2014/main" id="{88E63592-1EC9-4E73-8EC1-C4C377F35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343"/>
              <a:ext cx="272" cy="181"/>
            </a:xfrm>
            <a:prstGeom prst="rightArrow">
              <a:avLst>
                <a:gd name="adj1" fmla="val 50000"/>
                <a:gd name="adj2" fmla="val 3756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8575" name="Line 68">
              <a:extLst>
                <a:ext uri="{FF2B5EF4-FFF2-40B4-BE49-F238E27FC236}">
                  <a16:creationId xmlns:a16="http://schemas.microsoft.com/office/drawing/2014/main" id="{13FBFB74-3C6E-448F-9BC0-F5450145E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389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6" name="Line 73">
              <a:extLst>
                <a:ext uri="{FF2B5EF4-FFF2-40B4-BE49-F238E27FC236}">
                  <a16:creationId xmlns:a16="http://schemas.microsoft.com/office/drawing/2014/main" id="{3FB3ADBF-B820-4781-8EB1-3C0068246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3" y="1231"/>
              <a:ext cx="4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7" name="Text Box 150">
              <a:extLst>
                <a:ext uri="{FF2B5EF4-FFF2-40B4-BE49-F238E27FC236}">
                  <a16:creationId xmlns:a16="http://schemas.microsoft.com/office/drawing/2014/main" id="{FD244CBC-E402-495A-84F8-2033BB183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799"/>
              <a:ext cx="19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1010*</a:t>
              </a:r>
              <a:r>
                <a:rPr lang="en-US" altLang="zh-CN" sz="2400" b="1">
                  <a:solidFill>
                    <a:srgbClr val="CC3300"/>
                  </a:solidFill>
                </a:rPr>
                <a:t>|</a:t>
              </a:r>
              <a:r>
                <a:rPr lang="en-US" altLang="zh-CN" sz="2400" b="1"/>
                <a:t>1(010)*1</a:t>
              </a:r>
            </a:p>
          </p:txBody>
        </p:sp>
      </p:grpSp>
      <p:grpSp>
        <p:nvGrpSpPr>
          <p:cNvPr id="6" name="Group 176">
            <a:extLst>
              <a:ext uri="{FF2B5EF4-FFF2-40B4-BE49-F238E27FC236}">
                <a16:creationId xmlns:a16="http://schemas.microsoft.com/office/drawing/2014/main" id="{7C673FC1-9A8D-4D6B-83F8-489F509341EC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620713"/>
            <a:ext cx="3600450" cy="1897062"/>
            <a:chOff x="1020" y="1616"/>
            <a:chExt cx="2268" cy="1195"/>
          </a:xfrm>
        </p:grpSpPr>
        <p:sp>
          <p:nvSpPr>
            <p:cNvPr id="18544" name="Oval 173">
              <a:extLst>
                <a:ext uri="{FF2B5EF4-FFF2-40B4-BE49-F238E27FC236}">
                  <a16:creationId xmlns:a16="http://schemas.microsoft.com/office/drawing/2014/main" id="{10FFEABA-CCE3-492E-8BB2-9DDE85130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304"/>
              <a:ext cx="317" cy="18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8545" name="Oval 153">
              <a:extLst>
                <a:ext uri="{FF2B5EF4-FFF2-40B4-BE49-F238E27FC236}">
                  <a16:creationId xmlns:a16="http://schemas.microsoft.com/office/drawing/2014/main" id="{3CE599CC-4C41-4729-9FAE-B1709BECF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934"/>
              <a:ext cx="318" cy="18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grpSp>
          <p:nvGrpSpPr>
            <p:cNvPr id="18546" name="Group 154">
              <a:extLst>
                <a:ext uri="{FF2B5EF4-FFF2-40B4-BE49-F238E27FC236}">
                  <a16:creationId xmlns:a16="http://schemas.microsoft.com/office/drawing/2014/main" id="{53D72624-F455-4D01-94B2-48A85CB323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2" y="2070"/>
              <a:ext cx="341" cy="301"/>
              <a:chOff x="3787" y="3339"/>
              <a:chExt cx="341" cy="301"/>
            </a:xfrm>
          </p:grpSpPr>
          <p:sp>
            <p:nvSpPr>
              <p:cNvPr id="18565" name="Oval 155">
                <a:extLst>
                  <a:ext uri="{FF2B5EF4-FFF2-40B4-BE49-F238E27FC236}">
                    <a16:creationId xmlns:a16="http://schemas.microsoft.com/office/drawing/2014/main" id="{FC01DDE2-8EF2-4B2A-ABBC-4A112D329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8566" name="Text Box 156">
                <a:extLst>
                  <a:ext uri="{FF2B5EF4-FFF2-40B4-BE49-F238E27FC236}">
                    <a16:creationId xmlns:a16="http://schemas.microsoft.com/office/drawing/2014/main" id="{51D7A084-D91F-418E-9232-BB5730F637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547" name="Group 157">
              <a:extLst>
                <a:ext uri="{FF2B5EF4-FFF2-40B4-BE49-F238E27FC236}">
                  <a16:creationId xmlns:a16="http://schemas.microsoft.com/office/drawing/2014/main" id="{A2AAB88F-5911-4032-9FA6-1928911ED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9" y="2024"/>
              <a:ext cx="363" cy="363"/>
              <a:chOff x="3004" y="3499"/>
              <a:chExt cx="535" cy="612"/>
            </a:xfrm>
          </p:grpSpPr>
          <p:sp>
            <p:nvSpPr>
              <p:cNvPr id="18560" name="Oval 158">
                <a:extLst>
                  <a:ext uri="{FF2B5EF4-FFF2-40B4-BE49-F238E27FC236}">
                    <a16:creationId xmlns:a16="http://schemas.microsoft.com/office/drawing/2014/main" id="{93B48405-B435-44A3-AA8F-D83199DAC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8561" name="Oval 159">
                <a:extLst>
                  <a:ext uri="{FF2B5EF4-FFF2-40B4-BE49-F238E27FC236}">
                    <a16:creationId xmlns:a16="http://schemas.microsoft.com/office/drawing/2014/main" id="{1E7D96FF-8424-4B2D-A6BF-220A19CB3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8562" name="Text Box 160">
                <a:extLst>
                  <a:ext uri="{FF2B5EF4-FFF2-40B4-BE49-F238E27FC236}">
                    <a16:creationId xmlns:a16="http://schemas.microsoft.com/office/drawing/2014/main" id="{64F8D91C-A088-489B-AF06-C83935D81B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Y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63" name="Line 161">
                <a:extLst>
                  <a:ext uri="{FF2B5EF4-FFF2-40B4-BE49-F238E27FC236}">
                    <a16:creationId xmlns:a16="http://schemas.microsoft.com/office/drawing/2014/main" id="{A0B89E00-0117-4232-8C4E-F3CE7CFCE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4" name="Line 162">
                <a:extLst>
                  <a:ext uri="{FF2B5EF4-FFF2-40B4-BE49-F238E27FC236}">
                    <a16:creationId xmlns:a16="http://schemas.microsoft.com/office/drawing/2014/main" id="{D907A370-5667-49CA-8084-08B631089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548" name="Group 163">
              <a:extLst>
                <a:ext uri="{FF2B5EF4-FFF2-40B4-BE49-F238E27FC236}">
                  <a16:creationId xmlns:a16="http://schemas.microsoft.com/office/drawing/2014/main" id="{08746CB3-DEFB-4407-9C93-E320DFCA10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2070"/>
              <a:ext cx="341" cy="301"/>
              <a:chOff x="3787" y="3339"/>
              <a:chExt cx="341" cy="301"/>
            </a:xfrm>
          </p:grpSpPr>
          <p:sp>
            <p:nvSpPr>
              <p:cNvPr id="18558" name="Oval 164">
                <a:extLst>
                  <a:ext uri="{FF2B5EF4-FFF2-40B4-BE49-F238E27FC236}">
                    <a16:creationId xmlns:a16="http://schemas.microsoft.com/office/drawing/2014/main" id="{9CF9C2AB-BA92-43F4-B58A-51DA79BBC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8559" name="Text Box 165">
                <a:extLst>
                  <a:ext uri="{FF2B5EF4-FFF2-40B4-BE49-F238E27FC236}">
                    <a16:creationId xmlns:a16="http://schemas.microsoft.com/office/drawing/2014/main" id="{170B0BBF-0A99-4266-9113-AFDE2599D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X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549" name="Line 166">
              <a:extLst>
                <a:ext uri="{FF2B5EF4-FFF2-40B4-BE49-F238E27FC236}">
                  <a16:creationId xmlns:a16="http://schemas.microsoft.com/office/drawing/2014/main" id="{C55C78CC-6645-44B5-B07B-38EEEEB4C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206"/>
              <a:ext cx="49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0" name="Text Box 167">
              <a:extLst>
                <a:ext uri="{FF2B5EF4-FFF2-40B4-BE49-F238E27FC236}">
                  <a16:creationId xmlns:a16="http://schemas.microsoft.com/office/drawing/2014/main" id="{E81B2173-551E-42A8-AEDD-7AFA284D0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197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18551" name="Text Box 168">
              <a:extLst>
                <a:ext uri="{FF2B5EF4-FFF2-40B4-BE49-F238E27FC236}">
                  <a16:creationId xmlns:a16="http://schemas.microsoft.com/office/drawing/2014/main" id="{4FF09E95-8DCE-4B17-94DE-215083503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197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8552" name="AutoShape 169">
              <a:extLst>
                <a:ext uri="{FF2B5EF4-FFF2-40B4-BE49-F238E27FC236}">
                  <a16:creationId xmlns:a16="http://schemas.microsoft.com/office/drawing/2014/main" id="{36B3C562-9B49-4149-88B4-860450A11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160"/>
              <a:ext cx="272" cy="181"/>
            </a:xfrm>
            <a:prstGeom prst="rightArrow">
              <a:avLst>
                <a:gd name="adj1" fmla="val 50000"/>
                <a:gd name="adj2" fmla="val 3756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8553" name="Line 170">
              <a:extLst>
                <a:ext uri="{FF2B5EF4-FFF2-40B4-BE49-F238E27FC236}">
                  <a16:creationId xmlns:a16="http://schemas.microsoft.com/office/drawing/2014/main" id="{FE151E31-2D57-46CA-862B-1B5F2D33B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206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4" name="Line 171">
              <a:extLst>
                <a:ext uri="{FF2B5EF4-FFF2-40B4-BE49-F238E27FC236}">
                  <a16:creationId xmlns:a16="http://schemas.microsoft.com/office/drawing/2014/main" id="{E009073B-93C2-43B0-945C-5BA6B1591F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4" y="2048"/>
              <a:ext cx="4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5" name="Text Box 172">
              <a:extLst>
                <a:ext uri="{FF2B5EF4-FFF2-40B4-BE49-F238E27FC236}">
                  <a16:creationId xmlns:a16="http://schemas.microsoft.com/office/drawing/2014/main" id="{F261DCA3-9938-43A5-AC5A-EB8E90B6D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616"/>
              <a:ext cx="19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50"/>
                  </a:solidFill>
                </a:rPr>
                <a:t>1010*</a:t>
              </a:r>
            </a:p>
          </p:txBody>
        </p:sp>
        <p:sp>
          <p:nvSpPr>
            <p:cNvPr id="18556" name="Line 174">
              <a:extLst>
                <a:ext uri="{FF2B5EF4-FFF2-40B4-BE49-F238E27FC236}">
                  <a16:creationId xmlns:a16="http://schemas.microsoft.com/office/drawing/2014/main" id="{83F7832D-EED7-4BF2-A7C5-F821003C72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45" y="2341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7" name="Rectangle 175">
              <a:extLst>
                <a:ext uri="{FF2B5EF4-FFF2-40B4-BE49-F238E27FC236}">
                  <a16:creationId xmlns:a16="http://schemas.microsoft.com/office/drawing/2014/main" id="{B3E1811A-EA36-41B2-BAFC-4DA2ED34C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523"/>
              <a:ext cx="8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50"/>
                  </a:solidFill>
                </a:rPr>
                <a:t>1(010)*1</a:t>
              </a:r>
            </a:p>
          </p:txBody>
        </p:sp>
      </p:grpSp>
      <p:grpSp>
        <p:nvGrpSpPr>
          <p:cNvPr id="10" name="Group 297">
            <a:extLst>
              <a:ext uri="{FF2B5EF4-FFF2-40B4-BE49-F238E27FC236}">
                <a16:creationId xmlns:a16="http://schemas.microsoft.com/office/drawing/2014/main" id="{C2650A48-816E-4D16-95BF-3C208A0C241C}"/>
              </a:ext>
            </a:extLst>
          </p:cNvPr>
          <p:cNvGrpSpPr>
            <a:grpSpLocks/>
          </p:cNvGrpSpPr>
          <p:nvPr/>
        </p:nvGrpSpPr>
        <p:grpSpPr bwMode="auto">
          <a:xfrm>
            <a:off x="0" y="3068638"/>
            <a:ext cx="3635375" cy="2978150"/>
            <a:chOff x="0" y="1661"/>
            <a:chExt cx="2290" cy="1876"/>
          </a:xfrm>
        </p:grpSpPr>
        <p:sp>
          <p:nvSpPr>
            <p:cNvPr id="18497" name="AutoShape 195">
              <a:extLst>
                <a:ext uri="{FF2B5EF4-FFF2-40B4-BE49-F238E27FC236}">
                  <a16:creationId xmlns:a16="http://schemas.microsoft.com/office/drawing/2014/main" id="{2DA0120F-59EF-4802-921B-A31669C0D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7"/>
              <a:ext cx="272" cy="181"/>
            </a:xfrm>
            <a:prstGeom prst="rightArrow">
              <a:avLst>
                <a:gd name="adj1" fmla="val 50000"/>
                <a:gd name="adj2" fmla="val 3756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8498" name="Oval 226">
              <a:extLst>
                <a:ext uri="{FF2B5EF4-FFF2-40B4-BE49-F238E27FC236}">
                  <a16:creationId xmlns:a16="http://schemas.microsoft.com/office/drawing/2014/main" id="{40B57EA0-0302-4EF7-89B4-A1B6FFAC4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3067"/>
              <a:ext cx="318" cy="18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8499" name="Oval 218">
              <a:extLst>
                <a:ext uri="{FF2B5EF4-FFF2-40B4-BE49-F238E27FC236}">
                  <a16:creationId xmlns:a16="http://schemas.microsoft.com/office/drawing/2014/main" id="{BCC2F161-8AB2-4362-A892-93D257EC7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024"/>
              <a:ext cx="181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8500" name="Line 212">
              <a:extLst>
                <a:ext uri="{FF2B5EF4-FFF2-40B4-BE49-F238E27FC236}">
                  <a16:creationId xmlns:a16="http://schemas.microsoft.com/office/drawing/2014/main" id="{3B393373-38AD-4B22-90A1-C08780DEA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8" y="1810"/>
              <a:ext cx="18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1" name="Line 201">
              <a:extLst>
                <a:ext uri="{FF2B5EF4-FFF2-40B4-BE49-F238E27FC236}">
                  <a16:creationId xmlns:a16="http://schemas.microsoft.com/office/drawing/2014/main" id="{8CC990AA-F763-4A5D-95E1-6B4F718B8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00" y="2237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502" name="Group 180">
              <a:extLst>
                <a:ext uri="{FF2B5EF4-FFF2-40B4-BE49-F238E27FC236}">
                  <a16:creationId xmlns:a16="http://schemas.microsoft.com/office/drawing/2014/main" id="{E50A5AAE-6AE9-4C16-9020-EE818AEDB5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" y="2387"/>
              <a:ext cx="341" cy="301"/>
              <a:chOff x="3787" y="3339"/>
              <a:chExt cx="341" cy="301"/>
            </a:xfrm>
          </p:grpSpPr>
          <p:sp>
            <p:nvSpPr>
              <p:cNvPr id="18542" name="Oval 181">
                <a:extLst>
                  <a:ext uri="{FF2B5EF4-FFF2-40B4-BE49-F238E27FC236}">
                    <a16:creationId xmlns:a16="http://schemas.microsoft.com/office/drawing/2014/main" id="{C8DFE1FA-E126-4878-B26A-747B589F3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8543" name="Text Box 182">
                <a:extLst>
                  <a:ext uri="{FF2B5EF4-FFF2-40B4-BE49-F238E27FC236}">
                    <a16:creationId xmlns:a16="http://schemas.microsoft.com/office/drawing/2014/main" id="{A197D95B-9DB6-435D-9988-9AF112E8CB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503" name="Group 183">
              <a:extLst>
                <a:ext uri="{FF2B5EF4-FFF2-40B4-BE49-F238E27FC236}">
                  <a16:creationId xmlns:a16="http://schemas.microsoft.com/office/drawing/2014/main" id="{C24F3BAE-9B7B-46D7-B28E-A0B381D94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2341"/>
              <a:ext cx="363" cy="363"/>
              <a:chOff x="3004" y="3499"/>
              <a:chExt cx="535" cy="612"/>
            </a:xfrm>
          </p:grpSpPr>
          <p:sp>
            <p:nvSpPr>
              <p:cNvPr id="18537" name="Oval 184">
                <a:extLst>
                  <a:ext uri="{FF2B5EF4-FFF2-40B4-BE49-F238E27FC236}">
                    <a16:creationId xmlns:a16="http://schemas.microsoft.com/office/drawing/2014/main" id="{DE8FF196-CAFD-4A0C-ADF5-6ED06A605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8538" name="Oval 185">
                <a:extLst>
                  <a:ext uri="{FF2B5EF4-FFF2-40B4-BE49-F238E27FC236}">
                    <a16:creationId xmlns:a16="http://schemas.microsoft.com/office/drawing/2014/main" id="{2535FCB7-5BB8-481E-A053-4ACDB713E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8539" name="Text Box 186">
                <a:extLst>
                  <a:ext uri="{FF2B5EF4-FFF2-40B4-BE49-F238E27FC236}">
                    <a16:creationId xmlns:a16="http://schemas.microsoft.com/office/drawing/2014/main" id="{3E24E5BE-0E15-4529-8670-4885F8C558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Y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40" name="Line 187">
                <a:extLst>
                  <a:ext uri="{FF2B5EF4-FFF2-40B4-BE49-F238E27FC236}">
                    <a16:creationId xmlns:a16="http://schemas.microsoft.com/office/drawing/2014/main" id="{FE24BC34-CA42-4663-9E42-157F3BB44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1" name="Line 188">
                <a:extLst>
                  <a:ext uri="{FF2B5EF4-FFF2-40B4-BE49-F238E27FC236}">
                    <a16:creationId xmlns:a16="http://schemas.microsoft.com/office/drawing/2014/main" id="{C742302B-8132-41D7-BA7B-F6A99110F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504" name="Group 189">
              <a:extLst>
                <a:ext uri="{FF2B5EF4-FFF2-40B4-BE49-F238E27FC236}">
                  <a16:creationId xmlns:a16="http://schemas.microsoft.com/office/drawing/2014/main" id="{5B5F79C0-0A8D-43DA-BCF5-C29EEDE0E3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" y="2387"/>
              <a:ext cx="341" cy="301"/>
              <a:chOff x="3787" y="3339"/>
              <a:chExt cx="341" cy="301"/>
            </a:xfrm>
          </p:grpSpPr>
          <p:sp>
            <p:nvSpPr>
              <p:cNvPr id="18535" name="Oval 190">
                <a:extLst>
                  <a:ext uri="{FF2B5EF4-FFF2-40B4-BE49-F238E27FC236}">
                    <a16:creationId xmlns:a16="http://schemas.microsoft.com/office/drawing/2014/main" id="{77CC638E-E9A9-498E-9316-D2E5413CC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8536" name="Text Box 191">
                <a:extLst>
                  <a:ext uri="{FF2B5EF4-FFF2-40B4-BE49-F238E27FC236}">
                    <a16:creationId xmlns:a16="http://schemas.microsoft.com/office/drawing/2014/main" id="{A8F4242C-9A5F-496A-928A-B82E19346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X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505" name="Line 192">
              <a:extLst>
                <a:ext uri="{FF2B5EF4-FFF2-40B4-BE49-F238E27FC236}">
                  <a16:creationId xmlns:a16="http://schemas.microsoft.com/office/drawing/2014/main" id="{C2CD4E82-B8B4-4C44-83A0-9F8148C3C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0" y="2523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6" name="Text Box 193">
              <a:extLst>
                <a:ext uri="{FF2B5EF4-FFF2-40B4-BE49-F238E27FC236}">
                  <a16:creationId xmlns:a16="http://schemas.microsoft.com/office/drawing/2014/main" id="{E6E08E5C-0BA9-4672-8512-7227D5903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229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18507" name="Text Box 194">
              <a:extLst>
                <a:ext uri="{FF2B5EF4-FFF2-40B4-BE49-F238E27FC236}">
                  <a16:creationId xmlns:a16="http://schemas.microsoft.com/office/drawing/2014/main" id="{EF7A2B58-D78F-4EFD-B00F-2DD124910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47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8508" name="Line 196">
              <a:extLst>
                <a:ext uri="{FF2B5EF4-FFF2-40B4-BE49-F238E27FC236}">
                  <a16:creationId xmlns:a16="http://schemas.microsoft.com/office/drawing/2014/main" id="{372DB8F1-735B-4F0A-8EDF-F5BD504DA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" y="252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9" name="Rectangle 200">
              <a:extLst>
                <a:ext uri="{FF2B5EF4-FFF2-40B4-BE49-F238E27FC236}">
                  <a16:creationId xmlns:a16="http://schemas.microsoft.com/office/drawing/2014/main" id="{A3C8F5F6-4599-461C-8533-28597D921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249"/>
              <a:ext cx="4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50"/>
                  </a:solidFill>
                </a:rPr>
                <a:t>010</a:t>
              </a:r>
            </a:p>
          </p:txBody>
        </p:sp>
        <p:grpSp>
          <p:nvGrpSpPr>
            <p:cNvPr id="18510" name="Group 202">
              <a:extLst>
                <a:ext uri="{FF2B5EF4-FFF2-40B4-BE49-F238E27FC236}">
                  <a16:creationId xmlns:a16="http://schemas.microsoft.com/office/drawing/2014/main" id="{4E6DBB12-ABE8-457F-A4B1-72FF12DE49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" y="1936"/>
              <a:ext cx="341" cy="301"/>
              <a:chOff x="3787" y="3339"/>
              <a:chExt cx="341" cy="301"/>
            </a:xfrm>
          </p:grpSpPr>
          <p:sp>
            <p:nvSpPr>
              <p:cNvPr id="18533" name="Oval 203">
                <a:extLst>
                  <a:ext uri="{FF2B5EF4-FFF2-40B4-BE49-F238E27FC236}">
                    <a16:creationId xmlns:a16="http://schemas.microsoft.com/office/drawing/2014/main" id="{DB30752A-F963-44D9-8050-3041F36EC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8534" name="Text Box 204">
                <a:extLst>
                  <a:ext uri="{FF2B5EF4-FFF2-40B4-BE49-F238E27FC236}">
                    <a16:creationId xmlns:a16="http://schemas.microsoft.com/office/drawing/2014/main" id="{14A5557B-EBCB-437E-AA64-7C13449BF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511" name="Group 205">
              <a:extLst>
                <a:ext uri="{FF2B5EF4-FFF2-40B4-BE49-F238E27FC236}">
                  <a16:creationId xmlns:a16="http://schemas.microsoft.com/office/drawing/2014/main" id="{5124CF0E-2D28-409A-887C-2F91F93E9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1661"/>
              <a:ext cx="341" cy="301"/>
              <a:chOff x="3787" y="3339"/>
              <a:chExt cx="341" cy="301"/>
            </a:xfrm>
          </p:grpSpPr>
          <p:sp>
            <p:nvSpPr>
              <p:cNvPr id="18531" name="Oval 206">
                <a:extLst>
                  <a:ext uri="{FF2B5EF4-FFF2-40B4-BE49-F238E27FC236}">
                    <a16:creationId xmlns:a16="http://schemas.microsoft.com/office/drawing/2014/main" id="{85F03395-06DF-4B30-9636-40D97F7B8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8532" name="Text Box 207">
                <a:extLst>
                  <a:ext uri="{FF2B5EF4-FFF2-40B4-BE49-F238E27FC236}">
                    <a16:creationId xmlns:a16="http://schemas.microsoft.com/office/drawing/2014/main" id="{A62C60D2-CA88-46E2-A4FC-E5C049BD49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C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512" name="Group 208">
              <a:extLst>
                <a:ext uri="{FF2B5EF4-FFF2-40B4-BE49-F238E27FC236}">
                  <a16:creationId xmlns:a16="http://schemas.microsoft.com/office/drawing/2014/main" id="{E767ECCF-25A3-4DB5-90AF-91239945F2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2024"/>
              <a:ext cx="341" cy="301"/>
              <a:chOff x="3787" y="3339"/>
              <a:chExt cx="341" cy="301"/>
            </a:xfrm>
          </p:grpSpPr>
          <p:sp>
            <p:nvSpPr>
              <p:cNvPr id="18529" name="Oval 209">
                <a:extLst>
                  <a:ext uri="{FF2B5EF4-FFF2-40B4-BE49-F238E27FC236}">
                    <a16:creationId xmlns:a16="http://schemas.microsoft.com/office/drawing/2014/main" id="{06AC49D5-8EC4-4888-B899-81D6092BB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8530" name="Text Box 210">
                <a:extLst>
                  <a:ext uri="{FF2B5EF4-FFF2-40B4-BE49-F238E27FC236}">
                    <a16:creationId xmlns:a16="http://schemas.microsoft.com/office/drawing/2014/main" id="{C065EBB7-5FFF-4EF2-83AE-A646055D1B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D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513" name="Line 211">
              <a:extLst>
                <a:ext uri="{FF2B5EF4-FFF2-40B4-BE49-F238E27FC236}">
                  <a16:creationId xmlns:a16="http://schemas.microsoft.com/office/drawing/2014/main" id="{5C554A61-3A26-45CF-B39A-531BC1510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0" y="1842"/>
              <a:ext cx="271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4" name="Line 213">
              <a:extLst>
                <a:ext uri="{FF2B5EF4-FFF2-40B4-BE49-F238E27FC236}">
                  <a16:creationId xmlns:a16="http://schemas.microsoft.com/office/drawing/2014/main" id="{D2340638-E6C2-4928-9583-E42527F9E4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7" y="2296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5" name="Text Box 214">
              <a:extLst>
                <a:ext uri="{FF2B5EF4-FFF2-40B4-BE49-F238E27FC236}">
                  <a16:creationId xmlns:a16="http://schemas.microsoft.com/office/drawing/2014/main" id="{908726E0-749F-41C9-9E96-948EFF63A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216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18516" name="Text Box 215">
              <a:extLst>
                <a:ext uri="{FF2B5EF4-FFF2-40B4-BE49-F238E27FC236}">
                  <a16:creationId xmlns:a16="http://schemas.microsoft.com/office/drawing/2014/main" id="{38DF1E95-4968-48DF-AB56-EC9C8E1C3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66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8517" name="Text Box 216">
              <a:extLst>
                <a:ext uri="{FF2B5EF4-FFF2-40B4-BE49-F238E27FC236}">
                  <a16:creationId xmlns:a16="http://schemas.microsoft.com/office/drawing/2014/main" id="{4DB378BA-7832-4407-862E-ADCE909FB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170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18518" name="Text Box 217">
              <a:extLst>
                <a:ext uri="{FF2B5EF4-FFF2-40B4-BE49-F238E27FC236}">
                  <a16:creationId xmlns:a16="http://schemas.microsoft.com/office/drawing/2014/main" id="{8C8CDC01-6FB8-4C8F-A3B6-E7F86A33C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" y="2112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8519" name="Line 219">
              <a:extLst>
                <a:ext uri="{FF2B5EF4-FFF2-40B4-BE49-F238E27FC236}">
                  <a16:creationId xmlns:a16="http://schemas.microsoft.com/office/drawing/2014/main" id="{15FDBAB0-6867-4592-9A93-73E0C79BE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6" y="2251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0" name="Rectangle 220">
              <a:extLst>
                <a:ext uri="{FF2B5EF4-FFF2-40B4-BE49-F238E27FC236}">
                  <a16:creationId xmlns:a16="http://schemas.microsoft.com/office/drawing/2014/main" id="{0177FEC6-10F1-4EDB-9FDD-69D2F6210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97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ym typeface="Symbol" panose="05050102010706020507" pitchFamily="18" charset="2"/>
                </a:rPr>
                <a:t>0</a:t>
              </a:r>
            </a:p>
          </p:txBody>
        </p:sp>
        <p:grpSp>
          <p:nvGrpSpPr>
            <p:cNvPr id="18521" name="Group 221">
              <a:extLst>
                <a:ext uri="{FF2B5EF4-FFF2-40B4-BE49-F238E27FC236}">
                  <a16:creationId xmlns:a16="http://schemas.microsoft.com/office/drawing/2014/main" id="{1AD9F8E3-4255-43F1-81B0-4E701745E7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2840"/>
              <a:ext cx="341" cy="301"/>
              <a:chOff x="3787" y="3339"/>
              <a:chExt cx="341" cy="301"/>
            </a:xfrm>
          </p:grpSpPr>
          <p:sp>
            <p:nvSpPr>
              <p:cNvPr id="18527" name="Oval 222">
                <a:extLst>
                  <a:ext uri="{FF2B5EF4-FFF2-40B4-BE49-F238E27FC236}">
                    <a16:creationId xmlns:a16="http://schemas.microsoft.com/office/drawing/2014/main" id="{66E565AA-2B6D-47B3-A045-41EA411BB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8528" name="Text Box 223">
                <a:extLst>
                  <a:ext uri="{FF2B5EF4-FFF2-40B4-BE49-F238E27FC236}">
                    <a16:creationId xmlns:a16="http://schemas.microsoft.com/office/drawing/2014/main" id="{2DBA1B74-EB00-4A94-96B6-1CDE10D84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E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522" name="Line 224">
              <a:extLst>
                <a:ext uri="{FF2B5EF4-FFF2-40B4-BE49-F238E27FC236}">
                  <a16:creationId xmlns:a16="http://schemas.microsoft.com/office/drawing/2014/main" id="{21C5920C-36BB-48CD-A14A-4C5819A5F4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4" y="2659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3" name="Line 225">
              <a:extLst>
                <a:ext uri="{FF2B5EF4-FFF2-40B4-BE49-F238E27FC236}">
                  <a16:creationId xmlns:a16="http://schemas.microsoft.com/office/drawing/2014/main" id="{38BC389D-74E5-4437-8EAD-1FC674C09D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2614"/>
              <a:ext cx="9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4" name="Line 227">
              <a:extLst>
                <a:ext uri="{FF2B5EF4-FFF2-40B4-BE49-F238E27FC236}">
                  <a16:creationId xmlns:a16="http://schemas.microsoft.com/office/drawing/2014/main" id="{737CD282-75DF-4448-93C8-A5B211B3D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11" y="3097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5" name="Text Box 228">
              <a:extLst>
                <a:ext uri="{FF2B5EF4-FFF2-40B4-BE49-F238E27FC236}">
                  <a16:creationId xmlns:a16="http://schemas.microsoft.com/office/drawing/2014/main" id="{88000F2D-B28F-4950-A2A4-16177D89C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" y="257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18526" name="Text Box 229">
              <a:extLst>
                <a:ext uri="{FF2B5EF4-FFF2-40B4-BE49-F238E27FC236}">
                  <a16:creationId xmlns:a16="http://schemas.microsoft.com/office/drawing/2014/main" id="{38ED6154-158D-4893-A350-1F9F5934D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70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18" name="Group 296">
            <a:extLst>
              <a:ext uri="{FF2B5EF4-FFF2-40B4-BE49-F238E27FC236}">
                <a16:creationId xmlns:a16="http://schemas.microsoft.com/office/drawing/2014/main" id="{427BDAD2-9ACC-462F-8BF8-98977E594F33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2997200"/>
            <a:ext cx="3816350" cy="3265488"/>
            <a:chOff x="2472" y="1842"/>
            <a:chExt cx="2404" cy="2057"/>
          </a:xfrm>
        </p:grpSpPr>
        <p:grpSp>
          <p:nvGrpSpPr>
            <p:cNvPr id="18440" name="Group 294">
              <a:extLst>
                <a:ext uri="{FF2B5EF4-FFF2-40B4-BE49-F238E27FC236}">
                  <a16:creationId xmlns:a16="http://schemas.microsoft.com/office/drawing/2014/main" id="{9A91288D-B313-4396-92D0-720318B6B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9" y="1842"/>
              <a:ext cx="2177" cy="2057"/>
              <a:chOff x="2699" y="1842"/>
              <a:chExt cx="2177" cy="2057"/>
            </a:xfrm>
          </p:grpSpPr>
          <p:sp>
            <p:nvSpPr>
              <p:cNvPr id="18442" name="Oval 233">
                <a:extLst>
                  <a:ext uri="{FF2B5EF4-FFF2-40B4-BE49-F238E27FC236}">
                    <a16:creationId xmlns:a16="http://schemas.microsoft.com/office/drawing/2014/main" id="{A3C79D1B-BE26-4550-A358-668ADEA67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2205"/>
                <a:ext cx="181" cy="27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8443" name="Line 234">
                <a:extLst>
                  <a:ext uri="{FF2B5EF4-FFF2-40B4-BE49-F238E27FC236}">
                    <a16:creationId xmlns:a16="http://schemas.microsoft.com/office/drawing/2014/main" id="{AAD062C4-9F0C-44B0-AB8D-3C297FD08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5" y="1991"/>
                <a:ext cx="182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4" name="Line 235">
                <a:extLst>
                  <a:ext uri="{FF2B5EF4-FFF2-40B4-BE49-F238E27FC236}">
                    <a16:creationId xmlns:a16="http://schemas.microsoft.com/office/drawing/2014/main" id="{CC1A9D44-BD56-41F6-8B81-E2AA3E6E0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27" y="2418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45" name="Group 236">
                <a:extLst>
                  <a:ext uri="{FF2B5EF4-FFF2-40B4-BE49-F238E27FC236}">
                    <a16:creationId xmlns:a16="http://schemas.microsoft.com/office/drawing/2014/main" id="{1E8CB6BD-95B0-4A20-8A11-51C697A926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9" y="2568"/>
                <a:ext cx="341" cy="301"/>
                <a:chOff x="3787" y="3339"/>
                <a:chExt cx="341" cy="301"/>
              </a:xfrm>
            </p:grpSpPr>
            <p:sp>
              <p:nvSpPr>
                <p:cNvPr id="18495" name="Oval 237">
                  <a:extLst>
                    <a:ext uri="{FF2B5EF4-FFF2-40B4-BE49-F238E27FC236}">
                      <a16:creationId xmlns:a16="http://schemas.microsoft.com/office/drawing/2014/main" id="{D72BBEFA-5DE7-4A1C-B946-697BD1916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7" y="3339"/>
                  <a:ext cx="340" cy="301"/>
                </a:xfrm>
                <a:prstGeom prst="ellipse">
                  <a:avLst/>
                </a:prstGeom>
                <a:solidFill>
                  <a:srgbClr val="99FF33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18496" name="Text Box 238">
                  <a:extLst>
                    <a:ext uri="{FF2B5EF4-FFF2-40B4-BE49-F238E27FC236}">
                      <a16:creationId xmlns:a16="http://schemas.microsoft.com/office/drawing/2014/main" id="{8251B02F-0D56-4802-925C-055A8A3E67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3339"/>
                  <a:ext cx="341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</a:rPr>
                    <a:t>A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446" name="Group 239">
                <a:extLst>
                  <a:ext uri="{FF2B5EF4-FFF2-40B4-BE49-F238E27FC236}">
                    <a16:creationId xmlns:a16="http://schemas.microsoft.com/office/drawing/2014/main" id="{D3D98D86-B9B1-4B13-B4A9-B44F00B4E4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3" y="2523"/>
                <a:ext cx="363" cy="363"/>
                <a:chOff x="3004" y="3499"/>
                <a:chExt cx="535" cy="612"/>
              </a:xfrm>
            </p:grpSpPr>
            <p:sp>
              <p:nvSpPr>
                <p:cNvPr id="18490" name="Oval 240">
                  <a:extLst>
                    <a:ext uri="{FF2B5EF4-FFF2-40B4-BE49-F238E27FC236}">
                      <a16:creationId xmlns:a16="http://schemas.microsoft.com/office/drawing/2014/main" id="{8C8F455F-5428-4EEE-A841-3E3FE258A6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4" y="3499"/>
                  <a:ext cx="535" cy="612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18491" name="Oval 241">
                  <a:extLst>
                    <a:ext uri="{FF2B5EF4-FFF2-40B4-BE49-F238E27FC236}">
                      <a16:creationId xmlns:a16="http://schemas.microsoft.com/office/drawing/2014/main" id="{5B833B98-94CD-41BC-AE21-3BAB7BAAE2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1" y="3578"/>
                  <a:ext cx="402" cy="459"/>
                </a:xfrm>
                <a:prstGeom prst="ellipse">
                  <a:avLst/>
                </a:prstGeom>
                <a:solidFill>
                  <a:srgbClr val="99FF33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18492" name="Text Box 242">
                  <a:extLst>
                    <a:ext uri="{FF2B5EF4-FFF2-40B4-BE49-F238E27FC236}">
                      <a16:creationId xmlns:a16="http://schemas.microsoft.com/office/drawing/2014/main" id="{A10FC76A-B875-4462-92FB-457182F4EC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7" y="3612"/>
                  <a:ext cx="402" cy="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</a:rPr>
                    <a:t>Y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93" name="Line 243">
                  <a:extLst>
                    <a:ext uri="{FF2B5EF4-FFF2-40B4-BE49-F238E27FC236}">
                      <a16:creationId xmlns:a16="http://schemas.microsoft.com/office/drawing/2014/main" id="{3C7A5C73-8475-475A-B78F-5539E96C5A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1" y="357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94" name="Line 244">
                  <a:extLst>
                    <a:ext uri="{FF2B5EF4-FFF2-40B4-BE49-F238E27FC236}">
                      <a16:creationId xmlns:a16="http://schemas.microsoft.com/office/drawing/2014/main" id="{8595E478-9D67-4FD8-BCC2-5D0D71FA21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1" y="357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47" name="Group 245">
                <a:extLst>
                  <a:ext uri="{FF2B5EF4-FFF2-40B4-BE49-F238E27FC236}">
                    <a16:creationId xmlns:a16="http://schemas.microsoft.com/office/drawing/2014/main" id="{B2174EE2-73EF-434A-822A-325E419344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9" y="2568"/>
                <a:ext cx="341" cy="301"/>
                <a:chOff x="3787" y="3339"/>
                <a:chExt cx="341" cy="301"/>
              </a:xfrm>
            </p:grpSpPr>
            <p:sp>
              <p:nvSpPr>
                <p:cNvPr id="18488" name="Oval 246">
                  <a:extLst>
                    <a:ext uri="{FF2B5EF4-FFF2-40B4-BE49-F238E27FC236}">
                      <a16:creationId xmlns:a16="http://schemas.microsoft.com/office/drawing/2014/main" id="{ED26B2A1-B4C2-4901-92B5-300CBFEDF6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7" y="3339"/>
                  <a:ext cx="340" cy="301"/>
                </a:xfrm>
                <a:prstGeom prst="ellipse">
                  <a:avLst/>
                </a:prstGeom>
                <a:solidFill>
                  <a:srgbClr val="99FF33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18489" name="Text Box 247">
                  <a:extLst>
                    <a:ext uri="{FF2B5EF4-FFF2-40B4-BE49-F238E27FC236}">
                      <a16:creationId xmlns:a16="http://schemas.microsoft.com/office/drawing/2014/main" id="{BF491D3F-9B1B-47E9-A5A2-423E265729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3339"/>
                  <a:ext cx="341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48" name="Line 248">
                <a:extLst>
                  <a:ext uri="{FF2B5EF4-FFF2-40B4-BE49-F238E27FC236}">
                    <a16:creationId xmlns:a16="http://schemas.microsoft.com/office/drawing/2014/main" id="{EA67088B-7E2F-4113-8533-5BD632D4F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7" y="270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9" name="Text Box 249">
                <a:extLst>
                  <a:ext uri="{FF2B5EF4-FFF2-40B4-BE49-F238E27FC236}">
                    <a16:creationId xmlns:a16="http://schemas.microsoft.com/office/drawing/2014/main" id="{24BD385C-BC5A-4037-BB98-9293822DE0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2" y="2477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8450" name="Text Box 250">
                <a:extLst>
                  <a:ext uri="{FF2B5EF4-FFF2-40B4-BE49-F238E27FC236}">
                    <a16:creationId xmlns:a16="http://schemas.microsoft.com/office/drawing/2014/main" id="{9FB475B0-5056-4342-AC30-DD5220E428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659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18451" name="Line 251">
                <a:extLst>
                  <a:ext uri="{FF2B5EF4-FFF2-40B4-BE49-F238E27FC236}">
                    <a16:creationId xmlns:a16="http://schemas.microsoft.com/office/drawing/2014/main" id="{49F118F9-AA45-46A6-9572-5928092A9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2" y="270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52" name="Group 253">
                <a:extLst>
                  <a:ext uri="{FF2B5EF4-FFF2-40B4-BE49-F238E27FC236}">
                    <a16:creationId xmlns:a16="http://schemas.microsoft.com/office/drawing/2014/main" id="{D7C1F536-6DD6-443C-B7C6-51659A6577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5" y="2117"/>
                <a:ext cx="341" cy="301"/>
                <a:chOff x="3787" y="3339"/>
                <a:chExt cx="341" cy="301"/>
              </a:xfrm>
            </p:grpSpPr>
            <p:sp>
              <p:nvSpPr>
                <p:cNvPr id="18486" name="Oval 254">
                  <a:extLst>
                    <a:ext uri="{FF2B5EF4-FFF2-40B4-BE49-F238E27FC236}">
                      <a16:creationId xmlns:a16="http://schemas.microsoft.com/office/drawing/2014/main" id="{D99334F8-2108-4BC9-84B4-2613BB5769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7" y="3339"/>
                  <a:ext cx="340" cy="301"/>
                </a:xfrm>
                <a:prstGeom prst="ellipse">
                  <a:avLst/>
                </a:prstGeom>
                <a:solidFill>
                  <a:srgbClr val="99FF33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18487" name="Text Box 255">
                  <a:extLst>
                    <a:ext uri="{FF2B5EF4-FFF2-40B4-BE49-F238E27FC236}">
                      <a16:creationId xmlns:a16="http://schemas.microsoft.com/office/drawing/2014/main" id="{CB28A732-918C-40AB-990D-34CB7DADD4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3339"/>
                  <a:ext cx="341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</a:rPr>
                    <a:t>B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453" name="Group 256">
                <a:extLst>
                  <a:ext uri="{FF2B5EF4-FFF2-40B4-BE49-F238E27FC236}">
                    <a16:creationId xmlns:a16="http://schemas.microsoft.com/office/drawing/2014/main" id="{0105BD16-A6BF-40FF-BD3B-6371733B75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29" y="1842"/>
                <a:ext cx="341" cy="301"/>
                <a:chOff x="3787" y="3339"/>
                <a:chExt cx="341" cy="301"/>
              </a:xfrm>
            </p:grpSpPr>
            <p:sp>
              <p:nvSpPr>
                <p:cNvPr id="18484" name="Oval 257">
                  <a:extLst>
                    <a:ext uri="{FF2B5EF4-FFF2-40B4-BE49-F238E27FC236}">
                      <a16:creationId xmlns:a16="http://schemas.microsoft.com/office/drawing/2014/main" id="{1FBE8E99-6AA1-4B97-A1D8-1AD9C8B26B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7" y="3339"/>
                  <a:ext cx="340" cy="301"/>
                </a:xfrm>
                <a:prstGeom prst="ellipse">
                  <a:avLst/>
                </a:prstGeom>
                <a:solidFill>
                  <a:srgbClr val="99FF33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18485" name="Text Box 258">
                  <a:extLst>
                    <a:ext uri="{FF2B5EF4-FFF2-40B4-BE49-F238E27FC236}">
                      <a16:creationId xmlns:a16="http://schemas.microsoft.com/office/drawing/2014/main" id="{C2E339F7-AE21-4FD8-9ED5-DD60E693A4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3339"/>
                  <a:ext cx="341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</a:rPr>
                    <a:t>C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454" name="Group 259">
                <a:extLst>
                  <a:ext uri="{FF2B5EF4-FFF2-40B4-BE49-F238E27FC236}">
                    <a16:creationId xmlns:a16="http://schemas.microsoft.com/office/drawing/2014/main" id="{09533A89-04D4-4C7A-A8EF-75418BC7F4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01" y="2205"/>
                <a:ext cx="341" cy="301"/>
                <a:chOff x="3787" y="3339"/>
                <a:chExt cx="341" cy="301"/>
              </a:xfrm>
            </p:grpSpPr>
            <p:sp>
              <p:nvSpPr>
                <p:cNvPr id="18482" name="Oval 260">
                  <a:extLst>
                    <a:ext uri="{FF2B5EF4-FFF2-40B4-BE49-F238E27FC236}">
                      <a16:creationId xmlns:a16="http://schemas.microsoft.com/office/drawing/2014/main" id="{940C8A55-DCE0-4852-B7CA-539554ED35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7" y="3339"/>
                  <a:ext cx="340" cy="301"/>
                </a:xfrm>
                <a:prstGeom prst="ellipse">
                  <a:avLst/>
                </a:prstGeom>
                <a:solidFill>
                  <a:srgbClr val="99FF33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18483" name="Text Box 261">
                  <a:extLst>
                    <a:ext uri="{FF2B5EF4-FFF2-40B4-BE49-F238E27FC236}">
                      <a16:creationId xmlns:a16="http://schemas.microsoft.com/office/drawing/2014/main" id="{12F0859A-1267-4C57-B99E-4C5DDE1E91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3339"/>
                  <a:ext cx="341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</a:rPr>
                    <a:t>D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55" name="Line 262">
                <a:extLst>
                  <a:ext uri="{FF2B5EF4-FFF2-40B4-BE49-F238E27FC236}">
                    <a16:creationId xmlns:a16="http://schemas.microsoft.com/office/drawing/2014/main" id="{01948681-1A8F-4BE8-87C1-3765E05BB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7" y="2023"/>
                <a:ext cx="271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6" name="Line 263">
                <a:extLst>
                  <a:ext uri="{FF2B5EF4-FFF2-40B4-BE49-F238E27FC236}">
                    <a16:creationId xmlns:a16="http://schemas.microsoft.com/office/drawing/2014/main" id="{C9056D40-3704-42A4-9AE6-7B3A99452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4" y="2477"/>
                <a:ext cx="272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7" name="Text Box 264">
                <a:extLst>
                  <a:ext uri="{FF2B5EF4-FFF2-40B4-BE49-F238E27FC236}">
                    <a16:creationId xmlns:a16="http://schemas.microsoft.com/office/drawing/2014/main" id="{7724DD61-E15E-476C-B2BD-9C2C14776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7" y="234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8458" name="Text Box 265">
                <a:extLst>
                  <a:ext uri="{FF2B5EF4-FFF2-40B4-BE49-F238E27FC236}">
                    <a16:creationId xmlns:a16="http://schemas.microsoft.com/office/drawing/2014/main" id="{C94F289B-AE4D-4361-B942-6AE9979101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7" y="184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18459" name="Text Box 266">
                <a:extLst>
                  <a:ext uri="{FF2B5EF4-FFF2-40B4-BE49-F238E27FC236}">
                    <a16:creationId xmlns:a16="http://schemas.microsoft.com/office/drawing/2014/main" id="{4C32AAA6-FDC2-411D-9B9D-4C32775937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2" y="1887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8460" name="Text Box 267">
                <a:extLst>
                  <a:ext uri="{FF2B5EF4-FFF2-40B4-BE49-F238E27FC236}">
                    <a16:creationId xmlns:a16="http://schemas.microsoft.com/office/drawing/2014/main" id="{F611EAC9-C162-4067-8BD9-3BA01EBD9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6" y="2293"/>
                <a:ext cx="2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18461" name="Line 268">
                <a:extLst>
                  <a:ext uri="{FF2B5EF4-FFF2-40B4-BE49-F238E27FC236}">
                    <a16:creationId xmlns:a16="http://schemas.microsoft.com/office/drawing/2014/main" id="{E3301061-8C98-45A6-A593-186C9DA17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73" y="2432"/>
                <a:ext cx="91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2" name="Rectangle 269">
                <a:extLst>
                  <a:ext uri="{FF2B5EF4-FFF2-40B4-BE49-F238E27FC236}">
                    <a16:creationId xmlns:a16="http://schemas.microsoft.com/office/drawing/2014/main" id="{08F415B5-0052-47B8-9D64-ADB4FD13B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16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ym typeface="Symbol" panose="05050102010706020507" pitchFamily="18" charset="2"/>
                  </a:rPr>
                  <a:t>0</a:t>
                </a:r>
              </a:p>
            </p:txBody>
          </p:sp>
          <p:grpSp>
            <p:nvGrpSpPr>
              <p:cNvPr id="18463" name="Group 270">
                <a:extLst>
                  <a:ext uri="{FF2B5EF4-FFF2-40B4-BE49-F238E27FC236}">
                    <a16:creationId xmlns:a16="http://schemas.microsoft.com/office/drawing/2014/main" id="{7FAE76E5-8C46-443D-A540-5D54234D92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6" y="3021"/>
                <a:ext cx="341" cy="301"/>
                <a:chOff x="3787" y="3339"/>
                <a:chExt cx="341" cy="301"/>
              </a:xfrm>
            </p:grpSpPr>
            <p:sp>
              <p:nvSpPr>
                <p:cNvPr id="18480" name="Oval 271">
                  <a:extLst>
                    <a:ext uri="{FF2B5EF4-FFF2-40B4-BE49-F238E27FC236}">
                      <a16:creationId xmlns:a16="http://schemas.microsoft.com/office/drawing/2014/main" id="{7C9DAC92-001F-4003-81B2-8A0D5102AE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7" y="3339"/>
                  <a:ext cx="340" cy="301"/>
                </a:xfrm>
                <a:prstGeom prst="ellipse">
                  <a:avLst/>
                </a:prstGeom>
                <a:solidFill>
                  <a:srgbClr val="99FF33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18481" name="Text Box 272">
                  <a:extLst>
                    <a:ext uri="{FF2B5EF4-FFF2-40B4-BE49-F238E27FC236}">
                      <a16:creationId xmlns:a16="http://schemas.microsoft.com/office/drawing/2014/main" id="{F8C5955D-2979-4FC6-A1A0-DB8F636B50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3339"/>
                  <a:ext cx="341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</a:rPr>
                    <a:t>E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64" name="Line 273">
                <a:extLst>
                  <a:ext uri="{FF2B5EF4-FFF2-40B4-BE49-F238E27FC236}">
                    <a16:creationId xmlns:a16="http://schemas.microsoft.com/office/drawing/2014/main" id="{B7C62FAA-2FCD-45FD-84A3-EFF8E34A3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1" y="2840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5" name="Line 274">
                <a:extLst>
                  <a:ext uri="{FF2B5EF4-FFF2-40B4-BE49-F238E27FC236}">
                    <a16:creationId xmlns:a16="http://schemas.microsoft.com/office/drawing/2014/main" id="{FD6B1504-A8F9-4D21-995B-621627EDA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3" y="2795"/>
                <a:ext cx="91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6" name="Text Box 276">
                <a:extLst>
                  <a:ext uri="{FF2B5EF4-FFF2-40B4-BE49-F238E27FC236}">
                    <a16:creationId xmlns:a16="http://schemas.microsoft.com/office/drawing/2014/main" id="{1C254550-5653-411A-BF7A-526307B3FC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4" y="275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8467" name="Text Box 277">
                <a:extLst>
                  <a:ext uri="{FF2B5EF4-FFF2-40B4-BE49-F238E27FC236}">
                    <a16:creationId xmlns:a16="http://schemas.microsoft.com/office/drawing/2014/main" id="{E4671FBA-6AAA-4954-9B8D-6C793F5118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4" y="284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grpSp>
            <p:nvGrpSpPr>
              <p:cNvPr id="18468" name="Group 278">
                <a:extLst>
                  <a:ext uri="{FF2B5EF4-FFF2-40B4-BE49-F238E27FC236}">
                    <a16:creationId xmlns:a16="http://schemas.microsoft.com/office/drawing/2014/main" id="{BFF21072-3D0E-4645-807D-68C5488D82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6" y="3430"/>
                <a:ext cx="341" cy="301"/>
                <a:chOff x="3787" y="3339"/>
                <a:chExt cx="341" cy="301"/>
              </a:xfrm>
            </p:grpSpPr>
            <p:sp>
              <p:nvSpPr>
                <p:cNvPr id="18478" name="Oval 279">
                  <a:extLst>
                    <a:ext uri="{FF2B5EF4-FFF2-40B4-BE49-F238E27FC236}">
                      <a16:creationId xmlns:a16="http://schemas.microsoft.com/office/drawing/2014/main" id="{888695AD-74B6-4EBD-9968-30E16B886C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7" y="3339"/>
                  <a:ext cx="340" cy="301"/>
                </a:xfrm>
                <a:prstGeom prst="ellipse">
                  <a:avLst/>
                </a:prstGeom>
                <a:solidFill>
                  <a:srgbClr val="99FF33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18479" name="Text Box 280">
                  <a:extLst>
                    <a:ext uri="{FF2B5EF4-FFF2-40B4-BE49-F238E27FC236}">
                      <a16:creationId xmlns:a16="http://schemas.microsoft.com/office/drawing/2014/main" id="{D4AF4FBE-FC81-49CA-9845-72164180BF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3339"/>
                  <a:ext cx="341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</a:rPr>
                    <a:t>F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69" name="Line 281">
                <a:extLst>
                  <a:ext uri="{FF2B5EF4-FFF2-40B4-BE49-F238E27FC236}">
                    <a16:creationId xmlns:a16="http://schemas.microsoft.com/office/drawing/2014/main" id="{97FADAAD-2CAB-4567-B770-B2A45C099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3" y="3248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70" name="Group 282">
                <a:extLst>
                  <a:ext uri="{FF2B5EF4-FFF2-40B4-BE49-F238E27FC236}">
                    <a16:creationId xmlns:a16="http://schemas.microsoft.com/office/drawing/2014/main" id="{751F00CE-F799-436F-B2F3-50E3D0CB21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1" y="3475"/>
                <a:ext cx="341" cy="301"/>
                <a:chOff x="3787" y="3339"/>
                <a:chExt cx="341" cy="301"/>
              </a:xfrm>
            </p:grpSpPr>
            <p:sp>
              <p:nvSpPr>
                <p:cNvPr id="18476" name="Oval 283">
                  <a:extLst>
                    <a:ext uri="{FF2B5EF4-FFF2-40B4-BE49-F238E27FC236}">
                      <a16:creationId xmlns:a16="http://schemas.microsoft.com/office/drawing/2014/main" id="{4B764EA8-6949-4952-8C93-6F07F58CAD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7" y="3339"/>
                  <a:ext cx="340" cy="301"/>
                </a:xfrm>
                <a:prstGeom prst="ellipse">
                  <a:avLst/>
                </a:prstGeom>
                <a:solidFill>
                  <a:srgbClr val="99FF33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18477" name="Text Box 284">
                  <a:extLst>
                    <a:ext uri="{FF2B5EF4-FFF2-40B4-BE49-F238E27FC236}">
                      <a16:creationId xmlns:a16="http://schemas.microsoft.com/office/drawing/2014/main" id="{CD4D260C-2219-4A3D-ADBB-8D0B7B8329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3339"/>
                  <a:ext cx="341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</a:rPr>
                    <a:t>G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71" name="Line 285">
                <a:extLst>
                  <a:ext uri="{FF2B5EF4-FFF2-40B4-BE49-F238E27FC236}">
                    <a16:creationId xmlns:a16="http://schemas.microsoft.com/office/drawing/2014/main" id="{CE7EE249-3CBB-4A0B-BCD7-5C8911AE8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3616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2" name="Line 289">
                <a:extLst>
                  <a:ext uri="{FF2B5EF4-FFF2-40B4-BE49-F238E27FC236}">
                    <a16:creationId xmlns:a16="http://schemas.microsoft.com/office/drawing/2014/main" id="{C4E29867-7C7D-4548-8DB5-9449DF51C2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61" y="3248"/>
                <a:ext cx="18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3" name="Text Box 290">
                <a:extLst>
                  <a:ext uri="{FF2B5EF4-FFF2-40B4-BE49-F238E27FC236}">
                    <a16:creationId xmlns:a16="http://schemas.microsoft.com/office/drawing/2014/main" id="{EDFE7316-C92B-4626-9DA6-0EE9F784C1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7" y="3203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18474" name="Text Box 291">
                <a:extLst>
                  <a:ext uri="{FF2B5EF4-FFF2-40B4-BE49-F238E27FC236}">
                    <a16:creationId xmlns:a16="http://schemas.microsoft.com/office/drawing/2014/main" id="{6B5C6CEF-B2F5-4D0B-B5EE-1239AC5029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9" y="361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8475" name="Text Box 292">
                <a:extLst>
                  <a:ext uri="{FF2B5EF4-FFF2-40B4-BE49-F238E27FC236}">
                    <a16:creationId xmlns:a16="http://schemas.microsoft.com/office/drawing/2014/main" id="{920C4F7A-93CD-4BBE-8FF7-6CB9D093F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2" y="3157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</p:grpSp>
        <p:sp>
          <p:nvSpPr>
            <p:cNvPr id="18441" name="AutoShape 295">
              <a:extLst>
                <a:ext uri="{FF2B5EF4-FFF2-40B4-BE49-F238E27FC236}">
                  <a16:creationId xmlns:a16="http://schemas.microsoft.com/office/drawing/2014/main" id="{DB51F341-8BA2-4ECD-994F-413280FA7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614"/>
              <a:ext cx="227" cy="181"/>
            </a:xfrm>
            <a:prstGeom prst="rightArrow">
              <a:avLst>
                <a:gd name="adj1" fmla="val 50000"/>
                <a:gd name="adj2" fmla="val 3135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6">
            <a:extLst>
              <a:ext uri="{FF2B5EF4-FFF2-40B4-BE49-F238E27FC236}">
                <a16:creationId xmlns:a16="http://schemas.microsoft.com/office/drawing/2014/main" id="{B5B4889B-5608-4EB9-BDA2-7C875CC4EA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23099D-7489-4364-8166-5F77F612C24B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D0CAA27-B0F4-4080-81E0-CF2ABE2B66D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0"/>
            <a:ext cx="4038600" cy="86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．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3300"/>
                </a:solidFill>
              </a:rPr>
              <a:t>（</a:t>
            </a:r>
            <a:r>
              <a:rPr lang="en-US" altLang="zh-CN" sz="2400" b="1">
                <a:solidFill>
                  <a:srgbClr val="CC3300"/>
                </a:solidFill>
              </a:rPr>
              <a:t>3</a:t>
            </a:r>
            <a:r>
              <a:rPr lang="zh-CN" altLang="en-US" sz="2400" b="1">
                <a:solidFill>
                  <a:srgbClr val="CC3300"/>
                </a:solidFill>
              </a:rPr>
              <a:t>）　 </a:t>
            </a:r>
            <a:r>
              <a:rPr lang="en-US" altLang="zh-CN" sz="2400" b="1">
                <a:solidFill>
                  <a:srgbClr val="CC3300"/>
                </a:solidFill>
              </a:rPr>
              <a:t>a(</a:t>
            </a:r>
            <a:r>
              <a:rPr lang="en-US" altLang="zh-CN" sz="2400" b="1">
                <a:solidFill>
                  <a:srgbClr val="000050"/>
                </a:solidFill>
              </a:rPr>
              <a:t>(a|b)*|ab*a</a:t>
            </a:r>
            <a:r>
              <a:rPr lang="en-US" altLang="zh-CN" sz="2400" b="1">
                <a:solidFill>
                  <a:srgbClr val="CC3300"/>
                </a:solidFill>
              </a:rPr>
              <a:t>)</a:t>
            </a:r>
            <a:r>
              <a:rPr lang="en-US" altLang="zh-CN" sz="2400" b="1">
                <a:solidFill>
                  <a:srgbClr val="000050"/>
                </a:solidFill>
              </a:rPr>
              <a:t>*</a:t>
            </a:r>
            <a:r>
              <a:rPr lang="en-US" altLang="zh-CN" sz="2400" b="1">
                <a:solidFill>
                  <a:srgbClr val="CC3300"/>
                </a:solidFill>
              </a:rPr>
              <a:t>b </a:t>
            </a:r>
            <a:r>
              <a:rPr lang="zh-CN" altLang="en-US" sz="800"/>
              <a:t>９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2415C90-EE39-4D83-A6EC-EF96C28D6BC4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196975"/>
            <a:ext cx="3600450" cy="1223963"/>
            <a:chOff x="839" y="799"/>
            <a:chExt cx="2268" cy="771"/>
          </a:xfrm>
        </p:grpSpPr>
        <p:sp>
          <p:nvSpPr>
            <p:cNvPr id="19560" name="Oval 4">
              <a:extLst>
                <a:ext uri="{FF2B5EF4-FFF2-40B4-BE49-F238E27FC236}">
                  <a16:creationId xmlns:a16="http://schemas.microsoft.com/office/drawing/2014/main" id="{7B71FD66-4CF5-444B-9968-12B8580D6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117"/>
              <a:ext cx="318" cy="18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grpSp>
          <p:nvGrpSpPr>
            <p:cNvPr id="19561" name="Group 5">
              <a:extLst>
                <a:ext uri="{FF2B5EF4-FFF2-40B4-BE49-F238E27FC236}">
                  <a16:creationId xmlns:a16="http://schemas.microsoft.com/office/drawing/2014/main" id="{69EF8C3A-7A34-43B2-A085-D0EAA3A3E1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1" y="1253"/>
              <a:ext cx="341" cy="301"/>
              <a:chOff x="3787" y="3339"/>
              <a:chExt cx="341" cy="301"/>
            </a:xfrm>
          </p:grpSpPr>
          <p:sp>
            <p:nvSpPr>
              <p:cNvPr id="19578" name="Oval 6">
                <a:extLst>
                  <a:ext uri="{FF2B5EF4-FFF2-40B4-BE49-F238E27FC236}">
                    <a16:creationId xmlns:a16="http://schemas.microsoft.com/office/drawing/2014/main" id="{56B47A23-DB7C-4745-8EB3-7F4D96DC0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9579" name="Text Box 7">
                <a:extLst>
                  <a:ext uri="{FF2B5EF4-FFF2-40B4-BE49-F238E27FC236}">
                    <a16:creationId xmlns:a16="http://schemas.microsoft.com/office/drawing/2014/main" id="{6FAE7289-4511-476D-8D07-A42884B3ED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562" name="Group 8">
              <a:extLst>
                <a:ext uri="{FF2B5EF4-FFF2-40B4-BE49-F238E27FC236}">
                  <a16:creationId xmlns:a16="http://schemas.microsoft.com/office/drawing/2014/main" id="{50921009-799B-428F-98F8-2EDD5D2EC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" y="1207"/>
              <a:ext cx="363" cy="363"/>
              <a:chOff x="3004" y="3499"/>
              <a:chExt cx="535" cy="612"/>
            </a:xfrm>
          </p:grpSpPr>
          <p:sp>
            <p:nvSpPr>
              <p:cNvPr id="19573" name="Oval 9">
                <a:extLst>
                  <a:ext uri="{FF2B5EF4-FFF2-40B4-BE49-F238E27FC236}">
                    <a16:creationId xmlns:a16="http://schemas.microsoft.com/office/drawing/2014/main" id="{84267A55-63ED-4407-B7FF-D3175E19C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9574" name="Oval 10">
                <a:extLst>
                  <a:ext uri="{FF2B5EF4-FFF2-40B4-BE49-F238E27FC236}">
                    <a16:creationId xmlns:a16="http://schemas.microsoft.com/office/drawing/2014/main" id="{9A79E077-E9CE-4B87-8109-ABC7106B6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9575" name="Text Box 11">
                <a:extLst>
                  <a:ext uri="{FF2B5EF4-FFF2-40B4-BE49-F238E27FC236}">
                    <a16:creationId xmlns:a16="http://schemas.microsoft.com/office/drawing/2014/main" id="{F26EC4AB-F841-43F8-8F7A-0632B3BC1D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Y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76" name="Line 12">
                <a:extLst>
                  <a:ext uri="{FF2B5EF4-FFF2-40B4-BE49-F238E27FC236}">
                    <a16:creationId xmlns:a16="http://schemas.microsoft.com/office/drawing/2014/main" id="{35F5655E-831F-4942-8236-894C4F904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7" name="Line 13">
                <a:extLst>
                  <a:ext uri="{FF2B5EF4-FFF2-40B4-BE49-F238E27FC236}">
                    <a16:creationId xmlns:a16="http://schemas.microsoft.com/office/drawing/2014/main" id="{B9D3E6D9-9EC9-4037-A85C-CE46221B4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63" name="Group 14">
              <a:extLst>
                <a:ext uri="{FF2B5EF4-FFF2-40B4-BE49-F238E27FC236}">
                  <a16:creationId xmlns:a16="http://schemas.microsoft.com/office/drawing/2014/main" id="{7E4EC272-F3BF-4F23-97CB-DD72C712FD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253"/>
              <a:ext cx="341" cy="301"/>
              <a:chOff x="3787" y="3339"/>
              <a:chExt cx="341" cy="301"/>
            </a:xfrm>
          </p:grpSpPr>
          <p:sp>
            <p:nvSpPr>
              <p:cNvPr id="19571" name="Oval 15">
                <a:extLst>
                  <a:ext uri="{FF2B5EF4-FFF2-40B4-BE49-F238E27FC236}">
                    <a16:creationId xmlns:a16="http://schemas.microsoft.com/office/drawing/2014/main" id="{725735CA-697D-4CC4-926F-8C567E4A4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9572" name="Text Box 16">
                <a:extLst>
                  <a:ext uri="{FF2B5EF4-FFF2-40B4-BE49-F238E27FC236}">
                    <a16:creationId xmlns:a16="http://schemas.microsoft.com/office/drawing/2014/main" id="{EAAC90B9-4980-4D1E-B608-80778A522B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X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564" name="Line 17">
              <a:extLst>
                <a:ext uri="{FF2B5EF4-FFF2-40B4-BE49-F238E27FC236}">
                  <a16:creationId xmlns:a16="http://schemas.microsoft.com/office/drawing/2014/main" id="{3CC4AA58-712C-4EC3-B27F-D3AB840F0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389"/>
              <a:ext cx="49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5" name="Text Box 18">
              <a:extLst>
                <a:ext uri="{FF2B5EF4-FFF2-40B4-BE49-F238E27FC236}">
                  <a16:creationId xmlns:a16="http://schemas.microsoft.com/office/drawing/2014/main" id="{2A9FE122-8B87-4E7B-B90F-FA313BAE7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1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9566" name="Text Box 19">
              <a:extLst>
                <a:ext uri="{FF2B5EF4-FFF2-40B4-BE49-F238E27FC236}">
                  <a16:creationId xmlns:a16="http://schemas.microsoft.com/office/drawing/2014/main" id="{698472B6-3844-42AD-9BD9-3B3453544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3" y="11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19567" name="AutoShape 20">
              <a:extLst>
                <a:ext uri="{FF2B5EF4-FFF2-40B4-BE49-F238E27FC236}">
                  <a16:creationId xmlns:a16="http://schemas.microsoft.com/office/drawing/2014/main" id="{A7AB9F6A-6D9D-43C4-90C2-52B077C87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343"/>
              <a:ext cx="272" cy="181"/>
            </a:xfrm>
            <a:prstGeom prst="rightArrow">
              <a:avLst>
                <a:gd name="adj1" fmla="val 50000"/>
                <a:gd name="adj2" fmla="val 3756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9568" name="Line 21">
              <a:extLst>
                <a:ext uri="{FF2B5EF4-FFF2-40B4-BE49-F238E27FC236}">
                  <a16:creationId xmlns:a16="http://schemas.microsoft.com/office/drawing/2014/main" id="{F63BAA6F-FA2D-410D-9D8B-91C2A2F6C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389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9" name="Line 22">
              <a:extLst>
                <a:ext uri="{FF2B5EF4-FFF2-40B4-BE49-F238E27FC236}">
                  <a16:creationId xmlns:a16="http://schemas.microsoft.com/office/drawing/2014/main" id="{8F71FE9D-4204-4391-A8A0-F571EC8227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3" y="1231"/>
              <a:ext cx="4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0" name="Text Box 23">
              <a:extLst>
                <a:ext uri="{FF2B5EF4-FFF2-40B4-BE49-F238E27FC236}">
                  <a16:creationId xmlns:a16="http://schemas.microsoft.com/office/drawing/2014/main" id="{52FA7052-9F12-4DF7-841B-ECA7DD0C9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799"/>
              <a:ext cx="19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((a|b)*</a:t>
              </a:r>
              <a:r>
                <a:rPr lang="en-US" altLang="zh-CN" sz="2400" b="1">
                  <a:solidFill>
                    <a:srgbClr val="CC3300"/>
                  </a:solidFill>
                </a:rPr>
                <a:t>|</a:t>
              </a:r>
              <a:r>
                <a:rPr lang="en-US" altLang="zh-CN" sz="2400" b="1"/>
                <a:t>ab*a)</a:t>
              </a:r>
            </a:p>
          </p:txBody>
        </p:sp>
      </p:grpSp>
      <p:grpSp>
        <p:nvGrpSpPr>
          <p:cNvPr id="6" name="Group 24">
            <a:extLst>
              <a:ext uri="{FF2B5EF4-FFF2-40B4-BE49-F238E27FC236}">
                <a16:creationId xmlns:a16="http://schemas.microsoft.com/office/drawing/2014/main" id="{452F3381-3593-48D5-810D-68E1BEEAFD39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1052513"/>
            <a:ext cx="3600450" cy="1897062"/>
            <a:chOff x="1020" y="1616"/>
            <a:chExt cx="2268" cy="1195"/>
          </a:xfrm>
        </p:grpSpPr>
        <p:sp>
          <p:nvSpPr>
            <p:cNvPr id="19537" name="Oval 25">
              <a:extLst>
                <a:ext uri="{FF2B5EF4-FFF2-40B4-BE49-F238E27FC236}">
                  <a16:creationId xmlns:a16="http://schemas.microsoft.com/office/drawing/2014/main" id="{BD869F66-778B-4C1A-9E53-6670DE742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304"/>
              <a:ext cx="317" cy="18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9538" name="Oval 26">
              <a:extLst>
                <a:ext uri="{FF2B5EF4-FFF2-40B4-BE49-F238E27FC236}">
                  <a16:creationId xmlns:a16="http://schemas.microsoft.com/office/drawing/2014/main" id="{E3CE189F-0539-4841-AE08-BCDBD49E7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934"/>
              <a:ext cx="318" cy="18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grpSp>
          <p:nvGrpSpPr>
            <p:cNvPr id="19539" name="Group 27">
              <a:extLst>
                <a:ext uri="{FF2B5EF4-FFF2-40B4-BE49-F238E27FC236}">
                  <a16:creationId xmlns:a16="http://schemas.microsoft.com/office/drawing/2014/main" id="{5EB807E4-E987-43C2-A3E6-F2F1A8EF2F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2" y="2070"/>
              <a:ext cx="341" cy="301"/>
              <a:chOff x="3787" y="3339"/>
              <a:chExt cx="341" cy="301"/>
            </a:xfrm>
          </p:grpSpPr>
          <p:sp>
            <p:nvSpPr>
              <p:cNvPr id="19558" name="Oval 28">
                <a:extLst>
                  <a:ext uri="{FF2B5EF4-FFF2-40B4-BE49-F238E27FC236}">
                    <a16:creationId xmlns:a16="http://schemas.microsoft.com/office/drawing/2014/main" id="{FFFBB369-DB9B-48D5-83FA-C90FA1F0C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9559" name="Text Box 29">
                <a:extLst>
                  <a:ext uri="{FF2B5EF4-FFF2-40B4-BE49-F238E27FC236}">
                    <a16:creationId xmlns:a16="http://schemas.microsoft.com/office/drawing/2014/main" id="{1247FBD3-C259-4832-83C5-57B4CB22EF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540" name="Group 30">
              <a:extLst>
                <a:ext uri="{FF2B5EF4-FFF2-40B4-BE49-F238E27FC236}">
                  <a16:creationId xmlns:a16="http://schemas.microsoft.com/office/drawing/2014/main" id="{06C4EDA4-84F4-4C87-AEB2-907FDB2971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9" y="2024"/>
              <a:ext cx="363" cy="363"/>
              <a:chOff x="3004" y="3499"/>
              <a:chExt cx="535" cy="612"/>
            </a:xfrm>
          </p:grpSpPr>
          <p:sp>
            <p:nvSpPr>
              <p:cNvPr id="19553" name="Oval 31">
                <a:extLst>
                  <a:ext uri="{FF2B5EF4-FFF2-40B4-BE49-F238E27FC236}">
                    <a16:creationId xmlns:a16="http://schemas.microsoft.com/office/drawing/2014/main" id="{C1E44541-EF10-493D-807C-27C80CEF6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9554" name="Oval 32">
                <a:extLst>
                  <a:ext uri="{FF2B5EF4-FFF2-40B4-BE49-F238E27FC236}">
                    <a16:creationId xmlns:a16="http://schemas.microsoft.com/office/drawing/2014/main" id="{7E53D99E-6095-41F4-9073-BADB67AB9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9555" name="Text Box 33">
                <a:extLst>
                  <a:ext uri="{FF2B5EF4-FFF2-40B4-BE49-F238E27FC236}">
                    <a16:creationId xmlns:a16="http://schemas.microsoft.com/office/drawing/2014/main" id="{782D0EA2-9C9B-4B7A-92DC-164FA3339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Y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56" name="Line 34">
                <a:extLst>
                  <a:ext uri="{FF2B5EF4-FFF2-40B4-BE49-F238E27FC236}">
                    <a16:creationId xmlns:a16="http://schemas.microsoft.com/office/drawing/2014/main" id="{CB15AA5E-9BDB-4AEC-A23F-AC47DD75D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7" name="Line 35">
                <a:extLst>
                  <a:ext uri="{FF2B5EF4-FFF2-40B4-BE49-F238E27FC236}">
                    <a16:creationId xmlns:a16="http://schemas.microsoft.com/office/drawing/2014/main" id="{6B88A166-7973-4138-B36B-C66DAAF8B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41" name="Group 36">
              <a:extLst>
                <a:ext uri="{FF2B5EF4-FFF2-40B4-BE49-F238E27FC236}">
                  <a16:creationId xmlns:a16="http://schemas.microsoft.com/office/drawing/2014/main" id="{87A2B39D-1628-4573-A766-191EF7600F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2070"/>
              <a:ext cx="341" cy="301"/>
              <a:chOff x="3787" y="3339"/>
              <a:chExt cx="341" cy="301"/>
            </a:xfrm>
          </p:grpSpPr>
          <p:sp>
            <p:nvSpPr>
              <p:cNvPr id="19551" name="Oval 37">
                <a:extLst>
                  <a:ext uri="{FF2B5EF4-FFF2-40B4-BE49-F238E27FC236}">
                    <a16:creationId xmlns:a16="http://schemas.microsoft.com/office/drawing/2014/main" id="{49020BA9-728E-4E1D-9E47-42234A0D6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9552" name="Text Box 38">
                <a:extLst>
                  <a:ext uri="{FF2B5EF4-FFF2-40B4-BE49-F238E27FC236}">
                    <a16:creationId xmlns:a16="http://schemas.microsoft.com/office/drawing/2014/main" id="{4B3D3958-EB38-47BB-A03C-55C984D80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X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542" name="Line 39">
              <a:extLst>
                <a:ext uri="{FF2B5EF4-FFF2-40B4-BE49-F238E27FC236}">
                  <a16:creationId xmlns:a16="http://schemas.microsoft.com/office/drawing/2014/main" id="{64E97BBE-26A0-4A10-84AF-A4622CF60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206"/>
              <a:ext cx="49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3" name="Text Box 40">
              <a:extLst>
                <a:ext uri="{FF2B5EF4-FFF2-40B4-BE49-F238E27FC236}">
                  <a16:creationId xmlns:a16="http://schemas.microsoft.com/office/drawing/2014/main" id="{86797C8B-B8FB-4016-AABC-0AFDEA888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197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9544" name="Text Box 41">
              <a:extLst>
                <a:ext uri="{FF2B5EF4-FFF2-40B4-BE49-F238E27FC236}">
                  <a16:creationId xmlns:a16="http://schemas.microsoft.com/office/drawing/2014/main" id="{F7EFF803-B55E-4BB3-84FA-E2D5CBF86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197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19545" name="AutoShape 42">
              <a:extLst>
                <a:ext uri="{FF2B5EF4-FFF2-40B4-BE49-F238E27FC236}">
                  <a16:creationId xmlns:a16="http://schemas.microsoft.com/office/drawing/2014/main" id="{464FF179-E2EF-4E80-933A-D738EC78D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160"/>
              <a:ext cx="272" cy="181"/>
            </a:xfrm>
            <a:prstGeom prst="rightArrow">
              <a:avLst>
                <a:gd name="adj1" fmla="val 50000"/>
                <a:gd name="adj2" fmla="val 3756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9546" name="Line 43">
              <a:extLst>
                <a:ext uri="{FF2B5EF4-FFF2-40B4-BE49-F238E27FC236}">
                  <a16:creationId xmlns:a16="http://schemas.microsoft.com/office/drawing/2014/main" id="{1AC62222-4ECD-401C-9DF2-04A6F3952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206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7" name="Line 44">
              <a:extLst>
                <a:ext uri="{FF2B5EF4-FFF2-40B4-BE49-F238E27FC236}">
                  <a16:creationId xmlns:a16="http://schemas.microsoft.com/office/drawing/2014/main" id="{4C80CC49-0F17-4651-9654-0589C156E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4" y="2048"/>
              <a:ext cx="4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8" name="Text Box 45">
              <a:extLst>
                <a:ext uri="{FF2B5EF4-FFF2-40B4-BE49-F238E27FC236}">
                  <a16:creationId xmlns:a16="http://schemas.microsoft.com/office/drawing/2014/main" id="{D87363EA-8DE1-4259-B71A-1966E7D90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616"/>
              <a:ext cx="19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50"/>
                  </a:solidFill>
                </a:rPr>
                <a:t>(a|b)*</a:t>
              </a:r>
            </a:p>
          </p:txBody>
        </p:sp>
        <p:sp>
          <p:nvSpPr>
            <p:cNvPr id="19549" name="Line 46">
              <a:extLst>
                <a:ext uri="{FF2B5EF4-FFF2-40B4-BE49-F238E27FC236}">
                  <a16:creationId xmlns:a16="http://schemas.microsoft.com/office/drawing/2014/main" id="{5B1BC0C2-E185-47F8-8C9A-F8515F556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45" y="2341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0" name="Rectangle 47">
              <a:extLst>
                <a:ext uri="{FF2B5EF4-FFF2-40B4-BE49-F238E27FC236}">
                  <a16:creationId xmlns:a16="http://schemas.microsoft.com/office/drawing/2014/main" id="{B44DC794-9B36-46BF-9032-CF4F71805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" y="2523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50"/>
                  </a:solidFill>
                </a:rPr>
                <a:t>ab*a</a:t>
              </a:r>
            </a:p>
          </p:txBody>
        </p:sp>
      </p:grpSp>
      <p:grpSp>
        <p:nvGrpSpPr>
          <p:cNvPr id="10" name="Group 165">
            <a:extLst>
              <a:ext uri="{FF2B5EF4-FFF2-40B4-BE49-F238E27FC236}">
                <a16:creationId xmlns:a16="http://schemas.microsoft.com/office/drawing/2014/main" id="{0E1A1126-6444-49E8-B929-EF5D9AD76624}"/>
              </a:ext>
            </a:extLst>
          </p:cNvPr>
          <p:cNvGrpSpPr>
            <a:grpSpLocks/>
          </p:cNvGrpSpPr>
          <p:nvPr/>
        </p:nvGrpSpPr>
        <p:grpSpPr bwMode="auto">
          <a:xfrm>
            <a:off x="0" y="2852738"/>
            <a:ext cx="3635375" cy="3265487"/>
            <a:chOff x="0" y="1752"/>
            <a:chExt cx="2290" cy="2057"/>
          </a:xfrm>
        </p:grpSpPr>
        <p:sp>
          <p:nvSpPr>
            <p:cNvPr id="19500" name="Oval 162">
              <a:extLst>
                <a:ext uri="{FF2B5EF4-FFF2-40B4-BE49-F238E27FC236}">
                  <a16:creationId xmlns:a16="http://schemas.microsoft.com/office/drawing/2014/main" id="{C9236438-BC09-4CA7-8135-ABE1EF65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339"/>
              <a:ext cx="317" cy="18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9501" name="Oval 155">
              <a:extLst>
                <a:ext uri="{FF2B5EF4-FFF2-40B4-BE49-F238E27FC236}">
                  <a16:creationId xmlns:a16="http://schemas.microsoft.com/office/drawing/2014/main" id="{F01D638C-7DC5-4373-B933-A2B26695A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024"/>
              <a:ext cx="272" cy="18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9502" name="AutoShape 49">
              <a:extLst>
                <a:ext uri="{FF2B5EF4-FFF2-40B4-BE49-F238E27FC236}">
                  <a16:creationId xmlns:a16="http://schemas.microsoft.com/office/drawing/2014/main" id="{35DAC081-11A1-458C-A292-5336B0A98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49"/>
              <a:ext cx="272" cy="181"/>
            </a:xfrm>
            <a:prstGeom prst="rightArrow">
              <a:avLst>
                <a:gd name="adj1" fmla="val 50000"/>
                <a:gd name="adj2" fmla="val 3756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9503" name="Line 53">
              <a:extLst>
                <a:ext uri="{FF2B5EF4-FFF2-40B4-BE49-F238E27FC236}">
                  <a16:creationId xmlns:a16="http://schemas.microsoft.com/office/drawing/2014/main" id="{32BE9045-76AD-49A0-BBAB-F11DE472B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6" y="2387"/>
              <a:ext cx="30" cy="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504" name="Group 54">
              <a:extLst>
                <a:ext uri="{FF2B5EF4-FFF2-40B4-BE49-F238E27FC236}">
                  <a16:creationId xmlns:a16="http://schemas.microsoft.com/office/drawing/2014/main" id="{8E57C026-7C63-434D-A522-58B294B0F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" y="2659"/>
              <a:ext cx="341" cy="301"/>
              <a:chOff x="3787" y="3339"/>
              <a:chExt cx="341" cy="301"/>
            </a:xfrm>
          </p:grpSpPr>
          <p:sp>
            <p:nvSpPr>
              <p:cNvPr id="19535" name="Oval 55">
                <a:extLst>
                  <a:ext uri="{FF2B5EF4-FFF2-40B4-BE49-F238E27FC236}">
                    <a16:creationId xmlns:a16="http://schemas.microsoft.com/office/drawing/2014/main" id="{BE39EC20-ED23-432B-981C-97FF392BC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9536" name="Text Box 56">
                <a:extLst>
                  <a:ext uri="{FF2B5EF4-FFF2-40B4-BE49-F238E27FC236}">
                    <a16:creationId xmlns:a16="http://schemas.microsoft.com/office/drawing/2014/main" id="{4F2B6976-D49F-46EC-990F-9CB3ED175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505" name="Group 57">
              <a:extLst>
                <a:ext uri="{FF2B5EF4-FFF2-40B4-BE49-F238E27FC236}">
                  <a16:creationId xmlns:a16="http://schemas.microsoft.com/office/drawing/2014/main" id="{A18A2243-A199-410F-94CA-619DDF345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2613"/>
              <a:ext cx="363" cy="363"/>
              <a:chOff x="3004" y="3499"/>
              <a:chExt cx="535" cy="612"/>
            </a:xfrm>
          </p:grpSpPr>
          <p:sp>
            <p:nvSpPr>
              <p:cNvPr id="19530" name="Oval 58">
                <a:extLst>
                  <a:ext uri="{FF2B5EF4-FFF2-40B4-BE49-F238E27FC236}">
                    <a16:creationId xmlns:a16="http://schemas.microsoft.com/office/drawing/2014/main" id="{B39864CC-68FA-4EFD-807C-9ED812659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9531" name="Oval 59">
                <a:extLst>
                  <a:ext uri="{FF2B5EF4-FFF2-40B4-BE49-F238E27FC236}">
                    <a16:creationId xmlns:a16="http://schemas.microsoft.com/office/drawing/2014/main" id="{EFB86C6C-A3B5-4E22-931A-08BB099C1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9532" name="Text Box 60">
                <a:extLst>
                  <a:ext uri="{FF2B5EF4-FFF2-40B4-BE49-F238E27FC236}">
                    <a16:creationId xmlns:a16="http://schemas.microsoft.com/office/drawing/2014/main" id="{AAE194E2-7BE6-4201-B3CE-16D10783F1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Y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33" name="Line 61">
                <a:extLst>
                  <a:ext uri="{FF2B5EF4-FFF2-40B4-BE49-F238E27FC236}">
                    <a16:creationId xmlns:a16="http://schemas.microsoft.com/office/drawing/2014/main" id="{FFF64D11-3D11-40E9-A238-E8629B30F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34" name="Line 62">
                <a:extLst>
                  <a:ext uri="{FF2B5EF4-FFF2-40B4-BE49-F238E27FC236}">
                    <a16:creationId xmlns:a16="http://schemas.microsoft.com/office/drawing/2014/main" id="{DC306F94-6CBB-4F19-A104-20E54AA96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06" name="Group 63">
              <a:extLst>
                <a:ext uri="{FF2B5EF4-FFF2-40B4-BE49-F238E27FC236}">
                  <a16:creationId xmlns:a16="http://schemas.microsoft.com/office/drawing/2014/main" id="{64A22A92-D879-445E-9893-3EFC30CD15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" y="2659"/>
              <a:ext cx="341" cy="301"/>
              <a:chOff x="3787" y="3339"/>
              <a:chExt cx="341" cy="301"/>
            </a:xfrm>
          </p:grpSpPr>
          <p:sp>
            <p:nvSpPr>
              <p:cNvPr id="19528" name="Oval 64">
                <a:extLst>
                  <a:ext uri="{FF2B5EF4-FFF2-40B4-BE49-F238E27FC236}">
                    <a16:creationId xmlns:a16="http://schemas.microsoft.com/office/drawing/2014/main" id="{6899DF54-B86A-4DEB-A12C-A48B23122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9529" name="Text Box 65">
                <a:extLst>
                  <a:ext uri="{FF2B5EF4-FFF2-40B4-BE49-F238E27FC236}">
                    <a16:creationId xmlns:a16="http://schemas.microsoft.com/office/drawing/2014/main" id="{F21CFF21-7910-4186-A0FF-11100AD699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X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507" name="Line 66">
              <a:extLst>
                <a:ext uri="{FF2B5EF4-FFF2-40B4-BE49-F238E27FC236}">
                  <a16:creationId xmlns:a16="http://schemas.microsoft.com/office/drawing/2014/main" id="{AEA84433-3EB1-40A7-9924-23C592D0C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0" y="2795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Text Box 67">
              <a:extLst>
                <a:ext uri="{FF2B5EF4-FFF2-40B4-BE49-F238E27FC236}">
                  <a16:creationId xmlns:a16="http://schemas.microsoft.com/office/drawing/2014/main" id="{72F7F1E3-FA63-4D52-B088-74A9E6022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256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9509" name="Text Box 68">
              <a:extLst>
                <a:ext uri="{FF2B5EF4-FFF2-40B4-BE49-F238E27FC236}">
                  <a16:creationId xmlns:a16="http://schemas.microsoft.com/office/drawing/2014/main" id="{A2E7BB9A-E925-4944-9921-986CEC712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56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19510" name="Line 69">
              <a:extLst>
                <a:ext uri="{FF2B5EF4-FFF2-40B4-BE49-F238E27FC236}">
                  <a16:creationId xmlns:a16="http://schemas.microsoft.com/office/drawing/2014/main" id="{512014B7-3740-4575-BAF5-4B78FAFB0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" y="2795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511" name="Group 74">
              <a:extLst>
                <a:ext uri="{FF2B5EF4-FFF2-40B4-BE49-F238E27FC236}">
                  <a16:creationId xmlns:a16="http://schemas.microsoft.com/office/drawing/2014/main" id="{EFF1DB2C-CF02-414A-B7DF-E9D11020E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2115"/>
              <a:ext cx="341" cy="301"/>
              <a:chOff x="3787" y="3339"/>
              <a:chExt cx="341" cy="301"/>
            </a:xfrm>
          </p:grpSpPr>
          <p:sp>
            <p:nvSpPr>
              <p:cNvPr id="19526" name="Oval 75">
                <a:extLst>
                  <a:ext uri="{FF2B5EF4-FFF2-40B4-BE49-F238E27FC236}">
                    <a16:creationId xmlns:a16="http://schemas.microsoft.com/office/drawing/2014/main" id="{914D95AC-F1D8-4953-97BA-2FEF30070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9527" name="Text Box 76">
                <a:extLst>
                  <a:ext uri="{FF2B5EF4-FFF2-40B4-BE49-F238E27FC236}">
                    <a16:creationId xmlns:a16="http://schemas.microsoft.com/office/drawing/2014/main" id="{D34953AC-2486-44EF-BCAD-B08AFF908E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512" name="Line 81">
              <a:extLst>
                <a:ext uri="{FF2B5EF4-FFF2-40B4-BE49-F238E27FC236}">
                  <a16:creationId xmlns:a16="http://schemas.microsoft.com/office/drawing/2014/main" id="{527F5B94-19ED-498B-A2BD-3E50B27B7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7" y="2387"/>
              <a:ext cx="45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Text Box 85">
              <a:extLst>
                <a:ext uri="{FF2B5EF4-FFF2-40B4-BE49-F238E27FC236}">
                  <a16:creationId xmlns:a16="http://schemas.microsoft.com/office/drawing/2014/main" id="{66972DC4-2213-41D8-94F2-D8B1F401A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341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ym typeface="Symbol" panose="05050102010706020507" pitchFamily="18" charset="2"/>
                </a:rPr>
                <a:t></a:t>
              </a:r>
            </a:p>
          </p:txBody>
        </p:sp>
        <p:grpSp>
          <p:nvGrpSpPr>
            <p:cNvPr id="19514" name="Group 88">
              <a:extLst>
                <a:ext uri="{FF2B5EF4-FFF2-40B4-BE49-F238E27FC236}">
                  <a16:creationId xmlns:a16="http://schemas.microsoft.com/office/drawing/2014/main" id="{B14FAA36-1BD3-47F1-8A10-430B94DF6A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3112"/>
              <a:ext cx="341" cy="301"/>
              <a:chOff x="3787" y="3339"/>
              <a:chExt cx="341" cy="301"/>
            </a:xfrm>
          </p:grpSpPr>
          <p:sp>
            <p:nvSpPr>
              <p:cNvPr id="19524" name="Oval 89">
                <a:extLst>
                  <a:ext uri="{FF2B5EF4-FFF2-40B4-BE49-F238E27FC236}">
                    <a16:creationId xmlns:a16="http://schemas.microsoft.com/office/drawing/2014/main" id="{04D9C203-021E-4151-AF95-863ACF4AA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9525" name="Text Box 90">
                <a:extLst>
                  <a:ext uri="{FF2B5EF4-FFF2-40B4-BE49-F238E27FC236}">
                    <a16:creationId xmlns:a16="http://schemas.microsoft.com/office/drawing/2014/main" id="{0DA92975-E391-44A3-A376-020D117085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C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515" name="Line 91">
              <a:extLst>
                <a:ext uri="{FF2B5EF4-FFF2-40B4-BE49-F238E27FC236}">
                  <a16:creationId xmlns:a16="http://schemas.microsoft.com/office/drawing/2014/main" id="{19B817AE-1378-4E3A-A076-F5F2510AB9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4" y="2931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Line 92">
              <a:extLst>
                <a:ext uri="{FF2B5EF4-FFF2-40B4-BE49-F238E27FC236}">
                  <a16:creationId xmlns:a16="http://schemas.microsoft.com/office/drawing/2014/main" id="{F80751EE-BF58-49C2-AFD4-AA8BEE44A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2886"/>
              <a:ext cx="9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7" name="Text Box 94">
              <a:extLst>
                <a:ext uri="{FF2B5EF4-FFF2-40B4-BE49-F238E27FC236}">
                  <a16:creationId xmlns:a16="http://schemas.microsoft.com/office/drawing/2014/main" id="{10D62BB2-6F91-4AB5-AC07-3187EC139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" y="284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9518" name="Text Box 95">
              <a:extLst>
                <a:ext uri="{FF2B5EF4-FFF2-40B4-BE49-F238E27FC236}">
                  <a16:creationId xmlns:a16="http://schemas.microsoft.com/office/drawing/2014/main" id="{1E3F692A-64C6-4D67-B77A-43617ECD0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93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9519" name="Rectangle 154">
              <a:extLst>
                <a:ext uri="{FF2B5EF4-FFF2-40B4-BE49-F238E27FC236}">
                  <a16:creationId xmlns:a16="http://schemas.microsoft.com/office/drawing/2014/main" id="{C8EC74B0-EC1D-4DF9-BD8F-57F618164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385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9520" name="Line 156">
              <a:extLst>
                <a:ext uri="{FF2B5EF4-FFF2-40B4-BE49-F238E27FC236}">
                  <a16:creationId xmlns:a16="http://schemas.microsoft.com/office/drawing/2014/main" id="{C01E9BDE-2F11-4E37-8E53-E31BCCAAB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8" y="2115"/>
              <a:ext cx="4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1" name="Text Box 157">
              <a:extLst>
                <a:ext uri="{FF2B5EF4-FFF2-40B4-BE49-F238E27FC236}">
                  <a16:creationId xmlns:a16="http://schemas.microsoft.com/office/drawing/2014/main" id="{28C21BAE-C9CD-47DB-BA09-E6C287245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1752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a|b</a:t>
              </a:r>
            </a:p>
          </p:txBody>
        </p:sp>
        <p:sp>
          <p:nvSpPr>
            <p:cNvPr id="19522" name="Line 163">
              <a:extLst>
                <a:ext uri="{FF2B5EF4-FFF2-40B4-BE49-F238E27FC236}">
                  <a16:creationId xmlns:a16="http://schemas.microsoft.com/office/drawing/2014/main" id="{54A45A64-1A98-4CD7-92BE-4A7F563F4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19" y="3377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Text Box 164">
              <a:extLst>
                <a:ext uri="{FF2B5EF4-FFF2-40B4-BE49-F238E27FC236}">
                  <a16:creationId xmlns:a16="http://schemas.microsoft.com/office/drawing/2014/main" id="{9FD408DA-11BF-4149-8977-FF0A9C937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 flipH="1" flipV="1">
              <a:off x="839" y="3521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</p:grpSp>
      <p:graphicFrame>
        <p:nvGraphicFramePr>
          <p:cNvPr id="501011" name="Group 275">
            <a:extLst>
              <a:ext uri="{FF2B5EF4-FFF2-40B4-BE49-F238E27FC236}">
                <a16:creationId xmlns:a16="http://schemas.microsoft.com/office/drawing/2014/main" id="{4127B9A4-664C-42D7-905C-B33DAF1DF59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067175" y="3213100"/>
          <a:ext cx="4038600" cy="2917824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:a16="http://schemas.microsoft.com/office/drawing/2014/main" val="2636239333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10375732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972640847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902138827"/>
                    </a:ext>
                  </a:extLst>
                </a:gridCol>
              </a:tblGrid>
              <a:tr h="48736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DFA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5397"/>
                  </a:ext>
                </a:extLst>
              </a:tr>
              <a:tr h="4841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[AB]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478104"/>
                  </a:ext>
                </a:extLst>
              </a:tr>
              <a:tr h="48736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[AB]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[CBA]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[YBA]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122887"/>
                  </a:ext>
                </a:extLst>
              </a:tr>
              <a:tr h="48736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[CBA]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[CBA]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[YBAC]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18686"/>
                  </a:ext>
                </a:extLst>
              </a:tr>
              <a:tr h="4841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[YBA]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[CBA]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[YBA]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184688"/>
                  </a:ext>
                </a:extLst>
              </a:tr>
              <a:tr h="48736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[YBAC]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[CBA]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[YBAC]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50527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7">
            <a:extLst>
              <a:ext uri="{FF2B5EF4-FFF2-40B4-BE49-F238E27FC236}">
                <a16:creationId xmlns:a16="http://schemas.microsoft.com/office/drawing/2014/main" id="{0937B742-B44A-4A35-B841-A91D0E142A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071EA8-21FB-466A-B88A-94A9CE69AB83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A15BCC9-7645-4C18-A4D4-93B0E7F019D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0"/>
            <a:ext cx="8686800" cy="6477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．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3300"/>
                </a:solidFill>
              </a:rPr>
              <a:t>（</a:t>
            </a:r>
            <a:r>
              <a:rPr lang="en-US" altLang="zh-CN" sz="2400" b="1">
                <a:solidFill>
                  <a:srgbClr val="CC3300"/>
                </a:solidFill>
              </a:rPr>
              <a:t>4</a:t>
            </a:r>
            <a:r>
              <a:rPr lang="zh-CN" altLang="en-US" sz="2400" b="1">
                <a:solidFill>
                  <a:srgbClr val="CC3300"/>
                </a:solidFill>
              </a:rPr>
              <a:t>）　</a:t>
            </a:r>
            <a:r>
              <a:rPr lang="en-US" altLang="zh-CN" sz="2400" b="1">
                <a:solidFill>
                  <a:srgbClr val="CC3300"/>
                </a:solidFill>
              </a:rPr>
              <a:t>b(</a:t>
            </a:r>
            <a:r>
              <a:rPr lang="en-US" altLang="zh-CN" sz="2400" b="1">
                <a:solidFill>
                  <a:srgbClr val="000050"/>
                </a:solidFill>
              </a:rPr>
              <a:t>(ab)*|bb</a:t>
            </a:r>
            <a:r>
              <a:rPr lang="en-US" altLang="zh-CN" sz="2400" b="1">
                <a:solidFill>
                  <a:srgbClr val="CC3300"/>
                </a:solidFill>
              </a:rPr>
              <a:t>)</a:t>
            </a:r>
            <a:r>
              <a:rPr lang="en-US" altLang="zh-CN" sz="2400" b="1">
                <a:solidFill>
                  <a:srgbClr val="000050"/>
                </a:solidFill>
              </a:rPr>
              <a:t>*</a:t>
            </a:r>
            <a:r>
              <a:rPr lang="en-US" altLang="zh-CN" sz="2400" b="1">
                <a:solidFill>
                  <a:srgbClr val="CC3300"/>
                </a:solidFill>
              </a:rPr>
              <a:t>ab</a:t>
            </a:r>
            <a:r>
              <a:rPr lang="zh-CN" altLang="en-US" sz="800"/>
              <a:t>９</a:t>
            </a:r>
            <a:endParaRPr lang="zh-CN" altLang="en-US" sz="900"/>
          </a:p>
        </p:txBody>
      </p:sp>
      <p:grpSp>
        <p:nvGrpSpPr>
          <p:cNvPr id="2" name="Group 154">
            <a:extLst>
              <a:ext uri="{FF2B5EF4-FFF2-40B4-BE49-F238E27FC236}">
                <a16:creationId xmlns:a16="http://schemas.microsoft.com/office/drawing/2014/main" id="{807B0150-31C9-40AC-8854-8585AE4B0B6A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196975"/>
            <a:ext cx="3600450" cy="1223963"/>
            <a:chOff x="839" y="799"/>
            <a:chExt cx="2268" cy="771"/>
          </a:xfrm>
        </p:grpSpPr>
        <p:sp>
          <p:nvSpPr>
            <p:cNvPr id="20588" name="Oval 155">
              <a:extLst>
                <a:ext uri="{FF2B5EF4-FFF2-40B4-BE49-F238E27FC236}">
                  <a16:creationId xmlns:a16="http://schemas.microsoft.com/office/drawing/2014/main" id="{9B224B5C-2819-48A3-A1E0-665659BCA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117"/>
              <a:ext cx="318" cy="18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grpSp>
          <p:nvGrpSpPr>
            <p:cNvPr id="20589" name="Group 156">
              <a:extLst>
                <a:ext uri="{FF2B5EF4-FFF2-40B4-BE49-F238E27FC236}">
                  <a16:creationId xmlns:a16="http://schemas.microsoft.com/office/drawing/2014/main" id="{782F85F0-769C-4700-ADC9-0D5332E34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1" y="1253"/>
              <a:ext cx="341" cy="301"/>
              <a:chOff x="3787" y="3339"/>
              <a:chExt cx="341" cy="301"/>
            </a:xfrm>
          </p:grpSpPr>
          <p:sp>
            <p:nvSpPr>
              <p:cNvPr id="20606" name="Oval 157">
                <a:extLst>
                  <a:ext uri="{FF2B5EF4-FFF2-40B4-BE49-F238E27FC236}">
                    <a16:creationId xmlns:a16="http://schemas.microsoft.com/office/drawing/2014/main" id="{0D719BC7-AA7D-48CA-8909-43F0103ED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607" name="Text Box 158">
                <a:extLst>
                  <a:ext uri="{FF2B5EF4-FFF2-40B4-BE49-F238E27FC236}">
                    <a16:creationId xmlns:a16="http://schemas.microsoft.com/office/drawing/2014/main" id="{CF13B9D0-27BF-45FC-82DB-4F37B7558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590" name="Group 159">
              <a:extLst>
                <a:ext uri="{FF2B5EF4-FFF2-40B4-BE49-F238E27FC236}">
                  <a16:creationId xmlns:a16="http://schemas.microsoft.com/office/drawing/2014/main" id="{3DA6A497-0B94-47AC-82DC-61875DE236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" y="1207"/>
              <a:ext cx="363" cy="363"/>
              <a:chOff x="3004" y="3499"/>
              <a:chExt cx="535" cy="612"/>
            </a:xfrm>
          </p:grpSpPr>
          <p:sp>
            <p:nvSpPr>
              <p:cNvPr id="20601" name="Oval 160">
                <a:extLst>
                  <a:ext uri="{FF2B5EF4-FFF2-40B4-BE49-F238E27FC236}">
                    <a16:creationId xmlns:a16="http://schemas.microsoft.com/office/drawing/2014/main" id="{9B02CA93-1A3E-4932-9C3D-AEC5B287B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602" name="Oval 161">
                <a:extLst>
                  <a:ext uri="{FF2B5EF4-FFF2-40B4-BE49-F238E27FC236}">
                    <a16:creationId xmlns:a16="http://schemas.microsoft.com/office/drawing/2014/main" id="{959ABF7B-8DA1-495F-907D-B5442EB4C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603" name="Text Box 162">
                <a:extLst>
                  <a:ext uri="{FF2B5EF4-FFF2-40B4-BE49-F238E27FC236}">
                    <a16:creationId xmlns:a16="http://schemas.microsoft.com/office/drawing/2014/main" id="{8CF43C4A-E4A2-4A46-BD6D-4292853109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Y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4" name="Line 163">
                <a:extLst>
                  <a:ext uri="{FF2B5EF4-FFF2-40B4-BE49-F238E27FC236}">
                    <a16:creationId xmlns:a16="http://schemas.microsoft.com/office/drawing/2014/main" id="{4FF33042-EE2B-477B-8DD6-6F4A5CC17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05" name="Line 164">
                <a:extLst>
                  <a:ext uri="{FF2B5EF4-FFF2-40B4-BE49-F238E27FC236}">
                    <a16:creationId xmlns:a16="http://schemas.microsoft.com/office/drawing/2014/main" id="{83E4C996-5131-403F-A4AA-55CA6857F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91" name="Group 165">
              <a:extLst>
                <a:ext uri="{FF2B5EF4-FFF2-40B4-BE49-F238E27FC236}">
                  <a16:creationId xmlns:a16="http://schemas.microsoft.com/office/drawing/2014/main" id="{6C5F8FC4-2277-4576-B9AA-9CF635EE4E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253"/>
              <a:ext cx="341" cy="301"/>
              <a:chOff x="3787" y="3339"/>
              <a:chExt cx="341" cy="301"/>
            </a:xfrm>
          </p:grpSpPr>
          <p:sp>
            <p:nvSpPr>
              <p:cNvPr id="20599" name="Oval 166">
                <a:extLst>
                  <a:ext uri="{FF2B5EF4-FFF2-40B4-BE49-F238E27FC236}">
                    <a16:creationId xmlns:a16="http://schemas.microsoft.com/office/drawing/2014/main" id="{37BDF4F1-2EB5-4416-BBCA-87EA68FD4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600" name="Text Box 167">
                <a:extLst>
                  <a:ext uri="{FF2B5EF4-FFF2-40B4-BE49-F238E27FC236}">
                    <a16:creationId xmlns:a16="http://schemas.microsoft.com/office/drawing/2014/main" id="{A2C46446-602F-43C3-8430-FBBF81A13E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X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92" name="Line 168">
              <a:extLst>
                <a:ext uri="{FF2B5EF4-FFF2-40B4-BE49-F238E27FC236}">
                  <a16:creationId xmlns:a16="http://schemas.microsoft.com/office/drawing/2014/main" id="{68524472-B831-4A5B-8D8A-008C9D3DD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389"/>
              <a:ext cx="49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3" name="Text Box 169">
              <a:extLst>
                <a:ext uri="{FF2B5EF4-FFF2-40B4-BE49-F238E27FC236}">
                  <a16:creationId xmlns:a16="http://schemas.microsoft.com/office/drawing/2014/main" id="{C7B48C52-E676-42E8-9EB5-4985F97B8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1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0594" name="Text Box 170">
              <a:extLst>
                <a:ext uri="{FF2B5EF4-FFF2-40B4-BE49-F238E27FC236}">
                  <a16:creationId xmlns:a16="http://schemas.microsoft.com/office/drawing/2014/main" id="{560A01D6-2D6E-4AFE-AC79-CBD4830EF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1162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ab</a:t>
              </a:r>
            </a:p>
          </p:txBody>
        </p:sp>
        <p:sp>
          <p:nvSpPr>
            <p:cNvPr id="20595" name="AutoShape 171">
              <a:extLst>
                <a:ext uri="{FF2B5EF4-FFF2-40B4-BE49-F238E27FC236}">
                  <a16:creationId xmlns:a16="http://schemas.microsoft.com/office/drawing/2014/main" id="{85B49AE2-DFF6-49B8-8D14-39CD0DB31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343"/>
              <a:ext cx="272" cy="181"/>
            </a:xfrm>
            <a:prstGeom prst="rightArrow">
              <a:avLst>
                <a:gd name="adj1" fmla="val 50000"/>
                <a:gd name="adj2" fmla="val 3756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20596" name="Line 172">
              <a:extLst>
                <a:ext uri="{FF2B5EF4-FFF2-40B4-BE49-F238E27FC236}">
                  <a16:creationId xmlns:a16="http://schemas.microsoft.com/office/drawing/2014/main" id="{8DD3EEA9-9D90-4201-BC02-E54772520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389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7" name="Line 173">
              <a:extLst>
                <a:ext uri="{FF2B5EF4-FFF2-40B4-BE49-F238E27FC236}">
                  <a16:creationId xmlns:a16="http://schemas.microsoft.com/office/drawing/2014/main" id="{196D500C-0E03-43F1-B3E2-FCDD14118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3" y="1231"/>
              <a:ext cx="4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8" name="Text Box 174">
              <a:extLst>
                <a:ext uri="{FF2B5EF4-FFF2-40B4-BE49-F238E27FC236}">
                  <a16:creationId xmlns:a16="http://schemas.microsoft.com/office/drawing/2014/main" id="{CBDC8D11-298D-4802-9B0F-C4BA93742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799"/>
              <a:ext cx="19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（</a:t>
              </a:r>
              <a:r>
                <a:rPr lang="en-US" altLang="zh-CN" sz="2400" b="1"/>
                <a:t>ab)*</a:t>
              </a:r>
              <a:r>
                <a:rPr lang="en-US" altLang="zh-CN" sz="2400" b="1">
                  <a:solidFill>
                    <a:srgbClr val="CC3300"/>
                  </a:solidFill>
                </a:rPr>
                <a:t>|</a:t>
              </a:r>
              <a:r>
                <a:rPr lang="en-US" altLang="zh-CN" sz="2400" b="1"/>
                <a:t>bb</a:t>
              </a:r>
            </a:p>
          </p:txBody>
        </p:sp>
      </p:grpSp>
      <p:grpSp>
        <p:nvGrpSpPr>
          <p:cNvPr id="6" name="Group 175">
            <a:extLst>
              <a:ext uri="{FF2B5EF4-FFF2-40B4-BE49-F238E27FC236}">
                <a16:creationId xmlns:a16="http://schemas.microsoft.com/office/drawing/2014/main" id="{EED96028-7127-4202-8C02-D5A421C3DF47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1052513"/>
            <a:ext cx="3600450" cy="1897062"/>
            <a:chOff x="1020" y="1616"/>
            <a:chExt cx="2268" cy="1195"/>
          </a:xfrm>
        </p:grpSpPr>
        <p:sp>
          <p:nvSpPr>
            <p:cNvPr id="20565" name="Oval 176">
              <a:extLst>
                <a:ext uri="{FF2B5EF4-FFF2-40B4-BE49-F238E27FC236}">
                  <a16:creationId xmlns:a16="http://schemas.microsoft.com/office/drawing/2014/main" id="{57AD8212-EC10-40E9-9884-B4C133C5E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304"/>
              <a:ext cx="317" cy="18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20566" name="Oval 177">
              <a:extLst>
                <a:ext uri="{FF2B5EF4-FFF2-40B4-BE49-F238E27FC236}">
                  <a16:creationId xmlns:a16="http://schemas.microsoft.com/office/drawing/2014/main" id="{25FD2A36-018E-47BB-87B2-23C7D6F2C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934"/>
              <a:ext cx="318" cy="18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grpSp>
          <p:nvGrpSpPr>
            <p:cNvPr id="20567" name="Group 178">
              <a:extLst>
                <a:ext uri="{FF2B5EF4-FFF2-40B4-BE49-F238E27FC236}">
                  <a16:creationId xmlns:a16="http://schemas.microsoft.com/office/drawing/2014/main" id="{0D990507-1F41-4961-8F9E-D8EA33FF3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2" y="2070"/>
              <a:ext cx="341" cy="301"/>
              <a:chOff x="3787" y="3339"/>
              <a:chExt cx="341" cy="301"/>
            </a:xfrm>
          </p:grpSpPr>
          <p:sp>
            <p:nvSpPr>
              <p:cNvPr id="20586" name="Oval 179">
                <a:extLst>
                  <a:ext uri="{FF2B5EF4-FFF2-40B4-BE49-F238E27FC236}">
                    <a16:creationId xmlns:a16="http://schemas.microsoft.com/office/drawing/2014/main" id="{C62C5F99-7EA0-4709-B13B-6BF4BD929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587" name="Text Box 180">
                <a:extLst>
                  <a:ext uri="{FF2B5EF4-FFF2-40B4-BE49-F238E27FC236}">
                    <a16:creationId xmlns:a16="http://schemas.microsoft.com/office/drawing/2014/main" id="{3EC5D039-4FA6-4F8A-BA8D-9E633D93B9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568" name="Group 181">
              <a:extLst>
                <a:ext uri="{FF2B5EF4-FFF2-40B4-BE49-F238E27FC236}">
                  <a16:creationId xmlns:a16="http://schemas.microsoft.com/office/drawing/2014/main" id="{75371737-6F80-4123-9188-989D4821B6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9" y="2024"/>
              <a:ext cx="363" cy="363"/>
              <a:chOff x="3004" y="3499"/>
              <a:chExt cx="535" cy="612"/>
            </a:xfrm>
          </p:grpSpPr>
          <p:sp>
            <p:nvSpPr>
              <p:cNvPr id="20581" name="Oval 182">
                <a:extLst>
                  <a:ext uri="{FF2B5EF4-FFF2-40B4-BE49-F238E27FC236}">
                    <a16:creationId xmlns:a16="http://schemas.microsoft.com/office/drawing/2014/main" id="{C60C2481-7EC1-4528-9457-B625F2845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582" name="Oval 183">
                <a:extLst>
                  <a:ext uri="{FF2B5EF4-FFF2-40B4-BE49-F238E27FC236}">
                    <a16:creationId xmlns:a16="http://schemas.microsoft.com/office/drawing/2014/main" id="{1A9B020A-65CA-489F-935F-96FD5179C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583" name="Text Box 184">
                <a:extLst>
                  <a:ext uri="{FF2B5EF4-FFF2-40B4-BE49-F238E27FC236}">
                    <a16:creationId xmlns:a16="http://schemas.microsoft.com/office/drawing/2014/main" id="{3CF1BAC5-173E-481C-97A6-537B022BBF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Y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84" name="Line 185">
                <a:extLst>
                  <a:ext uri="{FF2B5EF4-FFF2-40B4-BE49-F238E27FC236}">
                    <a16:creationId xmlns:a16="http://schemas.microsoft.com/office/drawing/2014/main" id="{14022EF0-EBD0-4DF9-A95B-440C88C2A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5" name="Line 186">
                <a:extLst>
                  <a:ext uri="{FF2B5EF4-FFF2-40B4-BE49-F238E27FC236}">
                    <a16:creationId xmlns:a16="http://schemas.microsoft.com/office/drawing/2014/main" id="{638A0D37-0CB9-4266-831B-EEBCC2128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69" name="Group 187">
              <a:extLst>
                <a:ext uri="{FF2B5EF4-FFF2-40B4-BE49-F238E27FC236}">
                  <a16:creationId xmlns:a16="http://schemas.microsoft.com/office/drawing/2014/main" id="{4A4BD991-D00B-49F0-AAAF-0D2C8CC19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2070"/>
              <a:ext cx="341" cy="301"/>
              <a:chOff x="3787" y="3339"/>
              <a:chExt cx="341" cy="301"/>
            </a:xfrm>
          </p:grpSpPr>
          <p:sp>
            <p:nvSpPr>
              <p:cNvPr id="20579" name="Oval 188">
                <a:extLst>
                  <a:ext uri="{FF2B5EF4-FFF2-40B4-BE49-F238E27FC236}">
                    <a16:creationId xmlns:a16="http://schemas.microsoft.com/office/drawing/2014/main" id="{76CD8B4D-0BA4-4A2C-BB08-B40F4B7BD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580" name="Text Box 189">
                <a:extLst>
                  <a:ext uri="{FF2B5EF4-FFF2-40B4-BE49-F238E27FC236}">
                    <a16:creationId xmlns:a16="http://schemas.microsoft.com/office/drawing/2014/main" id="{2EF43053-0508-40F4-92CF-AB328213C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X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70" name="Line 190">
              <a:extLst>
                <a:ext uri="{FF2B5EF4-FFF2-40B4-BE49-F238E27FC236}">
                  <a16:creationId xmlns:a16="http://schemas.microsoft.com/office/drawing/2014/main" id="{8EF9C361-DB3B-4B10-8B4F-B8B9A881E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206"/>
              <a:ext cx="49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1" name="Text Box 191">
              <a:extLst>
                <a:ext uri="{FF2B5EF4-FFF2-40B4-BE49-F238E27FC236}">
                  <a16:creationId xmlns:a16="http://schemas.microsoft.com/office/drawing/2014/main" id="{D4DB172E-24FE-4A42-84D8-C2BD94D12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197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0572" name="Text Box 192">
              <a:extLst>
                <a:ext uri="{FF2B5EF4-FFF2-40B4-BE49-F238E27FC236}">
                  <a16:creationId xmlns:a16="http://schemas.microsoft.com/office/drawing/2014/main" id="{18363605-2323-443A-A38F-DF472E9BB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" y="1979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ab</a:t>
              </a:r>
            </a:p>
          </p:txBody>
        </p:sp>
        <p:sp>
          <p:nvSpPr>
            <p:cNvPr id="20573" name="AutoShape 193">
              <a:extLst>
                <a:ext uri="{FF2B5EF4-FFF2-40B4-BE49-F238E27FC236}">
                  <a16:creationId xmlns:a16="http://schemas.microsoft.com/office/drawing/2014/main" id="{1E43AF5F-C89A-4409-A815-BCF7A11E2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160"/>
              <a:ext cx="272" cy="181"/>
            </a:xfrm>
            <a:prstGeom prst="rightArrow">
              <a:avLst>
                <a:gd name="adj1" fmla="val 50000"/>
                <a:gd name="adj2" fmla="val 3756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20574" name="Line 194">
              <a:extLst>
                <a:ext uri="{FF2B5EF4-FFF2-40B4-BE49-F238E27FC236}">
                  <a16:creationId xmlns:a16="http://schemas.microsoft.com/office/drawing/2014/main" id="{E21A5131-92C5-4C8D-B3BD-C88DC3C1D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206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5" name="Line 195">
              <a:extLst>
                <a:ext uri="{FF2B5EF4-FFF2-40B4-BE49-F238E27FC236}">
                  <a16:creationId xmlns:a16="http://schemas.microsoft.com/office/drawing/2014/main" id="{1E889837-5E91-4F94-B6BB-A978FABCF5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4" y="2048"/>
              <a:ext cx="4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6" name="Text Box 196">
              <a:extLst>
                <a:ext uri="{FF2B5EF4-FFF2-40B4-BE49-F238E27FC236}">
                  <a16:creationId xmlns:a16="http://schemas.microsoft.com/office/drawing/2014/main" id="{5F5C9143-ADAC-4579-BB5A-A3A495747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616"/>
              <a:ext cx="19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50"/>
                  </a:solidFill>
                </a:rPr>
                <a:t>(ab)*</a:t>
              </a:r>
            </a:p>
          </p:txBody>
        </p:sp>
        <p:sp>
          <p:nvSpPr>
            <p:cNvPr id="20577" name="Line 197">
              <a:extLst>
                <a:ext uri="{FF2B5EF4-FFF2-40B4-BE49-F238E27FC236}">
                  <a16:creationId xmlns:a16="http://schemas.microsoft.com/office/drawing/2014/main" id="{DB1A48A2-97A2-48E8-B107-A0431DD9E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45" y="2341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8" name="Rectangle 198">
              <a:extLst>
                <a:ext uri="{FF2B5EF4-FFF2-40B4-BE49-F238E27FC236}">
                  <a16:creationId xmlns:a16="http://schemas.microsoft.com/office/drawing/2014/main" id="{408239E4-D49B-4F4E-BCA3-5DB9EA91F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" y="2523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50"/>
                  </a:solidFill>
                </a:rPr>
                <a:t>bb</a:t>
              </a:r>
            </a:p>
          </p:txBody>
        </p:sp>
      </p:grpSp>
      <p:grpSp>
        <p:nvGrpSpPr>
          <p:cNvPr id="10" name="Group 253">
            <a:extLst>
              <a:ext uri="{FF2B5EF4-FFF2-40B4-BE49-F238E27FC236}">
                <a16:creationId xmlns:a16="http://schemas.microsoft.com/office/drawing/2014/main" id="{697D29D2-5348-4DF3-A554-F626B2C2A5DF}"/>
              </a:ext>
            </a:extLst>
          </p:cNvPr>
          <p:cNvGrpSpPr>
            <a:grpSpLocks/>
          </p:cNvGrpSpPr>
          <p:nvPr/>
        </p:nvGrpSpPr>
        <p:grpSpPr bwMode="auto">
          <a:xfrm>
            <a:off x="0" y="2852738"/>
            <a:ext cx="3635375" cy="2854325"/>
            <a:chOff x="113" y="1661"/>
            <a:chExt cx="2290" cy="1798"/>
          </a:xfrm>
        </p:grpSpPr>
        <p:sp>
          <p:nvSpPr>
            <p:cNvPr id="20531" name="Oval 250">
              <a:extLst>
                <a:ext uri="{FF2B5EF4-FFF2-40B4-BE49-F238E27FC236}">
                  <a16:creationId xmlns:a16="http://schemas.microsoft.com/office/drawing/2014/main" id="{EAB59D51-B7A0-46F9-930D-E24941A8F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888"/>
              <a:ext cx="272" cy="22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20532" name="AutoShape 200">
              <a:extLst>
                <a:ext uri="{FF2B5EF4-FFF2-40B4-BE49-F238E27FC236}">
                  <a16:creationId xmlns:a16="http://schemas.microsoft.com/office/drawing/2014/main" id="{045F1323-E4CF-469B-992D-C5CDB566D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658"/>
              <a:ext cx="272" cy="181"/>
            </a:xfrm>
            <a:prstGeom prst="rightArrow">
              <a:avLst>
                <a:gd name="adj1" fmla="val 50000"/>
                <a:gd name="adj2" fmla="val 3756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20533" name="Line 204">
              <a:extLst>
                <a:ext uri="{FF2B5EF4-FFF2-40B4-BE49-F238E27FC236}">
                  <a16:creationId xmlns:a16="http://schemas.microsoft.com/office/drawing/2014/main" id="{003D5DF6-2FD3-43A8-83BA-A64143227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9" y="2296"/>
              <a:ext cx="7" cy="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34" name="Group 205">
              <a:extLst>
                <a:ext uri="{FF2B5EF4-FFF2-40B4-BE49-F238E27FC236}">
                  <a16:creationId xmlns:a16="http://schemas.microsoft.com/office/drawing/2014/main" id="{2B8482AC-4875-4FB1-89B5-0F34286FEF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5" y="2568"/>
              <a:ext cx="341" cy="301"/>
              <a:chOff x="3787" y="3339"/>
              <a:chExt cx="341" cy="301"/>
            </a:xfrm>
          </p:grpSpPr>
          <p:sp>
            <p:nvSpPr>
              <p:cNvPr id="20563" name="Oval 206">
                <a:extLst>
                  <a:ext uri="{FF2B5EF4-FFF2-40B4-BE49-F238E27FC236}">
                    <a16:creationId xmlns:a16="http://schemas.microsoft.com/office/drawing/2014/main" id="{2D1864E1-68A4-4E94-9223-C41311F61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564" name="Text Box 207">
                <a:extLst>
                  <a:ext uri="{FF2B5EF4-FFF2-40B4-BE49-F238E27FC236}">
                    <a16:creationId xmlns:a16="http://schemas.microsoft.com/office/drawing/2014/main" id="{255BADF6-08A1-48A7-A353-6CFF6EDF59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535" name="Group 208">
              <a:extLst>
                <a:ext uri="{FF2B5EF4-FFF2-40B4-BE49-F238E27FC236}">
                  <a16:creationId xmlns:a16="http://schemas.microsoft.com/office/drawing/2014/main" id="{F7AEF576-B1F7-4B63-A0A3-7F36F2C18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0" y="2522"/>
              <a:ext cx="363" cy="363"/>
              <a:chOff x="3004" y="3499"/>
              <a:chExt cx="535" cy="612"/>
            </a:xfrm>
          </p:grpSpPr>
          <p:sp>
            <p:nvSpPr>
              <p:cNvPr id="20558" name="Oval 209">
                <a:extLst>
                  <a:ext uri="{FF2B5EF4-FFF2-40B4-BE49-F238E27FC236}">
                    <a16:creationId xmlns:a16="http://schemas.microsoft.com/office/drawing/2014/main" id="{30187C01-0F81-462C-9CFB-AE58DC864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559" name="Oval 210">
                <a:extLst>
                  <a:ext uri="{FF2B5EF4-FFF2-40B4-BE49-F238E27FC236}">
                    <a16:creationId xmlns:a16="http://schemas.microsoft.com/office/drawing/2014/main" id="{922FD1F1-52C1-490C-8A43-9C317B555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560" name="Text Box 211">
                <a:extLst>
                  <a:ext uri="{FF2B5EF4-FFF2-40B4-BE49-F238E27FC236}">
                    <a16:creationId xmlns:a16="http://schemas.microsoft.com/office/drawing/2014/main" id="{A523F1B6-7D2E-4C1B-856D-039D7CA55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Y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61" name="Line 212">
                <a:extLst>
                  <a:ext uri="{FF2B5EF4-FFF2-40B4-BE49-F238E27FC236}">
                    <a16:creationId xmlns:a16="http://schemas.microsoft.com/office/drawing/2014/main" id="{6DE669A7-5EA5-49AD-BDB8-777E41762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62" name="Line 213">
                <a:extLst>
                  <a:ext uri="{FF2B5EF4-FFF2-40B4-BE49-F238E27FC236}">
                    <a16:creationId xmlns:a16="http://schemas.microsoft.com/office/drawing/2014/main" id="{9AC66AFF-D0FB-4213-BEC2-23A9D614C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36" name="Group 214">
              <a:extLst>
                <a:ext uri="{FF2B5EF4-FFF2-40B4-BE49-F238E27FC236}">
                  <a16:creationId xmlns:a16="http://schemas.microsoft.com/office/drawing/2014/main" id="{E8A26582-2A62-4E94-8743-5E140FB00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2568"/>
              <a:ext cx="341" cy="301"/>
              <a:chOff x="3787" y="3339"/>
              <a:chExt cx="341" cy="301"/>
            </a:xfrm>
          </p:grpSpPr>
          <p:sp>
            <p:nvSpPr>
              <p:cNvPr id="20556" name="Oval 215">
                <a:extLst>
                  <a:ext uri="{FF2B5EF4-FFF2-40B4-BE49-F238E27FC236}">
                    <a16:creationId xmlns:a16="http://schemas.microsoft.com/office/drawing/2014/main" id="{20A416FA-4380-49D3-9826-C5AD286F1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557" name="Text Box 216">
                <a:extLst>
                  <a:ext uri="{FF2B5EF4-FFF2-40B4-BE49-F238E27FC236}">
                    <a16:creationId xmlns:a16="http://schemas.microsoft.com/office/drawing/2014/main" id="{201F5DA3-03EA-4349-9838-11FCC2F9C5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X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37" name="Line 217">
              <a:extLst>
                <a:ext uri="{FF2B5EF4-FFF2-40B4-BE49-F238E27FC236}">
                  <a16:creationId xmlns:a16="http://schemas.microsoft.com/office/drawing/2014/main" id="{3FC99264-79EC-4F5E-90CD-045BF9057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704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Text Box 218">
              <a:extLst>
                <a:ext uri="{FF2B5EF4-FFF2-40B4-BE49-F238E27FC236}">
                  <a16:creationId xmlns:a16="http://schemas.microsoft.com/office/drawing/2014/main" id="{A6793638-B5EE-4CD5-8D77-88E862573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47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0539" name="Text Box 219">
              <a:extLst>
                <a:ext uri="{FF2B5EF4-FFF2-40B4-BE49-F238E27FC236}">
                  <a16:creationId xmlns:a16="http://schemas.microsoft.com/office/drawing/2014/main" id="{0DA5E04F-8759-4B33-95FD-571820020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478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ab</a:t>
              </a:r>
            </a:p>
          </p:txBody>
        </p:sp>
        <p:sp>
          <p:nvSpPr>
            <p:cNvPr id="20540" name="Line 220">
              <a:extLst>
                <a:ext uri="{FF2B5EF4-FFF2-40B4-BE49-F238E27FC236}">
                  <a16:creationId xmlns:a16="http://schemas.microsoft.com/office/drawing/2014/main" id="{241F6F3A-688F-43DC-90FA-BA15DCA22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70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41" name="Group 222">
              <a:extLst>
                <a:ext uri="{FF2B5EF4-FFF2-40B4-BE49-F238E27FC236}">
                  <a16:creationId xmlns:a16="http://schemas.microsoft.com/office/drawing/2014/main" id="{AB75D4EB-5444-4480-AADF-1349D59251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024"/>
              <a:ext cx="341" cy="301"/>
              <a:chOff x="3787" y="3339"/>
              <a:chExt cx="341" cy="301"/>
            </a:xfrm>
          </p:grpSpPr>
          <p:sp>
            <p:nvSpPr>
              <p:cNvPr id="20554" name="Oval 223">
                <a:extLst>
                  <a:ext uri="{FF2B5EF4-FFF2-40B4-BE49-F238E27FC236}">
                    <a16:creationId xmlns:a16="http://schemas.microsoft.com/office/drawing/2014/main" id="{51E64DCB-49B3-4B93-A67E-C99D5D8C0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555" name="Text Box 224">
                <a:extLst>
                  <a:ext uri="{FF2B5EF4-FFF2-40B4-BE49-F238E27FC236}">
                    <a16:creationId xmlns:a16="http://schemas.microsoft.com/office/drawing/2014/main" id="{83B68510-008A-4A78-BB43-515C1C2FE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42" name="Text Box 236">
              <a:extLst>
                <a:ext uri="{FF2B5EF4-FFF2-40B4-BE49-F238E27FC236}">
                  <a16:creationId xmlns:a16="http://schemas.microsoft.com/office/drawing/2014/main" id="{ED5D4690-4125-4B38-8FA2-E042E9EAE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0" y="2283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ym typeface="Symbol" panose="05050102010706020507" pitchFamily="18" charset="2"/>
                </a:rPr>
                <a:t></a:t>
              </a:r>
            </a:p>
          </p:txBody>
        </p:sp>
        <p:grpSp>
          <p:nvGrpSpPr>
            <p:cNvPr id="20543" name="Group 239">
              <a:extLst>
                <a:ext uri="{FF2B5EF4-FFF2-40B4-BE49-F238E27FC236}">
                  <a16:creationId xmlns:a16="http://schemas.microsoft.com/office/drawing/2014/main" id="{9FD1127D-7DB6-4384-9938-9B328B905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3158"/>
              <a:ext cx="363" cy="301"/>
              <a:chOff x="3787" y="3339"/>
              <a:chExt cx="341" cy="301"/>
            </a:xfrm>
          </p:grpSpPr>
          <p:sp>
            <p:nvSpPr>
              <p:cNvPr id="20552" name="Oval 240">
                <a:extLst>
                  <a:ext uri="{FF2B5EF4-FFF2-40B4-BE49-F238E27FC236}">
                    <a16:creationId xmlns:a16="http://schemas.microsoft.com/office/drawing/2014/main" id="{063AAF9C-036D-4E67-A912-B25029FA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553" name="Text Box 241">
                <a:extLst>
                  <a:ext uri="{FF2B5EF4-FFF2-40B4-BE49-F238E27FC236}">
                    <a16:creationId xmlns:a16="http://schemas.microsoft.com/office/drawing/2014/main" id="{5938AFDA-CB98-4AC2-91CD-8A0A97077D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C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44" name="Line 242">
              <a:extLst>
                <a:ext uri="{FF2B5EF4-FFF2-40B4-BE49-F238E27FC236}">
                  <a16:creationId xmlns:a16="http://schemas.microsoft.com/office/drawing/2014/main" id="{A92F1B3B-A150-4BF5-9F45-6EC8B36A0F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" y="2840"/>
              <a:ext cx="6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5" name="Text Box 245">
              <a:extLst>
                <a:ext uri="{FF2B5EF4-FFF2-40B4-BE49-F238E27FC236}">
                  <a16:creationId xmlns:a16="http://schemas.microsoft.com/office/drawing/2014/main" id="{4132C930-683A-42E0-A7FE-B3B930D2E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" y="287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0546" name="Text Box 246">
              <a:extLst>
                <a:ext uri="{FF2B5EF4-FFF2-40B4-BE49-F238E27FC236}">
                  <a16:creationId xmlns:a16="http://schemas.microsoft.com/office/drawing/2014/main" id="{4ED7EB7D-63EA-400E-B9DF-2CC543425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288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0547" name="Line 247">
              <a:extLst>
                <a:ext uri="{FF2B5EF4-FFF2-40B4-BE49-F238E27FC236}">
                  <a16:creationId xmlns:a16="http://schemas.microsoft.com/office/drawing/2014/main" id="{AD4220AD-B637-4879-87C0-5980EE7A4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2854"/>
              <a:ext cx="4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8" name="Line 248">
              <a:extLst>
                <a:ext uri="{FF2B5EF4-FFF2-40B4-BE49-F238E27FC236}">
                  <a16:creationId xmlns:a16="http://schemas.microsoft.com/office/drawing/2014/main" id="{0CFBEA6D-AF28-4492-B583-B1C97C1B4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8" y="2309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9" name="Text Box 249">
              <a:extLst>
                <a:ext uri="{FF2B5EF4-FFF2-40B4-BE49-F238E27FC236}">
                  <a16:creationId xmlns:a16="http://schemas.microsoft.com/office/drawing/2014/main" id="{CEE27D29-9CE8-4817-87EB-FD4CFE632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7" y="2269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0550" name="Line 251">
              <a:extLst>
                <a:ext uri="{FF2B5EF4-FFF2-40B4-BE49-F238E27FC236}">
                  <a16:creationId xmlns:a16="http://schemas.microsoft.com/office/drawing/2014/main" id="{D8BB63C5-B04B-4C7E-BBA9-6D34F1445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2024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1" name="Text Box 252">
              <a:extLst>
                <a:ext uri="{FF2B5EF4-FFF2-40B4-BE49-F238E27FC236}">
                  <a16:creationId xmlns:a16="http://schemas.microsoft.com/office/drawing/2014/main" id="{3DB8725A-FC40-4B31-B10C-87E8E6CCF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661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ab</a:t>
              </a:r>
            </a:p>
          </p:txBody>
        </p:sp>
      </p:grpSp>
      <p:grpSp>
        <p:nvGrpSpPr>
          <p:cNvPr id="16" name="Group 300">
            <a:extLst>
              <a:ext uri="{FF2B5EF4-FFF2-40B4-BE49-F238E27FC236}">
                <a16:creationId xmlns:a16="http://schemas.microsoft.com/office/drawing/2014/main" id="{FC53435E-A13C-48E0-847B-ED11F1F906B0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3357563"/>
            <a:ext cx="3889375" cy="2998787"/>
            <a:chOff x="2653" y="2160"/>
            <a:chExt cx="2450" cy="1889"/>
          </a:xfrm>
        </p:grpSpPr>
        <p:sp>
          <p:nvSpPr>
            <p:cNvPr id="20488" name="AutoShape 256">
              <a:extLst>
                <a:ext uri="{FF2B5EF4-FFF2-40B4-BE49-F238E27FC236}">
                  <a16:creationId xmlns:a16="http://schemas.microsoft.com/office/drawing/2014/main" id="{FC8C45A6-7043-4F21-80F4-10DEA55F3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248"/>
              <a:ext cx="272" cy="181"/>
            </a:xfrm>
            <a:prstGeom prst="rightArrow">
              <a:avLst>
                <a:gd name="adj1" fmla="val 50000"/>
                <a:gd name="adj2" fmla="val 3756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20489" name="Line 257">
              <a:extLst>
                <a:ext uri="{FF2B5EF4-FFF2-40B4-BE49-F238E27FC236}">
                  <a16:creationId xmlns:a16="http://schemas.microsoft.com/office/drawing/2014/main" id="{98899238-9836-4445-96E3-DF1A9FD555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9" y="2886"/>
              <a:ext cx="7" cy="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490" name="Group 258">
              <a:extLst>
                <a:ext uri="{FF2B5EF4-FFF2-40B4-BE49-F238E27FC236}">
                  <a16:creationId xmlns:a16="http://schemas.microsoft.com/office/drawing/2014/main" id="{E7D4D4D4-42C1-413D-B940-3E4494C2DE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" y="3158"/>
              <a:ext cx="341" cy="301"/>
              <a:chOff x="3787" y="3339"/>
              <a:chExt cx="341" cy="301"/>
            </a:xfrm>
          </p:grpSpPr>
          <p:sp>
            <p:nvSpPr>
              <p:cNvPr id="20529" name="Oval 259">
                <a:extLst>
                  <a:ext uri="{FF2B5EF4-FFF2-40B4-BE49-F238E27FC236}">
                    <a16:creationId xmlns:a16="http://schemas.microsoft.com/office/drawing/2014/main" id="{FA8B6302-CF65-44E5-9862-123D00E48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530" name="Text Box 260">
                <a:extLst>
                  <a:ext uri="{FF2B5EF4-FFF2-40B4-BE49-F238E27FC236}">
                    <a16:creationId xmlns:a16="http://schemas.microsoft.com/office/drawing/2014/main" id="{5141A853-0CB2-475D-A962-E39C5AECA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491" name="Group 261">
              <a:extLst>
                <a:ext uri="{FF2B5EF4-FFF2-40B4-BE49-F238E27FC236}">
                  <a16:creationId xmlns:a16="http://schemas.microsoft.com/office/drawing/2014/main" id="{022B7C97-C5CC-41DC-966F-BF87593354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3113"/>
              <a:ext cx="363" cy="363"/>
              <a:chOff x="3004" y="3499"/>
              <a:chExt cx="535" cy="612"/>
            </a:xfrm>
          </p:grpSpPr>
          <p:sp>
            <p:nvSpPr>
              <p:cNvPr id="20524" name="Oval 262">
                <a:extLst>
                  <a:ext uri="{FF2B5EF4-FFF2-40B4-BE49-F238E27FC236}">
                    <a16:creationId xmlns:a16="http://schemas.microsoft.com/office/drawing/2014/main" id="{0A692D83-3AF0-492B-9133-10E708423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525" name="Oval 263">
                <a:extLst>
                  <a:ext uri="{FF2B5EF4-FFF2-40B4-BE49-F238E27FC236}">
                    <a16:creationId xmlns:a16="http://schemas.microsoft.com/office/drawing/2014/main" id="{2C162D05-EE46-4C4A-B8CE-2BB8C037F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526" name="Text Box 264">
                <a:extLst>
                  <a:ext uri="{FF2B5EF4-FFF2-40B4-BE49-F238E27FC236}">
                    <a16:creationId xmlns:a16="http://schemas.microsoft.com/office/drawing/2014/main" id="{E54249FD-AC58-4E77-901D-019827ACA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Y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7" name="Line 265">
                <a:extLst>
                  <a:ext uri="{FF2B5EF4-FFF2-40B4-BE49-F238E27FC236}">
                    <a16:creationId xmlns:a16="http://schemas.microsoft.com/office/drawing/2014/main" id="{1916D600-8B6F-46F6-A835-9CA99EEAD4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8" name="Line 266">
                <a:extLst>
                  <a:ext uri="{FF2B5EF4-FFF2-40B4-BE49-F238E27FC236}">
                    <a16:creationId xmlns:a16="http://schemas.microsoft.com/office/drawing/2014/main" id="{9C7C713B-DA4D-4E51-BEEA-C9E04519C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492" name="Group 267">
              <a:extLst>
                <a:ext uri="{FF2B5EF4-FFF2-40B4-BE49-F238E27FC236}">
                  <a16:creationId xmlns:a16="http://schemas.microsoft.com/office/drawing/2014/main" id="{65227CAF-C2A8-4510-8099-0A8AD26708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3158"/>
              <a:ext cx="341" cy="301"/>
              <a:chOff x="3787" y="3339"/>
              <a:chExt cx="341" cy="301"/>
            </a:xfrm>
          </p:grpSpPr>
          <p:sp>
            <p:nvSpPr>
              <p:cNvPr id="20522" name="Oval 268">
                <a:extLst>
                  <a:ext uri="{FF2B5EF4-FFF2-40B4-BE49-F238E27FC236}">
                    <a16:creationId xmlns:a16="http://schemas.microsoft.com/office/drawing/2014/main" id="{EACC1EC6-5F17-4392-BE26-C4ACB7086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523" name="Text Box 269">
                <a:extLst>
                  <a:ext uri="{FF2B5EF4-FFF2-40B4-BE49-F238E27FC236}">
                    <a16:creationId xmlns:a16="http://schemas.microsoft.com/office/drawing/2014/main" id="{152D2AAF-B8D7-46E3-8C9B-FC4CEC6BE0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X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493" name="Line 270">
              <a:extLst>
                <a:ext uri="{FF2B5EF4-FFF2-40B4-BE49-F238E27FC236}">
                  <a16:creationId xmlns:a16="http://schemas.microsoft.com/office/drawing/2014/main" id="{59E2CA8B-5892-46D8-8B25-26ED3BE22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29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Text Box 271">
              <a:extLst>
                <a:ext uri="{FF2B5EF4-FFF2-40B4-BE49-F238E27FC236}">
                  <a16:creationId xmlns:a16="http://schemas.microsoft.com/office/drawing/2014/main" id="{2EC22F8C-FA78-444D-98E2-C2FF33943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306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0495" name="Text Box 272">
              <a:extLst>
                <a:ext uri="{FF2B5EF4-FFF2-40B4-BE49-F238E27FC236}">
                  <a16:creationId xmlns:a16="http://schemas.microsoft.com/office/drawing/2014/main" id="{D13747E5-8B12-496F-9B78-7480AA5EA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5" y="304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0496" name="Line 273">
              <a:extLst>
                <a:ext uri="{FF2B5EF4-FFF2-40B4-BE49-F238E27FC236}">
                  <a16:creationId xmlns:a16="http://schemas.microsoft.com/office/drawing/2014/main" id="{554FC969-845F-4962-8505-4A98C7738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29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497" name="Group 274">
              <a:extLst>
                <a:ext uri="{FF2B5EF4-FFF2-40B4-BE49-F238E27FC236}">
                  <a16:creationId xmlns:a16="http://schemas.microsoft.com/office/drawing/2014/main" id="{CDA880FA-80D8-41DC-8C9D-553C096DF7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2614"/>
              <a:ext cx="341" cy="301"/>
              <a:chOff x="3787" y="3339"/>
              <a:chExt cx="341" cy="301"/>
            </a:xfrm>
          </p:grpSpPr>
          <p:sp>
            <p:nvSpPr>
              <p:cNvPr id="20520" name="Oval 275">
                <a:extLst>
                  <a:ext uri="{FF2B5EF4-FFF2-40B4-BE49-F238E27FC236}">
                    <a16:creationId xmlns:a16="http://schemas.microsoft.com/office/drawing/2014/main" id="{B238047F-847A-4C24-93AF-2D30D8E02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521" name="Text Box 276">
                <a:extLst>
                  <a:ext uri="{FF2B5EF4-FFF2-40B4-BE49-F238E27FC236}">
                    <a16:creationId xmlns:a16="http://schemas.microsoft.com/office/drawing/2014/main" id="{FB71A1B5-8131-4FE7-8A4D-3A9C196E04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498" name="Text Box 277">
              <a:extLst>
                <a:ext uri="{FF2B5EF4-FFF2-40B4-BE49-F238E27FC236}">
                  <a16:creationId xmlns:a16="http://schemas.microsoft.com/office/drawing/2014/main" id="{F6C91597-C8AD-404C-8073-F0E8EEA77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0" y="2873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ym typeface="Symbol" panose="05050102010706020507" pitchFamily="18" charset="2"/>
                </a:rPr>
                <a:t></a:t>
              </a:r>
            </a:p>
          </p:txBody>
        </p:sp>
        <p:grpSp>
          <p:nvGrpSpPr>
            <p:cNvPr id="20499" name="Group 278">
              <a:extLst>
                <a:ext uri="{FF2B5EF4-FFF2-40B4-BE49-F238E27FC236}">
                  <a16:creationId xmlns:a16="http://schemas.microsoft.com/office/drawing/2014/main" id="{7F1FE27F-9E5E-439E-9F36-DDFAB55596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3748"/>
              <a:ext cx="363" cy="301"/>
              <a:chOff x="3787" y="3339"/>
              <a:chExt cx="341" cy="301"/>
            </a:xfrm>
          </p:grpSpPr>
          <p:sp>
            <p:nvSpPr>
              <p:cNvPr id="20518" name="Oval 279">
                <a:extLst>
                  <a:ext uri="{FF2B5EF4-FFF2-40B4-BE49-F238E27FC236}">
                    <a16:creationId xmlns:a16="http://schemas.microsoft.com/office/drawing/2014/main" id="{C211255C-AB00-4D6D-9355-E42148FAB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519" name="Text Box 280">
                <a:extLst>
                  <a:ext uri="{FF2B5EF4-FFF2-40B4-BE49-F238E27FC236}">
                    <a16:creationId xmlns:a16="http://schemas.microsoft.com/office/drawing/2014/main" id="{EA303093-8074-4CC6-BE9D-0F49E32C3F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C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00" name="Line 281">
              <a:extLst>
                <a:ext uri="{FF2B5EF4-FFF2-40B4-BE49-F238E27FC236}">
                  <a16:creationId xmlns:a16="http://schemas.microsoft.com/office/drawing/2014/main" id="{0A5EB725-D8E9-4349-A5D5-85D59BC11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6" y="3430"/>
              <a:ext cx="6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Text Box 282">
              <a:extLst>
                <a:ext uri="{FF2B5EF4-FFF2-40B4-BE49-F238E27FC236}">
                  <a16:creationId xmlns:a16="http://schemas.microsoft.com/office/drawing/2014/main" id="{17A52D3C-1312-433A-81AC-C1783F77D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0" y="346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0502" name="Text Box 283">
              <a:extLst>
                <a:ext uri="{FF2B5EF4-FFF2-40B4-BE49-F238E27FC236}">
                  <a16:creationId xmlns:a16="http://schemas.microsoft.com/office/drawing/2014/main" id="{8C1CBF78-7CAE-4081-9294-E134FE092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347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0503" name="Line 284">
              <a:extLst>
                <a:ext uri="{FF2B5EF4-FFF2-40B4-BE49-F238E27FC236}">
                  <a16:creationId xmlns:a16="http://schemas.microsoft.com/office/drawing/2014/main" id="{0DA70186-CD98-4425-979E-606FB9A3E0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7" y="3444"/>
              <a:ext cx="4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285">
              <a:extLst>
                <a:ext uri="{FF2B5EF4-FFF2-40B4-BE49-F238E27FC236}">
                  <a16:creationId xmlns:a16="http://schemas.microsoft.com/office/drawing/2014/main" id="{7FD55C2F-3534-4CF6-9095-5BE527E68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8" y="2899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Text Box 286">
              <a:extLst>
                <a:ext uri="{FF2B5EF4-FFF2-40B4-BE49-F238E27FC236}">
                  <a16:creationId xmlns:a16="http://schemas.microsoft.com/office/drawing/2014/main" id="{9B4DB701-7867-4F57-BB65-4CE250070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7" y="2859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0506" name="Text Box 288">
              <a:extLst>
                <a:ext uri="{FF2B5EF4-FFF2-40B4-BE49-F238E27FC236}">
                  <a16:creationId xmlns:a16="http://schemas.microsoft.com/office/drawing/2014/main" id="{9BA0C2D5-F8CF-4524-9712-1CBC93F22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grpSp>
          <p:nvGrpSpPr>
            <p:cNvPr id="20507" name="Group 289">
              <a:extLst>
                <a:ext uri="{FF2B5EF4-FFF2-40B4-BE49-F238E27FC236}">
                  <a16:creationId xmlns:a16="http://schemas.microsoft.com/office/drawing/2014/main" id="{455D65F8-1A6B-465A-A211-522667E27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2160"/>
              <a:ext cx="341" cy="301"/>
              <a:chOff x="3787" y="3339"/>
              <a:chExt cx="341" cy="301"/>
            </a:xfrm>
          </p:grpSpPr>
          <p:sp>
            <p:nvSpPr>
              <p:cNvPr id="20516" name="Oval 290">
                <a:extLst>
                  <a:ext uri="{FF2B5EF4-FFF2-40B4-BE49-F238E27FC236}">
                    <a16:creationId xmlns:a16="http://schemas.microsoft.com/office/drawing/2014/main" id="{6CDCFCA3-3A98-48AC-86D4-24F70AE7A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517" name="Text Box 291">
                <a:extLst>
                  <a:ext uri="{FF2B5EF4-FFF2-40B4-BE49-F238E27FC236}">
                    <a16:creationId xmlns:a16="http://schemas.microsoft.com/office/drawing/2014/main" id="{64722F05-147B-4CFC-9C2A-C7887DE288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D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08" name="Line 292">
              <a:extLst>
                <a:ext uri="{FF2B5EF4-FFF2-40B4-BE49-F238E27FC236}">
                  <a16:creationId xmlns:a16="http://schemas.microsoft.com/office/drawing/2014/main" id="{E91ADEEE-B6F7-451B-9968-3B22A1346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3" y="243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Line 293">
              <a:extLst>
                <a:ext uri="{FF2B5EF4-FFF2-40B4-BE49-F238E27FC236}">
                  <a16:creationId xmlns:a16="http://schemas.microsoft.com/office/drawing/2014/main" id="{7715B4B9-973A-4B7B-9C1F-B6C0A165F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243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Text Box 294">
              <a:extLst>
                <a:ext uri="{FF2B5EF4-FFF2-40B4-BE49-F238E27FC236}">
                  <a16:creationId xmlns:a16="http://schemas.microsoft.com/office/drawing/2014/main" id="{C134422B-9433-4880-8E15-A286A0AD3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" y="238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grpSp>
          <p:nvGrpSpPr>
            <p:cNvPr id="20511" name="Group 295">
              <a:extLst>
                <a:ext uri="{FF2B5EF4-FFF2-40B4-BE49-F238E27FC236}">
                  <a16:creationId xmlns:a16="http://schemas.microsoft.com/office/drawing/2014/main" id="{11BE9EC0-06C5-46AF-A55D-FB90FE2E6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0" y="3158"/>
              <a:ext cx="341" cy="301"/>
              <a:chOff x="3787" y="3339"/>
              <a:chExt cx="341" cy="301"/>
            </a:xfrm>
          </p:grpSpPr>
          <p:sp>
            <p:nvSpPr>
              <p:cNvPr id="20514" name="Oval 296">
                <a:extLst>
                  <a:ext uri="{FF2B5EF4-FFF2-40B4-BE49-F238E27FC236}">
                    <a16:creationId xmlns:a16="http://schemas.microsoft.com/office/drawing/2014/main" id="{B72B3C8E-4654-44E8-861E-789041ADA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0515" name="Text Box 297">
                <a:extLst>
                  <a:ext uri="{FF2B5EF4-FFF2-40B4-BE49-F238E27FC236}">
                    <a16:creationId xmlns:a16="http://schemas.microsoft.com/office/drawing/2014/main" id="{1C560BA9-E62D-4B69-B0B2-897DE07157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E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12" name="Line 298">
              <a:extLst>
                <a:ext uri="{FF2B5EF4-FFF2-40B4-BE49-F238E27FC236}">
                  <a16:creationId xmlns:a16="http://schemas.microsoft.com/office/drawing/2014/main" id="{A417F2D9-6676-44E1-87BA-573B4C480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329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Text Box 299">
              <a:extLst>
                <a:ext uri="{FF2B5EF4-FFF2-40B4-BE49-F238E27FC236}">
                  <a16:creationId xmlns:a16="http://schemas.microsoft.com/office/drawing/2014/main" id="{27BB26BF-65DE-41C0-A283-FCF8D0EA4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" y="306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7">
            <a:extLst>
              <a:ext uri="{FF2B5EF4-FFF2-40B4-BE49-F238E27FC236}">
                <a16:creationId xmlns:a16="http://schemas.microsoft.com/office/drawing/2014/main" id="{39A45153-DCE4-4625-8F12-BCAB258713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7CC667-A85C-407B-B4B7-9A3E87381B8F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4F86D57-127C-4C66-9F75-75FF02F8D8F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913"/>
            <a:ext cx="8686800" cy="6381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2.</a:t>
            </a:r>
            <a:r>
              <a:rPr lang="zh-CN" altLang="en-US" sz="2400"/>
              <a:t>已知</a:t>
            </a:r>
            <a:r>
              <a:rPr lang="en-US" altLang="zh-CN" sz="2400"/>
              <a:t>NFA=({x, y, z}, {0, 1}, M, {x}, {z}),</a:t>
            </a:r>
            <a:r>
              <a:rPr lang="zh-CN" altLang="en-US" sz="2400"/>
              <a:t>其中</a:t>
            </a:r>
            <a:r>
              <a:rPr lang="en-US" altLang="zh-CN" sz="2400"/>
              <a:t>M(x,0)={z},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M(y,0) = {x, y}, M(z,0)={x, z}, M(x,1)={x}, M(y,1)=</a:t>
            </a:r>
            <a:r>
              <a:rPr lang="en-US" altLang="zh-CN" sz="2400">
                <a:sym typeface="Symbol" panose="05050102010706020507" pitchFamily="18" charset="2"/>
              </a:rPr>
              <a:t></a:t>
            </a:r>
            <a:r>
              <a:rPr lang="en-US" altLang="zh-CN" sz="2400"/>
              <a:t> ,M(z,1)={y},</a:t>
            </a:r>
            <a:r>
              <a:rPr lang="zh-CN" altLang="en-US" sz="2400"/>
              <a:t>构造相应的</a:t>
            </a:r>
            <a:r>
              <a:rPr lang="en-US" altLang="zh-CN" sz="2400"/>
              <a:t>DFA</a:t>
            </a:r>
            <a:r>
              <a:rPr lang="zh-CN" altLang="en-US" sz="240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解：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/>
          </a:p>
        </p:txBody>
      </p:sp>
      <p:graphicFrame>
        <p:nvGraphicFramePr>
          <p:cNvPr id="440603" name="Group 283">
            <a:extLst>
              <a:ext uri="{FF2B5EF4-FFF2-40B4-BE49-F238E27FC236}">
                <a16:creationId xmlns:a16="http://schemas.microsoft.com/office/drawing/2014/main" id="{FC93806E-DB79-44B7-868A-1AAD5C88625A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4859338" y="1196975"/>
          <a:ext cx="4254500" cy="1828800"/>
        </p:xfrm>
        <a:graphic>
          <a:graphicData uri="http://schemas.openxmlformats.org/drawingml/2006/table">
            <a:tbl>
              <a:tblPr/>
              <a:tblGrid>
                <a:gridCol w="1063625">
                  <a:extLst>
                    <a:ext uri="{9D8B030D-6E8A-4147-A177-3AD203B41FA5}">
                      <a16:colId xmlns:a16="http://schemas.microsoft.com/office/drawing/2014/main" val="34510322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1440469717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1011362125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3019139711"/>
                    </a:ext>
                  </a:extLst>
                </a:gridCol>
              </a:tblGrid>
              <a:tr h="3571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NFAM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462997"/>
                  </a:ext>
                </a:extLst>
              </a:tr>
              <a:tr h="2889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218804"/>
                  </a:ext>
                </a:extLst>
              </a:tr>
              <a:tr h="2889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x,y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110287"/>
                  </a:ext>
                </a:extLst>
              </a:tr>
              <a:tr h="2889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x,z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120885"/>
                  </a:ext>
                </a:extLst>
              </a:tr>
            </a:tbl>
          </a:graphicData>
        </a:graphic>
      </p:graphicFrame>
      <p:graphicFrame>
        <p:nvGraphicFramePr>
          <p:cNvPr id="440605" name="Group 285">
            <a:extLst>
              <a:ext uri="{FF2B5EF4-FFF2-40B4-BE49-F238E27FC236}">
                <a16:creationId xmlns:a16="http://schemas.microsoft.com/office/drawing/2014/main" id="{69A04537-C1F3-4EBA-9400-D1425A8371A9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179388" y="2997200"/>
          <a:ext cx="4538662" cy="3200400"/>
        </p:xfrm>
        <a:graphic>
          <a:graphicData uri="http://schemas.openxmlformats.org/drawingml/2006/table">
            <a:tbl>
              <a:tblPr/>
              <a:tblGrid>
                <a:gridCol w="909637">
                  <a:extLst>
                    <a:ext uri="{9D8B030D-6E8A-4147-A177-3AD203B41FA5}">
                      <a16:colId xmlns:a16="http://schemas.microsoft.com/office/drawing/2014/main" val="2634037984"/>
                    </a:ext>
                  </a:extLst>
                </a:gridCol>
                <a:gridCol w="906463">
                  <a:extLst>
                    <a:ext uri="{9D8B030D-6E8A-4147-A177-3AD203B41FA5}">
                      <a16:colId xmlns:a16="http://schemas.microsoft.com/office/drawing/2014/main" val="1646765207"/>
                    </a:ext>
                  </a:extLst>
                </a:gridCol>
                <a:gridCol w="906462">
                  <a:extLst>
                    <a:ext uri="{9D8B030D-6E8A-4147-A177-3AD203B41FA5}">
                      <a16:colId xmlns:a16="http://schemas.microsoft.com/office/drawing/2014/main" val="1423770226"/>
                    </a:ext>
                  </a:extLst>
                </a:gridCol>
                <a:gridCol w="906463">
                  <a:extLst>
                    <a:ext uri="{9D8B030D-6E8A-4147-A177-3AD203B41FA5}">
                      <a16:colId xmlns:a16="http://schemas.microsoft.com/office/drawing/2014/main" val="4800443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2286691028"/>
                    </a:ext>
                  </a:extLst>
                </a:gridCol>
              </a:tblGrid>
              <a:tr h="2270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DFA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100999"/>
                  </a:ext>
                </a:extLst>
              </a:tr>
              <a:tr h="3095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378536"/>
                  </a:ext>
                </a:extLst>
              </a:tr>
              <a:tr h="1571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[y]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068658"/>
                  </a:ext>
                </a:extLst>
              </a:tr>
              <a:tr h="3444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[xy]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27354"/>
                  </a:ext>
                </a:extLst>
              </a:tr>
              <a:tr h="4127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[y]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[xy]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3899"/>
                  </a:ext>
                </a:extLst>
              </a:tr>
              <a:tr h="3095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[xy]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[xyz]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281045"/>
                  </a:ext>
                </a:extLst>
              </a:tr>
              <a:tr h="3079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[xyz]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[xyz]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[xy]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1365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7">
            <a:extLst>
              <a:ext uri="{FF2B5EF4-FFF2-40B4-BE49-F238E27FC236}">
                <a16:creationId xmlns:a16="http://schemas.microsoft.com/office/drawing/2014/main" id="{66F1674E-8F52-429B-BFA4-8D38AC4C81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E66B9C-F6D3-4B55-A974-DF734E8F6D5C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AFA6BAD-1BF4-402F-8A4F-34F2269A6D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913"/>
            <a:ext cx="8686800" cy="6381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2.</a:t>
            </a:r>
            <a:r>
              <a:rPr lang="zh-CN" altLang="en-US" sz="2400"/>
              <a:t>已知</a:t>
            </a:r>
            <a:r>
              <a:rPr lang="en-US" altLang="zh-CN" sz="2400"/>
              <a:t>NFA=({x, y, z}, {0, 1}, M, {x}, {z}),</a:t>
            </a:r>
            <a:r>
              <a:rPr lang="zh-CN" altLang="en-US" sz="2400"/>
              <a:t>其中</a:t>
            </a:r>
            <a:r>
              <a:rPr lang="en-US" altLang="zh-CN" sz="2400"/>
              <a:t>M(x,0)={z},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M(y,0) = {x, y}, M(z,0)={x, z}, M(x,1)={x}, M(y,1)=</a:t>
            </a:r>
            <a:r>
              <a:rPr lang="en-US" altLang="zh-CN" sz="2400">
                <a:sym typeface="Symbol" panose="05050102010706020507" pitchFamily="18" charset="2"/>
              </a:rPr>
              <a:t></a:t>
            </a:r>
            <a:r>
              <a:rPr lang="en-US" altLang="zh-CN" sz="2400"/>
              <a:t> ,M(z,1)={y},</a:t>
            </a:r>
            <a:r>
              <a:rPr lang="zh-CN" altLang="en-US" sz="2400"/>
              <a:t>构造相应的</a:t>
            </a:r>
            <a:r>
              <a:rPr lang="en-US" altLang="zh-CN" sz="2400"/>
              <a:t>DFA</a:t>
            </a:r>
            <a:r>
              <a:rPr lang="zh-CN" altLang="en-US" sz="240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解：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/>
          </a:p>
        </p:txBody>
      </p:sp>
      <p:graphicFrame>
        <p:nvGraphicFramePr>
          <p:cNvPr id="489502" name="Group 30">
            <a:extLst>
              <a:ext uri="{FF2B5EF4-FFF2-40B4-BE49-F238E27FC236}">
                <a16:creationId xmlns:a16="http://schemas.microsoft.com/office/drawing/2014/main" id="{0BBB772B-AC18-4A4C-8094-13456416551D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395288" y="3357563"/>
          <a:ext cx="4538662" cy="3200400"/>
        </p:xfrm>
        <a:graphic>
          <a:graphicData uri="http://schemas.openxmlformats.org/drawingml/2006/table">
            <a:tbl>
              <a:tblPr/>
              <a:tblGrid>
                <a:gridCol w="909637">
                  <a:extLst>
                    <a:ext uri="{9D8B030D-6E8A-4147-A177-3AD203B41FA5}">
                      <a16:colId xmlns:a16="http://schemas.microsoft.com/office/drawing/2014/main" val="2444145523"/>
                    </a:ext>
                  </a:extLst>
                </a:gridCol>
                <a:gridCol w="906463">
                  <a:extLst>
                    <a:ext uri="{9D8B030D-6E8A-4147-A177-3AD203B41FA5}">
                      <a16:colId xmlns:a16="http://schemas.microsoft.com/office/drawing/2014/main" val="3638648963"/>
                    </a:ext>
                  </a:extLst>
                </a:gridCol>
                <a:gridCol w="906462">
                  <a:extLst>
                    <a:ext uri="{9D8B030D-6E8A-4147-A177-3AD203B41FA5}">
                      <a16:colId xmlns:a16="http://schemas.microsoft.com/office/drawing/2014/main" val="2108189696"/>
                    </a:ext>
                  </a:extLst>
                </a:gridCol>
                <a:gridCol w="906463">
                  <a:extLst>
                    <a:ext uri="{9D8B030D-6E8A-4147-A177-3AD203B41FA5}">
                      <a16:colId xmlns:a16="http://schemas.microsoft.com/office/drawing/2014/main" val="54535039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2885300368"/>
                    </a:ext>
                  </a:extLst>
                </a:gridCol>
              </a:tblGrid>
              <a:tr h="2270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DFA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924872"/>
                  </a:ext>
                </a:extLst>
              </a:tr>
              <a:tr h="3095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793661"/>
                  </a:ext>
                </a:extLst>
              </a:tr>
              <a:tr h="1571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[y]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369344"/>
                  </a:ext>
                </a:extLst>
              </a:tr>
              <a:tr h="3444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[xy]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505065"/>
                  </a:ext>
                </a:extLst>
              </a:tr>
              <a:tr h="4127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[y]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[xy]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222417"/>
                  </a:ext>
                </a:extLst>
              </a:tr>
              <a:tr h="3095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[xy]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[xyz]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70400"/>
                  </a:ext>
                </a:extLst>
              </a:tr>
              <a:tr h="3079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[xyz]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[xyz]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[xy]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773540"/>
                  </a:ext>
                </a:extLst>
              </a:tr>
            </a:tbl>
          </a:graphicData>
        </a:graphic>
      </p:graphicFrame>
      <p:grpSp>
        <p:nvGrpSpPr>
          <p:cNvPr id="22582" name="Group 133">
            <a:extLst>
              <a:ext uri="{FF2B5EF4-FFF2-40B4-BE49-F238E27FC236}">
                <a16:creationId xmlns:a16="http://schemas.microsoft.com/office/drawing/2014/main" id="{95F4AFB4-2A0D-416D-8FB3-6B37A24BEDF7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1268413"/>
            <a:ext cx="5580062" cy="4032250"/>
            <a:chOff x="2245" y="799"/>
            <a:chExt cx="3515" cy="2540"/>
          </a:xfrm>
        </p:grpSpPr>
        <p:grpSp>
          <p:nvGrpSpPr>
            <p:cNvPr id="22583" name="Group 81">
              <a:extLst>
                <a:ext uri="{FF2B5EF4-FFF2-40B4-BE49-F238E27FC236}">
                  <a16:creationId xmlns:a16="http://schemas.microsoft.com/office/drawing/2014/main" id="{095437F2-E5A0-430A-AFBE-A2218F22B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799"/>
              <a:ext cx="3381" cy="2540"/>
              <a:chOff x="2789" y="1888"/>
              <a:chExt cx="2791" cy="2116"/>
            </a:xfrm>
          </p:grpSpPr>
          <p:sp>
            <p:nvSpPr>
              <p:cNvPr id="22585" name="AutoShape 82">
                <a:extLst>
                  <a:ext uri="{FF2B5EF4-FFF2-40B4-BE49-F238E27FC236}">
                    <a16:creationId xmlns:a16="http://schemas.microsoft.com/office/drawing/2014/main" id="{772E9894-5DD0-4FBB-B93E-0C391B09A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704"/>
                <a:ext cx="227" cy="101"/>
              </a:xfrm>
              <a:prstGeom prst="rightArrow">
                <a:avLst>
                  <a:gd name="adj1" fmla="val 50000"/>
                  <a:gd name="adj2" fmla="val 56188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2586" name="Oval 83">
                <a:extLst>
                  <a:ext uri="{FF2B5EF4-FFF2-40B4-BE49-F238E27FC236}">
                    <a16:creationId xmlns:a16="http://schemas.microsoft.com/office/drawing/2014/main" id="{DAB6C2D1-E32D-41E2-9725-B18F7139D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2546"/>
                <a:ext cx="341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2587" name="Text Box 84">
                <a:extLst>
                  <a:ext uri="{FF2B5EF4-FFF2-40B4-BE49-F238E27FC236}">
                    <a16:creationId xmlns:a16="http://schemas.microsoft.com/office/drawing/2014/main" id="{C3AAAE0F-EDE2-4E5C-8538-857CD206D1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" y="2568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0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88" name="Line 85">
                <a:extLst>
                  <a:ext uri="{FF2B5EF4-FFF2-40B4-BE49-F238E27FC236}">
                    <a16:creationId xmlns:a16="http://schemas.microsoft.com/office/drawing/2014/main" id="{D992C1FC-40C3-476B-ACC9-7F3E9BCE7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2546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9" name="Line 86">
                <a:extLst>
                  <a:ext uri="{FF2B5EF4-FFF2-40B4-BE49-F238E27FC236}">
                    <a16:creationId xmlns:a16="http://schemas.microsoft.com/office/drawing/2014/main" id="{C8769968-EE84-44D1-BE5E-E24F68C19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2546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0" name="Line 87">
                <a:extLst>
                  <a:ext uri="{FF2B5EF4-FFF2-40B4-BE49-F238E27FC236}">
                    <a16:creationId xmlns:a16="http://schemas.microsoft.com/office/drawing/2014/main" id="{5AC2830C-C330-4A4E-96C8-FD8EEE037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4" y="2750"/>
                <a:ext cx="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1" name="Line 88">
                <a:extLst>
                  <a:ext uri="{FF2B5EF4-FFF2-40B4-BE49-F238E27FC236}">
                    <a16:creationId xmlns:a16="http://schemas.microsoft.com/office/drawing/2014/main" id="{6E036515-A49A-4AB8-931E-A54E8FAF0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2750"/>
                <a:ext cx="3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2" name="Text Box 89">
                <a:extLst>
                  <a:ext uri="{FF2B5EF4-FFF2-40B4-BE49-F238E27FC236}">
                    <a16:creationId xmlns:a16="http://schemas.microsoft.com/office/drawing/2014/main" id="{EF58F431-AEF0-4369-A7CF-8279850C39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9" y="2478"/>
                <a:ext cx="568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2593" name="Line 90">
                <a:extLst>
                  <a:ext uri="{FF2B5EF4-FFF2-40B4-BE49-F238E27FC236}">
                    <a16:creationId xmlns:a16="http://schemas.microsoft.com/office/drawing/2014/main" id="{05C120D6-5CC5-4708-9B25-65F982DEB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2704"/>
                <a:ext cx="2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4" name="Text Box 91">
                <a:extLst>
                  <a:ext uri="{FF2B5EF4-FFF2-40B4-BE49-F238E27FC236}">
                    <a16:creationId xmlns:a16="http://schemas.microsoft.com/office/drawing/2014/main" id="{76AB4FA0-0DF4-43CC-8069-CF9EF8A5D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4" y="2478"/>
                <a:ext cx="568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595" name="Line 92">
                <a:extLst>
                  <a:ext uri="{FF2B5EF4-FFF2-40B4-BE49-F238E27FC236}">
                    <a16:creationId xmlns:a16="http://schemas.microsoft.com/office/drawing/2014/main" id="{61456908-93E7-43E8-AD31-F9F626677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7" y="2565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6" name="Line 93">
                <a:extLst>
                  <a:ext uri="{FF2B5EF4-FFF2-40B4-BE49-F238E27FC236}">
                    <a16:creationId xmlns:a16="http://schemas.microsoft.com/office/drawing/2014/main" id="{D9A7E8E1-C158-4CEA-B298-6C82AD24D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7" y="2565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7" name="Text Box 94">
                <a:extLst>
                  <a:ext uri="{FF2B5EF4-FFF2-40B4-BE49-F238E27FC236}">
                    <a16:creationId xmlns:a16="http://schemas.microsoft.com/office/drawing/2014/main" id="{F110D841-D622-4E61-AB0C-E77782307D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205"/>
                <a:ext cx="56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598" name="Text Box 95">
                <a:extLst>
                  <a:ext uri="{FF2B5EF4-FFF2-40B4-BE49-F238E27FC236}">
                    <a16:creationId xmlns:a16="http://schemas.microsoft.com/office/drawing/2014/main" id="{5912BE42-0A8B-4965-A196-5855DA4D5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9" y="1888"/>
                <a:ext cx="56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599" name="Oval 96">
                <a:extLst>
                  <a:ext uri="{FF2B5EF4-FFF2-40B4-BE49-F238E27FC236}">
                    <a16:creationId xmlns:a16="http://schemas.microsoft.com/office/drawing/2014/main" id="{DED9E1DA-8405-49E2-A196-E180D033E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2516"/>
                <a:ext cx="454" cy="40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2600" name="Oval 97">
                <a:extLst>
                  <a:ext uri="{FF2B5EF4-FFF2-40B4-BE49-F238E27FC236}">
                    <a16:creationId xmlns:a16="http://schemas.microsoft.com/office/drawing/2014/main" id="{41EEB1B5-7CB8-4E16-9231-2F81DEA36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2568"/>
                <a:ext cx="341" cy="302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2601" name="Text Box 98">
                <a:extLst>
                  <a:ext uri="{FF2B5EF4-FFF2-40B4-BE49-F238E27FC236}">
                    <a16:creationId xmlns:a16="http://schemas.microsoft.com/office/drawing/2014/main" id="{6E32D226-03D6-4C58-B1C9-3AE55CB231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3" y="2571"/>
                <a:ext cx="341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1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02" name="Line 99">
                <a:extLst>
                  <a:ext uri="{FF2B5EF4-FFF2-40B4-BE49-F238E27FC236}">
                    <a16:creationId xmlns:a16="http://schemas.microsoft.com/office/drawing/2014/main" id="{6166F90D-A9D6-4F6D-A9F9-7F0710E82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256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3" name="Line 100">
                <a:extLst>
                  <a:ext uri="{FF2B5EF4-FFF2-40B4-BE49-F238E27FC236}">
                    <a16:creationId xmlns:a16="http://schemas.microsoft.com/office/drawing/2014/main" id="{0ED3E881-FDE9-448B-8926-3D7F11449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256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4" name="Oval 101">
                <a:extLst>
                  <a:ext uri="{FF2B5EF4-FFF2-40B4-BE49-F238E27FC236}">
                    <a16:creationId xmlns:a16="http://schemas.microsoft.com/office/drawing/2014/main" id="{95CAE67D-2B2A-47C4-831E-CFC4EFB25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3" y="2568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2605" name="Oval 102">
                <a:extLst>
                  <a:ext uri="{FF2B5EF4-FFF2-40B4-BE49-F238E27FC236}">
                    <a16:creationId xmlns:a16="http://schemas.microsoft.com/office/drawing/2014/main" id="{D56AF085-5850-4044-8613-E34EBEBD5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513"/>
                <a:ext cx="454" cy="40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2606" name="Oval 103">
                <a:extLst>
                  <a:ext uri="{FF2B5EF4-FFF2-40B4-BE49-F238E27FC236}">
                    <a16:creationId xmlns:a16="http://schemas.microsoft.com/office/drawing/2014/main" id="{10187806-2E88-42B8-B719-61ABA2448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7" y="2565"/>
                <a:ext cx="341" cy="302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2607" name="Text Box 104">
                <a:extLst>
                  <a:ext uri="{FF2B5EF4-FFF2-40B4-BE49-F238E27FC236}">
                    <a16:creationId xmlns:a16="http://schemas.microsoft.com/office/drawing/2014/main" id="{6FBA247D-40B9-4B3B-8CB0-0BFB3B3B39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8" y="2568"/>
                <a:ext cx="341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2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08" name="Line 105">
                <a:extLst>
                  <a:ext uri="{FF2B5EF4-FFF2-40B4-BE49-F238E27FC236}">
                    <a16:creationId xmlns:a16="http://schemas.microsoft.com/office/drawing/2014/main" id="{E51746E5-B326-4BB3-A43D-E5CDE8C9F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7" y="2565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9" name="Line 106">
                <a:extLst>
                  <a:ext uri="{FF2B5EF4-FFF2-40B4-BE49-F238E27FC236}">
                    <a16:creationId xmlns:a16="http://schemas.microsoft.com/office/drawing/2014/main" id="{E98F1759-7F6A-422B-B918-3BBBEDAE2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7" y="2565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0" name="Line 107">
                <a:extLst>
                  <a:ext uri="{FF2B5EF4-FFF2-40B4-BE49-F238E27FC236}">
                    <a16:creationId xmlns:a16="http://schemas.microsoft.com/office/drawing/2014/main" id="{2D553580-C881-447E-B43B-02AE7ED2B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3" y="2701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1" name="Text Box 108">
                <a:extLst>
                  <a:ext uri="{FF2B5EF4-FFF2-40B4-BE49-F238E27FC236}">
                    <a16:creationId xmlns:a16="http://schemas.microsoft.com/office/drawing/2014/main" id="{A33FBC86-37C4-4BDB-8FE7-49F6BCF2F3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3" y="2568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4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612" name="Group 109">
                <a:extLst>
                  <a:ext uri="{FF2B5EF4-FFF2-40B4-BE49-F238E27FC236}">
                    <a16:creationId xmlns:a16="http://schemas.microsoft.com/office/drawing/2014/main" id="{29A91888-2F96-4EBA-9A78-04240C41B3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2" y="3339"/>
                <a:ext cx="341" cy="301"/>
                <a:chOff x="3787" y="3339"/>
                <a:chExt cx="341" cy="301"/>
              </a:xfrm>
            </p:grpSpPr>
            <p:sp>
              <p:nvSpPr>
                <p:cNvPr id="22633" name="Oval 110">
                  <a:extLst>
                    <a:ext uri="{FF2B5EF4-FFF2-40B4-BE49-F238E27FC236}">
                      <a16:creationId xmlns:a16="http://schemas.microsoft.com/office/drawing/2014/main" id="{CB6015AF-79D1-45AB-92F3-42986C1E70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7" y="3339"/>
                  <a:ext cx="340" cy="301"/>
                </a:xfrm>
                <a:prstGeom prst="ellipse">
                  <a:avLst/>
                </a:prstGeom>
                <a:solidFill>
                  <a:srgbClr val="99FF33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22634" name="Text Box 111">
                  <a:extLst>
                    <a:ext uri="{FF2B5EF4-FFF2-40B4-BE49-F238E27FC236}">
                      <a16:creationId xmlns:a16="http://schemas.microsoft.com/office/drawing/2014/main" id="{E80EDCA3-D6B6-4A95-8794-682B092EEA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3339"/>
                  <a:ext cx="341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3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13" name="Group 112">
                <a:extLst>
                  <a:ext uri="{FF2B5EF4-FFF2-40B4-BE49-F238E27FC236}">
                    <a16:creationId xmlns:a16="http://schemas.microsoft.com/office/drawing/2014/main" id="{33DF4CAE-BF5F-4F84-B887-E43676CF0E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57" y="3203"/>
                <a:ext cx="453" cy="409"/>
                <a:chOff x="3004" y="3499"/>
                <a:chExt cx="535" cy="612"/>
              </a:xfrm>
            </p:grpSpPr>
            <p:sp>
              <p:nvSpPr>
                <p:cNvPr id="22628" name="Oval 113">
                  <a:extLst>
                    <a:ext uri="{FF2B5EF4-FFF2-40B4-BE49-F238E27FC236}">
                      <a16:creationId xmlns:a16="http://schemas.microsoft.com/office/drawing/2014/main" id="{FAD87EB5-2C2C-40FC-A055-1E22EAFE9E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4" y="3499"/>
                  <a:ext cx="535" cy="612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22629" name="Oval 114">
                  <a:extLst>
                    <a:ext uri="{FF2B5EF4-FFF2-40B4-BE49-F238E27FC236}">
                      <a16:creationId xmlns:a16="http://schemas.microsoft.com/office/drawing/2014/main" id="{96F559D1-2FB4-47E2-8F81-23BAD10125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1" y="3578"/>
                  <a:ext cx="402" cy="459"/>
                </a:xfrm>
                <a:prstGeom prst="ellipse">
                  <a:avLst/>
                </a:prstGeom>
                <a:solidFill>
                  <a:srgbClr val="99FF33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22630" name="Text Box 115">
                  <a:extLst>
                    <a:ext uri="{FF2B5EF4-FFF2-40B4-BE49-F238E27FC236}">
                      <a16:creationId xmlns:a16="http://schemas.microsoft.com/office/drawing/2014/main" id="{BED3EA6C-6B60-405E-9626-A28C847C9F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7" y="3612"/>
                  <a:ext cx="402" cy="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5 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31" name="Line 116">
                  <a:extLst>
                    <a:ext uri="{FF2B5EF4-FFF2-40B4-BE49-F238E27FC236}">
                      <a16:creationId xmlns:a16="http://schemas.microsoft.com/office/drawing/2014/main" id="{153422B5-0691-48E2-8CF7-FB921E2AF7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1" y="357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32" name="Line 117">
                  <a:extLst>
                    <a:ext uri="{FF2B5EF4-FFF2-40B4-BE49-F238E27FC236}">
                      <a16:creationId xmlns:a16="http://schemas.microsoft.com/office/drawing/2014/main" id="{41FC975D-1CEC-4F3D-883B-09664E9987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1" y="357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2614" name="AutoShape 118">
                <a:extLst>
                  <a:ext uri="{FF2B5EF4-FFF2-40B4-BE49-F238E27FC236}">
                    <a16:creationId xmlns:a16="http://schemas.microsoft.com/office/drawing/2014/main" id="{C34021AE-33AD-41F6-BA22-CE8E4F0509BE}"/>
                  </a:ext>
                </a:extLst>
              </p:cNvPr>
              <p:cNvCxnSpPr>
                <a:cxnSpLocks noChangeShapeType="1"/>
                <a:stCxn id="22587" idx="1"/>
                <a:endCxn id="22587" idx="3"/>
              </p:cNvCxnSpPr>
              <p:nvPr/>
            </p:nvCxnSpPr>
            <p:spPr bwMode="auto">
              <a:xfrm rot="10800000" flipH="1" flipV="1">
                <a:off x="3016" y="2719"/>
                <a:ext cx="341" cy="1"/>
              </a:xfrm>
              <a:prstGeom prst="curvedConnector5">
                <a:avLst>
                  <a:gd name="adj1" fmla="val -21412"/>
                  <a:gd name="adj2" fmla="val -30500009"/>
                  <a:gd name="adj3" fmla="val 11788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15" name="AutoShape 119">
                <a:extLst>
                  <a:ext uri="{FF2B5EF4-FFF2-40B4-BE49-F238E27FC236}">
                    <a16:creationId xmlns:a16="http://schemas.microsoft.com/office/drawing/2014/main" id="{6E68D131-0D3A-4F8D-9FC0-B52E5905B637}"/>
                  </a:ext>
                </a:extLst>
              </p:cNvPr>
              <p:cNvCxnSpPr>
                <a:cxnSpLocks noChangeShapeType="1"/>
                <a:stCxn id="22605" idx="2"/>
                <a:endCxn id="22605" idx="6"/>
              </p:cNvCxnSpPr>
              <p:nvPr/>
            </p:nvCxnSpPr>
            <p:spPr bwMode="auto">
              <a:xfrm rot="10800000" flipH="1" flipV="1">
                <a:off x="4410" y="2714"/>
                <a:ext cx="454" cy="1"/>
              </a:xfrm>
              <a:prstGeom prst="curvedConnector5">
                <a:avLst>
                  <a:gd name="adj1" fmla="val -5509"/>
                  <a:gd name="adj2" fmla="val -35300014"/>
                  <a:gd name="adj3" fmla="val 97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16" name="AutoShape 120">
                <a:extLst>
                  <a:ext uri="{FF2B5EF4-FFF2-40B4-BE49-F238E27FC236}">
                    <a16:creationId xmlns:a16="http://schemas.microsoft.com/office/drawing/2014/main" id="{59848DFD-BDE3-410D-979F-86268332FE1B}"/>
                  </a:ext>
                </a:extLst>
              </p:cNvPr>
              <p:cNvCxnSpPr>
                <a:cxnSpLocks noChangeShapeType="1"/>
                <a:stCxn id="22611" idx="0"/>
                <a:endCxn id="22590" idx="0"/>
              </p:cNvCxnSpPr>
              <p:nvPr/>
            </p:nvCxnSpPr>
            <p:spPr bwMode="auto">
              <a:xfrm rot="-5400000" flipH="1" flipV="1">
                <a:off x="4213" y="1689"/>
                <a:ext cx="182" cy="1940"/>
              </a:xfrm>
              <a:prstGeom prst="curvedConnector3">
                <a:avLst>
                  <a:gd name="adj1" fmla="val -26428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617" name="Text Box 121">
                <a:extLst>
                  <a:ext uri="{FF2B5EF4-FFF2-40B4-BE49-F238E27FC236}">
                    <a16:creationId xmlns:a16="http://schemas.microsoft.com/office/drawing/2014/main" id="{51F8373F-E6ED-4B70-BC64-3C95814551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2160"/>
                <a:ext cx="568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2618" name="Line 122">
                <a:extLst>
                  <a:ext uri="{FF2B5EF4-FFF2-40B4-BE49-F238E27FC236}">
                    <a16:creationId xmlns:a16="http://schemas.microsoft.com/office/drawing/2014/main" id="{AD6C3C53-1961-4BD4-B810-C2D2818D8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2931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9" name="Line 123">
                <a:extLst>
                  <a:ext uri="{FF2B5EF4-FFF2-40B4-BE49-F238E27FC236}">
                    <a16:creationId xmlns:a16="http://schemas.microsoft.com/office/drawing/2014/main" id="{54E9C244-E0AC-4CC5-B1A8-FE992C91C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05" y="2840"/>
                <a:ext cx="1043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2620" name="AutoShape 124">
                <a:extLst>
                  <a:ext uri="{FF2B5EF4-FFF2-40B4-BE49-F238E27FC236}">
                    <a16:creationId xmlns:a16="http://schemas.microsoft.com/office/drawing/2014/main" id="{629D5537-A072-4354-AD2A-2AE71EB5AEBC}"/>
                  </a:ext>
                </a:extLst>
              </p:cNvPr>
              <p:cNvCxnSpPr>
                <a:cxnSpLocks noChangeShapeType="1"/>
                <a:stCxn id="22628" idx="2"/>
                <a:endCxn id="22628" idx="6"/>
              </p:cNvCxnSpPr>
              <p:nvPr/>
            </p:nvCxnSpPr>
            <p:spPr bwMode="auto">
              <a:xfrm rot="10800000" flipH="1" flipV="1">
                <a:off x="5057" y="3408"/>
                <a:ext cx="453" cy="1"/>
              </a:xfrm>
              <a:prstGeom prst="curvedConnector5">
                <a:avLst>
                  <a:gd name="adj1" fmla="val -10597"/>
                  <a:gd name="adj2" fmla="val 34900014"/>
                  <a:gd name="adj3" fmla="val 113903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621" name="Line 125">
                <a:extLst>
                  <a:ext uri="{FF2B5EF4-FFF2-40B4-BE49-F238E27FC236}">
                    <a16:creationId xmlns:a16="http://schemas.microsoft.com/office/drawing/2014/main" id="{A8ADDA46-783E-4708-B86C-5598A89C7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3" y="2886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2" name="Line 126">
                <a:extLst>
                  <a:ext uri="{FF2B5EF4-FFF2-40B4-BE49-F238E27FC236}">
                    <a16:creationId xmlns:a16="http://schemas.microsoft.com/office/drawing/2014/main" id="{A01DFD8D-F6CA-4EF8-A7BE-7FD0D86CA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5" y="2886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3" name="Text Box 127">
                <a:extLst>
                  <a:ext uri="{FF2B5EF4-FFF2-40B4-BE49-F238E27FC236}">
                    <a16:creationId xmlns:a16="http://schemas.microsoft.com/office/drawing/2014/main" id="{10F05BF1-9CEA-4DC6-9DED-FFFE623F55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2" y="3702"/>
                <a:ext cx="568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2624" name="Text Box 128">
                <a:extLst>
                  <a:ext uri="{FF2B5EF4-FFF2-40B4-BE49-F238E27FC236}">
                    <a16:creationId xmlns:a16="http://schemas.microsoft.com/office/drawing/2014/main" id="{C5610F88-8462-4E71-99E1-4EA0EDFAE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0" y="2931"/>
                <a:ext cx="568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625" name="Text Box 129">
                <a:extLst>
                  <a:ext uri="{FF2B5EF4-FFF2-40B4-BE49-F238E27FC236}">
                    <a16:creationId xmlns:a16="http://schemas.microsoft.com/office/drawing/2014/main" id="{DBB8DF63-5087-4361-A09A-165B0116BE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1" y="2976"/>
                <a:ext cx="568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2626" name="Text Box 130">
                <a:extLst>
                  <a:ext uri="{FF2B5EF4-FFF2-40B4-BE49-F238E27FC236}">
                    <a16:creationId xmlns:a16="http://schemas.microsoft.com/office/drawing/2014/main" id="{07077930-5791-46EF-AA7B-32D882F2C1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0" y="2931"/>
                <a:ext cx="56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627" name="Text Box 131">
                <a:extLst>
                  <a:ext uri="{FF2B5EF4-FFF2-40B4-BE49-F238E27FC236}">
                    <a16:creationId xmlns:a16="http://schemas.microsoft.com/office/drawing/2014/main" id="{8E72BE0D-158C-4B08-82E6-FE0714AEF8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2523"/>
                <a:ext cx="568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22584" name="Text Box 132">
              <a:extLst>
                <a:ext uri="{FF2B5EF4-FFF2-40B4-BE49-F238E27FC236}">
                  <a16:creationId xmlns:a16="http://schemas.microsoft.com/office/drawing/2014/main" id="{9ED271F8-26AD-45B7-A125-77B7F6812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8" y="2024"/>
              <a:ext cx="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0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7">
            <a:extLst>
              <a:ext uri="{FF2B5EF4-FFF2-40B4-BE49-F238E27FC236}">
                <a16:creationId xmlns:a16="http://schemas.microsoft.com/office/drawing/2014/main" id="{BB75920B-EFC9-45EA-8B92-0C1890ACFE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0918B3-4A5D-4FEA-8931-0138CBA447BD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C9B0ACE-1AC9-496C-AEAD-448FB44154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0"/>
            <a:ext cx="4038600" cy="3889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/>
              <a:t>3.</a:t>
            </a:r>
            <a:r>
              <a:rPr lang="zh-CN" altLang="en-US" sz="2400"/>
              <a:t>将图确定化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200"/>
          </a:p>
        </p:txBody>
      </p:sp>
      <p:graphicFrame>
        <p:nvGraphicFramePr>
          <p:cNvPr id="465034" name="Group 138">
            <a:extLst>
              <a:ext uri="{FF2B5EF4-FFF2-40B4-BE49-F238E27FC236}">
                <a16:creationId xmlns:a16="http://schemas.microsoft.com/office/drawing/2014/main" id="{F405BC04-CF0C-4826-930C-8E4EAF622C45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395288" y="3860800"/>
          <a:ext cx="4038600" cy="274320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371122595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837258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72013163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972398791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20610"/>
                  </a:ext>
                </a:extLst>
              </a:tr>
              <a:tr h="1809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V,Q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Q,U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97261"/>
                  </a:ext>
                </a:extLst>
              </a:tr>
              <a:tr h="1793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723205"/>
                  </a:ext>
                </a:extLst>
              </a:tr>
              <a:tr h="1793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Q,U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560019"/>
                  </a:ext>
                </a:extLst>
              </a:tr>
              <a:tr h="1809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023988"/>
                  </a:ext>
                </a:extLst>
              </a:tr>
              <a:tr h="1793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655625"/>
                  </a:ext>
                </a:extLst>
              </a:tr>
            </a:tbl>
          </a:graphicData>
        </a:graphic>
      </p:graphicFrame>
      <p:graphicFrame>
        <p:nvGraphicFramePr>
          <p:cNvPr id="465038" name="Group 142">
            <a:extLst>
              <a:ext uri="{FF2B5EF4-FFF2-40B4-BE49-F238E27FC236}">
                <a16:creationId xmlns:a16="http://schemas.microsoft.com/office/drawing/2014/main" id="{0AB51906-7AAC-4E78-899A-EA6B18A16ECB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4643438" y="2205038"/>
          <a:ext cx="4248150" cy="3660775"/>
        </p:xfrm>
        <a:graphic>
          <a:graphicData uri="http://schemas.openxmlformats.org/drawingml/2006/table">
            <a:tbl>
              <a:tblPr/>
              <a:tblGrid>
                <a:gridCol w="642937">
                  <a:extLst>
                    <a:ext uri="{9D8B030D-6E8A-4147-A177-3AD203B41FA5}">
                      <a16:colId xmlns:a16="http://schemas.microsoft.com/office/drawing/2014/main" val="72558178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351695753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81536711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20699164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3977907077"/>
                    </a:ext>
                  </a:extLst>
                </a:gridCol>
              </a:tblGrid>
              <a:tr h="2809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F′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114356"/>
                  </a:ext>
                </a:extLst>
              </a:tr>
              <a:tr h="2746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[S]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[VQ]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[QU]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119191"/>
                  </a:ext>
                </a:extLst>
              </a:tr>
              <a:tr h="2730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[VQ]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[VZ]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[QU]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439592"/>
                  </a:ext>
                </a:extLst>
              </a:tr>
              <a:tr h="2746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[QU]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[V]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[QUZ]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487024"/>
                  </a:ext>
                </a:extLst>
              </a:tr>
              <a:tr h="2730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[VZ]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103259"/>
                  </a:ext>
                </a:extLst>
              </a:tr>
              <a:tr h="2730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[V]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254047"/>
                  </a:ext>
                </a:extLst>
              </a:tr>
              <a:tr h="4603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[QUZ]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[VZ]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[QUZ]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327001"/>
                  </a:ext>
                </a:extLst>
              </a:tr>
              <a:tr h="2730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09056"/>
                  </a:ext>
                </a:extLst>
              </a:tr>
            </a:tbl>
          </a:graphicData>
        </a:graphic>
      </p:graphicFrame>
      <p:sp>
        <p:nvSpPr>
          <p:cNvPr id="464992" name="Text Box 96">
            <a:extLst>
              <a:ext uri="{FF2B5EF4-FFF2-40B4-BE49-F238E27FC236}">
                <a16:creationId xmlns:a16="http://schemas.microsoft.com/office/drawing/2014/main" id="{CAA33986-7B9A-4444-9B06-0F048A42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6287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DFA</a:t>
            </a:r>
            <a:r>
              <a:rPr lang="zh-CN" altLang="en-US" sz="2400" b="1"/>
              <a:t>：</a:t>
            </a:r>
          </a:p>
        </p:txBody>
      </p:sp>
      <p:grpSp>
        <p:nvGrpSpPr>
          <p:cNvPr id="23650" name="Group 136">
            <a:extLst>
              <a:ext uri="{FF2B5EF4-FFF2-40B4-BE49-F238E27FC236}">
                <a16:creationId xmlns:a16="http://schemas.microsoft.com/office/drawing/2014/main" id="{A87ABFBD-8633-4B2F-89A3-44452087A48E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76250"/>
            <a:ext cx="5473700" cy="2762250"/>
            <a:chOff x="226" y="527"/>
            <a:chExt cx="3448" cy="1740"/>
          </a:xfrm>
        </p:grpSpPr>
        <p:grpSp>
          <p:nvGrpSpPr>
            <p:cNvPr id="23654" name="Group 98">
              <a:extLst>
                <a:ext uri="{FF2B5EF4-FFF2-40B4-BE49-F238E27FC236}">
                  <a16:creationId xmlns:a16="http://schemas.microsoft.com/office/drawing/2014/main" id="{0C1B3D50-DE02-43FC-AC82-826BD46FC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4" y="1253"/>
              <a:ext cx="341" cy="301"/>
              <a:chOff x="3787" y="3339"/>
              <a:chExt cx="341" cy="301"/>
            </a:xfrm>
          </p:grpSpPr>
          <p:sp>
            <p:nvSpPr>
              <p:cNvPr id="23687" name="Oval 99">
                <a:extLst>
                  <a:ext uri="{FF2B5EF4-FFF2-40B4-BE49-F238E27FC236}">
                    <a16:creationId xmlns:a16="http://schemas.microsoft.com/office/drawing/2014/main" id="{BEE04C0D-3CC0-4206-9DEB-8EDBCCDE6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3688" name="Text Box 100">
                <a:extLst>
                  <a:ext uri="{FF2B5EF4-FFF2-40B4-BE49-F238E27FC236}">
                    <a16:creationId xmlns:a16="http://schemas.microsoft.com/office/drawing/2014/main" id="{F87B333B-22B8-44FE-8ED6-BB31487299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Q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655" name="Group 101">
              <a:extLst>
                <a:ext uri="{FF2B5EF4-FFF2-40B4-BE49-F238E27FC236}">
                  <a16:creationId xmlns:a16="http://schemas.microsoft.com/office/drawing/2014/main" id="{66625F60-EB34-4A47-B1DF-F99E1A1D9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4" y="527"/>
              <a:ext cx="341" cy="301"/>
              <a:chOff x="3787" y="3339"/>
              <a:chExt cx="341" cy="301"/>
            </a:xfrm>
          </p:grpSpPr>
          <p:sp>
            <p:nvSpPr>
              <p:cNvPr id="23685" name="Oval 102">
                <a:extLst>
                  <a:ext uri="{FF2B5EF4-FFF2-40B4-BE49-F238E27FC236}">
                    <a16:creationId xmlns:a16="http://schemas.microsoft.com/office/drawing/2014/main" id="{27946D70-EF58-4F0F-A63C-D77B70751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3686" name="Text Box 103">
                <a:extLst>
                  <a:ext uri="{FF2B5EF4-FFF2-40B4-BE49-F238E27FC236}">
                    <a16:creationId xmlns:a16="http://schemas.microsoft.com/office/drawing/2014/main" id="{9C85B6DE-C495-4DEB-91DB-ED3A3ADBE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V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656" name="Group 104">
              <a:extLst>
                <a:ext uri="{FF2B5EF4-FFF2-40B4-BE49-F238E27FC236}">
                  <a16:creationId xmlns:a16="http://schemas.microsoft.com/office/drawing/2014/main" id="{360740B9-6F73-41CB-8EE9-9C4C8FD2B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3" y="1207"/>
              <a:ext cx="453" cy="409"/>
              <a:chOff x="3004" y="3499"/>
              <a:chExt cx="535" cy="612"/>
            </a:xfrm>
          </p:grpSpPr>
          <p:sp>
            <p:nvSpPr>
              <p:cNvPr id="23680" name="Oval 105">
                <a:extLst>
                  <a:ext uri="{FF2B5EF4-FFF2-40B4-BE49-F238E27FC236}">
                    <a16:creationId xmlns:a16="http://schemas.microsoft.com/office/drawing/2014/main" id="{1C01CA1C-0855-4C22-931C-13BEB11E7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3681" name="Oval 106">
                <a:extLst>
                  <a:ext uri="{FF2B5EF4-FFF2-40B4-BE49-F238E27FC236}">
                    <a16:creationId xmlns:a16="http://schemas.microsoft.com/office/drawing/2014/main" id="{6DF6EF4E-631E-46A8-B683-F26050397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3682" name="Text Box 107">
                <a:extLst>
                  <a:ext uri="{FF2B5EF4-FFF2-40B4-BE49-F238E27FC236}">
                    <a16:creationId xmlns:a16="http://schemas.microsoft.com/office/drawing/2014/main" id="{3C2100BA-5906-4FB7-B748-87CF330FC8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Z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83" name="Line 108">
                <a:extLst>
                  <a:ext uri="{FF2B5EF4-FFF2-40B4-BE49-F238E27FC236}">
                    <a16:creationId xmlns:a16="http://schemas.microsoft.com/office/drawing/2014/main" id="{7D8AA008-C0FD-49C4-B64F-3708CB666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84" name="Line 109">
                <a:extLst>
                  <a:ext uri="{FF2B5EF4-FFF2-40B4-BE49-F238E27FC236}">
                    <a16:creationId xmlns:a16="http://schemas.microsoft.com/office/drawing/2014/main" id="{45B37650-7664-4C95-B22C-33DA4C635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57" name="Group 110">
              <a:extLst>
                <a:ext uri="{FF2B5EF4-FFF2-40B4-BE49-F238E27FC236}">
                  <a16:creationId xmlns:a16="http://schemas.microsoft.com/office/drawing/2014/main" id="{0136A8E0-D164-4FC2-BEED-9902EB3F43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" y="1253"/>
              <a:ext cx="341" cy="301"/>
              <a:chOff x="3787" y="3339"/>
              <a:chExt cx="341" cy="301"/>
            </a:xfrm>
          </p:grpSpPr>
          <p:sp>
            <p:nvSpPr>
              <p:cNvPr id="23678" name="Oval 111">
                <a:extLst>
                  <a:ext uri="{FF2B5EF4-FFF2-40B4-BE49-F238E27FC236}">
                    <a16:creationId xmlns:a16="http://schemas.microsoft.com/office/drawing/2014/main" id="{DE23701B-CFAA-48D4-A212-FF9169176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3679" name="Text Box 112">
                <a:extLst>
                  <a:ext uri="{FF2B5EF4-FFF2-40B4-BE49-F238E27FC236}">
                    <a16:creationId xmlns:a16="http://schemas.microsoft.com/office/drawing/2014/main" id="{AA0D2BC5-78E2-4CD4-8BB5-9E9DB0846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S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658" name="Group 114">
              <a:extLst>
                <a:ext uri="{FF2B5EF4-FFF2-40B4-BE49-F238E27FC236}">
                  <a16:creationId xmlns:a16="http://schemas.microsoft.com/office/drawing/2014/main" id="{68931407-DAB4-4A38-A116-4EBEA024E7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4" y="1888"/>
              <a:ext cx="341" cy="301"/>
              <a:chOff x="3787" y="3339"/>
              <a:chExt cx="341" cy="301"/>
            </a:xfrm>
          </p:grpSpPr>
          <p:sp>
            <p:nvSpPr>
              <p:cNvPr id="23676" name="Oval 115">
                <a:extLst>
                  <a:ext uri="{FF2B5EF4-FFF2-40B4-BE49-F238E27FC236}">
                    <a16:creationId xmlns:a16="http://schemas.microsoft.com/office/drawing/2014/main" id="{E4ADB842-45C8-450B-9B6B-3369E5B76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3677" name="Text Box 116">
                <a:extLst>
                  <a:ext uri="{FF2B5EF4-FFF2-40B4-BE49-F238E27FC236}">
                    <a16:creationId xmlns:a16="http://schemas.microsoft.com/office/drawing/2014/main" id="{59E90D02-49B2-4EB0-9249-4D549566DE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U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659" name="Line 117">
              <a:extLst>
                <a:ext uri="{FF2B5EF4-FFF2-40B4-BE49-F238E27FC236}">
                  <a16:creationId xmlns:a16="http://schemas.microsoft.com/office/drawing/2014/main" id="{BECCB23F-BF5B-4EDF-BF31-722C88771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138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0" name="Line 118">
              <a:extLst>
                <a:ext uri="{FF2B5EF4-FFF2-40B4-BE49-F238E27FC236}">
                  <a16:creationId xmlns:a16="http://schemas.microsoft.com/office/drawing/2014/main" id="{3A56E6CA-87C4-46FB-8BBD-2993DC932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157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3661" name="AutoShape 119">
              <a:extLst>
                <a:ext uri="{FF2B5EF4-FFF2-40B4-BE49-F238E27FC236}">
                  <a16:creationId xmlns:a16="http://schemas.microsoft.com/office/drawing/2014/main" id="{7D72B330-A880-424A-BDBE-A0269F5C3032}"/>
                </a:ext>
              </a:extLst>
            </p:cNvPr>
            <p:cNvCxnSpPr>
              <a:cxnSpLocks noChangeShapeType="1"/>
              <a:stCxn id="23679" idx="0"/>
              <a:endCxn id="23686" idx="1"/>
            </p:cNvCxnSpPr>
            <p:nvPr/>
          </p:nvCxnSpPr>
          <p:spPr bwMode="auto">
            <a:xfrm rot="-5400000">
              <a:off x="523" y="552"/>
              <a:ext cx="575" cy="8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2" name="AutoShape 120">
              <a:extLst>
                <a:ext uri="{FF2B5EF4-FFF2-40B4-BE49-F238E27FC236}">
                  <a16:creationId xmlns:a16="http://schemas.microsoft.com/office/drawing/2014/main" id="{25F95290-1173-432E-ADCB-3E10B747439E}"/>
                </a:ext>
              </a:extLst>
            </p:cNvPr>
            <p:cNvCxnSpPr>
              <a:cxnSpLocks noChangeShapeType="1"/>
              <a:stCxn id="23679" idx="2"/>
              <a:endCxn id="23677" idx="1"/>
            </p:cNvCxnSpPr>
            <p:nvPr/>
          </p:nvCxnSpPr>
          <p:spPr bwMode="auto">
            <a:xfrm rot="16200000" flipH="1">
              <a:off x="568" y="1383"/>
              <a:ext cx="485" cy="8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3" name="AutoShape 121">
              <a:extLst>
                <a:ext uri="{FF2B5EF4-FFF2-40B4-BE49-F238E27FC236}">
                  <a16:creationId xmlns:a16="http://schemas.microsoft.com/office/drawing/2014/main" id="{9D93ED36-3B67-43D9-AB89-20CA879516B5}"/>
                </a:ext>
              </a:extLst>
            </p:cNvPr>
            <p:cNvCxnSpPr>
              <a:cxnSpLocks noChangeShapeType="1"/>
              <a:stCxn id="23677" idx="3"/>
              <a:endCxn id="23680" idx="4"/>
            </p:cNvCxnSpPr>
            <p:nvPr/>
          </p:nvCxnSpPr>
          <p:spPr bwMode="auto">
            <a:xfrm flipV="1">
              <a:off x="1565" y="1616"/>
              <a:ext cx="975" cy="4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4" name="AutoShape 122">
              <a:extLst>
                <a:ext uri="{FF2B5EF4-FFF2-40B4-BE49-F238E27FC236}">
                  <a16:creationId xmlns:a16="http://schemas.microsoft.com/office/drawing/2014/main" id="{8226F8DB-ED4D-4E55-96FC-B4D234DA7BE8}"/>
                </a:ext>
              </a:extLst>
            </p:cNvPr>
            <p:cNvCxnSpPr>
              <a:cxnSpLocks noChangeShapeType="1"/>
              <a:stCxn id="23686" idx="3"/>
              <a:endCxn id="23680" idx="0"/>
            </p:cNvCxnSpPr>
            <p:nvPr/>
          </p:nvCxnSpPr>
          <p:spPr bwMode="auto">
            <a:xfrm>
              <a:off x="1565" y="678"/>
              <a:ext cx="975" cy="52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5" name="AutoShape 123">
              <a:extLst>
                <a:ext uri="{FF2B5EF4-FFF2-40B4-BE49-F238E27FC236}">
                  <a16:creationId xmlns:a16="http://schemas.microsoft.com/office/drawing/2014/main" id="{CCBA615B-C26E-45D6-8BE2-27A38056D4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301" y="1403"/>
              <a:ext cx="301" cy="1"/>
            </a:xfrm>
            <a:prstGeom prst="curvedConnector5">
              <a:avLst>
                <a:gd name="adj1" fmla="val -18940"/>
                <a:gd name="adj2" fmla="val 27800009"/>
                <a:gd name="adj3" fmla="val 1289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6" name="AutoShape 124">
              <a:extLst>
                <a:ext uri="{FF2B5EF4-FFF2-40B4-BE49-F238E27FC236}">
                  <a16:creationId xmlns:a16="http://schemas.microsoft.com/office/drawing/2014/main" id="{24CB8CAF-59CD-4E21-894A-9620421B62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2455" y="1382"/>
              <a:ext cx="382" cy="31"/>
            </a:xfrm>
            <a:prstGeom prst="curvedConnector5">
              <a:avLst>
                <a:gd name="adj1" fmla="val -9426"/>
                <a:gd name="adj2" fmla="val -880648"/>
                <a:gd name="adj3" fmla="val 11832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67" name="Rectangle 125">
              <a:extLst>
                <a:ext uri="{FF2B5EF4-FFF2-40B4-BE49-F238E27FC236}">
                  <a16:creationId xmlns:a16="http://schemas.microsoft.com/office/drawing/2014/main" id="{A0AD9183-E795-487B-A98B-69B51A7E4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61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23668" name="Rectangle 126">
              <a:extLst>
                <a:ext uri="{FF2B5EF4-FFF2-40B4-BE49-F238E27FC236}">
                  <a16:creationId xmlns:a16="http://schemas.microsoft.com/office/drawing/2014/main" id="{6BB4FAA8-3253-461F-BEDC-2A0BDB396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61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23669" name="Rectangle 127">
              <a:extLst>
                <a:ext uri="{FF2B5EF4-FFF2-40B4-BE49-F238E27FC236}">
                  <a16:creationId xmlns:a16="http://schemas.microsoft.com/office/drawing/2014/main" id="{D6595545-B5D9-45EE-8D16-76D83766C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89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23670" name="Rectangle 128">
              <a:extLst>
                <a:ext uri="{FF2B5EF4-FFF2-40B4-BE49-F238E27FC236}">
                  <a16:creationId xmlns:a16="http://schemas.microsoft.com/office/drawing/2014/main" id="{FF63F3FB-7C2D-4245-AC09-781B98ACA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117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  <a:r>
                <a:rPr lang="zh-CN" altLang="en-US" sz="2400"/>
                <a:t>，</a:t>
              </a:r>
              <a:r>
                <a:rPr lang="en-US" altLang="zh-CN" sz="2400"/>
                <a:t>1</a:t>
              </a:r>
            </a:p>
          </p:txBody>
        </p:sp>
        <p:sp>
          <p:nvSpPr>
            <p:cNvPr id="23671" name="Rectangle 129">
              <a:extLst>
                <a:ext uri="{FF2B5EF4-FFF2-40B4-BE49-F238E27FC236}">
                  <a16:creationId xmlns:a16="http://schemas.microsoft.com/office/drawing/2014/main" id="{5114109A-B835-48CE-B200-8B204DC1A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207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  <a:r>
                <a:rPr lang="zh-CN" altLang="en-US" sz="2400"/>
                <a:t>，</a:t>
              </a:r>
              <a:r>
                <a:rPr lang="en-US" altLang="zh-CN" sz="2400"/>
                <a:t>1</a:t>
              </a:r>
            </a:p>
          </p:txBody>
        </p:sp>
        <p:sp>
          <p:nvSpPr>
            <p:cNvPr id="23672" name="Rectangle 130">
              <a:extLst>
                <a:ext uri="{FF2B5EF4-FFF2-40B4-BE49-F238E27FC236}">
                  <a16:creationId xmlns:a16="http://schemas.microsoft.com/office/drawing/2014/main" id="{A5914BF7-01E0-4D93-A12D-F17B4529D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93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23673" name="Rectangle 131">
              <a:extLst>
                <a:ext uri="{FF2B5EF4-FFF2-40B4-BE49-F238E27FC236}">
                  <a16:creationId xmlns:a16="http://schemas.microsoft.com/office/drawing/2014/main" id="{63C53B60-6DD6-4F9C-B2E4-765810F99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197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23674" name="Rectangle 132">
              <a:extLst>
                <a:ext uri="{FF2B5EF4-FFF2-40B4-BE49-F238E27FC236}">
                  <a16:creationId xmlns:a16="http://schemas.microsoft.com/office/drawing/2014/main" id="{6C664AD1-FA9C-4FA6-A18E-501DC30D4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129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23675" name="Line 133">
              <a:extLst>
                <a:ext uri="{FF2B5EF4-FFF2-40B4-BE49-F238E27FC236}">
                  <a16:creationId xmlns:a16="http://schemas.microsoft.com/office/drawing/2014/main" id="{CDD23F9E-E074-4703-8963-415DAD7F8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6" y="845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51" name="AutoShape 134">
            <a:extLst>
              <a:ext uri="{FF2B5EF4-FFF2-40B4-BE49-F238E27FC236}">
                <a16:creationId xmlns:a16="http://schemas.microsoft.com/office/drawing/2014/main" id="{AE7E36C6-EC91-4EDD-9946-B19F6C3FC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6113"/>
            <a:ext cx="323850" cy="287337"/>
          </a:xfrm>
          <a:prstGeom prst="rightArrow">
            <a:avLst>
              <a:gd name="adj1" fmla="val 50000"/>
              <a:gd name="adj2" fmla="val 281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23652" name="Text Box 137">
            <a:extLst>
              <a:ext uri="{FF2B5EF4-FFF2-40B4-BE49-F238E27FC236}">
                <a16:creationId xmlns:a16="http://schemas.microsoft.com/office/drawing/2014/main" id="{0D6F922F-8074-4887-9551-D0093AA0B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57563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NFA:</a:t>
            </a:r>
          </a:p>
        </p:txBody>
      </p:sp>
      <p:sp>
        <p:nvSpPr>
          <p:cNvPr id="23653" name="Text Box 141">
            <a:extLst>
              <a:ext uri="{FF2B5EF4-FFF2-40B4-BE49-F238E27FC236}">
                <a16:creationId xmlns:a16="http://schemas.microsoft.com/office/drawing/2014/main" id="{1CD86131-DE5B-4800-8328-616C54F20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20503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7">
            <a:extLst>
              <a:ext uri="{FF2B5EF4-FFF2-40B4-BE49-F238E27FC236}">
                <a16:creationId xmlns:a16="http://schemas.microsoft.com/office/drawing/2014/main" id="{BF7F81A9-6D44-4D0C-85EE-3C68FBFF07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C12CB2-2D44-4C2C-8208-8680C50D53F7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13E4D6C-BAB4-4E22-B759-C26F0FD4293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476250"/>
            <a:ext cx="6697663" cy="504825"/>
          </a:xfrm>
        </p:spPr>
        <p:txBody>
          <a:bodyPr/>
          <a:lstStyle/>
          <a:p>
            <a:pPr eaLnBrk="1" hangingPunct="1"/>
            <a:r>
              <a:rPr lang="en-US" altLang="zh-CN" sz="2400"/>
              <a:t>4.</a:t>
            </a:r>
            <a:r>
              <a:rPr lang="zh-CN" altLang="en-US" sz="2400"/>
              <a:t>把图确定化和最小化</a:t>
            </a:r>
          </a:p>
          <a:p>
            <a:pPr eaLnBrk="1" hangingPunct="1"/>
            <a:endParaRPr lang="zh-CN" altLang="en-US" sz="2600"/>
          </a:p>
          <a:p>
            <a:pPr eaLnBrk="1" hangingPunct="1"/>
            <a:endParaRPr lang="zh-CN" altLang="en-US" sz="2600"/>
          </a:p>
          <a:p>
            <a:pPr eaLnBrk="1" hangingPunct="1"/>
            <a:endParaRPr lang="en-US" altLang="zh-CN" sz="2600"/>
          </a:p>
        </p:txBody>
      </p:sp>
      <p:graphicFrame>
        <p:nvGraphicFramePr>
          <p:cNvPr id="466011" name="Group 91">
            <a:extLst>
              <a:ext uri="{FF2B5EF4-FFF2-40B4-BE49-F238E27FC236}">
                <a16:creationId xmlns:a16="http://schemas.microsoft.com/office/drawing/2014/main" id="{D5D02E39-EF48-41B3-9391-C8C5B888FEE0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4067175" y="1196975"/>
          <a:ext cx="4679950" cy="1371600"/>
        </p:xfrm>
        <a:graphic>
          <a:graphicData uri="http://schemas.openxmlformats.org/drawingml/2006/table">
            <a:tbl>
              <a:tblPr/>
              <a:tblGrid>
                <a:gridCol w="1173163">
                  <a:extLst>
                    <a:ext uri="{9D8B030D-6E8A-4147-A177-3AD203B41FA5}">
                      <a16:colId xmlns:a16="http://schemas.microsoft.com/office/drawing/2014/main" val="3276405276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367475106"/>
                    </a:ext>
                  </a:extLst>
                </a:gridCol>
                <a:gridCol w="1176337">
                  <a:extLst>
                    <a:ext uri="{9D8B030D-6E8A-4147-A177-3AD203B41FA5}">
                      <a16:colId xmlns:a16="http://schemas.microsoft.com/office/drawing/2014/main" val="126179425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80634616"/>
                    </a:ext>
                  </a:extLst>
                </a:gridCol>
              </a:tblGrid>
              <a:tr h="4079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NFA 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537323"/>
                  </a:ext>
                </a:extLst>
              </a:tr>
              <a:tr h="4079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603339"/>
                  </a:ext>
                </a:extLst>
              </a:tr>
              <a:tr h="4079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789943"/>
                  </a:ext>
                </a:extLst>
              </a:tr>
            </a:tbl>
          </a:graphicData>
        </a:graphic>
      </p:graphicFrame>
      <p:graphicFrame>
        <p:nvGraphicFramePr>
          <p:cNvPr id="466007" name="Group 87">
            <a:extLst>
              <a:ext uri="{FF2B5EF4-FFF2-40B4-BE49-F238E27FC236}">
                <a16:creationId xmlns:a16="http://schemas.microsoft.com/office/drawing/2014/main" id="{EC33846F-BE6D-4BF0-BB1A-3379E0F0B936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468313" y="2997200"/>
          <a:ext cx="4038600" cy="1828800"/>
        </p:xfrm>
        <a:graphic>
          <a:graphicData uri="http://schemas.openxmlformats.org/drawingml/2006/table">
            <a:tbl>
              <a:tblPr/>
              <a:tblGrid>
                <a:gridCol w="808037">
                  <a:extLst>
                    <a:ext uri="{9D8B030D-6E8A-4147-A177-3AD203B41FA5}">
                      <a16:colId xmlns:a16="http://schemas.microsoft.com/office/drawing/2014/main" val="1495460511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3145116089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407939670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281926000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476314112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DFA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711886"/>
                  </a:ext>
                </a:extLst>
              </a:tr>
              <a:tr h="3349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[0 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042060"/>
                  </a:ext>
                </a:extLst>
              </a:tr>
              <a:tr h="3349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[0 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[0 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188417"/>
                  </a:ext>
                </a:extLst>
              </a:tr>
              <a:tr h="3984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419342"/>
                  </a:ext>
                </a:extLst>
              </a:tr>
            </a:tbl>
          </a:graphicData>
        </a:graphic>
      </p:graphicFrame>
      <p:grpSp>
        <p:nvGrpSpPr>
          <p:cNvPr id="24634" name="Group 86">
            <a:extLst>
              <a:ext uri="{FF2B5EF4-FFF2-40B4-BE49-F238E27FC236}">
                <a16:creationId xmlns:a16="http://schemas.microsoft.com/office/drawing/2014/main" id="{A61DBDC5-8133-43EF-ACA8-CC83C19DAF24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052513"/>
            <a:ext cx="2665412" cy="1841500"/>
            <a:chOff x="703" y="663"/>
            <a:chExt cx="1679" cy="1160"/>
          </a:xfrm>
        </p:grpSpPr>
        <p:grpSp>
          <p:nvGrpSpPr>
            <p:cNvPr id="24662" name="Group 84">
              <a:extLst>
                <a:ext uri="{FF2B5EF4-FFF2-40B4-BE49-F238E27FC236}">
                  <a16:creationId xmlns:a16="http://schemas.microsoft.com/office/drawing/2014/main" id="{471D3936-FCC2-4C61-B0A2-62ADD0351E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663"/>
              <a:ext cx="1679" cy="1160"/>
              <a:chOff x="703" y="663"/>
              <a:chExt cx="1679" cy="1160"/>
            </a:xfrm>
          </p:grpSpPr>
          <p:sp>
            <p:nvSpPr>
              <p:cNvPr id="24664" name="Oval 78">
                <a:extLst>
                  <a:ext uri="{FF2B5EF4-FFF2-40B4-BE49-F238E27FC236}">
                    <a16:creationId xmlns:a16="http://schemas.microsoft.com/office/drawing/2014/main" id="{AF0CB083-2BD6-4C95-B03A-18E6F5853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890"/>
                <a:ext cx="409" cy="27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grpSp>
            <p:nvGrpSpPr>
              <p:cNvPr id="24665" name="Group 58">
                <a:extLst>
                  <a:ext uri="{FF2B5EF4-FFF2-40B4-BE49-F238E27FC236}">
                    <a16:creationId xmlns:a16="http://schemas.microsoft.com/office/drawing/2014/main" id="{9E92264A-C648-4A00-8C28-D341E094A3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1" y="1071"/>
                <a:ext cx="453" cy="409"/>
                <a:chOff x="3004" y="3499"/>
                <a:chExt cx="535" cy="612"/>
              </a:xfrm>
            </p:grpSpPr>
            <p:sp>
              <p:nvSpPr>
                <p:cNvPr id="24674" name="Oval 59">
                  <a:extLst>
                    <a:ext uri="{FF2B5EF4-FFF2-40B4-BE49-F238E27FC236}">
                      <a16:creationId xmlns:a16="http://schemas.microsoft.com/office/drawing/2014/main" id="{D20E0825-EEE2-4583-BCE6-697906CEB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4" y="3499"/>
                  <a:ext cx="535" cy="612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24675" name="Oval 60">
                  <a:extLst>
                    <a:ext uri="{FF2B5EF4-FFF2-40B4-BE49-F238E27FC236}">
                      <a16:creationId xmlns:a16="http://schemas.microsoft.com/office/drawing/2014/main" id="{C46AE6D9-8D02-41E1-BCFD-0BC9ED2B14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1" y="3578"/>
                  <a:ext cx="402" cy="459"/>
                </a:xfrm>
                <a:prstGeom prst="ellipse">
                  <a:avLst/>
                </a:prstGeom>
                <a:solidFill>
                  <a:srgbClr val="99FF33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24676" name="Text Box 61">
                  <a:extLst>
                    <a:ext uri="{FF2B5EF4-FFF2-40B4-BE49-F238E27FC236}">
                      <a16:creationId xmlns:a16="http://schemas.microsoft.com/office/drawing/2014/main" id="{2A71669B-3448-4DF7-9337-E7AD05EC44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7" y="3612"/>
                  <a:ext cx="402" cy="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</a:rPr>
                    <a:t>0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 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77" name="Line 62">
                  <a:extLst>
                    <a:ext uri="{FF2B5EF4-FFF2-40B4-BE49-F238E27FC236}">
                      <a16:creationId xmlns:a16="http://schemas.microsoft.com/office/drawing/2014/main" id="{7913A0B2-4CC0-4ED7-83AB-AF26E6F2BF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1" y="357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78" name="Line 63">
                  <a:extLst>
                    <a:ext uri="{FF2B5EF4-FFF2-40B4-BE49-F238E27FC236}">
                      <a16:creationId xmlns:a16="http://schemas.microsoft.com/office/drawing/2014/main" id="{25741A95-A9D2-46F9-8AA3-C0F475BA4D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1" y="357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666" name="Oval 66">
                <a:extLst>
                  <a:ext uri="{FF2B5EF4-FFF2-40B4-BE49-F238E27FC236}">
                    <a16:creationId xmlns:a16="http://schemas.microsoft.com/office/drawing/2014/main" id="{A84722CF-D393-4CAC-8A90-1D24C4060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1071"/>
                <a:ext cx="363" cy="363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4667" name="Text Box 67">
                <a:extLst>
                  <a:ext uri="{FF2B5EF4-FFF2-40B4-BE49-F238E27FC236}">
                    <a16:creationId xmlns:a16="http://schemas.microsoft.com/office/drawing/2014/main" id="{B8936F9F-CB98-4654-9F54-5054A82A68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2" y="1111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68" name="Text Box 71">
                <a:extLst>
                  <a:ext uri="{FF2B5EF4-FFF2-40B4-BE49-F238E27FC236}">
                    <a16:creationId xmlns:a16="http://schemas.microsoft.com/office/drawing/2014/main" id="{C1230950-201D-4385-AE43-048767B27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663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24669" name="Text Box 73">
                <a:extLst>
                  <a:ext uri="{FF2B5EF4-FFF2-40B4-BE49-F238E27FC236}">
                    <a16:creationId xmlns:a16="http://schemas.microsoft.com/office/drawing/2014/main" id="{86A128C6-2F78-43F9-8BFC-52A800156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9" y="845"/>
                <a:ext cx="5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a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b</a:t>
                </a:r>
              </a:p>
            </p:txBody>
          </p:sp>
          <p:sp>
            <p:nvSpPr>
              <p:cNvPr id="24670" name="Arc 76">
                <a:extLst>
                  <a:ext uri="{FF2B5EF4-FFF2-40B4-BE49-F238E27FC236}">
                    <a16:creationId xmlns:a16="http://schemas.microsoft.com/office/drawing/2014/main" id="{B7A4587A-8D1C-4F7D-8CED-0B6EAB0FB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1" y="1111"/>
                <a:ext cx="576" cy="712"/>
              </a:xfrm>
              <a:custGeom>
                <a:avLst/>
                <a:gdLst>
                  <a:gd name="T0" fmla="*/ 0 w 21100"/>
                  <a:gd name="T1" fmla="*/ 0 h 21600"/>
                  <a:gd name="T2" fmla="*/ 0 w 21100"/>
                  <a:gd name="T3" fmla="*/ 0 h 21600"/>
                  <a:gd name="T4" fmla="*/ 0 w 211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100"/>
                  <a:gd name="T10" fmla="*/ 0 h 21600"/>
                  <a:gd name="T11" fmla="*/ 21100 w 211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100" h="21600" fill="none" extrusionOk="0">
                    <a:moveTo>
                      <a:pt x="0" y="1648"/>
                    </a:moveTo>
                    <a:cubicBezTo>
                      <a:pt x="2623" y="560"/>
                      <a:pt x="5435" y="-1"/>
                      <a:pt x="8276" y="0"/>
                    </a:cubicBezTo>
                    <a:cubicBezTo>
                      <a:pt x="12891" y="0"/>
                      <a:pt x="17385" y="1478"/>
                      <a:pt x="21100" y="4218"/>
                    </a:cubicBezTo>
                  </a:path>
                  <a:path w="21100" h="21600" stroke="0" extrusionOk="0">
                    <a:moveTo>
                      <a:pt x="0" y="1648"/>
                    </a:moveTo>
                    <a:cubicBezTo>
                      <a:pt x="2623" y="560"/>
                      <a:pt x="5435" y="-1"/>
                      <a:pt x="8276" y="0"/>
                    </a:cubicBezTo>
                    <a:cubicBezTo>
                      <a:pt x="12891" y="0"/>
                      <a:pt x="17385" y="1478"/>
                      <a:pt x="21100" y="4218"/>
                    </a:cubicBezTo>
                    <a:lnTo>
                      <a:pt x="8276" y="21600"/>
                    </a:lnTo>
                    <a:lnTo>
                      <a:pt x="0" y="1648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1" name="Arc 77">
                <a:extLst>
                  <a:ext uri="{FF2B5EF4-FFF2-40B4-BE49-F238E27FC236}">
                    <a16:creationId xmlns:a16="http://schemas.microsoft.com/office/drawing/2014/main" id="{4F449122-20EF-414F-A2F1-31D1BE084BB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399204">
                <a:off x="1429" y="845"/>
                <a:ext cx="576" cy="575"/>
              </a:xfrm>
              <a:custGeom>
                <a:avLst/>
                <a:gdLst>
                  <a:gd name="T0" fmla="*/ 0 w 21100"/>
                  <a:gd name="T1" fmla="*/ 0 h 21600"/>
                  <a:gd name="T2" fmla="*/ 0 w 21100"/>
                  <a:gd name="T3" fmla="*/ 0 h 21600"/>
                  <a:gd name="T4" fmla="*/ 0 w 211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100"/>
                  <a:gd name="T10" fmla="*/ 0 h 21600"/>
                  <a:gd name="T11" fmla="*/ 21100 w 211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100" h="21600" fill="none" extrusionOk="0">
                    <a:moveTo>
                      <a:pt x="0" y="1648"/>
                    </a:moveTo>
                    <a:cubicBezTo>
                      <a:pt x="2623" y="560"/>
                      <a:pt x="5435" y="-1"/>
                      <a:pt x="8276" y="0"/>
                    </a:cubicBezTo>
                    <a:cubicBezTo>
                      <a:pt x="12891" y="0"/>
                      <a:pt x="17385" y="1478"/>
                      <a:pt x="21100" y="4218"/>
                    </a:cubicBezTo>
                  </a:path>
                  <a:path w="21100" h="21600" stroke="0" extrusionOk="0">
                    <a:moveTo>
                      <a:pt x="0" y="1648"/>
                    </a:moveTo>
                    <a:cubicBezTo>
                      <a:pt x="2623" y="560"/>
                      <a:pt x="5435" y="-1"/>
                      <a:pt x="8276" y="0"/>
                    </a:cubicBezTo>
                    <a:cubicBezTo>
                      <a:pt x="12891" y="0"/>
                      <a:pt x="17385" y="1478"/>
                      <a:pt x="21100" y="4218"/>
                    </a:cubicBezTo>
                    <a:lnTo>
                      <a:pt x="8276" y="21600"/>
                    </a:lnTo>
                    <a:lnTo>
                      <a:pt x="0" y="1648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2" name="Line 80">
                <a:extLst>
                  <a:ext uri="{FF2B5EF4-FFF2-40B4-BE49-F238E27FC236}">
                    <a16:creationId xmlns:a16="http://schemas.microsoft.com/office/drawing/2014/main" id="{AF79ED3F-1D36-4B75-900B-33D498435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08" y="1087"/>
                <a:ext cx="45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3" name="AutoShape 81">
                <a:extLst>
                  <a:ext uri="{FF2B5EF4-FFF2-40B4-BE49-F238E27FC236}">
                    <a16:creationId xmlns:a16="http://schemas.microsoft.com/office/drawing/2014/main" id="{B55BDB3C-9EF2-4645-BB23-0BEE6E3EE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207"/>
                <a:ext cx="318" cy="137"/>
              </a:xfrm>
              <a:prstGeom prst="rightArrow">
                <a:avLst>
                  <a:gd name="adj1" fmla="val 50000"/>
                  <a:gd name="adj2" fmla="val 58029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</p:grpSp>
        <p:sp>
          <p:nvSpPr>
            <p:cNvPr id="24663" name="Text Box 85">
              <a:extLst>
                <a:ext uri="{FF2B5EF4-FFF2-40B4-BE49-F238E27FC236}">
                  <a16:creationId xmlns:a16="http://schemas.microsoft.com/office/drawing/2014/main" id="{B9C557C9-7C81-41BB-A1C6-2AA4FEBBE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1344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a</a:t>
              </a:r>
            </a:p>
          </p:txBody>
        </p:sp>
      </p:grpSp>
      <p:grpSp>
        <p:nvGrpSpPr>
          <p:cNvPr id="5" name="Group 120">
            <a:extLst>
              <a:ext uri="{FF2B5EF4-FFF2-40B4-BE49-F238E27FC236}">
                <a16:creationId xmlns:a16="http://schemas.microsoft.com/office/drawing/2014/main" id="{7F9124E6-1A2D-4873-9FA5-F3614616C275}"/>
              </a:ext>
            </a:extLst>
          </p:cNvPr>
          <p:cNvGrpSpPr>
            <a:grpSpLocks/>
          </p:cNvGrpSpPr>
          <p:nvPr/>
        </p:nvGrpSpPr>
        <p:grpSpPr bwMode="auto">
          <a:xfrm>
            <a:off x="4995863" y="2771775"/>
            <a:ext cx="2889250" cy="2214563"/>
            <a:chOff x="3147" y="1746"/>
            <a:chExt cx="1820" cy="1395"/>
          </a:xfrm>
        </p:grpSpPr>
        <p:grpSp>
          <p:nvGrpSpPr>
            <p:cNvPr id="24636" name="Group 93">
              <a:extLst>
                <a:ext uri="{FF2B5EF4-FFF2-40B4-BE49-F238E27FC236}">
                  <a16:creationId xmlns:a16="http://schemas.microsoft.com/office/drawing/2014/main" id="{4376C7E1-88A4-41B4-8BAE-0937C2B37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9" y="2160"/>
              <a:ext cx="363" cy="363"/>
              <a:chOff x="3004" y="3499"/>
              <a:chExt cx="535" cy="612"/>
            </a:xfrm>
          </p:grpSpPr>
          <p:sp>
            <p:nvSpPr>
              <p:cNvPr id="24657" name="Oval 94">
                <a:extLst>
                  <a:ext uri="{FF2B5EF4-FFF2-40B4-BE49-F238E27FC236}">
                    <a16:creationId xmlns:a16="http://schemas.microsoft.com/office/drawing/2014/main" id="{6A8630E7-0B72-4EC7-AD8D-004426985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4658" name="Oval 95">
                <a:extLst>
                  <a:ext uri="{FF2B5EF4-FFF2-40B4-BE49-F238E27FC236}">
                    <a16:creationId xmlns:a16="http://schemas.microsoft.com/office/drawing/2014/main" id="{9F3C4E3C-BE40-4DCB-A4C1-615A4A956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4659" name="Text Box 96">
                <a:extLst>
                  <a:ext uri="{FF2B5EF4-FFF2-40B4-BE49-F238E27FC236}">
                    <a16:creationId xmlns:a16="http://schemas.microsoft.com/office/drawing/2014/main" id="{757E7E39-A95C-47E4-8739-F0B0F51EB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60" name="Line 97">
                <a:extLst>
                  <a:ext uri="{FF2B5EF4-FFF2-40B4-BE49-F238E27FC236}">
                    <a16:creationId xmlns:a16="http://schemas.microsoft.com/office/drawing/2014/main" id="{8AE3474F-CD93-4C3C-A575-2998DD2D5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1" name="Line 98">
                <a:extLst>
                  <a:ext uri="{FF2B5EF4-FFF2-40B4-BE49-F238E27FC236}">
                    <a16:creationId xmlns:a16="http://schemas.microsoft.com/office/drawing/2014/main" id="{9CE8E598-CE83-4956-ADD7-B8E58FA68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37" name="Group 99">
              <a:extLst>
                <a:ext uri="{FF2B5EF4-FFF2-40B4-BE49-F238E27FC236}">
                  <a16:creationId xmlns:a16="http://schemas.microsoft.com/office/drawing/2014/main" id="{FA0EC86F-B160-40E2-98F6-33F63C1893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8" y="2115"/>
              <a:ext cx="363" cy="363"/>
              <a:chOff x="3004" y="3499"/>
              <a:chExt cx="535" cy="612"/>
            </a:xfrm>
          </p:grpSpPr>
          <p:sp>
            <p:nvSpPr>
              <p:cNvPr id="24652" name="Oval 100">
                <a:extLst>
                  <a:ext uri="{FF2B5EF4-FFF2-40B4-BE49-F238E27FC236}">
                    <a16:creationId xmlns:a16="http://schemas.microsoft.com/office/drawing/2014/main" id="{A1454432-7637-4DBE-B608-34A38B1FE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4653" name="Oval 101">
                <a:extLst>
                  <a:ext uri="{FF2B5EF4-FFF2-40B4-BE49-F238E27FC236}">
                    <a16:creationId xmlns:a16="http://schemas.microsoft.com/office/drawing/2014/main" id="{C255D246-1301-4C03-8ECE-B7F23CB6F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4654" name="Text Box 102">
                <a:extLst>
                  <a:ext uri="{FF2B5EF4-FFF2-40B4-BE49-F238E27FC236}">
                    <a16:creationId xmlns:a16="http://schemas.microsoft.com/office/drawing/2014/main" id="{3835E38E-4058-46D6-A48B-879C083CE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55" name="Line 103">
                <a:extLst>
                  <a:ext uri="{FF2B5EF4-FFF2-40B4-BE49-F238E27FC236}">
                    <a16:creationId xmlns:a16="http://schemas.microsoft.com/office/drawing/2014/main" id="{EA61C17B-A312-4A45-AD1B-D869AF3A4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6" name="Line 104">
                <a:extLst>
                  <a:ext uri="{FF2B5EF4-FFF2-40B4-BE49-F238E27FC236}">
                    <a16:creationId xmlns:a16="http://schemas.microsoft.com/office/drawing/2014/main" id="{4BBADC44-FB72-40DA-A79E-A7D3AFFD9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38" name="Group 105">
              <a:extLst>
                <a:ext uri="{FF2B5EF4-FFF2-40B4-BE49-F238E27FC236}">
                  <a16:creationId xmlns:a16="http://schemas.microsoft.com/office/drawing/2014/main" id="{47C66C97-F320-4371-9099-3A225176ED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" y="2840"/>
              <a:ext cx="341" cy="301"/>
              <a:chOff x="3787" y="3339"/>
              <a:chExt cx="341" cy="301"/>
            </a:xfrm>
          </p:grpSpPr>
          <p:sp>
            <p:nvSpPr>
              <p:cNvPr id="24650" name="Oval 106">
                <a:extLst>
                  <a:ext uri="{FF2B5EF4-FFF2-40B4-BE49-F238E27FC236}">
                    <a16:creationId xmlns:a16="http://schemas.microsoft.com/office/drawing/2014/main" id="{99746EC6-824A-40C1-BB19-903A4297B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4651" name="Text Box 107">
                <a:extLst>
                  <a:ext uri="{FF2B5EF4-FFF2-40B4-BE49-F238E27FC236}">
                    <a16:creationId xmlns:a16="http://schemas.microsoft.com/office/drawing/2014/main" id="{32DD99DF-2FFF-4BD2-8818-90922FDA8A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639" name="Line 109">
              <a:extLst>
                <a:ext uri="{FF2B5EF4-FFF2-40B4-BE49-F238E27FC236}">
                  <a16:creationId xmlns:a16="http://schemas.microsoft.com/office/drawing/2014/main" id="{1B438E37-F898-4564-AE25-ADD793B07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2" y="2341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0" name="Line 110">
              <a:extLst>
                <a:ext uri="{FF2B5EF4-FFF2-40B4-BE49-F238E27FC236}">
                  <a16:creationId xmlns:a16="http://schemas.microsoft.com/office/drawing/2014/main" id="{9F404FCB-B28B-475F-A03A-DC13577B5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1" y="2523"/>
              <a:ext cx="317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1" name="Line 111">
              <a:extLst>
                <a:ext uri="{FF2B5EF4-FFF2-40B4-BE49-F238E27FC236}">
                  <a16:creationId xmlns:a16="http://schemas.microsoft.com/office/drawing/2014/main" id="{78955613-FB9E-4E22-B0AB-F1E6A8E56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523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2" name="Line 112">
              <a:extLst>
                <a:ext uri="{FF2B5EF4-FFF2-40B4-BE49-F238E27FC236}">
                  <a16:creationId xmlns:a16="http://schemas.microsoft.com/office/drawing/2014/main" id="{F292AC10-A7D2-4FA0-83D6-0EE197547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87" y="2477"/>
              <a:ext cx="36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4643" name="AutoShape 113">
              <a:extLst>
                <a:ext uri="{FF2B5EF4-FFF2-40B4-BE49-F238E27FC236}">
                  <a16:creationId xmlns:a16="http://schemas.microsoft.com/office/drawing/2014/main" id="{F59675D0-641C-4E61-B06B-060DD560DD35}"/>
                </a:ext>
              </a:extLst>
            </p:cNvPr>
            <p:cNvCxnSpPr>
              <a:cxnSpLocks noChangeShapeType="1"/>
              <a:stCxn id="24652" idx="2"/>
              <a:endCxn id="24654" idx="3"/>
            </p:cNvCxnSpPr>
            <p:nvPr/>
          </p:nvCxnSpPr>
          <p:spPr bwMode="auto">
            <a:xfrm rot="10800000" flipH="1" flipV="1">
              <a:off x="4558" y="2297"/>
              <a:ext cx="343" cy="21"/>
            </a:xfrm>
            <a:prstGeom prst="curvedConnector5">
              <a:avLst>
                <a:gd name="adj1" fmla="val 4370"/>
                <a:gd name="adj2" fmla="val -1523810"/>
                <a:gd name="adj3" fmla="val 11574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44" name="Text Box 114">
              <a:extLst>
                <a:ext uri="{FF2B5EF4-FFF2-40B4-BE49-F238E27FC236}">
                  <a16:creationId xmlns:a16="http://schemas.microsoft.com/office/drawing/2014/main" id="{865F3C9B-4A79-4E84-99EE-81FB04DB7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" y="262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4645" name="Text Box 115">
              <a:extLst>
                <a:ext uri="{FF2B5EF4-FFF2-40B4-BE49-F238E27FC236}">
                  <a16:creationId xmlns:a16="http://schemas.microsoft.com/office/drawing/2014/main" id="{49E3DB7F-6A6B-4645-9BF6-6C9337FE9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55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4646" name="Text Box 116">
              <a:extLst>
                <a:ext uri="{FF2B5EF4-FFF2-40B4-BE49-F238E27FC236}">
                  <a16:creationId xmlns:a16="http://schemas.microsoft.com/office/drawing/2014/main" id="{F9D1DE66-60F4-4E6E-B9E9-A14F83C79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02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4647" name="Text Box 117">
              <a:extLst>
                <a:ext uri="{FF2B5EF4-FFF2-40B4-BE49-F238E27FC236}">
                  <a16:creationId xmlns:a16="http://schemas.microsoft.com/office/drawing/2014/main" id="{40CEFEA2-C12A-440F-94DC-2AD0D3126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43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4648" name="Text Box 118">
              <a:extLst>
                <a:ext uri="{FF2B5EF4-FFF2-40B4-BE49-F238E27FC236}">
                  <a16:creationId xmlns:a16="http://schemas.microsoft.com/office/drawing/2014/main" id="{494677C9-334E-47D8-83EE-5549A2B9B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746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4649" name="AutoShape 119">
              <a:extLst>
                <a:ext uri="{FF2B5EF4-FFF2-40B4-BE49-F238E27FC236}">
                  <a16:creationId xmlns:a16="http://schemas.microsoft.com/office/drawing/2014/main" id="{F893B851-3C72-4679-9AE7-B77CC1E9B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2264"/>
              <a:ext cx="317" cy="136"/>
            </a:xfrm>
            <a:prstGeom prst="rightArrow">
              <a:avLst>
                <a:gd name="adj1" fmla="val 50000"/>
                <a:gd name="adj2" fmla="val 5827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6">
            <a:extLst>
              <a:ext uri="{FF2B5EF4-FFF2-40B4-BE49-F238E27FC236}">
                <a16:creationId xmlns:a16="http://schemas.microsoft.com/office/drawing/2014/main" id="{CD20783B-D6AC-4FBF-BF5E-C5F796B2CD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40E2C3-E18B-46D7-932B-5A13764F937B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grpSp>
        <p:nvGrpSpPr>
          <p:cNvPr id="2" name="Group 82">
            <a:extLst>
              <a:ext uri="{FF2B5EF4-FFF2-40B4-BE49-F238E27FC236}">
                <a16:creationId xmlns:a16="http://schemas.microsoft.com/office/drawing/2014/main" id="{7E446D97-48F7-4E70-A100-D55142EBDDF4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350838"/>
            <a:ext cx="2889250" cy="2214562"/>
            <a:chOff x="3147" y="1746"/>
            <a:chExt cx="1820" cy="1395"/>
          </a:xfrm>
        </p:grpSpPr>
        <p:grpSp>
          <p:nvGrpSpPr>
            <p:cNvPr id="25624" name="Group 83">
              <a:extLst>
                <a:ext uri="{FF2B5EF4-FFF2-40B4-BE49-F238E27FC236}">
                  <a16:creationId xmlns:a16="http://schemas.microsoft.com/office/drawing/2014/main" id="{1B72B254-1386-4360-8613-E42A748F8E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9" y="2160"/>
              <a:ext cx="363" cy="363"/>
              <a:chOff x="3004" y="3499"/>
              <a:chExt cx="535" cy="612"/>
            </a:xfrm>
          </p:grpSpPr>
          <p:sp>
            <p:nvSpPr>
              <p:cNvPr id="25645" name="Oval 84">
                <a:extLst>
                  <a:ext uri="{FF2B5EF4-FFF2-40B4-BE49-F238E27FC236}">
                    <a16:creationId xmlns:a16="http://schemas.microsoft.com/office/drawing/2014/main" id="{263905CA-0A49-4DB0-B6CD-C46622488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5646" name="Oval 85">
                <a:extLst>
                  <a:ext uri="{FF2B5EF4-FFF2-40B4-BE49-F238E27FC236}">
                    <a16:creationId xmlns:a16="http://schemas.microsoft.com/office/drawing/2014/main" id="{819A5B02-7C58-48C3-8F24-3CA61F047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5647" name="Text Box 86">
                <a:extLst>
                  <a:ext uri="{FF2B5EF4-FFF2-40B4-BE49-F238E27FC236}">
                    <a16:creationId xmlns:a16="http://schemas.microsoft.com/office/drawing/2014/main" id="{5023AB42-62EE-4B2A-8D96-24478E1E8F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8" name="Line 87">
                <a:extLst>
                  <a:ext uri="{FF2B5EF4-FFF2-40B4-BE49-F238E27FC236}">
                    <a16:creationId xmlns:a16="http://schemas.microsoft.com/office/drawing/2014/main" id="{88DC8766-0CFA-4721-B450-950B7359C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9" name="Line 88">
                <a:extLst>
                  <a:ext uri="{FF2B5EF4-FFF2-40B4-BE49-F238E27FC236}">
                    <a16:creationId xmlns:a16="http://schemas.microsoft.com/office/drawing/2014/main" id="{C86AF947-C4A7-4EFC-B346-188E54786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25" name="Group 89">
              <a:extLst>
                <a:ext uri="{FF2B5EF4-FFF2-40B4-BE49-F238E27FC236}">
                  <a16:creationId xmlns:a16="http://schemas.microsoft.com/office/drawing/2014/main" id="{7B51D4A3-6931-4164-AF4E-9FCFB6E381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8" y="2115"/>
              <a:ext cx="363" cy="363"/>
              <a:chOff x="3004" y="3499"/>
              <a:chExt cx="535" cy="612"/>
            </a:xfrm>
          </p:grpSpPr>
          <p:sp>
            <p:nvSpPr>
              <p:cNvPr id="25640" name="Oval 90">
                <a:extLst>
                  <a:ext uri="{FF2B5EF4-FFF2-40B4-BE49-F238E27FC236}">
                    <a16:creationId xmlns:a16="http://schemas.microsoft.com/office/drawing/2014/main" id="{41D8E501-F6FD-496E-9A1A-F2AD33BD3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5641" name="Oval 91">
                <a:extLst>
                  <a:ext uri="{FF2B5EF4-FFF2-40B4-BE49-F238E27FC236}">
                    <a16:creationId xmlns:a16="http://schemas.microsoft.com/office/drawing/2014/main" id="{8FE3D4FC-521A-4D27-9CF8-DFEBB7FB5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5642" name="Text Box 92">
                <a:extLst>
                  <a:ext uri="{FF2B5EF4-FFF2-40B4-BE49-F238E27FC236}">
                    <a16:creationId xmlns:a16="http://schemas.microsoft.com/office/drawing/2014/main" id="{208E4EAF-3D7B-4258-8AAF-AB77D7756D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3" name="Line 93">
                <a:extLst>
                  <a:ext uri="{FF2B5EF4-FFF2-40B4-BE49-F238E27FC236}">
                    <a16:creationId xmlns:a16="http://schemas.microsoft.com/office/drawing/2014/main" id="{B4131260-13D0-4EA5-B434-91C5C7DC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4" name="Line 94">
                <a:extLst>
                  <a:ext uri="{FF2B5EF4-FFF2-40B4-BE49-F238E27FC236}">
                    <a16:creationId xmlns:a16="http://schemas.microsoft.com/office/drawing/2014/main" id="{E95CFA2A-EB1E-4261-B799-0AA8C6FAD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26" name="Group 95">
              <a:extLst>
                <a:ext uri="{FF2B5EF4-FFF2-40B4-BE49-F238E27FC236}">
                  <a16:creationId xmlns:a16="http://schemas.microsoft.com/office/drawing/2014/main" id="{BA24BC7B-E4C3-408C-B8E9-11A3B120FF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" y="2840"/>
              <a:ext cx="341" cy="301"/>
              <a:chOff x="3787" y="3339"/>
              <a:chExt cx="341" cy="301"/>
            </a:xfrm>
          </p:grpSpPr>
          <p:sp>
            <p:nvSpPr>
              <p:cNvPr id="25638" name="Oval 96">
                <a:extLst>
                  <a:ext uri="{FF2B5EF4-FFF2-40B4-BE49-F238E27FC236}">
                    <a16:creationId xmlns:a16="http://schemas.microsoft.com/office/drawing/2014/main" id="{A0F3E9B5-465A-41DB-B8A5-6F126F7C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5639" name="Text Box 97">
                <a:extLst>
                  <a:ext uri="{FF2B5EF4-FFF2-40B4-BE49-F238E27FC236}">
                    <a16:creationId xmlns:a16="http://schemas.microsoft.com/office/drawing/2014/main" id="{0213F982-5871-4330-AD8E-F841819ED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627" name="Line 98">
              <a:extLst>
                <a:ext uri="{FF2B5EF4-FFF2-40B4-BE49-F238E27FC236}">
                  <a16:creationId xmlns:a16="http://schemas.microsoft.com/office/drawing/2014/main" id="{5FF05F3F-0DF2-4B52-ACE6-D6708D769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2" y="2341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Line 99">
              <a:extLst>
                <a:ext uri="{FF2B5EF4-FFF2-40B4-BE49-F238E27FC236}">
                  <a16:creationId xmlns:a16="http://schemas.microsoft.com/office/drawing/2014/main" id="{89A4C61F-44F2-4AB1-80D2-AA61523EA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1" y="2523"/>
              <a:ext cx="317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Line 100">
              <a:extLst>
                <a:ext uri="{FF2B5EF4-FFF2-40B4-BE49-F238E27FC236}">
                  <a16:creationId xmlns:a16="http://schemas.microsoft.com/office/drawing/2014/main" id="{5F59BE58-487C-41F2-90DD-F1CD23B1D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523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0" name="Line 101">
              <a:extLst>
                <a:ext uri="{FF2B5EF4-FFF2-40B4-BE49-F238E27FC236}">
                  <a16:creationId xmlns:a16="http://schemas.microsoft.com/office/drawing/2014/main" id="{BC5C06E7-B1C1-4F81-9BAE-3C2A13F950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87" y="2477"/>
              <a:ext cx="36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5631" name="AutoShape 102">
              <a:extLst>
                <a:ext uri="{FF2B5EF4-FFF2-40B4-BE49-F238E27FC236}">
                  <a16:creationId xmlns:a16="http://schemas.microsoft.com/office/drawing/2014/main" id="{3A85B8F2-E7D7-4A8F-B08F-D87EFB47C495}"/>
                </a:ext>
              </a:extLst>
            </p:cNvPr>
            <p:cNvCxnSpPr>
              <a:cxnSpLocks noChangeShapeType="1"/>
              <a:stCxn id="25640" idx="2"/>
              <a:endCxn id="25642" idx="3"/>
            </p:cNvCxnSpPr>
            <p:nvPr/>
          </p:nvCxnSpPr>
          <p:spPr bwMode="auto">
            <a:xfrm rot="10800000" flipH="1" flipV="1">
              <a:off x="4558" y="2297"/>
              <a:ext cx="343" cy="21"/>
            </a:xfrm>
            <a:prstGeom prst="curvedConnector5">
              <a:avLst>
                <a:gd name="adj1" fmla="val 4370"/>
                <a:gd name="adj2" fmla="val -1523810"/>
                <a:gd name="adj3" fmla="val 11574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2" name="Text Box 103">
              <a:extLst>
                <a:ext uri="{FF2B5EF4-FFF2-40B4-BE49-F238E27FC236}">
                  <a16:creationId xmlns:a16="http://schemas.microsoft.com/office/drawing/2014/main" id="{F42C0B1E-A760-4F6A-B6A7-DCF756D2C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" y="262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5633" name="Text Box 104">
              <a:extLst>
                <a:ext uri="{FF2B5EF4-FFF2-40B4-BE49-F238E27FC236}">
                  <a16:creationId xmlns:a16="http://schemas.microsoft.com/office/drawing/2014/main" id="{28505599-D30B-4836-ADB8-B7B86C6B2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55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5634" name="Text Box 105">
              <a:extLst>
                <a:ext uri="{FF2B5EF4-FFF2-40B4-BE49-F238E27FC236}">
                  <a16:creationId xmlns:a16="http://schemas.microsoft.com/office/drawing/2014/main" id="{98D13F66-2FF5-4018-B032-BE543E642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02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5635" name="Text Box 106">
              <a:extLst>
                <a:ext uri="{FF2B5EF4-FFF2-40B4-BE49-F238E27FC236}">
                  <a16:creationId xmlns:a16="http://schemas.microsoft.com/office/drawing/2014/main" id="{28A4638E-603F-418A-8F42-DCABCF7C4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43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5636" name="Text Box 107">
              <a:extLst>
                <a:ext uri="{FF2B5EF4-FFF2-40B4-BE49-F238E27FC236}">
                  <a16:creationId xmlns:a16="http://schemas.microsoft.com/office/drawing/2014/main" id="{9365B102-0C01-40B0-A38A-B1C1CC5D0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746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5637" name="AutoShape 108">
              <a:extLst>
                <a:ext uri="{FF2B5EF4-FFF2-40B4-BE49-F238E27FC236}">
                  <a16:creationId xmlns:a16="http://schemas.microsoft.com/office/drawing/2014/main" id="{30AB4084-68EF-495F-9F66-FF30D7F93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2264"/>
              <a:ext cx="317" cy="136"/>
            </a:xfrm>
            <a:prstGeom prst="rightArrow">
              <a:avLst>
                <a:gd name="adj1" fmla="val 50000"/>
                <a:gd name="adj2" fmla="val 5827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</p:grpSp>
      <p:sp>
        <p:nvSpPr>
          <p:cNvPr id="453745" name="Text Box 113">
            <a:extLst>
              <a:ext uri="{FF2B5EF4-FFF2-40B4-BE49-F238E27FC236}">
                <a16:creationId xmlns:a16="http://schemas.microsoft.com/office/drawing/2014/main" id="{5C5F33B5-88B7-474E-BA46-5407150A5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341438"/>
            <a:ext cx="58324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/>
              <a:t>最小化：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P0=</a:t>
            </a:r>
            <a:r>
              <a:rPr lang="zh-CN" altLang="en-US" sz="2400" b="1"/>
              <a:t>（</a:t>
            </a:r>
            <a:r>
              <a:rPr lang="en-US" altLang="zh-CN" sz="2400" b="1"/>
              <a:t>{S</a:t>
            </a:r>
            <a:r>
              <a:rPr lang="zh-CN" altLang="en-US" sz="2400" b="1"/>
              <a:t>，</a:t>
            </a:r>
            <a:r>
              <a:rPr lang="en-US" altLang="zh-CN" sz="2400" b="1"/>
              <a:t>A}</a:t>
            </a:r>
            <a:r>
              <a:rPr lang="zh-CN" altLang="en-US" sz="2400" b="1"/>
              <a:t>，</a:t>
            </a:r>
            <a:r>
              <a:rPr lang="en-US" altLang="zh-CN" sz="2400" b="1"/>
              <a:t>{B}</a:t>
            </a:r>
            <a:r>
              <a:rPr lang="zh-CN" altLang="en-US" sz="2400" b="1"/>
              <a:t>）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S</a:t>
            </a:r>
            <a:r>
              <a:rPr lang="zh-CN" altLang="en-US" sz="2400" b="1"/>
              <a:t>、</a:t>
            </a:r>
            <a:r>
              <a:rPr lang="en-US" altLang="zh-CN" sz="2400" b="1"/>
              <a:t>A</a:t>
            </a:r>
            <a:r>
              <a:rPr lang="zh-CN" altLang="en-US" sz="2400" b="1"/>
              <a:t>用</a:t>
            </a:r>
            <a:r>
              <a:rPr lang="en-US" altLang="zh-CN" sz="2400" b="1"/>
              <a:t>a,b</a:t>
            </a:r>
            <a:r>
              <a:rPr lang="zh-CN" altLang="en-US" sz="2400" b="1"/>
              <a:t>都不可区分，所以</a:t>
            </a:r>
            <a:r>
              <a:rPr lang="en-US" altLang="zh-CN" sz="2400" b="1"/>
              <a:t>S</a:t>
            </a:r>
            <a:r>
              <a:rPr lang="zh-CN" altLang="en-US" sz="2400" b="1"/>
              <a:t>与</a:t>
            </a:r>
            <a:r>
              <a:rPr lang="en-US" altLang="zh-CN" sz="2400" b="1"/>
              <a:t>A</a:t>
            </a:r>
            <a:r>
              <a:rPr lang="zh-CN" altLang="en-US" sz="2400" b="1"/>
              <a:t>等价。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b="1"/>
          </a:p>
        </p:txBody>
      </p:sp>
      <p:grpSp>
        <p:nvGrpSpPr>
          <p:cNvPr id="6" name="Group 115">
            <a:extLst>
              <a:ext uri="{FF2B5EF4-FFF2-40B4-BE49-F238E27FC236}">
                <a16:creationId xmlns:a16="http://schemas.microsoft.com/office/drawing/2014/main" id="{AE25DF07-5551-4061-9904-013FB9BCB3A2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213100"/>
            <a:ext cx="2663825" cy="2112963"/>
            <a:chOff x="884" y="2387"/>
            <a:chExt cx="1678" cy="1331"/>
          </a:xfrm>
        </p:grpSpPr>
        <p:sp>
          <p:nvSpPr>
            <p:cNvPr id="25606" name="Oval 109">
              <a:extLst>
                <a:ext uri="{FF2B5EF4-FFF2-40B4-BE49-F238E27FC236}">
                  <a16:creationId xmlns:a16="http://schemas.microsoft.com/office/drawing/2014/main" id="{4B474865-DE22-4F05-92E2-F3FEA4CF5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615"/>
              <a:ext cx="272" cy="31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grpSp>
          <p:nvGrpSpPr>
            <p:cNvPr id="25607" name="Group 48">
              <a:extLst>
                <a:ext uri="{FF2B5EF4-FFF2-40B4-BE49-F238E27FC236}">
                  <a16:creationId xmlns:a16="http://schemas.microsoft.com/office/drawing/2014/main" id="{E3C3AB12-92A5-4668-9235-26CCE35973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2796"/>
              <a:ext cx="341" cy="301"/>
              <a:chOff x="3787" y="3339"/>
              <a:chExt cx="341" cy="301"/>
            </a:xfrm>
          </p:grpSpPr>
          <p:sp>
            <p:nvSpPr>
              <p:cNvPr id="25622" name="Oval 49">
                <a:extLst>
                  <a:ext uri="{FF2B5EF4-FFF2-40B4-BE49-F238E27FC236}">
                    <a16:creationId xmlns:a16="http://schemas.microsoft.com/office/drawing/2014/main" id="{B80E6F66-4316-4D96-B7E9-AA0B7BC55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5623" name="Text Box 50">
                <a:extLst>
                  <a:ext uri="{FF2B5EF4-FFF2-40B4-BE49-F238E27FC236}">
                    <a16:creationId xmlns:a16="http://schemas.microsoft.com/office/drawing/2014/main" id="{9F7C5155-4235-43DF-97D1-68BC58022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5608" name="Group 51">
              <a:extLst>
                <a:ext uri="{FF2B5EF4-FFF2-40B4-BE49-F238E27FC236}">
                  <a16:creationId xmlns:a16="http://schemas.microsoft.com/office/drawing/2014/main" id="{0E86CB58-C3FB-4847-B14C-F0331CC63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2796"/>
              <a:ext cx="363" cy="363"/>
              <a:chOff x="3004" y="3499"/>
              <a:chExt cx="535" cy="612"/>
            </a:xfrm>
          </p:grpSpPr>
          <p:sp>
            <p:nvSpPr>
              <p:cNvPr id="25617" name="Oval 52">
                <a:extLst>
                  <a:ext uri="{FF2B5EF4-FFF2-40B4-BE49-F238E27FC236}">
                    <a16:creationId xmlns:a16="http://schemas.microsoft.com/office/drawing/2014/main" id="{4E1B7370-E431-4A0B-B380-984ADC172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5618" name="Oval 53">
                <a:extLst>
                  <a:ext uri="{FF2B5EF4-FFF2-40B4-BE49-F238E27FC236}">
                    <a16:creationId xmlns:a16="http://schemas.microsoft.com/office/drawing/2014/main" id="{82536A2B-D416-41A0-BDEB-CD47ED985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5619" name="Text Box 54">
                <a:extLst>
                  <a:ext uri="{FF2B5EF4-FFF2-40B4-BE49-F238E27FC236}">
                    <a16:creationId xmlns:a16="http://schemas.microsoft.com/office/drawing/2014/main" id="{8424A7BB-747E-469A-B2E1-005C642CE7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20" name="Line 55">
                <a:extLst>
                  <a:ext uri="{FF2B5EF4-FFF2-40B4-BE49-F238E27FC236}">
                    <a16:creationId xmlns:a16="http://schemas.microsoft.com/office/drawing/2014/main" id="{2C059EF9-86FB-42CE-87C2-E65FB2924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1" name="Line 56">
                <a:extLst>
                  <a:ext uri="{FF2B5EF4-FFF2-40B4-BE49-F238E27FC236}">
                    <a16:creationId xmlns:a16="http://schemas.microsoft.com/office/drawing/2014/main" id="{77B5F4D2-C8EC-4740-B6BC-767CA2241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Line 65">
              <a:extLst>
                <a:ext uri="{FF2B5EF4-FFF2-40B4-BE49-F238E27FC236}">
                  <a16:creationId xmlns:a16="http://schemas.microsoft.com/office/drawing/2014/main" id="{453EB802-89D9-41AE-B1A8-157A47F5D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887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0" name="Line 66">
              <a:extLst>
                <a:ext uri="{FF2B5EF4-FFF2-40B4-BE49-F238E27FC236}">
                  <a16:creationId xmlns:a16="http://schemas.microsoft.com/office/drawing/2014/main" id="{E4737A13-DE3F-4100-BB2D-C0E37EEAD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9" y="302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1" name="Text Box 75">
              <a:extLst>
                <a:ext uri="{FF2B5EF4-FFF2-40B4-BE49-F238E27FC236}">
                  <a16:creationId xmlns:a16="http://schemas.microsoft.com/office/drawing/2014/main" id="{A8C064F4-36DB-4632-8A12-D376106EF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38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5612" name="Text Box 76">
              <a:extLst>
                <a:ext uri="{FF2B5EF4-FFF2-40B4-BE49-F238E27FC236}">
                  <a16:creationId xmlns:a16="http://schemas.microsoft.com/office/drawing/2014/main" id="{A96B62DF-CD8A-48B6-9486-B0B7C7ACB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252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5613" name="Text Box 77">
              <a:extLst>
                <a:ext uri="{FF2B5EF4-FFF2-40B4-BE49-F238E27FC236}">
                  <a16:creationId xmlns:a16="http://schemas.microsoft.com/office/drawing/2014/main" id="{D0823F3B-D58A-4D43-95D0-DA9C7BD7C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97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5614" name="Line 110">
              <a:extLst>
                <a:ext uri="{FF2B5EF4-FFF2-40B4-BE49-F238E27FC236}">
                  <a16:creationId xmlns:a16="http://schemas.microsoft.com/office/drawing/2014/main" id="{90833E31-396E-4BE2-8D0C-C9E1BFB36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8" y="2751"/>
              <a:ext cx="15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AutoShape 111">
              <a:extLst>
                <a:ext uri="{FF2B5EF4-FFF2-40B4-BE49-F238E27FC236}">
                  <a16:creationId xmlns:a16="http://schemas.microsoft.com/office/drawing/2014/main" id="{4D4F208E-8FD3-4D40-976A-934AFAE29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887"/>
              <a:ext cx="272" cy="182"/>
            </a:xfrm>
            <a:prstGeom prst="rightArrow">
              <a:avLst>
                <a:gd name="adj1" fmla="val 50000"/>
                <a:gd name="adj2" fmla="val 37363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25616" name="Text Box 114">
              <a:extLst>
                <a:ext uri="{FF2B5EF4-FFF2-40B4-BE49-F238E27FC236}">
                  <a16:creationId xmlns:a16="http://schemas.microsoft.com/office/drawing/2014/main" id="{FAD9B09F-63E5-45D4-863A-46BB32B11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3430"/>
              <a:ext cx="1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最小化的</a:t>
              </a:r>
              <a:r>
                <a:rPr lang="en-US" altLang="zh-CN" sz="2400" b="1"/>
                <a:t>DFA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7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6">
            <a:extLst>
              <a:ext uri="{FF2B5EF4-FFF2-40B4-BE49-F238E27FC236}">
                <a16:creationId xmlns:a16="http://schemas.microsoft.com/office/drawing/2014/main" id="{9D69BABD-338B-4901-B72C-34358C1917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9A05E9-DD9B-4E39-BE65-542307A610B3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8B0AE79-5436-4B33-92C7-FE84450376D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60350"/>
            <a:ext cx="8424863" cy="892175"/>
          </a:xfrm>
        </p:spPr>
        <p:txBody>
          <a:bodyPr/>
          <a:lstStyle/>
          <a:p>
            <a:pPr eaLnBrk="1" hangingPunct="1"/>
            <a:r>
              <a:rPr lang="en-US" altLang="zh-CN" sz="2800"/>
              <a:t>4.</a:t>
            </a:r>
            <a:r>
              <a:rPr lang="zh-CN" altLang="en-US" sz="2800"/>
              <a:t>把图确定化和最小化</a:t>
            </a:r>
          </a:p>
          <a:p>
            <a:pPr eaLnBrk="1" hangingPunct="1"/>
            <a:endParaRPr lang="zh-CN" altLang="en-US" sz="2600"/>
          </a:p>
          <a:p>
            <a:pPr eaLnBrk="1" hangingPunct="1"/>
            <a:endParaRPr lang="zh-CN" altLang="en-US" sz="2600"/>
          </a:p>
          <a:p>
            <a:pPr eaLnBrk="1" hangingPunct="1"/>
            <a:endParaRPr lang="zh-CN" altLang="en-US" sz="2600"/>
          </a:p>
          <a:p>
            <a:pPr eaLnBrk="1" hangingPunct="1"/>
            <a:endParaRPr lang="zh-CN" altLang="en-US" sz="2600"/>
          </a:p>
          <a:p>
            <a:pPr eaLnBrk="1" hangingPunct="1"/>
            <a:endParaRPr lang="zh-CN" altLang="en-US" sz="2600"/>
          </a:p>
          <a:p>
            <a:pPr eaLnBrk="1" hangingPunct="1"/>
            <a:endParaRPr lang="zh-CN" altLang="en-US" sz="2600"/>
          </a:p>
          <a:p>
            <a:pPr eaLnBrk="1" hangingPunct="1"/>
            <a:endParaRPr lang="zh-CN" altLang="en-US" sz="2600"/>
          </a:p>
          <a:p>
            <a:pPr eaLnBrk="1" hangingPunct="1"/>
            <a:endParaRPr lang="zh-CN" altLang="en-US" sz="26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600"/>
          </a:p>
          <a:p>
            <a:pPr eaLnBrk="1" hangingPunct="1"/>
            <a:endParaRPr lang="en-US" altLang="zh-CN" sz="2600"/>
          </a:p>
        </p:txBody>
      </p:sp>
      <p:grpSp>
        <p:nvGrpSpPr>
          <p:cNvPr id="26628" name="Group 103">
            <a:extLst>
              <a:ext uri="{FF2B5EF4-FFF2-40B4-BE49-F238E27FC236}">
                <a16:creationId xmlns:a16="http://schemas.microsoft.com/office/drawing/2014/main" id="{21AF5249-6F71-46C2-90EB-CE23ADCF8E5F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714500"/>
            <a:ext cx="5786437" cy="3071813"/>
            <a:chOff x="158" y="617"/>
            <a:chExt cx="2521" cy="1373"/>
          </a:xfrm>
        </p:grpSpPr>
        <p:sp>
          <p:nvSpPr>
            <p:cNvPr id="26629" name="Line 102">
              <a:extLst>
                <a:ext uri="{FF2B5EF4-FFF2-40B4-BE49-F238E27FC236}">
                  <a16:creationId xmlns:a16="http://schemas.microsoft.com/office/drawing/2014/main" id="{C1F919C7-83D0-4C55-B58F-084E32175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53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0" name="Freeform 9">
              <a:extLst>
                <a:ext uri="{FF2B5EF4-FFF2-40B4-BE49-F238E27FC236}">
                  <a16:creationId xmlns:a16="http://schemas.microsoft.com/office/drawing/2014/main" id="{000BA675-DE78-4F25-B47D-E22F97D6E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" y="729"/>
              <a:ext cx="253" cy="249"/>
            </a:xfrm>
            <a:custGeom>
              <a:avLst/>
              <a:gdLst>
                <a:gd name="T0" fmla="*/ 0 w 600"/>
                <a:gd name="T1" fmla="*/ 0 h 520"/>
                <a:gd name="T2" fmla="*/ 0 w 600"/>
                <a:gd name="T3" fmla="*/ 0 h 520"/>
                <a:gd name="T4" fmla="*/ 0 w 600"/>
                <a:gd name="T5" fmla="*/ 0 h 520"/>
                <a:gd name="T6" fmla="*/ 0 w 600"/>
                <a:gd name="T7" fmla="*/ 0 h 520"/>
                <a:gd name="T8" fmla="*/ 0 w 600"/>
                <a:gd name="T9" fmla="*/ 0 h 520"/>
                <a:gd name="T10" fmla="*/ 0 w 600"/>
                <a:gd name="T11" fmla="*/ 0 h 520"/>
                <a:gd name="T12" fmla="*/ 0 w 600"/>
                <a:gd name="T13" fmla="*/ 0 h 520"/>
                <a:gd name="T14" fmla="*/ 0 w 600"/>
                <a:gd name="T15" fmla="*/ 0 h 5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0"/>
                <a:gd name="T25" fmla="*/ 0 h 520"/>
                <a:gd name="T26" fmla="*/ 600 w 600"/>
                <a:gd name="T27" fmla="*/ 520 h 5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0" h="520">
                  <a:moveTo>
                    <a:pt x="30" y="338"/>
                  </a:moveTo>
                  <a:cubicBezTo>
                    <a:pt x="15" y="286"/>
                    <a:pt x="0" y="234"/>
                    <a:pt x="30" y="182"/>
                  </a:cubicBezTo>
                  <a:cubicBezTo>
                    <a:pt x="60" y="130"/>
                    <a:pt x="150" y="52"/>
                    <a:pt x="210" y="26"/>
                  </a:cubicBezTo>
                  <a:cubicBezTo>
                    <a:pt x="270" y="0"/>
                    <a:pt x="330" y="0"/>
                    <a:pt x="390" y="26"/>
                  </a:cubicBezTo>
                  <a:cubicBezTo>
                    <a:pt x="450" y="52"/>
                    <a:pt x="540" y="130"/>
                    <a:pt x="570" y="182"/>
                  </a:cubicBezTo>
                  <a:cubicBezTo>
                    <a:pt x="600" y="234"/>
                    <a:pt x="600" y="286"/>
                    <a:pt x="570" y="338"/>
                  </a:cubicBezTo>
                  <a:cubicBezTo>
                    <a:pt x="540" y="390"/>
                    <a:pt x="450" y="468"/>
                    <a:pt x="390" y="494"/>
                  </a:cubicBezTo>
                  <a:cubicBezTo>
                    <a:pt x="330" y="520"/>
                    <a:pt x="240" y="494"/>
                    <a:pt x="210" y="49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Freeform 31">
              <a:extLst>
                <a:ext uri="{FF2B5EF4-FFF2-40B4-BE49-F238E27FC236}">
                  <a16:creationId xmlns:a16="http://schemas.microsoft.com/office/drawing/2014/main" id="{BDFFD311-7AED-455D-8A23-1410E6077DE6}"/>
                </a:ext>
              </a:extLst>
            </p:cNvPr>
            <p:cNvSpPr>
              <a:spLocks/>
            </p:cNvSpPr>
            <p:nvPr/>
          </p:nvSpPr>
          <p:spPr bwMode="auto">
            <a:xfrm rot="2510249">
              <a:off x="482" y="1568"/>
              <a:ext cx="335" cy="327"/>
            </a:xfrm>
            <a:custGeom>
              <a:avLst/>
              <a:gdLst>
                <a:gd name="T0" fmla="*/ 1 w 600"/>
                <a:gd name="T1" fmla="*/ 2 h 520"/>
                <a:gd name="T2" fmla="*/ 1 w 600"/>
                <a:gd name="T3" fmla="*/ 3 h 520"/>
                <a:gd name="T4" fmla="*/ 1 w 600"/>
                <a:gd name="T5" fmla="*/ 5 h 520"/>
                <a:gd name="T6" fmla="*/ 1 w 600"/>
                <a:gd name="T7" fmla="*/ 5 h 520"/>
                <a:gd name="T8" fmla="*/ 2 w 600"/>
                <a:gd name="T9" fmla="*/ 3 h 520"/>
                <a:gd name="T10" fmla="*/ 2 w 600"/>
                <a:gd name="T11" fmla="*/ 2 h 520"/>
                <a:gd name="T12" fmla="*/ 1 w 600"/>
                <a:gd name="T13" fmla="*/ 1 h 520"/>
                <a:gd name="T14" fmla="*/ 1 w 600"/>
                <a:gd name="T15" fmla="*/ 1 h 5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0"/>
                <a:gd name="T25" fmla="*/ 0 h 520"/>
                <a:gd name="T26" fmla="*/ 600 w 600"/>
                <a:gd name="T27" fmla="*/ 520 h 5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0" h="520">
                  <a:moveTo>
                    <a:pt x="30" y="182"/>
                  </a:moveTo>
                  <a:cubicBezTo>
                    <a:pt x="15" y="234"/>
                    <a:pt x="0" y="286"/>
                    <a:pt x="30" y="338"/>
                  </a:cubicBezTo>
                  <a:cubicBezTo>
                    <a:pt x="60" y="390"/>
                    <a:pt x="150" y="468"/>
                    <a:pt x="210" y="494"/>
                  </a:cubicBezTo>
                  <a:cubicBezTo>
                    <a:pt x="270" y="520"/>
                    <a:pt x="330" y="520"/>
                    <a:pt x="390" y="494"/>
                  </a:cubicBezTo>
                  <a:cubicBezTo>
                    <a:pt x="450" y="468"/>
                    <a:pt x="540" y="390"/>
                    <a:pt x="570" y="338"/>
                  </a:cubicBezTo>
                  <a:cubicBezTo>
                    <a:pt x="600" y="286"/>
                    <a:pt x="600" y="234"/>
                    <a:pt x="570" y="182"/>
                  </a:cubicBezTo>
                  <a:cubicBezTo>
                    <a:pt x="540" y="130"/>
                    <a:pt x="450" y="52"/>
                    <a:pt x="390" y="26"/>
                  </a:cubicBezTo>
                  <a:cubicBezTo>
                    <a:pt x="330" y="0"/>
                    <a:pt x="240" y="26"/>
                    <a:pt x="210" y="2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AutoShape 4">
              <a:extLst>
                <a:ext uri="{FF2B5EF4-FFF2-40B4-BE49-F238E27FC236}">
                  <a16:creationId xmlns:a16="http://schemas.microsoft.com/office/drawing/2014/main" id="{64F0C7B5-4554-4DF4-ADA3-A58052D77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799"/>
              <a:ext cx="395" cy="3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2 w 21600"/>
                <a:gd name="T25" fmla="*/ 3148 h 21600"/>
                <a:gd name="T26" fmla="*/ 18428 w 21600"/>
                <a:gd name="T27" fmla="*/ 184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940" y="10800"/>
                  </a:moveTo>
                  <a:cubicBezTo>
                    <a:pt x="2940" y="15141"/>
                    <a:pt x="6459" y="18660"/>
                    <a:pt x="10800" y="18660"/>
                  </a:cubicBezTo>
                  <a:cubicBezTo>
                    <a:pt x="15141" y="18660"/>
                    <a:pt x="18660" y="15141"/>
                    <a:pt x="18660" y="10800"/>
                  </a:cubicBezTo>
                  <a:cubicBezTo>
                    <a:pt x="18660" y="6459"/>
                    <a:pt x="15141" y="2940"/>
                    <a:pt x="10800" y="2940"/>
                  </a:cubicBezTo>
                  <a:cubicBezTo>
                    <a:pt x="6459" y="2940"/>
                    <a:pt x="2940" y="6459"/>
                    <a:pt x="294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3" name="Oval 5">
              <a:extLst>
                <a:ext uri="{FF2B5EF4-FFF2-40B4-BE49-F238E27FC236}">
                  <a16:creationId xmlns:a16="http://schemas.microsoft.com/office/drawing/2014/main" id="{082071B7-33CA-4ECD-A5C2-01C29BDBE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754"/>
              <a:ext cx="228" cy="2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 </a:t>
              </a:r>
              <a:endParaRPr lang="en-US" altLang="zh-CN" sz="1800" b="1"/>
            </a:p>
          </p:txBody>
        </p:sp>
        <p:sp>
          <p:nvSpPr>
            <p:cNvPr id="26634" name="Oval 6">
              <a:extLst>
                <a:ext uri="{FF2B5EF4-FFF2-40B4-BE49-F238E27FC236}">
                  <a16:creationId xmlns:a16="http://schemas.microsoft.com/office/drawing/2014/main" id="{42B01039-C400-4D68-B936-AEE38FE5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754"/>
              <a:ext cx="227" cy="3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  </a:t>
              </a:r>
              <a:endParaRPr lang="en-US" altLang="zh-CN" sz="1800" b="1"/>
            </a:p>
          </p:txBody>
        </p:sp>
        <p:sp>
          <p:nvSpPr>
            <p:cNvPr id="26635" name="Oval 7">
              <a:extLst>
                <a:ext uri="{FF2B5EF4-FFF2-40B4-BE49-F238E27FC236}">
                  <a16:creationId xmlns:a16="http://schemas.microsoft.com/office/drawing/2014/main" id="{9DFC953D-3747-4C05-979C-B0BC05EF5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1383"/>
              <a:ext cx="228" cy="2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</a:t>
              </a:r>
              <a:endParaRPr lang="en-US" altLang="zh-CN" sz="1800" b="1"/>
            </a:p>
          </p:txBody>
        </p:sp>
        <p:sp>
          <p:nvSpPr>
            <p:cNvPr id="26636" name="Oval 8">
              <a:extLst>
                <a:ext uri="{FF2B5EF4-FFF2-40B4-BE49-F238E27FC236}">
                  <a16:creationId xmlns:a16="http://schemas.microsoft.com/office/drawing/2014/main" id="{951E19C9-D3A2-4D0A-BCC1-748767037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1298"/>
              <a:ext cx="227" cy="3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 </a:t>
              </a:r>
              <a:endParaRPr lang="en-US" altLang="zh-CN" sz="1800" b="1"/>
            </a:p>
          </p:txBody>
        </p:sp>
        <p:sp>
          <p:nvSpPr>
            <p:cNvPr id="26637" name="Freeform 10">
              <a:extLst>
                <a:ext uri="{FF2B5EF4-FFF2-40B4-BE49-F238E27FC236}">
                  <a16:creationId xmlns:a16="http://schemas.microsoft.com/office/drawing/2014/main" id="{78EC63B2-D20F-4A2B-AF15-83769B6E0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" y="1520"/>
              <a:ext cx="253" cy="248"/>
            </a:xfrm>
            <a:custGeom>
              <a:avLst/>
              <a:gdLst>
                <a:gd name="T0" fmla="*/ 0 w 600"/>
                <a:gd name="T1" fmla="*/ 0 h 520"/>
                <a:gd name="T2" fmla="*/ 0 w 600"/>
                <a:gd name="T3" fmla="*/ 0 h 520"/>
                <a:gd name="T4" fmla="*/ 0 w 600"/>
                <a:gd name="T5" fmla="*/ 0 h 520"/>
                <a:gd name="T6" fmla="*/ 0 w 600"/>
                <a:gd name="T7" fmla="*/ 0 h 520"/>
                <a:gd name="T8" fmla="*/ 0 w 600"/>
                <a:gd name="T9" fmla="*/ 0 h 520"/>
                <a:gd name="T10" fmla="*/ 0 w 600"/>
                <a:gd name="T11" fmla="*/ 0 h 520"/>
                <a:gd name="T12" fmla="*/ 0 w 600"/>
                <a:gd name="T13" fmla="*/ 0 h 520"/>
                <a:gd name="T14" fmla="*/ 0 w 600"/>
                <a:gd name="T15" fmla="*/ 0 h 5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0"/>
                <a:gd name="T25" fmla="*/ 0 h 520"/>
                <a:gd name="T26" fmla="*/ 600 w 600"/>
                <a:gd name="T27" fmla="*/ 520 h 5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0" h="520">
                  <a:moveTo>
                    <a:pt x="30" y="182"/>
                  </a:moveTo>
                  <a:cubicBezTo>
                    <a:pt x="15" y="234"/>
                    <a:pt x="0" y="286"/>
                    <a:pt x="30" y="338"/>
                  </a:cubicBezTo>
                  <a:cubicBezTo>
                    <a:pt x="60" y="390"/>
                    <a:pt x="150" y="468"/>
                    <a:pt x="210" y="494"/>
                  </a:cubicBezTo>
                  <a:cubicBezTo>
                    <a:pt x="270" y="520"/>
                    <a:pt x="330" y="520"/>
                    <a:pt x="390" y="494"/>
                  </a:cubicBezTo>
                  <a:cubicBezTo>
                    <a:pt x="450" y="468"/>
                    <a:pt x="540" y="390"/>
                    <a:pt x="570" y="338"/>
                  </a:cubicBezTo>
                  <a:cubicBezTo>
                    <a:pt x="600" y="286"/>
                    <a:pt x="600" y="234"/>
                    <a:pt x="570" y="182"/>
                  </a:cubicBezTo>
                  <a:cubicBezTo>
                    <a:pt x="540" y="130"/>
                    <a:pt x="450" y="52"/>
                    <a:pt x="390" y="26"/>
                  </a:cubicBezTo>
                  <a:cubicBezTo>
                    <a:pt x="330" y="0"/>
                    <a:pt x="240" y="26"/>
                    <a:pt x="210" y="2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11">
              <a:extLst>
                <a:ext uri="{FF2B5EF4-FFF2-40B4-BE49-F238E27FC236}">
                  <a16:creationId xmlns:a16="http://schemas.microsoft.com/office/drawing/2014/main" id="{7F850DDF-B586-4BC7-B2AA-EABF73938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" y="921"/>
              <a:ext cx="5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Line 12">
              <a:extLst>
                <a:ext uri="{FF2B5EF4-FFF2-40B4-BE49-F238E27FC236}">
                  <a16:creationId xmlns:a16="http://schemas.microsoft.com/office/drawing/2014/main" id="{3E57A18B-0FE9-4D9F-AACD-1D289E491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921"/>
              <a:ext cx="5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Line 17">
              <a:extLst>
                <a:ext uri="{FF2B5EF4-FFF2-40B4-BE49-F238E27FC236}">
                  <a16:creationId xmlns:a16="http://schemas.microsoft.com/office/drawing/2014/main" id="{B090F306-DEF1-4CCF-8B80-38D5F2F7ED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0" y="1206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Line 18">
              <a:extLst>
                <a:ext uri="{FF2B5EF4-FFF2-40B4-BE49-F238E27FC236}">
                  <a16:creationId xmlns:a16="http://schemas.microsoft.com/office/drawing/2014/main" id="{620F4915-FFAD-4871-9E8E-242FCF0B3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9" y="1000"/>
              <a:ext cx="560" cy="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19">
              <a:extLst>
                <a:ext uri="{FF2B5EF4-FFF2-40B4-BE49-F238E27FC236}">
                  <a16:creationId xmlns:a16="http://schemas.microsoft.com/office/drawing/2014/main" id="{70753CD5-EBAA-4480-A1B4-5808E6429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0" y="1423"/>
              <a:ext cx="6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20">
              <a:extLst>
                <a:ext uri="{FF2B5EF4-FFF2-40B4-BE49-F238E27FC236}">
                  <a16:creationId xmlns:a16="http://schemas.microsoft.com/office/drawing/2014/main" id="{F0113FAC-27AE-4410-8817-5C602CE39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498"/>
              <a:ext cx="6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AutoShape 21">
              <a:extLst>
                <a:ext uri="{FF2B5EF4-FFF2-40B4-BE49-F238E27FC236}">
                  <a16:creationId xmlns:a16="http://schemas.microsoft.com/office/drawing/2014/main" id="{94466BB2-62BE-4FA4-BF4F-AB04AD4EE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81"/>
              <a:ext cx="228" cy="7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26645" name="Text Box 22">
              <a:extLst>
                <a:ext uri="{FF2B5EF4-FFF2-40B4-BE49-F238E27FC236}">
                  <a16:creationId xmlns:a16="http://schemas.microsoft.com/office/drawing/2014/main" id="{32577D2C-84B4-410A-94B4-AEDC8042F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84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26646" name="Text Box 23">
              <a:extLst>
                <a:ext uri="{FF2B5EF4-FFF2-40B4-BE49-F238E27FC236}">
                  <a16:creationId xmlns:a16="http://schemas.microsoft.com/office/drawing/2014/main" id="{A4B24A7C-8BF3-4DE1-8335-93B18A05F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75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26647" name="Text Box 24">
              <a:extLst>
                <a:ext uri="{FF2B5EF4-FFF2-40B4-BE49-F238E27FC236}">
                  <a16:creationId xmlns:a16="http://schemas.microsoft.com/office/drawing/2014/main" id="{D249E088-5387-47F5-8FBB-BD67DCF0B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79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  <p:sp>
          <p:nvSpPr>
            <p:cNvPr id="26648" name="Text Box 25">
              <a:extLst>
                <a:ext uri="{FF2B5EF4-FFF2-40B4-BE49-F238E27FC236}">
                  <a16:creationId xmlns:a16="http://schemas.microsoft.com/office/drawing/2014/main" id="{9C213BFE-B624-42F4-B6A0-90EA86F20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29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5</a:t>
              </a:r>
            </a:p>
          </p:txBody>
        </p:sp>
        <p:sp>
          <p:nvSpPr>
            <p:cNvPr id="26649" name="Text Box 26">
              <a:extLst>
                <a:ext uri="{FF2B5EF4-FFF2-40B4-BE49-F238E27FC236}">
                  <a16:creationId xmlns:a16="http://schemas.microsoft.com/office/drawing/2014/main" id="{9D29B57A-827E-4C4F-BCB9-EFDA0481E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13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  <p:sp>
          <p:nvSpPr>
            <p:cNvPr id="26650" name="Line 27">
              <a:extLst>
                <a:ext uri="{FF2B5EF4-FFF2-40B4-BE49-F238E27FC236}">
                  <a16:creationId xmlns:a16="http://schemas.microsoft.com/office/drawing/2014/main" id="{79B2FAB5-8804-4242-A64C-8B29C2EAF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5" y="1585"/>
              <a:ext cx="0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28">
              <a:extLst>
                <a:ext uri="{FF2B5EF4-FFF2-40B4-BE49-F238E27FC236}">
                  <a16:creationId xmlns:a16="http://schemas.microsoft.com/office/drawing/2014/main" id="{A7264C9A-0E0C-4ED9-8FA6-8D55DFB34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0" y="935"/>
              <a:ext cx="136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Oval 29">
              <a:extLst>
                <a:ext uri="{FF2B5EF4-FFF2-40B4-BE49-F238E27FC236}">
                  <a16:creationId xmlns:a16="http://schemas.microsoft.com/office/drawing/2014/main" id="{5B3BC059-D59D-421A-9A82-55E9725BA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423"/>
              <a:ext cx="276" cy="2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</a:t>
              </a:r>
              <a:endParaRPr lang="en-US" altLang="zh-CN" sz="1800" b="1"/>
            </a:p>
          </p:txBody>
        </p:sp>
        <p:sp>
          <p:nvSpPr>
            <p:cNvPr id="26653" name="Text Box 30">
              <a:extLst>
                <a:ext uri="{FF2B5EF4-FFF2-40B4-BE49-F238E27FC236}">
                  <a16:creationId xmlns:a16="http://schemas.microsoft.com/office/drawing/2014/main" id="{0EBB07D3-43EE-45D7-9545-ABC3878F2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38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26654" name="Line 32">
              <a:extLst>
                <a:ext uri="{FF2B5EF4-FFF2-40B4-BE49-F238E27FC236}">
                  <a16:creationId xmlns:a16="http://schemas.microsoft.com/office/drawing/2014/main" id="{DFDC0508-3EE0-4F31-8023-793EE2821E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5" y="1585"/>
              <a:ext cx="78" cy="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Line 33">
              <a:extLst>
                <a:ext uri="{FF2B5EF4-FFF2-40B4-BE49-F238E27FC236}">
                  <a16:creationId xmlns:a16="http://schemas.microsoft.com/office/drawing/2014/main" id="{598D3623-27BF-4F6B-B73D-282F6C736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9" y="1096"/>
              <a:ext cx="498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Text Box 36">
              <a:extLst>
                <a:ext uri="{FF2B5EF4-FFF2-40B4-BE49-F238E27FC236}">
                  <a16:creationId xmlns:a16="http://schemas.microsoft.com/office/drawing/2014/main" id="{CF560D4D-7F8F-4E16-9EA9-6503111CF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" y="61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6657" name="Text Box 37">
              <a:extLst>
                <a:ext uri="{FF2B5EF4-FFF2-40B4-BE49-F238E27FC236}">
                  <a16:creationId xmlns:a16="http://schemas.microsoft.com/office/drawing/2014/main" id="{8989153D-D267-4264-BBDE-6C3A8BC82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2" y="61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6658" name="Text Box 38">
              <a:extLst>
                <a:ext uri="{FF2B5EF4-FFF2-40B4-BE49-F238E27FC236}">
                  <a16:creationId xmlns:a16="http://schemas.microsoft.com/office/drawing/2014/main" id="{6D770671-5D5D-46B1-88EC-1048549FB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88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6659" name="Text Box 39">
              <a:extLst>
                <a:ext uri="{FF2B5EF4-FFF2-40B4-BE49-F238E27FC236}">
                  <a16:creationId xmlns:a16="http://schemas.microsoft.com/office/drawing/2014/main" id="{9667B523-A5C8-4952-A122-763B9A2F2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5" y="116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6660" name="Text Box 40">
              <a:extLst>
                <a:ext uri="{FF2B5EF4-FFF2-40B4-BE49-F238E27FC236}">
                  <a16:creationId xmlns:a16="http://schemas.microsoft.com/office/drawing/2014/main" id="{F744BD51-4437-4EC8-A3BD-928256B6F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4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6661" name="Text Box 41">
              <a:extLst>
                <a:ext uri="{FF2B5EF4-FFF2-40B4-BE49-F238E27FC236}">
                  <a16:creationId xmlns:a16="http://schemas.microsoft.com/office/drawing/2014/main" id="{DD0C8E9A-46A5-489B-8174-C9566EA2A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" y="14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6662" name="Text Box 42">
              <a:extLst>
                <a:ext uri="{FF2B5EF4-FFF2-40B4-BE49-F238E27FC236}">
                  <a16:creationId xmlns:a16="http://schemas.microsoft.com/office/drawing/2014/main" id="{3B202EC2-A883-4E55-937F-4A884E3E0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663"/>
              <a:ext cx="2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6663" name="Text Box 43">
              <a:extLst>
                <a:ext uri="{FF2B5EF4-FFF2-40B4-BE49-F238E27FC236}">
                  <a16:creationId xmlns:a16="http://schemas.microsoft.com/office/drawing/2014/main" id="{E1A89791-CE63-4D66-B3E2-7BB83291D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" y="110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6664" name="Text Box 44">
              <a:extLst>
                <a:ext uri="{FF2B5EF4-FFF2-40B4-BE49-F238E27FC236}">
                  <a16:creationId xmlns:a16="http://schemas.microsoft.com/office/drawing/2014/main" id="{98B504FA-948D-4B9E-A546-EE0F5B14A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70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6665" name="Text Box 45">
              <a:extLst>
                <a:ext uri="{FF2B5EF4-FFF2-40B4-BE49-F238E27FC236}">
                  <a16:creationId xmlns:a16="http://schemas.microsoft.com/office/drawing/2014/main" id="{9E3CE5EE-A9D8-43BA-9DB2-B31B96842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" y="88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6666" name="Text Box 46">
              <a:extLst>
                <a:ext uri="{FF2B5EF4-FFF2-40B4-BE49-F238E27FC236}">
                  <a16:creationId xmlns:a16="http://schemas.microsoft.com/office/drawing/2014/main" id="{58E06EA0-C63B-4B94-9DFA-C9DC0041E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110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6667" name="Text Box 47">
              <a:extLst>
                <a:ext uri="{FF2B5EF4-FFF2-40B4-BE49-F238E27FC236}">
                  <a16:creationId xmlns:a16="http://schemas.microsoft.com/office/drawing/2014/main" id="{EB117960-2089-4EF6-A035-4970D59DB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4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cxnSp>
          <p:nvCxnSpPr>
            <p:cNvPr id="26668" name="AutoShape 99">
              <a:extLst>
                <a:ext uri="{FF2B5EF4-FFF2-40B4-BE49-F238E27FC236}">
                  <a16:creationId xmlns:a16="http://schemas.microsoft.com/office/drawing/2014/main" id="{42F2AE34-2EBD-473E-A08B-04AB45D748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1787" y="713"/>
              <a:ext cx="41" cy="667"/>
            </a:xfrm>
            <a:prstGeom prst="curvedConnector3">
              <a:avLst>
                <a:gd name="adj1" fmla="val -804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6">
            <a:extLst>
              <a:ext uri="{FF2B5EF4-FFF2-40B4-BE49-F238E27FC236}">
                <a16:creationId xmlns:a16="http://schemas.microsoft.com/office/drawing/2014/main" id="{1DB05155-8FC2-4A15-AB71-8318E2263C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72C00F-2046-4A0B-A920-32DF0B919277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BCD3B5D3-59DD-4C8E-B5AC-44B0C35C1E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-180975" y="188913"/>
            <a:ext cx="8929688" cy="61198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 4.</a:t>
            </a:r>
            <a:r>
              <a:rPr lang="zh-CN" altLang="en-US" sz="2800"/>
              <a:t>把图确定化和最小化</a:t>
            </a:r>
          </a:p>
          <a:p>
            <a:pPr eaLnBrk="1" hangingPunct="1"/>
            <a:endParaRPr lang="zh-CN" altLang="en-US" sz="2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解：已知是</a:t>
            </a:r>
            <a:r>
              <a:rPr lang="en-US" altLang="zh-CN" sz="2400"/>
              <a:t>DFA</a:t>
            </a:r>
            <a:r>
              <a:rPr lang="zh-CN" altLang="en-US" sz="2400"/>
              <a:t>，做最小化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	       </a:t>
            </a:r>
            <a:r>
              <a:rPr lang="en-US" altLang="zh-CN" sz="2400">
                <a:solidFill>
                  <a:srgbClr val="CC3300"/>
                </a:solidFill>
              </a:rPr>
              <a:t>P0 = </a:t>
            </a:r>
            <a:r>
              <a:rPr lang="zh-CN" altLang="en-US" sz="2400">
                <a:solidFill>
                  <a:srgbClr val="CC3300"/>
                </a:solidFill>
              </a:rPr>
              <a:t>（</a:t>
            </a:r>
            <a:r>
              <a:rPr lang="en-US" altLang="zh-CN" sz="2400">
                <a:solidFill>
                  <a:srgbClr val="CC3300"/>
                </a:solidFill>
              </a:rPr>
              <a:t>{0}, {1,2,3,4,5}</a:t>
            </a:r>
            <a:r>
              <a:rPr lang="zh-CN" altLang="en-US" sz="2400">
                <a:solidFill>
                  <a:srgbClr val="CC3300"/>
                </a:solidFill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因为 </a:t>
            </a:r>
            <a:r>
              <a:rPr lang="en-US" altLang="zh-CN" sz="2400"/>
              <a:t>{4}a={0}   , {1,2,3,5}a={1,3,5}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zh-CN" altLang="en-US" sz="2400"/>
              <a:t>所以 </a:t>
            </a:r>
            <a:r>
              <a:rPr lang="en-US" altLang="zh-CN" sz="2400">
                <a:solidFill>
                  <a:srgbClr val="CC3300"/>
                </a:solidFill>
              </a:rPr>
              <a:t>P1 = ({0}, {1,2,3,5},{4})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</a:t>
            </a:r>
            <a:r>
              <a:rPr lang="zh-CN" altLang="en-US" sz="2400"/>
              <a:t>因为</a:t>
            </a:r>
            <a:r>
              <a:rPr lang="en-US" altLang="zh-CN" sz="2400"/>
              <a:t>{1,5}b={4}, {2,3}b={2,3}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</a:t>
            </a:r>
            <a:r>
              <a:rPr lang="zh-CN" altLang="en-US" sz="2400"/>
              <a:t>所以 </a:t>
            </a:r>
            <a:r>
              <a:rPr lang="en-US" altLang="zh-CN" sz="2400">
                <a:solidFill>
                  <a:srgbClr val="CC3300"/>
                </a:solidFill>
              </a:rPr>
              <a:t>P2 = ({0}, {1,5}, {2,3}, {4})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</a:t>
            </a:r>
            <a:r>
              <a:rPr lang="en-US" altLang="zh-CN" sz="2400">
                <a:solidFill>
                  <a:srgbClr val="CC3300"/>
                </a:solidFill>
              </a:rPr>
              <a:t>P3 = ({0}, {1,5}, {2}, {3}, {4})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1,5</a:t>
            </a:r>
            <a:r>
              <a:rPr lang="zh-CN" altLang="en-US" sz="2400"/>
              <a:t>等价，用</a:t>
            </a:r>
            <a:r>
              <a:rPr lang="en-US" altLang="zh-CN" sz="2400"/>
              <a:t>1</a:t>
            </a:r>
            <a:r>
              <a:rPr lang="zh-CN" altLang="en-US" sz="2400"/>
              <a:t>代替</a:t>
            </a:r>
            <a:r>
              <a:rPr lang="en-US" altLang="zh-CN" sz="2400"/>
              <a:t>5</a:t>
            </a:r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600"/>
          </a:p>
          <a:p>
            <a:pPr eaLnBrk="1" hangingPunct="1"/>
            <a:endParaRPr lang="en-US" altLang="zh-CN" sz="2600"/>
          </a:p>
        </p:txBody>
      </p:sp>
      <p:grpSp>
        <p:nvGrpSpPr>
          <p:cNvPr id="27652" name="Group 86">
            <a:extLst>
              <a:ext uri="{FF2B5EF4-FFF2-40B4-BE49-F238E27FC236}">
                <a16:creationId xmlns:a16="http://schemas.microsoft.com/office/drawing/2014/main" id="{8E14B92A-2611-4FDD-B200-A1597D77368F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0"/>
            <a:ext cx="4002088" cy="2179638"/>
            <a:chOff x="158" y="617"/>
            <a:chExt cx="2521" cy="1373"/>
          </a:xfrm>
        </p:grpSpPr>
        <p:sp>
          <p:nvSpPr>
            <p:cNvPr id="27729" name="Line 2">
              <a:extLst>
                <a:ext uri="{FF2B5EF4-FFF2-40B4-BE49-F238E27FC236}">
                  <a16:creationId xmlns:a16="http://schemas.microsoft.com/office/drawing/2014/main" id="{A57CCAEC-F9EA-465C-829A-48CE2C554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53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0" name="Freeform 46">
              <a:extLst>
                <a:ext uri="{FF2B5EF4-FFF2-40B4-BE49-F238E27FC236}">
                  <a16:creationId xmlns:a16="http://schemas.microsoft.com/office/drawing/2014/main" id="{D5E5A760-7C8A-4A4B-AA17-2D167EB21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" y="729"/>
              <a:ext cx="253" cy="249"/>
            </a:xfrm>
            <a:custGeom>
              <a:avLst/>
              <a:gdLst>
                <a:gd name="T0" fmla="*/ 0 w 600"/>
                <a:gd name="T1" fmla="*/ 0 h 520"/>
                <a:gd name="T2" fmla="*/ 0 w 600"/>
                <a:gd name="T3" fmla="*/ 0 h 520"/>
                <a:gd name="T4" fmla="*/ 0 w 600"/>
                <a:gd name="T5" fmla="*/ 0 h 520"/>
                <a:gd name="T6" fmla="*/ 0 w 600"/>
                <a:gd name="T7" fmla="*/ 0 h 520"/>
                <a:gd name="T8" fmla="*/ 0 w 600"/>
                <a:gd name="T9" fmla="*/ 0 h 520"/>
                <a:gd name="T10" fmla="*/ 0 w 600"/>
                <a:gd name="T11" fmla="*/ 0 h 520"/>
                <a:gd name="T12" fmla="*/ 0 w 600"/>
                <a:gd name="T13" fmla="*/ 0 h 520"/>
                <a:gd name="T14" fmla="*/ 0 w 600"/>
                <a:gd name="T15" fmla="*/ 0 h 5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0"/>
                <a:gd name="T25" fmla="*/ 0 h 520"/>
                <a:gd name="T26" fmla="*/ 600 w 600"/>
                <a:gd name="T27" fmla="*/ 520 h 5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0" h="520">
                  <a:moveTo>
                    <a:pt x="30" y="338"/>
                  </a:moveTo>
                  <a:cubicBezTo>
                    <a:pt x="15" y="286"/>
                    <a:pt x="0" y="234"/>
                    <a:pt x="30" y="182"/>
                  </a:cubicBezTo>
                  <a:cubicBezTo>
                    <a:pt x="60" y="130"/>
                    <a:pt x="150" y="52"/>
                    <a:pt x="210" y="26"/>
                  </a:cubicBezTo>
                  <a:cubicBezTo>
                    <a:pt x="270" y="0"/>
                    <a:pt x="330" y="0"/>
                    <a:pt x="390" y="26"/>
                  </a:cubicBezTo>
                  <a:cubicBezTo>
                    <a:pt x="450" y="52"/>
                    <a:pt x="540" y="130"/>
                    <a:pt x="570" y="182"/>
                  </a:cubicBezTo>
                  <a:cubicBezTo>
                    <a:pt x="600" y="234"/>
                    <a:pt x="600" y="286"/>
                    <a:pt x="570" y="338"/>
                  </a:cubicBezTo>
                  <a:cubicBezTo>
                    <a:pt x="540" y="390"/>
                    <a:pt x="450" y="468"/>
                    <a:pt x="390" y="494"/>
                  </a:cubicBezTo>
                  <a:cubicBezTo>
                    <a:pt x="330" y="520"/>
                    <a:pt x="240" y="494"/>
                    <a:pt x="210" y="49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1" name="Freeform 47">
              <a:extLst>
                <a:ext uri="{FF2B5EF4-FFF2-40B4-BE49-F238E27FC236}">
                  <a16:creationId xmlns:a16="http://schemas.microsoft.com/office/drawing/2014/main" id="{B2874244-A5D9-47CE-8391-8E3C2660F59A}"/>
                </a:ext>
              </a:extLst>
            </p:cNvPr>
            <p:cNvSpPr>
              <a:spLocks/>
            </p:cNvSpPr>
            <p:nvPr/>
          </p:nvSpPr>
          <p:spPr bwMode="auto">
            <a:xfrm rot="2510249">
              <a:off x="482" y="1568"/>
              <a:ext cx="335" cy="327"/>
            </a:xfrm>
            <a:custGeom>
              <a:avLst/>
              <a:gdLst>
                <a:gd name="T0" fmla="*/ 1 w 600"/>
                <a:gd name="T1" fmla="*/ 2 h 520"/>
                <a:gd name="T2" fmla="*/ 1 w 600"/>
                <a:gd name="T3" fmla="*/ 3 h 520"/>
                <a:gd name="T4" fmla="*/ 1 w 600"/>
                <a:gd name="T5" fmla="*/ 5 h 520"/>
                <a:gd name="T6" fmla="*/ 1 w 600"/>
                <a:gd name="T7" fmla="*/ 5 h 520"/>
                <a:gd name="T8" fmla="*/ 2 w 600"/>
                <a:gd name="T9" fmla="*/ 3 h 520"/>
                <a:gd name="T10" fmla="*/ 2 w 600"/>
                <a:gd name="T11" fmla="*/ 2 h 520"/>
                <a:gd name="T12" fmla="*/ 1 w 600"/>
                <a:gd name="T13" fmla="*/ 1 h 520"/>
                <a:gd name="T14" fmla="*/ 1 w 600"/>
                <a:gd name="T15" fmla="*/ 1 h 5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0"/>
                <a:gd name="T25" fmla="*/ 0 h 520"/>
                <a:gd name="T26" fmla="*/ 600 w 600"/>
                <a:gd name="T27" fmla="*/ 520 h 5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0" h="520">
                  <a:moveTo>
                    <a:pt x="30" y="182"/>
                  </a:moveTo>
                  <a:cubicBezTo>
                    <a:pt x="15" y="234"/>
                    <a:pt x="0" y="286"/>
                    <a:pt x="30" y="338"/>
                  </a:cubicBezTo>
                  <a:cubicBezTo>
                    <a:pt x="60" y="390"/>
                    <a:pt x="150" y="468"/>
                    <a:pt x="210" y="494"/>
                  </a:cubicBezTo>
                  <a:cubicBezTo>
                    <a:pt x="270" y="520"/>
                    <a:pt x="330" y="520"/>
                    <a:pt x="390" y="494"/>
                  </a:cubicBezTo>
                  <a:cubicBezTo>
                    <a:pt x="450" y="468"/>
                    <a:pt x="540" y="390"/>
                    <a:pt x="570" y="338"/>
                  </a:cubicBezTo>
                  <a:cubicBezTo>
                    <a:pt x="600" y="286"/>
                    <a:pt x="600" y="234"/>
                    <a:pt x="570" y="182"/>
                  </a:cubicBezTo>
                  <a:cubicBezTo>
                    <a:pt x="540" y="130"/>
                    <a:pt x="450" y="52"/>
                    <a:pt x="390" y="26"/>
                  </a:cubicBezTo>
                  <a:cubicBezTo>
                    <a:pt x="330" y="0"/>
                    <a:pt x="240" y="26"/>
                    <a:pt x="210" y="2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2" name="AutoShape 48">
              <a:extLst>
                <a:ext uri="{FF2B5EF4-FFF2-40B4-BE49-F238E27FC236}">
                  <a16:creationId xmlns:a16="http://schemas.microsoft.com/office/drawing/2014/main" id="{771DB3B2-CA70-4BF2-BFC3-AAFBBC8D6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799"/>
              <a:ext cx="395" cy="3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2 w 21600"/>
                <a:gd name="T25" fmla="*/ 3148 h 21600"/>
                <a:gd name="T26" fmla="*/ 18428 w 21600"/>
                <a:gd name="T27" fmla="*/ 184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940" y="10800"/>
                  </a:moveTo>
                  <a:cubicBezTo>
                    <a:pt x="2940" y="15141"/>
                    <a:pt x="6459" y="18660"/>
                    <a:pt x="10800" y="18660"/>
                  </a:cubicBezTo>
                  <a:cubicBezTo>
                    <a:pt x="15141" y="18660"/>
                    <a:pt x="18660" y="15141"/>
                    <a:pt x="18660" y="10800"/>
                  </a:cubicBezTo>
                  <a:cubicBezTo>
                    <a:pt x="18660" y="6459"/>
                    <a:pt x="15141" y="2940"/>
                    <a:pt x="10800" y="2940"/>
                  </a:cubicBezTo>
                  <a:cubicBezTo>
                    <a:pt x="6459" y="2940"/>
                    <a:pt x="2940" y="6459"/>
                    <a:pt x="294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3" name="Oval 49">
              <a:extLst>
                <a:ext uri="{FF2B5EF4-FFF2-40B4-BE49-F238E27FC236}">
                  <a16:creationId xmlns:a16="http://schemas.microsoft.com/office/drawing/2014/main" id="{F780B9C4-95CD-4352-A63E-094A7EB8F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754"/>
              <a:ext cx="228" cy="2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 </a:t>
              </a:r>
              <a:endParaRPr lang="en-US" altLang="zh-CN" sz="1800" b="1"/>
            </a:p>
          </p:txBody>
        </p:sp>
        <p:sp>
          <p:nvSpPr>
            <p:cNvPr id="27734" name="Oval 50">
              <a:extLst>
                <a:ext uri="{FF2B5EF4-FFF2-40B4-BE49-F238E27FC236}">
                  <a16:creationId xmlns:a16="http://schemas.microsoft.com/office/drawing/2014/main" id="{53BE1F79-2545-4498-B755-868D29D86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754"/>
              <a:ext cx="227" cy="3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  </a:t>
              </a:r>
              <a:endParaRPr lang="en-US" altLang="zh-CN" sz="1800" b="1"/>
            </a:p>
          </p:txBody>
        </p:sp>
        <p:sp>
          <p:nvSpPr>
            <p:cNvPr id="27735" name="Oval 51">
              <a:extLst>
                <a:ext uri="{FF2B5EF4-FFF2-40B4-BE49-F238E27FC236}">
                  <a16:creationId xmlns:a16="http://schemas.microsoft.com/office/drawing/2014/main" id="{4705C9B3-F602-4037-ACAE-71AD65CEB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1383"/>
              <a:ext cx="228" cy="2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</a:t>
              </a:r>
              <a:endParaRPr lang="en-US" altLang="zh-CN" sz="1800" b="1"/>
            </a:p>
          </p:txBody>
        </p:sp>
        <p:sp>
          <p:nvSpPr>
            <p:cNvPr id="27736" name="Oval 52">
              <a:extLst>
                <a:ext uri="{FF2B5EF4-FFF2-40B4-BE49-F238E27FC236}">
                  <a16:creationId xmlns:a16="http://schemas.microsoft.com/office/drawing/2014/main" id="{8F2C81D2-869D-453A-9728-EA16660AC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1298"/>
              <a:ext cx="227" cy="3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 </a:t>
              </a:r>
              <a:endParaRPr lang="en-US" altLang="zh-CN" sz="1800" b="1"/>
            </a:p>
          </p:txBody>
        </p:sp>
        <p:sp>
          <p:nvSpPr>
            <p:cNvPr id="27737" name="Freeform 53">
              <a:extLst>
                <a:ext uri="{FF2B5EF4-FFF2-40B4-BE49-F238E27FC236}">
                  <a16:creationId xmlns:a16="http://schemas.microsoft.com/office/drawing/2014/main" id="{1DF84E6E-3EC5-47D4-B062-5550A02F6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" y="1520"/>
              <a:ext cx="253" cy="248"/>
            </a:xfrm>
            <a:custGeom>
              <a:avLst/>
              <a:gdLst>
                <a:gd name="T0" fmla="*/ 0 w 600"/>
                <a:gd name="T1" fmla="*/ 0 h 520"/>
                <a:gd name="T2" fmla="*/ 0 w 600"/>
                <a:gd name="T3" fmla="*/ 0 h 520"/>
                <a:gd name="T4" fmla="*/ 0 w 600"/>
                <a:gd name="T5" fmla="*/ 0 h 520"/>
                <a:gd name="T6" fmla="*/ 0 w 600"/>
                <a:gd name="T7" fmla="*/ 0 h 520"/>
                <a:gd name="T8" fmla="*/ 0 w 600"/>
                <a:gd name="T9" fmla="*/ 0 h 520"/>
                <a:gd name="T10" fmla="*/ 0 w 600"/>
                <a:gd name="T11" fmla="*/ 0 h 520"/>
                <a:gd name="T12" fmla="*/ 0 w 600"/>
                <a:gd name="T13" fmla="*/ 0 h 520"/>
                <a:gd name="T14" fmla="*/ 0 w 600"/>
                <a:gd name="T15" fmla="*/ 0 h 5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0"/>
                <a:gd name="T25" fmla="*/ 0 h 520"/>
                <a:gd name="T26" fmla="*/ 600 w 600"/>
                <a:gd name="T27" fmla="*/ 520 h 5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0" h="520">
                  <a:moveTo>
                    <a:pt x="30" y="182"/>
                  </a:moveTo>
                  <a:cubicBezTo>
                    <a:pt x="15" y="234"/>
                    <a:pt x="0" y="286"/>
                    <a:pt x="30" y="338"/>
                  </a:cubicBezTo>
                  <a:cubicBezTo>
                    <a:pt x="60" y="390"/>
                    <a:pt x="150" y="468"/>
                    <a:pt x="210" y="494"/>
                  </a:cubicBezTo>
                  <a:cubicBezTo>
                    <a:pt x="270" y="520"/>
                    <a:pt x="330" y="520"/>
                    <a:pt x="390" y="494"/>
                  </a:cubicBezTo>
                  <a:cubicBezTo>
                    <a:pt x="450" y="468"/>
                    <a:pt x="540" y="390"/>
                    <a:pt x="570" y="338"/>
                  </a:cubicBezTo>
                  <a:cubicBezTo>
                    <a:pt x="600" y="286"/>
                    <a:pt x="600" y="234"/>
                    <a:pt x="570" y="182"/>
                  </a:cubicBezTo>
                  <a:cubicBezTo>
                    <a:pt x="540" y="130"/>
                    <a:pt x="450" y="52"/>
                    <a:pt x="390" y="26"/>
                  </a:cubicBezTo>
                  <a:cubicBezTo>
                    <a:pt x="330" y="0"/>
                    <a:pt x="240" y="26"/>
                    <a:pt x="210" y="2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8" name="Line 54">
              <a:extLst>
                <a:ext uri="{FF2B5EF4-FFF2-40B4-BE49-F238E27FC236}">
                  <a16:creationId xmlns:a16="http://schemas.microsoft.com/office/drawing/2014/main" id="{EBE7BCA4-8F7A-4655-8F65-D5B31EAA7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" y="921"/>
              <a:ext cx="5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9" name="Line 55">
              <a:extLst>
                <a:ext uri="{FF2B5EF4-FFF2-40B4-BE49-F238E27FC236}">
                  <a16:creationId xmlns:a16="http://schemas.microsoft.com/office/drawing/2014/main" id="{918709F8-FAB4-4734-9B36-821FF3A4F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921"/>
              <a:ext cx="5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0" name="Line 56">
              <a:extLst>
                <a:ext uri="{FF2B5EF4-FFF2-40B4-BE49-F238E27FC236}">
                  <a16:creationId xmlns:a16="http://schemas.microsoft.com/office/drawing/2014/main" id="{24612321-91B0-446A-ABA5-615D5BEDE9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0" y="1206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1" name="Line 57">
              <a:extLst>
                <a:ext uri="{FF2B5EF4-FFF2-40B4-BE49-F238E27FC236}">
                  <a16:creationId xmlns:a16="http://schemas.microsoft.com/office/drawing/2014/main" id="{313F8C73-F89F-4DDF-AE5C-F306780BD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" y="1043"/>
              <a:ext cx="551" cy="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2" name="Line 58">
              <a:extLst>
                <a:ext uri="{FF2B5EF4-FFF2-40B4-BE49-F238E27FC236}">
                  <a16:creationId xmlns:a16="http://schemas.microsoft.com/office/drawing/2014/main" id="{A28F9B83-F299-4A57-A9BF-04D6579DD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0" y="1423"/>
              <a:ext cx="6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3" name="Line 59">
              <a:extLst>
                <a:ext uri="{FF2B5EF4-FFF2-40B4-BE49-F238E27FC236}">
                  <a16:creationId xmlns:a16="http://schemas.microsoft.com/office/drawing/2014/main" id="{B973DD3C-0AFE-48A1-9EE4-0AF01A252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498"/>
              <a:ext cx="6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4" name="AutoShape 60">
              <a:extLst>
                <a:ext uri="{FF2B5EF4-FFF2-40B4-BE49-F238E27FC236}">
                  <a16:creationId xmlns:a16="http://schemas.microsoft.com/office/drawing/2014/main" id="{3BBD6F9D-CFFB-43D4-838C-FAC29FDC0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81"/>
              <a:ext cx="228" cy="7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27745" name="Text Box 61">
              <a:extLst>
                <a:ext uri="{FF2B5EF4-FFF2-40B4-BE49-F238E27FC236}">
                  <a16:creationId xmlns:a16="http://schemas.microsoft.com/office/drawing/2014/main" id="{9A035D62-98FA-4CF8-8AFA-017383D2C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84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27746" name="Text Box 62">
              <a:extLst>
                <a:ext uri="{FF2B5EF4-FFF2-40B4-BE49-F238E27FC236}">
                  <a16:creationId xmlns:a16="http://schemas.microsoft.com/office/drawing/2014/main" id="{09325C2C-114E-4CDA-898B-5905884EC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75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27747" name="Text Box 63">
              <a:extLst>
                <a:ext uri="{FF2B5EF4-FFF2-40B4-BE49-F238E27FC236}">
                  <a16:creationId xmlns:a16="http://schemas.microsoft.com/office/drawing/2014/main" id="{5050B697-CFA0-4478-BBBE-0DEC4090B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79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  <p:sp>
          <p:nvSpPr>
            <p:cNvPr id="27748" name="Text Box 64">
              <a:extLst>
                <a:ext uri="{FF2B5EF4-FFF2-40B4-BE49-F238E27FC236}">
                  <a16:creationId xmlns:a16="http://schemas.microsoft.com/office/drawing/2014/main" id="{4D93D4D5-1751-4860-83A3-052794FFF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29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5</a:t>
              </a:r>
            </a:p>
          </p:txBody>
        </p:sp>
        <p:sp>
          <p:nvSpPr>
            <p:cNvPr id="27749" name="Text Box 65">
              <a:extLst>
                <a:ext uri="{FF2B5EF4-FFF2-40B4-BE49-F238E27FC236}">
                  <a16:creationId xmlns:a16="http://schemas.microsoft.com/office/drawing/2014/main" id="{935FE191-E29E-47D0-94BD-B5D4B3E21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13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  <p:sp>
          <p:nvSpPr>
            <p:cNvPr id="27750" name="Line 66">
              <a:extLst>
                <a:ext uri="{FF2B5EF4-FFF2-40B4-BE49-F238E27FC236}">
                  <a16:creationId xmlns:a16="http://schemas.microsoft.com/office/drawing/2014/main" id="{5671DCF1-FE2A-4860-BF5B-CEE4D6A6E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5" y="1585"/>
              <a:ext cx="0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1" name="Line 67">
              <a:extLst>
                <a:ext uri="{FF2B5EF4-FFF2-40B4-BE49-F238E27FC236}">
                  <a16:creationId xmlns:a16="http://schemas.microsoft.com/office/drawing/2014/main" id="{9637CA5E-267E-431B-9515-51B2C7803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0" y="935"/>
              <a:ext cx="136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2" name="Oval 68">
              <a:extLst>
                <a:ext uri="{FF2B5EF4-FFF2-40B4-BE49-F238E27FC236}">
                  <a16:creationId xmlns:a16="http://schemas.microsoft.com/office/drawing/2014/main" id="{45FBEC5D-D7AF-4932-B227-A1A3C47EA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423"/>
              <a:ext cx="276" cy="2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</a:t>
              </a:r>
              <a:endParaRPr lang="en-US" altLang="zh-CN" sz="1800" b="1"/>
            </a:p>
          </p:txBody>
        </p:sp>
        <p:sp>
          <p:nvSpPr>
            <p:cNvPr id="27753" name="Text Box 69">
              <a:extLst>
                <a:ext uri="{FF2B5EF4-FFF2-40B4-BE49-F238E27FC236}">
                  <a16:creationId xmlns:a16="http://schemas.microsoft.com/office/drawing/2014/main" id="{829DD6C8-D67F-4D4A-AEB2-6F5E286BB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38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27754" name="Line 70">
              <a:extLst>
                <a:ext uri="{FF2B5EF4-FFF2-40B4-BE49-F238E27FC236}">
                  <a16:creationId xmlns:a16="http://schemas.microsoft.com/office/drawing/2014/main" id="{FF597EE0-9EB1-419F-8FE1-CE0F16715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5" y="1585"/>
              <a:ext cx="78" cy="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5" name="Line 71">
              <a:extLst>
                <a:ext uri="{FF2B5EF4-FFF2-40B4-BE49-F238E27FC236}">
                  <a16:creationId xmlns:a16="http://schemas.microsoft.com/office/drawing/2014/main" id="{AB4040D8-96E9-4223-87B2-86E918761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1" y="1097"/>
              <a:ext cx="430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6" name="Text Box 72">
              <a:extLst>
                <a:ext uri="{FF2B5EF4-FFF2-40B4-BE49-F238E27FC236}">
                  <a16:creationId xmlns:a16="http://schemas.microsoft.com/office/drawing/2014/main" id="{590A6F34-75A1-4BF3-B220-B1DFAC0F0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" y="61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7757" name="Text Box 73">
              <a:extLst>
                <a:ext uri="{FF2B5EF4-FFF2-40B4-BE49-F238E27FC236}">
                  <a16:creationId xmlns:a16="http://schemas.microsoft.com/office/drawing/2014/main" id="{1FBCE7E2-F5B3-4FD3-A62D-90149CC2B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2" y="61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7758" name="Text Box 74">
              <a:extLst>
                <a:ext uri="{FF2B5EF4-FFF2-40B4-BE49-F238E27FC236}">
                  <a16:creationId xmlns:a16="http://schemas.microsoft.com/office/drawing/2014/main" id="{8CC8CBC6-91A0-4BC9-8AA9-49326F40C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88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7759" name="Text Box 75">
              <a:extLst>
                <a:ext uri="{FF2B5EF4-FFF2-40B4-BE49-F238E27FC236}">
                  <a16:creationId xmlns:a16="http://schemas.microsoft.com/office/drawing/2014/main" id="{EE7D933B-8687-4B6A-92A3-906532E61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5" y="116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7760" name="Text Box 76">
              <a:extLst>
                <a:ext uri="{FF2B5EF4-FFF2-40B4-BE49-F238E27FC236}">
                  <a16:creationId xmlns:a16="http://schemas.microsoft.com/office/drawing/2014/main" id="{4D347205-8F1D-4A89-8A58-966FF478A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4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7761" name="Text Box 77">
              <a:extLst>
                <a:ext uri="{FF2B5EF4-FFF2-40B4-BE49-F238E27FC236}">
                  <a16:creationId xmlns:a16="http://schemas.microsoft.com/office/drawing/2014/main" id="{2D340B32-7069-4FF0-9959-42D0C56FA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" y="14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7762" name="Text Box 78">
              <a:extLst>
                <a:ext uri="{FF2B5EF4-FFF2-40B4-BE49-F238E27FC236}">
                  <a16:creationId xmlns:a16="http://schemas.microsoft.com/office/drawing/2014/main" id="{A2726CCD-F51C-44D4-B1BA-4757D7CAA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663"/>
              <a:ext cx="2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7763" name="Text Box 79">
              <a:extLst>
                <a:ext uri="{FF2B5EF4-FFF2-40B4-BE49-F238E27FC236}">
                  <a16:creationId xmlns:a16="http://schemas.microsoft.com/office/drawing/2014/main" id="{8CACAB4A-83DD-4ABA-AAC4-EDC065617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" y="110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7764" name="Text Box 80">
              <a:extLst>
                <a:ext uri="{FF2B5EF4-FFF2-40B4-BE49-F238E27FC236}">
                  <a16:creationId xmlns:a16="http://schemas.microsoft.com/office/drawing/2014/main" id="{13C23D0E-19ED-45C4-90F8-4CD9B71D9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70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7765" name="Text Box 81">
              <a:extLst>
                <a:ext uri="{FF2B5EF4-FFF2-40B4-BE49-F238E27FC236}">
                  <a16:creationId xmlns:a16="http://schemas.microsoft.com/office/drawing/2014/main" id="{4DEAEB7E-0A4C-4165-B8AC-63EEAD395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" y="88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7766" name="Text Box 82">
              <a:extLst>
                <a:ext uri="{FF2B5EF4-FFF2-40B4-BE49-F238E27FC236}">
                  <a16:creationId xmlns:a16="http://schemas.microsoft.com/office/drawing/2014/main" id="{EBC71693-3654-4842-94E5-ABD1C9137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110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7767" name="Text Box 83">
              <a:extLst>
                <a:ext uri="{FF2B5EF4-FFF2-40B4-BE49-F238E27FC236}">
                  <a16:creationId xmlns:a16="http://schemas.microsoft.com/office/drawing/2014/main" id="{3C4921DD-EDE1-4737-BDFA-8CF5D83C4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4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cxnSp>
          <p:nvCxnSpPr>
            <p:cNvPr id="27768" name="AutoShape 84">
              <a:extLst>
                <a:ext uri="{FF2B5EF4-FFF2-40B4-BE49-F238E27FC236}">
                  <a16:creationId xmlns:a16="http://schemas.microsoft.com/office/drawing/2014/main" id="{E5E3A7A6-1168-4E7F-936F-D3801B8A60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1787" y="713"/>
              <a:ext cx="41" cy="667"/>
            </a:xfrm>
            <a:prstGeom prst="curvedConnector3">
              <a:avLst>
                <a:gd name="adj1" fmla="val -804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29">
            <a:extLst>
              <a:ext uri="{FF2B5EF4-FFF2-40B4-BE49-F238E27FC236}">
                <a16:creationId xmlns:a16="http://schemas.microsoft.com/office/drawing/2014/main" id="{E427572A-56D8-4637-852D-F45D5930BEE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652963"/>
            <a:ext cx="4002088" cy="2401887"/>
            <a:chOff x="3239" y="1797"/>
            <a:chExt cx="2521" cy="1513"/>
          </a:xfrm>
        </p:grpSpPr>
        <p:sp>
          <p:nvSpPr>
            <p:cNvPr id="27696" name="Line 88">
              <a:extLst>
                <a:ext uri="{FF2B5EF4-FFF2-40B4-BE49-F238E27FC236}">
                  <a16:creationId xmlns:a16="http://schemas.microsoft.com/office/drawing/2014/main" id="{44A7A346-35E8-4113-9153-536CADCE5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75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7" name="Freeform 89">
              <a:extLst>
                <a:ext uri="{FF2B5EF4-FFF2-40B4-BE49-F238E27FC236}">
                  <a16:creationId xmlns:a16="http://schemas.microsoft.com/office/drawing/2014/main" id="{8D749761-0F4C-4829-94C3-0B8861EE5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" y="1909"/>
              <a:ext cx="253" cy="249"/>
            </a:xfrm>
            <a:custGeom>
              <a:avLst/>
              <a:gdLst>
                <a:gd name="T0" fmla="*/ 0 w 600"/>
                <a:gd name="T1" fmla="*/ 0 h 520"/>
                <a:gd name="T2" fmla="*/ 0 w 600"/>
                <a:gd name="T3" fmla="*/ 0 h 520"/>
                <a:gd name="T4" fmla="*/ 0 w 600"/>
                <a:gd name="T5" fmla="*/ 0 h 520"/>
                <a:gd name="T6" fmla="*/ 0 w 600"/>
                <a:gd name="T7" fmla="*/ 0 h 520"/>
                <a:gd name="T8" fmla="*/ 0 w 600"/>
                <a:gd name="T9" fmla="*/ 0 h 520"/>
                <a:gd name="T10" fmla="*/ 0 w 600"/>
                <a:gd name="T11" fmla="*/ 0 h 520"/>
                <a:gd name="T12" fmla="*/ 0 w 600"/>
                <a:gd name="T13" fmla="*/ 0 h 520"/>
                <a:gd name="T14" fmla="*/ 0 w 600"/>
                <a:gd name="T15" fmla="*/ 0 h 5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0"/>
                <a:gd name="T25" fmla="*/ 0 h 520"/>
                <a:gd name="T26" fmla="*/ 600 w 600"/>
                <a:gd name="T27" fmla="*/ 520 h 5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0" h="520">
                  <a:moveTo>
                    <a:pt x="30" y="338"/>
                  </a:moveTo>
                  <a:cubicBezTo>
                    <a:pt x="15" y="286"/>
                    <a:pt x="0" y="234"/>
                    <a:pt x="30" y="182"/>
                  </a:cubicBezTo>
                  <a:cubicBezTo>
                    <a:pt x="60" y="130"/>
                    <a:pt x="150" y="52"/>
                    <a:pt x="210" y="26"/>
                  </a:cubicBezTo>
                  <a:cubicBezTo>
                    <a:pt x="270" y="0"/>
                    <a:pt x="330" y="0"/>
                    <a:pt x="390" y="26"/>
                  </a:cubicBezTo>
                  <a:cubicBezTo>
                    <a:pt x="450" y="52"/>
                    <a:pt x="540" y="130"/>
                    <a:pt x="570" y="182"/>
                  </a:cubicBezTo>
                  <a:cubicBezTo>
                    <a:pt x="600" y="234"/>
                    <a:pt x="600" y="286"/>
                    <a:pt x="570" y="338"/>
                  </a:cubicBezTo>
                  <a:cubicBezTo>
                    <a:pt x="540" y="390"/>
                    <a:pt x="450" y="468"/>
                    <a:pt x="390" y="494"/>
                  </a:cubicBezTo>
                  <a:cubicBezTo>
                    <a:pt x="330" y="520"/>
                    <a:pt x="240" y="494"/>
                    <a:pt x="210" y="49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8" name="Freeform 90">
              <a:extLst>
                <a:ext uri="{FF2B5EF4-FFF2-40B4-BE49-F238E27FC236}">
                  <a16:creationId xmlns:a16="http://schemas.microsoft.com/office/drawing/2014/main" id="{794509BC-3A07-4459-A3EE-5B35646A339B}"/>
                </a:ext>
              </a:extLst>
            </p:cNvPr>
            <p:cNvSpPr>
              <a:spLocks/>
            </p:cNvSpPr>
            <p:nvPr/>
          </p:nvSpPr>
          <p:spPr bwMode="auto">
            <a:xfrm rot="2510249">
              <a:off x="3470" y="2750"/>
              <a:ext cx="335" cy="327"/>
            </a:xfrm>
            <a:custGeom>
              <a:avLst/>
              <a:gdLst>
                <a:gd name="T0" fmla="*/ 1 w 600"/>
                <a:gd name="T1" fmla="*/ 2 h 520"/>
                <a:gd name="T2" fmla="*/ 1 w 600"/>
                <a:gd name="T3" fmla="*/ 3 h 520"/>
                <a:gd name="T4" fmla="*/ 1 w 600"/>
                <a:gd name="T5" fmla="*/ 5 h 520"/>
                <a:gd name="T6" fmla="*/ 1 w 600"/>
                <a:gd name="T7" fmla="*/ 5 h 520"/>
                <a:gd name="T8" fmla="*/ 2 w 600"/>
                <a:gd name="T9" fmla="*/ 3 h 520"/>
                <a:gd name="T10" fmla="*/ 2 w 600"/>
                <a:gd name="T11" fmla="*/ 2 h 520"/>
                <a:gd name="T12" fmla="*/ 1 w 600"/>
                <a:gd name="T13" fmla="*/ 1 h 520"/>
                <a:gd name="T14" fmla="*/ 1 w 600"/>
                <a:gd name="T15" fmla="*/ 1 h 5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0"/>
                <a:gd name="T25" fmla="*/ 0 h 520"/>
                <a:gd name="T26" fmla="*/ 600 w 600"/>
                <a:gd name="T27" fmla="*/ 520 h 5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0" h="520">
                  <a:moveTo>
                    <a:pt x="30" y="182"/>
                  </a:moveTo>
                  <a:cubicBezTo>
                    <a:pt x="15" y="234"/>
                    <a:pt x="0" y="286"/>
                    <a:pt x="30" y="338"/>
                  </a:cubicBezTo>
                  <a:cubicBezTo>
                    <a:pt x="60" y="390"/>
                    <a:pt x="150" y="468"/>
                    <a:pt x="210" y="494"/>
                  </a:cubicBezTo>
                  <a:cubicBezTo>
                    <a:pt x="270" y="520"/>
                    <a:pt x="330" y="520"/>
                    <a:pt x="390" y="494"/>
                  </a:cubicBezTo>
                  <a:cubicBezTo>
                    <a:pt x="450" y="468"/>
                    <a:pt x="540" y="390"/>
                    <a:pt x="570" y="338"/>
                  </a:cubicBezTo>
                  <a:cubicBezTo>
                    <a:pt x="600" y="286"/>
                    <a:pt x="600" y="234"/>
                    <a:pt x="570" y="182"/>
                  </a:cubicBezTo>
                  <a:cubicBezTo>
                    <a:pt x="540" y="130"/>
                    <a:pt x="450" y="52"/>
                    <a:pt x="390" y="26"/>
                  </a:cubicBezTo>
                  <a:cubicBezTo>
                    <a:pt x="330" y="0"/>
                    <a:pt x="240" y="26"/>
                    <a:pt x="210" y="2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9" name="AutoShape 91">
              <a:extLst>
                <a:ext uri="{FF2B5EF4-FFF2-40B4-BE49-F238E27FC236}">
                  <a16:creationId xmlns:a16="http://schemas.microsoft.com/office/drawing/2014/main" id="{2002D993-770A-4B77-A676-7C4D33A8F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1979"/>
              <a:ext cx="395" cy="3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2 w 21600"/>
                <a:gd name="T25" fmla="*/ 3148 h 21600"/>
                <a:gd name="T26" fmla="*/ 18428 w 21600"/>
                <a:gd name="T27" fmla="*/ 184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940" y="10800"/>
                  </a:moveTo>
                  <a:cubicBezTo>
                    <a:pt x="2940" y="15141"/>
                    <a:pt x="6459" y="18660"/>
                    <a:pt x="10800" y="18660"/>
                  </a:cubicBezTo>
                  <a:cubicBezTo>
                    <a:pt x="15141" y="18660"/>
                    <a:pt x="18660" y="15141"/>
                    <a:pt x="18660" y="10800"/>
                  </a:cubicBezTo>
                  <a:cubicBezTo>
                    <a:pt x="18660" y="6459"/>
                    <a:pt x="15141" y="2940"/>
                    <a:pt x="10800" y="2940"/>
                  </a:cubicBezTo>
                  <a:cubicBezTo>
                    <a:pt x="6459" y="2940"/>
                    <a:pt x="2940" y="6459"/>
                    <a:pt x="294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0" name="Oval 92">
              <a:extLst>
                <a:ext uri="{FF2B5EF4-FFF2-40B4-BE49-F238E27FC236}">
                  <a16:creationId xmlns:a16="http://schemas.microsoft.com/office/drawing/2014/main" id="{1E3994CE-9323-4177-8ED9-DD5A68A54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1934"/>
              <a:ext cx="228" cy="2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 </a:t>
              </a:r>
              <a:endParaRPr lang="en-US" altLang="zh-CN" sz="1800" b="1"/>
            </a:p>
          </p:txBody>
        </p:sp>
        <p:sp>
          <p:nvSpPr>
            <p:cNvPr id="27701" name="Oval 93">
              <a:extLst>
                <a:ext uri="{FF2B5EF4-FFF2-40B4-BE49-F238E27FC236}">
                  <a16:creationId xmlns:a16="http://schemas.microsoft.com/office/drawing/2014/main" id="{2F8FCF0F-F3A1-4BC6-952A-727707C72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" y="1934"/>
              <a:ext cx="227" cy="3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  </a:t>
              </a:r>
              <a:endParaRPr lang="en-US" altLang="zh-CN" sz="1800" b="1"/>
            </a:p>
          </p:txBody>
        </p:sp>
        <p:sp>
          <p:nvSpPr>
            <p:cNvPr id="27702" name="Oval 94">
              <a:extLst>
                <a:ext uri="{FF2B5EF4-FFF2-40B4-BE49-F238E27FC236}">
                  <a16:creationId xmlns:a16="http://schemas.microsoft.com/office/drawing/2014/main" id="{F78D9662-9DFA-4D60-A1EA-6A3C2B8E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" y="2563"/>
              <a:ext cx="228" cy="2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</a:t>
              </a:r>
              <a:endParaRPr lang="en-US" altLang="zh-CN" sz="1800" b="1"/>
            </a:p>
          </p:txBody>
        </p:sp>
        <p:sp>
          <p:nvSpPr>
            <p:cNvPr id="27703" name="Line 97">
              <a:extLst>
                <a:ext uri="{FF2B5EF4-FFF2-40B4-BE49-F238E27FC236}">
                  <a16:creationId xmlns:a16="http://schemas.microsoft.com/office/drawing/2014/main" id="{B858C1C2-52B5-4417-BDFA-43C55435D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1" y="2101"/>
              <a:ext cx="5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4" name="Line 98">
              <a:extLst>
                <a:ext uri="{FF2B5EF4-FFF2-40B4-BE49-F238E27FC236}">
                  <a16:creationId xmlns:a16="http://schemas.microsoft.com/office/drawing/2014/main" id="{2B3BFAF5-2ACE-4673-82C2-BD0A40F98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0" y="2101"/>
              <a:ext cx="5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5" name="Line 99">
              <a:extLst>
                <a:ext uri="{FF2B5EF4-FFF2-40B4-BE49-F238E27FC236}">
                  <a16:creationId xmlns:a16="http://schemas.microsoft.com/office/drawing/2014/main" id="{C520CB19-96DA-4EF5-9093-C94E90B9D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1" y="2386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6" name="Line 100">
              <a:extLst>
                <a:ext uri="{FF2B5EF4-FFF2-40B4-BE49-F238E27FC236}">
                  <a16:creationId xmlns:a16="http://schemas.microsoft.com/office/drawing/2014/main" id="{44FAE77C-A227-4D7F-82F7-8F964D2497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" y="2223"/>
              <a:ext cx="653" cy="3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7" name="Line 101">
              <a:extLst>
                <a:ext uri="{FF2B5EF4-FFF2-40B4-BE49-F238E27FC236}">
                  <a16:creationId xmlns:a16="http://schemas.microsoft.com/office/drawing/2014/main" id="{AD4D9253-760B-4495-A2BE-70EEEBF21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" y="2659"/>
              <a:ext cx="6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8" name="AutoShape 103">
              <a:extLst>
                <a:ext uri="{FF2B5EF4-FFF2-40B4-BE49-F238E27FC236}">
                  <a16:creationId xmlns:a16="http://schemas.microsoft.com/office/drawing/2014/main" id="{2AB55458-E0F8-4F77-AC06-F9D9BC44E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" y="2161"/>
              <a:ext cx="228" cy="7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27709" name="Text Box 104">
              <a:extLst>
                <a:ext uri="{FF2B5EF4-FFF2-40B4-BE49-F238E27FC236}">
                  <a16:creationId xmlns:a16="http://schemas.microsoft.com/office/drawing/2014/main" id="{58581046-A40A-4EAC-BDF4-A1620B546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7" y="202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27710" name="Text Box 105">
              <a:extLst>
                <a:ext uri="{FF2B5EF4-FFF2-40B4-BE49-F238E27FC236}">
                  <a16:creationId xmlns:a16="http://schemas.microsoft.com/office/drawing/2014/main" id="{A3F7338E-6F98-4459-B9E5-569FFD511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" y="193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27711" name="Text Box 106">
              <a:extLst>
                <a:ext uri="{FF2B5EF4-FFF2-40B4-BE49-F238E27FC236}">
                  <a16:creationId xmlns:a16="http://schemas.microsoft.com/office/drawing/2014/main" id="{FE785F46-52FD-4CBA-BB2F-A78F22177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5" y="197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  <p:sp>
          <p:nvSpPr>
            <p:cNvPr id="27712" name="Text Box 108">
              <a:extLst>
                <a:ext uri="{FF2B5EF4-FFF2-40B4-BE49-F238E27FC236}">
                  <a16:creationId xmlns:a16="http://schemas.microsoft.com/office/drawing/2014/main" id="{76851CCB-5D58-491B-BC8F-9A805AD77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" y="250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  <p:sp>
          <p:nvSpPr>
            <p:cNvPr id="27713" name="Line 110">
              <a:extLst>
                <a:ext uri="{FF2B5EF4-FFF2-40B4-BE49-F238E27FC236}">
                  <a16:creationId xmlns:a16="http://schemas.microsoft.com/office/drawing/2014/main" id="{ECBCCDAA-6C1F-42D1-9236-FB8050D92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71" y="2115"/>
              <a:ext cx="136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4" name="Oval 111">
              <a:extLst>
                <a:ext uri="{FF2B5EF4-FFF2-40B4-BE49-F238E27FC236}">
                  <a16:creationId xmlns:a16="http://schemas.microsoft.com/office/drawing/2014/main" id="{E686B7D9-AD35-49D0-A930-D822C06A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14"/>
              <a:ext cx="276" cy="2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</a:t>
              </a:r>
              <a:endParaRPr lang="en-US" altLang="zh-CN" sz="1800" b="1"/>
            </a:p>
          </p:txBody>
        </p:sp>
        <p:sp>
          <p:nvSpPr>
            <p:cNvPr id="27715" name="Text Box 112">
              <a:extLst>
                <a:ext uri="{FF2B5EF4-FFF2-40B4-BE49-F238E27FC236}">
                  <a16:creationId xmlns:a16="http://schemas.microsoft.com/office/drawing/2014/main" id="{DA8E246C-CD3C-45D7-837A-ADA3E6203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56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 1</a:t>
              </a:r>
            </a:p>
          </p:txBody>
        </p:sp>
        <p:sp>
          <p:nvSpPr>
            <p:cNvPr id="27716" name="Line 113">
              <a:extLst>
                <a:ext uri="{FF2B5EF4-FFF2-40B4-BE49-F238E27FC236}">
                  <a16:creationId xmlns:a16="http://schemas.microsoft.com/office/drawing/2014/main" id="{E37E2058-7A66-4728-9440-211D75B8B9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2" y="2795"/>
              <a:ext cx="45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7" name="Line 114">
              <a:extLst>
                <a:ext uri="{FF2B5EF4-FFF2-40B4-BE49-F238E27FC236}">
                  <a16:creationId xmlns:a16="http://schemas.microsoft.com/office/drawing/2014/main" id="{A1A4A676-709B-49B7-90EA-7250A9F8C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3" y="2251"/>
              <a:ext cx="489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8" name="Text Box 115">
              <a:extLst>
                <a:ext uri="{FF2B5EF4-FFF2-40B4-BE49-F238E27FC236}">
                  <a16:creationId xmlns:a16="http://schemas.microsoft.com/office/drawing/2014/main" id="{6D8D3484-E757-4777-8EE8-A9EA6B2F6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" y="179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7719" name="Text Box 116">
              <a:extLst>
                <a:ext uri="{FF2B5EF4-FFF2-40B4-BE49-F238E27FC236}">
                  <a16:creationId xmlns:a16="http://schemas.microsoft.com/office/drawing/2014/main" id="{5422AB7E-565D-44F6-82C3-6FE957FB1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3" y="179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7720" name="Text Box 117">
              <a:extLst>
                <a:ext uri="{FF2B5EF4-FFF2-40B4-BE49-F238E27FC236}">
                  <a16:creationId xmlns:a16="http://schemas.microsoft.com/office/drawing/2014/main" id="{319A408B-FADB-409C-8531-95CEC07E0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206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27721" name="Text Box 121">
              <a:extLst>
                <a:ext uri="{FF2B5EF4-FFF2-40B4-BE49-F238E27FC236}">
                  <a16:creationId xmlns:a16="http://schemas.microsoft.com/office/drawing/2014/main" id="{14CC1A05-AE4A-411B-8607-69376229B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3" y="1843"/>
              <a:ext cx="2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7722" name="Text Box 122">
              <a:extLst>
                <a:ext uri="{FF2B5EF4-FFF2-40B4-BE49-F238E27FC236}">
                  <a16:creationId xmlns:a16="http://schemas.microsoft.com/office/drawing/2014/main" id="{23C4F8D8-EC8A-434D-B8CA-02DB9A93A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22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7723" name="Text Box 123">
              <a:extLst>
                <a:ext uri="{FF2B5EF4-FFF2-40B4-BE49-F238E27FC236}">
                  <a16:creationId xmlns:a16="http://schemas.microsoft.com/office/drawing/2014/main" id="{379F65AE-B7F5-4B68-89EE-436CD3A0C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302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7724" name="Text Box 124">
              <a:extLst>
                <a:ext uri="{FF2B5EF4-FFF2-40B4-BE49-F238E27FC236}">
                  <a16:creationId xmlns:a16="http://schemas.microsoft.com/office/drawing/2014/main" id="{C0787586-A4A0-4089-9674-45A038C7F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" y="206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7725" name="Text Box 125">
              <a:extLst>
                <a:ext uri="{FF2B5EF4-FFF2-40B4-BE49-F238E27FC236}">
                  <a16:creationId xmlns:a16="http://schemas.microsoft.com/office/drawing/2014/main" id="{92C6A1DF-6AC2-4CCB-B4A4-C06A40FA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" y="22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27726" name="Text Box 126">
              <a:extLst>
                <a:ext uri="{FF2B5EF4-FFF2-40B4-BE49-F238E27FC236}">
                  <a16:creationId xmlns:a16="http://schemas.microsoft.com/office/drawing/2014/main" id="{7B0442AD-63BE-4808-949A-CF83C6B9D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75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cxnSp>
          <p:nvCxnSpPr>
            <p:cNvPr id="27727" name="AutoShape 127">
              <a:extLst>
                <a:ext uri="{FF2B5EF4-FFF2-40B4-BE49-F238E27FC236}">
                  <a16:creationId xmlns:a16="http://schemas.microsoft.com/office/drawing/2014/main" id="{B32308A5-BB88-4C33-B789-18EA122262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4868" y="1893"/>
              <a:ext cx="41" cy="667"/>
            </a:xfrm>
            <a:prstGeom prst="curvedConnector3">
              <a:avLst>
                <a:gd name="adj1" fmla="val -804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28" name="Text Box 128">
              <a:extLst>
                <a:ext uri="{FF2B5EF4-FFF2-40B4-BE49-F238E27FC236}">
                  <a16:creationId xmlns:a16="http://schemas.microsoft.com/office/drawing/2014/main" id="{31014D46-1BBD-425F-A3BB-FE938C0E5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47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</p:grpSp>
      <p:graphicFrame>
        <p:nvGraphicFramePr>
          <p:cNvPr id="490676" name="Group 180">
            <a:extLst>
              <a:ext uri="{FF2B5EF4-FFF2-40B4-BE49-F238E27FC236}">
                <a16:creationId xmlns:a16="http://schemas.microsoft.com/office/drawing/2014/main" id="{A3533275-34E2-455B-8C55-5E2F8D1C581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003800" y="2420938"/>
          <a:ext cx="3851275" cy="3200400"/>
        </p:xfrm>
        <a:graphic>
          <a:graphicData uri="http://schemas.openxmlformats.org/drawingml/2006/table">
            <a:tbl>
              <a:tblPr/>
              <a:tblGrid>
                <a:gridCol w="935038">
                  <a:extLst>
                    <a:ext uri="{9D8B030D-6E8A-4147-A177-3AD203B41FA5}">
                      <a16:colId xmlns:a16="http://schemas.microsoft.com/office/drawing/2014/main" val="42582213"/>
                    </a:ext>
                  </a:extLst>
                </a:gridCol>
                <a:gridCol w="973137">
                  <a:extLst>
                    <a:ext uri="{9D8B030D-6E8A-4147-A177-3AD203B41FA5}">
                      <a16:colId xmlns:a16="http://schemas.microsoft.com/office/drawing/2014/main" val="1549873249"/>
                    </a:ext>
                  </a:extLst>
                </a:gridCol>
                <a:gridCol w="969963">
                  <a:extLst>
                    <a:ext uri="{9D8B030D-6E8A-4147-A177-3AD203B41FA5}">
                      <a16:colId xmlns:a16="http://schemas.microsoft.com/office/drawing/2014/main" val="2685865952"/>
                    </a:ext>
                  </a:extLst>
                </a:gridCol>
                <a:gridCol w="973137">
                  <a:extLst>
                    <a:ext uri="{9D8B030D-6E8A-4147-A177-3AD203B41FA5}">
                      <a16:colId xmlns:a16="http://schemas.microsoft.com/office/drawing/2014/main" val="411745699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DFA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224358"/>
                  </a:ext>
                </a:extLst>
              </a:tr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288675"/>
                  </a:ext>
                </a:extLst>
              </a:tr>
              <a:tr h="3698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817421"/>
                  </a:ext>
                </a:extLst>
              </a:tr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889614"/>
                  </a:ext>
                </a:extLst>
              </a:tr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8699"/>
                  </a:ext>
                </a:extLst>
              </a:tr>
              <a:tr h="1809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703491"/>
                  </a:ext>
                </a:extLst>
              </a:tr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71593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C8927B9-F3BB-4F92-99B6-3DD4B55CC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610600" cy="5897563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1</a:t>
            </a:r>
            <a:r>
              <a:rPr lang="zh-CN" altLang="en-US" sz="2400" b="1"/>
              <a:t> （</a:t>
            </a:r>
            <a:r>
              <a:rPr lang="en-US" altLang="zh-CN" sz="2400" b="1"/>
              <a:t>1</a:t>
            </a:r>
            <a:r>
              <a:rPr lang="zh-CN" altLang="en-US" sz="2400" b="1"/>
              <a:t>）</a:t>
            </a:r>
            <a:r>
              <a:rPr lang="en-US" altLang="zh-CN" sz="2400" b="1"/>
              <a:t> </a:t>
            </a:r>
            <a:r>
              <a:rPr lang="zh-CN" altLang="en-US" sz="2400"/>
              <a:t>构造</a:t>
            </a:r>
            <a:r>
              <a:rPr lang="en-US" altLang="zh-CN" sz="2400"/>
              <a:t>NFA</a:t>
            </a:r>
            <a:r>
              <a:rPr lang="zh-CN" altLang="en-US" sz="2400"/>
              <a:t>，识别以</a:t>
            </a:r>
            <a:r>
              <a:rPr lang="en-US" altLang="zh-CN" sz="2400"/>
              <a:t>abb</a:t>
            </a:r>
            <a:r>
              <a:rPr lang="zh-CN" altLang="en-US" sz="2400"/>
              <a:t>结尾的</a:t>
            </a:r>
            <a:r>
              <a:rPr lang="en-US" altLang="zh-CN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lang="zh-CN" altLang="en-US" sz="2400"/>
              <a:t>串，并给出转换矩阵。</a:t>
            </a:r>
          </a:p>
        </p:txBody>
      </p:sp>
      <p:grpSp>
        <p:nvGrpSpPr>
          <p:cNvPr id="7171" name="Group 3">
            <a:extLst>
              <a:ext uri="{FF2B5EF4-FFF2-40B4-BE49-F238E27FC236}">
                <a16:creationId xmlns:a16="http://schemas.microsoft.com/office/drawing/2014/main" id="{E8AB01ED-DFD9-41A8-A4F4-AA0FB16241EC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1214438"/>
            <a:ext cx="5637212" cy="1966912"/>
            <a:chOff x="1008" y="1008"/>
            <a:chExt cx="3551" cy="1239"/>
          </a:xfrm>
        </p:grpSpPr>
        <p:sp>
          <p:nvSpPr>
            <p:cNvPr id="7204" name="Line 4">
              <a:extLst>
                <a:ext uri="{FF2B5EF4-FFF2-40B4-BE49-F238E27FC236}">
                  <a16:creationId xmlns:a16="http://schemas.microsoft.com/office/drawing/2014/main" id="{60796903-6CDB-44A3-BE8B-2F83BE25E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6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AutoShape 5">
              <a:extLst>
                <a:ext uri="{FF2B5EF4-FFF2-40B4-BE49-F238E27FC236}">
                  <a16:creationId xmlns:a16="http://schemas.microsoft.com/office/drawing/2014/main" id="{0887ED88-A995-4354-9BBC-815E4A4B5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44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</a:p>
          </p:txBody>
        </p:sp>
        <p:sp>
          <p:nvSpPr>
            <p:cNvPr id="7206" name="AutoShape 6">
              <a:extLst>
                <a:ext uri="{FF2B5EF4-FFF2-40B4-BE49-F238E27FC236}">
                  <a16:creationId xmlns:a16="http://schemas.microsoft.com/office/drawing/2014/main" id="{0A902ADD-A7C8-4570-B86B-38AC20B1A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4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</a:p>
          </p:txBody>
        </p:sp>
        <p:sp>
          <p:nvSpPr>
            <p:cNvPr id="7207" name="AutoShape 7">
              <a:extLst>
                <a:ext uri="{FF2B5EF4-FFF2-40B4-BE49-F238E27FC236}">
                  <a16:creationId xmlns:a16="http://schemas.microsoft.com/office/drawing/2014/main" id="{EAD74D7F-9C5F-4049-90FF-AF3116804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44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</a:p>
          </p:txBody>
        </p:sp>
        <p:sp>
          <p:nvSpPr>
            <p:cNvPr id="7208" name="AutoShape 8">
              <a:extLst>
                <a:ext uri="{FF2B5EF4-FFF2-40B4-BE49-F238E27FC236}">
                  <a16:creationId xmlns:a16="http://schemas.microsoft.com/office/drawing/2014/main" id="{3EA4B7EE-42DB-4576-81E0-B285BA14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40"/>
              <a:ext cx="383" cy="3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8 w 21600"/>
                <a:gd name="T25" fmla="*/ 3158 h 21600"/>
                <a:gd name="T26" fmla="*/ 18442 w 21600"/>
                <a:gd name="T27" fmla="*/ 1844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C</a:t>
              </a:r>
            </a:p>
          </p:txBody>
        </p:sp>
        <p:sp>
          <p:nvSpPr>
            <p:cNvPr id="7209" name="Line 9">
              <a:extLst>
                <a:ext uri="{FF2B5EF4-FFF2-40B4-BE49-F238E27FC236}">
                  <a16:creationId xmlns:a16="http://schemas.microsoft.com/office/drawing/2014/main" id="{F06B3908-2410-465C-AD95-0583C5055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6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Line 10">
              <a:extLst>
                <a:ext uri="{FF2B5EF4-FFF2-40B4-BE49-F238E27FC236}">
                  <a16:creationId xmlns:a16="http://schemas.microsoft.com/office/drawing/2014/main" id="{C2524A18-1714-437B-AD6A-15CC83F5D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6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Line 11">
              <a:extLst>
                <a:ext uri="{FF2B5EF4-FFF2-40B4-BE49-F238E27FC236}">
                  <a16:creationId xmlns:a16="http://schemas.microsoft.com/office/drawing/2014/main" id="{D168E83C-5692-406E-98E8-2104640DD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6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Arc 12">
              <a:extLst>
                <a:ext uri="{FF2B5EF4-FFF2-40B4-BE49-F238E27FC236}">
                  <a16:creationId xmlns:a16="http://schemas.microsoft.com/office/drawing/2014/main" id="{5D69B933-14BA-4406-9951-66054A772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1248"/>
              <a:ext cx="384" cy="295"/>
            </a:xfrm>
            <a:custGeom>
              <a:avLst/>
              <a:gdLst>
                <a:gd name="T0" fmla="*/ 0 w 43200"/>
                <a:gd name="T1" fmla="*/ 0 h 29719"/>
                <a:gd name="T2" fmla="*/ 0 w 43200"/>
                <a:gd name="T3" fmla="*/ 0 h 29719"/>
                <a:gd name="T4" fmla="*/ 0 w 43200"/>
                <a:gd name="T5" fmla="*/ 0 h 2971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9719"/>
                <a:gd name="T11" fmla="*/ 43200 w 43200"/>
                <a:gd name="T12" fmla="*/ 29719 h 297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9719" fill="none" extrusionOk="0">
                  <a:moveTo>
                    <a:pt x="1583" y="29719"/>
                  </a:moveTo>
                  <a:cubicBezTo>
                    <a:pt x="537" y="27139"/>
                    <a:pt x="0" y="2438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198"/>
                    <a:pt x="42731" y="26775"/>
                    <a:pt x="41815" y="29207"/>
                  </a:cubicBezTo>
                </a:path>
                <a:path w="43200" h="29719" stroke="0" extrusionOk="0">
                  <a:moveTo>
                    <a:pt x="1583" y="29719"/>
                  </a:moveTo>
                  <a:cubicBezTo>
                    <a:pt x="537" y="27139"/>
                    <a:pt x="0" y="2438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198"/>
                    <a:pt x="42731" y="26775"/>
                    <a:pt x="41815" y="29207"/>
                  </a:cubicBezTo>
                  <a:lnTo>
                    <a:pt x="21600" y="21600"/>
                  </a:lnTo>
                  <a:lnTo>
                    <a:pt x="1583" y="2971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3" name="Arc 13">
              <a:extLst>
                <a:ext uri="{FF2B5EF4-FFF2-40B4-BE49-F238E27FC236}">
                  <a16:creationId xmlns:a16="http://schemas.microsoft.com/office/drawing/2014/main" id="{03A8322B-03F9-4B57-9D11-DFB16233425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536" y="1760"/>
              <a:ext cx="337" cy="256"/>
            </a:xfrm>
            <a:custGeom>
              <a:avLst/>
              <a:gdLst>
                <a:gd name="T0" fmla="*/ 0 w 43200"/>
                <a:gd name="T1" fmla="*/ 0 h 26775"/>
                <a:gd name="T2" fmla="*/ 0 w 43200"/>
                <a:gd name="T3" fmla="*/ 0 h 26775"/>
                <a:gd name="T4" fmla="*/ 0 w 43200"/>
                <a:gd name="T5" fmla="*/ 0 h 2677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6775"/>
                <a:gd name="T11" fmla="*/ 43200 w 43200"/>
                <a:gd name="T12" fmla="*/ 26775 h 267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6775" fill="none" extrusionOk="0">
                  <a:moveTo>
                    <a:pt x="290" y="25133"/>
                  </a:moveTo>
                  <a:cubicBezTo>
                    <a:pt x="97" y="23965"/>
                    <a:pt x="0" y="2278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344"/>
                    <a:pt x="42988" y="25081"/>
                    <a:pt x="42570" y="26774"/>
                  </a:cubicBezTo>
                </a:path>
                <a:path w="43200" h="26775" stroke="0" extrusionOk="0">
                  <a:moveTo>
                    <a:pt x="290" y="25133"/>
                  </a:moveTo>
                  <a:cubicBezTo>
                    <a:pt x="97" y="23965"/>
                    <a:pt x="0" y="2278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344"/>
                    <a:pt x="42988" y="25081"/>
                    <a:pt x="42570" y="26774"/>
                  </a:cubicBezTo>
                  <a:lnTo>
                    <a:pt x="21600" y="21600"/>
                  </a:lnTo>
                  <a:lnTo>
                    <a:pt x="290" y="2513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4" name="Text Box 14">
              <a:extLst>
                <a:ext uri="{FF2B5EF4-FFF2-40B4-BE49-F238E27FC236}">
                  <a16:creationId xmlns:a16="http://schemas.microsoft.com/office/drawing/2014/main" id="{2C2519AB-223C-4D47-A495-62F1527E0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</a:p>
          </p:txBody>
        </p:sp>
        <p:sp>
          <p:nvSpPr>
            <p:cNvPr id="7215" name="Text Box 15">
              <a:extLst>
                <a:ext uri="{FF2B5EF4-FFF2-40B4-BE49-F238E27FC236}">
                  <a16:creationId xmlns:a16="http://schemas.microsoft.com/office/drawing/2014/main" id="{789D8CFC-7812-40E9-8F02-61CABDD06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39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</a:p>
          </p:txBody>
        </p:sp>
        <p:sp>
          <p:nvSpPr>
            <p:cNvPr id="7216" name="Text Box 16">
              <a:extLst>
                <a:ext uri="{FF2B5EF4-FFF2-40B4-BE49-F238E27FC236}">
                  <a16:creationId xmlns:a16="http://schemas.microsoft.com/office/drawing/2014/main" id="{7C71FAE8-8EB8-47F4-9100-EA3B3EBFF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39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</a:p>
          </p:txBody>
        </p:sp>
        <p:sp>
          <p:nvSpPr>
            <p:cNvPr id="7217" name="Text Box 17">
              <a:extLst>
                <a:ext uri="{FF2B5EF4-FFF2-40B4-BE49-F238E27FC236}">
                  <a16:creationId xmlns:a16="http://schemas.microsoft.com/office/drawing/2014/main" id="{958BBEA6-865E-4A02-9D52-7532E2BB1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00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</a:p>
          </p:txBody>
        </p:sp>
        <p:sp>
          <p:nvSpPr>
            <p:cNvPr id="7218" name="Text Box 18">
              <a:extLst>
                <a:ext uri="{FF2B5EF4-FFF2-40B4-BE49-F238E27FC236}">
                  <a16:creationId xmlns:a16="http://schemas.microsoft.com/office/drawing/2014/main" id="{B1A24FB9-3585-4765-81D1-535B11B0F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01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</a:p>
          </p:txBody>
        </p:sp>
      </p:grp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CEB4B71-2EE4-4C88-B3AD-D39E94EDF997}"/>
              </a:ext>
            </a:extLst>
          </p:cNvPr>
          <p:cNvGraphicFramePr>
            <a:graphicFrameLocks noGrp="1"/>
          </p:cNvGraphicFramePr>
          <p:nvPr/>
        </p:nvGraphicFramePr>
        <p:xfrm>
          <a:off x="3400425" y="3214688"/>
          <a:ext cx="3028950" cy="2784477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4143549658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34855283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808774976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1754281979"/>
                    </a:ext>
                  </a:extLst>
                </a:gridCol>
              </a:tblGrid>
              <a:tr h="44608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NFA 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788311"/>
                  </a:ext>
                </a:extLst>
              </a:tr>
              <a:tr h="58578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75699"/>
                  </a:ext>
                </a:extLst>
              </a:tr>
              <a:tr h="5842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95112"/>
                  </a:ext>
                </a:extLst>
              </a:tr>
              <a:tr h="58578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22992"/>
                  </a:ext>
                </a:extLst>
              </a:tr>
              <a:tr h="582613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30204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2E827735-7B1D-4783-A693-8EDE9480B7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1A76B7-E4D9-418C-ABB1-974694B5B64A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CE6728F0-8281-47CF-B8CC-F66B12048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CN"/>
              <a:t>5.</a:t>
            </a:r>
            <a:r>
              <a:rPr lang="zh-CN" altLang="en-US"/>
              <a:t>构造一个</a:t>
            </a:r>
            <a:r>
              <a:rPr lang="en-US" altLang="zh-CN"/>
              <a:t>DFA,</a:t>
            </a:r>
            <a:r>
              <a:rPr lang="zh-CN" altLang="en-US"/>
              <a:t>它接收</a:t>
            </a:r>
            <a:r>
              <a:rPr lang="zh-CN" altLang="en-US">
                <a:sym typeface="Symbol" panose="05050102010706020507" pitchFamily="18" charset="2"/>
              </a:rPr>
              <a:t></a:t>
            </a:r>
            <a:r>
              <a:rPr lang="en-US" altLang="zh-CN">
                <a:sym typeface="Symbol" panose="05050102010706020507" pitchFamily="18" charset="2"/>
              </a:rPr>
              <a:t>={0, 1}</a:t>
            </a:r>
            <a:r>
              <a:rPr lang="zh-CN" altLang="en-US">
                <a:sym typeface="Symbol" panose="05050102010706020507" pitchFamily="18" charset="2"/>
              </a:rPr>
              <a:t>上所有满足如下条件的字符串：每个</a:t>
            </a: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都有</a:t>
            </a:r>
            <a:r>
              <a:rPr lang="en-US" altLang="zh-CN">
                <a:sym typeface="Symbol" panose="05050102010706020507" pitchFamily="18" charset="2"/>
              </a:rPr>
              <a:t>0</a:t>
            </a:r>
            <a:r>
              <a:rPr lang="zh-CN" altLang="en-US">
                <a:sym typeface="Symbol" panose="05050102010706020507" pitchFamily="18" charset="2"/>
              </a:rPr>
              <a:t>直接跟在右边。然后再构造该语言的正则文法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                                       </a:t>
            </a:r>
            <a:r>
              <a:rPr lang="en-US" altLang="zh-CN">
                <a:sym typeface="Symbol" panose="05050102010706020507" pitchFamily="18" charset="2"/>
              </a:rPr>
              <a:t>S</a:t>
            </a:r>
            <a:r>
              <a:rPr lang="en-US" altLang="zh-CN">
                <a:sym typeface="Wingdings" panose="05000000000000000000" pitchFamily="2" charset="2"/>
              </a:rPr>
              <a:t>0S | 1A | </a:t>
            </a:r>
            <a:r>
              <a:rPr lang="en-US" altLang="zh-CN">
                <a:sym typeface="Symbol" panose="05050102010706020507" pitchFamily="18" charset="2"/>
              </a:rPr>
              <a:t></a:t>
            </a:r>
            <a:r>
              <a:rPr lang="en-US" altLang="zh-CN">
                <a:sym typeface="Wingdings" panose="05000000000000000000" pitchFamily="2" charset="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                                        A0S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D82A6543-E96F-4CEC-891A-0B27E53629E5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205038"/>
            <a:ext cx="2844800" cy="1517650"/>
            <a:chOff x="567" y="2172"/>
            <a:chExt cx="1792" cy="956"/>
          </a:xfrm>
        </p:grpSpPr>
        <p:grpSp>
          <p:nvGrpSpPr>
            <p:cNvPr id="28677" name="Group 4">
              <a:extLst>
                <a:ext uri="{FF2B5EF4-FFF2-40B4-BE49-F238E27FC236}">
                  <a16:creationId xmlns:a16="http://schemas.microsoft.com/office/drawing/2014/main" id="{776C047E-5512-4590-ABB8-141CB613A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2659"/>
              <a:ext cx="453" cy="409"/>
              <a:chOff x="3004" y="3499"/>
              <a:chExt cx="535" cy="612"/>
            </a:xfrm>
          </p:grpSpPr>
          <p:sp>
            <p:nvSpPr>
              <p:cNvPr id="28688" name="Oval 5">
                <a:extLst>
                  <a:ext uri="{FF2B5EF4-FFF2-40B4-BE49-F238E27FC236}">
                    <a16:creationId xmlns:a16="http://schemas.microsoft.com/office/drawing/2014/main" id="{0C3DA63C-E3FD-4BE1-9CBC-1B2FAE4A2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8689" name="Oval 6">
                <a:extLst>
                  <a:ext uri="{FF2B5EF4-FFF2-40B4-BE49-F238E27FC236}">
                    <a16:creationId xmlns:a16="http://schemas.microsoft.com/office/drawing/2014/main" id="{5E9C9789-47C7-4DE3-A6AF-FC1D38114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8690" name="Text Box 7">
                <a:extLst>
                  <a:ext uri="{FF2B5EF4-FFF2-40B4-BE49-F238E27FC236}">
                    <a16:creationId xmlns:a16="http://schemas.microsoft.com/office/drawing/2014/main" id="{E9405DAA-ED12-4BBA-BFD4-EA3ABC4209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S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1" name="Line 8">
                <a:extLst>
                  <a:ext uri="{FF2B5EF4-FFF2-40B4-BE49-F238E27FC236}">
                    <a16:creationId xmlns:a16="http://schemas.microsoft.com/office/drawing/2014/main" id="{676134F4-93A1-4B71-9CCB-E619E54F2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2" name="Line 9">
                <a:extLst>
                  <a:ext uri="{FF2B5EF4-FFF2-40B4-BE49-F238E27FC236}">
                    <a16:creationId xmlns:a16="http://schemas.microsoft.com/office/drawing/2014/main" id="{889F15AE-8239-4065-A5AC-02EF39CAE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678" name="Group 10">
              <a:extLst>
                <a:ext uri="{FF2B5EF4-FFF2-40B4-BE49-F238E27FC236}">
                  <a16:creationId xmlns:a16="http://schemas.microsoft.com/office/drawing/2014/main" id="{E0CD240A-0E72-4AA8-97F4-A6A62E187F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2659"/>
              <a:ext cx="341" cy="301"/>
              <a:chOff x="3787" y="3339"/>
              <a:chExt cx="341" cy="301"/>
            </a:xfrm>
          </p:grpSpPr>
          <p:sp>
            <p:nvSpPr>
              <p:cNvPr id="28686" name="Oval 11">
                <a:extLst>
                  <a:ext uri="{FF2B5EF4-FFF2-40B4-BE49-F238E27FC236}">
                    <a16:creationId xmlns:a16="http://schemas.microsoft.com/office/drawing/2014/main" id="{434513BF-C928-4B2B-AD72-1E816321F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8687" name="Text Box 12">
                <a:extLst>
                  <a:ext uri="{FF2B5EF4-FFF2-40B4-BE49-F238E27FC236}">
                    <a16:creationId xmlns:a16="http://schemas.microsoft.com/office/drawing/2014/main" id="{4FCF81E3-35C7-4169-99CA-B7528BA2F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8679" name="Line 14">
              <a:extLst>
                <a:ext uri="{FF2B5EF4-FFF2-40B4-BE49-F238E27FC236}">
                  <a16:creationId xmlns:a16="http://schemas.microsoft.com/office/drawing/2014/main" id="{8A14E69B-AD2B-482D-904C-9B84B6F3D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749"/>
              <a:ext cx="72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0" name="Line 15">
              <a:extLst>
                <a:ext uri="{FF2B5EF4-FFF2-40B4-BE49-F238E27FC236}">
                  <a16:creationId xmlns:a16="http://schemas.microsoft.com/office/drawing/2014/main" id="{2726319B-B997-49E2-9851-E3A380254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2" y="288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8681" name="AutoShape 17">
              <a:extLst>
                <a:ext uri="{FF2B5EF4-FFF2-40B4-BE49-F238E27FC236}">
                  <a16:creationId xmlns:a16="http://schemas.microsoft.com/office/drawing/2014/main" id="{4042C24E-EBB7-45E2-9352-26964D38A6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884" y="2704"/>
              <a:ext cx="343" cy="21"/>
            </a:xfrm>
            <a:prstGeom prst="curvedConnector5">
              <a:avLst>
                <a:gd name="adj1" fmla="val -14870"/>
                <a:gd name="adj2" fmla="val -980954"/>
                <a:gd name="adj3" fmla="val 12506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82" name="Text Box 18">
              <a:extLst>
                <a:ext uri="{FF2B5EF4-FFF2-40B4-BE49-F238E27FC236}">
                  <a16:creationId xmlns:a16="http://schemas.microsoft.com/office/drawing/2014/main" id="{6B1A022B-E554-4850-9D85-687721EBA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" y="217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28683" name="Text Box 19">
              <a:extLst>
                <a:ext uri="{FF2B5EF4-FFF2-40B4-BE49-F238E27FC236}">
                  <a16:creationId xmlns:a16="http://schemas.microsoft.com/office/drawing/2014/main" id="{62CBDF73-A4AB-463C-B613-A074138A0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47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28684" name="Text Box 20">
              <a:extLst>
                <a:ext uri="{FF2B5EF4-FFF2-40B4-BE49-F238E27FC236}">
                  <a16:creationId xmlns:a16="http://schemas.microsoft.com/office/drawing/2014/main" id="{7AF70D58-3D54-4E23-B2F2-A2BDAE62A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84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28685" name="AutoShape 21">
              <a:extLst>
                <a:ext uri="{FF2B5EF4-FFF2-40B4-BE49-F238E27FC236}">
                  <a16:creationId xmlns:a16="http://schemas.microsoft.com/office/drawing/2014/main" id="{478FF829-53C1-4F42-85EB-93BEAD195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795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63964C89-E551-4129-BE86-09B310E63C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F0248F-F51C-46EA-A283-3E8D6713B67F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05858" name="Rectangle 2">
            <a:extLst>
              <a:ext uri="{FF2B5EF4-FFF2-40B4-BE49-F238E27FC236}">
                <a16:creationId xmlns:a16="http://schemas.microsoft.com/office/drawing/2014/main" id="{7BCBE8A2-DC8E-410F-AC7A-3BF77F39E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37449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100" b="1"/>
              <a:t>例：</a:t>
            </a:r>
            <a:r>
              <a:rPr lang="zh-CN" altLang="en-US" sz="2100"/>
              <a:t>已知</a:t>
            </a:r>
            <a:r>
              <a:rPr lang="en-US" altLang="zh-CN" sz="2100"/>
              <a:t>L</a:t>
            </a:r>
            <a:r>
              <a:rPr lang="zh-CN" altLang="en-US" sz="2100"/>
              <a:t>（</a:t>
            </a:r>
            <a:r>
              <a:rPr lang="en-US" altLang="zh-CN" sz="2100"/>
              <a:t>G</a:t>
            </a:r>
            <a:r>
              <a:rPr lang="zh-CN" altLang="en-US" sz="2100"/>
              <a:t>）</a:t>
            </a:r>
            <a:r>
              <a:rPr lang="en-US" altLang="zh-CN" sz="2100"/>
              <a:t>={x | x </a:t>
            </a:r>
            <a:r>
              <a:rPr lang="en-US" altLang="zh-CN" sz="2100">
                <a:sym typeface="Symbol" panose="05050102010706020507" pitchFamily="18" charset="2"/>
              </a:rPr>
              <a:t></a:t>
            </a:r>
            <a:r>
              <a:rPr lang="en-US" altLang="zh-CN" sz="2100"/>
              <a:t>{0,1}* ,</a:t>
            </a:r>
            <a:r>
              <a:rPr lang="zh-CN" altLang="en-US" sz="2100"/>
              <a:t>且不含两个相邻的</a:t>
            </a:r>
            <a:r>
              <a:rPr lang="en-US" altLang="zh-CN" sz="2100"/>
              <a:t>1}</a:t>
            </a:r>
            <a:r>
              <a:rPr lang="zh-CN" altLang="en-US" sz="2100"/>
              <a:t>， 求文法</a:t>
            </a:r>
            <a:r>
              <a:rPr lang="en-US" altLang="zh-CN" sz="2100"/>
              <a:t>G</a:t>
            </a:r>
            <a:r>
              <a:rPr lang="zh-CN" altLang="en-US" sz="2100"/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100"/>
              <a:t>解：该语言属于正则语言，容易给出</a:t>
            </a:r>
            <a:r>
              <a:rPr lang="en-US" altLang="zh-CN" sz="2100"/>
              <a:t>FA M</a:t>
            </a:r>
            <a:r>
              <a:rPr lang="zh-CN" altLang="en-US" sz="2100"/>
              <a:t>，如下图所示。根据</a:t>
            </a:r>
            <a:r>
              <a:rPr lang="en-US" altLang="zh-CN" sz="2100"/>
              <a:t>FA M</a:t>
            </a:r>
            <a:r>
              <a:rPr lang="zh-CN" altLang="en-US" sz="2100"/>
              <a:t>，可以构造出如下的正则文法：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100"/>
              <a:t>                  </a:t>
            </a:r>
            <a:r>
              <a:rPr lang="en-US" altLang="zh-CN" sz="2100"/>
              <a:t>S </a:t>
            </a:r>
            <a:r>
              <a:rPr lang="en-US" altLang="zh-CN" sz="2100">
                <a:sym typeface="Symbol" panose="05050102010706020507" pitchFamily="18" charset="2"/>
              </a:rPr>
              <a:t></a:t>
            </a:r>
            <a:r>
              <a:rPr lang="en-US" altLang="zh-CN" sz="2100"/>
              <a:t>0S | 1A | </a:t>
            </a:r>
            <a:r>
              <a:rPr lang="en-US" altLang="zh-CN" sz="2100">
                <a:sym typeface="Symbol" panose="05050102010706020507" pitchFamily="18" charset="2"/>
              </a:rPr>
              <a:t></a:t>
            </a:r>
            <a:endParaRPr lang="en-US" altLang="zh-CN" sz="21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              A </a:t>
            </a:r>
            <a:r>
              <a:rPr lang="en-US" altLang="zh-CN" sz="2100">
                <a:sym typeface="Symbol" panose="05050102010706020507" pitchFamily="18" charset="2"/>
              </a:rPr>
              <a:t></a:t>
            </a:r>
            <a:r>
              <a:rPr lang="en-US" altLang="zh-CN" sz="2100"/>
              <a:t>0S | </a:t>
            </a:r>
            <a:r>
              <a:rPr lang="en-US" altLang="zh-CN" sz="2100">
                <a:sym typeface="Symbol" panose="05050102010706020507" pitchFamily="18" charset="2"/>
              </a:rPr>
              <a:t>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7F8754B4-67E4-4D87-B00D-319FF4FEAF13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213100"/>
            <a:ext cx="3311525" cy="1963738"/>
            <a:chOff x="1701" y="2823"/>
            <a:chExt cx="2086" cy="1237"/>
          </a:xfrm>
        </p:grpSpPr>
        <p:sp>
          <p:nvSpPr>
            <p:cNvPr id="29701" name="Text Box 4">
              <a:extLst>
                <a:ext uri="{FF2B5EF4-FFF2-40B4-BE49-F238E27FC236}">
                  <a16:creationId xmlns:a16="http://schemas.microsoft.com/office/drawing/2014/main" id="{25C73418-242D-478D-B4A7-B296FFBAB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3793"/>
              <a:ext cx="2086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  </a:t>
              </a:r>
              <a:r>
                <a:rPr lang="zh-CN" altLang="en-US" sz="1800">
                  <a:latin typeface="Times New Roman" panose="02020603050405020304" pitchFamily="18" charset="0"/>
                </a:rPr>
                <a:t>例的</a:t>
              </a:r>
              <a:r>
                <a:rPr lang="en-US" altLang="zh-CN" sz="1800">
                  <a:latin typeface="Times New Roman" panose="02020603050405020304" pitchFamily="18" charset="0"/>
                </a:rPr>
                <a:t>FA M</a:t>
              </a:r>
            </a:p>
          </p:txBody>
        </p:sp>
        <p:grpSp>
          <p:nvGrpSpPr>
            <p:cNvPr id="29702" name="Group 5">
              <a:extLst>
                <a:ext uri="{FF2B5EF4-FFF2-40B4-BE49-F238E27FC236}">
                  <a16:creationId xmlns:a16="http://schemas.microsoft.com/office/drawing/2014/main" id="{0D461E8B-FB7B-4394-8146-AFF029D0D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2823"/>
              <a:ext cx="1834" cy="1084"/>
              <a:chOff x="1811" y="2823"/>
              <a:chExt cx="1834" cy="1084"/>
            </a:xfrm>
          </p:grpSpPr>
          <p:sp>
            <p:nvSpPr>
              <p:cNvPr id="29703" name="AutoShape 6">
                <a:extLst>
                  <a:ext uri="{FF2B5EF4-FFF2-40B4-BE49-F238E27FC236}">
                    <a16:creationId xmlns:a16="http://schemas.microsoft.com/office/drawing/2014/main" id="{DF107329-6318-47B6-99C5-1422B2259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1" y="3277"/>
                <a:ext cx="313" cy="95"/>
              </a:xfrm>
              <a:prstGeom prst="rightArrow">
                <a:avLst>
                  <a:gd name="adj1" fmla="val 50000"/>
                  <a:gd name="adj2" fmla="val 82368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9704" name="Arc 7">
                <a:extLst>
                  <a:ext uri="{FF2B5EF4-FFF2-40B4-BE49-F238E27FC236}">
                    <a16:creationId xmlns:a16="http://schemas.microsoft.com/office/drawing/2014/main" id="{471A40AB-882D-43C9-9F85-0A6D996665B1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45843">
                <a:off x="2441" y="3091"/>
                <a:ext cx="855" cy="816"/>
              </a:xfrm>
              <a:custGeom>
                <a:avLst/>
                <a:gdLst>
                  <a:gd name="T0" fmla="*/ 0 w 22140"/>
                  <a:gd name="T1" fmla="*/ 0 h 21600"/>
                  <a:gd name="T2" fmla="*/ 0 w 22140"/>
                  <a:gd name="T3" fmla="*/ 0 h 21600"/>
                  <a:gd name="T4" fmla="*/ 0 w 2214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0"/>
                  <a:gd name="T10" fmla="*/ 0 h 21600"/>
                  <a:gd name="T11" fmla="*/ 22140 w 2214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0" h="21600" fill="none" extrusionOk="0">
                    <a:moveTo>
                      <a:pt x="-1" y="309"/>
                    </a:moveTo>
                    <a:cubicBezTo>
                      <a:pt x="1204" y="103"/>
                      <a:pt x="2424" y="-1"/>
                      <a:pt x="3646" y="0"/>
                    </a:cubicBezTo>
                    <a:cubicBezTo>
                      <a:pt x="11214" y="0"/>
                      <a:pt x="18230" y="3960"/>
                      <a:pt x="22140" y="10440"/>
                    </a:cubicBezTo>
                  </a:path>
                  <a:path w="22140" h="21600" stroke="0" extrusionOk="0">
                    <a:moveTo>
                      <a:pt x="-1" y="309"/>
                    </a:moveTo>
                    <a:cubicBezTo>
                      <a:pt x="1204" y="103"/>
                      <a:pt x="2424" y="-1"/>
                      <a:pt x="3646" y="0"/>
                    </a:cubicBezTo>
                    <a:cubicBezTo>
                      <a:pt x="11214" y="0"/>
                      <a:pt x="18230" y="3960"/>
                      <a:pt x="22140" y="10440"/>
                    </a:cubicBezTo>
                    <a:lnTo>
                      <a:pt x="3646" y="21600"/>
                    </a:lnTo>
                    <a:lnTo>
                      <a:pt x="-1" y="309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5" name="Oval 8">
                <a:extLst>
                  <a:ext uri="{FF2B5EF4-FFF2-40B4-BE49-F238E27FC236}">
                    <a16:creationId xmlns:a16="http://schemas.microsoft.com/office/drawing/2014/main" id="{11E5BB1A-205E-442C-A840-344163E1E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3024"/>
                <a:ext cx="313" cy="265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9706" name="Oval 9">
                <a:extLst>
                  <a:ext uri="{FF2B5EF4-FFF2-40B4-BE49-F238E27FC236}">
                    <a16:creationId xmlns:a16="http://schemas.microsoft.com/office/drawing/2014/main" id="{164313D6-85ED-4810-83E7-450E97C1A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4" y="3141"/>
                <a:ext cx="417" cy="35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9707" name="Oval 10">
                <a:extLst>
                  <a:ext uri="{FF2B5EF4-FFF2-40B4-BE49-F238E27FC236}">
                    <a16:creationId xmlns:a16="http://schemas.microsoft.com/office/drawing/2014/main" id="{911E612B-6521-4E9F-AE50-59BB36FD3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3187"/>
                <a:ext cx="313" cy="265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9708" name="Text Box 11">
                <a:extLst>
                  <a:ext uri="{FF2B5EF4-FFF2-40B4-BE49-F238E27FC236}">
                    <a16:creationId xmlns:a16="http://schemas.microsoft.com/office/drawing/2014/main" id="{8278DDA6-EBB3-4C0D-9DF1-7A15F9E3FD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2" y="3187"/>
                <a:ext cx="313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S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9" name="Line 12">
                <a:extLst>
                  <a:ext uri="{FF2B5EF4-FFF2-40B4-BE49-F238E27FC236}">
                    <a16:creationId xmlns:a16="http://schemas.microsoft.com/office/drawing/2014/main" id="{04AF787A-0582-492F-802A-CE75E9D55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6" y="3187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0" name="Line 13">
                <a:extLst>
                  <a:ext uri="{FF2B5EF4-FFF2-40B4-BE49-F238E27FC236}">
                    <a16:creationId xmlns:a16="http://schemas.microsoft.com/office/drawing/2014/main" id="{306A374B-1FF2-48A9-833E-CBE7B01F1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6" y="3187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1" name="Line 14">
                <a:extLst>
                  <a:ext uri="{FF2B5EF4-FFF2-40B4-BE49-F238E27FC236}">
                    <a16:creationId xmlns:a16="http://schemas.microsoft.com/office/drawing/2014/main" id="{F2F284F6-FF4D-46C1-9AAA-F1855DB4CE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0" y="3102"/>
                <a:ext cx="0" cy="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2" name="Oval 15">
                <a:extLst>
                  <a:ext uri="{FF2B5EF4-FFF2-40B4-BE49-F238E27FC236}">
                    <a16:creationId xmlns:a16="http://schemas.microsoft.com/office/drawing/2014/main" id="{963CF810-D82E-4329-A7C2-9FC944B2A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3146"/>
                <a:ext cx="417" cy="35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9713" name="Oval 16">
                <a:extLst>
                  <a:ext uri="{FF2B5EF4-FFF2-40B4-BE49-F238E27FC236}">
                    <a16:creationId xmlns:a16="http://schemas.microsoft.com/office/drawing/2014/main" id="{2E318B74-8FC9-4BF2-8EAE-1AF35B2F6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3192"/>
                <a:ext cx="313" cy="265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9714" name="Text Box 17">
                <a:extLst>
                  <a:ext uri="{FF2B5EF4-FFF2-40B4-BE49-F238E27FC236}">
                    <a16:creationId xmlns:a16="http://schemas.microsoft.com/office/drawing/2014/main" id="{9C01ED5F-E514-44DA-8935-A24D557D66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6" y="3192"/>
                <a:ext cx="313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5" name="Line 18">
                <a:extLst>
                  <a:ext uri="{FF2B5EF4-FFF2-40B4-BE49-F238E27FC236}">
                    <a16:creationId xmlns:a16="http://schemas.microsoft.com/office/drawing/2014/main" id="{4015D05E-2D54-4115-BF52-B4E84E12C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0" y="3192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6" name="Line 19">
                <a:extLst>
                  <a:ext uri="{FF2B5EF4-FFF2-40B4-BE49-F238E27FC236}">
                    <a16:creationId xmlns:a16="http://schemas.microsoft.com/office/drawing/2014/main" id="{F2268997-6753-4587-A824-0D1A7988E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0" y="3192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7" name="Arc 20">
                <a:extLst>
                  <a:ext uri="{FF2B5EF4-FFF2-40B4-BE49-F238E27FC236}">
                    <a16:creationId xmlns:a16="http://schemas.microsoft.com/office/drawing/2014/main" id="{FFEF97DC-F7A0-459A-B2C8-0FC919676770}"/>
                  </a:ext>
                </a:extLst>
              </p:cNvPr>
              <p:cNvSpPr>
                <a:spLocks/>
              </p:cNvSpPr>
              <p:nvPr/>
            </p:nvSpPr>
            <p:spPr bwMode="auto">
              <a:xfrm rot="9111683">
                <a:off x="2402" y="2959"/>
                <a:ext cx="723" cy="707"/>
              </a:xfrm>
              <a:custGeom>
                <a:avLst/>
                <a:gdLst>
                  <a:gd name="T0" fmla="*/ 0 w 20402"/>
                  <a:gd name="T1" fmla="*/ 0 h 21600"/>
                  <a:gd name="T2" fmla="*/ 0 w 20402"/>
                  <a:gd name="T3" fmla="*/ 0 h 21600"/>
                  <a:gd name="T4" fmla="*/ 0 w 2040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402"/>
                  <a:gd name="T10" fmla="*/ 0 h 21600"/>
                  <a:gd name="T11" fmla="*/ 20402 w 2040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402" h="21600" fill="none" extrusionOk="0">
                    <a:moveTo>
                      <a:pt x="0" y="29"/>
                    </a:moveTo>
                    <a:cubicBezTo>
                      <a:pt x="375" y="9"/>
                      <a:pt x="751" y="-1"/>
                      <a:pt x="1127" y="0"/>
                    </a:cubicBezTo>
                    <a:cubicBezTo>
                      <a:pt x="9272" y="0"/>
                      <a:pt x="16725" y="4582"/>
                      <a:pt x="20402" y="11851"/>
                    </a:cubicBezTo>
                  </a:path>
                  <a:path w="20402" h="21600" stroke="0" extrusionOk="0">
                    <a:moveTo>
                      <a:pt x="0" y="29"/>
                    </a:moveTo>
                    <a:cubicBezTo>
                      <a:pt x="375" y="9"/>
                      <a:pt x="751" y="-1"/>
                      <a:pt x="1127" y="0"/>
                    </a:cubicBezTo>
                    <a:cubicBezTo>
                      <a:pt x="9272" y="0"/>
                      <a:pt x="16725" y="4582"/>
                      <a:pt x="20402" y="11851"/>
                    </a:cubicBezTo>
                    <a:lnTo>
                      <a:pt x="1127" y="21600"/>
                    </a:lnTo>
                    <a:lnTo>
                      <a:pt x="0" y="29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8" name="Text Box 21">
                <a:extLst>
                  <a:ext uri="{FF2B5EF4-FFF2-40B4-BE49-F238E27FC236}">
                    <a16:creationId xmlns:a16="http://schemas.microsoft.com/office/drawing/2014/main" id="{DD4202C2-4ED8-4057-9D40-E49197C922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1" y="2959"/>
                <a:ext cx="313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9719" name="Text Box 22">
                <a:extLst>
                  <a:ext uri="{FF2B5EF4-FFF2-40B4-BE49-F238E27FC236}">
                    <a16:creationId xmlns:a16="http://schemas.microsoft.com/office/drawing/2014/main" id="{EE28C901-FF9F-4E69-A92F-CF5209121A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6" y="3603"/>
                <a:ext cx="417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9720" name="Text Box 23">
                <a:extLst>
                  <a:ext uri="{FF2B5EF4-FFF2-40B4-BE49-F238E27FC236}">
                    <a16:creationId xmlns:a16="http://schemas.microsoft.com/office/drawing/2014/main" id="{52D61DA2-B0F1-4E85-87CE-13A9E3E895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2823"/>
                <a:ext cx="313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5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5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5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6">
            <a:extLst>
              <a:ext uri="{FF2B5EF4-FFF2-40B4-BE49-F238E27FC236}">
                <a16:creationId xmlns:a16="http://schemas.microsoft.com/office/drawing/2014/main" id="{E3664EB3-3023-47A2-A37A-C6FE1690C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4B59A2-98C6-4D9B-A90D-EF46CE81F99D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05D2C5B-901C-4CB9-95FA-6219D75921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333375"/>
            <a:ext cx="40386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CC3300"/>
                </a:solidFill>
              </a:rPr>
              <a:t>*</a:t>
            </a:r>
            <a:r>
              <a:rPr lang="en-US" altLang="zh-CN" sz="2600"/>
              <a:t>7.</a:t>
            </a:r>
            <a:r>
              <a:rPr lang="zh-CN" altLang="en-US" sz="2600"/>
              <a:t>给定文法</a:t>
            </a:r>
            <a:r>
              <a:rPr lang="en-US" altLang="zh-CN" sz="2600"/>
              <a:t>G[S]: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S</a:t>
            </a:r>
            <a:r>
              <a:rPr lang="en-US" altLang="zh-CN" sz="2600">
                <a:sym typeface="Wingdings" panose="05000000000000000000" pitchFamily="2" charset="2"/>
              </a:rPr>
              <a:t>aA | bQ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 	A</a:t>
            </a:r>
            <a:r>
              <a:rPr lang="en-US" altLang="zh-CN" sz="2600">
                <a:sym typeface="Wingdings" panose="05000000000000000000" pitchFamily="2" charset="2"/>
              </a:rPr>
              <a:t>aA | bB | 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sym typeface="Wingdings" panose="05000000000000000000" pitchFamily="2" charset="2"/>
              </a:rPr>
              <a:t>   BbD | aQ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sym typeface="Wingdings" panose="05000000000000000000" pitchFamily="2" charset="2"/>
              </a:rPr>
              <a:t>	QaQ | bD | 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sym typeface="Wingdings" panose="05000000000000000000" pitchFamily="2" charset="2"/>
              </a:rPr>
              <a:t>	DbB | aA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sym typeface="Wingdings" panose="05000000000000000000" pitchFamily="2" charset="2"/>
              </a:rPr>
              <a:t>	</a:t>
            </a:r>
            <a:r>
              <a:rPr lang="en-US" altLang="zh-CN" sz="2600">
                <a:solidFill>
                  <a:srgbClr val="CC3300"/>
                </a:solidFill>
                <a:sym typeface="Wingdings" panose="05000000000000000000" pitchFamily="2" charset="2"/>
              </a:rPr>
              <a:t>EaB | bF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CC3300"/>
                </a:solidFill>
                <a:sym typeface="Wingdings" panose="05000000000000000000" pitchFamily="2" charset="2"/>
              </a:rPr>
              <a:t>	FbD | aE | 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>
                <a:sym typeface="Wingdings" panose="05000000000000000000" pitchFamily="2" charset="2"/>
              </a:rPr>
              <a:t>构造相应的最小的</a:t>
            </a:r>
            <a:r>
              <a:rPr lang="en-US" altLang="zh-CN" sz="2600">
                <a:sym typeface="Wingdings" panose="05000000000000000000" pitchFamily="2" charset="2"/>
              </a:rPr>
              <a:t>DFA</a:t>
            </a:r>
            <a:endParaRPr lang="en-US" altLang="zh-CN" sz="2600"/>
          </a:p>
        </p:txBody>
      </p:sp>
      <p:graphicFrame>
        <p:nvGraphicFramePr>
          <p:cNvPr id="458811" name="Group 59">
            <a:extLst>
              <a:ext uri="{FF2B5EF4-FFF2-40B4-BE49-F238E27FC236}">
                <a16:creationId xmlns:a16="http://schemas.microsoft.com/office/drawing/2014/main" id="{A8661CE7-E312-4118-82B8-4E636E36643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995738" y="549275"/>
          <a:ext cx="4398962" cy="4103690"/>
        </p:xfrm>
        <a:graphic>
          <a:graphicData uri="http://schemas.openxmlformats.org/drawingml/2006/table">
            <a:tbl>
              <a:tblPr/>
              <a:tblGrid>
                <a:gridCol w="1100137">
                  <a:extLst>
                    <a:ext uri="{9D8B030D-6E8A-4147-A177-3AD203B41FA5}">
                      <a16:colId xmlns:a16="http://schemas.microsoft.com/office/drawing/2014/main" val="334687366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674665798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4095245068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1365806955"/>
                    </a:ext>
                  </a:extLst>
                </a:gridCol>
              </a:tblGrid>
              <a:tr h="5127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NFAM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153199"/>
                  </a:ext>
                </a:extLst>
              </a:tr>
              <a:tr h="5143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545129"/>
                  </a:ext>
                </a:extLst>
              </a:tr>
              <a:tr h="5111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B,R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076457"/>
                  </a:ext>
                </a:extLst>
              </a:tr>
              <a:tr h="5143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600801"/>
                  </a:ext>
                </a:extLst>
              </a:tr>
              <a:tr h="5127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D,R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760627"/>
                  </a:ext>
                </a:extLst>
              </a:tr>
              <a:tr h="5127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3462"/>
                  </a:ext>
                </a:extLst>
              </a:tr>
              <a:tr h="5127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958727"/>
                  </a:ext>
                </a:extLst>
              </a:tr>
              <a:tr h="5127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08746"/>
                  </a:ext>
                </a:extLst>
              </a:tr>
            </a:tbl>
          </a:graphicData>
        </a:graphic>
      </p:graphicFrame>
      <p:sp>
        <p:nvSpPr>
          <p:cNvPr id="30771" name="Text Box 60">
            <a:extLst>
              <a:ext uri="{FF2B5EF4-FFF2-40B4-BE49-F238E27FC236}">
                <a16:creationId xmlns:a16="http://schemas.microsoft.com/office/drawing/2014/main" id="{B73346B7-8131-417E-B3E9-26CC2EE34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084763"/>
            <a:ext cx="590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3300"/>
                </a:solidFill>
              </a:rPr>
              <a:t>E</a:t>
            </a:r>
            <a:r>
              <a:rPr lang="zh-CN" altLang="en-US" sz="2400" b="1">
                <a:solidFill>
                  <a:srgbClr val="CC3300"/>
                </a:solidFill>
              </a:rPr>
              <a:t>、</a:t>
            </a:r>
            <a:r>
              <a:rPr lang="en-US" altLang="zh-CN" sz="2400" b="1">
                <a:solidFill>
                  <a:srgbClr val="CC3300"/>
                </a:solidFill>
              </a:rPr>
              <a:t>F</a:t>
            </a:r>
            <a:r>
              <a:rPr lang="zh-CN" altLang="en-US" sz="2400" b="1">
                <a:solidFill>
                  <a:srgbClr val="CC3300"/>
                </a:solidFill>
              </a:rPr>
              <a:t>是不可达到的多余状态，应删除。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6">
            <a:extLst>
              <a:ext uri="{FF2B5EF4-FFF2-40B4-BE49-F238E27FC236}">
                <a16:creationId xmlns:a16="http://schemas.microsoft.com/office/drawing/2014/main" id="{E58A0EB0-9BD1-4E03-948E-DDE604846B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841F19-2A2D-4447-897F-2CC7F61EEC86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graphicFrame>
        <p:nvGraphicFramePr>
          <p:cNvPr id="461006" name="Group 206">
            <a:extLst>
              <a:ext uri="{FF2B5EF4-FFF2-40B4-BE49-F238E27FC236}">
                <a16:creationId xmlns:a16="http://schemas.microsoft.com/office/drawing/2014/main" id="{9D9D2309-7A9F-4DEE-907D-3F0A414DBC0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357688" y="571500"/>
          <a:ext cx="4254500" cy="4527553"/>
        </p:xfrm>
        <a:graphic>
          <a:graphicData uri="http://schemas.openxmlformats.org/drawingml/2006/table">
            <a:tbl>
              <a:tblPr/>
              <a:tblGrid>
                <a:gridCol w="455612">
                  <a:extLst>
                    <a:ext uri="{9D8B030D-6E8A-4147-A177-3AD203B41FA5}">
                      <a16:colId xmlns:a16="http://schemas.microsoft.com/office/drawing/2014/main" val="1902989924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174221293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1676063601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180107919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1268039894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71223"/>
                  </a:ext>
                </a:extLst>
              </a:tr>
              <a:tr h="5048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[S]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 ]    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[Q]     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585880"/>
                  </a:ext>
                </a:extLst>
              </a:tr>
              <a:tr h="5651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    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[BR]   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300798"/>
                  </a:ext>
                </a:extLst>
              </a:tr>
              <a:tr h="5667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[Q]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[Q]    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[DR]   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445850"/>
                  </a:ext>
                </a:extLst>
              </a:tr>
              <a:tr h="5667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[BR]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[Q]    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[D]     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357303"/>
                  </a:ext>
                </a:extLst>
              </a:tr>
              <a:tr h="5667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[DR]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    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[B]     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925953"/>
                  </a:ext>
                </a:extLst>
              </a:tr>
              <a:tr h="6143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[D]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    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[B]     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836914"/>
                  </a:ext>
                </a:extLst>
              </a:tr>
              <a:tr h="5667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[B]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[Q]    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[D]    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728662"/>
                  </a:ext>
                </a:extLst>
              </a:tr>
            </a:tbl>
          </a:graphicData>
        </a:graphic>
      </p:graphicFrame>
      <p:sp>
        <p:nvSpPr>
          <p:cNvPr id="31803" name="Text Box 148">
            <a:extLst>
              <a:ext uri="{FF2B5EF4-FFF2-40B4-BE49-F238E27FC236}">
                <a16:creationId xmlns:a16="http://schemas.microsoft.com/office/drawing/2014/main" id="{87200CDB-3E11-4315-ADDD-AC887B3B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0"/>
            <a:ext cx="133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CC3300"/>
                </a:solidFill>
              </a:rPr>
              <a:t>确定化</a:t>
            </a:r>
            <a:r>
              <a:rPr lang="zh-CN" altLang="en-US" sz="1800" b="1"/>
              <a:t>：</a:t>
            </a:r>
          </a:p>
        </p:txBody>
      </p:sp>
      <p:graphicFrame>
        <p:nvGraphicFramePr>
          <p:cNvPr id="461005" name="Group 205">
            <a:extLst>
              <a:ext uri="{FF2B5EF4-FFF2-40B4-BE49-F238E27FC236}">
                <a16:creationId xmlns:a16="http://schemas.microsoft.com/office/drawing/2014/main" id="{CDFBAAF1-DC42-4BD6-87FD-3CB5C94363F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390525" y="987425"/>
          <a:ext cx="3824288" cy="3656014"/>
        </p:xfrm>
        <a:graphic>
          <a:graphicData uri="http://schemas.openxmlformats.org/drawingml/2006/table">
            <a:tbl>
              <a:tblPr/>
              <a:tblGrid>
                <a:gridCol w="1106488">
                  <a:extLst>
                    <a:ext uri="{9D8B030D-6E8A-4147-A177-3AD203B41FA5}">
                      <a16:colId xmlns:a16="http://schemas.microsoft.com/office/drawing/2014/main" val="34820421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3626698578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143788997"/>
                    </a:ext>
                  </a:extLst>
                </a:gridCol>
                <a:gridCol w="646113">
                  <a:extLst>
                    <a:ext uri="{9D8B030D-6E8A-4147-A177-3AD203B41FA5}">
                      <a16:colId xmlns:a16="http://schemas.microsoft.com/office/drawing/2014/main" val="4195868008"/>
                    </a:ext>
                  </a:extLst>
                </a:gridCol>
              </a:tblGrid>
              <a:tr h="5127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NFAM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92499"/>
                  </a:ext>
                </a:extLst>
              </a:tr>
              <a:tr h="5143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921784"/>
                  </a:ext>
                </a:extLst>
              </a:tr>
              <a:tr h="5111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B,R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871009"/>
                  </a:ext>
                </a:extLst>
              </a:tr>
              <a:tr h="5143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920331"/>
                  </a:ext>
                </a:extLst>
              </a:tr>
              <a:tr h="5127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D,R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97524"/>
                  </a:ext>
                </a:extLst>
              </a:tr>
              <a:tr h="5254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148598"/>
                  </a:ext>
                </a:extLst>
              </a:tr>
              <a:tr h="5651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292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6">
            <a:extLst>
              <a:ext uri="{FF2B5EF4-FFF2-40B4-BE49-F238E27FC236}">
                <a16:creationId xmlns:a16="http://schemas.microsoft.com/office/drawing/2014/main" id="{156AA97C-B508-45AD-8742-870DC99954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7474C6-6B80-4402-91EF-99F8A420922C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graphicFrame>
        <p:nvGraphicFramePr>
          <p:cNvPr id="492546" name="Group 2">
            <a:extLst>
              <a:ext uri="{FF2B5EF4-FFF2-40B4-BE49-F238E27FC236}">
                <a16:creationId xmlns:a16="http://schemas.microsoft.com/office/drawing/2014/main" id="{2BE241E0-8E40-4386-8BB4-532FD0B99EB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86250" y="536575"/>
          <a:ext cx="4540250" cy="4527553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845314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661095667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1627273743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399760167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572885397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239725"/>
                  </a:ext>
                </a:extLst>
              </a:tr>
              <a:tr h="5048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[S]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 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    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51582"/>
                  </a:ext>
                </a:extLst>
              </a:tr>
              <a:tr h="5651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 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[BR]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343041"/>
                  </a:ext>
                </a:extLst>
              </a:tr>
              <a:tr h="5667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[Q]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[Q]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[DR]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02189"/>
                  </a:ext>
                </a:extLst>
              </a:tr>
              <a:tr h="5667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[BR]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[Q]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[D]  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068784"/>
                  </a:ext>
                </a:extLst>
              </a:tr>
              <a:tr h="5667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[DR]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[B]   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748532"/>
                  </a:ext>
                </a:extLst>
              </a:tr>
              <a:tr h="6143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[D]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[B]   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8248"/>
                  </a:ext>
                </a:extLst>
              </a:tr>
              <a:tr h="5667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[B]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[Q]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[D]  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6502"/>
                  </a:ext>
                </a:extLst>
              </a:tr>
            </a:tbl>
          </a:graphicData>
        </a:graphic>
      </p:graphicFrame>
      <p:sp>
        <p:nvSpPr>
          <p:cNvPr id="32827" name="Text Box 58">
            <a:extLst>
              <a:ext uri="{FF2B5EF4-FFF2-40B4-BE49-F238E27FC236}">
                <a16:creationId xmlns:a16="http://schemas.microsoft.com/office/drawing/2014/main" id="{6142738F-C2BC-4D96-9C2D-27D82A61D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997200"/>
            <a:ext cx="23256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5</a:t>
            </a:r>
            <a:r>
              <a:rPr lang="zh-CN" altLang="en-US" sz="2400" b="1"/>
              <a:t>、</a:t>
            </a:r>
            <a:r>
              <a:rPr lang="en-US" altLang="zh-CN" sz="2400" b="1"/>
              <a:t>6</a:t>
            </a:r>
            <a:r>
              <a:rPr lang="zh-CN" altLang="en-US" sz="2400" b="1"/>
              <a:t>等价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1</a:t>
            </a:r>
            <a:r>
              <a:rPr lang="zh-CN" altLang="en-US" sz="2400" b="1"/>
              <a:t>、</a:t>
            </a:r>
            <a:r>
              <a:rPr lang="en-US" altLang="zh-CN" sz="2400" b="1"/>
              <a:t>2</a:t>
            </a:r>
            <a:r>
              <a:rPr lang="zh-CN" altLang="en-US" sz="2400" b="1"/>
              <a:t>等价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3</a:t>
            </a:r>
            <a:r>
              <a:rPr lang="zh-CN" altLang="en-US" sz="2400" b="1"/>
              <a:t>、</a:t>
            </a:r>
            <a:r>
              <a:rPr lang="en-US" altLang="zh-CN" sz="2400" b="1"/>
              <a:t>4</a:t>
            </a:r>
            <a:r>
              <a:rPr lang="zh-CN" altLang="en-US" sz="2400" b="1"/>
              <a:t>等价</a:t>
            </a:r>
          </a:p>
        </p:txBody>
      </p:sp>
      <p:sp>
        <p:nvSpPr>
          <p:cNvPr id="32828" name="Text Box 59">
            <a:extLst>
              <a:ext uri="{FF2B5EF4-FFF2-40B4-BE49-F238E27FC236}">
                <a16:creationId xmlns:a16="http://schemas.microsoft.com/office/drawing/2014/main" id="{B6D8573A-3BAE-4EE3-8486-5BFA5D7B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0"/>
            <a:ext cx="133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CC3300"/>
                </a:solidFill>
              </a:rPr>
              <a:t>确定化</a:t>
            </a:r>
            <a:r>
              <a:rPr lang="zh-CN" altLang="en-US" sz="1800" b="1"/>
              <a:t>：</a:t>
            </a:r>
          </a:p>
        </p:txBody>
      </p:sp>
      <p:sp>
        <p:nvSpPr>
          <p:cNvPr id="32829" name="Text Box 60">
            <a:extLst>
              <a:ext uri="{FF2B5EF4-FFF2-40B4-BE49-F238E27FC236}">
                <a16:creationId xmlns:a16="http://schemas.microsoft.com/office/drawing/2014/main" id="{9BA5D4A8-7E42-421A-9D5C-C10FDF9FD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000125"/>
            <a:ext cx="42846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P0 = ({0,1,2,5,6}, {3,4})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P1 = ({0,5,6}, {1,2}, {3,4})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P2 = ({0}, {5,6}, {1,2}, {3,4})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B845683C-393E-4BC0-8227-BD9E8DE2FE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F6417C-3937-4AC5-8759-C89997EB4B9D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41F8615-C627-4896-8D79-6FC69C2B9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692150"/>
            <a:ext cx="8229600" cy="5113338"/>
          </a:xfrm>
        </p:spPr>
        <p:txBody>
          <a:bodyPr/>
          <a:lstStyle/>
          <a:p>
            <a:pPr eaLnBrk="1" hangingPunct="1"/>
            <a:r>
              <a:rPr lang="en-US" altLang="zh-CN"/>
              <a:t>8.</a:t>
            </a:r>
            <a:r>
              <a:rPr lang="zh-CN" altLang="en-US"/>
              <a:t>给出下述文法对应的正规式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S</a:t>
            </a:r>
            <a:r>
              <a:rPr lang="en-US" altLang="zh-CN">
                <a:sym typeface="Wingdings" panose="05000000000000000000" pitchFamily="2" charset="2"/>
              </a:rPr>
              <a:t>0A | 1B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	A1S |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	B0S |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ym typeface="Wingdings" panose="05000000000000000000" pitchFamily="2" charset="2"/>
              </a:rPr>
              <a:t>解：将</a:t>
            </a:r>
            <a:r>
              <a:rPr lang="en-US" altLang="zh-CN">
                <a:sym typeface="Wingdings" panose="05000000000000000000" pitchFamily="2" charset="2"/>
              </a:rPr>
              <a:t>A</a:t>
            </a:r>
            <a:r>
              <a:rPr lang="zh-CN" altLang="en-US">
                <a:sym typeface="Wingdings" panose="05000000000000000000" pitchFamily="2" charset="2"/>
              </a:rPr>
              <a:t>、</a:t>
            </a:r>
            <a:r>
              <a:rPr lang="en-US" altLang="zh-CN">
                <a:sym typeface="Wingdings" panose="05000000000000000000" pitchFamily="2" charset="2"/>
              </a:rPr>
              <a:t>B</a:t>
            </a:r>
            <a:r>
              <a:rPr lang="zh-CN" altLang="en-US">
                <a:sym typeface="Wingdings" panose="05000000000000000000" pitchFamily="2" charset="2"/>
              </a:rPr>
              <a:t>代入</a:t>
            </a:r>
            <a:r>
              <a:rPr lang="en-US" altLang="zh-CN">
                <a:sym typeface="Wingdings" panose="05000000000000000000" pitchFamily="2" charset="2"/>
              </a:rPr>
              <a:t>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	    S01S | 01 | 10S | 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ym typeface="Wingdings" panose="05000000000000000000" pitchFamily="2" charset="2"/>
              </a:rPr>
              <a:t>即   </a:t>
            </a:r>
            <a:r>
              <a:rPr lang="en-US" altLang="zh-CN">
                <a:sym typeface="Wingdings" panose="05000000000000000000" pitchFamily="2" charset="2"/>
              </a:rPr>
              <a:t>S(01 | 10)S |(01|10)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ym typeface="Wingdings" panose="05000000000000000000" pitchFamily="2" charset="2"/>
              </a:rPr>
              <a:t>所以</a:t>
            </a:r>
            <a:r>
              <a:rPr lang="en-US" altLang="zh-CN">
                <a:sym typeface="Wingdings" panose="05000000000000000000" pitchFamily="2" charset="2"/>
              </a:rPr>
              <a:t>S = (01 +10)*(01+10)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6">
            <a:extLst>
              <a:ext uri="{FF2B5EF4-FFF2-40B4-BE49-F238E27FC236}">
                <a16:creationId xmlns:a16="http://schemas.microsoft.com/office/drawing/2014/main" id="{6B96082A-8EB4-4348-B17C-DE7FC6B6A5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396653-5645-4B04-8DD0-A1646A7FFA1A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04FBF0C-7441-48AD-A230-C67B82FDA17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476250"/>
            <a:ext cx="7283450" cy="388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/>
              <a:t>9.</a:t>
            </a:r>
            <a:r>
              <a:rPr lang="zh-CN" altLang="en-US" sz="2000"/>
              <a:t>将下图的</a:t>
            </a:r>
            <a:r>
              <a:rPr lang="en-US" altLang="zh-CN" sz="2000"/>
              <a:t>DFA</a:t>
            </a:r>
            <a:r>
              <a:rPr lang="zh-CN" altLang="en-US" sz="2000"/>
              <a:t>最小化，并用正规式描述它所识别的语言</a:t>
            </a:r>
          </a:p>
        </p:txBody>
      </p:sp>
      <p:grpSp>
        <p:nvGrpSpPr>
          <p:cNvPr id="34820" name="Group 3">
            <a:extLst>
              <a:ext uri="{FF2B5EF4-FFF2-40B4-BE49-F238E27FC236}">
                <a16:creationId xmlns:a16="http://schemas.microsoft.com/office/drawing/2014/main" id="{78114D08-B325-4DA9-8083-18BF0642BB29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412875"/>
            <a:ext cx="541338" cy="477838"/>
            <a:chOff x="3787" y="3339"/>
            <a:chExt cx="341" cy="301"/>
          </a:xfrm>
        </p:grpSpPr>
        <p:sp>
          <p:nvSpPr>
            <p:cNvPr id="34967" name="Oval 4">
              <a:extLst>
                <a:ext uri="{FF2B5EF4-FFF2-40B4-BE49-F238E27FC236}">
                  <a16:creationId xmlns:a16="http://schemas.microsoft.com/office/drawing/2014/main" id="{6975D721-38B8-4E7A-B4CA-ADEB44879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39"/>
              <a:ext cx="340" cy="301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4968" name="Text Box 5">
              <a:extLst>
                <a:ext uri="{FF2B5EF4-FFF2-40B4-BE49-F238E27FC236}">
                  <a16:creationId xmlns:a16="http://schemas.microsoft.com/office/drawing/2014/main" id="{C22669C5-9CE5-4E01-A92E-863476A55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39"/>
              <a:ext cx="34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821" name="Group 6">
            <a:extLst>
              <a:ext uri="{FF2B5EF4-FFF2-40B4-BE49-F238E27FC236}">
                <a16:creationId xmlns:a16="http://schemas.microsoft.com/office/drawing/2014/main" id="{5AA408BB-FC5B-46A0-AF31-8DB5DCC271D2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2492375"/>
            <a:ext cx="576263" cy="576263"/>
            <a:chOff x="3004" y="3499"/>
            <a:chExt cx="535" cy="612"/>
          </a:xfrm>
        </p:grpSpPr>
        <p:sp>
          <p:nvSpPr>
            <p:cNvPr id="34962" name="Oval 7">
              <a:extLst>
                <a:ext uri="{FF2B5EF4-FFF2-40B4-BE49-F238E27FC236}">
                  <a16:creationId xmlns:a16="http://schemas.microsoft.com/office/drawing/2014/main" id="{ABCAED76-7A2A-42E6-840D-C590F658C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499"/>
              <a:ext cx="535" cy="61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4963" name="Oval 8">
              <a:extLst>
                <a:ext uri="{FF2B5EF4-FFF2-40B4-BE49-F238E27FC236}">
                  <a16:creationId xmlns:a16="http://schemas.microsoft.com/office/drawing/2014/main" id="{A695D5CB-EC33-4606-AA6A-E91D5BEAF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3578"/>
              <a:ext cx="402" cy="459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4964" name="Text Box 9">
              <a:extLst>
                <a:ext uri="{FF2B5EF4-FFF2-40B4-BE49-F238E27FC236}">
                  <a16:creationId xmlns:a16="http://schemas.microsoft.com/office/drawing/2014/main" id="{825DC2F2-B9C9-452B-9C36-CB4F04ACB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612"/>
              <a:ext cx="402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7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4965" name="Line 10">
              <a:extLst>
                <a:ext uri="{FF2B5EF4-FFF2-40B4-BE49-F238E27FC236}">
                  <a16:creationId xmlns:a16="http://schemas.microsoft.com/office/drawing/2014/main" id="{4E03A423-504A-47E1-9E9B-C0534109E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357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6" name="Line 11">
              <a:extLst>
                <a:ext uri="{FF2B5EF4-FFF2-40B4-BE49-F238E27FC236}">
                  <a16:creationId xmlns:a16="http://schemas.microsoft.com/office/drawing/2014/main" id="{CDCCF4F6-F4CF-4C53-ADA7-2F7EE70C1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357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22" name="Group 12">
            <a:extLst>
              <a:ext uri="{FF2B5EF4-FFF2-40B4-BE49-F238E27FC236}">
                <a16:creationId xmlns:a16="http://schemas.microsoft.com/office/drawing/2014/main" id="{D348C8B9-F094-4A5D-AE94-375EDA3D7909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492375"/>
            <a:ext cx="541338" cy="477838"/>
            <a:chOff x="3787" y="3339"/>
            <a:chExt cx="341" cy="301"/>
          </a:xfrm>
        </p:grpSpPr>
        <p:sp>
          <p:nvSpPr>
            <p:cNvPr id="34960" name="Oval 13">
              <a:extLst>
                <a:ext uri="{FF2B5EF4-FFF2-40B4-BE49-F238E27FC236}">
                  <a16:creationId xmlns:a16="http://schemas.microsoft.com/office/drawing/2014/main" id="{81C4775B-126A-49D1-A5D5-DB371CF7D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39"/>
              <a:ext cx="340" cy="301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4961" name="Text Box 14">
              <a:extLst>
                <a:ext uri="{FF2B5EF4-FFF2-40B4-BE49-F238E27FC236}">
                  <a16:creationId xmlns:a16="http://schemas.microsoft.com/office/drawing/2014/main" id="{B65E9CBC-7A46-4AC9-9232-CD85B756D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39"/>
              <a:ext cx="34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823" name="Group 15">
            <a:extLst>
              <a:ext uri="{FF2B5EF4-FFF2-40B4-BE49-F238E27FC236}">
                <a16:creationId xmlns:a16="http://schemas.microsoft.com/office/drawing/2014/main" id="{B748ADB5-9CC6-468D-AE9A-6ACFFF66F4E1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1339850"/>
            <a:ext cx="541338" cy="477838"/>
            <a:chOff x="3787" y="3339"/>
            <a:chExt cx="341" cy="301"/>
          </a:xfrm>
        </p:grpSpPr>
        <p:sp>
          <p:nvSpPr>
            <p:cNvPr id="34958" name="Oval 16">
              <a:extLst>
                <a:ext uri="{FF2B5EF4-FFF2-40B4-BE49-F238E27FC236}">
                  <a16:creationId xmlns:a16="http://schemas.microsoft.com/office/drawing/2014/main" id="{DA67035D-0BD6-4620-8139-43055A4A8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39"/>
              <a:ext cx="340" cy="301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4959" name="Text Box 17">
              <a:extLst>
                <a:ext uri="{FF2B5EF4-FFF2-40B4-BE49-F238E27FC236}">
                  <a16:creationId xmlns:a16="http://schemas.microsoft.com/office/drawing/2014/main" id="{286F7703-1C92-4219-ABE9-8BAD8AAFA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39"/>
              <a:ext cx="34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3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824" name="Group 18">
            <a:extLst>
              <a:ext uri="{FF2B5EF4-FFF2-40B4-BE49-F238E27FC236}">
                <a16:creationId xmlns:a16="http://schemas.microsoft.com/office/drawing/2014/main" id="{A582AAF7-0121-421D-ADB3-024226423829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492375"/>
            <a:ext cx="541338" cy="477838"/>
            <a:chOff x="3787" y="3339"/>
            <a:chExt cx="341" cy="301"/>
          </a:xfrm>
        </p:grpSpPr>
        <p:sp>
          <p:nvSpPr>
            <p:cNvPr id="34956" name="Oval 19">
              <a:extLst>
                <a:ext uri="{FF2B5EF4-FFF2-40B4-BE49-F238E27FC236}">
                  <a16:creationId xmlns:a16="http://schemas.microsoft.com/office/drawing/2014/main" id="{65CB7DDB-412B-4C6F-BC85-80989562F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39"/>
              <a:ext cx="340" cy="301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4957" name="Text Box 20">
              <a:extLst>
                <a:ext uri="{FF2B5EF4-FFF2-40B4-BE49-F238E27FC236}">
                  <a16:creationId xmlns:a16="http://schemas.microsoft.com/office/drawing/2014/main" id="{0AAE39FD-7DD7-4803-9D84-4871C3EBB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39"/>
              <a:ext cx="34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4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825" name="Group 21">
            <a:extLst>
              <a:ext uri="{FF2B5EF4-FFF2-40B4-BE49-F238E27FC236}">
                <a16:creationId xmlns:a16="http://schemas.microsoft.com/office/drawing/2014/main" id="{D25F453A-CBF6-4C16-97B7-E225DD94AA69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1771650"/>
            <a:ext cx="541337" cy="477838"/>
            <a:chOff x="3787" y="3339"/>
            <a:chExt cx="341" cy="301"/>
          </a:xfrm>
        </p:grpSpPr>
        <p:sp>
          <p:nvSpPr>
            <p:cNvPr id="34954" name="Oval 22">
              <a:extLst>
                <a:ext uri="{FF2B5EF4-FFF2-40B4-BE49-F238E27FC236}">
                  <a16:creationId xmlns:a16="http://schemas.microsoft.com/office/drawing/2014/main" id="{DF040DDF-FBC9-4B74-BBD1-197CEBC52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39"/>
              <a:ext cx="340" cy="301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4955" name="Text Box 23">
              <a:extLst>
                <a:ext uri="{FF2B5EF4-FFF2-40B4-BE49-F238E27FC236}">
                  <a16:creationId xmlns:a16="http://schemas.microsoft.com/office/drawing/2014/main" id="{5A3DBA93-B979-4CCF-96F5-8FA8D8A0A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39"/>
              <a:ext cx="34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826" name="Group 24">
            <a:extLst>
              <a:ext uri="{FF2B5EF4-FFF2-40B4-BE49-F238E27FC236}">
                <a16:creationId xmlns:a16="http://schemas.microsoft.com/office/drawing/2014/main" id="{0169D2ED-C745-4AF5-B92E-7AF5B44647F5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1196975"/>
            <a:ext cx="647700" cy="576263"/>
            <a:chOff x="3004" y="3499"/>
            <a:chExt cx="535" cy="612"/>
          </a:xfrm>
        </p:grpSpPr>
        <p:sp>
          <p:nvSpPr>
            <p:cNvPr id="34949" name="Oval 25">
              <a:extLst>
                <a:ext uri="{FF2B5EF4-FFF2-40B4-BE49-F238E27FC236}">
                  <a16:creationId xmlns:a16="http://schemas.microsoft.com/office/drawing/2014/main" id="{A723F499-94DC-4670-906F-39D2BC5B2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499"/>
              <a:ext cx="535" cy="61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4950" name="Oval 26">
              <a:extLst>
                <a:ext uri="{FF2B5EF4-FFF2-40B4-BE49-F238E27FC236}">
                  <a16:creationId xmlns:a16="http://schemas.microsoft.com/office/drawing/2014/main" id="{FFF45FB2-92AA-4A4A-BE14-9DF7B606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3578"/>
              <a:ext cx="402" cy="459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4951" name="Text Box 27">
              <a:extLst>
                <a:ext uri="{FF2B5EF4-FFF2-40B4-BE49-F238E27FC236}">
                  <a16:creationId xmlns:a16="http://schemas.microsoft.com/office/drawing/2014/main" id="{B0A98887-2D6C-4E72-85E5-505C56744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612"/>
              <a:ext cx="402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6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4952" name="Line 28">
              <a:extLst>
                <a:ext uri="{FF2B5EF4-FFF2-40B4-BE49-F238E27FC236}">
                  <a16:creationId xmlns:a16="http://schemas.microsoft.com/office/drawing/2014/main" id="{9E00CCB6-8C2C-4C54-A590-C02A125A7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357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3" name="Line 29">
              <a:extLst>
                <a:ext uri="{FF2B5EF4-FFF2-40B4-BE49-F238E27FC236}">
                  <a16:creationId xmlns:a16="http://schemas.microsoft.com/office/drawing/2014/main" id="{F4EB89CC-526E-4F37-8EB6-41A43AF9B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357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7" name="Line 30">
            <a:extLst>
              <a:ext uri="{FF2B5EF4-FFF2-40B4-BE49-F238E27FC236}">
                <a16:creationId xmlns:a16="http://schemas.microsoft.com/office/drawing/2014/main" id="{69A708CC-30A5-470D-8B1C-978F38832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162877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Line 31">
            <a:extLst>
              <a:ext uri="{FF2B5EF4-FFF2-40B4-BE49-F238E27FC236}">
                <a16:creationId xmlns:a16="http://schemas.microsoft.com/office/drawing/2014/main" id="{DC7E2573-D5B9-41D1-9A9E-317B7413B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16287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Line 32">
            <a:extLst>
              <a:ext uri="{FF2B5EF4-FFF2-40B4-BE49-F238E27FC236}">
                <a16:creationId xmlns:a16="http://schemas.microsoft.com/office/drawing/2014/main" id="{71EA5D3C-3746-4F3F-99A9-1836A4ED7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19161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0" name="Line 33">
            <a:extLst>
              <a:ext uri="{FF2B5EF4-FFF2-40B4-BE49-F238E27FC236}">
                <a16:creationId xmlns:a16="http://schemas.microsoft.com/office/drawing/2014/main" id="{9F8539DE-B49E-4A4B-916A-6C9A40996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27082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1" name="Line 34">
            <a:extLst>
              <a:ext uri="{FF2B5EF4-FFF2-40B4-BE49-F238E27FC236}">
                <a16:creationId xmlns:a16="http://schemas.microsoft.com/office/drawing/2014/main" id="{C24B374C-CF34-42CD-9BA5-7EAF0DFCC0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9975" y="18446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Line 35">
            <a:extLst>
              <a:ext uri="{FF2B5EF4-FFF2-40B4-BE49-F238E27FC236}">
                <a16:creationId xmlns:a16="http://schemas.microsoft.com/office/drawing/2014/main" id="{6883FB64-027C-48B6-8580-BE0C77732A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2132013"/>
            <a:ext cx="5048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3" name="Line 36">
            <a:extLst>
              <a:ext uri="{FF2B5EF4-FFF2-40B4-BE49-F238E27FC236}">
                <a16:creationId xmlns:a16="http://schemas.microsoft.com/office/drawing/2014/main" id="{F199E3DB-50F5-4163-8C56-21570202F0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7313" y="2276475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4" name="Line 37">
            <a:extLst>
              <a:ext uri="{FF2B5EF4-FFF2-40B4-BE49-F238E27FC236}">
                <a16:creationId xmlns:a16="http://schemas.microsoft.com/office/drawing/2014/main" id="{74222E9D-CB1A-4D68-B948-F675A50516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0338" y="270827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5" name="Line 38">
            <a:extLst>
              <a:ext uri="{FF2B5EF4-FFF2-40B4-BE49-F238E27FC236}">
                <a16:creationId xmlns:a16="http://schemas.microsoft.com/office/drawing/2014/main" id="{1C48B4F7-6A18-41C1-B6B5-A829763D2F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0200" y="18446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4836" name="AutoShape 39">
            <a:extLst>
              <a:ext uri="{FF2B5EF4-FFF2-40B4-BE49-F238E27FC236}">
                <a16:creationId xmlns:a16="http://schemas.microsoft.com/office/drawing/2014/main" id="{EE34AD2A-9801-4B9E-ABD0-1FDF6DEFADDA}"/>
              </a:ext>
            </a:extLst>
          </p:cNvPr>
          <p:cNvCxnSpPr>
            <a:cxnSpLocks noChangeShapeType="1"/>
            <a:stCxn id="34959" idx="1"/>
            <a:endCxn id="34959" idx="3"/>
          </p:cNvCxnSpPr>
          <p:nvPr/>
        </p:nvCxnSpPr>
        <p:spPr bwMode="auto">
          <a:xfrm rot="10800000" flipH="1" flipV="1">
            <a:off x="2124075" y="1579563"/>
            <a:ext cx="541338" cy="1587"/>
          </a:xfrm>
          <a:prstGeom prst="curvedConnector5">
            <a:avLst>
              <a:gd name="adj1" fmla="val -21116"/>
              <a:gd name="adj2" fmla="val -32900009"/>
              <a:gd name="adj3" fmla="val 11554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7" name="AutoShape 40">
            <a:extLst>
              <a:ext uri="{FF2B5EF4-FFF2-40B4-BE49-F238E27FC236}">
                <a16:creationId xmlns:a16="http://schemas.microsoft.com/office/drawing/2014/main" id="{99EF9C32-5754-4910-9DF4-DE1388FA1B86}"/>
              </a:ext>
            </a:extLst>
          </p:cNvPr>
          <p:cNvCxnSpPr>
            <a:cxnSpLocks noChangeShapeType="1"/>
            <a:stCxn id="34949" idx="1"/>
            <a:endCxn id="34949" idx="6"/>
          </p:cNvCxnSpPr>
          <p:nvPr/>
        </p:nvCxnSpPr>
        <p:spPr bwMode="auto">
          <a:xfrm rot="5400000" flipV="1">
            <a:off x="4120356" y="1107282"/>
            <a:ext cx="204787" cy="552450"/>
          </a:xfrm>
          <a:prstGeom prst="curvedConnector4">
            <a:avLst>
              <a:gd name="adj1" fmla="val -152713"/>
              <a:gd name="adj2" fmla="val 11177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8" name="Line 41">
            <a:extLst>
              <a:ext uri="{FF2B5EF4-FFF2-40B4-BE49-F238E27FC236}">
                <a16:creationId xmlns:a16="http://schemas.microsoft.com/office/drawing/2014/main" id="{F0AF8440-F489-4A44-BD18-133D7DDC6C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0338" y="1628775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9" name="Line 42">
            <a:extLst>
              <a:ext uri="{FF2B5EF4-FFF2-40B4-BE49-F238E27FC236}">
                <a16:creationId xmlns:a16="http://schemas.microsoft.com/office/drawing/2014/main" id="{CDFB2107-6515-4878-A7A6-E4171F668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1700213"/>
            <a:ext cx="5048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4840" name="AutoShape 43">
            <a:extLst>
              <a:ext uri="{FF2B5EF4-FFF2-40B4-BE49-F238E27FC236}">
                <a16:creationId xmlns:a16="http://schemas.microsoft.com/office/drawing/2014/main" id="{57054BCA-53B2-4A07-AD71-FC5D4FFA6875}"/>
              </a:ext>
            </a:extLst>
          </p:cNvPr>
          <p:cNvCxnSpPr>
            <a:cxnSpLocks noChangeShapeType="1"/>
            <a:stCxn id="34961" idx="1"/>
            <a:endCxn id="34961" idx="3"/>
          </p:cNvCxnSpPr>
          <p:nvPr/>
        </p:nvCxnSpPr>
        <p:spPr bwMode="auto">
          <a:xfrm rot="10800000" flipH="1" flipV="1">
            <a:off x="539750" y="2732088"/>
            <a:ext cx="541338" cy="1587"/>
          </a:xfrm>
          <a:prstGeom prst="curvedConnector5">
            <a:avLst>
              <a:gd name="adj1" fmla="val -21412"/>
              <a:gd name="adj2" fmla="val 31900009"/>
              <a:gd name="adj3" fmla="val 11759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1" name="Text Box 44">
            <a:extLst>
              <a:ext uri="{FF2B5EF4-FFF2-40B4-BE49-F238E27FC236}">
                <a16:creationId xmlns:a16="http://schemas.microsoft.com/office/drawing/2014/main" id="{688AB32C-CFC6-43F0-8F23-E148D3996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12874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34842" name="Text Box 45">
            <a:extLst>
              <a:ext uri="{FF2B5EF4-FFF2-40B4-BE49-F238E27FC236}">
                <a16:creationId xmlns:a16="http://schemas.microsoft.com/office/drawing/2014/main" id="{9CC3C065-777C-4837-9DEB-605E7CA95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225" y="8366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34843" name="Text Box 46">
            <a:extLst>
              <a:ext uri="{FF2B5EF4-FFF2-40B4-BE49-F238E27FC236}">
                <a16:creationId xmlns:a16="http://schemas.microsoft.com/office/drawing/2014/main" id="{CE513721-0799-4705-8217-AF60BCF65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3398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34844" name="Text Box 47">
            <a:extLst>
              <a:ext uri="{FF2B5EF4-FFF2-40B4-BE49-F238E27FC236}">
                <a16:creationId xmlns:a16="http://schemas.microsoft.com/office/drawing/2014/main" id="{B9ECB45F-0CE7-4EB7-97E3-0E5963EFE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836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34845" name="Text Box 48">
            <a:extLst>
              <a:ext uri="{FF2B5EF4-FFF2-40B4-BE49-F238E27FC236}">
                <a16:creationId xmlns:a16="http://schemas.microsoft.com/office/drawing/2014/main" id="{96ECE39E-1065-4681-AF4D-A45CDB7A8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140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34846" name="Text Box 49">
            <a:extLst>
              <a:ext uri="{FF2B5EF4-FFF2-40B4-BE49-F238E27FC236}">
                <a16:creationId xmlns:a16="http://schemas.microsoft.com/office/drawing/2014/main" id="{3BA66160-4CFC-47FB-B960-DFFFDD34C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4209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34847" name="Text Box 50">
            <a:extLst>
              <a:ext uri="{FF2B5EF4-FFF2-40B4-BE49-F238E27FC236}">
                <a16:creationId xmlns:a16="http://schemas.microsoft.com/office/drawing/2014/main" id="{3552D64E-7F97-4350-A918-164A3968F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4209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34848" name="Text Box 51">
            <a:extLst>
              <a:ext uri="{FF2B5EF4-FFF2-40B4-BE49-F238E27FC236}">
                <a16:creationId xmlns:a16="http://schemas.microsoft.com/office/drawing/2014/main" id="{FCF6DC02-2B2B-4D8B-B92F-08C32E380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347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34849" name="Text Box 52">
            <a:extLst>
              <a:ext uri="{FF2B5EF4-FFF2-40B4-BE49-F238E27FC236}">
                <a16:creationId xmlns:a16="http://schemas.microsoft.com/office/drawing/2014/main" id="{A5D1778D-008A-48EF-B3BA-BBDB4DBE4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989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</a:t>
            </a:r>
          </a:p>
        </p:txBody>
      </p:sp>
      <p:sp>
        <p:nvSpPr>
          <p:cNvPr id="34850" name="Text Box 53">
            <a:extLst>
              <a:ext uri="{FF2B5EF4-FFF2-40B4-BE49-F238E27FC236}">
                <a16:creationId xmlns:a16="http://schemas.microsoft.com/office/drawing/2014/main" id="{9CE26281-D7CE-4DA8-B538-B167BC0EC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891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34851" name="Text Box 54">
            <a:extLst>
              <a:ext uri="{FF2B5EF4-FFF2-40B4-BE49-F238E27FC236}">
                <a16:creationId xmlns:a16="http://schemas.microsoft.com/office/drawing/2014/main" id="{B09B4B23-8C0D-4316-BB94-BC8C1A982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1989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graphicFrame>
        <p:nvGraphicFramePr>
          <p:cNvPr id="506935" name="Group 55">
            <a:extLst>
              <a:ext uri="{FF2B5EF4-FFF2-40B4-BE49-F238E27FC236}">
                <a16:creationId xmlns:a16="http://schemas.microsoft.com/office/drawing/2014/main" id="{108B2C8B-9BB2-46CC-B9FD-F0C14227890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580063" y="908050"/>
          <a:ext cx="2660650" cy="2926000"/>
        </p:xfrm>
        <a:graphic>
          <a:graphicData uri="http://schemas.openxmlformats.org/drawingml/2006/table">
            <a:tbl>
              <a:tblPr/>
              <a:tblGrid>
                <a:gridCol w="531812">
                  <a:extLst>
                    <a:ext uri="{9D8B030D-6E8A-4147-A177-3AD203B41FA5}">
                      <a16:colId xmlns:a16="http://schemas.microsoft.com/office/drawing/2014/main" val="297818417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038006880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37168784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820501928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67875678"/>
                    </a:ext>
                  </a:extLst>
                </a:gridCol>
              </a:tblGrid>
              <a:tr h="36572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543884"/>
                  </a:ext>
                </a:extLst>
              </a:tr>
              <a:tr h="36572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3539"/>
                  </a:ext>
                </a:extLst>
              </a:tr>
              <a:tr h="36572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135930"/>
                  </a:ext>
                </a:extLst>
              </a:tr>
              <a:tr h="36572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866820"/>
                  </a:ext>
                </a:extLst>
              </a:tr>
              <a:tr h="36572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154648"/>
                  </a:ext>
                </a:extLst>
              </a:tr>
              <a:tr h="36572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908809"/>
                  </a:ext>
                </a:extLst>
              </a:tr>
              <a:tr h="36572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244601"/>
                  </a:ext>
                </a:extLst>
              </a:tr>
              <a:tr h="36572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113114"/>
                  </a:ext>
                </a:extLst>
              </a:tr>
            </a:tbl>
          </a:graphicData>
        </a:graphic>
      </p:graphicFrame>
      <p:sp>
        <p:nvSpPr>
          <p:cNvPr id="34908" name="Text Box 111">
            <a:extLst>
              <a:ext uri="{FF2B5EF4-FFF2-40B4-BE49-F238E27FC236}">
                <a16:creationId xmlns:a16="http://schemas.microsoft.com/office/drawing/2014/main" id="{83750236-867D-45DA-BEFF-38D1E5F4D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29013"/>
            <a:ext cx="33210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P0 = ({1,2,3,4,5}, {6,7})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P1 = ({1,2,5}, {3,4}, {6,7})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P2= ({1,2}, {5}, {3,4}, {6,7})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P3 = ({1,2}, {5}, {3,4}, {6,7})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</a:t>
            </a:r>
            <a:r>
              <a:rPr lang="zh-CN" altLang="en-US" sz="1800"/>
              <a:t>用</a:t>
            </a:r>
            <a:r>
              <a:rPr lang="en-US" altLang="zh-CN" sz="1800"/>
              <a:t>1</a:t>
            </a:r>
            <a:r>
              <a:rPr lang="zh-CN" altLang="en-US" sz="1800"/>
              <a:t>代替</a:t>
            </a:r>
            <a:r>
              <a:rPr lang="en-US" altLang="zh-CN" sz="1800"/>
              <a:t>2</a:t>
            </a:r>
            <a:r>
              <a:rPr lang="zh-CN" altLang="en-US" sz="1800"/>
              <a:t>，</a:t>
            </a:r>
            <a:r>
              <a:rPr lang="en-US" altLang="zh-CN" sz="1800"/>
              <a:t>3</a:t>
            </a:r>
            <a:r>
              <a:rPr lang="zh-CN" altLang="en-US" sz="1800"/>
              <a:t>代替</a:t>
            </a:r>
            <a:r>
              <a:rPr lang="en-US" altLang="zh-CN" sz="1800"/>
              <a:t>4</a:t>
            </a:r>
            <a:r>
              <a:rPr lang="zh-CN" altLang="en-US" sz="1800"/>
              <a:t>，</a:t>
            </a:r>
            <a:r>
              <a:rPr lang="en-US" altLang="zh-CN" sz="1800"/>
              <a:t>6</a:t>
            </a:r>
            <a:r>
              <a:rPr lang="zh-CN" altLang="en-US" sz="1800"/>
              <a:t>代替</a:t>
            </a:r>
            <a:r>
              <a:rPr lang="en-US" altLang="zh-CN" sz="1800"/>
              <a:t>7</a:t>
            </a:r>
          </a:p>
        </p:txBody>
      </p:sp>
      <p:grpSp>
        <p:nvGrpSpPr>
          <p:cNvPr id="34909" name="Group 112">
            <a:extLst>
              <a:ext uri="{FF2B5EF4-FFF2-40B4-BE49-F238E27FC236}">
                <a16:creationId xmlns:a16="http://schemas.microsoft.com/office/drawing/2014/main" id="{1D869A8A-A5C9-47D3-898C-0E02244857E7}"/>
              </a:ext>
            </a:extLst>
          </p:cNvPr>
          <p:cNvGrpSpPr>
            <a:grpSpLocks/>
          </p:cNvGrpSpPr>
          <p:nvPr/>
        </p:nvGrpSpPr>
        <p:grpSpPr bwMode="auto">
          <a:xfrm>
            <a:off x="3857625" y="3860800"/>
            <a:ext cx="4194175" cy="2206625"/>
            <a:chOff x="2430" y="2432"/>
            <a:chExt cx="2642" cy="1390"/>
          </a:xfrm>
        </p:grpSpPr>
        <p:grpSp>
          <p:nvGrpSpPr>
            <p:cNvPr id="34913" name="Group 113">
              <a:extLst>
                <a:ext uri="{FF2B5EF4-FFF2-40B4-BE49-F238E27FC236}">
                  <a16:creationId xmlns:a16="http://schemas.microsoft.com/office/drawing/2014/main" id="{3458A5D7-2AAA-4850-8AB8-AE41458BBC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886"/>
              <a:ext cx="341" cy="301"/>
              <a:chOff x="3787" y="3339"/>
              <a:chExt cx="341" cy="301"/>
            </a:xfrm>
          </p:grpSpPr>
          <p:sp>
            <p:nvSpPr>
              <p:cNvPr id="34947" name="Oval 114">
                <a:extLst>
                  <a:ext uri="{FF2B5EF4-FFF2-40B4-BE49-F238E27FC236}">
                    <a16:creationId xmlns:a16="http://schemas.microsoft.com/office/drawing/2014/main" id="{4A09F9AF-206D-46CC-9C3C-3C49A5E6B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4948" name="Text Box 115">
                <a:extLst>
                  <a:ext uri="{FF2B5EF4-FFF2-40B4-BE49-F238E27FC236}">
                    <a16:creationId xmlns:a16="http://schemas.microsoft.com/office/drawing/2014/main" id="{60464A89-B1F2-4CDE-9C78-20309193BD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4914" name="Text Box 116">
              <a:extLst>
                <a:ext uri="{FF2B5EF4-FFF2-40B4-BE49-F238E27FC236}">
                  <a16:creationId xmlns:a16="http://schemas.microsoft.com/office/drawing/2014/main" id="{02D7A735-0AE6-4918-968E-D64003DA0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2432"/>
              <a:ext cx="9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最小化</a:t>
              </a:r>
              <a:r>
                <a:rPr lang="en-US" altLang="zh-CN" sz="1800"/>
                <a:t>DFA</a:t>
              </a:r>
              <a:r>
                <a:rPr lang="zh-CN" altLang="en-US" sz="1800"/>
                <a:t>：</a:t>
              </a:r>
            </a:p>
          </p:txBody>
        </p:sp>
        <p:grpSp>
          <p:nvGrpSpPr>
            <p:cNvPr id="34915" name="Group 117">
              <a:extLst>
                <a:ext uri="{FF2B5EF4-FFF2-40B4-BE49-F238E27FC236}">
                  <a16:creationId xmlns:a16="http://schemas.microsoft.com/office/drawing/2014/main" id="{99D37EEE-83BF-4F04-83EF-ED604F881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2" y="2886"/>
              <a:ext cx="341" cy="301"/>
              <a:chOff x="3787" y="3339"/>
              <a:chExt cx="341" cy="301"/>
            </a:xfrm>
          </p:grpSpPr>
          <p:sp>
            <p:nvSpPr>
              <p:cNvPr id="34945" name="Oval 118">
                <a:extLst>
                  <a:ext uri="{FF2B5EF4-FFF2-40B4-BE49-F238E27FC236}">
                    <a16:creationId xmlns:a16="http://schemas.microsoft.com/office/drawing/2014/main" id="{DA056606-4597-42B0-B843-A189C0A93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4946" name="Text Box 119">
                <a:extLst>
                  <a:ext uri="{FF2B5EF4-FFF2-40B4-BE49-F238E27FC236}">
                    <a16:creationId xmlns:a16="http://schemas.microsoft.com/office/drawing/2014/main" id="{97322816-C150-44E4-A36B-2DD54ECA8F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3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4916" name="Group 120">
              <a:extLst>
                <a:ext uri="{FF2B5EF4-FFF2-40B4-BE49-F238E27FC236}">
                  <a16:creationId xmlns:a16="http://schemas.microsoft.com/office/drawing/2014/main" id="{C75C8208-F4B6-4244-87CE-1E71101B7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4" y="2840"/>
              <a:ext cx="363" cy="363"/>
              <a:chOff x="3004" y="3499"/>
              <a:chExt cx="535" cy="612"/>
            </a:xfrm>
          </p:grpSpPr>
          <p:sp>
            <p:nvSpPr>
              <p:cNvPr id="34940" name="Oval 121">
                <a:extLst>
                  <a:ext uri="{FF2B5EF4-FFF2-40B4-BE49-F238E27FC236}">
                    <a16:creationId xmlns:a16="http://schemas.microsoft.com/office/drawing/2014/main" id="{37D9B705-0C44-45F6-BABC-D3A7573F7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4941" name="Oval 122">
                <a:extLst>
                  <a:ext uri="{FF2B5EF4-FFF2-40B4-BE49-F238E27FC236}">
                    <a16:creationId xmlns:a16="http://schemas.microsoft.com/office/drawing/2014/main" id="{D3381195-552F-4403-9FD0-9FA34D742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4942" name="Text Box 123">
                <a:extLst>
                  <a:ext uri="{FF2B5EF4-FFF2-40B4-BE49-F238E27FC236}">
                    <a16:creationId xmlns:a16="http://schemas.microsoft.com/office/drawing/2014/main" id="{5C2833AD-F9E4-444B-8A12-D1F51D1663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6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43" name="Line 124">
                <a:extLst>
                  <a:ext uri="{FF2B5EF4-FFF2-40B4-BE49-F238E27FC236}">
                    <a16:creationId xmlns:a16="http://schemas.microsoft.com/office/drawing/2014/main" id="{0203FE85-D6B5-490B-A913-4A94C3AB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4" name="Line 125">
                <a:extLst>
                  <a:ext uri="{FF2B5EF4-FFF2-40B4-BE49-F238E27FC236}">
                    <a16:creationId xmlns:a16="http://schemas.microsoft.com/office/drawing/2014/main" id="{4AD4A9A7-1789-405C-82CD-E9C60E1A4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17" name="Group 126">
              <a:extLst>
                <a:ext uri="{FF2B5EF4-FFF2-40B4-BE49-F238E27FC236}">
                  <a16:creationId xmlns:a16="http://schemas.microsoft.com/office/drawing/2014/main" id="{6E4A1D6B-73E5-4C79-896C-B7CBCC3D6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2" y="2886"/>
              <a:ext cx="341" cy="301"/>
              <a:chOff x="3787" y="3339"/>
              <a:chExt cx="341" cy="301"/>
            </a:xfrm>
          </p:grpSpPr>
          <p:sp>
            <p:nvSpPr>
              <p:cNvPr id="34938" name="Oval 127">
                <a:extLst>
                  <a:ext uri="{FF2B5EF4-FFF2-40B4-BE49-F238E27FC236}">
                    <a16:creationId xmlns:a16="http://schemas.microsoft.com/office/drawing/2014/main" id="{C246A37A-2408-4A82-B6B9-66C0C4788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4939" name="Text Box 128">
                <a:extLst>
                  <a:ext uri="{FF2B5EF4-FFF2-40B4-BE49-F238E27FC236}">
                    <a16:creationId xmlns:a16="http://schemas.microsoft.com/office/drawing/2014/main" id="{7086C9D4-1BD1-4D29-9D2D-7A5BBA3658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3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4918" name="Group 129">
              <a:extLst>
                <a:ext uri="{FF2B5EF4-FFF2-40B4-BE49-F238E27FC236}">
                  <a16:creationId xmlns:a16="http://schemas.microsoft.com/office/drawing/2014/main" id="{319CF539-75A1-41B9-B769-B9846B040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" y="3521"/>
              <a:ext cx="341" cy="301"/>
              <a:chOff x="3787" y="3339"/>
              <a:chExt cx="341" cy="301"/>
            </a:xfrm>
          </p:grpSpPr>
          <p:sp>
            <p:nvSpPr>
              <p:cNvPr id="34936" name="Oval 130">
                <a:extLst>
                  <a:ext uri="{FF2B5EF4-FFF2-40B4-BE49-F238E27FC236}">
                    <a16:creationId xmlns:a16="http://schemas.microsoft.com/office/drawing/2014/main" id="{4AFC958B-D1F9-41C2-93FC-3DC492520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4937" name="Text Box 131">
                <a:extLst>
                  <a:ext uri="{FF2B5EF4-FFF2-40B4-BE49-F238E27FC236}">
                    <a16:creationId xmlns:a16="http://schemas.microsoft.com/office/drawing/2014/main" id="{FFB1324B-49F9-40EE-A203-ADDCDF3A5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5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4919" name="Line 132">
              <a:extLst>
                <a:ext uri="{FF2B5EF4-FFF2-40B4-BE49-F238E27FC236}">
                  <a16:creationId xmlns:a16="http://schemas.microsoft.com/office/drawing/2014/main" id="{A3FADF7A-A30C-4E55-9E00-042422E12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02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0" name="Line 133">
              <a:extLst>
                <a:ext uri="{FF2B5EF4-FFF2-40B4-BE49-F238E27FC236}">
                  <a16:creationId xmlns:a16="http://schemas.microsoft.com/office/drawing/2014/main" id="{2F4617CB-240A-42A8-AC4F-CA96A4070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3022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1" name="Line 134">
              <a:extLst>
                <a:ext uri="{FF2B5EF4-FFF2-40B4-BE49-F238E27FC236}">
                  <a16:creationId xmlns:a16="http://schemas.microsoft.com/office/drawing/2014/main" id="{3BF556FF-95E4-41AE-9C06-D7A7B6618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3022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2" name="Line 135">
              <a:extLst>
                <a:ext uri="{FF2B5EF4-FFF2-40B4-BE49-F238E27FC236}">
                  <a16:creationId xmlns:a16="http://schemas.microsoft.com/office/drawing/2014/main" id="{CE5C57DE-63DF-40E4-9715-C8A34CF68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3" y="3158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3" name="Line 136">
              <a:extLst>
                <a:ext uri="{FF2B5EF4-FFF2-40B4-BE49-F238E27FC236}">
                  <a16:creationId xmlns:a16="http://schemas.microsoft.com/office/drawing/2014/main" id="{FDF0F22D-8E2E-4A93-8557-FEB49FAE1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3203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4" name="Text Box 137">
              <a:extLst>
                <a:ext uri="{FF2B5EF4-FFF2-40B4-BE49-F238E27FC236}">
                  <a16:creationId xmlns:a16="http://schemas.microsoft.com/office/drawing/2014/main" id="{3BCE10EA-2C94-4A31-868E-085EC2080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24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</a:p>
          </p:txBody>
        </p:sp>
        <p:cxnSp>
          <p:nvCxnSpPr>
            <p:cNvPr id="34925" name="AutoShape 138">
              <a:extLst>
                <a:ext uri="{FF2B5EF4-FFF2-40B4-BE49-F238E27FC236}">
                  <a16:creationId xmlns:a16="http://schemas.microsoft.com/office/drawing/2014/main" id="{9617653F-8976-47D8-9F27-6FB21FD582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2880" y="3022"/>
              <a:ext cx="341" cy="1"/>
            </a:xfrm>
            <a:prstGeom prst="curvedConnector5">
              <a:avLst>
                <a:gd name="adj1" fmla="val -18769"/>
                <a:gd name="adj2" fmla="val -31300009"/>
                <a:gd name="adj3" fmla="val 11348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26" name="AutoShape 139">
              <a:extLst>
                <a:ext uri="{FF2B5EF4-FFF2-40B4-BE49-F238E27FC236}">
                  <a16:creationId xmlns:a16="http://schemas.microsoft.com/office/drawing/2014/main" id="{FEA445D4-E87E-4144-9D53-B1878C419C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2880" y="3022"/>
              <a:ext cx="341" cy="1"/>
            </a:xfrm>
            <a:prstGeom prst="curvedConnector5">
              <a:avLst>
                <a:gd name="adj1" fmla="val -18769"/>
                <a:gd name="adj2" fmla="val -31300009"/>
                <a:gd name="adj3" fmla="val 11348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27" name="AutoShape 140">
              <a:extLst>
                <a:ext uri="{FF2B5EF4-FFF2-40B4-BE49-F238E27FC236}">
                  <a16:creationId xmlns:a16="http://schemas.microsoft.com/office/drawing/2014/main" id="{CB2C1938-4A0B-4B0B-A593-3A7725852E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2880" y="3022"/>
              <a:ext cx="341" cy="1"/>
            </a:xfrm>
            <a:prstGeom prst="curvedConnector5">
              <a:avLst>
                <a:gd name="adj1" fmla="val -18769"/>
                <a:gd name="adj2" fmla="val -31300009"/>
                <a:gd name="adj3" fmla="val 11348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28" name="AutoShape 141">
              <a:extLst>
                <a:ext uri="{FF2B5EF4-FFF2-40B4-BE49-F238E27FC236}">
                  <a16:creationId xmlns:a16="http://schemas.microsoft.com/office/drawing/2014/main" id="{A4531EE4-9905-4CD4-8D0D-390309D61F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3742" y="2976"/>
              <a:ext cx="341" cy="1"/>
            </a:xfrm>
            <a:prstGeom prst="curvedConnector5">
              <a:avLst>
                <a:gd name="adj1" fmla="val -18769"/>
                <a:gd name="adj2" fmla="val -31300009"/>
                <a:gd name="adj3" fmla="val 11348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29" name="AutoShape 142">
              <a:extLst>
                <a:ext uri="{FF2B5EF4-FFF2-40B4-BE49-F238E27FC236}">
                  <a16:creationId xmlns:a16="http://schemas.microsoft.com/office/drawing/2014/main" id="{8CE191E7-021A-47C5-B0E4-5615EC867C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4604" y="2976"/>
              <a:ext cx="341" cy="1"/>
            </a:xfrm>
            <a:prstGeom prst="curvedConnector5">
              <a:avLst>
                <a:gd name="adj1" fmla="val -18769"/>
                <a:gd name="adj2" fmla="val -31300009"/>
                <a:gd name="adj3" fmla="val 11348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30" name="Text Box 143">
              <a:extLst>
                <a:ext uri="{FF2B5EF4-FFF2-40B4-BE49-F238E27FC236}">
                  <a16:creationId xmlns:a16="http://schemas.microsoft.com/office/drawing/2014/main" id="{FA643C06-DD14-499C-83C8-FE96C523B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324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d</a:t>
              </a:r>
            </a:p>
          </p:txBody>
        </p:sp>
        <p:sp>
          <p:nvSpPr>
            <p:cNvPr id="34931" name="Text Box 144">
              <a:extLst>
                <a:ext uri="{FF2B5EF4-FFF2-40B4-BE49-F238E27FC236}">
                  <a16:creationId xmlns:a16="http://schemas.microsoft.com/office/drawing/2014/main" id="{671CE2FF-8843-45E2-B893-4144AF818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</a:p>
          </p:txBody>
        </p:sp>
        <p:sp>
          <p:nvSpPr>
            <p:cNvPr id="34932" name="Text Box 145">
              <a:extLst>
                <a:ext uri="{FF2B5EF4-FFF2-40B4-BE49-F238E27FC236}">
                  <a16:creationId xmlns:a16="http://schemas.microsoft.com/office/drawing/2014/main" id="{82D1ADD3-3E84-4048-B665-6BCA3B25B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</a:p>
          </p:txBody>
        </p:sp>
        <p:sp>
          <p:nvSpPr>
            <p:cNvPr id="34933" name="Text Box 146">
              <a:extLst>
                <a:ext uri="{FF2B5EF4-FFF2-40B4-BE49-F238E27FC236}">
                  <a16:creationId xmlns:a16="http://schemas.microsoft.com/office/drawing/2014/main" id="{34FB2089-C1A1-4D5E-8C2E-0C8574990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5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c</a:t>
              </a:r>
            </a:p>
          </p:txBody>
        </p:sp>
        <p:sp>
          <p:nvSpPr>
            <p:cNvPr id="34934" name="Text Box 147">
              <a:extLst>
                <a:ext uri="{FF2B5EF4-FFF2-40B4-BE49-F238E27FC236}">
                  <a16:creationId xmlns:a16="http://schemas.microsoft.com/office/drawing/2014/main" id="{C08266CB-607B-4214-A2E4-8B2492BCB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2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</a:p>
          </p:txBody>
        </p:sp>
        <p:sp>
          <p:nvSpPr>
            <p:cNvPr id="34935" name="Text Box 148">
              <a:extLst>
                <a:ext uri="{FF2B5EF4-FFF2-40B4-BE49-F238E27FC236}">
                  <a16:creationId xmlns:a16="http://schemas.microsoft.com/office/drawing/2014/main" id="{648A2898-46CB-4F23-8208-ACFF2092E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2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</a:p>
          </p:txBody>
        </p:sp>
      </p:grpSp>
      <p:sp>
        <p:nvSpPr>
          <p:cNvPr id="34910" name="Text Box 149">
            <a:extLst>
              <a:ext uri="{FF2B5EF4-FFF2-40B4-BE49-F238E27FC236}">
                <a16:creationId xmlns:a16="http://schemas.microsoft.com/office/drawing/2014/main" id="{88C87CE6-5FE7-4A26-B2C2-2B653C870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373688"/>
            <a:ext cx="172878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正规式：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b*a(c | da)* bb*</a:t>
            </a:r>
          </a:p>
        </p:txBody>
      </p:sp>
      <p:sp>
        <p:nvSpPr>
          <p:cNvPr id="34911" name="Text Box 150">
            <a:extLst>
              <a:ext uri="{FF2B5EF4-FFF2-40B4-BE49-F238E27FC236}">
                <a16:creationId xmlns:a16="http://schemas.microsoft.com/office/drawing/2014/main" id="{19A016DA-AF08-4B71-A800-AB57BF0A7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700213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d</a:t>
            </a:r>
          </a:p>
        </p:txBody>
      </p:sp>
      <p:sp>
        <p:nvSpPr>
          <p:cNvPr id="34912" name="Rectangle 151">
            <a:extLst>
              <a:ext uri="{FF2B5EF4-FFF2-40B4-BE49-F238E27FC236}">
                <a16:creationId xmlns:a16="http://schemas.microsoft.com/office/drawing/2014/main" id="{78EB3FC3-8454-4831-9126-A3DCC7B88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989138"/>
            <a:ext cx="2159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6">
            <a:extLst>
              <a:ext uri="{FF2B5EF4-FFF2-40B4-BE49-F238E27FC236}">
                <a16:creationId xmlns:a16="http://schemas.microsoft.com/office/drawing/2014/main" id="{A493DE31-ABDC-47DF-88AC-6DAEAE6097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CEDE84-F407-4EED-84DE-9BF4753A1C46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C2878E0-2D29-48F4-A64F-23B5DD6B01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333375"/>
            <a:ext cx="7283450" cy="3889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9.</a:t>
            </a:r>
            <a:r>
              <a:rPr lang="zh-CN" altLang="en-US" sz="2200"/>
              <a:t>将下图的</a:t>
            </a:r>
            <a:r>
              <a:rPr lang="en-US" altLang="zh-CN" sz="2200"/>
              <a:t>DFA</a:t>
            </a:r>
            <a:r>
              <a:rPr lang="zh-CN" altLang="en-US" sz="2200"/>
              <a:t>最小化，并用正规式描述它所识别的语言</a:t>
            </a:r>
          </a:p>
        </p:txBody>
      </p:sp>
      <p:grpSp>
        <p:nvGrpSpPr>
          <p:cNvPr id="35844" name="Group 154">
            <a:extLst>
              <a:ext uri="{FF2B5EF4-FFF2-40B4-BE49-F238E27FC236}">
                <a16:creationId xmlns:a16="http://schemas.microsoft.com/office/drawing/2014/main" id="{A5D74F7B-99E7-4951-BD75-D6537705DB55}"/>
              </a:ext>
            </a:extLst>
          </p:cNvPr>
          <p:cNvGrpSpPr>
            <a:grpSpLocks/>
          </p:cNvGrpSpPr>
          <p:nvPr/>
        </p:nvGrpSpPr>
        <p:grpSpPr bwMode="auto">
          <a:xfrm>
            <a:off x="4560888" y="692150"/>
            <a:ext cx="4583112" cy="2760663"/>
            <a:chOff x="204" y="935"/>
            <a:chExt cx="2887" cy="1739"/>
          </a:xfrm>
        </p:grpSpPr>
        <p:grpSp>
          <p:nvGrpSpPr>
            <p:cNvPr id="35884" name="Group 4">
              <a:extLst>
                <a:ext uri="{FF2B5EF4-FFF2-40B4-BE49-F238E27FC236}">
                  <a16:creationId xmlns:a16="http://schemas.microsoft.com/office/drawing/2014/main" id="{2D728E36-A6D0-43E4-810F-FCA5AE17C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" y="1344"/>
              <a:ext cx="341" cy="301"/>
              <a:chOff x="3787" y="3339"/>
              <a:chExt cx="341" cy="301"/>
            </a:xfrm>
          </p:grpSpPr>
          <p:sp>
            <p:nvSpPr>
              <p:cNvPr id="35936" name="Oval 5">
                <a:extLst>
                  <a:ext uri="{FF2B5EF4-FFF2-40B4-BE49-F238E27FC236}">
                    <a16:creationId xmlns:a16="http://schemas.microsoft.com/office/drawing/2014/main" id="{46CE4007-1B58-4D3F-A54A-39257DBC5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5937" name="Text Box 6">
                <a:extLst>
                  <a:ext uri="{FF2B5EF4-FFF2-40B4-BE49-F238E27FC236}">
                    <a16:creationId xmlns:a16="http://schemas.microsoft.com/office/drawing/2014/main" id="{DF4A37AE-FB90-41BB-86A2-3B50F2C53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5885" name="Group 7">
              <a:extLst>
                <a:ext uri="{FF2B5EF4-FFF2-40B4-BE49-F238E27FC236}">
                  <a16:creationId xmlns:a16="http://schemas.microsoft.com/office/drawing/2014/main" id="{8BB2FE85-D244-4024-93B3-5AB2E4B078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8" y="2024"/>
              <a:ext cx="363" cy="363"/>
              <a:chOff x="3004" y="3499"/>
              <a:chExt cx="535" cy="612"/>
            </a:xfrm>
          </p:grpSpPr>
          <p:sp>
            <p:nvSpPr>
              <p:cNvPr id="35931" name="Oval 8">
                <a:extLst>
                  <a:ext uri="{FF2B5EF4-FFF2-40B4-BE49-F238E27FC236}">
                    <a16:creationId xmlns:a16="http://schemas.microsoft.com/office/drawing/2014/main" id="{3C494D3A-9CA0-4B1B-B3D4-E017E5C69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5932" name="Oval 9">
                <a:extLst>
                  <a:ext uri="{FF2B5EF4-FFF2-40B4-BE49-F238E27FC236}">
                    <a16:creationId xmlns:a16="http://schemas.microsoft.com/office/drawing/2014/main" id="{CA8BD040-BB74-4F3D-B4E3-D038F4D00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5933" name="Text Box 10">
                <a:extLst>
                  <a:ext uri="{FF2B5EF4-FFF2-40B4-BE49-F238E27FC236}">
                    <a16:creationId xmlns:a16="http://schemas.microsoft.com/office/drawing/2014/main" id="{DE6B7F1D-AA90-4976-A108-7715A0C84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7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34" name="Line 11">
                <a:extLst>
                  <a:ext uri="{FF2B5EF4-FFF2-40B4-BE49-F238E27FC236}">
                    <a16:creationId xmlns:a16="http://schemas.microsoft.com/office/drawing/2014/main" id="{929134B1-09CA-467F-B356-408788AE1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35" name="Line 12">
                <a:extLst>
                  <a:ext uri="{FF2B5EF4-FFF2-40B4-BE49-F238E27FC236}">
                    <a16:creationId xmlns:a16="http://schemas.microsoft.com/office/drawing/2014/main" id="{76813DA8-B2AE-4764-B03B-F87157853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886" name="Group 13">
              <a:extLst>
                <a:ext uri="{FF2B5EF4-FFF2-40B4-BE49-F238E27FC236}">
                  <a16:creationId xmlns:a16="http://schemas.microsoft.com/office/drawing/2014/main" id="{AD9E5DBA-2143-4D9B-AE4C-95583515B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" y="2024"/>
              <a:ext cx="341" cy="301"/>
              <a:chOff x="3787" y="3339"/>
              <a:chExt cx="341" cy="301"/>
            </a:xfrm>
          </p:grpSpPr>
          <p:sp>
            <p:nvSpPr>
              <p:cNvPr id="35929" name="Oval 14">
                <a:extLst>
                  <a:ext uri="{FF2B5EF4-FFF2-40B4-BE49-F238E27FC236}">
                    <a16:creationId xmlns:a16="http://schemas.microsoft.com/office/drawing/2014/main" id="{C0415D50-93ED-4CAD-8383-8754A48AB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5930" name="Text Box 15">
                <a:extLst>
                  <a:ext uri="{FF2B5EF4-FFF2-40B4-BE49-F238E27FC236}">
                    <a16:creationId xmlns:a16="http://schemas.microsoft.com/office/drawing/2014/main" id="{74893431-6F94-40B0-9528-12EB0DD6D1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5887" name="Group 16">
              <a:extLst>
                <a:ext uri="{FF2B5EF4-FFF2-40B4-BE49-F238E27FC236}">
                  <a16:creationId xmlns:a16="http://schemas.microsoft.com/office/drawing/2014/main" id="{3929D698-FFA8-4D29-8F46-8DD1D8F6C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4" y="1298"/>
              <a:ext cx="341" cy="301"/>
              <a:chOff x="3787" y="3339"/>
              <a:chExt cx="341" cy="301"/>
            </a:xfrm>
          </p:grpSpPr>
          <p:sp>
            <p:nvSpPr>
              <p:cNvPr id="35927" name="Oval 17">
                <a:extLst>
                  <a:ext uri="{FF2B5EF4-FFF2-40B4-BE49-F238E27FC236}">
                    <a16:creationId xmlns:a16="http://schemas.microsoft.com/office/drawing/2014/main" id="{E6642C43-DAE0-4F43-B031-B827489BC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5928" name="Text Box 18">
                <a:extLst>
                  <a:ext uri="{FF2B5EF4-FFF2-40B4-BE49-F238E27FC236}">
                    <a16:creationId xmlns:a16="http://schemas.microsoft.com/office/drawing/2014/main" id="{714D01B5-18AA-4313-974F-99FEABB570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5888" name="Group 19">
              <a:extLst>
                <a:ext uri="{FF2B5EF4-FFF2-40B4-BE49-F238E27FC236}">
                  <a16:creationId xmlns:a16="http://schemas.microsoft.com/office/drawing/2014/main" id="{5E097A94-4AB9-4BFF-9FB1-D9ED5DCA10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4" y="2024"/>
              <a:ext cx="341" cy="301"/>
              <a:chOff x="3787" y="3339"/>
              <a:chExt cx="341" cy="301"/>
            </a:xfrm>
          </p:grpSpPr>
          <p:sp>
            <p:nvSpPr>
              <p:cNvPr id="35925" name="Oval 20">
                <a:extLst>
                  <a:ext uri="{FF2B5EF4-FFF2-40B4-BE49-F238E27FC236}">
                    <a16:creationId xmlns:a16="http://schemas.microsoft.com/office/drawing/2014/main" id="{4D8A0F15-9A62-4C9A-8EFB-62FC348DD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5926" name="Text Box 21">
                <a:extLst>
                  <a:ext uri="{FF2B5EF4-FFF2-40B4-BE49-F238E27FC236}">
                    <a16:creationId xmlns:a16="http://schemas.microsoft.com/office/drawing/2014/main" id="{B07194D8-154E-4312-80BB-9059D0C9DD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4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5889" name="Group 22">
              <a:extLst>
                <a:ext uri="{FF2B5EF4-FFF2-40B4-BE49-F238E27FC236}">
                  <a16:creationId xmlns:a16="http://schemas.microsoft.com/office/drawing/2014/main" id="{F7CFC05B-298D-42FB-8116-A1186E6624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9" y="1570"/>
              <a:ext cx="341" cy="301"/>
              <a:chOff x="3787" y="3339"/>
              <a:chExt cx="341" cy="301"/>
            </a:xfrm>
          </p:grpSpPr>
          <p:sp>
            <p:nvSpPr>
              <p:cNvPr id="35923" name="Oval 23">
                <a:extLst>
                  <a:ext uri="{FF2B5EF4-FFF2-40B4-BE49-F238E27FC236}">
                    <a16:creationId xmlns:a16="http://schemas.microsoft.com/office/drawing/2014/main" id="{4E1E34BB-341C-4A2E-8543-22C234109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5924" name="Text Box 24">
                <a:extLst>
                  <a:ext uri="{FF2B5EF4-FFF2-40B4-BE49-F238E27FC236}">
                    <a16:creationId xmlns:a16="http://schemas.microsoft.com/office/drawing/2014/main" id="{039CF501-DC58-46AD-9B43-CA11EBB9A3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5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5890" name="Group 25">
              <a:extLst>
                <a:ext uri="{FF2B5EF4-FFF2-40B4-BE49-F238E27FC236}">
                  <a16:creationId xmlns:a16="http://schemas.microsoft.com/office/drawing/2014/main" id="{2009A7EF-18C3-4747-B8C0-D54C9109D3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2" y="1208"/>
              <a:ext cx="408" cy="363"/>
              <a:chOff x="3004" y="3499"/>
              <a:chExt cx="535" cy="612"/>
            </a:xfrm>
          </p:grpSpPr>
          <p:sp>
            <p:nvSpPr>
              <p:cNvPr id="35918" name="Oval 26">
                <a:extLst>
                  <a:ext uri="{FF2B5EF4-FFF2-40B4-BE49-F238E27FC236}">
                    <a16:creationId xmlns:a16="http://schemas.microsoft.com/office/drawing/2014/main" id="{08D0AA3D-C0C8-43A8-A27B-29AD40E33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5919" name="Oval 27">
                <a:extLst>
                  <a:ext uri="{FF2B5EF4-FFF2-40B4-BE49-F238E27FC236}">
                    <a16:creationId xmlns:a16="http://schemas.microsoft.com/office/drawing/2014/main" id="{5CE7E9DF-8D67-4111-8457-ABB48D2F7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5920" name="Text Box 28">
                <a:extLst>
                  <a:ext uri="{FF2B5EF4-FFF2-40B4-BE49-F238E27FC236}">
                    <a16:creationId xmlns:a16="http://schemas.microsoft.com/office/drawing/2014/main" id="{E83A33DE-E9D9-4401-B76D-EE42CCDC92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6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21" name="Line 29">
                <a:extLst>
                  <a:ext uri="{FF2B5EF4-FFF2-40B4-BE49-F238E27FC236}">
                    <a16:creationId xmlns:a16="http://schemas.microsoft.com/office/drawing/2014/main" id="{72F625CC-5332-40FE-8839-CF159E2AB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22" name="Line 30">
                <a:extLst>
                  <a:ext uri="{FF2B5EF4-FFF2-40B4-BE49-F238E27FC236}">
                    <a16:creationId xmlns:a16="http://schemas.microsoft.com/office/drawing/2014/main" id="{164E6811-AD66-41F7-811C-FA62C585C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91" name="Line 32">
              <a:extLst>
                <a:ext uri="{FF2B5EF4-FFF2-40B4-BE49-F238E27FC236}">
                  <a16:creationId xmlns:a16="http://schemas.microsoft.com/office/drawing/2014/main" id="{3694AA91-EFD3-4C04-8C33-D5A3C5457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" y="1480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2" name="Line 33">
              <a:extLst>
                <a:ext uri="{FF2B5EF4-FFF2-40B4-BE49-F238E27FC236}">
                  <a16:creationId xmlns:a16="http://schemas.microsoft.com/office/drawing/2014/main" id="{985F4AD3-B51D-4F43-A855-07052403F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166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3" name="Line 34">
              <a:extLst>
                <a:ext uri="{FF2B5EF4-FFF2-40B4-BE49-F238E27FC236}">
                  <a16:creationId xmlns:a16="http://schemas.microsoft.com/office/drawing/2014/main" id="{68A20FA2-2071-4520-B6E3-E01964998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" y="2160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4" name="Line 35">
              <a:extLst>
                <a:ext uri="{FF2B5EF4-FFF2-40B4-BE49-F238E27FC236}">
                  <a16:creationId xmlns:a16="http://schemas.microsoft.com/office/drawing/2014/main" id="{2E8145E2-A1B7-4CBE-8911-CB5BCEF9E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0" y="1616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5" name="Line 36">
              <a:extLst>
                <a:ext uri="{FF2B5EF4-FFF2-40B4-BE49-F238E27FC236}">
                  <a16:creationId xmlns:a16="http://schemas.microsoft.com/office/drawing/2014/main" id="{6204873B-E167-424B-A595-6618ED9507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" y="1797"/>
              <a:ext cx="31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6" name="Line 37">
              <a:extLst>
                <a:ext uri="{FF2B5EF4-FFF2-40B4-BE49-F238E27FC236}">
                  <a16:creationId xmlns:a16="http://schemas.microsoft.com/office/drawing/2014/main" id="{4D1930AB-FED4-47DD-865A-CAF1B0306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1" y="1888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7" name="Line 38">
              <a:extLst>
                <a:ext uri="{FF2B5EF4-FFF2-40B4-BE49-F238E27FC236}">
                  <a16:creationId xmlns:a16="http://schemas.microsoft.com/office/drawing/2014/main" id="{C059F8BB-29E6-493B-A61E-F355D6353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7" y="2160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8" name="Line 39">
              <a:extLst>
                <a:ext uri="{FF2B5EF4-FFF2-40B4-BE49-F238E27FC236}">
                  <a16:creationId xmlns:a16="http://schemas.microsoft.com/office/drawing/2014/main" id="{7A4EA0EC-99EE-4C3E-8C57-B0C56B80F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4" y="1616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5899" name="AutoShape 40">
              <a:extLst>
                <a:ext uri="{FF2B5EF4-FFF2-40B4-BE49-F238E27FC236}">
                  <a16:creationId xmlns:a16="http://schemas.microsoft.com/office/drawing/2014/main" id="{6D1747D8-099D-4685-B44C-C128DBCD5610}"/>
                </a:ext>
              </a:extLst>
            </p:cNvPr>
            <p:cNvCxnSpPr>
              <a:cxnSpLocks noChangeShapeType="1"/>
              <a:stCxn id="35928" idx="1"/>
              <a:endCxn id="35928" idx="3"/>
            </p:cNvCxnSpPr>
            <p:nvPr/>
          </p:nvCxnSpPr>
          <p:spPr bwMode="auto">
            <a:xfrm rot="10800000" flipH="1" flipV="1">
              <a:off x="1384" y="1449"/>
              <a:ext cx="341" cy="1"/>
            </a:xfrm>
            <a:prstGeom prst="curvedConnector5">
              <a:avLst>
                <a:gd name="adj1" fmla="val -21116"/>
                <a:gd name="adj2" fmla="val -32900009"/>
                <a:gd name="adj3" fmla="val 11554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0" name="AutoShape 41">
              <a:extLst>
                <a:ext uri="{FF2B5EF4-FFF2-40B4-BE49-F238E27FC236}">
                  <a16:creationId xmlns:a16="http://schemas.microsoft.com/office/drawing/2014/main" id="{24AB1DDB-BF8C-4E1E-AD8A-0460D1789AF9}"/>
                </a:ext>
              </a:extLst>
            </p:cNvPr>
            <p:cNvCxnSpPr>
              <a:cxnSpLocks noChangeShapeType="1"/>
              <a:stCxn id="35918" idx="1"/>
              <a:endCxn id="35918" idx="6"/>
            </p:cNvCxnSpPr>
            <p:nvPr/>
          </p:nvCxnSpPr>
          <p:spPr bwMode="auto">
            <a:xfrm rot="5400000" flipV="1">
              <a:off x="2641" y="1152"/>
              <a:ext cx="129" cy="348"/>
            </a:xfrm>
            <a:prstGeom prst="curvedConnector4">
              <a:avLst>
                <a:gd name="adj1" fmla="val -152713"/>
                <a:gd name="adj2" fmla="val 11177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01" name="Line 42">
              <a:extLst>
                <a:ext uri="{FF2B5EF4-FFF2-40B4-BE49-F238E27FC236}">
                  <a16:creationId xmlns:a16="http://schemas.microsoft.com/office/drawing/2014/main" id="{413DBDB2-1800-49D4-B338-506073B8A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7" y="1480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2" name="Line 43">
              <a:extLst>
                <a:ext uri="{FF2B5EF4-FFF2-40B4-BE49-F238E27FC236}">
                  <a16:creationId xmlns:a16="http://schemas.microsoft.com/office/drawing/2014/main" id="{C7C774A9-89D7-439F-BD3D-D72661C10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525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5903" name="AutoShape 44">
              <a:extLst>
                <a:ext uri="{FF2B5EF4-FFF2-40B4-BE49-F238E27FC236}">
                  <a16:creationId xmlns:a16="http://schemas.microsoft.com/office/drawing/2014/main" id="{6B486417-B971-4414-8073-A3DF3F740504}"/>
                </a:ext>
              </a:extLst>
            </p:cNvPr>
            <p:cNvCxnSpPr>
              <a:cxnSpLocks noChangeShapeType="1"/>
              <a:stCxn id="35930" idx="1"/>
              <a:endCxn id="35930" idx="3"/>
            </p:cNvCxnSpPr>
            <p:nvPr/>
          </p:nvCxnSpPr>
          <p:spPr bwMode="auto">
            <a:xfrm rot="10800000" flipH="1" flipV="1">
              <a:off x="386" y="2175"/>
              <a:ext cx="341" cy="1"/>
            </a:xfrm>
            <a:prstGeom prst="curvedConnector5">
              <a:avLst>
                <a:gd name="adj1" fmla="val -21412"/>
                <a:gd name="adj2" fmla="val 31900009"/>
                <a:gd name="adj3" fmla="val 11759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04" name="Text Box 45">
              <a:extLst>
                <a:ext uri="{FF2B5EF4-FFF2-40B4-BE49-F238E27FC236}">
                  <a16:creationId xmlns:a16="http://schemas.microsoft.com/office/drawing/2014/main" id="{77BC0284-A9ED-4B20-949E-63C2D5C27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" y="121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35905" name="Text Box 46">
              <a:extLst>
                <a:ext uri="{FF2B5EF4-FFF2-40B4-BE49-F238E27FC236}">
                  <a16:creationId xmlns:a16="http://schemas.microsoft.com/office/drawing/2014/main" id="{6103673E-B5B4-467D-908B-A595CA1CD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8" y="93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c</a:t>
              </a:r>
            </a:p>
          </p:txBody>
        </p:sp>
        <p:sp>
          <p:nvSpPr>
            <p:cNvPr id="35906" name="Text Box 47">
              <a:extLst>
                <a:ext uri="{FF2B5EF4-FFF2-40B4-BE49-F238E27FC236}">
                  <a16:creationId xmlns:a16="http://schemas.microsoft.com/office/drawing/2014/main" id="{3CFB9FB7-E41C-40AD-988C-E655E1A93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125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35907" name="Text Box 48">
              <a:extLst>
                <a:ext uri="{FF2B5EF4-FFF2-40B4-BE49-F238E27FC236}">
                  <a16:creationId xmlns:a16="http://schemas.microsoft.com/office/drawing/2014/main" id="{6BF8C329-7CEB-44A3-AC9A-545D0CD0E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93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35908" name="Text Box 49">
              <a:extLst>
                <a:ext uri="{FF2B5EF4-FFF2-40B4-BE49-F238E27FC236}">
                  <a16:creationId xmlns:a16="http://schemas.microsoft.com/office/drawing/2014/main" id="{806A64C8-211D-4C63-88AB-B070FA536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" y="23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35909" name="Text Box 50">
              <a:extLst>
                <a:ext uri="{FF2B5EF4-FFF2-40B4-BE49-F238E27FC236}">
                  <a16:creationId xmlns:a16="http://schemas.microsoft.com/office/drawing/2014/main" id="{45B051C4-4103-468C-8F70-E3CF70975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" y="193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35910" name="Text Box 51">
              <a:extLst>
                <a:ext uri="{FF2B5EF4-FFF2-40B4-BE49-F238E27FC236}">
                  <a16:creationId xmlns:a16="http://schemas.microsoft.com/office/drawing/2014/main" id="{3D4C7D09-B7D0-4168-9CC7-D4CFC5025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2" y="193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35911" name="Text Box 52">
              <a:extLst>
                <a:ext uri="{FF2B5EF4-FFF2-40B4-BE49-F238E27FC236}">
                  <a16:creationId xmlns:a16="http://schemas.microsoft.com/office/drawing/2014/main" id="{69DE9630-7D4E-4FC3-B6E8-7511DA2F5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88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35912" name="Text Box 53">
              <a:extLst>
                <a:ext uri="{FF2B5EF4-FFF2-40B4-BE49-F238E27FC236}">
                  <a16:creationId xmlns:a16="http://schemas.microsoft.com/office/drawing/2014/main" id="{7BDBD2A3-5CCA-4234-A66C-20A60C6D9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174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d</a:t>
              </a:r>
            </a:p>
          </p:txBody>
        </p:sp>
        <p:sp>
          <p:nvSpPr>
            <p:cNvPr id="35913" name="Text Box 54">
              <a:extLst>
                <a:ext uri="{FF2B5EF4-FFF2-40B4-BE49-F238E27FC236}">
                  <a16:creationId xmlns:a16="http://schemas.microsoft.com/office/drawing/2014/main" id="{FDCDBD0C-BE0D-4523-97BD-8480B25AC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0" y="166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c</a:t>
              </a:r>
            </a:p>
          </p:txBody>
        </p:sp>
        <p:sp>
          <p:nvSpPr>
            <p:cNvPr id="35914" name="Text Box 55">
              <a:extLst>
                <a:ext uri="{FF2B5EF4-FFF2-40B4-BE49-F238E27FC236}">
                  <a16:creationId xmlns:a16="http://schemas.microsoft.com/office/drawing/2014/main" id="{0F6468D5-3C08-49CB-B603-A28774380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6" y="166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35915" name="AutoShape 151">
              <a:extLst>
                <a:ext uri="{FF2B5EF4-FFF2-40B4-BE49-F238E27FC236}">
                  <a16:creationId xmlns:a16="http://schemas.microsoft.com/office/drawing/2014/main" id="{9F8F4A7B-A4A8-436F-A0E6-1C1F00A79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434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5916" name="Text Box 152">
              <a:extLst>
                <a:ext uri="{FF2B5EF4-FFF2-40B4-BE49-F238E27FC236}">
                  <a16:creationId xmlns:a16="http://schemas.microsoft.com/office/drawing/2014/main" id="{7963FE24-71FC-4B88-B45D-900E52F1C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" y="166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35917" name="Text Box 153">
              <a:extLst>
                <a:ext uri="{FF2B5EF4-FFF2-40B4-BE49-F238E27FC236}">
                  <a16:creationId xmlns:a16="http://schemas.microsoft.com/office/drawing/2014/main" id="{005F41C0-87AC-4510-AACE-702B04FB4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4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d</a:t>
              </a:r>
            </a:p>
          </p:txBody>
        </p:sp>
      </p:grpSp>
      <p:sp>
        <p:nvSpPr>
          <p:cNvPr id="493724" name="Text Box 156">
            <a:extLst>
              <a:ext uri="{FF2B5EF4-FFF2-40B4-BE49-F238E27FC236}">
                <a16:creationId xmlns:a16="http://schemas.microsoft.com/office/drawing/2014/main" id="{E1962E0E-831E-45D0-8D3B-695CA71C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81075"/>
            <a:ext cx="4464050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C3300"/>
                </a:solidFill>
              </a:rPr>
              <a:t>P0 = ({1,2,3,4,5}, {6,7})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{3,4}b={6,7}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{1,2}b={2}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{5}b</a:t>
            </a:r>
            <a:r>
              <a:rPr lang="zh-CN" altLang="en-US" sz="2400"/>
              <a:t>无定义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C3300"/>
                </a:solidFill>
              </a:rPr>
              <a:t>P1 = ({1,2}, {3,4}, {5}</a:t>
            </a:r>
            <a:r>
              <a:rPr lang="zh-CN" altLang="en-US" sz="2400">
                <a:solidFill>
                  <a:srgbClr val="CC3300"/>
                </a:solidFill>
              </a:rPr>
              <a:t>，</a:t>
            </a:r>
            <a:r>
              <a:rPr lang="en-US" altLang="zh-CN" sz="2400">
                <a:solidFill>
                  <a:srgbClr val="CC3300"/>
                </a:solidFill>
              </a:rPr>
              <a:t>{6,7})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用</a:t>
            </a:r>
            <a:r>
              <a:rPr lang="en-US" altLang="zh-CN" sz="2400"/>
              <a:t>1</a:t>
            </a:r>
            <a:r>
              <a:rPr lang="zh-CN" altLang="en-US" sz="2400"/>
              <a:t>代替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代替</a:t>
            </a:r>
            <a:r>
              <a:rPr lang="en-US" altLang="zh-CN" sz="2400"/>
              <a:t>4</a:t>
            </a:r>
            <a:r>
              <a:rPr lang="zh-CN" altLang="en-US" sz="2400"/>
              <a:t>，</a:t>
            </a:r>
            <a:r>
              <a:rPr lang="en-US" altLang="zh-CN" sz="2400"/>
              <a:t>6</a:t>
            </a:r>
            <a:r>
              <a:rPr lang="zh-CN" altLang="en-US" sz="2400"/>
              <a:t>代替</a:t>
            </a:r>
            <a:r>
              <a:rPr lang="en-US" altLang="zh-CN" sz="2400"/>
              <a:t>7</a:t>
            </a:r>
          </a:p>
        </p:txBody>
      </p:sp>
      <p:grpSp>
        <p:nvGrpSpPr>
          <p:cNvPr id="10" name="Group 195">
            <a:extLst>
              <a:ext uri="{FF2B5EF4-FFF2-40B4-BE49-F238E27FC236}">
                <a16:creationId xmlns:a16="http://schemas.microsoft.com/office/drawing/2014/main" id="{3CBAABC1-CD0F-419A-818F-FC8FD5783CC7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3573463"/>
            <a:ext cx="4000500" cy="2617787"/>
            <a:chOff x="3107" y="2523"/>
            <a:chExt cx="2520" cy="1649"/>
          </a:xfrm>
        </p:grpSpPr>
        <p:grpSp>
          <p:nvGrpSpPr>
            <p:cNvPr id="35848" name="Group 158">
              <a:extLst>
                <a:ext uri="{FF2B5EF4-FFF2-40B4-BE49-F238E27FC236}">
                  <a16:creationId xmlns:a16="http://schemas.microsoft.com/office/drawing/2014/main" id="{0C7914C2-9660-4037-B7B6-0E984719F3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1" y="2932"/>
              <a:ext cx="341" cy="301"/>
              <a:chOff x="3787" y="3339"/>
              <a:chExt cx="341" cy="301"/>
            </a:xfrm>
          </p:grpSpPr>
          <p:sp>
            <p:nvSpPr>
              <p:cNvPr id="35882" name="Oval 159">
                <a:extLst>
                  <a:ext uri="{FF2B5EF4-FFF2-40B4-BE49-F238E27FC236}">
                    <a16:creationId xmlns:a16="http://schemas.microsoft.com/office/drawing/2014/main" id="{D88DC5FE-EE82-4C22-B90B-8178A27F6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5883" name="Text Box 160">
                <a:extLst>
                  <a:ext uri="{FF2B5EF4-FFF2-40B4-BE49-F238E27FC236}">
                    <a16:creationId xmlns:a16="http://schemas.microsoft.com/office/drawing/2014/main" id="{DBE87864-03F2-4425-B8F2-764AC8809B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5849" name="Text Box 161">
              <a:extLst>
                <a:ext uri="{FF2B5EF4-FFF2-40B4-BE49-F238E27FC236}">
                  <a16:creationId xmlns:a16="http://schemas.microsoft.com/office/drawing/2014/main" id="{2D21A7F6-AF7F-41B3-A97F-2045B08A0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884"/>
              <a:ext cx="1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最小化</a:t>
              </a:r>
              <a:r>
                <a:rPr lang="en-US" altLang="zh-CN" sz="2400"/>
                <a:t>DFA</a:t>
              </a:r>
              <a:r>
                <a:rPr lang="zh-CN" altLang="en-US" sz="1800"/>
                <a:t>：</a:t>
              </a:r>
            </a:p>
          </p:txBody>
        </p:sp>
        <p:grpSp>
          <p:nvGrpSpPr>
            <p:cNvPr id="35850" name="Group 162">
              <a:extLst>
                <a:ext uri="{FF2B5EF4-FFF2-40B4-BE49-F238E27FC236}">
                  <a16:creationId xmlns:a16="http://schemas.microsoft.com/office/drawing/2014/main" id="{8C616B62-5629-48C5-9667-66CB577BF6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" y="2932"/>
              <a:ext cx="341" cy="301"/>
              <a:chOff x="3787" y="3339"/>
              <a:chExt cx="341" cy="301"/>
            </a:xfrm>
          </p:grpSpPr>
          <p:sp>
            <p:nvSpPr>
              <p:cNvPr id="35880" name="Oval 163">
                <a:extLst>
                  <a:ext uri="{FF2B5EF4-FFF2-40B4-BE49-F238E27FC236}">
                    <a16:creationId xmlns:a16="http://schemas.microsoft.com/office/drawing/2014/main" id="{4BCAAF07-3AB2-4788-A6EC-7441CE235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5881" name="Text Box 164">
                <a:extLst>
                  <a:ext uri="{FF2B5EF4-FFF2-40B4-BE49-F238E27FC236}">
                    <a16:creationId xmlns:a16="http://schemas.microsoft.com/office/drawing/2014/main" id="{DDBE3BB5-BC8F-42DB-A78B-BD13508E95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3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5851" name="Group 165">
              <a:extLst>
                <a:ext uri="{FF2B5EF4-FFF2-40B4-BE49-F238E27FC236}">
                  <a16:creationId xmlns:a16="http://schemas.microsoft.com/office/drawing/2014/main" id="{A0A5C724-46E6-4D64-B192-E8CF97ADA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5" y="2886"/>
              <a:ext cx="363" cy="363"/>
              <a:chOff x="3004" y="3499"/>
              <a:chExt cx="535" cy="612"/>
            </a:xfrm>
          </p:grpSpPr>
          <p:sp>
            <p:nvSpPr>
              <p:cNvPr id="35875" name="Oval 166">
                <a:extLst>
                  <a:ext uri="{FF2B5EF4-FFF2-40B4-BE49-F238E27FC236}">
                    <a16:creationId xmlns:a16="http://schemas.microsoft.com/office/drawing/2014/main" id="{E7DE1D48-AE9B-45BD-8FD5-B379CBC4A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5876" name="Oval 167">
                <a:extLst>
                  <a:ext uri="{FF2B5EF4-FFF2-40B4-BE49-F238E27FC236}">
                    <a16:creationId xmlns:a16="http://schemas.microsoft.com/office/drawing/2014/main" id="{7DAD987B-7E4D-4BAC-B7C7-343873ABF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5877" name="Text Box 168">
                <a:extLst>
                  <a:ext uri="{FF2B5EF4-FFF2-40B4-BE49-F238E27FC236}">
                    <a16:creationId xmlns:a16="http://schemas.microsoft.com/office/drawing/2014/main" id="{6ED211CB-DC57-481E-8369-0BFD7D54E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6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78" name="Line 169">
                <a:extLst>
                  <a:ext uri="{FF2B5EF4-FFF2-40B4-BE49-F238E27FC236}">
                    <a16:creationId xmlns:a16="http://schemas.microsoft.com/office/drawing/2014/main" id="{4D508BBE-2A19-4F27-9492-4902D1B5A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9" name="Line 170">
                <a:extLst>
                  <a:ext uri="{FF2B5EF4-FFF2-40B4-BE49-F238E27FC236}">
                    <a16:creationId xmlns:a16="http://schemas.microsoft.com/office/drawing/2014/main" id="{52F095E5-92B7-4CFA-B3B5-9F19283FD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852" name="Group 171">
              <a:extLst>
                <a:ext uri="{FF2B5EF4-FFF2-40B4-BE49-F238E27FC236}">
                  <a16:creationId xmlns:a16="http://schemas.microsoft.com/office/drawing/2014/main" id="{944DDF2C-F3FE-418F-B081-3897C769C2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" y="2932"/>
              <a:ext cx="341" cy="301"/>
              <a:chOff x="3787" y="3339"/>
              <a:chExt cx="341" cy="301"/>
            </a:xfrm>
          </p:grpSpPr>
          <p:sp>
            <p:nvSpPr>
              <p:cNvPr id="35873" name="Oval 172">
                <a:extLst>
                  <a:ext uri="{FF2B5EF4-FFF2-40B4-BE49-F238E27FC236}">
                    <a16:creationId xmlns:a16="http://schemas.microsoft.com/office/drawing/2014/main" id="{0F42C5C0-99D4-4E44-BA25-D5DC37897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5874" name="Text Box 173">
                <a:extLst>
                  <a:ext uri="{FF2B5EF4-FFF2-40B4-BE49-F238E27FC236}">
                    <a16:creationId xmlns:a16="http://schemas.microsoft.com/office/drawing/2014/main" id="{60ADE8B8-1A6F-4BD4-AADA-0F679AFDB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5853" name="Group 174">
              <a:extLst>
                <a:ext uri="{FF2B5EF4-FFF2-40B4-BE49-F238E27FC236}">
                  <a16:creationId xmlns:a16="http://schemas.microsoft.com/office/drawing/2014/main" id="{1CDBCCC4-1E8A-46B6-8EA1-A235129BAE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8" y="3567"/>
              <a:ext cx="341" cy="301"/>
              <a:chOff x="3787" y="3339"/>
              <a:chExt cx="341" cy="301"/>
            </a:xfrm>
          </p:grpSpPr>
          <p:sp>
            <p:nvSpPr>
              <p:cNvPr id="35871" name="Oval 175">
                <a:extLst>
                  <a:ext uri="{FF2B5EF4-FFF2-40B4-BE49-F238E27FC236}">
                    <a16:creationId xmlns:a16="http://schemas.microsoft.com/office/drawing/2014/main" id="{5C5CCAD9-6C4F-4815-9524-E24AA95BD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5872" name="Text Box 176">
                <a:extLst>
                  <a:ext uri="{FF2B5EF4-FFF2-40B4-BE49-F238E27FC236}">
                    <a16:creationId xmlns:a16="http://schemas.microsoft.com/office/drawing/2014/main" id="{AE3F534B-7AFB-4E4F-97C7-98E0C98A9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5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5854" name="Line 178">
              <a:extLst>
                <a:ext uri="{FF2B5EF4-FFF2-40B4-BE49-F238E27FC236}">
                  <a16:creationId xmlns:a16="http://schemas.microsoft.com/office/drawing/2014/main" id="{71F3F305-E7BB-45E2-B2AA-05FB5579B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9" y="306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Line 179">
              <a:extLst>
                <a:ext uri="{FF2B5EF4-FFF2-40B4-BE49-F238E27FC236}">
                  <a16:creationId xmlns:a16="http://schemas.microsoft.com/office/drawing/2014/main" id="{B743CF9D-0C30-446B-8310-29B6270DA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0" y="3068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Line 180">
              <a:extLst>
                <a:ext uri="{FF2B5EF4-FFF2-40B4-BE49-F238E27FC236}">
                  <a16:creationId xmlns:a16="http://schemas.microsoft.com/office/drawing/2014/main" id="{A051C03C-8624-4E9F-9FCB-9EBC8EFE1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4" y="320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7" name="Line 181">
              <a:extLst>
                <a:ext uri="{FF2B5EF4-FFF2-40B4-BE49-F238E27FC236}">
                  <a16:creationId xmlns:a16="http://schemas.microsoft.com/office/drawing/2014/main" id="{E8DDEA93-F676-4146-9B67-96307D9FA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5" y="324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Text Box 182">
              <a:extLst>
                <a:ext uri="{FF2B5EF4-FFF2-40B4-BE49-F238E27FC236}">
                  <a16:creationId xmlns:a16="http://schemas.microsoft.com/office/drawing/2014/main" id="{95D8622E-6D54-4AC0-A66B-B275FABEA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" y="324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cxnSp>
          <p:nvCxnSpPr>
            <p:cNvPr id="35859" name="AutoShape 183">
              <a:extLst>
                <a:ext uri="{FF2B5EF4-FFF2-40B4-BE49-F238E27FC236}">
                  <a16:creationId xmlns:a16="http://schemas.microsoft.com/office/drawing/2014/main" id="{85C71AFD-1D87-4DD0-B2C3-02B54307DA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3421" y="3068"/>
              <a:ext cx="341" cy="1"/>
            </a:xfrm>
            <a:prstGeom prst="curvedConnector5">
              <a:avLst>
                <a:gd name="adj1" fmla="val -18769"/>
                <a:gd name="adj2" fmla="val -31300009"/>
                <a:gd name="adj3" fmla="val 11348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0" name="AutoShape 184">
              <a:extLst>
                <a:ext uri="{FF2B5EF4-FFF2-40B4-BE49-F238E27FC236}">
                  <a16:creationId xmlns:a16="http://schemas.microsoft.com/office/drawing/2014/main" id="{2CFD00DC-3AA6-4F4E-8652-8E7263DF1E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3421" y="3068"/>
              <a:ext cx="341" cy="1"/>
            </a:xfrm>
            <a:prstGeom prst="curvedConnector5">
              <a:avLst>
                <a:gd name="adj1" fmla="val -18769"/>
                <a:gd name="adj2" fmla="val -31300009"/>
                <a:gd name="adj3" fmla="val 11348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1" name="AutoShape 185">
              <a:extLst>
                <a:ext uri="{FF2B5EF4-FFF2-40B4-BE49-F238E27FC236}">
                  <a16:creationId xmlns:a16="http://schemas.microsoft.com/office/drawing/2014/main" id="{58019935-73AD-404C-B994-7BEDD63DD1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3421" y="3068"/>
              <a:ext cx="341" cy="1"/>
            </a:xfrm>
            <a:prstGeom prst="curvedConnector5">
              <a:avLst>
                <a:gd name="adj1" fmla="val -18769"/>
                <a:gd name="adj2" fmla="val -31300009"/>
                <a:gd name="adj3" fmla="val 11348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2" name="AutoShape 186">
              <a:extLst>
                <a:ext uri="{FF2B5EF4-FFF2-40B4-BE49-F238E27FC236}">
                  <a16:creationId xmlns:a16="http://schemas.microsoft.com/office/drawing/2014/main" id="{318B0C91-1554-4708-9D1D-14D0348402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4283" y="3022"/>
              <a:ext cx="341" cy="1"/>
            </a:xfrm>
            <a:prstGeom prst="curvedConnector5">
              <a:avLst>
                <a:gd name="adj1" fmla="val -18769"/>
                <a:gd name="adj2" fmla="val -31300009"/>
                <a:gd name="adj3" fmla="val 11348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3" name="AutoShape 187">
              <a:extLst>
                <a:ext uri="{FF2B5EF4-FFF2-40B4-BE49-F238E27FC236}">
                  <a16:creationId xmlns:a16="http://schemas.microsoft.com/office/drawing/2014/main" id="{37C4579C-41C7-48DA-9570-3C8C6D97BA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5145" y="3022"/>
              <a:ext cx="341" cy="1"/>
            </a:xfrm>
            <a:prstGeom prst="curvedConnector5">
              <a:avLst>
                <a:gd name="adj1" fmla="val -18769"/>
                <a:gd name="adj2" fmla="val -31300009"/>
                <a:gd name="adj3" fmla="val 11348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4" name="Text Box 188">
              <a:extLst>
                <a:ext uri="{FF2B5EF4-FFF2-40B4-BE49-F238E27FC236}">
                  <a16:creationId xmlns:a16="http://schemas.microsoft.com/office/drawing/2014/main" id="{7814AE01-2613-40E2-B665-C3F653EB5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7" y="324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d</a:t>
              </a:r>
            </a:p>
          </p:txBody>
        </p:sp>
        <p:sp>
          <p:nvSpPr>
            <p:cNvPr id="35865" name="Text Box 189">
              <a:extLst>
                <a:ext uri="{FF2B5EF4-FFF2-40B4-BE49-F238E27FC236}">
                  <a16:creationId xmlns:a16="http://schemas.microsoft.com/office/drawing/2014/main" id="{87392698-A6E4-40B8-82FF-DA1002C2C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0" y="256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35866" name="Text Box 190">
              <a:extLst>
                <a:ext uri="{FF2B5EF4-FFF2-40B4-BE49-F238E27FC236}">
                  <a16:creationId xmlns:a16="http://schemas.microsoft.com/office/drawing/2014/main" id="{07D6F8B1-660C-4D64-855B-8049E3A96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2" y="284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35867" name="Text Box 191">
              <a:extLst>
                <a:ext uri="{FF2B5EF4-FFF2-40B4-BE49-F238E27FC236}">
                  <a16:creationId xmlns:a16="http://schemas.microsoft.com/office/drawing/2014/main" id="{305041DC-CA28-4387-B32F-AA6782E1A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2" y="252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c</a:t>
              </a:r>
            </a:p>
          </p:txBody>
        </p:sp>
        <p:sp>
          <p:nvSpPr>
            <p:cNvPr id="35868" name="Text Box 192">
              <a:extLst>
                <a:ext uri="{FF2B5EF4-FFF2-40B4-BE49-F238E27FC236}">
                  <a16:creationId xmlns:a16="http://schemas.microsoft.com/office/drawing/2014/main" id="{3F2B94C2-CF00-4F13-BF3D-00152B53C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9" y="284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35869" name="Text Box 193">
              <a:extLst>
                <a:ext uri="{FF2B5EF4-FFF2-40B4-BE49-F238E27FC236}">
                  <a16:creationId xmlns:a16="http://schemas.microsoft.com/office/drawing/2014/main" id="{4E9DD974-D6C9-4AAE-8B1E-3094DF439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4" y="256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35870" name="AutoShape 194">
              <a:extLst>
                <a:ext uri="{FF2B5EF4-FFF2-40B4-BE49-F238E27FC236}">
                  <a16:creationId xmlns:a16="http://schemas.microsoft.com/office/drawing/2014/main" id="{753E8BE9-38FA-45AE-A050-9BA55FC4F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022"/>
              <a:ext cx="272" cy="181"/>
            </a:xfrm>
            <a:prstGeom prst="rightArrow">
              <a:avLst>
                <a:gd name="adj1" fmla="val 50000"/>
                <a:gd name="adj2" fmla="val 3756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</p:grpSp>
      <p:sp>
        <p:nvSpPr>
          <p:cNvPr id="493764" name="Text Box 196">
            <a:extLst>
              <a:ext uri="{FF2B5EF4-FFF2-40B4-BE49-F238E27FC236}">
                <a16:creationId xmlns:a16="http://schemas.microsoft.com/office/drawing/2014/main" id="{487B2957-8830-4228-846D-A60F9A4F8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581525"/>
            <a:ext cx="3240087" cy="977900"/>
          </a:xfrm>
          <a:prstGeom prst="rect">
            <a:avLst/>
          </a:prstGeom>
          <a:solidFill>
            <a:srgbClr val="CCCCFF"/>
          </a:solidFill>
          <a:ln w="9525" algn="ctr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CC3300"/>
                </a:solidFill>
              </a:rPr>
              <a:t>正规式：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3300"/>
                </a:solidFill>
              </a:rPr>
              <a:t>b*a(c | da)* bb*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724" grpId="0"/>
      <p:bldP spid="4937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6">
            <a:extLst>
              <a:ext uri="{FF2B5EF4-FFF2-40B4-BE49-F238E27FC236}">
                <a16:creationId xmlns:a16="http://schemas.microsoft.com/office/drawing/2014/main" id="{538FA620-7BE6-4E21-9C18-52A8E18FC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5E154E-921C-4FCC-984E-E920AF975B73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ACFCDD0-968D-474F-BC54-12F4415182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549275"/>
            <a:ext cx="8280400" cy="12969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10.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构造下述文法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G[S]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的自动机：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A0           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		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AA0 | S1 | 0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该自动机是确定的吗？若不确定，则对它确定化。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该自动机相应的语言是什么？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9AAFE02C-315F-4392-8858-F170142DA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068960"/>
            <a:ext cx="74882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解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：（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）代入（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          </a:t>
            </a:r>
            <a:r>
              <a:rPr lang="en-US" altLang="zh-CN" sz="2400" b="1" dirty="0"/>
              <a:t>A</a:t>
            </a:r>
            <a:r>
              <a:rPr lang="en-US" altLang="zh-CN" sz="2400" b="1" dirty="0">
                <a:sym typeface="Wingdings" panose="05000000000000000000" pitchFamily="2" charset="2"/>
              </a:rPr>
              <a:t>A0 | A01 |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ym typeface="Wingdings" panose="05000000000000000000" pitchFamily="2" charset="2"/>
              </a:rPr>
              <a:t>          </a:t>
            </a:r>
            <a:r>
              <a:rPr lang="en-US" altLang="zh-CN" sz="2400" b="1" dirty="0"/>
              <a:t>A</a:t>
            </a:r>
            <a:r>
              <a:rPr lang="en-US" altLang="zh-CN" sz="2400" b="1" dirty="0">
                <a:sym typeface="Wingdings" panose="05000000000000000000" pitchFamily="2" charset="2"/>
              </a:rPr>
              <a:t>A</a:t>
            </a:r>
            <a:r>
              <a:rPr lang="zh-CN" altLang="en-US" sz="2400" b="1" dirty="0">
                <a:sym typeface="Wingdings" panose="05000000000000000000" pitchFamily="2" charset="2"/>
              </a:rPr>
              <a:t>（</a:t>
            </a:r>
            <a:r>
              <a:rPr lang="en-US" altLang="zh-CN" sz="2400" b="1" dirty="0">
                <a:sym typeface="Wingdings" panose="05000000000000000000" pitchFamily="2" charset="2"/>
              </a:rPr>
              <a:t>0 | 01</a:t>
            </a:r>
            <a:r>
              <a:rPr lang="zh-CN" altLang="en-US" sz="2400" b="1" dirty="0">
                <a:sym typeface="Wingdings" panose="05000000000000000000" pitchFamily="2" charset="2"/>
              </a:rPr>
              <a:t>） </a:t>
            </a:r>
            <a:r>
              <a:rPr lang="en-US" altLang="zh-CN" sz="2400" b="1" dirty="0">
                <a:sym typeface="Wingdings" panose="05000000000000000000" pitchFamily="2" charset="2"/>
              </a:rPr>
              <a:t>|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ym typeface="Wingdings" panose="05000000000000000000" pitchFamily="2" charset="2"/>
              </a:rPr>
              <a:t>          A=0(0|01)*   </a:t>
            </a:r>
            <a:br>
              <a:rPr lang="en-US" altLang="zh-CN" sz="2400" b="1" dirty="0">
                <a:sym typeface="Wingdings" panose="05000000000000000000" pitchFamily="2" charset="2"/>
              </a:rPr>
            </a:br>
            <a:r>
              <a:rPr lang="en-US" altLang="zh-CN" sz="2400" b="1" dirty="0">
                <a:sym typeface="Wingdings" panose="05000000000000000000" pitchFamily="2" charset="2"/>
              </a:rPr>
              <a:t>       </a:t>
            </a:r>
            <a:r>
              <a:rPr lang="zh-CN" altLang="en-US" sz="2400" b="1" dirty="0">
                <a:sym typeface="Wingdings" panose="05000000000000000000" pitchFamily="2" charset="2"/>
              </a:rPr>
              <a:t>代入（</a:t>
            </a:r>
            <a:r>
              <a:rPr lang="en-US" altLang="zh-CN" sz="2400" b="1" dirty="0">
                <a:sym typeface="Wingdings" panose="05000000000000000000" pitchFamily="2" charset="2"/>
              </a:rPr>
              <a:t>1</a:t>
            </a:r>
            <a:r>
              <a:rPr lang="zh-CN" altLang="en-US" sz="2400" b="1" dirty="0">
                <a:sym typeface="Wingdings" panose="05000000000000000000" pitchFamily="2" charset="2"/>
              </a:rPr>
              <a:t>）：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Wingdings" panose="05000000000000000000" pitchFamily="2" charset="2"/>
              </a:rPr>
              <a:t>        </a:t>
            </a:r>
            <a:r>
              <a:rPr lang="en-US" altLang="zh-CN" sz="2400" b="1" dirty="0">
                <a:sym typeface="Wingdings" panose="05000000000000000000" pitchFamily="2" charset="2"/>
              </a:rPr>
              <a:t>S = 0 (0 | 01)*0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ym typeface="Wingdings" panose="05000000000000000000" pitchFamily="2" charset="2"/>
              </a:rPr>
              <a:t>       </a:t>
            </a:r>
            <a:r>
              <a:rPr lang="zh-CN" altLang="en-US" sz="2400" b="1" dirty="0">
                <a:sym typeface="Wingdings" panose="05000000000000000000" pitchFamily="2" charset="2"/>
              </a:rPr>
              <a:t>再由上述求得的正则式构造</a:t>
            </a:r>
            <a:r>
              <a:rPr lang="en-US" altLang="zh-CN" sz="2400" b="1" dirty="0">
                <a:sym typeface="Wingdings" panose="05000000000000000000" pitchFamily="2" charset="2"/>
              </a:rPr>
              <a:t>FA</a:t>
            </a:r>
            <a:r>
              <a:rPr lang="zh-CN" altLang="en-US" sz="2400" b="1" dirty="0">
                <a:sym typeface="Wingdings" panose="05000000000000000000" pitchFamily="2" charset="2"/>
              </a:rPr>
              <a:t>，再确定化</a:t>
            </a:r>
            <a:r>
              <a:rPr lang="en-US" altLang="zh-CN" sz="2400" b="1" dirty="0">
                <a:sym typeface="Wingdings" panose="05000000000000000000" pitchFamily="2" charset="2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5966FB40-FF3C-452A-AFD1-974C6BABFB1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2" y="476250"/>
            <a:ext cx="5267325" cy="524718"/>
          </a:xfrm>
        </p:spPr>
        <p:txBody>
          <a:bodyPr/>
          <a:lstStyle/>
          <a:p>
            <a:pPr eaLnBrk="1" hangingPunct="1"/>
            <a:r>
              <a:rPr lang="zh-CN" altLang="en-US" sz="1800" dirty="0"/>
              <a:t>解</a:t>
            </a:r>
            <a:r>
              <a:rPr lang="en-US" altLang="zh-CN" sz="1800" dirty="0"/>
              <a:t>1</a:t>
            </a:r>
            <a:r>
              <a:rPr lang="zh-CN" altLang="en-US" sz="1800" dirty="0"/>
              <a:t>：</a:t>
            </a:r>
            <a:r>
              <a:rPr lang="en-US" altLang="zh-CN" sz="1800" dirty="0">
                <a:sym typeface="Wingdings" panose="05000000000000000000" pitchFamily="2" charset="2"/>
              </a:rPr>
              <a:t>	S = 0(0 | 01)*0   </a:t>
            </a:r>
            <a:r>
              <a:rPr lang="zh-CN" altLang="en-US" sz="1800" dirty="0">
                <a:sym typeface="Wingdings" panose="05000000000000000000" pitchFamily="2" charset="2"/>
              </a:rPr>
              <a:t>对应 </a:t>
            </a:r>
            <a:r>
              <a:rPr lang="en-US" altLang="zh-CN" sz="1800" dirty="0">
                <a:sym typeface="Wingdings" panose="05000000000000000000" pitchFamily="2" charset="2"/>
              </a:rPr>
              <a:t>FA</a:t>
            </a:r>
            <a:r>
              <a:rPr lang="zh-CN" altLang="en-US" sz="1800" dirty="0">
                <a:sym typeface="Wingdings" panose="05000000000000000000" pitchFamily="2" charset="2"/>
              </a:rPr>
              <a:t>如下：</a:t>
            </a:r>
            <a:endParaRPr lang="en-US" altLang="zh-CN" sz="1800" dirty="0"/>
          </a:p>
          <a:p>
            <a:pPr eaLnBrk="1" hangingPunct="1"/>
            <a:endParaRPr lang="en-US" altLang="zh-CN" sz="1800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sz="1800" dirty="0">
                <a:sym typeface="Wingdings" panose="05000000000000000000" pitchFamily="2" charset="2"/>
              </a:rPr>
              <a:t>                    </a:t>
            </a:r>
            <a:endParaRPr lang="en-US" altLang="zh-CN" sz="1800" dirty="0"/>
          </a:p>
        </p:txBody>
      </p:sp>
      <p:graphicFrame>
        <p:nvGraphicFramePr>
          <p:cNvPr id="508931" name="Group 3">
            <a:extLst>
              <a:ext uri="{FF2B5EF4-FFF2-40B4-BE49-F238E27FC236}">
                <a16:creationId xmlns:a16="http://schemas.microsoft.com/office/drawing/2014/main" id="{EC2A30EC-ADAC-4958-AF16-FF70A648E299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60565154"/>
              </p:ext>
            </p:extLst>
          </p:nvPr>
        </p:nvGraphicFramePr>
        <p:xfrm>
          <a:off x="4648200" y="1268760"/>
          <a:ext cx="4038600" cy="2189163"/>
        </p:xfrm>
        <a:graphic>
          <a:graphicData uri="http://schemas.openxmlformats.org/drawingml/2006/table">
            <a:tbl>
              <a:tblPr/>
              <a:tblGrid>
                <a:gridCol w="915988">
                  <a:extLst>
                    <a:ext uri="{9D8B030D-6E8A-4147-A177-3AD203B41FA5}">
                      <a16:colId xmlns:a16="http://schemas.microsoft.com/office/drawing/2014/main" val="1251039275"/>
                    </a:ext>
                  </a:extLst>
                </a:gridCol>
                <a:gridCol w="1560512">
                  <a:extLst>
                    <a:ext uri="{9D8B030D-6E8A-4147-A177-3AD203B41FA5}">
                      <a16:colId xmlns:a16="http://schemas.microsoft.com/office/drawing/2014/main" val="1576945856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176548946"/>
                    </a:ext>
                  </a:extLst>
                </a:gridCol>
                <a:gridCol w="1039812">
                  <a:extLst>
                    <a:ext uri="{9D8B030D-6E8A-4147-A177-3AD203B41FA5}">
                      <a16:colId xmlns:a16="http://schemas.microsoft.com/office/drawing/2014/main" val="1936040713"/>
                    </a:ext>
                  </a:extLst>
                </a:gridCol>
              </a:tblGrid>
              <a:tr h="4381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NFA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964169"/>
                  </a:ext>
                </a:extLst>
              </a:tr>
              <a:tr h="4381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459304"/>
                  </a:ext>
                </a:extLst>
              </a:tr>
              <a:tr h="4365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A,B,C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639101"/>
                  </a:ext>
                </a:extLst>
              </a:tr>
              <a:tr h="4381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684403"/>
                  </a:ext>
                </a:extLst>
              </a:tr>
              <a:tr h="4381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087080"/>
                  </a:ext>
                </a:extLst>
              </a:tr>
            </a:tbl>
          </a:graphicData>
        </a:graphic>
      </p:graphicFrame>
      <p:grpSp>
        <p:nvGrpSpPr>
          <p:cNvPr id="39972" name="Group 35">
            <a:extLst>
              <a:ext uri="{FF2B5EF4-FFF2-40B4-BE49-F238E27FC236}">
                <a16:creationId xmlns:a16="http://schemas.microsoft.com/office/drawing/2014/main" id="{01D323AC-C0EA-469C-A47D-39C9664545C7}"/>
              </a:ext>
            </a:extLst>
          </p:cNvPr>
          <p:cNvGrpSpPr>
            <a:grpSpLocks/>
          </p:cNvGrpSpPr>
          <p:nvPr/>
        </p:nvGrpSpPr>
        <p:grpSpPr bwMode="auto">
          <a:xfrm>
            <a:off x="1187202" y="1701825"/>
            <a:ext cx="541337" cy="477838"/>
            <a:chOff x="3787" y="3339"/>
            <a:chExt cx="341" cy="301"/>
          </a:xfrm>
        </p:grpSpPr>
        <p:sp>
          <p:nvSpPr>
            <p:cNvPr id="40050" name="Oval 36">
              <a:extLst>
                <a:ext uri="{FF2B5EF4-FFF2-40B4-BE49-F238E27FC236}">
                  <a16:creationId xmlns:a16="http://schemas.microsoft.com/office/drawing/2014/main" id="{F8E4F7B7-9807-4BFB-926F-F31BD7EC4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39"/>
              <a:ext cx="340" cy="301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0051" name="Text Box 37">
              <a:extLst>
                <a:ext uri="{FF2B5EF4-FFF2-40B4-BE49-F238E27FC236}">
                  <a16:creationId xmlns:a16="http://schemas.microsoft.com/office/drawing/2014/main" id="{BACC549C-CB70-4480-B9D4-F77B822DE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39"/>
              <a:ext cx="34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9973" name="Group 38">
            <a:extLst>
              <a:ext uri="{FF2B5EF4-FFF2-40B4-BE49-F238E27FC236}">
                <a16:creationId xmlns:a16="http://schemas.microsoft.com/office/drawing/2014/main" id="{8D6B10C0-5A33-44D1-8B46-D416C438AD5A}"/>
              </a:ext>
            </a:extLst>
          </p:cNvPr>
          <p:cNvGrpSpPr>
            <a:grpSpLocks/>
          </p:cNvGrpSpPr>
          <p:nvPr/>
        </p:nvGrpSpPr>
        <p:grpSpPr bwMode="auto">
          <a:xfrm>
            <a:off x="3563689" y="1628800"/>
            <a:ext cx="576263" cy="503238"/>
            <a:chOff x="3004" y="3499"/>
            <a:chExt cx="535" cy="612"/>
          </a:xfrm>
        </p:grpSpPr>
        <p:sp>
          <p:nvSpPr>
            <p:cNvPr id="40045" name="Oval 39">
              <a:extLst>
                <a:ext uri="{FF2B5EF4-FFF2-40B4-BE49-F238E27FC236}">
                  <a16:creationId xmlns:a16="http://schemas.microsoft.com/office/drawing/2014/main" id="{E56394B6-70C1-47A4-B2CE-EC46D90DB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499"/>
              <a:ext cx="535" cy="61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0046" name="Oval 40">
              <a:extLst>
                <a:ext uri="{FF2B5EF4-FFF2-40B4-BE49-F238E27FC236}">
                  <a16:creationId xmlns:a16="http://schemas.microsoft.com/office/drawing/2014/main" id="{24E7871D-30F8-4148-906B-F4661E6E7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3578"/>
              <a:ext cx="402" cy="459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0047" name="Text Box 41">
              <a:extLst>
                <a:ext uri="{FF2B5EF4-FFF2-40B4-BE49-F238E27FC236}">
                  <a16:creationId xmlns:a16="http://schemas.microsoft.com/office/drawing/2014/main" id="{690FA2D7-1D10-41DC-B6B9-CEF6523BD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612"/>
              <a:ext cx="402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0048" name="Line 42">
              <a:extLst>
                <a:ext uri="{FF2B5EF4-FFF2-40B4-BE49-F238E27FC236}">
                  <a16:creationId xmlns:a16="http://schemas.microsoft.com/office/drawing/2014/main" id="{67822879-05A0-4D0F-A614-90D0EF6FE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357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9" name="Line 43">
              <a:extLst>
                <a:ext uri="{FF2B5EF4-FFF2-40B4-BE49-F238E27FC236}">
                  <a16:creationId xmlns:a16="http://schemas.microsoft.com/office/drawing/2014/main" id="{283EFC0C-99F0-4BDF-BD9B-B5B1DCE2C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357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74" name="Group 44">
            <a:extLst>
              <a:ext uri="{FF2B5EF4-FFF2-40B4-BE49-F238E27FC236}">
                <a16:creationId xmlns:a16="http://schemas.microsoft.com/office/drawing/2014/main" id="{F263C22D-912C-4EA0-BBA3-A9DF5ED0622E}"/>
              </a:ext>
            </a:extLst>
          </p:cNvPr>
          <p:cNvGrpSpPr>
            <a:grpSpLocks/>
          </p:cNvGrpSpPr>
          <p:nvPr/>
        </p:nvGrpSpPr>
        <p:grpSpPr bwMode="auto">
          <a:xfrm>
            <a:off x="2411164" y="1701825"/>
            <a:ext cx="541338" cy="477838"/>
            <a:chOff x="3787" y="3339"/>
            <a:chExt cx="341" cy="301"/>
          </a:xfrm>
        </p:grpSpPr>
        <p:sp>
          <p:nvSpPr>
            <p:cNvPr id="40043" name="Oval 45">
              <a:extLst>
                <a:ext uri="{FF2B5EF4-FFF2-40B4-BE49-F238E27FC236}">
                  <a16:creationId xmlns:a16="http://schemas.microsoft.com/office/drawing/2014/main" id="{A4197B64-B3EA-4D3D-8607-0EFED91D8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39"/>
              <a:ext cx="340" cy="301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0044" name="Text Box 46">
              <a:extLst>
                <a:ext uri="{FF2B5EF4-FFF2-40B4-BE49-F238E27FC236}">
                  <a16:creationId xmlns:a16="http://schemas.microsoft.com/office/drawing/2014/main" id="{D13DBCAF-0A4D-4F6E-A2DE-FB8BDCE59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39"/>
              <a:ext cx="34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9975" name="Line 47">
            <a:extLst>
              <a:ext uri="{FF2B5EF4-FFF2-40B4-BE49-F238E27FC236}">
                <a16:creationId xmlns:a16="http://schemas.microsoft.com/office/drawing/2014/main" id="{87636BA5-5034-43E5-94B9-D2197DA5E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839" y="19177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6" name="Line 48">
            <a:extLst>
              <a:ext uri="{FF2B5EF4-FFF2-40B4-BE49-F238E27FC236}">
                <a16:creationId xmlns:a16="http://schemas.microsoft.com/office/drawing/2014/main" id="{4B59FE08-CDB5-4F79-B83E-CC284927F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439" y="19177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7" name="Line 49">
            <a:extLst>
              <a:ext uri="{FF2B5EF4-FFF2-40B4-BE49-F238E27FC236}">
                <a16:creationId xmlns:a16="http://schemas.microsoft.com/office/drawing/2014/main" id="{9B284F1C-8AEB-454A-99A3-6BE28B039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427" y="19177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978" name="Group 50">
            <a:extLst>
              <a:ext uri="{FF2B5EF4-FFF2-40B4-BE49-F238E27FC236}">
                <a16:creationId xmlns:a16="http://schemas.microsoft.com/office/drawing/2014/main" id="{9D958A0D-F0F0-444B-9EA8-4A4D05F697E7}"/>
              </a:ext>
            </a:extLst>
          </p:cNvPr>
          <p:cNvGrpSpPr>
            <a:grpSpLocks/>
          </p:cNvGrpSpPr>
          <p:nvPr/>
        </p:nvGrpSpPr>
        <p:grpSpPr bwMode="auto">
          <a:xfrm>
            <a:off x="2411164" y="2709888"/>
            <a:ext cx="541338" cy="477837"/>
            <a:chOff x="3787" y="3339"/>
            <a:chExt cx="341" cy="301"/>
          </a:xfrm>
        </p:grpSpPr>
        <p:sp>
          <p:nvSpPr>
            <p:cNvPr id="40041" name="Oval 51">
              <a:extLst>
                <a:ext uri="{FF2B5EF4-FFF2-40B4-BE49-F238E27FC236}">
                  <a16:creationId xmlns:a16="http://schemas.microsoft.com/office/drawing/2014/main" id="{075F631B-11F4-47D5-9539-CD9CC80DF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39"/>
              <a:ext cx="340" cy="301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0042" name="Text Box 52">
              <a:extLst>
                <a:ext uri="{FF2B5EF4-FFF2-40B4-BE49-F238E27FC236}">
                  <a16:creationId xmlns:a16="http://schemas.microsoft.com/office/drawing/2014/main" id="{DA8A58C9-7B7A-472F-9C05-8C1613B40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39"/>
              <a:ext cx="34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B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9979" name="Line 53">
            <a:extLst>
              <a:ext uri="{FF2B5EF4-FFF2-40B4-BE49-F238E27FC236}">
                <a16:creationId xmlns:a16="http://schemas.microsoft.com/office/drawing/2014/main" id="{9FD68572-4BEB-4B5F-AB44-217E427E2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627" y="2133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0" name="Line 54">
            <a:extLst>
              <a:ext uri="{FF2B5EF4-FFF2-40B4-BE49-F238E27FC236}">
                <a16:creationId xmlns:a16="http://schemas.microsoft.com/office/drawing/2014/main" id="{8433BF51-48AE-4E65-99DB-FF46A37B53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527" y="22050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1" name="Text Box 55">
            <a:extLst>
              <a:ext uri="{FF2B5EF4-FFF2-40B4-BE49-F238E27FC236}">
                <a16:creationId xmlns:a16="http://schemas.microsoft.com/office/drawing/2014/main" id="{D7FAACE3-3AF5-4EBC-B9A1-406802064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902" y="1628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</a:p>
        </p:txBody>
      </p:sp>
      <p:sp>
        <p:nvSpPr>
          <p:cNvPr id="39982" name="Text Box 56">
            <a:extLst>
              <a:ext uri="{FF2B5EF4-FFF2-40B4-BE49-F238E27FC236}">
                <a16:creationId xmlns:a16="http://schemas.microsoft.com/office/drawing/2014/main" id="{B08B9648-D42D-4336-A9AB-4B0208762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864" y="1628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</a:p>
        </p:txBody>
      </p:sp>
      <p:sp>
        <p:nvSpPr>
          <p:cNvPr id="39983" name="Text Box 57">
            <a:extLst>
              <a:ext uri="{FF2B5EF4-FFF2-40B4-BE49-F238E27FC236}">
                <a16:creationId xmlns:a16="http://schemas.microsoft.com/office/drawing/2014/main" id="{895E9D89-67C5-4E51-9EAF-99F3BE013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502" y="2276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39984" name="Text Box 58">
            <a:extLst>
              <a:ext uri="{FF2B5EF4-FFF2-40B4-BE49-F238E27FC236}">
                <a16:creationId xmlns:a16="http://schemas.microsoft.com/office/drawing/2014/main" id="{E35ACEAD-7DD3-4135-B67F-94396C81D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702" y="2276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</a:p>
        </p:txBody>
      </p:sp>
      <p:cxnSp>
        <p:nvCxnSpPr>
          <p:cNvPr id="39985" name="AutoShape 59">
            <a:extLst>
              <a:ext uri="{FF2B5EF4-FFF2-40B4-BE49-F238E27FC236}">
                <a16:creationId xmlns:a16="http://schemas.microsoft.com/office/drawing/2014/main" id="{3983F2A7-4B33-46D5-95CF-A001000EBF8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 flipV="1">
            <a:off x="2409576" y="1917725"/>
            <a:ext cx="541338" cy="1587"/>
          </a:xfrm>
          <a:prstGeom prst="curvedConnector5">
            <a:avLst>
              <a:gd name="adj1" fmla="val -4694"/>
              <a:gd name="adj2" fmla="val -30500009"/>
              <a:gd name="adj3" fmla="val 1158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86" name="Text Box 60">
            <a:extLst>
              <a:ext uri="{FF2B5EF4-FFF2-40B4-BE49-F238E27FC236}">
                <a16:creationId xmlns:a16="http://schemas.microsoft.com/office/drawing/2014/main" id="{EEDBCE6E-61BC-4776-94B1-875CEACA1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9764" y="1439889"/>
            <a:ext cx="1558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</a:p>
        </p:txBody>
      </p:sp>
      <p:sp>
        <p:nvSpPr>
          <p:cNvPr id="39987" name="Line 61">
            <a:extLst>
              <a:ext uri="{FF2B5EF4-FFF2-40B4-BE49-F238E27FC236}">
                <a16:creationId xmlns:a16="http://schemas.microsoft.com/office/drawing/2014/main" id="{4F2B9D76-DF12-4FE4-AF87-BFA4646223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5738" y="3602385"/>
            <a:ext cx="5762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8990" name="Group 62">
            <a:extLst>
              <a:ext uri="{FF2B5EF4-FFF2-40B4-BE49-F238E27FC236}">
                <a16:creationId xmlns:a16="http://schemas.microsoft.com/office/drawing/2014/main" id="{340FF64C-EB06-4AD2-A585-569AE7202346}"/>
              </a:ext>
            </a:extLst>
          </p:cNvPr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98993498"/>
              </p:ext>
            </p:extLst>
          </p:nvPr>
        </p:nvGraphicFramePr>
        <p:xfrm>
          <a:off x="250825" y="3602385"/>
          <a:ext cx="3168650" cy="2030413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7170655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134920121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398312479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89028919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29663123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DFA’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793754"/>
                  </a:ext>
                </a:extLst>
              </a:tr>
              <a:tr h="5461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[S]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254613"/>
                  </a:ext>
                </a:extLst>
              </a:tr>
              <a:tr h="493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[ABC]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665723"/>
                  </a:ext>
                </a:extLst>
              </a:tr>
              <a:tr h="4953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[ABC]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[ABC]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700515"/>
                  </a:ext>
                </a:extLst>
              </a:tr>
            </a:tbl>
          </a:graphicData>
        </a:graphic>
      </p:graphicFrame>
      <p:grpSp>
        <p:nvGrpSpPr>
          <p:cNvPr id="40020" name="Group 94">
            <a:extLst>
              <a:ext uri="{FF2B5EF4-FFF2-40B4-BE49-F238E27FC236}">
                <a16:creationId xmlns:a16="http://schemas.microsoft.com/office/drawing/2014/main" id="{EB89267E-0BDC-4B84-8FED-C6B9030473D9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4392960"/>
            <a:ext cx="541337" cy="477838"/>
            <a:chOff x="3787" y="3339"/>
            <a:chExt cx="341" cy="301"/>
          </a:xfrm>
        </p:grpSpPr>
        <p:sp>
          <p:nvSpPr>
            <p:cNvPr id="40039" name="Oval 95">
              <a:extLst>
                <a:ext uri="{FF2B5EF4-FFF2-40B4-BE49-F238E27FC236}">
                  <a16:creationId xmlns:a16="http://schemas.microsoft.com/office/drawing/2014/main" id="{82F16DB3-7670-404F-98B8-49C4060D1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39"/>
              <a:ext cx="340" cy="301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0040" name="Text Box 96">
              <a:extLst>
                <a:ext uri="{FF2B5EF4-FFF2-40B4-BE49-F238E27FC236}">
                  <a16:creationId xmlns:a16="http://schemas.microsoft.com/office/drawing/2014/main" id="{60FA0CC9-AE6C-47B0-8D37-25F09F6E6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39"/>
              <a:ext cx="34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[S]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021" name="Group 97">
            <a:extLst>
              <a:ext uri="{FF2B5EF4-FFF2-40B4-BE49-F238E27FC236}">
                <a16:creationId xmlns:a16="http://schemas.microsoft.com/office/drawing/2014/main" id="{9D464DF6-6332-4115-B41C-68EE78D9D355}"/>
              </a:ext>
            </a:extLst>
          </p:cNvPr>
          <p:cNvGrpSpPr>
            <a:grpSpLocks/>
          </p:cNvGrpSpPr>
          <p:nvPr/>
        </p:nvGrpSpPr>
        <p:grpSpPr bwMode="auto">
          <a:xfrm>
            <a:off x="7451725" y="4321523"/>
            <a:ext cx="1008063" cy="792162"/>
            <a:chOff x="3004" y="3499"/>
            <a:chExt cx="535" cy="612"/>
          </a:xfrm>
        </p:grpSpPr>
        <p:sp>
          <p:nvSpPr>
            <p:cNvPr id="40034" name="Oval 98">
              <a:extLst>
                <a:ext uri="{FF2B5EF4-FFF2-40B4-BE49-F238E27FC236}">
                  <a16:creationId xmlns:a16="http://schemas.microsoft.com/office/drawing/2014/main" id="{AF1942EE-63FD-4E9E-8F5B-51F93E1F6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499"/>
              <a:ext cx="535" cy="61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0035" name="Oval 99">
              <a:extLst>
                <a:ext uri="{FF2B5EF4-FFF2-40B4-BE49-F238E27FC236}">
                  <a16:creationId xmlns:a16="http://schemas.microsoft.com/office/drawing/2014/main" id="{8A47377C-92E9-4E6B-AD8C-97B027A80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3578"/>
              <a:ext cx="402" cy="459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0036" name="Text Box 100">
              <a:extLst>
                <a:ext uri="{FF2B5EF4-FFF2-40B4-BE49-F238E27FC236}">
                  <a16:creationId xmlns:a16="http://schemas.microsoft.com/office/drawing/2014/main" id="{E8556EB2-EC79-496E-AD22-0C9B81923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612"/>
              <a:ext cx="402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ABC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40037" name="Line 101">
              <a:extLst>
                <a:ext uri="{FF2B5EF4-FFF2-40B4-BE49-F238E27FC236}">
                  <a16:creationId xmlns:a16="http://schemas.microsoft.com/office/drawing/2014/main" id="{93DF9CCE-DF48-4AAF-880C-888F66AA1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357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8" name="Line 102">
              <a:extLst>
                <a:ext uri="{FF2B5EF4-FFF2-40B4-BE49-F238E27FC236}">
                  <a16:creationId xmlns:a16="http://schemas.microsoft.com/office/drawing/2014/main" id="{F1D851EF-15A4-4692-AADC-A848C8C7D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357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022" name="Group 103">
            <a:extLst>
              <a:ext uri="{FF2B5EF4-FFF2-40B4-BE49-F238E27FC236}">
                <a16:creationId xmlns:a16="http://schemas.microsoft.com/office/drawing/2014/main" id="{C0CFEE20-B961-46C3-956B-EF672D972426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4392960"/>
            <a:ext cx="541337" cy="477838"/>
            <a:chOff x="3787" y="3339"/>
            <a:chExt cx="341" cy="301"/>
          </a:xfrm>
        </p:grpSpPr>
        <p:sp>
          <p:nvSpPr>
            <p:cNvPr id="40032" name="Oval 104">
              <a:extLst>
                <a:ext uri="{FF2B5EF4-FFF2-40B4-BE49-F238E27FC236}">
                  <a16:creationId xmlns:a16="http://schemas.microsoft.com/office/drawing/2014/main" id="{4CE35D07-F4B4-45F2-A04F-1DF00247A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39"/>
              <a:ext cx="340" cy="301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0033" name="Text Box 105">
              <a:extLst>
                <a:ext uri="{FF2B5EF4-FFF2-40B4-BE49-F238E27FC236}">
                  <a16:creationId xmlns:a16="http://schemas.microsoft.com/office/drawing/2014/main" id="{8A5E4AD1-4D6E-4281-8DDB-706317876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39"/>
              <a:ext cx="34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[A]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0023" name="Line 106">
            <a:extLst>
              <a:ext uri="{FF2B5EF4-FFF2-40B4-BE49-F238E27FC236}">
                <a16:creationId xmlns:a16="http://schemas.microsoft.com/office/drawing/2014/main" id="{E042DF8F-1D31-420A-9F5E-21122C258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61044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24" name="Line 107">
            <a:extLst>
              <a:ext uri="{FF2B5EF4-FFF2-40B4-BE49-F238E27FC236}">
                <a16:creationId xmlns:a16="http://schemas.microsoft.com/office/drawing/2014/main" id="{0FA9C948-554D-4117-A26B-FD151FFBE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461044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25" name="Line 108">
            <a:extLst>
              <a:ext uri="{FF2B5EF4-FFF2-40B4-BE49-F238E27FC236}">
                <a16:creationId xmlns:a16="http://schemas.microsoft.com/office/drawing/2014/main" id="{359E554B-793E-4938-9F25-DE6F1FE58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0353" y="4631879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26" name="Line 109">
            <a:extLst>
              <a:ext uri="{FF2B5EF4-FFF2-40B4-BE49-F238E27FC236}">
                <a16:creationId xmlns:a16="http://schemas.microsoft.com/office/drawing/2014/main" id="{F2D9DC2D-F990-45E5-912A-C178895BD7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5260" y="4792900"/>
            <a:ext cx="937255" cy="2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0027" name="AutoShape 110">
            <a:extLst>
              <a:ext uri="{FF2B5EF4-FFF2-40B4-BE49-F238E27FC236}">
                <a16:creationId xmlns:a16="http://schemas.microsoft.com/office/drawing/2014/main" id="{3B71F3D8-48DB-4A30-8902-76A52BC7F8A3}"/>
              </a:ext>
            </a:extLst>
          </p:cNvPr>
          <p:cNvCxnSpPr>
            <a:cxnSpLocks noChangeShapeType="1"/>
            <a:stCxn id="40034" idx="1"/>
            <a:endCxn id="40034" idx="7"/>
          </p:cNvCxnSpPr>
          <p:nvPr/>
        </p:nvCxnSpPr>
        <p:spPr bwMode="auto">
          <a:xfrm rot="5400000" flipV="1">
            <a:off x="7954963" y="4081810"/>
            <a:ext cx="1588" cy="712787"/>
          </a:xfrm>
          <a:prstGeom prst="curvedConnector3">
            <a:avLst>
              <a:gd name="adj1" fmla="val -217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028" name="Text Box 111">
            <a:extLst>
              <a:ext uri="{FF2B5EF4-FFF2-40B4-BE49-F238E27FC236}">
                <a16:creationId xmlns:a16="http://schemas.microsoft.com/office/drawing/2014/main" id="{9BE08875-EBE8-4D8A-9D21-1C88C977D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426913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</a:p>
        </p:txBody>
      </p:sp>
      <p:sp>
        <p:nvSpPr>
          <p:cNvPr id="40029" name="Text Box 112">
            <a:extLst>
              <a:ext uri="{FF2B5EF4-FFF2-40B4-BE49-F238E27FC236}">
                <a16:creationId xmlns:a16="http://schemas.microsoft.com/office/drawing/2014/main" id="{31E82B14-CEF7-4E4E-84CD-451601722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432152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0</a:t>
            </a:r>
          </a:p>
        </p:txBody>
      </p:sp>
      <p:sp>
        <p:nvSpPr>
          <p:cNvPr id="40030" name="Text Box 113">
            <a:extLst>
              <a:ext uri="{FF2B5EF4-FFF2-40B4-BE49-F238E27FC236}">
                <a16:creationId xmlns:a16="http://schemas.microsoft.com/office/drawing/2014/main" id="{0E81E604-61DF-449B-8927-CEBBF6196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381828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</a:p>
        </p:txBody>
      </p:sp>
      <p:sp>
        <p:nvSpPr>
          <p:cNvPr id="40031" name="Text Box 114">
            <a:extLst>
              <a:ext uri="{FF2B5EF4-FFF2-40B4-BE49-F238E27FC236}">
                <a16:creationId xmlns:a16="http://schemas.microsoft.com/office/drawing/2014/main" id="{8F9A7215-D4C6-4465-8F6A-3871860A3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89778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79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CDF314F-B16C-4651-8223-933D14BF7C4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990600"/>
            <a:ext cx="3816350" cy="685800"/>
            <a:chOff x="2976" y="624"/>
            <a:chExt cx="2404" cy="432"/>
          </a:xfrm>
        </p:grpSpPr>
        <p:sp>
          <p:nvSpPr>
            <p:cNvPr id="8257" name="Rectangle 3">
              <a:extLst>
                <a:ext uri="{FF2B5EF4-FFF2-40B4-BE49-F238E27FC236}">
                  <a16:creationId xmlns:a16="http://schemas.microsoft.com/office/drawing/2014/main" id="{2897B3B7-45A6-4E6E-8CE3-BF1961402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624"/>
              <a:ext cx="771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 b="1">
                  <a:cs typeface="Times New Roman" panose="02020603050405020304" pitchFamily="18" charset="0"/>
                </a:rPr>
                <a:t>DFA </a:t>
              </a:r>
              <a:endParaRPr lang="en-US" altLang="zh-CN" sz="2200" b="1"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58" name="Rectangle 4">
              <a:extLst>
                <a:ext uri="{FF2B5EF4-FFF2-40B4-BE49-F238E27FC236}">
                  <a16:creationId xmlns:a16="http://schemas.microsoft.com/office/drawing/2014/main" id="{BE352580-F96C-45A6-AB37-33CBF35DA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624"/>
              <a:ext cx="68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 b="1">
                  <a:cs typeface="Times New Roman" panose="02020603050405020304" pitchFamily="18" charset="0"/>
                </a:rPr>
                <a:t>a</a:t>
              </a:r>
              <a:endParaRPr lang="en-US" altLang="zh-CN" sz="2200" b="1"/>
            </a:p>
          </p:txBody>
        </p:sp>
        <p:sp>
          <p:nvSpPr>
            <p:cNvPr id="8259" name="Rectangle 5">
              <a:extLst>
                <a:ext uri="{FF2B5EF4-FFF2-40B4-BE49-F238E27FC236}">
                  <a16:creationId xmlns:a16="http://schemas.microsoft.com/office/drawing/2014/main" id="{1D15373F-8D11-492D-A3D5-52EF6543A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624"/>
              <a:ext cx="635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 b="1">
                  <a:cs typeface="Times New Roman" panose="02020603050405020304" pitchFamily="18" charset="0"/>
                </a:rPr>
                <a:t>b</a:t>
              </a:r>
              <a:endParaRPr lang="en-US" altLang="zh-CN" sz="2200" b="1"/>
            </a:p>
          </p:txBody>
        </p:sp>
        <p:sp>
          <p:nvSpPr>
            <p:cNvPr id="8260" name="Rectangle 6">
              <a:extLst>
                <a:ext uri="{FF2B5EF4-FFF2-40B4-BE49-F238E27FC236}">
                  <a16:creationId xmlns:a16="http://schemas.microsoft.com/office/drawing/2014/main" id="{83761E71-E4B8-4E3C-A87F-E8686B0C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624"/>
              <a:ext cx="31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 b="1">
                  <a:cs typeface="Times New Roman" panose="02020603050405020304" pitchFamily="18" charset="0"/>
                </a:rPr>
                <a:t>F</a:t>
              </a:r>
              <a:endParaRPr lang="en-US" altLang="zh-CN" sz="22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A47803E2-4166-45E2-AD75-AF423D066A7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676400"/>
            <a:ext cx="3816350" cy="762000"/>
            <a:chOff x="2976" y="1056"/>
            <a:chExt cx="2404" cy="480"/>
          </a:xfrm>
        </p:grpSpPr>
        <p:sp>
          <p:nvSpPr>
            <p:cNvPr id="8253" name="Rectangle 8">
              <a:extLst>
                <a:ext uri="{FF2B5EF4-FFF2-40B4-BE49-F238E27FC236}">
                  <a16:creationId xmlns:a16="http://schemas.microsoft.com/office/drawing/2014/main" id="{DC9FAC8B-A7A2-4B18-A546-B2F9171B9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56"/>
              <a:ext cx="77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 b="1">
                  <a:cs typeface="Times New Roman" panose="02020603050405020304" pitchFamily="18" charset="0"/>
                </a:rPr>
                <a:t>0 [S]</a:t>
              </a:r>
              <a:endParaRPr lang="en-US" altLang="zh-CN" sz="2200" b="1"/>
            </a:p>
          </p:txBody>
        </p:sp>
        <p:sp>
          <p:nvSpPr>
            <p:cNvPr id="8254" name="Rectangle 9">
              <a:extLst>
                <a:ext uri="{FF2B5EF4-FFF2-40B4-BE49-F238E27FC236}">
                  <a16:creationId xmlns:a16="http://schemas.microsoft.com/office/drawing/2014/main" id="{CF6E9C17-9DFC-4B79-8E7C-6116F50FC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1056"/>
              <a:ext cx="6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 b="1">
                  <a:cs typeface="Times New Roman" panose="02020603050405020304" pitchFamily="18" charset="0"/>
                </a:rPr>
                <a:t>[SA]</a:t>
              </a:r>
              <a:r>
                <a:rPr lang="en-US" altLang="zh-CN" sz="2200" b="1" baseline="-25000">
                  <a:cs typeface="Times New Roman" panose="02020603050405020304" pitchFamily="18" charset="0"/>
                </a:rPr>
                <a:t>X</a:t>
              </a:r>
              <a:endParaRPr lang="en-US" altLang="zh-CN" sz="2200" b="1" baseline="-25000"/>
            </a:p>
          </p:txBody>
        </p:sp>
        <p:sp>
          <p:nvSpPr>
            <p:cNvPr id="8255" name="Rectangle 10">
              <a:extLst>
                <a:ext uri="{FF2B5EF4-FFF2-40B4-BE49-F238E27FC236}">
                  <a16:creationId xmlns:a16="http://schemas.microsoft.com/office/drawing/2014/main" id="{CB0FAFA6-B1B0-4109-95E4-5D00435DF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1056"/>
              <a:ext cx="635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 b="1">
                  <a:cs typeface="Times New Roman" panose="02020603050405020304" pitchFamily="18" charset="0"/>
                </a:rPr>
                <a:t>[S]</a:t>
              </a:r>
              <a:endParaRPr lang="en-US" altLang="zh-CN" sz="2200" b="1"/>
            </a:p>
          </p:txBody>
        </p:sp>
        <p:sp>
          <p:nvSpPr>
            <p:cNvPr id="8256" name="Rectangle 11">
              <a:extLst>
                <a:ext uri="{FF2B5EF4-FFF2-40B4-BE49-F238E27FC236}">
                  <a16:creationId xmlns:a16="http://schemas.microsoft.com/office/drawing/2014/main" id="{8B890B37-843D-482B-9034-53FC88951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056"/>
              <a:ext cx="31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200" b="1"/>
            </a:p>
          </p:txBody>
        </p:sp>
      </p:grpSp>
      <p:sp>
        <p:nvSpPr>
          <p:cNvPr id="51212" name="Rectangle 12">
            <a:extLst>
              <a:ext uri="{FF2B5EF4-FFF2-40B4-BE49-F238E27FC236}">
                <a16:creationId xmlns:a16="http://schemas.microsoft.com/office/drawing/2014/main" id="{CAE41A49-4B01-42A2-8A2D-D3898DD42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438400"/>
            <a:ext cx="12239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1 [SA]</a:t>
            </a:r>
            <a:r>
              <a:rPr lang="en-US" altLang="zh-CN" sz="2200" b="1" baseline="-25000"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E6810070-F73E-420B-B093-F927A86D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3" y="2438400"/>
            <a:ext cx="1079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[SA]</a:t>
            </a:r>
            <a:r>
              <a:rPr lang="en-US" altLang="zh-CN" sz="2200" b="1" baseline="-25000">
                <a:cs typeface="Times New Roman" panose="02020603050405020304" pitchFamily="18" charset="0"/>
              </a:rPr>
              <a:t>X</a:t>
            </a:r>
            <a:endParaRPr lang="en-US" altLang="zh-CN" sz="2200" b="1" baseline="-25000"/>
          </a:p>
        </p:txBody>
      </p:sp>
      <p:sp>
        <p:nvSpPr>
          <p:cNvPr id="51214" name="Rectangle 14">
            <a:extLst>
              <a:ext uri="{FF2B5EF4-FFF2-40B4-BE49-F238E27FC236}">
                <a16:creationId xmlns:a16="http://schemas.microsoft.com/office/drawing/2014/main" id="{497B85DE-7873-4945-9465-163FA4DB9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2438400"/>
            <a:ext cx="10080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[SB]</a:t>
            </a:r>
            <a:r>
              <a:rPr lang="en-US" altLang="zh-CN" sz="2200" b="1" baseline="-25000">
                <a:cs typeface="Times New Roman" panose="02020603050405020304" pitchFamily="18" charset="0"/>
              </a:rPr>
              <a:t>Y</a:t>
            </a:r>
            <a:endParaRPr lang="en-US" altLang="zh-CN" sz="2200" b="1" baseline="-25000"/>
          </a:p>
        </p:txBody>
      </p:sp>
      <p:sp>
        <p:nvSpPr>
          <p:cNvPr id="8199" name="Rectangle 15">
            <a:extLst>
              <a:ext uri="{FF2B5EF4-FFF2-40B4-BE49-F238E27FC236}">
                <a16:creationId xmlns:a16="http://schemas.microsoft.com/office/drawing/2014/main" id="{4F1554E6-967D-4F48-9606-86F3EDE11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2438400"/>
            <a:ext cx="504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b="1"/>
          </a:p>
        </p:txBody>
      </p:sp>
      <p:sp>
        <p:nvSpPr>
          <p:cNvPr id="51216" name="Rectangle 16">
            <a:extLst>
              <a:ext uri="{FF2B5EF4-FFF2-40B4-BE49-F238E27FC236}">
                <a16:creationId xmlns:a16="http://schemas.microsoft.com/office/drawing/2014/main" id="{193C552D-4EFC-4AFD-81FC-82688837C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00400"/>
            <a:ext cx="12239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2 [SB]</a:t>
            </a:r>
            <a:r>
              <a:rPr lang="en-US" altLang="zh-CN" sz="2200" b="1" baseline="-25000"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1217" name="Rectangle 17">
            <a:extLst>
              <a:ext uri="{FF2B5EF4-FFF2-40B4-BE49-F238E27FC236}">
                <a16:creationId xmlns:a16="http://schemas.microsoft.com/office/drawing/2014/main" id="{2837C4AC-4C47-45FE-BB23-5C65D1BB3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3" y="3200400"/>
            <a:ext cx="1079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[SA]</a:t>
            </a:r>
            <a:r>
              <a:rPr lang="en-US" altLang="zh-CN" sz="2200" b="1" baseline="-25000"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1218" name="Rectangle 18">
            <a:extLst>
              <a:ext uri="{FF2B5EF4-FFF2-40B4-BE49-F238E27FC236}">
                <a16:creationId xmlns:a16="http://schemas.microsoft.com/office/drawing/2014/main" id="{3C3824B0-8628-415B-BB31-34936281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3200400"/>
            <a:ext cx="10080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[SC]</a:t>
            </a:r>
            <a:r>
              <a:rPr lang="en-US" altLang="zh-CN" sz="2200" b="1" baseline="-25000">
                <a:cs typeface="Times New Roman" panose="02020603050405020304" pitchFamily="18" charset="0"/>
              </a:rPr>
              <a:t>Z</a:t>
            </a:r>
            <a:endParaRPr lang="en-US" altLang="zh-CN" sz="2200" b="1" baseline="-25000"/>
          </a:p>
        </p:txBody>
      </p:sp>
      <p:sp>
        <p:nvSpPr>
          <p:cNvPr id="51219" name="Rectangle 19">
            <a:extLst>
              <a:ext uri="{FF2B5EF4-FFF2-40B4-BE49-F238E27FC236}">
                <a16:creationId xmlns:a16="http://schemas.microsoft.com/office/drawing/2014/main" id="{15E43E04-428E-4FA2-8F08-3C05EE9C6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3200400"/>
            <a:ext cx="504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b="1"/>
          </a:p>
        </p:txBody>
      </p:sp>
      <p:sp>
        <p:nvSpPr>
          <p:cNvPr id="51220" name="Rectangle 20">
            <a:extLst>
              <a:ext uri="{FF2B5EF4-FFF2-40B4-BE49-F238E27FC236}">
                <a16:creationId xmlns:a16="http://schemas.microsoft.com/office/drawing/2014/main" id="{8F5BD670-9434-420F-AF64-21D3E571F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962400"/>
            <a:ext cx="12239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3 [SC]</a:t>
            </a:r>
            <a:r>
              <a:rPr lang="en-US" altLang="zh-CN" sz="2200" b="1" baseline="-25000">
                <a:cs typeface="Times New Roman" panose="02020603050405020304" pitchFamily="18" charset="0"/>
              </a:rPr>
              <a:t>Z</a:t>
            </a:r>
            <a:endParaRPr lang="en-US" altLang="zh-CN" sz="2200" b="1" baseline="-25000"/>
          </a:p>
        </p:txBody>
      </p:sp>
      <p:sp>
        <p:nvSpPr>
          <p:cNvPr id="51221" name="Rectangle 21">
            <a:extLst>
              <a:ext uri="{FF2B5EF4-FFF2-40B4-BE49-F238E27FC236}">
                <a16:creationId xmlns:a16="http://schemas.microsoft.com/office/drawing/2014/main" id="{C0954956-CE5A-4695-90A5-D7CDFF5F4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3" y="3962400"/>
            <a:ext cx="1079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[SA]</a:t>
            </a:r>
            <a:r>
              <a:rPr lang="en-US" altLang="zh-CN" sz="2200" b="1" baseline="-25000"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1222" name="Rectangle 22">
            <a:extLst>
              <a:ext uri="{FF2B5EF4-FFF2-40B4-BE49-F238E27FC236}">
                <a16:creationId xmlns:a16="http://schemas.microsoft.com/office/drawing/2014/main" id="{ABBD10ED-44EB-4ADA-8E2C-D98F893FA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3962400"/>
            <a:ext cx="10080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[S]</a:t>
            </a:r>
            <a:endParaRPr lang="en-US" altLang="zh-CN" sz="2200" b="1"/>
          </a:p>
        </p:txBody>
      </p:sp>
      <p:sp>
        <p:nvSpPr>
          <p:cNvPr id="51223" name="Rectangle 23">
            <a:extLst>
              <a:ext uri="{FF2B5EF4-FFF2-40B4-BE49-F238E27FC236}">
                <a16:creationId xmlns:a16="http://schemas.microsoft.com/office/drawing/2014/main" id="{DEF88C3F-1DFF-449F-BCDE-5CAB71099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3962400"/>
            <a:ext cx="504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1"/>
              <a:t>1</a:t>
            </a:r>
          </a:p>
        </p:txBody>
      </p:sp>
      <p:sp>
        <p:nvSpPr>
          <p:cNvPr id="8208" name="Line 24">
            <a:extLst>
              <a:ext uri="{FF2B5EF4-FFF2-40B4-BE49-F238E27FC236}">
                <a16:creationId xmlns:a16="http://schemas.microsoft.com/office/drawing/2014/main" id="{EF3241DE-F51B-4881-B2AA-7B7D66E2D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8363" y="990600"/>
            <a:ext cx="0" cy="37338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Line 25">
            <a:extLst>
              <a:ext uri="{FF2B5EF4-FFF2-40B4-BE49-F238E27FC236}">
                <a16:creationId xmlns:a16="http://schemas.microsoft.com/office/drawing/2014/main" id="{0CF666C5-5D80-420B-A57F-36B63D0C8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7863" y="990600"/>
            <a:ext cx="0" cy="37338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0" name="Line 26">
            <a:extLst>
              <a:ext uri="{FF2B5EF4-FFF2-40B4-BE49-F238E27FC236}">
                <a16:creationId xmlns:a16="http://schemas.microsoft.com/office/drawing/2014/main" id="{2C39F363-14EC-4F57-BF4C-DFC17FEF5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5925" y="990600"/>
            <a:ext cx="0" cy="37338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1" name="Line 27">
            <a:extLst>
              <a:ext uri="{FF2B5EF4-FFF2-40B4-BE49-F238E27FC236}">
                <a16:creationId xmlns:a16="http://schemas.microsoft.com/office/drawing/2014/main" id="{4F720191-D910-4534-A945-7A3A1B3AD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76400"/>
            <a:ext cx="3816350" cy="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2" name="Line 28">
            <a:extLst>
              <a:ext uri="{FF2B5EF4-FFF2-40B4-BE49-F238E27FC236}">
                <a16:creationId xmlns:a16="http://schemas.microsoft.com/office/drawing/2014/main" id="{881646CE-0C51-4BE7-A4C8-1D237413D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438400"/>
            <a:ext cx="3816350" cy="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3" name="Line 29">
            <a:extLst>
              <a:ext uri="{FF2B5EF4-FFF2-40B4-BE49-F238E27FC236}">
                <a16:creationId xmlns:a16="http://schemas.microsoft.com/office/drawing/2014/main" id="{E70C8B05-E1F3-4295-A260-830167D5E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200400"/>
            <a:ext cx="3816350" cy="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4" name="Line 30">
            <a:extLst>
              <a:ext uri="{FF2B5EF4-FFF2-40B4-BE49-F238E27FC236}">
                <a16:creationId xmlns:a16="http://schemas.microsoft.com/office/drawing/2014/main" id="{A0ABB5EB-8C4E-4B9B-BD0C-9AE2256C3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962400"/>
            <a:ext cx="3816350" cy="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5" name="Line 31">
            <a:extLst>
              <a:ext uri="{FF2B5EF4-FFF2-40B4-BE49-F238E27FC236}">
                <a16:creationId xmlns:a16="http://schemas.microsoft.com/office/drawing/2014/main" id="{94ADF492-E06A-44AB-838D-291947987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990600"/>
            <a:ext cx="0" cy="37338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6" name="Line 32">
            <a:extLst>
              <a:ext uri="{FF2B5EF4-FFF2-40B4-BE49-F238E27FC236}">
                <a16:creationId xmlns:a16="http://schemas.microsoft.com/office/drawing/2014/main" id="{AEC939E6-A275-46E8-9FA6-585D67C0B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0" y="990600"/>
            <a:ext cx="0" cy="37338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Line 33">
            <a:extLst>
              <a:ext uri="{FF2B5EF4-FFF2-40B4-BE49-F238E27FC236}">
                <a16:creationId xmlns:a16="http://schemas.microsoft.com/office/drawing/2014/main" id="{908A99E0-79D6-4A8B-A804-84C55B33A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990600"/>
            <a:ext cx="3816350" cy="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8" name="Line 34">
            <a:extLst>
              <a:ext uri="{FF2B5EF4-FFF2-40B4-BE49-F238E27FC236}">
                <a16:creationId xmlns:a16="http://schemas.microsoft.com/office/drawing/2014/main" id="{C673B343-7099-4D97-9718-C208ABB2A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724400"/>
            <a:ext cx="3816350" cy="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9" name="AutoShape 88">
            <a:extLst>
              <a:ext uri="{FF2B5EF4-FFF2-40B4-BE49-F238E27FC236}">
                <a16:creationId xmlns:a16="http://schemas.microsoft.com/office/drawing/2014/main" id="{85590D8C-4B2C-4111-9E71-97EA384BB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720725" cy="790575"/>
          </a:xfrm>
          <a:prstGeom prst="downArrow">
            <a:avLst>
              <a:gd name="adj1" fmla="val 50000"/>
              <a:gd name="adj2" fmla="val 27423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36" name="Group 36">
            <a:extLst>
              <a:ext uri="{FF2B5EF4-FFF2-40B4-BE49-F238E27FC236}">
                <a16:creationId xmlns:a16="http://schemas.microsoft.com/office/drawing/2014/main" id="{C7CEF9F0-62B1-46CC-81AA-971C4BC37772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990600"/>
          <a:ext cx="3028950" cy="3733802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3531855070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88603575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246722504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943473671"/>
                    </a:ext>
                  </a:extLst>
                </a:gridCol>
              </a:tblGrid>
              <a:tr h="696913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NFA 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434443"/>
                  </a:ext>
                </a:extLst>
              </a:tr>
              <a:tr h="760413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702190"/>
                  </a:ext>
                </a:extLst>
              </a:tr>
              <a:tr h="75882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141034"/>
                  </a:ext>
                </a:extLst>
              </a:tr>
              <a:tr h="760413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13833"/>
                  </a:ext>
                </a:extLst>
              </a:tr>
              <a:tr h="75723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868084"/>
                  </a:ext>
                </a:extLst>
              </a:tr>
            </a:tbl>
          </a:graphicData>
        </a:graphic>
      </p:graphicFrame>
      <p:sp>
        <p:nvSpPr>
          <p:cNvPr id="8252" name="矩形 36">
            <a:extLst>
              <a:ext uri="{FF2B5EF4-FFF2-40B4-BE49-F238E27FC236}">
                <a16:creationId xmlns:a16="http://schemas.microsoft.com/office/drawing/2014/main" id="{12E24EF8-1E90-40C6-9107-29C1C670D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57188"/>
            <a:ext cx="371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</a:t>
            </a:r>
            <a:r>
              <a:rPr lang="en-US" altLang="zh-CN" sz="2400" b="1"/>
              <a:t>NFA</a:t>
            </a:r>
            <a:r>
              <a:rPr lang="zh-CN" altLang="en-US" sz="2400" b="1"/>
              <a:t>转化为</a:t>
            </a:r>
            <a:r>
              <a:rPr lang="en-US" altLang="zh-CN" sz="2400" b="1"/>
              <a:t>DFA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2" grpId="0"/>
      <p:bldP spid="51213" grpId="0"/>
      <p:bldP spid="51214" grpId="0"/>
      <p:bldP spid="51216" grpId="0"/>
      <p:bldP spid="51217" grpId="0"/>
      <p:bldP spid="51218" grpId="0"/>
      <p:bldP spid="51219" grpId="0"/>
      <p:bldP spid="51220" grpId="0"/>
      <p:bldP spid="51221" grpId="0"/>
      <p:bldP spid="51222" grpId="0"/>
      <p:bldP spid="512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6">
            <a:extLst>
              <a:ext uri="{FF2B5EF4-FFF2-40B4-BE49-F238E27FC236}">
                <a16:creationId xmlns:a16="http://schemas.microsoft.com/office/drawing/2014/main" id="{46E70DF1-D807-4CFE-B5E4-0033ED170D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CF4B0B-AA70-4DF8-BFF2-C682B1662EB7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59ABFF0-6DB4-425D-A6A9-996ECEFCE17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99592" y="263526"/>
            <a:ext cx="5653608" cy="100523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				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A0             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				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AA0 | S1 | 0 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DE923BC1-C1CF-40CC-8514-C06758FFE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1" y="1090956"/>
            <a:ext cx="5004049" cy="226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解</a:t>
            </a:r>
            <a:r>
              <a:rPr lang="en-US" altLang="zh-CN" sz="2400" dirty="0"/>
              <a:t>2</a:t>
            </a:r>
            <a:r>
              <a:rPr lang="zh-CN" altLang="en-US" sz="2400" dirty="0"/>
              <a:t>：由（</a:t>
            </a:r>
            <a:r>
              <a:rPr lang="en-US" altLang="zh-CN" sz="2400" dirty="0"/>
              <a:t>1</a:t>
            </a:r>
            <a:r>
              <a:rPr lang="zh-CN" altLang="en-US" sz="2400" dirty="0"/>
              <a:t>）得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  A</a:t>
            </a:r>
            <a:r>
              <a:rPr lang="en-US" altLang="zh-CN" sz="2400" dirty="0">
                <a:sym typeface="Wingdings" panose="05000000000000000000" pitchFamily="2" charset="2"/>
              </a:rPr>
              <a:t>S | S1 | 0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      所以  </a:t>
            </a:r>
            <a:r>
              <a:rPr lang="en-US" altLang="zh-CN" sz="2400" dirty="0">
                <a:sym typeface="Wingdings" panose="05000000000000000000" pitchFamily="2" charset="2"/>
              </a:rPr>
              <a:t>SS0 | S10 | 00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   所以   </a:t>
            </a:r>
            <a:r>
              <a:rPr lang="en-US" altLang="zh-CN" sz="2400" dirty="0">
                <a:sym typeface="Wingdings" panose="05000000000000000000" pitchFamily="2" charset="2"/>
              </a:rPr>
              <a:t>S = 00(0 | 10)* 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对应 </a:t>
            </a:r>
            <a:r>
              <a:rPr lang="en-US" altLang="zh-CN" sz="2400" dirty="0">
                <a:sym typeface="Wingdings" panose="05000000000000000000" pitchFamily="2" charset="2"/>
              </a:rPr>
              <a:t>FA</a:t>
            </a:r>
            <a:r>
              <a:rPr lang="zh-CN" altLang="en-US" sz="2400" dirty="0">
                <a:sym typeface="Wingdings" panose="05000000000000000000" pitchFamily="2" charset="2"/>
              </a:rPr>
              <a:t>如下：</a:t>
            </a:r>
            <a:endParaRPr lang="en-US" altLang="zh-CN" sz="2400" dirty="0"/>
          </a:p>
        </p:txBody>
      </p:sp>
      <p:grpSp>
        <p:nvGrpSpPr>
          <p:cNvPr id="37893" name="Group 4">
            <a:extLst>
              <a:ext uri="{FF2B5EF4-FFF2-40B4-BE49-F238E27FC236}">
                <a16:creationId xmlns:a16="http://schemas.microsoft.com/office/drawing/2014/main" id="{B672F3A8-77B9-43B3-AB44-6CC8276ABA29}"/>
              </a:ext>
            </a:extLst>
          </p:cNvPr>
          <p:cNvGrpSpPr>
            <a:grpSpLocks/>
          </p:cNvGrpSpPr>
          <p:nvPr/>
        </p:nvGrpSpPr>
        <p:grpSpPr bwMode="auto">
          <a:xfrm>
            <a:off x="1618977" y="3788767"/>
            <a:ext cx="504825" cy="431800"/>
            <a:chOff x="3787" y="3339"/>
            <a:chExt cx="341" cy="301"/>
          </a:xfrm>
        </p:grpSpPr>
        <p:sp>
          <p:nvSpPr>
            <p:cNvPr id="37969" name="Oval 5">
              <a:extLst>
                <a:ext uri="{FF2B5EF4-FFF2-40B4-BE49-F238E27FC236}">
                  <a16:creationId xmlns:a16="http://schemas.microsoft.com/office/drawing/2014/main" id="{2C03DBCD-95DE-47FB-8A35-66ECBC552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39"/>
              <a:ext cx="340" cy="301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7970" name="Text Box 6">
              <a:extLst>
                <a:ext uri="{FF2B5EF4-FFF2-40B4-BE49-F238E27FC236}">
                  <a16:creationId xmlns:a16="http://schemas.microsoft.com/office/drawing/2014/main" id="{190644C2-95AD-44C2-A1BB-3F79D29FE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39"/>
              <a:ext cx="34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894" name="Group 7">
            <a:extLst>
              <a:ext uri="{FF2B5EF4-FFF2-40B4-BE49-F238E27FC236}">
                <a16:creationId xmlns:a16="http://schemas.microsoft.com/office/drawing/2014/main" id="{A18085A4-76B6-4AB6-90F5-E4CA3F1D6823}"/>
              </a:ext>
            </a:extLst>
          </p:cNvPr>
          <p:cNvGrpSpPr>
            <a:grpSpLocks/>
          </p:cNvGrpSpPr>
          <p:nvPr/>
        </p:nvGrpSpPr>
        <p:grpSpPr bwMode="auto">
          <a:xfrm>
            <a:off x="3779565" y="3717330"/>
            <a:ext cx="503237" cy="503237"/>
            <a:chOff x="3004" y="3499"/>
            <a:chExt cx="535" cy="612"/>
          </a:xfrm>
        </p:grpSpPr>
        <p:sp>
          <p:nvSpPr>
            <p:cNvPr id="37964" name="Oval 8">
              <a:extLst>
                <a:ext uri="{FF2B5EF4-FFF2-40B4-BE49-F238E27FC236}">
                  <a16:creationId xmlns:a16="http://schemas.microsoft.com/office/drawing/2014/main" id="{AAD95165-0143-4105-9C1E-38509720A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499"/>
              <a:ext cx="535" cy="61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7965" name="Oval 9">
              <a:extLst>
                <a:ext uri="{FF2B5EF4-FFF2-40B4-BE49-F238E27FC236}">
                  <a16:creationId xmlns:a16="http://schemas.microsoft.com/office/drawing/2014/main" id="{2EDCF8FE-CAD8-49BF-B482-0B522CDB8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3578"/>
              <a:ext cx="402" cy="459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7966" name="Text Box 10">
              <a:extLst>
                <a:ext uri="{FF2B5EF4-FFF2-40B4-BE49-F238E27FC236}">
                  <a16:creationId xmlns:a16="http://schemas.microsoft.com/office/drawing/2014/main" id="{8B266DA8-3A8D-4928-9F31-3C46BD1B8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612"/>
              <a:ext cx="402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B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7967" name="Line 11">
              <a:extLst>
                <a:ext uri="{FF2B5EF4-FFF2-40B4-BE49-F238E27FC236}">
                  <a16:creationId xmlns:a16="http://schemas.microsoft.com/office/drawing/2014/main" id="{3FD2C5C4-ADDE-49DB-990E-687813021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357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Line 12">
              <a:extLst>
                <a:ext uri="{FF2B5EF4-FFF2-40B4-BE49-F238E27FC236}">
                  <a16:creationId xmlns:a16="http://schemas.microsoft.com/office/drawing/2014/main" id="{3352BDF8-B442-47B6-AFFE-6BB8286F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357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5" name="Group 13">
            <a:extLst>
              <a:ext uri="{FF2B5EF4-FFF2-40B4-BE49-F238E27FC236}">
                <a16:creationId xmlns:a16="http://schemas.microsoft.com/office/drawing/2014/main" id="{94811092-F7C4-4DB9-869E-F6751BB3DA9D}"/>
              </a:ext>
            </a:extLst>
          </p:cNvPr>
          <p:cNvGrpSpPr>
            <a:grpSpLocks/>
          </p:cNvGrpSpPr>
          <p:nvPr/>
        </p:nvGrpSpPr>
        <p:grpSpPr bwMode="auto">
          <a:xfrm>
            <a:off x="2771502" y="3788767"/>
            <a:ext cx="504825" cy="431800"/>
            <a:chOff x="3787" y="3339"/>
            <a:chExt cx="341" cy="301"/>
          </a:xfrm>
        </p:grpSpPr>
        <p:sp>
          <p:nvSpPr>
            <p:cNvPr id="37962" name="Oval 14">
              <a:extLst>
                <a:ext uri="{FF2B5EF4-FFF2-40B4-BE49-F238E27FC236}">
                  <a16:creationId xmlns:a16="http://schemas.microsoft.com/office/drawing/2014/main" id="{E40D2C03-A029-4A69-9717-14DF9B75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39"/>
              <a:ext cx="340" cy="301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7963" name="Text Box 15">
              <a:extLst>
                <a:ext uri="{FF2B5EF4-FFF2-40B4-BE49-F238E27FC236}">
                  <a16:creationId xmlns:a16="http://schemas.microsoft.com/office/drawing/2014/main" id="{0D0A0AB2-D2F4-41AE-9742-2C8E3BDDE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39"/>
              <a:ext cx="34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896" name="Group 16">
            <a:extLst>
              <a:ext uri="{FF2B5EF4-FFF2-40B4-BE49-F238E27FC236}">
                <a16:creationId xmlns:a16="http://schemas.microsoft.com/office/drawing/2014/main" id="{1AB45E5E-CB2B-4417-B354-26F2963C6C37}"/>
              </a:ext>
            </a:extLst>
          </p:cNvPr>
          <p:cNvGrpSpPr>
            <a:grpSpLocks/>
          </p:cNvGrpSpPr>
          <p:nvPr/>
        </p:nvGrpSpPr>
        <p:grpSpPr bwMode="auto">
          <a:xfrm>
            <a:off x="3852590" y="4725392"/>
            <a:ext cx="504825" cy="431800"/>
            <a:chOff x="3787" y="3339"/>
            <a:chExt cx="341" cy="301"/>
          </a:xfrm>
        </p:grpSpPr>
        <p:sp>
          <p:nvSpPr>
            <p:cNvPr id="37960" name="Oval 17">
              <a:extLst>
                <a:ext uri="{FF2B5EF4-FFF2-40B4-BE49-F238E27FC236}">
                  <a16:creationId xmlns:a16="http://schemas.microsoft.com/office/drawing/2014/main" id="{C4178DBC-FEDB-499C-BDE5-4D52D6CB1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39"/>
              <a:ext cx="340" cy="301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7961" name="Text Box 18">
              <a:extLst>
                <a:ext uri="{FF2B5EF4-FFF2-40B4-BE49-F238E27FC236}">
                  <a16:creationId xmlns:a16="http://schemas.microsoft.com/office/drawing/2014/main" id="{FC458E19-AF7B-4E0F-8679-632F9D7B9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39"/>
              <a:ext cx="34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7897" name="Line 19">
            <a:extLst>
              <a:ext uri="{FF2B5EF4-FFF2-40B4-BE49-F238E27FC236}">
                <a16:creationId xmlns:a16="http://schemas.microsoft.com/office/drawing/2014/main" id="{6C71D05B-52ED-4D29-B307-C48576E93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640" y="4004667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8" name="Line 20">
            <a:extLst>
              <a:ext uri="{FF2B5EF4-FFF2-40B4-BE49-F238E27FC236}">
                <a16:creationId xmlns:a16="http://schemas.microsoft.com/office/drawing/2014/main" id="{7BA1A1DE-A795-4FC5-A5DB-DBB8B0697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3802" y="4004667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9" name="Line 21">
            <a:extLst>
              <a:ext uri="{FF2B5EF4-FFF2-40B4-BE49-F238E27FC236}">
                <a16:creationId xmlns:a16="http://schemas.microsoft.com/office/drawing/2014/main" id="{4C40269D-884C-4CEB-90D3-1720DCDFB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327" y="4004667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0" name="Line 22">
            <a:extLst>
              <a:ext uri="{FF2B5EF4-FFF2-40B4-BE49-F238E27FC236}">
                <a16:creationId xmlns:a16="http://schemas.microsoft.com/office/drawing/2014/main" id="{151A49D3-8A66-46A8-A9F0-9008DA003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027" y="4220567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1" name="Line 23">
            <a:extLst>
              <a:ext uri="{FF2B5EF4-FFF2-40B4-BE49-F238E27FC236}">
                <a16:creationId xmlns:a16="http://schemas.microsoft.com/office/drawing/2014/main" id="{27624171-9E7C-4F63-92ED-3AB7B2611A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1365" y="4149130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7902" name="AutoShape 24">
            <a:extLst>
              <a:ext uri="{FF2B5EF4-FFF2-40B4-BE49-F238E27FC236}">
                <a16:creationId xmlns:a16="http://schemas.microsoft.com/office/drawing/2014/main" id="{85352959-1079-4CEF-80FB-E2740DA57AE8}"/>
              </a:ext>
            </a:extLst>
          </p:cNvPr>
          <p:cNvCxnSpPr>
            <a:cxnSpLocks noChangeShapeType="1"/>
            <a:stCxn id="37964" idx="1"/>
            <a:endCxn id="37964" idx="7"/>
          </p:cNvCxnSpPr>
          <p:nvPr/>
        </p:nvCxnSpPr>
        <p:spPr bwMode="auto">
          <a:xfrm rot="5400000" flipV="1">
            <a:off x="4030390" y="3612555"/>
            <a:ext cx="1587" cy="357187"/>
          </a:xfrm>
          <a:prstGeom prst="curvedConnector3">
            <a:avLst>
              <a:gd name="adj1" fmla="val -190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3" name="Text Box 25">
            <a:extLst>
              <a:ext uri="{FF2B5EF4-FFF2-40B4-BE49-F238E27FC236}">
                <a16:creationId xmlns:a16="http://schemas.microsoft.com/office/drawing/2014/main" id="{416A03E8-5FD5-4694-BA43-9DF09506F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265" y="364589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</a:p>
        </p:txBody>
      </p:sp>
      <p:sp>
        <p:nvSpPr>
          <p:cNvPr id="37904" name="Text Box 26">
            <a:extLst>
              <a:ext uri="{FF2B5EF4-FFF2-40B4-BE49-F238E27FC236}">
                <a16:creationId xmlns:a16="http://schemas.microsoft.com/office/drawing/2014/main" id="{4276D2FF-7E29-4273-8676-16497C386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765" y="364589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</a:p>
        </p:txBody>
      </p:sp>
      <p:sp>
        <p:nvSpPr>
          <p:cNvPr id="37905" name="Text Box 27">
            <a:extLst>
              <a:ext uri="{FF2B5EF4-FFF2-40B4-BE49-F238E27FC236}">
                <a16:creationId xmlns:a16="http://schemas.microsoft.com/office/drawing/2014/main" id="{ADE94B30-F59A-4E91-8F2E-9CD08B13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481" y="3141514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</a:p>
        </p:txBody>
      </p:sp>
      <p:sp>
        <p:nvSpPr>
          <p:cNvPr id="37906" name="Text Box 28">
            <a:extLst>
              <a:ext uri="{FF2B5EF4-FFF2-40B4-BE49-F238E27FC236}">
                <a16:creationId xmlns:a16="http://schemas.microsoft.com/office/drawing/2014/main" id="{3F9EB405-AF89-426E-985A-B96C238D5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27" y="422056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</a:p>
        </p:txBody>
      </p:sp>
      <p:sp>
        <p:nvSpPr>
          <p:cNvPr id="37907" name="Text Box 29">
            <a:extLst>
              <a:ext uri="{FF2B5EF4-FFF2-40B4-BE49-F238E27FC236}">
                <a16:creationId xmlns:a16="http://schemas.microsoft.com/office/drawing/2014/main" id="{587F4A30-8C7E-44BA-B506-90BAE61CB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102" y="422056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37908" name="Text Box 30">
            <a:extLst>
              <a:ext uri="{FF2B5EF4-FFF2-40B4-BE49-F238E27FC236}">
                <a16:creationId xmlns:a16="http://schemas.microsoft.com/office/drawing/2014/main" id="{4740FF97-F866-42F4-982E-67BB1BF5E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480" y="3811209"/>
            <a:ext cx="255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即为</a:t>
            </a:r>
            <a:r>
              <a:rPr lang="en-US" altLang="zh-CN" sz="1800" dirty="0"/>
              <a:t>DFA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（最小化：</a:t>
            </a:r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等价）</a:t>
            </a:r>
          </a:p>
        </p:txBody>
      </p:sp>
      <p:sp>
        <p:nvSpPr>
          <p:cNvPr id="37909" name="Text Box 31">
            <a:extLst>
              <a:ext uri="{FF2B5EF4-FFF2-40B4-BE49-F238E27FC236}">
                <a16:creationId xmlns:a16="http://schemas.microsoft.com/office/drawing/2014/main" id="{6A9DEA8C-46D0-42E1-9E31-18464100A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6237288"/>
            <a:ext cx="2474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语言：即为 </a:t>
            </a:r>
            <a:r>
              <a:rPr lang="en-US" altLang="zh-CN" sz="1800" dirty="0"/>
              <a:t>0(0 | 01)*0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6">
            <a:extLst>
              <a:ext uri="{FF2B5EF4-FFF2-40B4-BE49-F238E27FC236}">
                <a16:creationId xmlns:a16="http://schemas.microsoft.com/office/drawing/2014/main" id="{46E70DF1-D807-4CFE-B5E4-0033ED170D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CF4B0B-AA70-4DF8-BFF2-C682B1662EB7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59ABFF0-6DB4-425D-A6A9-996ECEFCE17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476250"/>
            <a:ext cx="9144000" cy="14414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10.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构造下述文法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G[S]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的自动机：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				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A0              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				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AA0 | S1 | 0     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该自动机是确定的吗？若不确定，则对它确定化。该自动机相应的语言是什么？</a:t>
            </a:r>
            <a:endParaRPr lang="zh-CN" altLang="en-US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909" name="Text Box 31">
            <a:extLst>
              <a:ext uri="{FF2B5EF4-FFF2-40B4-BE49-F238E27FC236}">
                <a16:creationId xmlns:a16="http://schemas.microsoft.com/office/drawing/2014/main" id="{6A9DEA8C-46D0-42E1-9E31-18464100A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6237288"/>
            <a:ext cx="2474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语言：即为 </a:t>
            </a:r>
            <a:r>
              <a:rPr lang="en-US" altLang="zh-CN" sz="1800"/>
              <a:t>0(0 | 01)*0</a:t>
            </a:r>
          </a:p>
        </p:txBody>
      </p:sp>
      <p:graphicFrame>
        <p:nvGraphicFramePr>
          <p:cNvPr id="507936" name="Group 32">
            <a:extLst>
              <a:ext uri="{FF2B5EF4-FFF2-40B4-BE49-F238E27FC236}">
                <a16:creationId xmlns:a16="http://schemas.microsoft.com/office/drawing/2014/main" id="{2B85284F-5282-4146-AD8D-F216F10CB4D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4447441"/>
              </p:ext>
            </p:extLst>
          </p:nvPr>
        </p:nvGraphicFramePr>
        <p:xfrm>
          <a:off x="2650629" y="4137605"/>
          <a:ext cx="2952750" cy="1871663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26905849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84735739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65893394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335600749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NFA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57233"/>
                  </a:ext>
                </a:extLst>
              </a:tr>
              <a:tr h="5016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636396"/>
                  </a:ext>
                </a:extLst>
              </a:tr>
              <a:tr h="4984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114143"/>
                  </a:ext>
                </a:extLst>
              </a:tr>
              <a:tr h="5016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26144"/>
                  </a:ext>
                </a:extLst>
              </a:tr>
            </a:tbl>
          </a:graphicData>
        </a:graphic>
      </p:graphicFrame>
      <p:grpSp>
        <p:nvGrpSpPr>
          <p:cNvPr id="37937" name="Group 59">
            <a:extLst>
              <a:ext uri="{FF2B5EF4-FFF2-40B4-BE49-F238E27FC236}">
                <a16:creationId xmlns:a16="http://schemas.microsoft.com/office/drawing/2014/main" id="{0454D931-0C21-420D-A128-7E13C89A46B8}"/>
              </a:ext>
            </a:extLst>
          </p:cNvPr>
          <p:cNvGrpSpPr>
            <a:grpSpLocks/>
          </p:cNvGrpSpPr>
          <p:nvPr/>
        </p:nvGrpSpPr>
        <p:grpSpPr bwMode="auto">
          <a:xfrm>
            <a:off x="2339752" y="2603355"/>
            <a:ext cx="3168650" cy="1393825"/>
            <a:chOff x="1292" y="2341"/>
            <a:chExt cx="1996" cy="878"/>
          </a:xfrm>
        </p:grpSpPr>
        <p:grpSp>
          <p:nvGrpSpPr>
            <p:cNvPr id="37939" name="Group 60">
              <a:extLst>
                <a:ext uri="{FF2B5EF4-FFF2-40B4-BE49-F238E27FC236}">
                  <a16:creationId xmlns:a16="http://schemas.microsoft.com/office/drawing/2014/main" id="{FBB1E132-0BBF-426F-8D46-281AEA54FC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9" y="2704"/>
              <a:ext cx="318" cy="272"/>
              <a:chOff x="3787" y="3339"/>
              <a:chExt cx="341" cy="301"/>
            </a:xfrm>
          </p:grpSpPr>
          <p:sp>
            <p:nvSpPr>
              <p:cNvPr id="37958" name="Oval 61">
                <a:extLst>
                  <a:ext uri="{FF2B5EF4-FFF2-40B4-BE49-F238E27FC236}">
                    <a16:creationId xmlns:a16="http://schemas.microsoft.com/office/drawing/2014/main" id="{4A5C060B-B607-4656-A31A-BED2C372B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7959" name="Text Box 62">
                <a:extLst>
                  <a:ext uri="{FF2B5EF4-FFF2-40B4-BE49-F238E27FC236}">
                    <a16:creationId xmlns:a16="http://schemas.microsoft.com/office/drawing/2014/main" id="{22419CF0-39B6-49D5-8B59-EA711CA781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F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7940" name="Group 63">
              <a:extLst>
                <a:ext uri="{FF2B5EF4-FFF2-40B4-BE49-F238E27FC236}">
                  <a16:creationId xmlns:a16="http://schemas.microsoft.com/office/drawing/2014/main" id="{40B8C759-C8E2-476B-ACEA-19A4E9865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614"/>
              <a:ext cx="408" cy="408"/>
              <a:chOff x="3004" y="3499"/>
              <a:chExt cx="535" cy="612"/>
            </a:xfrm>
          </p:grpSpPr>
          <p:sp>
            <p:nvSpPr>
              <p:cNvPr id="37953" name="Oval 64">
                <a:extLst>
                  <a:ext uri="{FF2B5EF4-FFF2-40B4-BE49-F238E27FC236}">
                    <a16:creationId xmlns:a16="http://schemas.microsoft.com/office/drawing/2014/main" id="{38017951-173E-4972-86B9-0FC358B77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7954" name="Oval 65">
                <a:extLst>
                  <a:ext uri="{FF2B5EF4-FFF2-40B4-BE49-F238E27FC236}">
                    <a16:creationId xmlns:a16="http://schemas.microsoft.com/office/drawing/2014/main" id="{06FD62E5-25F2-44E0-A3B5-F0714626A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7955" name="Text Box 66">
                <a:extLst>
                  <a:ext uri="{FF2B5EF4-FFF2-40B4-BE49-F238E27FC236}">
                    <a16:creationId xmlns:a16="http://schemas.microsoft.com/office/drawing/2014/main" id="{963C4F20-8808-4EFA-A949-B97269D27F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S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56" name="Line 67">
                <a:extLst>
                  <a:ext uri="{FF2B5EF4-FFF2-40B4-BE49-F238E27FC236}">
                    <a16:creationId xmlns:a16="http://schemas.microsoft.com/office/drawing/2014/main" id="{AAAE97B7-9CCC-49CF-AF38-1B23AB8C5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7" name="Line 68">
                <a:extLst>
                  <a:ext uri="{FF2B5EF4-FFF2-40B4-BE49-F238E27FC236}">
                    <a16:creationId xmlns:a16="http://schemas.microsoft.com/office/drawing/2014/main" id="{2A27302B-C06F-480C-A587-1E7534DD2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41" name="Group 69">
              <a:extLst>
                <a:ext uri="{FF2B5EF4-FFF2-40B4-BE49-F238E27FC236}">
                  <a16:creationId xmlns:a16="http://schemas.microsoft.com/office/drawing/2014/main" id="{CE89B74B-1E88-4F1F-B7CC-D7C4C5C530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2704"/>
              <a:ext cx="318" cy="272"/>
              <a:chOff x="3787" y="3339"/>
              <a:chExt cx="341" cy="301"/>
            </a:xfrm>
          </p:grpSpPr>
          <p:sp>
            <p:nvSpPr>
              <p:cNvPr id="37951" name="Oval 70">
                <a:extLst>
                  <a:ext uri="{FF2B5EF4-FFF2-40B4-BE49-F238E27FC236}">
                    <a16:creationId xmlns:a16="http://schemas.microsoft.com/office/drawing/2014/main" id="{FDF4366B-B58B-4CD8-86CA-133EB179E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7952" name="Text Box 71">
                <a:extLst>
                  <a:ext uri="{FF2B5EF4-FFF2-40B4-BE49-F238E27FC236}">
                    <a16:creationId xmlns:a16="http://schemas.microsoft.com/office/drawing/2014/main" id="{61BD7BCF-74D8-4920-B970-B94441ECC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7942" name="Line 72">
              <a:extLst>
                <a:ext uri="{FF2B5EF4-FFF2-40B4-BE49-F238E27FC236}">
                  <a16:creationId xmlns:a16="http://schemas.microsoft.com/office/drawing/2014/main" id="{CA3520E6-95F6-4C29-9852-3979C8A42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284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Line 73">
              <a:extLst>
                <a:ext uri="{FF2B5EF4-FFF2-40B4-BE49-F238E27FC236}">
                  <a16:creationId xmlns:a16="http://schemas.microsoft.com/office/drawing/2014/main" id="{48A8D6FD-6D1A-4452-B988-14C21490B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2840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Line 74">
              <a:extLst>
                <a:ext uri="{FF2B5EF4-FFF2-40B4-BE49-F238E27FC236}">
                  <a16:creationId xmlns:a16="http://schemas.microsoft.com/office/drawing/2014/main" id="{10525CB5-C6DA-47CF-BA92-1CF858C98C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7" y="2931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7945" name="AutoShape 75">
              <a:extLst>
                <a:ext uri="{FF2B5EF4-FFF2-40B4-BE49-F238E27FC236}">
                  <a16:creationId xmlns:a16="http://schemas.microsoft.com/office/drawing/2014/main" id="{2F9DE70B-334B-4D38-87C9-B49A95DE4B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402" y="2638"/>
              <a:ext cx="1" cy="225"/>
            </a:xfrm>
            <a:prstGeom prst="curvedConnector3">
              <a:avLst>
                <a:gd name="adj1" fmla="val -190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46" name="Text Box 76">
              <a:extLst>
                <a:ext uri="{FF2B5EF4-FFF2-40B4-BE49-F238E27FC236}">
                  <a16:creationId xmlns:a16="http://schemas.microsoft.com/office/drawing/2014/main" id="{7FB3F146-57EF-40F8-B240-E310CAD6B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" y="2614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37947" name="Text Box 77">
              <a:extLst>
                <a:ext uri="{FF2B5EF4-FFF2-40B4-BE49-F238E27FC236}">
                  <a16:creationId xmlns:a16="http://schemas.microsoft.com/office/drawing/2014/main" id="{8CE99D1A-C887-4756-B5FA-79CD05223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614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37948" name="Text Box 78">
              <a:extLst>
                <a:ext uri="{FF2B5EF4-FFF2-40B4-BE49-F238E27FC236}">
                  <a16:creationId xmlns:a16="http://schemas.microsoft.com/office/drawing/2014/main" id="{F7D98625-040B-48DF-92FD-8B829E856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341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37949" name="Text Box 79">
              <a:extLst>
                <a:ext uri="{FF2B5EF4-FFF2-40B4-BE49-F238E27FC236}">
                  <a16:creationId xmlns:a16="http://schemas.microsoft.com/office/drawing/2014/main" id="{5BEA46B4-F7F0-429B-9373-557C5F47B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931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7950" name="AutoShape 80">
              <a:extLst>
                <a:ext uri="{FF2B5EF4-FFF2-40B4-BE49-F238E27FC236}">
                  <a16:creationId xmlns:a16="http://schemas.microsoft.com/office/drawing/2014/main" id="{9D9DA110-70B4-43A5-9D96-40ABF024B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750"/>
              <a:ext cx="182" cy="136"/>
            </a:xfrm>
            <a:prstGeom prst="rightArrow">
              <a:avLst>
                <a:gd name="adj1" fmla="val 50000"/>
                <a:gd name="adj2" fmla="val 3345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</p:grpSp>
      <p:sp>
        <p:nvSpPr>
          <p:cNvPr id="37938" name="Text Box 81">
            <a:extLst>
              <a:ext uri="{FF2B5EF4-FFF2-40B4-BE49-F238E27FC236}">
                <a16:creationId xmlns:a16="http://schemas.microsoft.com/office/drawing/2014/main" id="{EB4AF999-198B-4523-B696-C8FABA46A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3" y="2132856"/>
            <a:ext cx="5040859" cy="36933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解</a:t>
            </a:r>
            <a:r>
              <a:rPr lang="en-US" altLang="zh-CN" sz="1800" dirty="0"/>
              <a:t>3</a:t>
            </a:r>
            <a:r>
              <a:rPr lang="zh-CN" altLang="en-US" sz="1800" dirty="0"/>
              <a:t>：</a:t>
            </a:r>
            <a:r>
              <a:rPr lang="zh-CN" altLang="en-US" sz="1800" b="1" dirty="0"/>
              <a:t>或者：由左线性正则文法构造</a:t>
            </a:r>
            <a:r>
              <a:rPr lang="en-US" altLang="zh-CN" sz="1800" b="1" dirty="0"/>
              <a:t>NFA</a:t>
            </a:r>
            <a:r>
              <a:rPr lang="zh-CN" altLang="en-US" sz="1800" b="1" dirty="0"/>
              <a:t>： </a:t>
            </a:r>
          </a:p>
        </p:txBody>
      </p:sp>
    </p:spTree>
    <p:extLst>
      <p:ext uri="{BB962C8B-B14F-4D97-AF65-F5344CB8AC3E}">
        <p14:creationId xmlns:p14="http://schemas.microsoft.com/office/powerpoint/2010/main" val="3463221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7">
            <a:extLst>
              <a:ext uri="{FF2B5EF4-FFF2-40B4-BE49-F238E27FC236}">
                <a16:creationId xmlns:a16="http://schemas.microsoft.com/office/drawing/2014/main" id="{5576019A-6F9A-49DB-9334-0802D82690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D26CAE-0ADC-49E0-B48E-621A4EDCFD7B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graphicFrame>
        <p:nvGraphicFramePr>
          <p:cNvPr id="515074" name="Group 2">
            <a:extLst>
              <a:ext uri="{FF2B5EF4-FFF2-40B4-BE49-F238E27FC236}">
                <a16:creationId xmlns:a16="http://schemas.microsoft.com/office/drawing/2014/main" id="{49442B01-326F-4D3D-8F8B-8ADF83F70A35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4356100" y="476250"/>
          <a:ext cx="4038600" cy="2651650"/>
        </p:xfrm>
        <a:graphic>
          <a:graphicData uri="http://schemas.openxmlformats.org/drawingml/2006/table">
            <a:tbl>
              <a:tblPr/>
              <a:tblGrid>
                <a:gridCol w="915988">
                  <a:extLst>
                    <a:ext uri="{9D8B030D-6E8A-4147-A177-3AD203B41FA5}">
                      <a16:colId xmlns:a16="http://schemas.microsoft.com/office/drawing/2014/main" val="119696116"/>
                    </a:ext>
                  </a:extLst>
                </a:gridCol>
                <a:gridCol w="1560512">
                  <a:extLst>
                    <a:ext uri="{9D8B030D-6E8A-4147-A177-3AD203B41FA5}">
                      <a16:colId xmlns:a16="http://schemas.microsoft.com/office/drawing/2014/main" val="370085389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1475646752"/>
                    </a:ext>
                  </a:extLst>
                </a:gridCol>
                <a:gridCol w="1039812">
                  <a:extLst>
                    <a:ext uri="{9D8B030D-6E8A-4147-A177-3AD203B41FA5}">
                      <a16:colId xmlns:a16="http://schemas.microsoft.com/office/drawing/2014/main" val="2135485508"/>
                    </a:ext>
                  </a:extLst>
                </a:gridCol>
              </a:tblGrid>
              <a:tr h="8227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NFA M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010423"/>
                  </a:ext>
                </a:extLst>
              </a:tr>
              <a:tr h="45709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449908"/>
                  </a:ext>
                </a:extLst>
              </a:tr>
              <a:tr h="45709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177309"/>
                  </a:ext>
                </a:extLst>
              </a:tr>
              <a:tr h="45709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575679"/>
                  </a:ext>
                </a:extLst>
              </a:tr>
              <a:tr h="45709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170"/>
                  </a:ext>
                </a:extLst>
              </a:tr>
            </a:tbl>
          </a:graphicData>
        </a:graphic>
      </p:graphicFrame>
      <p:graphicFrame>
        <p:nvGraphicFramePr>
          <p:cNvPr id="515106" name="Group 34">
            <a:extLst>
              <a:ext uri="{FF2B5EF4-FFF2-40B4-BE49-F238E27FC236}">
                <a16:creationId xmlns:a16="http://schemas.microsoft.com/office/drawing/2014/main" id="{545C2486-A939-45EF-A93B-ED649A3B8B56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468313" y="3284538"/>
          <a:ext cx="4427537" cy="1931987"/>
        </p:xfrm>
        <a:graphic>
          <a:graphicData uri="http://schemas.openxmlformats.org/drawingml/2006/table">
            <a:tbl>
              <a:tblPr/>
              <a:tblGrid>
                <a:gridCol w="706437">
                  <a:extLst>
                    <a:ext uri="{9D8B030D-6E8A-4147-A177-3AD203B41FA5}">
                      <a16:colId xmlns:a16="http://schemas.microsoft.com/office/drawing/2014/main" val="538556525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76208525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1273259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597019234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533299826"/>
                    </a:ext>
                  </a:extLst>
                </a:gridCol>
              </a:tblGrid>
              <a:tr h="39637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DFA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M’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F’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905808"/>
                  </a:ext>
                </a:extLst>
              </a:tr>
              <a:tr h="54627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[q]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061666"/>
                  </a:ext>
                </a:extLst>
              </a:tr>
              <a:tr h="493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[AS]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42938"/>
                  </a:ext>
                </a:extLst>
              </a:tr>
              <a:tr h="4954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[AS]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[AS]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643095"/>
                  </a:ext>
                </a:extLst>
              </a:tr>
            </a:tbl>
          </a:graphicData>
        </a:graphic>
      </p:graphicFrame>
      <p:grpSp>
        <p:nvGrpSpPr>
          <p:cNvPr id="38979" name="Group 66">
            <a:extLst>
              <a:ext uri="{FF2B5EF4-FFF2-40B4-BE49-F238E27FC236}">
                <a16:creationId xmlns:a16="http://schemas.microsoft.com/office/drawing/2014/main" id="{0D6D9868-845A-4BBF-986A-90AAD9CBF01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60350"/>
            <a:ext cx="3168650" cy="1393825"/>
            <a:chOff x="1292" y="2341"/>
            <a:chExt cx="1996" cy="878"/>
          </a:xfrm>
        </p:grpSpPr>
        <p:grpSp>
          <p:nvGrpSpPr>
            <p:cNvPr id="39004" name="Group 67">
              <a:extLst>
                <a:ext uri="{FF2B5EF4-FFF2-40B4-BE49-F238E27FC236}">
                  <a16:creationId xmlns:a16="http://schemas.microsoft.com/office/drawing/2014/main" id="{615492D9-854A-4287-8C03-79520CC5C9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9" y="2704"/>
              <a:ext cx="318" cy="272"/>
              <a:chOff x="3787" y="3339"/>
              <a:chExt cx="341" cy="301"/>
            </a:xfrm>
          </p:grpSpPr>
          <p:sp>
            <p:nvSpPr>
              <p:cNvPr id="39023" name="Oval 68">
                <a:extLst>
                  <a:ext uri="{FF2B5EF4-FFF2-40B4-BE49-F238E27FC236}">
                    <a16:creationId xmlns:a16="http://schemas.microsoft.com/office/drawing/2014/main" id="{409A08E8-FA4E-4047-9242-8DE5A204F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9024" name="Text Box 69">
                <a:extLst>
                  <a:ext uri="{FF2B5EF4-FFF2-40B4-BE49-F238E27FC236}">
                    <a16:creationId xmlns:a16="http://schemas.microsoft.com/office/drawing/2014/main" id="{E18706D8-4CBB-429D-9A79-AFA9CF2AF0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q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9005" name="Group 70">
              <a:extLst>
                <a:ext uri="{FF2B5EF4-FFF2-40B4-BE49-F238E27FC236}">
                  <a16:creationId xmlns:a16="http://schemas.microsoft.com/office/drawing/2014/main" id="{F7E3B516-761D-4A4B-9498-30CD54109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614"/>
              <a:ext cx="408" cy="408"/>
              <a:chOff x="3004" y="3499"/>
              <a:chExt cx="535" cy="612"/>
            </a:xfrm>
          </p:grpSpPr>
          <p:sp>
            <p:nvSpPr>
              <p:cNvPr id="39018" name="Oval 71">
                <a:extLst>
                  <a:ext uri="{FF2B5EF4-FFF2-40B4-BE49-F238E27FC236}">
                    <a16:creationId xmlns:a16="http://schemas.microsoft.com/office/drawing/2014/main" id="{249E7932-14B5-4452-8639-A2969511E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9019" name="Oval 72">
                <a:extLst>
                  <a:ext uri="{FF2B5EF4-FFF2-40B4-BE49-F238E27FC236}">
                    <a16:creationId xmlns:a16="http://schemas.microsoft.com/office/drawing/2014/main" id="{C9488A88-E038-48D7-8DC2-EDACD2306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9020" name="Text Box 73">
                <a:extLst>
                  <a:ext uri="{FF2B5EF4-FFF2-40B4-BE49-F238E27FC236}">
                    <a16:creationId xmlns:a16="http://schemas.microsoft.com/office/drawing/2014/main" id="{1939F641-7579-4E2A-B9D9-7DC7561F7B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S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021" name="Line 74">
                <a:extLst>
                  <a:ext uri="{FF2B5EF4-FFF2-40B4-BE49-F238E27FC236}">
                    <a16:creationId xmlns:a16="http://schemas.microsoft.com/office/drawing/2014/main" id="{297D200C-C3B9-40B3-A317-5FDA3E0E0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22" name="Line 75">
                <a:extLst>
                  <a:ext uri="{FF2B5EF4-FFF2-40B4-BE49-F238E27FC236}">
                    <a16:creationId xmlns:a16="http://schemas.microsoft.com/office/drawing/2014/main" id="{77C0D140-5ED2-4455-B27C-C9009FCC1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006" name="Group 76">
              <a:extLst>
                <a:ext uri="{FF2B5EF4-FFF2-40B4-BE49-F238E27FC236}">
                  <a16:creationId xmlns:a16="http://schemas.microsoft.com/office/drawing/2014/main" id="{7FC4AFC6-E05E-4990-8254-D6F524D1CA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2704"/>
              <a:ext cx="318" cy="272"/>
              <a:chOff x="3787" y="3339"/>
              <a:chExt cx="341" cy="301"/>
            </a:xfrm>
          </p:grpSpPr>
          <p:sp>
            <p:nvSpPr>
              <p:cNvPr id="39016" name="Oval 77">
                <a:extLst>
                  <a:ext uri="{FF2B5EF4-FFF2-40B4-BE49-F238E27FC236}">
                    <a16:creationId xmlns:a16="http://schemas.microsoft.com/office/drawing/2014/main" id="{4431A05F-DE00-4F05-9282-DE3FA384B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9017" name="Text Box 78">
                <a:extLst>
                  <a:ext uri="{FF2B5EF4-FFF2-40B4-BE49-F238E27FC236}">
                    <a16:creationId xmlns:a16="http://schemas.microsoft.com/office/drawing/2014/main" id="{0CEEB7E3-BE7C-4823-B494-01E0D3DED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9007" name="Line 79">
              <a:extLst>
                <a:ext uri="{FF2B5EF4-FFF2-40B4-BE49-F238E27FC236}">
                  <a16:creationId xmlns:a16="http://schemas.microsoft.com/office/drawing/2014/main" id="{4863902A-2C14-4407-A1E2-33198E39A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284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8" name="Line 80">
              <a:extLst>
                <a:ext uri="{FF2B5EF4-FFF2-40B4-BE49-F238E27FC236}">
                  <a16:creationId xmlns:a16="http://schemas.microsoft.com/office/drawing/2014/main" id="{9AE69420-BED1-4E59-A372-01B34E735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2840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9" name="Line 81">
              <a:extLst>
                <a:ext uri="{FF2B5EF4-FFF2-40B4-BE49-F238E27FC236}">
                  <a16:creationId xmlns:a16="http://schemas.microsoft.com/office/drawing/2014/main" id="{82898A1C-E615-4674-A322-DDA6C759EF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7" y="2931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9010" name="AutoShape 82">
              <a:extLst>
                <a:ext uri="{FF2B5EF4-FFF2-40B4-BE49-F238E27FC236}">
                  <a16:creationId xmlns:a16="http://schemas.microsoft.com/office/drawing/2014/main" id="{CAD62811-1C59-4AEE-853D-D7C9716117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402" y="2638"/>
              <a:ext cx="1" cy="225"/>
            </a:xfrm>
            <a:prstGeom prst="curvedConnector3">
              <a:avLst>
                <a:gd name="adj1" fmla="val -190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11" name="Text Box 83">
              <a:extLst>
                <a:ext uri="{FF2B5EF4-FFF2-40B4-BE49-F238E27FC236}">
                  <a16:creationId xmlns:a16="http://schemas.microsoft.com/office/drawing/2014/main" id="{E5D6DFAB-DF21-491B-B7C2-F6DDD5200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" y="2614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39012" name="Text Box 84">
              <a:extLst>
                <a:ext uri="{FF2B5EF4-FFF2-40B4-BE49-F238E27FC236}">
                  <a16:creationId xmlns:a16="http://schemas.microsoft.com/office/drawing/2014/main" id="{A1238601-270F-42EE-B1EE-D08D491A1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614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39013" name="Text Box 85">
              <a:extLst>
                <a:ext uri="{FF2B5EF4-FFF2-40B4-BE49-F238E27FC236}">
                  <a16:creationId xmlns:a16="http://schemas.microsoft.com/office/drawing/2014/main" id="{5A6495FC-705E-4C8C-AC75-37D10F33B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341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39014" name="Text Box 86">
              <a:extLst>
                <a:ext uri="{FF2B5EF4-FFF2-40B4-BE49-F238E27FC236}">
                  <a16:creationId xmlns:a16="http://schemas.microsoft.com/office/drawing/2014/main" id="{E3751FF6-7CC5-41B9-8A45-89DAC54CF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931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9015" name="AutoShape 87">
              <a:extLst>
                <a:ext uri="{FF2B5EF4-FFF2-40B4-BE49-F238E27FC236}">
                  <a16:creationId xmlns:a16="http://schemas.microsoft.com/office/drawing/2014/main" id="{A69608F6-F90D-4674-BD14-2167D9524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750"/>
              <a:ext cx="182" cy="136"/>
            </a:xfrm>
            <a:prstGeom prst="rightArrow">
              <a:avLst>
                <a:gd name="adj1" fmla="val 50000"/>
                <a:gd name="adj2" fmla="val 3345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</p:grpSp>
      <p:grpSp>
        <p:nvGrpSpPr>
          <p:cNvPr id="6" name="Group 88">
            <a:extLst>
              <a:ext uri="{FF2B5EF4-FFF2-40B4-BE49-F238E27FC236}">
                <a16:creationId xmlns:a16="http://schemas.microsoft.com/office/drawing/2014/main" id="{89BB353A-B660-4689-B07B-F43992089BFC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2997200"/>
            <a:ext cx="3168650" cy="2185988"/>
            <a:chOff x="3198" y="2160"/>
            <a:chExt cx="1996" cy="1377"/>
          </a:xfrm>
        </p:grpSpPr>
        <p:grpSp>
          <p:nvGrpSpPr>
            <p:cNvPr id="38982" name="Group 89">
              <a:extLst>
                <a:ext uri="{FF2B5EF4-FFF2-40B4-BE49-F238E27FC236}">
                  <a16:creationId xmlns:a16="http://schemas.microsoft.com/office/drawing/2014/main" id="{07F57445-AD7F-4D1A-9A3C-46CDF5ED5D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5" y="2704"/>
              <a:ext cx="318" cy="272"/>
              <a:chOff x="3787" y="3339"/>
              <a:chExt cx="341" cy="301"/>
            </a:xfrm>
          </p:grpSpPr>
          <p:sp>
            <p:nvSpPr>
              <p:cNvPr id="39002" name="Oval 90">
                <a:extLst>
                  <a:ext uri="{FF2B5EF4-FFF2-40B4-BE49-F238E27FC236}">
                    <a16:creationId xmlns:a16="http://schemas.microsoft.com/office/drawing/2014/main" id="{626DB10F-0C2B-440F-B8B3-C6758CA8E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9003" name="Text Box 91">
                <a:extLst>
                  <a:ext uri="{FF2B5EF4-FFF2-40B4-BE49-F238E27FC236}">
                    <a16:creationId xmlns:a16="http://schemas.microsoft.com/office/drawing/2014/main" id="{58AE649B-715A-4EEC-94EF-FFE8314162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8983" name="Group 92">
              <a:extLst>
                <a:ext uri="{FF2B5EF4-FFF2-40B4-BE49-F238E27FC236}">
                  <a16:creationId xmlns:a16="http://schemas.microsoft.com/office/drawing/2014/main" id="{F3CB865B-493F-4CA5-9EC9-FC37E5607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6" y="2614"/>
              <a:ext cx="408" cy="408"/>
              <a:chOff x="3004" y="3499"/>
              <a:chExt cx="535" cy="612"/>
            </a:xfrm>
          </p:grpSpPr>
          <p:sp>
            <p:nvSpPr>
              <p:cNvPr id="38997" name="Oval 93">
                <a:extLst>
                  <a:ext uri="{FF2B5EF4-FFF2-40B4-BE49-F238E27FC236}">
                    <a16:creationId xmlns:a16="http://schemas.microsoft.com/office/drawing/2014/main" id="{99E0DF46-DCC5-4DEF-81CC-8A2C921EA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8998" name="Oval 94">
                <a:extLst>
                  <a:ext uri="{FF2B5EF4-FFF2-40B4-BE49-F238E27FC236}">
                    <a16:creationId xmlns:a16="http://schemas.microsoft.com/office/drawing/2014/main" id="{01CCD88E-7DED-42EB-8105-A6499A6CE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8999" name="Text Box 95">
                <a:extLst>
                  <a:ext uri="{FF2B5EF4-FFF2-40B4-BE49-F238E27FC236}">
                    <a16:creationId xmlns:a16="http://schemas.microsoft.com/office/drawing/2014/main" id="{260DA455-BE6E-4A19-A6F1-19019AB8D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000" name="Line 96">
                <a:extLst>
                  <a:ext uri="{FF2B5EF4-FFF2-40B4-BE49-F238E27FC236}">
                    <a16:creationId xmlns:a16="http://schemas.microsoft.com/office/drawing/2014/main" id="{4F6B1650-CEB0-4A7A-BB5B-13EB965D4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1" name="Line 97">
                <a:extLst>
                  <a:ext uri="{FF2B5EF4-FFF2-40B4-BE49-F238E27FC236}">
                    <a16:creationId xmlns:a16="http://schemas.microsoft.com/office/drawing/2014/main" id="{A6BCD949-B6C7-438B-AF58-7F6715AD8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84" name="Group 98">
              <a:extLst>
                <a:ext uri="{FF2B5EF4-FFF2-40B4-BE49-F238E27FC236}">
                  <a16:creationId xmlns:a16="http://schemas.microsoft.com/office/drawing/2014/main" id="{9D7D411E-643A-4D8D-AFDC-CBE5FA6906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1" y="2704"/>
              <a:ext cx="318" cy="272"/>
              <a:chOff x="3787" y="3339"/>
              <a:chExt cx="341" cy="301"/>
            </a:xfrm>
          </p:grpSpPr>
          <p:sp>
            <p:nvSpPr>
              <p:cNvPr id="38995" name="Oval 99">
                <a:extLst>
                  <a:ext uri="{FF2B5EF4-FFF2-40B4-BE49-F238E27FC236}">
                    <a16:creationId xmlns:a16="http://schemas.microsoft.com/office/drawing/2014/main" id="{01B849B2-6DE9-44DE-804D-46183C510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8996" name="Text Box 100">
                <a:extLst>
                  <a:ext uri="{FF2B5EF4-FFF2-40B4-BE49-F238E27FC236}">
                    <a16:creationId xmlns:a16="http://schemas.microsoft.com/office/drawing/2014/main" id="{28ACD5AE-1DBC-4580-B3BF-0236B44218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8985" name="Line 101">
              <a:extLst>
                <a:ext uri="{FF2B5EF4-FFF2-40B4-BE49-F238E27FC236}">
                  <a16:creationId xmlns:a16="http://schemas.microsoft.com/office/drawing/2014/main" id="{0ADA5922-6B78-45B9-8FD6-0ADAA6621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" y="284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102">
              <a:extLst>
                <a:ext uri="{FF2B5EF4-FFF2-40B4-BE49-F238E27FC236}">
                  <a16:creationId xmlns:a16="http://schemas.microsoft.com/office/drawing/2014/main" id="{6C5CFB5D-CA75-47EE-A4D1-91ABCDA8F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9" y="2840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103">
              <a:extLst>
                <a:ext uri="{FF2B5EF4-FFF2-40B4-BE49-F238E27FC236}">
                  <a16:creationId xmlns:a16="http://schemas.microsoft.com/office/drawing/2014/main" id="{FCEE6B07-A0BC-4DDF-ABEA-38683C8DE5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3" y="2931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8988" name="AutoShape 104">
              <a:extLst>
                <a:ext uri="{FF2B5EF4-FFF2-40B4-BE49-F238E27FC236}">
                  <a16:creationId xmlns:a16="http://schemas.microsoft.com/office/drawing/2014/main" id="{9102F0CA-B529-426A-8255-AD23F7FC48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4988" y="2502"/>
              <a:ext cx="1" cy="225"/>
            </a:xfrm>
            <a:prstGeom prst="curvedConnector3">
              <a:avLst>
                <a:gd name="adj1" fmla="val -190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89" name="Text Box 105">
              <a:extLst>
                <a:ext uri="{FF2B5EF4-FFF2-40B4-BE49-F238E27FC236}">
                  <a16:creationId xmlns:a16="http://schemas.microsoft.com/office/drawing/2014/main" id="{FF12EEFA-137F-401C-B617-60ADBB7BE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4" y="2614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38990" name="Text Box 106">
              <a:extLst>
                <a:ext uri="{FF2B5EF4-FFF2-40B4-BE49-F238E27FC236}">
                  <a16:creationId xmlns:a16="http://schemas.microsoft.com/office/drawing/2014/main" id="{D66E99BE-608D-4CEB-B62B-E749AF62C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2614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38991" name="Text Box 107">
              <a:extLst>
                <a:ext uri="{FF2B5EF4-FFF2-40B4-BE49-F238E27FC236}">
                  <a16:creationId xmlns:a16="http://schemas.microsoft.com/office/drawing/2014/main" id="{F436F5C4-D904-4315-AFB6-8A07121C7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2160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38992" name="Text Box 108">
              <a:extLst>
                <a:ext uri="{FF2B5EF4-FFF2-40B4-BE49-F238E27FC236}">
                  <a16:creationId xmlns:a16="http://schemas.microsoft.com/office/drawing/2014/main" id="{43382D90-E228-4259-A9AF-7CD5F2E87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" y="2931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8993" name="AutoShape 109">
              <a:extLst>
                <a:ext uri="{FF2B5EF4-FFF2-40B4-BE49-F238E27FC236}">
                  <a16:creationId xmlns:a16="http://schemas.microsoft.com/office/drawing/2014/main" id="{CCBAC7C8-DA4C-4A80-AFF8-7BCF7E8AC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750"/>
              <a:ext cx="182" cy="136"/>
            </a:xfrm>
            <a:prstGeom prst="rightArrow">
              <a:avLst>
                <a:gd name="adj1" fmla="val 50000"/>
                <a:gd name="adj2" fmla="val 3345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8994" name="Text Box 110">
              <a:extLst>
                <a:ext uri="{FF2B5EF4-FFF2-40B4-BE49-F238E27FC236}">
                  <a16:creationId xmlns:a16="http://schemas.microsoft.com/office/drawing/2014/main" id="{8FA6F755-7F16-444C-9608-D5D0BEE81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3249"/>
              <a:ext cx="14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DFA</a:t>
              </a:r>
            </a:p>
          </p:txBody>
        </p:sp>
      </p:grpSp>
      <p:sp>
        <p:nvSpPr>
          <p:cNvPr id="515183" name="Text Box 111">
            <a:extLst>
              <a:ext uri="{FF2B5EF4-FFF2-40B4-BE49-F238E27FC236}">
                <a16:creationId xmlns:a16="http://schemas.microsoft.com/office/drawing/2014/main" id="{5E01715B-ABBC-49F6-A26B-9B621629C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5373688"/>
            <a:ext cx="2592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/>
              <a:t>正规式</a:t>
            </a:r>
            <a:r>
              <a:rPr lang="en-US" altLang="zh-CN" sz="1800" b="1"/>
              <a:t>: 00(0|10)*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8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1E26833E-9632-4ED3-8CAC-944275004F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595D94-CAEB-46CB-A2CC-F1499D5968F3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00E3F1E-A922-4051-A187-DCA520EAE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476250"/>
            <a:ext cx="8229600" cy="3744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/>
              <a:t>11’’ .</a:t>
            </a:r>
            <a:r>
              <a:rPr lang="zh-CN" altLang="en-US" sz="2000"/>
              <a:t>构造下述文法</a:t>
            </a:r>
            <a:r>
              <a:rPr lang="en-US" altLang="zh-CN" sz="2000"/>
              <a:t>G[S]</a:t>
            </a:r>
            <a:r>
              <a:rPr lang="zh-CN" altLang="en-US" sz="19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的自动机</a:t>
            </a:r>
            <a:r>
              <a:rPr lang="en-US" altLang="zh-CN" sz="19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.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   S</a:t>
            </a:r>
            <a:r>
              <a:rPr lang="en-US" altLang="zh-CN" sz="2000">
                <a:sym typeface="Wingdings" panose="05000000000000000000" pitchFamily="2" charset="2"/>
              </a:rPr>
              <a:t>Aa |  </a:t>
            </a:r>
            <a:r>
              <a:rPr lang="en-US" altLang="zh-CN" sz="2000">
                <a:sym typeface="Symbol" panose="05050102010706020507" pitchFamily="18" charset="2"/>
              </a:rPr>
              <a:t></a:t>
            </a:r>
            <a:r>
              <a:rPr lang="en-US" altLang="zh-CN" sz="2000">
                <a:sym typeface="Wingdings" panose="05000000000000000000" pitchFamily="2" charset="2"/>
              </a:rPr>
              <a:t>            (1)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	   AAa | Sb | </a:t>
            </a:r>
            <a:r>
              <a:rPr lang="en-US" altLang="zh-CN" sz="2000">
                <a:sym typeface="Symbol" panose="05050102010706020507" pitchFamily="18" charset="2"/>
              </a:rPr>
              <a:t>      (2)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该自动机是确定的吗？若不确定，则对它确定化。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该自动机相应的语言是什么？</a:t>
            </a:r>
            <a:r>
              <a:rPr lang="zh-CN" altLang="en-US" sz="2000"/>
              <a:t> </a:t>
            </a:r>
            <a:r>
              <a:rPr lang="en-US" altLang="zh-CN" sz="2000"/>
              <a:t>(</a:t>
            </a:r>
            <a:r>
              <a:rPr lang="zh-CN" altLang="en-US" sz="2000"/>
              <a:t>对应的正规式</a:t>
            </a:r>
            <a:r>
              <a:rPr lang="en-US" altLang="zh-CN" sz="2000"/>
              <a:t>)</a:t>
            </a:r>
            <a:endParaRPr lang="en-US" altLang="zh-CN" sz="2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解：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	</a:t>
            </a:r>
            <a:r>
              <a:rPr lang="en-US" altLang="zh-CN" sz="2000">
                <a:sym typeface="Symbol" panose="05050102010706020507" pitchFamily="18" charset="2"/>
              </a:rPr>
              <a:t>(1)</a:t>
            </a:r>
            <a:r>
              <a:rPr lang="zh-CN" altLang="en-US" sz="2000">
                <a:sym typeface="Symbol" panose="05050102010706020507" pitchFamily="18" charset="2"/>
              </a:rPr>
              <a:t>代入</a:t>
            </a:r>
            <a:r>
              <a:rPr lang="en-US" altLang="zh-CN" sz="2000">
                <a:sym typeface="Symbol" panose="05050102010706020507" pitchFamily="18" charset="2"/>
              </a:rPr>
              <a:t>(2)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	A</a:t>
            </a:r>
            <a:r>
              <a:rPr lang="en-US" altLang="zh-CN" sz="2000">
                <a:sym typeface="Wingdings" panose="05000000000000000000" pitchFamily="2" charset="2"/>
              </a:rPr>
              <a:t>Aa | (Aa | </a:t>
            </a:r>
            <a:r>
              <a:rPr lang="en-US" altLang="zh-CN" sz="2000">
                <a:sym typeface="Symbol" panose="05050102010706020507" pitchFamily="18" charset="2"/>
              </a:rPr>
              <a:t></a:t>
            </a:r>
            <a:r>
              <a:rPr lang="en-US" altLang="zh-CN" sz="2000">
                <a:sym typeface="Wingdings" panose="05000000000000000000" pitchFamily="2" charset="2"/>
              </a:rPr>
              <a:t>)b | </a:t>
            </a:r>
            <a:r>
              <a:rPr lang="en-US" altLang="zh-CN" sz="2000">
                <a:sym typeface="Symbol" panose="05050102010706020507" pitchFamily="18" charset="2"/>
              </a:rPr>
              <a:t></a:t>
            </a:r>
            <a:r>
              <a:rPr lang="en-US" altLang="zh-CN" sz="2000">
                <a:sym typeface="Wingdings" panose="05000000000000000000" pitchFamily="2" charset="2"/>
              </a:rPr>
              <a:t> 	AAa | Aab | b | </a:t>
            </a:r>
            <a:r>
              <a:rPr lang="en-US" altLang="zh-CN" sz="2000">
                <a:sym typeface="Symbol" panose="05050102010706020507" pitchFamily="18" charset="2"/>
              </a:rPr>
              <a:t>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	</a:t>
            </a:r>
            <a:r>
              <a:rPr lang="zh-CN" altLang="en-US" sz="2000">
                <a:sym typeface="Symbol" panose="05050102010706020507" pitchFamily="18" charset="2"/>
              </a:rPr>
              <a:t>所以</a:t>
            </a:r>
            <a:r>
              <a:rPr lang="en-US" altLang="zh-CN" sz="2000">
                <a:sym typeface="Symbol" panose="05050102010706020507" pitchFamily="18" charset="2"/>
              </a:rPr>
              <a:t>A = (  | b) (a | ab)* </a:t>
            </a:r>
            <a:r>
              <a:rPr lang="zh-CN" altLang="en-US" sz="2000">
                <a:sym typeface="Symbol" panose="05050102010706020507" pitchFamily="18" charset="2"/>
              </a:rPr>
              <a:t>代回</a:t>
            </a:r>
            <a:r>
              <a:rPr lang="en-US" altLang="zh-CN" sz="2000">
                <a:sym typeface="Symbol" panose="05050102010706020507" pitchFamily="18" charset="2"/>
              </a:rPr>
              <a:t>(1)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	S = ( | b) (a | ab)*a | 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对应</a:t>
            </a:r>
            <a:r>
              <a:rPr lang="en-US" altLang="zh-CN" sz="2000">
                <a:sym typeface="Symbol" panose="05050102010706020507" pitchFamily="18" charset="2"/>
              </a:rPr>
              <a:t>FA</a:t>
            </a:r>
            <a:r>
              <a:rPr lang="zh-CN" altLang="en-US" sz="2000">
                <a:sym typeface="Symbol" panose="05050102010706020507" pitchFamily="18" charset="2"/>
              </a:rPr>
              <a:t>如下：</a:t>
            </a:r>
          </a:p>
        </p:txBody>
      </p:sp>
      <p:grpSp>
        <p:nvGrpSpPr>
          <p:cNvPr id="40964" name="Group 3">
            <a:extLst>
              <a:ext uri="{FF2B5EF4-FFF2-40B4-BE49-F238E27FC236}">
                <a16:creationId xmlns:a16="http://schemas.microsoft.com/office/drawing/2014/main" id="{F929BE53-45BF-4877-A5DC-CEDD701CF9E1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4751388"/>
            <a:ext cx="541337" cy="477837"/>
            <a:chOff x="3787" y="3339"/>
            <a:chExt cx="341" cy="301"/>
          </a:xfrm>
        </p:grpSpPr>
        <p:sp>
          <p:nvSpPr>
            <p:cNvPr id="40993" name="Oval 4">
              <a:extLst>
                <a:ext uri="{FF2B5EF4-FFF2-40B4-BE49-F238E27FC236}">
                  <a16:creationId xmlns:a16="http://schemas.microsoft.com/office/drawing/2014/main" id="{58C44AF3-C46A-4ECF-8ADB-C8ECEB0F8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39"/>
              <a:ext cx="340" cy="301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0994" name="Text Box 5">
              <a:extLst>
                <a:ext uri="{FF2B5EF4-FFF2-40B4-BE49-F238E27FC236}">
                  <a16:creationId xmlns:a16="http://schemas.microsoft.com/office/drawing/2014/main" id="{07B5ACA1-E9A7-4F21-95FE-FB66E8121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39"/>
              <a:ext cx="34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965" name="Group 6">
            <a:extLst>
              <a:ext uri="{FF2B5EF4-FFF2-40B4-BE49-F238E27FC236}">
                <a16:creationId xmlns:a16="http://schemas.microsoft.com/office/drawing/2014/main" id="{57C59022-A8C9-454F-B30F-8AAF2E7205DF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4751388"/>
            <a:ext cx="576263" cy="576262"/>
            <a:chOff x="3004" y="3499"/>
            <a:chExt cx="535" cy="612"/>
          </a:xfrm>
        </p:grpSpPr>
        <p:sp>
          <p:nvSpPr>
            <p:cNvPr id="40988" name="Oval 7">
              <a:extLst>
                <a:ext uri="{FF2B5EF4-FFF2-40B4-BE49-F238E27FC236}">
                  <a16:creationId xmlns:a16="http://schemas.microsoft.com/office/drawing/2014/main" id="{09728699-07CB-4A7D-8347-40378F4B4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499"/>
              <a:ext cx="535" cy="61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0989" name="Oval 8">
              <a:extLst>
                <a:ext uri="{FF2B5EF4-FFF2-40B4-BE49-F238E27FC236}">
                  <a16:creationId xmlns:a16="http://schemas.microsoft.com/office/drawing/2014/main" id="{73D858CB-30EB-470C-BCD5-F789FC3A8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3578"/>
              <a:ext cx="402" cy="459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0990" name="Text Box 9">
              <a:extLst>
                <a:ext uri="{FF2B5EF4-FFF2-40B4-BE49-F238E27FC236}">
                  <a16:creationId xmlns:a16="http://schemas.microsoft.com/office/drawing/2014/main" id="{965EBD79-3A37-4CF7-8E3F-47E3A1670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612"/>
              <a:ext cx="402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X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0991" name="Line 10">
              <a:extLst>
                <a:ext uri="{FF2B5EF4-FFF2-40B4-BE49-F238E27FC236}">
                  <a16:creationId xmlns:a16="http://schemas.microsoft.com/office/drawing/2014/main" id="{48F64142-897C-4174-B5C4-B3C96E819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357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2" name="Line 11">
              <a:extLst>
                <a:ext uri="{FF2B5EF4-FFF2-40B4-BE49-F238E27FC236}">
                  <a16:creationId xmlns:a16="http://schemas.microsoft.com/office/drawing/2014/main" id="{02B17244-93E8-408C-BF91-31ACE6568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357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966" name="Group 12">
            <a:extLst>
              <a:ext uri="{FF2B5EF4-FFF2-40B4-BE49-F238E27FC236}">
                <a16:creationId xmlns:a16="http://schemas.microsoft.com/office/drawing/2014/main" id="{906FE810-ABC3-490B-B3D3-62836F73B8C7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4679950"/>
            <a:ext cx="576262" cy="576263"/>
            <a:chOff x="3004" y="3499"/>
            <a:chExt cx="535" cy="612"/>
          </a:xfrm>
        </p:grpSpPr>
        <p:sp>
          <p:nvSpPr>
            <p:cNvPr id="40983" name="Oval 13">
              <a:extLst>
                <a:ext uri="{FF2B5EF4-FFF2-40B4-BE49-F238E27FC236}">
                  <a16:creationId xmlns:a16="http://schemas.microsoft.com/office/drawing/2014/main" id="{ACD00100-AA83-4F6C-8BED-EDB914913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499"/>
              <a:ext cx="535" cy="61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0984" name="Oval 14">
              <a:extLst>
                <a:ext uri="{FF2B5EF4-FFF2-40B4-BE49-F238E27FC236}">
                  <a16:creationId xmlns:a16="http://schemas.microsoft.com/office/drawing/2014/main" id="{B96354F0-7A08-441E-B308-BDCDB1454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3578"/>
              <a:ext cx="402" cy="459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0985" name="Text Box 15">
              <a:extLst>
                <a:ext uri="{FF2B5EF4-FFF2-40B4-BE49-F238E27FC236}">
                  <a16:creationId xmlns:a16="http://schemas.microsoft.com/office/drawing/2014/main" id="{96556FCF-2AE0-4317-8197-A90B29E3A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612"/>
              <a:ext cx="402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0986" name="Line 16">
              <a:extLst>
                <a:ext uri="{FF2B5EF4-FFF2-40B4-BE49-F238E27FC236}">
                  <a16:creationId xmlns:a16="http://schemas.microsoft.com/office/drawing/2014/main" id="{922174D4-A890-4104-BBFD-5F7643954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357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Line 17">
              <a:extLst>
                <a:ext uri="{FF2B5EF4-FFF2-40B4-BE49-F238E27FC236}">
                  <a16:creationId xmlns:a16="http://schemas.microsoft.com/office/drawing/2014/main" id="{E513C328-2E81-4619-B1F2-9A46B11C7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357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967" name="Group 18">
            <a:extLst>
              <a:ext uri="{FF2B5EF4-FFF2-40B4-BE49-F238E27FC236}">
                <a16:creationId xmlns:a16="http://schemas.microsoft.com/office/drawing/2014/main" id="{DDA00E54-F0A3-4B6F-BC19-0F088EBF17A2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5759450"/>
            <a:ext cx="541337" cy="477838"/>
            <a:chOff x="3787" y="3339"/>
            <a:chExt cx="341" cy="301"/>
          </a:xfrm>
        </p:grpSpPr>
        <p:sp>
          <p:nvSpPr>
            <p:cNvPr id="40981" name="Oval 19">
              <a:extLst>
                <a:ext uri="{FF2B5EF4-FFF2-40B4-BE49-F238E27FC236}">
                  <a16:creationId xmlns:a16="http://schemas.microsoft.com/office/drawing/2014/main" id="{2356665B-E6FC-4670-9434-49F5183D3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39"/>
              <a:ext cx="340" cy="301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0982" name="Text Box 20">
              <a:extLst>
                <a:ext uri="{FF2B5EF4-FFF2-40B4-BE49-F238E27FC236}">
                  <a16:creationId xmlns:a16="http://schemas.microsoft.com/office/drawing/2014/main" id="{49234BAE-C273-4DC3-A4D5-BBC174D26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39"/>
              <a:ext cx="34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40968" name="Line 21">
            <a:extLst>
              <a:ext uri="{FF2B5EF4-FFF2-40B4-BE49-F238E27FC236}">
                <a16:creationId xmlns:a16="http://schemas.microsoft.com/office/drawing/2014/main" id="{E717E324-ECBF-4F23-8A58-8EC37DAFB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50847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9" name="Line 22">
            <a:extLst>
              <a:ext uri="{FF2B5EF4-FFF2-40B4-BE49-F238E27FC236}">
                <a16:creationId xmlns:a16="http://schemas.microsoft.com/office/drawing/2014/main" id="{650FF8EA-0607-465B-9293-4FB7F3357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489585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0970" name="AutoShape 23">
            <a:extLst>
              <a:ext uri="{FF2B5EF4-FFF2-40B4-BE49-F238E27FC236}">
                <a16:creationId xmlns:a16="http://schemas.microsoft.com/office/drawing/2014/main" id="{C662AFA0-2EEB-4930-AA39-28010571DEF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 flipV="1">
            <a:off x="3995738" y="4822825"/>
            <a:ext cx="541337" cy="1588"/>
          </a:xfrm>
          <a:prstGeom prst="curvedConnector5">
            <a:avLst>
              <a:gd name="adj1" fmla="val -2347"/>
              <a:gd name="adj2" fmla="val -24100009"/>
              <a:gd name="adj3" fmla="val 876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1" name="Line 24">
            <a:extLst>
              <a:ext uri="{FF2B5EF4-FFF2-40B4-BE49-F238E27FC236}">
                <a16:creationId xmlns:a16="http://schemas.microsoft.com/office/drawing/2014/main" id="{4D16928E-7D13-4B0E-988B-76CE7F885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175" y="518318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2" name="Line 25">
            <a:extLst>
              <a:ext uri="{FF2B5EF4-FFF2-40B4-BE49-F238E27FC236}">
                <a16:creationId xmlns:a16="http://schemas.microsoft.com/office/drawing/2014/main" id="{156F83F5-1305-4380-83A3-CCC0C2E591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7538" y="518318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3" name="Line 26">
            <a:extLst>
              <a:ext uri="{FF2B5EF4-FFF2-40B4-BE49-F238E27FC236}">
                <a16:creationId xmlns:a16="http://schemas.microsoft.com/office/drawing/2014/main" id="{55E8D506-4AE9-45B4-8D7D-91A7BCBD3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496728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4" name="Text Box 27">
            <a:extLst>
              <a:ext uri="{FF2B5EF4-FFF2-40B4-BE49-F238E27FC236}">
                <a16:creationId xmlns:a16="http://schemas.microsoft.com/office/drawing/2014/main" id="{FFF40C93-6B38-4832-B672-ADB39BA21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4603750"/>
            <a:ext cx="284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0975" name="Text Box 28">
            <a:extLst>
              <a:ext uri="{FF2B5EF4-FFF2-40B4-BE49-F238E27FC236}">
                <a16:creationId xmlns:a16="http://schemas.microsoft.com/office/drawing/2014/main" id="{7EF0BE8C-0419-472E-B297-CE18CDBAD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1751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40976" name="Text Box 29">
            <a:extLst>
              <a:ext uri="{FF2B5EF4-FFF2-40B4-BE49-F238E27FC236}">
                <a16:creationId xmlns:a16="http://schemas.microsoft.com/office/drawing/2014/main" id="{006320C5-64F4-48AC-B481-3AD969789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679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40977" name="Text Box 30">
            <a:extLst>
              <a:ext uri="{FF2B5EF4-FFF2-40B4-BE49-F238E27FC236}">
                <a16:creationId xmlns:a16="http://schemas.microsoft.com/office/drawing/2014/main" id="{EB0D2691-27E1-46BE-8FB9-3EC315D39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0387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40978" name="Text Box 31">
            <a:extLst>
              <a:ext uri="{FF2B5EF4-FFF2-40B4-BE49-F238E27FC236}">
                <a16:creationId xmlns:a16="http://schemas.microsoft.com/office/drawing/2014/main" id="{5F0ED30A-31C7-4DDF-BEE3-7873BE904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3276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40979" name="Text Box 32">
            <a:extLst>
              <a:ext uri="{FF2B5EF4-FFF2-40B4-BE49-F238E27FC236}">
                <a16:creationId xmlns:a16="http://schemas.microsoft.com/office/drawing/2014/main" id="{4193F1B1-A9FF-4AAF-873A-1E8A09674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3276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40980" name="Line 33">
            <a:extLst>
              <a:ext uri="{FF2B5EF4-FFF2-40B4-BE49-F238E27FC236}">
                <a16:creationId xmlns:a16="http://schemas.microsoft.com/office/drawing/2014/main" id="{251DD4C7-A218-4BFC-B651-92B889A1D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503872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6">
            <a:extLst>
              <a:ext uri="{FF2B5EF4-FFF2-40B4-BE49-F238E27FC236}">
                <a16:creationId xmlns:a16="http://schemas.microsoft.com/office/drawing/2014/main" id="{0452D07A-5CF4-4D0D-A450-D313E7840E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61CDD0-18D9-4B05-9DC5-D33C0A2D850D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graphicFrame>
        <p:nvGraphicFramePr>
          <p:cNvPr id="510978" name="Group 2">
            <a:extLst>
              <a:ext uri="{FF2B5EF4-FFF2-40B4-BE49-F238E27FC236}">
                <a16:creationId xmlns:a16="http://schemas.microsoft.com/office/drawing/2014/main" id="{C4511252-D6CE-4232-94F5-21C91DEE92A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39750" y="765175"/>
          <a:ext cx="3598863" cy="2663826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val="4156205216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735298668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151706227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302669690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191899"/>
                  </a:ext>
                </a:extLst>
              </a:tr>
              <a:tr h="5318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670904"/>
                  </a:ext>
                </a:extLst>
              </a:tr>
              <a:tr h="5334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1,2,Y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218374"/>
                  </a:ext>
                </a:extLst>
              </a:tr>
              <a:tr h="5318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102357"/>
                  </a:ext>
                </a:extLst>
              </a:tr>
              <a:tr h="5334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561556"/>
                  </a:ext>
                </a:extLst>
              </a:tr>
            </a:tbl>
          </a:graphicData>
        </a:graphic>
      </p:graphicFrame>
      <p:graphicFrame>
        <p:nvGraphicFramePr>
          <p:cNvPr id="511010" name="Group 34">
            <a:extLst>
              <a:ext uri="{FF2B5EF4-FFF2-40B4-BE49-F238E27FC236}">
                <a16:creationId xmlns:a16="http://schemas.microsoft.com/office/drawing/2014/main" id="{BABEF938-35FE-4CE7-AB03-DD6F51262E6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787900" y="1052513"/>
          <a:ext cx="3744913" cy="2128838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3906550739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3072306667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385717315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610743064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925914"/>
                  </a:ext>
                </a:extLst>
              </a:tr>
              <a:tr h="5365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[12Y]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021094"/>
                  </a:ext>
                </a:extLst>
              </a:tr>
              <a:tr h="5365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[1 2 Y]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412088"/>
                  </a:ext>
                </a:extLst>
              </a:tr>
              <a:tr h="5365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[1 2 Y]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[1 2 Y]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457453"/>
                  </a:ext>
                </a:extLst>
              </a:tr>
            </a:tbl>
          </a:graphicData>
        </a:graphic>
      </p:graphicFrame>
      <p:sp>
        <p:nvSpPr>
          <p:cNvPr id="42046" name="Text Box 61">
            <a:extLst>
              <a:ext uri="{FF2B5EF4-FFF2-40B4-BE49-F238E27FC236}">
                <a16:creationId xmlns:a16="http://schemas.microsoft.com/office/drawing/2014/main" id="{765ACACA-329D-450D-92A4-0AC86055B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16338"/>
            <a:ext cx="196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DFA</a:t>
            </a:r>
            <a:r>
              <a:rPr lang="zh-CN" altLang="en-US" sz="2000"/>
              <a:t>状态图为：</a:t>
            </a:r>
          </a:p>
        </p:txBody>
      </p:sp>
      <p:grpSp>
        <p:nvGrpSpPr>
          <p:cNvPr id="42047" name="Group 62">
            <a:extLst>
              <a:ext uri="{FF2B5EF4-FFF2-40B4-BE49-F238E27FC236}">
                <a16:creationId xmlns:a16="http://schemas.microsoft.com/office/drawing/2014/main" id="{98B345AF-8A65-4741-95CE-87087300C3F7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4652963"/>
            <a:ext cx="541338" cy="477837"/>
            <a:chOff x="3787" y="3339"/>
            <a:chExt cx="341" cy="301"/>
          </a:xfrm>
        </p:grpSpPr>
        <p:sp>
          <p:nvSpPr>
            <p:cNvPr id="42070" name="Oval 63">
              <a:extLst>
                <a:ext uri="{FF2B5EF4-FFF2-40B4-BE49-F238E27FC236}">
                  <a16:creationId xmlns:a16="http://schemas.microsoft.com/office/drawing/2014/main" id="{8D42AC3B-0BA6-41C1-B742-FBB149448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39"/>
              <a:ext cx="340" cy="301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2071" name="Text Box 64">
              <a:extLst>
                <a:ext uri="{FF2B5EF4-FFF2-40B4-BE49-F238E27FC236}">
                  <a16:creationId xmlns:a16="http://schemas.microsoft.com/office/drawing/2014/main" id="{755021AD-A07C-4E76-847A-6A159EC78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39"/>
              <a:ext cx="34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[1]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2048" name="Group 65">
            <a:extLst>
              <a:ext uri="{FF2B5EF4-FFF2-40B4-BE49-F238E27FC236}">
                <a16:creationId xmlns:a16="http://schemas.microsoft.com/office/drawing/2014/main" id="{F926CB0E-D42B-4E48-AEFE-6C6C52DEBD0A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4581525"/>
            <a:ext cx="576262" cy="576263"/>
            <a:chOff x="3004" y="3499"/>
            <a:chExt cx="535" cy="612"/>
          </a:xfrm>
        </p:grpSpPr>
        <p:sp>
          <p:nvSpPr>
            <p:cNvPr id="42065" name="Oval 66">
              <a:extLst>
                <a:ext uri="{FF2B5EF4-FFF2-40B4-BE49-F238E27FC236}">
                  <a16:creationId xmlns:a16="http://schemas.microsoft.com/office/drawing/2014/main" id="{7F3D115C-FD69-4711-9C48-B819B3AB9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499"/>
              <a:ext cx="535" cy="61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2066" name="Oval 67">
              <a:extLst>
                <a:ext uri="{FF2B5EF4-FFF2-40B4-BE49-F238E27FC236}">
                  <a16:creationId xmlns:a16="http://schemas.microsoft.com/office/drawing/2014/main" id="{BEC022CC-2E93-49A8-8F5E-4CF9B2153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3578"/>
              <a:ext cx="402" cy="459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2067" name="Text Box 68">
              <a:extLst>
                <a:ext uri="{FF2B5EF4-FFF2-40B4-BE49-F238E27FC236}">
                  <a16:creationId xmlns:a16="http://schemas.microsoft.com/office/drawing/2014/main" id="{9B618B75-67BA-4DBE-8802-4ED46B793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612"/>
              <a:ext cx="402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X1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42068" name="Line 69">
              <a:extLst>
                <a:ext uri="{FF2B5EF4-FFF2-40B4-BE49-F238E27FC236}">
                  <a16:creationId xmlns:a16="http://schemas.microsoft.com/office/drawing/2014/main" id="{561BE2A3-5801-4A82-B93A-BF21AD3B8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357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9" name="Line 70">
              <a:extLst>
                <a:ext uri="{FF2B5EF4-FFF2-40B4-BE49-F238E27FC236}">
                  <a16:creationId xmlns:a16="http://schemas.microsoft.com/office/drawing/2014/main" id="{63C641A8-DF23-4D1D-B573-6B2F85F11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357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049" name="Group 71">
            <a:extLst>
              <a:ext uri="{FF2B5EF4-FFF2-40B4-BE49-F238E27FC236}">
                <a16:creationId xmlns:a16="http://schemas.microsoft.com/office/drawing/2014/main" id="{6FDF8269-8BDA-4DD9-82DD-35D26B2E02FB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4437063"/>
            <a:ext cx="863600" cy="863600"/>
            <a:chOff x="3787" y="3339"/>
            <a:chExt cx="341" cy="301"/>
          </a:xfrm>
        </p:grpSpPr>
        <p:sp>
          <p:nvSpPr>
            <p:cNvPr id="42063" name="Oval 72">
              <a:extLst>
                <a:ext uri="{FF2B5EF4-FFF2-40B4-BE49-F238E27FC236}">
                  <a16:creationId xmlns:a16="http://schemas.microsoft.com/office/drawing/2014/main" id="{13B2115B-3975-4756-B0E3-B22FAC5B3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39"/>
              <a:ext cx="340" cy="301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2064" name="Text Box 73">
              <a:extLst>
                <a:ext uri="{FF2B5EF4-FFF2-40B4-BE49-F238E27FC236}">
                  <a16:creationId xmlns:a16="http://schemas.microsoft.com/office/drawing/2014/main" id="{439F0225-144A-4945-B008-2090587F4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39"/>
              <a:ext cx="34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[1 2 Y]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42050" name="Line 74">
            <a:extLst>
              <a:ext uri="{FF2B5EF4-FFF2-40B4-BE49-F238E27FC236}">
                <a16:creationId xmlns:a16="http://schemas.microsoft.com/office/drawing/2014/main" id="{23161998-8B76-425D-A11A-69AA39FA4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486886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51" name="Line 76">
            <a:extLst>
              <a:ext uri="{FF2B5EF4-FFF2-40B4-BE49-F238E27FC236}">
                <a16:creationId xmlns:a16="http://schemas.microsoft.com/office/drawing/2014/main" id="{E35267A6-8294-4F67-A098-4338063C1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50133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52" name="Line 77">
            <a:extLst>
              <a:ext uri="{FF2B5EF4-FFF2-40B4-BE49-F238E27FC236}">
                <a16:creationId xmlns:a16="http://schemas.microsoft.com/office/drawing/2014/main" id="{60E8ED8D-EE5B-432C-B926-8A59D59A2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47974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53" name="Line 78">
            <a:extLst>
              <a:ext uri="{FF2B5EF4-FFF2-40B4-BE49-F238E27FC236}">
                <a16:creationId xmlns:a16="http://schemas.microsoft.com/office/drawing/2014/main" id="{67DFFCB1-14C0-409C-AC84-EB46C55CF7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27538" y="50133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54" name="Text Box 79">
            <a:extLst>
              <a:ext uri="{FF2B5EF4-FFF2-40B4-BE49-F238E27FC236}">
                <a16:creationId xmlns:a16="http://schemas.microsoft.com/office/drawing/2014/main" id="{A5B9D5B1-AACD-4D86-9784-81C251014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860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42055" name="Text Box 80">
            <a:extLst>
              <a:ext uri="{FF2B5EF4-FFF2-40B4-BE49-F238E27FC236}">
                <a16:creationId xmlns:a16="http://schemas.microsoft.com/office/drawing/2014/main" id="{42B30ADB-7BD0-4343-B75C-7733BE303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508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42056" name="Text Box 81">
            <a:extLst>
              <a:ext uri="{FF2B5EF4-FFF2-40B4-BE49-F238E27FC236}">
                <a16:creationId xmlns:a16="http://schemas.microsoft.com/office/drawing/2014/main" id="{75DE0F02-5568-4521-865F-0C6E9645A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941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42057" name="Text Box 82">
            <a:extLst>
              <a:ext uri="{FF2B5EF4-FFF2-40B4-BE49-F238E27FC236}">
                <a16:creationId xmlns:a16="http://schemas.microsoft.com/office/drawing/2014/main" id="{AD4C1BE9-5341-421F-A054-3463454A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941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cxnSp>
        <p:nvCxnSpPr>
          <p:cNvPr id="42058" name="AutoShape 83">
            <a:extLst>
              <a:ext uri="{FF2B5EF4-FFF2-40B4-BE49-F238E27FC236}">
                <a16:creationId xmlns:a16="http://schemas.microsoft.com/office/drawing/2014/main" id="{A325129C-1E6A-49AB-B9C6-47EC283EB68B}"/>
              </a:ext>
            </a:extLst>
          </p:cNvPr>
          <p:cNvCxnSpPr>
            <a:cxnSpLocks noChangeShapeType="1"/>
            <a:stCxn id="42064" idx="0"/>
            <a:endCxn id="42064" idx="3"/>
          </p:cNvCxnSpPr>
          <p:nvPr/>
        </p:nvCxnSpPr>
        <p:spPr bwMode="auto">
          <a:xfrm rot="5400000" flipV="1">
            <a:off x="5795963" y="4437063"/>
            <a:ext cx="431800" cy="431800"/>
          </a:xfrm>
          <a:prstGeom prst="curvedConnector4">
            <a:avLst>
              <a:gd name="adj1" fmla="val -52940"/>
              <a:gd name="adj2" fmla="val 15294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59" name="Text Box 84">
            <a:extLst>
              <a:ext uri="{FF2B5EF4-FFF2-40B4-BE49-F238E27FC236}">
                <a16:creationId xmlns:a16="http://schemas.microsoft.com/office/drawing/2014/main" id="{20415538-A5C9-43F3-857D-2ABD2DC66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292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42060" name="Oval 85">
            <a:extLst>
              <a:ext uri="{FF2B5EF4-FFF2-40B4-BE49-F238E27FC236}">
                <a16:creationId xmlns:a16="http://schemas.microsoft.com/office/drawing/2014/main" id="{ABD44EA2-EEE0-465E-BE48-E8D97BA31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508500"/>
            <a:ext cx="720725" cy="720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42061" name="Freeform 87">
            <a:extLst>
              <a:ext uri="{FF2B5EF4-FFF2-40B4-BE49-F238E27FC236}">
                <a16:creationId xmlns:a16="http://schemas.microsoft.com/office/drawing/2014/main" id="{772BA31F-A8E1-41CC-A35E-FB16D1DB2946}"/>
              </a:ext>
            </a:extLst>
          </p:cNvPr>
          <p:cNvSpPr>
            <a:spLocks/>
          </p:cNvSpPr>
          <p:nvPr/>
        </p:nvSpPr>
        <p:spPr bwMode="auto">
          <a:xfrm>
            <a:off x="2708275" y="4292600"/>
            <a:ext cx="2871788" cy="266700"/>
          </a:xfrm>
          <a:custGeom>
            <a:avLst/>
            <a:gdLst>
              <a:gd name="T0" fmla="*/ 2147483646 w 1809"/>
              <a:gd name="T1" fmla="*/ 2147483646 h 168"/>
              <a:gd name="T2" fmla="*/ 2147483646 w 1809"/>
              <a:gd name="T3" fmla="*/ 2147483646 h 168"/>
              <a:gd name="T4" fmla="*/ 2147483646 w 1809"/>
              <a:gd name="T5" fmla="*/ 2147483646 h 168"/>
              <a:gd name="T6" fmla="*/ 2147483646 w 1809"/>
              <a:gd name="T7" fmla="*/ 2147483646 h 168"/>
              <a:gd name="T8" fmla="*/ 2147483646 w 1809"/>
              <a:gd name="T9" fmla="*/ 0 h 168"/>
              <a:gd name="T10" fmla="*/ 2147483646 w 1809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9"/>
              <a:gd name="T19" fmla="*/ 0 h 168"/>
              <a:gd name="T20" fmla="*/ 1809 w 1809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9" h="168">
                <a:moveTo>
                  <a:pt x="6" y="168"/>
                </a:moveTo>
                <a:cubicBezTo>
                  <a:pt x="42" y="114"/>
                  <a:pt x="0" y="167"/>
                  <a:pt x="46" y="136"/>
                </a:cubicBezTo>
                <a:cubicBezTo>
                  <a:pt x="73" y="118"/>
                  <a:pt x="83" y="90"/>
                  <a:pt x="110" y="72"/>
                </a:cubicBezTo>
                <a:cubicBezTo>
                  <a:pt x="148" y="15"/>
                  <a:pt x="306" y="24"/>
                  <a:pt x="374" y="24"/>
                </a:cubicBezTo>
                <a:lnTo>
                  <a:pt x="1628" y="0"/>
                </a:lnTo>
                <a:lnTo>
                  <a:pt x="1809" y="1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2" name="Text Box 88">
            <a:extLst>
              <a:ext uri="{FF2B5EF4-FFF2-40B4-BE49-F238E27FC236}">
                <a16:creationId xmlns:a16="http://schemas.microsoft.com/office/drawing/2014/main" id="{81F5D77E-A2C3-4CB5-B84D-E8DA384DC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516563"/>
            <a:ext cx="489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正规式： </a:t>
            </a:r>
            <a:r>
              <a:rPr lang="en-US" altLang="zh-CN" sz="1800"/>
              <a:t>(a | ba)*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8A873563-32BF-4297-A883-8BB101188F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ABBBDC-E311-4238-A711-68E7B23103EA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E980129-B950-41B0-B6BC-3BDFDEF0B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2160587"/>
          </a:xfrm>
        </p:spPr>
        <p:txBody>
          <a:bodyPr/>
          <a:lstStyle/>
          <a:p>
            <a:pPr eaLnBrk="1" hangingPunct="1"/>
            <a:r>
              <a:rPr lang="en-US" altLang="zh-CN" sz="2000"/>
              <a:t>11.</a:t>
            </a:r>
            <a:r>
              <a:rPr lang="zh-CN" altLang="en-US" sz="2000"/>
              <a:t>有一种用以证明正则表达式等价的方法，那就是构造他们的最小</a:t>
            </a:r>
            <a:r>
              <a:rPr lang="en-US" altLang="zh-CN" sz="2000"/>
              <a:t>DFA</a:t>
            </a:r>
            <a:r>
              <a:rPr lang="zh-CN" altLang="en-US" sz="2000"/>
              <a:t>，表明着两个</a:t>
            </a:r>
            <a:r>
              <a:rPr lang="en-US" altLang="zh-CN" sz="2000"/>
              <a:t>DFA</a:t>
            </a:r>
            <a:r>
              <a:rPr lang="zh-CN" altLang="en-US" sz="2000"/>
              <a:t>是一样的（除了状态名不同外）。使用此方法。证明下面的正则表达式是等价的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</a:t>
            </a:r>
            <a:r>
              <a:rPr lang="en-US" altLang="zh-CN" sz="2000"/>
              <a:t>(1)  (a | b)*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(2)  (a* | b*)*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(3)  ((</a:t>
            </a:r>
            <a:r>
              <a:rPr lang="en-US" altLang="zh-CN" sz="2000">
                <a:sym typeface="Symbol" panose="05050102010706020507" pitchFamily="18" charset="2"/>
              </a:rPr>
              <a:t> </a:t>
            </a:r>
            <a:r>
              <a:rPr lang="en-US" altLang="zh-CN" sz="2000"/>
              <a:t>| a)b*)*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3745600D-A5C0-4EA6-9F1C-149B4BBD4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1700213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解：</a:t>
            </a:r>
            <a:r>
              <a:rPr lang="en-US" altLang="zh-CN" sz="1800"/>
              <a:t>(1)</a:t>
            </a:r>
          </a:p>
        </p:txBody>
      </p:sp>
      <p:grpSp>
        <p:nvGrpSpPr>
          <p:cNvPr id="43013" name="Group 89">
            <a:extLst>
              <a:ext uri="{FF2B5EF4-FFF2-40B4-BE49-F238E27FC236}">
                <a16:creationId xmlns:a16="http://schemas.microsoft.com/office/drawing/2014/main" id="{4FF123BF-C60A-45C1-8C61-117611C8BE0E}"/>
              </a:ext>
            </a:extLst>
          </p:cNvPr>
          <p:cNvGrpSpPr>
            <a:grpSpLocks/>
          </p:cNvGrpSpPr>
          <p:nvPr/>
        </p:nvGrpSpPr>
        <p:grpSpPr bwMode="auto">
          <a:xfrm>
            <a:off x="0" y="3141663"/>
            <a:ext cx="2906713" cy="2533650"/>
            <a:chOff x="175" y="2251"/>
            <a:chExt cx="2069" cy="1856"/>
          </a:xfrm>
        </p:grpSpPr>
        <p:grpSp>
          <p:nvGrpSpPr>
            <p:cNvPr id="43109" name="Group 22">
              <a:extLst>
                <a:ext uri="{FF2B5EF4-FFF2-40B4-BE49-F238E27FC236}">
                  <a16:creationId xmlns:a16="http://schemas.microsoft.com/office/drawing/2014/main" id="{C6AC742B-7284-4225-9829-2AB9B8AD75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2931"/>
              <a:ext cx="317" cy="317"/>
              <a:chOff x="3004" y="3499"/>
              <a:chExt cx="535" cy="612"/>
            </a:xfrm>
          </p:grpSpPr>
          <p:sp>
            <p:nvSpPr>
              <p:cNvPr id="43140" name="Oval 23">
                <a:extLst>
                  <a:ext uri="{FF2B5EF4-FFF2-40B4-BE49-F238E27FC236}">
                    <a16:creationId xmlns:a16="http://schemas.microsoft.com/office/drawing/2014/main" id="{D72727AB-EEFE-4CE9-9546-03FE54535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3141" name="Oval 24">
                <a:extLst>
                  <a:ext uri="{FF2B5EF4-FFF2-40B4-BE49-F238E27FC236}">
                    <a16:creationId xmlns:a16="http://schemas.microsoft.com/office/drawing/2014/main" id="{5B0983EA-8466-4311-842D-D9B000AC6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3142" name="Text Box 25">
                <a:extLst>
                  <a:ext uri="{FF2B5EF4-FFF2-40B4-BE49-F238E27FC236}">
                    <a16:creationId xmlns:a16="http://schemas.microsoft.com/office/drawing/2014/main" id="{38D58294-203D-4943-9999-C92383F50E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Y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43" name="Line 26">
                <a:extLst>
                  <a:ext uri="{FF2B5EF4-FFF2-40B4-BE49-F238E27FC236}">
                    <a16:creationId xmlns:a16="http://schemas.microsoft.com/office/drawing/2014/main" id="{EFD8FA7A-9E70-4F0F-8B2E-111507D98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44" name="Line 27">
                <a:extLst>
                  <a:ext uri="{FF2B5EF4-FFF2-40B4-BE49-F238E27FC236}">
                    <a16:creationId xmlns:a16="http://schemas.microsoft.com/office/drawing/2014/main" id="{15E68C60-DD03-4650-BA73-2B00DC1B0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110" name="Group 37">
              <a:extLst>
                <a:ext uri="{FF2B5EF4-FFF2-40B4-BE49-F238E27FC236}">
                  <a16:creationId xmlns:a16="http://schemas.microsoft.com/office/drawing/2014/main" id="{33A1C619-DB36-4D98-8922-C7D72ABF95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2931"/>
              <a:ext cx="318" cy="318"/>
              <a:chOff x="3787" y="3339"/>
              <a:chExt cx="341" cy="301"/>
            </a:xfrm>
          </p:grpSpPr>
          <p:sp>
            <p:nvSpPr>
              <p:cNvPr id="43138" name="Oval 38">
                <a:extLst>
                  <a:ext uri="{FF2B5EF4-FFF2-40B4-BE49-F238E27FC236}">
                    <a16:creationId xmlns:a16="http://schemas.microsoft.com/office/drawing/2014/main" id="{C1AAEC49-559B-4341-87E1-3B9365A31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3139" name="Text Box 39">
                <a:extLst>
                  <a:ext uri="{FF2B5EF4-FFF2-40B4-BE49-F238E27FC236}">
                    <a16:creationId xmlns:a16="http://schemas.microsoft.com/office/drawing/2014/main" id="{C8D966AD-FA2B-4CA6-A819-F2C461B240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X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3111" name="Group 62">
              <a:extLst>
                <a:ext uri="{FF2B5EF4-FFF2-40B4-BE49-F238E27FC236}">
                  <a16:creationId xmlns:a16="http://schemas.microsoft.com/office/drawing/2014/main" id="{1202630C-E8C2-4830-BF85-0410F1113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931"/>
              <a:ext cx="318" cy="318"/>
              <a:chOff x="3787" y="3339"/>
              <a:chExt cx="341" cy="301"/>
            </a:xfrm>
          </p:grpSpPr>
          <p:sp>
            <p:nvSpPr>
              <p:cNvPr id="43136" name="Oval 63">
                <a:extLst>
                  <a:ext uri="{FF2B5EF4-FFF2-40B4-BE49-F238E27FC236}">
                    <a16:creationId xmlns:a16="http://schemas.microsoft.com/office/drawing/2014/main" id="{C1C17C21-FD02-4AEF-8C1C-34B285772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3137" name="Text Box 64">
                <a:extLst>
                  <a:ext uri="{FF2B5EF4-FFF2-40B4-BE49-F238E27FC236}">
                    <a16:creationId xmlns:a16="http://schemas.microsoft.com/office/drawing/2014/main" id="{D2FA94A0-1645-4A56-AF3B-721FE5956D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3112" name="Group 65">
              <a:extLst>
                <a:ext uri="{FF2B5EF4-FFF2-40B4-BE49-F238E27FC236}">
                  <a16:creationId xmlns:a16="http://schemas.microsoft.com/office/drawing/2014/main" id="{5D19E472-1667-4533-B377-A891B704D8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341"/>
              <a:ext cx="318" cy="318"/>
              <a:chOff x="3787" y="3339"/>
              <a:chExt cx="341" cy="301"/>
            </a:xfrm>
          </p:grpSpPr>
          <p:sp>
            <p:nvSpPr>
              <p:cNvPr id="43134" name="Oval 66">
                <a:extLst>
                  <a:ext uri="{FF2B5EF4-FFF2-40B4-BE49-F238E27FC236}">
                    <a16:creationId xmlns:a16="http://schemas.microsoft.com/office/drawing/2014/main" id="{71CA87F6-3285-4BFF-9A01-69505B57A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3135" name="Text Box 67">
                <a:extLst>
                  <a:ext uri="{FF2B5EF4-FFF2-40B4-BE49-F238E27FC236}">
                    <a16:creationId xmlns:a16="http://schemas.microsoft.com/office/drawing/2014/main" id="{2DB20F29-423F-44E1-8ABA-6E9B05F2F5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Ｂ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3113" name="Group 68">
              <a:extLst>
                <a:ext uri="{FF2B5EF4-FFF2-40B4-BE49-F238E27FC236}">
                  <a16:creationId xmlns:a16="http://schemas.microsoft.com/office/drawing/2014/main" id="{2BCFA1F1-CE27-457C-85F9-1A1C302F3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3521"/>
              <a:ext cx="318" cy="318"/>
              <a:chOff x="3787" y="3339"/>
              <a:chExt cx="341" cy="301"/>
            </a:xfrm>
          </p:grpSpPr>
          <p:sp>
            <p:nvSpPr>
              <p:cNvPr id="43132" name="Oval 69">
                <a:extLst>
                  <a:ext uri="{FF2B5EF4-FFF2-40B4-BE49-F238E27FC236}">
                    <a16:creationId xmlns:a16="http://schemas.microsoft.com/office/drawing/2014/main" id="{96929146-AFF8-41FC-B319-35DDBC9FE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3133" name="Text Box 70">
                <a:extLst>
                  <a:ext uri="{FF2B5EF4-FFF2-40B4-BE49-F238E27FC236}">
                    <a16:creationId xmlns:a16="http://schemas.microsoft.com/office/drawing/2014/main" id="{1006D3A6-B353-4ADB-B6D6-B33D195980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C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3114" name="Line 71">
              <a:extLst>
                <a:ext uri="{FF2B5EF4-FFF2-40B4-BE49-F238E27FC236}">
                  <a16:creationId xmlns:a16="http://schemas.microsoft.com/office/drawing/2014/main" id="{563DB87C-F382-4A04-88D8-0DF89A9B4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311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5" name="Line 72">
              <a:extLst>
                <a:ext uri="{FF2B5EF4-FFF2-40B4-BE49-F238E27FC236}">
                  <a16:creationId xmlns:a16="http://schemas.microsoft.com/office/drawing/2014/main" id="{698DFFAA-B09C-4580-8357-7A0BDCD3A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1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6" name="Line 73">
              <a:extLst>
                <a:ext uri="{FF2B5EF4-FFF2-40B4-BE49-F238E27FC236}">
                  <a16:creationId xmlns:a16="http://schemas.microsoft.com/office/drawing/2014/main" id="{35897EDA-BFAD-4A0A-AF31-DBCEC0F90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311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7" name="Line 74">
              <a:extLst>
                <a:ext uri="{FF2B5EF4-FFF2-40B4-BE49-F238E27FC236}">
                  <a16:creationId xmlns:a16="http://schemas.microsoft.com/office/drawing/2014/main" id="{BB064C9F-731E-4F79-A622-DD67C015D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2614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8" name="Line 75">
              <a:extLst>
                <a:ext uri="{FF2B5EF4-FFF2-40B4-BE49-F238E27FC236}">
                  <a16:creationId xmlns:a16="http://schemas.microsoft.com/office/drawing/2014/main" id="{28CDBF43-5274-4B8F-BFEA-78A055200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65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9" name="Line 76">
              <a:extLst>
                <a:ext uri="{FF2B5EF4-FFF2-40B4-BE49-F238E27FC236}">
                  <a16:creationId xmlns:a16="http://schemas.microsoft.com/office/drawing/2014/main" id="{31A9A267-9F1F-4FB7-AF15-369F0AED1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324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0" name="Line 77">
              <a:extLst>
                <a:ext uri="{FF2B5EF4-FFF2-40B4-BE49-F238E27FC236}">
                  <a16:creationId xmlns:a16="http://schemas.microsoft.com/office/drawing/2014/main" id="{FCECE69B-8C80-4B99-9E84-FB6DD8610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8" y="324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3121" name="AutoShape 78">
              <a:extLst>
                <a:ext uri="{FF2B5EF4-FFF2-40B4-BE49-F238E27FC236}">
                  <a16:creationId xmlns:a16="http://schemas.microsoft.com/office/drawing/2014/main" id="{BC5D9694-4DB3-4066-9522-CD2BA656941B}"/>
                </a:ext>
              </a:extLst>
            </p:cNvPr>
            <p:cNvCxnSpPr>
              <a:cxnSpLocks noChangeShapeType="1"/>
              <a:endCxn id="43135" idx="3"/>
            </p:cNvCxnSpPr>
            <p:nvPr/>
          </p:nvCxnSpPr>
          <p:spPr bwMode="auto">
            <a:xfrm rot="16200000" flipH="1">
              <a:off x="1326" y="2398"/>
              <a:ext cx="159" cy="46"/>
            </a:xfrm>
            <a:prstGeom prst="curvedConnector4">
              <a:avLst>
                <a:gd name="adj1" fmla="val -52204"/>
                <a:gd name="adj2" fmla="val 41304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122" name="AutoShape 79">
              <a:extLst>
                <a:ext uri="{FF2B5EF4-FFF2-40B4-BE49-F238E27FC236}">
                  <a16:creationId xmlns:a16="http://schemas.microsoft.com/office/drawing/2014/main" id="{D4426DC9-F7D8-4EF2-98E6-1CECF6B837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1268" y="3681"/>
              <a:ext cx="1" cy="225"/>
            </a:xfrm>
            <a:prstGeom prst="curvedConnector3">
              <a:avLst>
                <a:gd name="adj1" fmla="val 165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123" name="Text Box 80">
              <a:extLst>
                <a:ext uri="{FF2B5EF4-FFF2-40B4-BE49-F238E27FC236}">
                  <a16:creationId xmlns:a16="http://schemas.microsoft.com/office/drawing/2014/main" id="{8AB61A0D-0731-41AD-B168-98FF9F7BF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6" y="2251"/>
              <a:ext cx="22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</a:p>
          </p:txBody>
        </p:sp>
        <p:sp>
          <p:nvSpPr>
            <p:cNvPr id="43124" name="Text Box 81">
              <a:extLst>
                <a:ext uri="{FF2B5EF4-FFF2-40B4-BE49-F238E27FC236}">
                  <a16:creationId xmlns:a16="http://schemas.microsoft.com/office/drawing/2014/main" id="{E4F56217-5BA9-4FFE-8D8F-AAA9A18AC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" y="3839"/>
              <a:ext cx="222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</a:p>
          </p:txBody>
        </p:sp>
        <p:sp>
          <p:nvSpPr>
            <p:cNvPr id="43125" name="Text Box 82">
              <a:extLst>
                <a:ext uri="{FF2B5EF4-FFF2-40B4-BE49-F238E27FC236}">
                  <a16:creationId xmlns:a16="http://schemas.microsoft.com/office/drawing/2014/main" id="{4C6DD169-6950-43BB-9F2D-6981456C2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931"/>
              <a:ext cx="17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43126" name="Text Box 83">
              <a:extLst>
                <a:ext uri="{FF2B5EF4-FFF2-40B4-BE49-F238E27FC236}">
                  <a16:creationId xmlns:a16="http://schemas.microsoft.com/office/drawing/2014/main" id="{72510DF3-F6D3-470F-9F66-BF37A8178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9" y="2931"/>
              <a:ext cx="2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43127" name="Text Box 84">
              <a:extLst>
                <a:ext uri="{FF2B5EF4-FFF2-40B4-BE49-F238E27FC236}">
                  <a16:creationId xmlns:a16="http://schemas.microsoft.com/office/drawing/2014/main" id="{BD7F9DA3-2EFC-42B6-894D-145B7ACA6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3249"/>
              <a:ext cx="20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43128" name="Text Box 85">
              <a:extLst>
                <a:ext uri="{FF2B5EF4-FFF2-40B4-BE49-F238E27FC236}">
                  <a16:creationId xmlns:a16="http://schemas.microsoft.com/office/drawing/2014/main" id="{4C9631D9-92C9-48DD-BD88-11AC13A8E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3249"/>
              <a:ext cx="20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43129" name="Text Box 86">
              <a:extLst>
                <a:ext uri="{FF2B5EF4-FFF2-40B4-BE49-F238E27FC236}">
                  <a16:creationId xmlns:a16="http://schemas.microsoft.com/office/drawing/2014/main" id="{84638E8A-5ED1-48F2-B1B5-9D2AB2D9D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703"/>
              <a:ext cx="17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43130" name="Text Box 87">
              <a:extLst>
                <a:ext uri="{FF2B5EF4-FFF2-40B4-BE49-F238E27FC236}">
                  <a16:creationId xmlns:a16="http://schemas.microsoft.com/office/drawing/2014/main" id="{738C7235-46DC-4F96-9E14-CC5B8861B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2703"/>
              <a:ext cx="17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43131" name="Text Box 88">
              <a:extLst>
                <a:ext uri="{FF2B5EF4-FFF2-40B4-BE49-F238E27FC236}">
                  <a16:creationId xmlns:a16="http://schemas.microsoft.com/office/drawing/2014/main" id="{43B27D12-CB68-469A-B1C0-11F9E2FBA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" y="2399"/>
              <a:ext cx="33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(2)</a:t>
              </a:r>
            </a:p>
          </p:txBody>
        </p:sp>
      </p:grpSp>
      <p:grpSp>
        <p:nvGrpSpPr>
          <p:cNvPr id="43014" name="Group 90">
            <a:extLst>
              <a:ext uri="{FF2B5EF4-FFF2-40B4-BE49-F238E27FC236}">
                <a16:creationId xmlns:a16="http://schemas.microsoft.com/office/drawing/2014/main" id="{F1F34D19-B7CD-455E-98A1-D684D02252F2}"/>
              </a:ext>
            </a:extLst>
          </p:cNvPr>
          <p:cNvGrpSpPr>
            <a:grpSpLocks/>
          </p:cNvGrpSpPr>
          <p:nvPr/>
        </p:nvGrpSpPr>
        <p:grpSpPr bwMode="auto">
          <a:xfrm>
            <a:off x="3514725" y="4002088"/>
            <a:ext cx="419100" cy="415925"/>
            <a:chOff x="3787" y="3339"/>
            <a:chExt cx="341" cy="301"/>
          </a:xfrm>
        </p:grpSpPr>
        <p:sp>
          <p:nvSpPr>
            <p:cNvPr id="43107" name="Oval 91">
              <a:extLst>
                <a:ext uri="{FF2B5EF4-FFF2-40B4-BE49-F238E27FC236}">
                  <a16:creationId xmlns:a16="http://schemas.microsoft.com/office/drawing/2014/main" id="{F1F33099-1F83-4CFA-936A-88C4FA56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39"/>
              <a:ext cx="340" cy="301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3108" name="Text Box 92">
              <a:extLst>
                <a:ext uri="{FF2B5EF4-FFF2-40B4-BE49-F238E27FC236}">
                  <a16:creationId xmlns:a16="http://schemas.microsoft.com/office/drawing/2014/main" id="{555BE370-59C3-4B75-9F21-AD29F7BAA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39"/>
              <a:ext cx="34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X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015" name="Group 93">
            <a:extLst>
              <a:ext uri="{FF2B5EF4-FFF2-40B4-BE49-F238E27FC236}">
                <a16:creationId xmlns:a16="http://schemas.microsoft.com/office/drawing/2014/main" id="{D16C41A9-8C9D-45C6-ABD1-0073FB78B039}"/>
              </a:ext>
            </a:extLst>
          </p:cNvPr>
          <p:cNvGrpSpPr>
            <a:grpSpLocks/>
          </p:cNvGrpSpPr>
          <p:nvPr/>
        </p:nvGrpSpPr>
        <p:grpSpPr bwMode="auto">
          <a:xfrm>
            <a:off x="6026150" y="4002088"/>
            <a:ext cx="417513" cy="482600"/>
            <a:chOff x="3004" y="3499"/>
            <a:chExt cx="535" cy="612"/>
          </a:xfrm>
        </p:grpSpPr>
        <p:sp>
          <p:nvSpPr>
            <p:cNvPr id="43102" name="Oval 94">
              <a:extLst>
                <a:ext uri="{FF2B5EF4-FFF2-40B4-BE49-F238E27FC236}">
                  <a16:creationId xmlns:a16="http://schemas.microsoft.com/office/drawing/2014/main" id="{61B5BE16-A258-4F54-9720-E668E5690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499"/>
              <a:ext cx="535" cy="61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3103" name="Oval 95">
              <a:extLst>
                <a:ext uri="{FF2B5EF4-FFF2-40B4-BE49-F238E27FC236}">
                  <a16:creationId xmlns:a16="http://schemas.microsoft.com/office/drawing/2014/main" id="{6F9A6D54-F521-4D05-8ADC-8A293036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3578"/>
              <a:ext cx="402" cy="459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3104" name="Text Box 96">
              <a:extLst>
                <a:ext uri="{FF2B5EF4-FFF2-40B4-BE49-F238E27FC236}">
                  <a16:creationId xmlns:a16="http://schemas.microsoft.com/office/drawing/2014/main" id="{0781E6E2-55E5-420E-98AC-8B1A48581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612"/>
              <a:ext cx="402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3105" name="Line 97">
              <a:extLst>
                <a:ext uri="{FF2B5EF4-FFF2-40B4-BE49-F238E27FC236}">
                  <a16:creationId xmlns:a16="http://schemas.microsoft.com/office/drawing/2014/main" id="{F732CD08-A3BF-4480-8D3D-DCC4E049B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357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6" name="Line 98">
              <a:extLst>
                <a:ext uri="{FF2B5EF4-FFF2-40B4-BE49-F238E27FC236}">
                  <a16:creationId xmlns:a16="http://schemas.microsoft.com/office/drawing/2014/main" id="{A0833C2A-797C-493F-84E2-33991B885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357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16" name="Group 99">
            <a:extLst>
              <a:ext uri="{FF2B5EF4-FFF2-40B4-BE49-F238E27FC236}">
                <a16:creationId xmlns:a16="http://schemas.microsoft.com/office/drawing/2014/main" id="{F77AA9C3-9C2C-4CA2-B33F-629B18ADFFC4}"/>
              </a:ext>
            </a:extLst>
          </p:cNvPr>
          <p:cNvGrpSpPr>
            <a:grpSpLocks/>
          </p:cNvGrpSpPr>
          <p:nvPr/>
        </p:nvGrpSpPr>
        <p:grpSpPr bwMode="auto">
          <a:xfrm>
            <a:off x="4830763" y="4002088"/>
            <a:ext cx="419100" cy="415925"/>
            <a:chOff x="3787" y="3339"/>
            <a:chExt cx="341" cy="301"/>
          </a:xfrm>
        </p:grpSpPr>
        <p:sp>
          <p:nvSpPr>
            <p:cNvPr id="43100" name="Oval 100">
              <a:extLst>
                <a:ext uri="{FF2B5EF4-FFF2-40B4-BE49-F238E27FC236}">
                  <a16:creationId xmlns:a16="http://schemas.microsoft.com/office/drawing/2014/main" id="{58AA772A-9E75-4336-95B6-3286564A9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39"/>
              <a:ext cx="340" cy="301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3101" name="Text Box 101">
              <a:extLst>
                <a:ext uri="{FF2B5EF4-FFF2-40B4-BE49-F238E27FC236}">
                  <a16:creationId xmlns:a16="http://schemas.microsoft.com/office/drawing/2014/main" id="{661AF32B-B9A7-4958-8FD0-619706FDB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39"/>
              <a:ext cx="34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017" name="Group 102">
            <a:extLst>
              <a:ext uri="{FF2B5EF4-FFF2-40B4-BE49-F238E27FC236}">
                <a16:creationId xmlns:a16="http://schemas.microsoft.com/office/drawing/2014/main" id="{4C98E266-CAFD-40D6-8590-C36C5644B32B}"/>
              </a:ext>
            </a:extLst>
          </p:cNvPr>
          <p:cNvGrpSpPr>
            <a:grpSpLocks/>
          </p:cNvGrpSpPr>
          <p:nvPr/>
        </p:nvGrpSpPr>
        <p:grpSpPr bwMode="auto">
          <a:xfrm>
            <a:off x="4351338" y="4970463"/>
            <a:ext cx="419100" cy="415925"/>
            <a:chOff x="3787" y="3339"/>
            <a:chExt cx="341" cy="301"/>
          </a:xfrm>
        </p:grpSpPr>
        <p:sp>
          <p:nvSpPr>
            <p:cNvPr id="43098" name="Oval 103">
              <a:extLst>
                <a:ext uri="{FF2B5EF4-FFF2-40B4-BE49-F238E27FC236}">
                  <a16:creationId xmlns:a16="http://schemas.microsoft.com/office/drawing/2014/main" id="{10A8E30C-D218-4F7B-A0D3-1CE8B1A19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39"/>
              <a:ext cx="340" cy="301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43099" name="Text Box 104">
              <a:extLst>
                <a:ext uri="{FF2B5EF4-FFF2-40B4-BE49-F238E27FC236}">
                  <a16:creationId xmlns:a16="http://schemas.microsoft.com/office/drawing/2014/main" id="{296E3C30-C03C-4D34-9FFD-AE019D22F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39"/>
              <a:ext cx="34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43018" name="AutoShape 110">
            <a:extLst>
              <a:ext uri="{FF2B5EF4-FFF2-40B4-BE49-F238E27FC236}">
                <a16:creationId xmlns:a16="http://schemas.microsoft.com/office/drawing/2014/main" id="{6D2E3013-B7DA-489A-9D3D-1DF9D55623A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4559300" y="5167313"/>
            <a:ext cx="1588" cy="296862"/>
          </a:xfrm>
          <a:prstGeom prst="curvedConnector3">
            <a:avLst>
              <a:gd name="adj1" fmla="val 165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9" name="Line 111">
            <a:extLst>
              <a:ext uri="{FF2B5EF4-FFF2-40B4-BE49-F238E27FC236}">
                <a16:creationId xmlns:a16="http://schemas.microsoft.com/office/drawing/2014/main" id="{FA1080B7-12F8-4F39-AFFB-3F19034DD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210050"/>
            <a:ext cx="23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112">
            <a:extLst>
              <a:ext uri="{FF2B5EF4-FFF2-40B4-BE49-F238E27FC236}">
                <a16:creationId xmlns:a16="http://schemas.microsoft.com/office/drawing/2014/main" id="{BAE9AAF7-90B2-4314-8856-25D281B0A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825" y="4210050"/>
            <a:ext cx="896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1" name="Line 113">
            <a:extLst>
              <a:ext uri="{FF2B5EF4-FFF2-40B4-BE49-F238E27FC236}">
                <a16:creationId xmlns:a16="http://schemas.microsoft.com/office/drawing/2014/main" id="{1802BFC8-E48A-4A5C-BF98-92737A216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8275" y="4210050"/>
            <a:ext cx="777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2" name="Line 114">
            <a:extLst>
              <a:ext uri="{FF2B5EF4-FFF2-40B4-BE49-F238E27FC236}">
                <a16:creationId xmlns:a16="http://schemas.microsoft.com/office/drawing/2014/main" id="{93E0C67E-7E9C-46E0-AB8B-C207449ED8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0725" y="4348163"/>
            <a:ext cx="358775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Line 115">
            <a:extLst>
              <a:ext uri="{FF2B5EF4-FFF2-40B4-BE49-F238E27FC236}">
                <a16:creationId xmlns:a16="http://schemas.microsoft.com/office/drawing/2014/main" id="{534138D7-5EFA-442C-B5CC-1A0EEC9928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0113" y="4416425"/>
            <a:ext cx="358775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3024" name="AutoShape 116">
            <a:extLst>
              <a:ext uri="{FF2B5EF4-FFF2-40B4-BE49-F238E27FC236}">
                <a16:creationId xmlns:a16="http://schemas.microsoft.com/office/drawing/2014/main" id="{DBE0CC78-6164-4FDF-AE0B-5A8C5B4C40E6}"/>
              </a:ext>
            </a:extLst>
          </p:cNvPr>
          <p:cNvCxnSpPr>
            <a:cxnSpLocks noChangeShapeType="1"/>
            <a:stCxn id="43099" idx="3"/>
            <a:endCxn id="43101" idx="3"/>
          </p:cNvCxnSpPr>
          <p:nvPr/>
        </p:nvCxnSpPr>
        <p:spPr bwMode="auto">
          <a:xfrm flipV="1">
            <a:off x="4770438" y="4211638"/>
            <a:ext cx="479425" cy="966787"/>
          </a:xfrm>
          <a:prstGeom prst="curvedConnector3">
            <a:avLst>
              <a:gd name="adj1" fmla="val 9972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5" name="Text Box 117">
            <a:extLst>
              <a:ext uri="{FF2B5EF4-FFF2-40B4-BE49-F238E27FC236}">
                <a16:creationId xmlns:a16="http://schemas.microsoft.com/office/drawing/2014/main" id="{AA907370-7E0B-42F7-8749-B735F365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788" y="3933825"/>
            <a:ext cx="284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3026" name="Text Box 118">
            <a:extLst>
              <a:ext uri="{FF2B5EF4-FFF2-40B4-BE49-F238E27FC236}">
                <a16:creationId xmlns:a16="http://schemas.microsoft.com/office/drawing/2014/main" id="{49459ED3-1B69-4D3F-BA4E-4A6936ED7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933825"/>
            <a:ext cx="284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3027" name="Text Box 119">
            <a:extLst>
              <a:ext uri="{FF2B5EF4-FFF2-40B4-BE49-F238E27FC236}">
                <a16:creationId xmlns:a16="http://schemas.microsoft.com/office/drawing/2014/main" id="{7DDB6A35-71FF-4168-B1ED-2EDAAB043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913" y="4416425"/>
            <a:ext cx="284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3028" name="Text Box 120">
            <a:extLst>
              <a:ext uri="{FF2B5EF4-FFF2-40B4-BE49-F238E27FC236}">
                <a16:creationId xmlns:a16="http://schemas.microsoft.com/office/drawing/2014/main" id="{55960850-87F5-4252-ABE9-9650AE8CF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0" y="455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ym typeface="Symbol" panose="05050102010706020507" pitchFamily="18" charset="2"/>
              </a:rPr>
              <a:t>a</a:t>
            </a:r>
          </a:p>
        </p:txBody>
      </p:sp>
      <p:sp>
        <p:nvSpPr>
          <p:cNvPr id="43029" name="Text Box 121">
            <a:extLst>
              <a:ext uri="{FF2B5EF4-FFF2-40B4-BE49-F238E27FC236}">
                <a16:creationId xmlns:a16="http://schemas.microsoft.com/office/drawing/2014/main" id="{7894E8DB-9296-4D22-89E0-0276FABA4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4624388"/>
            <a:ext cx="284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3030" name="Text Box 122">
            <a:extLst>
              <a:ext uri="{FF2B5EF4-FFF2-40B4-BE49-F238E27FC236}">
                <a16:creationId xmlns:a16="http://schemas.microsoft.com/office/drawing/2014/main" id="{CC83E59B-D27C-4D28-9548-61FBF5747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325" y="54546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ym typeface="Symbol" panose="05050102010706020507" pitchFamily="18" charset="2"/>
              </a:rPr>
              <a:t>b</a:t>
            </a:r>
          </a:p>
        </p:txBody>
      </p:sp>
      <p:sp>
        <p:nvSpPr>
          <p:cNvPr id="43031" name="Text Box 124">
            <a:extLst>
              <a:ext uri="{FF2B5EF4-FFF2-40B4-BE49-F238E27FC236}">
                <a16:creationId xmlns:a16="http://schemas.microsoft.com/office/drawing/2014/main" id="{0F8B4599-1295-4E75-AC4B-E7979DE56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163" y="3521075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(3)</a:t>
            </a:r>
          </a:p>
        </p:txBody>
      </p:sp>
      <p:grpSp>
        <p:nvGrpSpPr>
          <p:cNvPr id="43032" name="Group 142">
            <a:extLst>
              <a:ext uri="{FF2B5EF4-FFF2-40B4-BE49-F238E27FC236}">
                <a16:creationId xmlns:a16="http://schemas.microsoft.com/office/drawing/2014/main" id="{03FE999F-CC09-4C98-B2CB-BE71D67C92C9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3933825"/>
            <a:ext cx="2419350" cy="1630363"/>
            <a:chOff x="4236" y="2840"/>
            <a:chExt cx="1524" cy="1027"/>
          </a:xfrm>
        </p:grpSpPr>
        <p:grpSp>
          <p:nvGrpSpPr>
            <p:cNvPr id="43086" name="Group 136">
              <a:extLst>
                <a:ext uri="{FF2B5EF4-FFF2-40B4-BE49-F238E27FC236}">
                  <a16:creationId xmlns:a16="http://schemas.microsoft.com/office/drawing/2014/main" id="{52D643A3-3876-4F50-BD10-618832B78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6" y="3158"/>
              <a:ext cx="346" cy="709"/>
              <a:chOff x="4468" y="3067"/>
              <a:chExt cx="390" cy="808"/>
            </a:xfrm>
          </p:grpSpPr>
          <p:grpSp>
            <p:nvGrpSpPr>
              <p:cNvPr id="43088" name="Group 125">
                <a:extLst>
                  <a:ext uri="{FF2B5EF4-FFF2-40B4-BE49-F238E27FC236}">
                    <a16:creationId xmlns:a16="http://schemas.microsoft.com/office/drawing/2014/main" id="{DA4D52CC-4733-4AB3-BC96-6340C40317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8" y="3294"/>
                <a:ext cx="317" cy="317"/>
                <a:chOff x="3004" y="3499"/>
                <a:chExt cx="535" cy="612"/>
              </a:xfrm>
            </p:grpSpPr>
            <p:sp>
              <p:nvSpPr>
                <p:cNvPr id="43093" name="Oval 126">
                  <a:extLst>
                    <a:ext uri="{FF2B5EF4-FFF2-40B4-BE49-F238E27FC236}">
                      <a16:creationId xmlns:a16="http://schemas.microsoft.com/office/drawing/2014/main" id="{738ED9E8-055B-4E28-9995-EAA126C274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4" y="3499"/>
                  <a:ext cx="535" cy="612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43094" name="Oval 127">
                  <a:extLst>
                    <a:ext uri="{FF2B5EF4-FFF2-40B4-BE49-F238E27FC236}">
                      <a16:creationId xmlns:a16="http://schemas.microsoft.com/office/drawing/2014/main" id="{666ED9A3-10D6-4BCB-8B63-6CCA8DB098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1" y="3578"/>
                  <a:ext cx="402" cy="459"/>
                </a:xfrm>
                <a:prstGeom prst="ellipse">
                  <a:avLst/>
                </a:prstGeom>
                <a:solidFill>
                  <a:srgbClr val="99FF33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43095" name="Text Box 128">
                  <a:extLst>
                    <a:ext uri="{FF2B5EF4-FFF2-40B4-BE49-F238E27FC236}">
                      <a16:creationId xmlns:a16="http://schemas.microsoft.com/office/drawing/2014/main" id="{C4884D94-4708-4CC6-A411-C809F49588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7" y="3612"/>
                  <a:ext cx="402" cy="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096" name="Line 129">
                  <a:extLst>
                    <a:ext uri="{FF2B5EF4-FFF2-40B4-BE49-F238E27FC236}">
                      <a16:creationId xmlns:a16="http://schemas.microsoft.com/office/drawing/2014/main" id="{FA9FF7A2-BFAA-46C8-9990-59D7EC2613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1" y="357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97" name="Line 130">
                  <a:extLst>
                    <a:ext uri="{FF2B5EF4-FFF2-40B4-BE49-F238E27FC236}">
                      <a16:creationId xmlns:a16="http://schemas.microsoft.com/office/drawing/2014/main" id="{4C63FF3D-2DDB-457A-BFAA-CC79EF1A0E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1" y="357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43089" name="AutoShape 132">
                <a:extLst>
                  <a:ext uri="{FF2B5EF4-FFF2-40B4-BE49-F238E27FC236}">
                    <a16:creationId xmlns:a16="http://schemas.microsoft.com/office/drawing/2014/main" id="{E435A527-D3BF-4EC4-92A3-EFBB7EBD9F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V="1">
                <a:off x="4625" y="3227"/>
                <a:ext cx="1" cy="225"/>
              </a:xfrm>
              <a:prstGeom prst="curvedConnector3">
                <a:avLst>
                  <a:gd name="adj1" fmla="val -184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90" name="AutoShape 133">
                <a:extLst>
                  <a:ext uri="{FF2B5EF4-FFF2-40B4-BE49-F238E27FC236}">
                    <a16:creationId xmlns:a16="http://schemas.microsoft.com/office/drawing/2014/main" id="{D3D8C4D7-78E5-45D1-8E03-A469E93B21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V="1">
                <a:off x="4625" y="3454"/>
                <a:ext cx="1" cy="225"/>
              </a:xfrm>
              <a:prstGeom prst="curvedConnector3">
                <a:avLst>
                  <a:gd name="adj1" fmla="val 165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091" name="Text Box 134">
                <a:extLst>
                  <a:ext uri="{FF2B5EF4-FFF2-40B4-BE49-F238E27FC236}">
                    <a16:creationId xmlns:a16="http://schemas.microsoft.com/office/drawing/2014/main" id="{29815F32-C48D-4319-B448-3453F59C10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7" y="3067"/>
                <a:ext cx="221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</p:txBody>
          </p:sp>
          <p:sp>
            <p:nvSpPr>
              <p:cNvPr id="43092" name="Text Box 135">
                <a:extLst>
                  <a:ext uri="{FF2B5EF4-FFF2-40B4-BE49-F238E27FC236}">
                    <a16:creationId xmlns:a16="http://schemas.microsoft.com/office/drawing/2014/main" id="{83F06CAB-9004-4D49-943F-48687772F0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7" y="3612"/>
                <a:ext cx="221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</p:grpSp>
        <p:sp>
          <p:nvSpPr>
            <p:cNvPr id="43087" name="Text Box 139">
              <a:extLst>
                <a:ext uri="{FF2B5EF4-FFF2-40B4-BE49-F238E27FC236}">
                  <a16:creationId xmlns:a16="http://schemas.microsoft.com/office/drawing/2014/main" id="{F02DCDF9-94F3-465D-AC7B-CF78041A4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2840"/>
              <a:ext cx="15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(1)-(3)</a:t>
              </a:r>
              <a:r>
                <a:rPr lang="zh-CN" altLang="en-US" sz="1800"/>
                <a:t>对应的</a:t>
              </a:r>
              <a:r>
                <a:rPr lang="en-US" altLang="zh-CN" sz="1800"/>
                <a:t>DFA</a:t>
              </a:r>
              <a:r>
                <a:rPr lang="zh-CN" altLang="en-US" sz="1800"/>
                <a:t>为：</a:t>
              </a:r>
            </a:p>
          </p:txBody>
        </p:sp>
      </p:grpSp>
      <p:grpSp>
        <p:nvGrpSpPr>
          <p:cNvPr id="43033" name="Group 144">
            <a:extLst>
              <a:ext uri="{FF2B5EF4-FFF2-40B4-BE49-F238E27FC236}">
                <a16:creationId xmlns:a16="http://schemas.microsoft.com/office/drawing/2014/main" id="{B77A138B-F86E-40B2-8FA1-BFE060D1F7C3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916113"/>
            <a:ext cx="4679950" cy="1271587"/>
            <a:chOff x="884" y="1480"/>
            <a:chExt cx="2948" cy="801"/>
          </a:xfrm>
        </p:grpSpPr>
        <p:grpSp>
          <p:nvGrpSpPr>
            <p:cNvPr id="43034" name="Group 141">
              <a:extLst>
                <a:ext uri="{FF2B5EF4-FFF2-40B4-BE49-F238E27FC236}">
                  <a16:creationId xmlns:a16="http://schemas.microsoft.com/office/drawing/2014/main" id="{29EB7E00-1010-4FA8-976F-7FEF5E7D28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1616"/>
              <a:ext cx="466" cy="665"/>
              <a:chOff x="884" y="1616"/>
              <a:chExt cx="466" cy="665"/>
            </a:xfrm>
          </p:grpSpPr>
          <p:grpSp>
            <p:nvGrpSpPr>
              <p:cNvPr id="43063" name="Group 21">
                <a:extLst>
                  <a:ext uri="{FF2B5EF4-FFF2-40B4-BE49-F238E27FC236}">
                    <a16:creationId xmlns:a16="http://schemas.microsoft.com/office/drawing/2014/main" id="{DEAD5A8E-1891-4485-8C97-05C1BDD826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4" y="1616"/>
                <a:ext cx="466" cy="665"/>
                <a:chOff x="1066" y="1752"/>
                <a:chExt cx="527" cy="764"/>
              </a:xfrm>
            </p:grpSpPr>
            <p:grpSp>
              <p:nvGrpSpPr>
                <p:cNvPr id="43075" name="Group 8">
                  <a:extLst>
                    <a:ext uri="{FF2B5EF4-FFF2-40B4-BE49-F238E27FC236}">
                      <a16:creationId xmlns:a16="http://schemas.microsoft.com/office/drawing/2014/main" id="{1D0B8922-540D-43DB-8474-EE6C249035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02" y="1979"/>
                  <a:ext cx="317" cy="272"/>
                  <a:chOff x="3004" y="3499"/>
                  <a:chExt cx="535" cy="612"/>
                </a:xfrm>
              </p:grpSpPr>
              <p:sp>
                <p:nvSpPr>
                  <p:cNvPr id="43081" name="Oval 9">
                    <a:extLst>
                      <a:ext uri="{FF2B5EF4-FFF2-40B4-BE49-F238E27FC236}">
                        <a16:creationId xmlns:a16="http://schemas.microsoft.com/office/drawing/2014/main" id="{6AB14AA5-B3DF-4C65-97B1-34D3439FC0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4" y="3499"/>
                    <a:ext cx="535" cy="61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1"/>
                  </a:p>
                </p:txBody>
              </p:sp>
              <p:sp>
                <p:nvSpPr>
                  <p:cNvPr id="43082" name="Oval 10">
                    <a:extLst>
                      <a:ext uri="{FF2B5EF4-FFF2-40B4-BE49-F238E27FC236}">
                        <a16:creationId xmlns:a16="http://schemas.microsoft.com/office/drawing/2014/main" id="{DA711F58-C501-40B8-A255-A54780E9B1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71" y="3578"/>
                    <a:ext cx="402" cy="459"/>
                  </a:xfrm>
                  <a:prstGeom prst="ellipse">
                    <a:avLst/>
                  </a:prstGeom>
                  <a:solidFill>
                    <a:srgbClr val="99FF33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1"/>
                  </a:p>
                </p:txBody>
              </p:sp>
              <p:sp>
                <p:nvSpPr>
                  <p:cNvPr id="43083" name="Text Box 11">
                    <a:extLst>
                      <a:ext uri="{FF2B5EF4-FFF2-40B4-BE49-F238E27FC236}">
                        <a16:creationId xmlns:a16="http://schemas.microsoft.com/office/drawing/2014/main" id="{06C20414-E7C3-4BCA-8E99-E85BCC5476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7" y="3612"/>
                    <a:ext cx="402" cy="4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>
                        <a:latin typeface="Times New Roman" panose="02020603050405020304" pitchFamily="18" charset="0"/>
                      </a:rPr>
                      <a:t> </a:t>
                    </a: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zh-CN" sz="2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84" name="Line 12">
                    <a:extLst>
                      <a:ext uri="{FF2B5EF4-FFF2-40B4-BE49-F238E27FC236}">
                        <a16:creationId xmlns:a16="http://schemas.microsoft.com/office/drawing/2014/main" id="{4C25A751-F4C7-4568-82F7-0C65D4BE2B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1" y="3578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5" name="Line 13">
                    <a:extLst>
                      <a:ext uri="{FF2B5EF4-FFF2-40B4-BE49-F238E27FC236}">
                        <a16:creationId xmlns:a16="http://schemas.microsoft.com/office/drawing/2014/main" id="{1FDDEC44-C89E-4723-ACC7-6F2ED9786D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1" y="3578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cxnSp>
              <p:nvCxnSpPr>
                <p:cNvPr id="43076" name="AutoShape 14">
                  <a:extLst>
                    <a:ext uri="{FF2B5EF4-FFF2-40B4-BE49-F238E27FC236}">
                      <a16:creationId xmlns:a16="http://schemas.microsoft.com/office/drawing/2014/main" id="{552337F5-D0DB-43C3-8F81-CAAE7F00712D}"/>
                    </a:ext>
                  </a:extLst>
                </p:cNvPr>
                <p:cNvCxnSpPr>
                  <a:cxnSpLocks noChangeShapeType="1"/>
                  <a:stCxn id="43081" idx="1"/>
                  <a:endCxn id="43081" idx="7"/>
                </p:cNvCxnSpPr>
                <p:nvPr/>
              </p:nvCxnSpPr>
              <p:spPr bwMode="auto">
                <a:xfrm rot="5400000" flipV="1">
                  <a:off x="1360" y="1907"/>
                  <a:ext cx="1" cy="225"/>
                </a:xfrm>
                <a:prstGeom prst="curvedConnector3">
                  <a:avLst>
                    <a:gd name="adj1" fmla="val -18400009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3077" name="AutoShape 17">
                  <a:extLst>
                    <a:ext uri="{FF2B5EF4-FFF2-40B4-BE49-F238E27FC236}">
                      <a16:creationId xmlns:a16="http://schemas.microsoft.com/office/drawing/2014/main" id="{34B5BB5E-3700-4E4E-BE89-B6060D47E01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 flipV="1">
                  <a:off x="1359" y="2093"/>
                  <a:ext cx="1" cy="225"/>
                </a:xfrm>
                <a:prstGeom prst="curvedConnector3">
                  <a:avLst>
                    <a:gd name="adj1" fmla="val 165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3078" name="Line 18">
                  <a:extLst>
                    <a:ext uri="{FF2B5EF4-FFF2-40B4-BE49-F238E27FC236}">
                      <a16:creationId xmlns:a16="http://schemas.microsoft.com/office/drawing/2014/main" id="{9512750E-F8AA-41EE-A1BF-576429620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6" y="2115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9" name="Text Box 19">
                  <a:extLst>
                    <a:ext uri="{FF2B5EF4-FFF2-40B4-BE49-F238E27FC236}">
                      <a16:creationId xmlns:a16="http://schemas.microsoft.com/office/drawing/2014/main" id="{59E27D56-70A9-40C9-BDF4-D7E162E7FB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70" y="1752"/>
                  <a:ext cx="222" cy="2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</p:txBody>
            </p:sp>
            <p:sp>
              <p:nvSpPr>
                <p:cNvPr id="43080" name="Text Box 20">
                  <a:extLst>
                    <a:ext uri="{FF2B5EF4-FFF2-40B4-BE49-F238E27FC236}">
                      <a16:creationId xmlns:a16="http://schemas.microsoft.com/office/drawing/2014/main" id="{A9FD4647-4C51-4613-8F99-1B6F6105C3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71" y="2251"/>
                  <a:ext cx="222" cy="2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/>
                    <a:t>b</a:t>
                  </a:r>
                </a:p>
              </p:txBody>
            </p:sp>
          </p:grpSp>
          <p:grpSp>
            <p:nvGrpSpPr>
              <p:cNvPr id="43064" name="Group 41">
                <a:extLst>
                  <a:ext uri="{FF2B5EF4-FFF2-40B4-BE49-F238E27FC236}">
                    <a16:creationId xmlns:a16="http://schemas.microsoft.com/office/drawing/2014/main" id="{40F10A8A-D065-4563-88D9-C45592DF3C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4" y="1814"/>
                <a:ext cx="281" cy="236"/>
                <a:chOff x="3004" y="3499"/>
                <a:chExt cx="535" cy="612"/>
              </a:xfrm>
            </p:grpSpPr>
            <p:sp>
              <p:nvSpPr>
                <p:cNvPr id="43070" name="Oval 42">
                  <a:extLst>
                    <a:ext uri="{FF2B5EF4-FFF2-40B4-BE49-F238E27FC236}">
                      <a16:creationId xmlns:a16="http://schemas.microsoft.com/office/drawing/2014/main" id="{27F2498A-7179-47AF-970E-90934286CA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4" y="3499"/>
                  <a:ext cx="535" cy="612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43071" name="Oval 43">
                  <a:extLst>
                    <a:ext uri="{FF2B5EF4-FFF2-40B4-BE49-F238E27FC236}">
                      <a16:creationId xmlns:a16="http://schemas.microsoft.com/office/drawing/2014/main" id="{9E6B3297-D5EB-497A-AD6C-F06A430E07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1" y="3578"/>
                  <a:ext cx="402" cy="459"/>
                </a:xfrm>
                <a:prstGeom prst="ellipse">
                  <a:avLst/>
                </a:prstGeom>
                <a:solidFill>
                  <a:srgbClr val="99FF33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43072" name="Text Box 44">
                  <a:extLst>
                    <a:ext uri="{FF2B5EF4-FFF2-40B4-BE49-F238E27FC236}">
                      <a16:creationId xmlns:a16="http://schemas.microsoft.com/office/drawing/2014/main" id="{7CD1766F-0698-42C1-B8FE-448CDD972F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7" y="3612"/>
                  <a:ext cx="402" cy="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 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073" name="Line 45">
                  <a:extLst>
                    <a:ext uri="{FF2B5EF4-FFF2-40B4-BE49-F238E27FC236}">
                      <a16:creationId xmlns:a16="http://schemas.microsoft.com/office/drawing/2014/main" id="{EBC0527C-DE79-40C9-B075-54417CDCA6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1" y="357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4" name="Line 46">
                  <a:extLst>
                    <a:ext uri="{FF2B5EF4-FFF2-40B4-BE49-F238E27FC236}">
                      <a16:creationId xmlns:a16="http://schemas.microsoft.com/office/drawing/2014/main" id="{C356411C-DA1D-4316-8033-E48507951C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1" y="357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43065" name="AutoShape 47">
                <a:extLst>
                  <a:ext uri="{FF2B5EF4-FFF2-40B4-BE49-F238E27FC236}">
                    <a16:creationId xmlns:a16="http://schemas.microsoft.com/office/drawing/2014/main" id="{6385E9C4-D848-4ADC-9FAE-F8756F8F827C}"/>
                  </a:ext>
                </a:extLst>
              </p:cNvPr>
              <p:cNvCxnSpPr>
                <a:cxnSpLocks noChangeShapeType="1"/>
                <a:stCxn id="43070" idx="1"/>
                <a:endCxn id="43070" idx="7"/>
              </p:cNvCxnSpPr>
              <p:nvPr/>
            </p:nvCxnSpPr>
            <p:spPr bwMode="auto">
              <a:xfrm rot="5400000" flipV="1">
                <a:off x="1144" y="1749"/>
                <a:ext cx="1" cy="199"/>
              </a:xfrm>
              <a:prstGeom prst="curvedConnector3">
                <a:avLst>
                  <a:gd name="adj1" fmla="val -184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66" name="AutoShape 48">
                <a:extLst>
                  <a:ext uri="{FF2B5EF4-FFF2-40B4-BE49-F238E27FC236}">
                    <a16:creationId xmlns:a16="http://schemas.microsoft.com/office/drawing/2014/main" id="{B7D6141E-49D1-4613-9902-BFD576E05BE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V="1">
                <a:off x="1143" y="1911"/>
                <a:ext cx="1" cy="199"/>
              </a:xfrm>
              <a:prstGeom prst="curvedConnector3">
                <a:avLst>
                  <a:gd name="adj1" fmla="val 165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067" name="Line 49">
                <a:extLst>
                  <a:ext uri="{FF2B5EF4-FFF2-40B4-BE49-F238E27FC236}">
                    <a16:creationId xmlns:a16="http://schemas.microsoft.com/office/drawing/2014/main" id="{ABA644B1-C101-4EB7-95BF-34E6BE278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4" y="1932"/>
                <a:ext cx="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8" name="Text Box 50">
                <a:extLst>
                  <a:ext uri="{FF2B5EF4-FFF2-40B4-BE49-F238E27FC236}">
                    <a16:creationId xmlns:a16="http://schemas.microsoft.com/office/drawing/2014/main" id="{F7D48B2D-49D5-459C-8A41-ACCFAB1C89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3" y="161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</p:txBody>
          </p:sp>
          <p:sp>
            <p:nvSpPr>
              <p:cNvPr id="43069" name="Text Box 51">
                <a:extLst>
                  <a:ext uri="{FF2B5EF4-FFF2-40B4-BE49-F238E27FC236}">
                    <a16:creationId xmlns:a16="http://schemas.microsoft.com/office/drawing/2014/main" id="{2E865D72-FA5C-4C18-980A-09D7A73246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4" y="205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</p:grpSp>
        <p:grpSp>
          <p:nvGrpSpPr>
            <p:cNvPr id="43035" name="Group 137">
              <a:extLst>
                <a:ext uri="{FF2B5EF4-FFF2-40B4-BE49-F238E27FC236}">
                  <a16:creationId xmlns:a16="http://schemas.microsoft.com/office/drawing/2014/main" id="{0CA80759-BE64-46EB-9F84-C8AB6F5A6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1480"/>
              <a:ext cx="1950" cy="776"/>
              <a:chOff x="2245" y="1570"/>
              <a:chExt cx="1950" cy="776"/>
            </a:xfrm>
          </p:grpSpPr>
          <p:grpSp>
            <p:nvGrpSpPr>
              <p:cNvPr id="43037" name="Group 5">
                <a:extLst>
                  <a:ext uri="{FF2B5EF4-FFF2-40B4-BE49-F238E27FC236}">
                    <a16:creationId xmlns:a16="http://schemas.microsoft.com/office/drawing/2014/main" id="{293D114B-0D46-483E-936D-732C25E6A7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6" y="1842"/>
                <a:ext cx="318" cy="273"/>
                <a:chOff x="3787" y="3339"/>
                <a:chExt cx="341" cy="301"/>
              </a:xfrm>
            </p:grpSpPr>
            <p:sp>
              <p:nvSpPr>
                <p:cNvPr id="43061" name="Oval 6">
                  <a:extLst>
                    <a:ext uri="{FF2B5EF4-FFF2-40B4-BE49-F238E27FC236}">
                      <a16:creationId xmlns:a16="http://schemas.microsoft.com/office/drawing/2014/main" id="{BAE91513-A093-4083-B3D0-74C4505D7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7" y="3339"/>
                  <a:ext cx="340" cy="301"/>
                </a:xfrm>
                <a:prstGeom prst="ellipse">
                  <a:avLst/>
                </a:prstGeom>
                <a:solidFill>
                  <a:srgbClr val="99FF33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43062" name="Text Box 7">
                  <a:extLst>
                    <a:ext uri="{FF2B5EF4-FFF2-40B4-BE49-F238E27FC236}">
                      <a16:creationId xmlns:a16="http://schemas.microsoft.com/office/drawing/2014/main" id="{FDA78F69-3146-447E-8617-A81E66E500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3339"/>
                  <a:ext cx="341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3038" name="Group 28">
                <a:extLst>
                  <a:ext uri="{FF2B5EF4-FFF2-40B4-BE49-F238E27FC236}">
                    <a16:creationId xmlns:a16="http://schemas.microsoft.com/office/drawing/2014/main" id="{20A04CE0-BA35-49F8-81A7-68ED40E726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2" y="1842"/>
                <a:ext cx="318" cy="273"/>
                <a:chOff x="3787" y="3339"/>
                <a:chExt cx="341" cy="301"/>
              </a:xfrm>
            </p:grpSpPr>
            <p:sp>
              <p:nvSpPr>
                <p:cNvPr id="43059" name="Oval 29">
                  <a:extLst>
                    <a:ext uri="{FF2B5EF4-FFF2-40B4-BE49-F238E27FC236}">
                      <a16:creationId xmlns:a16="http://schemas.microsoft.com/office/drawing/2014/main" id="{BA924249-4F1E-4FA0-A552-A603E77B8D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7" y="3339"/>
                  <a:ext cx="340" cy="301"/>
                </a:xfrm>
                <a:prstGeom prst="ellipse">
                  <a:avLst/>
                </a:prstGeom>
                <a:solidFill>
                  <a:srgbClr val="99FF33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43060" name="Text Box 30">
                  <a:extLst>
                    <a:ext uri="{FF2B5EF4-FFF2-40B4-BE49-F238E27FC236}">
                      <a16:creationId xmlns:a16="http://schemas.microsoft.com/office/drawing/2014/main" id="{8C6B1245-C991-48DE-B6A3-1DC27E18EE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3339"/>
                  <a:ext cx="341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3039" name="Group 31">
                <a:extLst>
                  <a:ext uri="{FF2B5EF4-FFF2-40B4-BE49-F238E27FC236}">
                    <a16:creationId xmlns:a16="http://schemas.microsoft.com/office/drawing/2014/main" id="{9F5F928D-A228-4A37-ACFE-A552516717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78" y="1842"/>
                <a:ext cx="317" cy="317"/>
                <a:chOff x="3004" y="3499"/>
                <a:chExt cx="535" cy="612"/>
              </a:xfrm>
            </p:grpSpPr>
            <p:sp>
              <p:nvSpPr>
                <p:cNvPr id="43054" name="Oval 32">
                  <a:extLst>
                    <a:ext uri="{FF2B5EF4-FFF2-40B4-BE49-F238E27FC236}">
                      <a16:creationId xmlns:a16="http://schemas.microsoft.com/office/drawing/2014/main" id="{FEF8E554-079E-4FB4-9C69-FEC6E5351C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4" y="3499"/>
                  <a:ext cx="535" cy="612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43055" name="Oval 33">
                  <a:extLst>
                    <a:ext uri="{FF2B5EF4-FFF2-40B4-BE49-F238E27FC236}">
                      <a16:creationId xmlns:a16="http://schemas.microsoft.com/office/drawing/2014/main" id="{6795F794-F906-4670-9CD8-C97BF52828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1" y="3578"/>
                  <a:ext cx="402" cy="459"/>
                </a:xfrm>
                <a:prstGeom prst="ellipse">
                  <a:avLst/>
                </a:prstGeom>
                <a:solidFill>
                  <a:srgbClr val="99FF33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43056" name="Text Box 34">
                  <a:extLst>
                    <a:ext uri="{FF2B5EF4-FFF2-40B4-BE49-F238E27FC236}">
                      <a16:creationId xmlns:a16="http://schemas.microsoft.com/office/drawing/2014/main" id="{B841D734-168D-445C-9F67-434D6C7E91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7" y="3612"/>
                  <a:ext cx="402" cy="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Y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057" name="Line 35">
                  <a:extLst>
                    <a:ext uri="{FF2B5EF4-FFF2-40B4-BE49-F238E27FC236}">
                      <a16:creationId xmlns:a16="http://schemas.microsoft.com/office/drawing/2014/main" id="{0E3BCE1D-19EA-49C0-B897-691CC8410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1" y="357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8" name="Line 36">
                  <a:extLst>
                    <a:ext uri="{FF2B5EF4-FFF2-40B4-BE49-F238E27FC236}">
                      <a16:creationId xmlns:a16="http://schemas.microsoft.com/office/drawing/2014/main" id="{FC74A2FC-CEA1-4DBD-A542-9A049CF581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1" y="357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43040" name="AutoShape 52">
                <a:extLst>
                  <a:ext uri="{FF2B5EF4-FFF2-40B4-BE49-F238E27FC236}">
                    <a16:creationId xmlns:a16="http://schemas.microsoft.com/office/drawing/2014/main" id="{98470423-CB05-465C-9D15-D6B829CB894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V="1">
                <a:off x="3310" y="1776"/>
                <a:ext cx="1" cy="225"/>
              </a:xfrm>
              <a:prstGeom prst="curvedConnector3">
                <a:avLst>
                  <a:gd name="adj1" fmla="val -184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41" name="AutoShape 53">
                <a:extLst>
                  <a:ext uri="{FF2B5EF4-FFF2-40B4-BE49-F238E27FC236}">
                    <a16:creationId xmlns:a16="http://schemas.microsoft.com/office/drawing/2014/main" id="{6F3D4B01-A228-4269-91EE-8E5F70D9A8D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V="1">
                <a:off x="3310" y="1957"/>
                <a:ext cx="1" cy="225"/>
              </a:xfrm>
              <a:prstGeom prst="curvedConnector3">
                <a:avLst>
                  <a:gd name="adj1" fmla="val 165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042" name="Line 55">
                <a:extLst>
                  <a:ext uri="{FF2B5EF4-FFF2-40B4-BE49-F238E27FC236}">
                    <a16:creationId xmlns:a16="http://schemas.microsoft.com/office/drawing/2014/main" id="{6FB7144C-1A97-4A3E-82AA-9B584E5EE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5" y="197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3" name="Line 56">
                <a:extLst>
                  <a:ext uri="{FF2B5EF4-FFF2-40B4-BE49-F238E27FC236}">
                    <a16:creationId xmlns:a16="http://schemas.microsoft.com/office/drawing/2014/main" id="{C78D8505-9845-4B9A-94BC-EB2D6BE2C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197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4" name="Line 57">
                <a:extLst>
                  <a:ext uri="{FF2B5EF4-FFF2-40B4-BE49-F238E27FC236}">
                    <a16:creationId xmlns:a16="http://schemas.microsoft.com/office/drawing/2014/main" id="{10A97D94-8CA6-4390-ACE9-08BD60C0C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97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5" name="Text Box 58">
                <a:extLst>
                  <a:ext uri="{FF2B5EF4-FFF2-40B4-BE49-F238E27FC236}">
                    <a16:creationId xmlns:a16="http://schemas.microsoft.com/office/drawing/2014/main" id="{B5DCC1D9-42F9-4DE3-88A2-3C24562AB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157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</p:txBody>
          </p:sp>
          <p:sp>
            <p:nvSpPr>
              <p:cNvPr id="43046" name="Text Box 59">
                <a:extLst>
                  <a:ext uri="{FF2B5EF4-FFF2-40B4-BE49-F238E27FC236}">
                    <a16:creationId xmlns:a16="http://schemas.microsoft.com/office/drawing/2014/main" id="{4E8CBCF7-FE44-452D-9A33-02F1266D0F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211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43047" name="Text Box 60">
                <a:extLst>
                  <a:ext uri="{FF2B5EF4-FFF2-40B4-BE49-F238E27FC236}">
                    <a16:creationId xmlns:a16="http://schemas.microsoft.com/office/drawing/2014/main" id="{CCDDFAC7-0241-401C-B4A1-87440FA50F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3" y="1795"/>
                <a:ext cx="17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43048" name="Text Box 61">
                <a:extLst>
                  <a:ext uri="{FF2B5EF4-FFF2-40B4-BE49-F238E27FC236}">
                    <a16:creationId xmlns:a16="http://schemas.microsoft.com/office/drawing/2014/main" id="{99B42274-90D6-4323-8894-207CDE90EB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8" y="1795"/>
                <a:ext cx="17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43049" name="Text Box 105">
                <a:extLst>
                  <a:ext uri="{FF2B5EF4-FFF2-40B4-BE49-F238E27FC236}">
                    <a16:creationId xmlns:a16="http://schemas.microsoft.com/office/drawing/2014/main" id="{FB5745CB-ED5F-4278-A254-9C79FE8472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211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cxnSp>
            <p:nvCxnSpPr>
              <p:cNvPr id="43050" name="AutoShape 106">
                <a:extLst>
                  <a:ext uri="{FF2B5EF4-FFF2-40B4-BE49-F238E27FC236}">
                    <a16:creationId xmlns:a16="http://schemas.microsoft.com/office/drawing/2014/main" id="{8AF301B6-9764-476C-9AD3-EF160DA86C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V="1">
                <a:off x="3310" y="1957"/>
                <a:ext cx="1" cy="225"/>
              </a:xfrm>
              <a:prstGeom prst="curvedConnector3">
                <a:avLst>
                  <a:gd name="adj1" fmla="val 165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051" name="Text Box 107">
                <a:extLst>
                  <a:ext uri="{FF2B5EF4-FFF2-40B4-BE49-F238E27FC236}">
                    <a16:creationId xmlns:a16="http://schemas.microsoft.com/office/drawing/2014/main" id="{B4CBCAAF-C79E-4DCC-A7B6-1EEABAC2C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211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cxnSp>
            <p:nvCxnSpPr>
              <p:cNvPr id="43052" name="AutoShape 108">
                <a:extLst>
                  <a:ext uri="{FF2B5EF4-FFF2-40B4-BE49-F238E27FC236}">
                    <a16:creationId xmlns:a16="http://schemas.microsoft.com/office/drawing/2014/main" id="{8174004A-2CAF-4B4B-BC48-F8F1813DD8A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V="1">
                <a:off x="3310" y="1957"/>
                <a:ext cx="1" cy="225"/>
              </a:xfrm>
              <a:prstGeom prst="curvedConnector3">
                <a:avLst>
                  <a:gd name="adj1" fmla="val 165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053" name="Text Box 109">
                <a:extLst>
                  <a:ext uri="{FF2B5EF4-FFF2-40B4-BE49-F238E27FC236}">
                    <a16:creationId xmlns:a16="http://schemas.microsoft.com/office/drawing/2014/main" id="{0231A7DA-02E7-4CB6-AC58-38679183A6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211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</p:grpSp>
        <p:sp>
          <p:nvSpPr>
            <p:cNvPr id="43036" name="Text Box 143">
              <a:extLst>
                <a:ext uri="{FF2B5EF4-FFF2-40B4-BE49-F238E27FC236}">
                  <a16:creationId xmlns:a16="http://schemas.microsoft.com/office/drawing/2014/main" id="{89A33EDF-D734-424F-8859-0758D3C32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752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或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6">
            <a:extLst>
              <a:ext uri="{FF2B5EF4-FFF2-40B4-BE49-F238E27FC236}">
                <a16:creationId xmlns:a16="http://schemas.microsoft.com/office/drawing/2014/main" id="{F21C5DBD-2BAC-4F89-9E20-190F8FB267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364CE0-1F02-409A-90A9-9164209E6528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40DB016-A042-4D36-ADF3-CA05156BC95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260350"/>
            <a:ext cx="8686800" cy="568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12.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文法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G[&lt;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单词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&gt;]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为：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单词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en-US" altLang="zh-CN" sz="2400" b="1">
                <a:ea typeface="楷体_GB2312" pitchFamily="49" charset="-122"/>
              </a:rPr>
              <a:t>—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 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标识符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 | 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整数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</a:t>
            </a:r>
            <a:br>
              <a:rPr lang="en-US" altLang="zh-CN" sz="2400" b="1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标识符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en-US" altLang="zh-CN" sz="2400" b="1">
                <a:ea typeface="楷体_GB2312" pitchFamily="49" charset="-122"/>
              </a:rPr>
              <a:t>—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 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标识符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 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字母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 | 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标识符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 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数字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 | 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字母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 </a:t>
            </a:r>
            <a:br>
              <a:rPr lang="en-US" altLang="zh-CN" sz="2400" b="1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整数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en-US" altLang="zh-CN" sz="2400" b="1">
                <a:ea typeface="楷体_GB2312" pitchFamily="49" charset="-122"/>
              </a:rPr>
              <a:t>—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整数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 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数字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 | 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数字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	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字母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en-US" altLang="zh-CN" sz="2400" b="1">
                <a:ea typeface="楷体_GB2312" pitchFamily="49" charset="-122"/>
              </a:rPr>
              <a:t>—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&gt;A | B | </a:t>
            </a:r>
            <a:r>
              <a:rPr lang="en-US" altLang="zh-CN" sz="2400" b="1">
                <a:ea typeface="楷体_GB2312" pitchFamily="49" charset="-122"/>
              </a:rPr>
              <a:t>…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| Y | Z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	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数字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en-US" altLang="zh-CN" sz="2400" b="1">
                <a:ea typeface="楷体_GB2312" pitchFamily="49" charset="-122"/>
              </a:rPr>
              <a:t>—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&gt;0 | 1 | 2 | 8 | 9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	(1)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改写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400" b="1">
                <a:ea typeface="楷体_GB2312" pitchFamily="49" charset="-122"/>
              </a:rPr>
              <a:t>’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400" b="1">
                <a:ea typeface="楷体_GB2312" pitchFamily="49" charset="-122"/>
              </a:rPr>
              <a:t>‘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为与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等价的正则文法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给出相应的有穷自动机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解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: (1)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表示数字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0…9,i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表示字母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A…Z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文法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G</a:t>
            </a:r>
            <a:r>
              <a:rPr lang="en-US" altLang="zh-CN" sz="2400" b="1">
                <a:ea typeface="楷体_GB2312" pitchFamily="49" charset="-122"/>
                <a:sym typeface="Wingdings" panose="05000000000000000000" pitchFamily="2" charset="2"/>
              </a:rPr>
              <a:t>’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: 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单词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i 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标识符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 | d&lt;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整数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标识符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i 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标识符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 | d 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标识符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 |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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整数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 d&lt;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整数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&gt;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|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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6">
            <a:extLst>
              <a:ext uri="{FF2B5EF4-FFF2-40B4-BE49-F238E27FC236}">
                <a16:creationId xmlns:a16="http://schemas.microsoft.com/office/drawing/2014/main" id="{D07D8008-DFBD-4D98-9E35-27F381F966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C1F209-5CD9-4D5A-A0BD-5B58CFB67A2F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graphicFrame>
        <p:nvGraphicFramePr>
          <p:cNvPr id="512003" name="Group 3">
            <a:extLst>
              <a:ext uri="{FF2B5EF4-FFF2-40B4-BE49-F238E27FC236}">
                <a16:creationId xmlns:a16="http://schemas.microsoft.com/office/drawing/2014/main" id="{2CB2194D-7802-450E-A82C-DBD79E3A2F8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714875" y="4868863"/>
          <a:ext cx="2516188" cy="109696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1905267406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196483596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98467038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DFA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272764"/>
                  </a:ext>
                </a:extLst>
              </a:tr>
              <a:tr h="36565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[XAY]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[AY]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[AY]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139083"/>
                  </a:ext>
                </a:extLst>
              </a:tr>
              <a:tr h="36565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[AY]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[AY]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[AY]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512217"/>
                  </a:ext>
                </a:extLst>
              </a:tr>
            </a:tbl>
          </a:graphicData>
        </a:graphic>
      </p:graphicFrame>
      <p:sp>
        <p:nvSpPr>
          <p:cNvPr id="45077" name="Text Box 21">
            <a:extLst>
              <a:ext uri="{FF2B5EF4-FFF2-40B4-BE49-F238E27FC236}">
                <a16:creationId xmlns:a16="http://schemas.microsoft.com/office/drawing/2014/main" id="{7CDED630-2E07-4F94-B05C-14C6468BD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4868863"/>
            <a:ext cx="36036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F1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1</a:t>
            </a:r>
          </a:p>
        </p:txBody>
      </p:sp>
      <p:grpSp>
        <p:nvGrpSpPr>
          <p:cNvPr id="45078" name="Group 22">
            <a:extLst>
              <a:ext uri="{FF2B5EF4-FFF2-40B4-BE49-F238E27FC236}">
                <a16:creationId xmlns:a16="http://schemas.microsoft.com/office/drawing/2014/main" id="{B809AB02-4BC0-4590-B7E8-2C228697F5A8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868863"/>
            <a:ext cx="3095625" cy="1231900"/>
            <a:chOff x="2245" y="1570"/>
            <a:chExt cx="1950" cy="776"/>
          </a:xfrm>
        </p:grpSpPr>
        <p:grpSp>
          <p:nvGrpSpPr>
            <p:cNvPr id="45080" name="Group 23">
              <a:extLst>
                <a:ext uri="{FF2B5EF4-FFF2-40B4-BE49-F238E27FC236}">
                  <a16:creationId xmlns:a16="http://schemas.microsoft.com/office/drawing/2014/main" id="{F6783332-400A-4468-98BE-E5DFE3D3AE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1842"/>
              <a:ext cx="318" cy="273"/>
              <a:chOff x="3787" y="3339"/>
              <a:chExt cx="341" cy="301"/>
            </a:xfrm>
          </p:grpSpPr>
          <p:sp>
            <p:nvSpPr>
              <p:cNvPr id="45104" name="Oval 24">
                <a:extLst>
                  <a:ext uri="{FF2B5EF4-FFF2-40B4-BE49-F238E27FC236}">
                    <a16:creationId xmlns:a16="http://schemas.microsoft.com/office/drawing/2014/main" id="{69B2A26A-9696-4E54-A968-8AFDE4978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5105" name="Text Box 25">
                <a:extLst>
                  <a:ext uri="{FF2B5EF4-FFF2-40B4-BE49-F238E27FC236}">
                    <a16:creationId xmlns:a16="http://schemas.microsoft.com/office/drawing/2014/main" id="{5E8BC7B9-2181-406F-9E4A-8F623BEC68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X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5081" name="Group 26">
              <a:extLst>
                <a:ext uri="{FF2B5EF4-FFF2-40B4-BE49-F238E27FC236}">
                  <a16:creationId xmlns:a16="http://schemas.microsoft.com/office/drawing/2014/main" id="{4B02781B-41B0-455F-85F1-A861887F4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2" y="1842"/>
              <a:ext cx="318" cy="273"/>
              <a:chOff x="3787" y="3339"/>
              <a:chExt cx="341" cy="301"/>
            </a:xfrm>
          </p:grpSpPr>
          <p:sp>
            <p:nvSpPr>
              <p:cNvPr id="45102" name="Oval 27">
                <a:extLst>
                  <a:ext uri="{FF2B5EF4-FFF2-40B4-BE49-F238E27FC236}">
                    <a16:creationId xmlns:a16="http://schemas.microsoft.com/office/drawing/2014/main" id="{C1152CF1-DD07-40A1-9564-DCBC42343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5103" name="Text Box 28">
                <a:extLst>
                  <a:ext uri="{FF2B5EF4-FFF2-40B4-BE49-F238E27FC236}">
                    <a16:creationId xmlns:a16="http://schemas.microsoft.com/office/drawing/2014/main" id="{C954D8BA-6AC3-4003-A9B3-F15AD30BE4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5082" name="Group 29">
              <a:extLst>
                <a:ext uri="{FF2B5EF4-FFF2-40B4-BE49-F238E27FC236}">
                  <a16:creationId xmlns:a16="http://schemas.microsoft.com/office/drawing/2014/main" id="{0CDC2EF0-FC46-4E44-B3D5-CD5722247C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1842"/>
              <a:ext cx="317" cy="317"/>
              <a:chOff x="3004" y="3499"/>
              <a:chExt cx="535" cy="612"/>
            </a:xfrm>
          </p:grpSpPr>
          <p:sp>
            <p:nvSpPr>
              <p:cNvPr id="45097" name="Oval 30">
                <a:extLst>
                  <a:ext uri="{FF2B5EF4-FFF2-40B4-BE49-F238E27FC236}">
                    <a16:creationId xmlns:a16="http://schemas.microsoft.com/office/drawing/2014/main" id="{D5492C8B-6E21-4EBF-A022-3FB52647D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5098" name="Oval 31">
                <a:extLst>
                  <a:ext uri="{FF2B5EF4-FFF2-40B4-BE49-F238E27FC236}">
                    <a16:creationId xmlns:a16="http://schemas.microsoft.com/office/drawing/2014/main" id="{A5FAF094-6DE7-408A-822B-CDFD18A1B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5099" name="Text Box 32">
                <a:extLst>
                  <a:ext uri="{FF2B5EF4-FFF2-40B4-BE49-F238E27FC236}">
                    <a16:creationId xmlns:a16="http://schemas.microsoft.com/office/drawing/2014/main" id="{CAC77FEA-0E21-47B9-A183-B43D08C17A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Y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100" name="Line 33">
                <a:extLst>
                  <a:ext uri="{FF2B5EF4-FFF2-40B4-BE49-F238E27FC236}">
                    <a16:creationId xmlns:a16="http://schemas.microsoft.com/office/drawing/2014/main" id="{762A7F84-DEC1-4345-BB10-FCB254FB5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1" name="Line 34">
                <a:extLst>
                  <a:ext uri="{FF2B5EF4-FFF2-40B4-BE49-F238E27FC236}">
                    <a16:creationId xmlns:a16="http://schemas.microsoft.com/office/drawing/2014/main" id="{3B75894A-E296-4057-8A2E-A7228F05E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5083" name="AutoShape 35">
              <a:extLst>
                <a:ext uri="{FF2B5EF4-FFF2-40B4-BE49-F238E27FC236}">
                  <a16:creationId xmlns:a16="http://schemas.microsoft.com/office/drawing/2014/main" id="{4F88822D-545A-4F9B-B0BB-86E3FDB942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3310" y="1776"/>
              <a:ext cx="1" cy="225"/>
            </a:xfrm>
            <a:prstGeom prst="curvedConnector3">
              <a:avLst>
                <a:gd name="adj1" fmla="val -184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84" name="AutoShape 36">
              <a:extLst>
                <a:ext uri="{FF2B5EF4-FFF2-40B4-BE49-F238E27FC236}">
                  <a16:creationId xmlns:a16="http://schemas.microsoft.com/office/drawing/2014/main" id="{E82E6E05-7699-4B51-BDE3-B27FE2AD06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3310" y="1957"/>
              <a:ext cx="1" cy="225"/>
            </a:xfrm>
            <a:prstGeom prst="curvedConnector3">
              <a:avLst>
                <a:gd name="adj1" fmla="val 165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85" name="Line 37">
              <a:extLst>
                <a:ext uri="{FF2B5EF4-FFF2-40B4-BE49-F238E27FC236}">
                  <a16:creationId xmlns:a16="http://schemas.microsoft.com/office/drawing/2014/main" id="{3FB173CA-AAFE-4423-B0F0-7106EAE39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979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6" name="Line 38">
              <a:extLst>
                <a:ext uri="{FF2B5EF4-FFF2-40B4-BE49-F238E27FC236}">
                  <a16:creationId xmlns:a16="http://schemas.microsoft.com/office/drawing/2014/main" id="{6BBD269D-D9B4-4D66-89C6-66AC1EEC3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97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7" name="Line 39">
              <a:extLst>
                <a:ext uri="{FF2B5EF4-FFF2-40B4-BE49-F238E27FC236}">
                  <a16:creationId xmlns:a16="http://schemas.microsoft.com/office/drawing/2014/main" id="{E02FD2C4-878D-4A2C-9C93-C617D447E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197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8" name="Text Box 40">
              <a:extLst>
                <a:ext uri="{FF2B5EF4-FFF2-40B4-BE49-F238E27FC236}">
                  <a16:creationId xmlns:a16="http://schemas.microsoft.com/office/drawing/2014/main" id="{9734F2A3-46B3-4DA2-9C78-CC9AF7594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57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</a:p>
          </p:txBody>
        </p:sp>
        <p:sp>
          <p:nvSpPr>
            <p:cNvPr id="45089" name="Text Box 41">
              <a:extLst>
                <a:ext uri="{FF2B5EF4-FFF2-40B4-BE49-F238E27FC236}">
                  <a16:creationId xmlns:a16="http://schemas.microsoft.com/office/drawing/2014/main" id="{86DD765B-2421-4C36-9068-7296DF352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</a:p>
          </p:txBody>
        </p:sp>
        <p:sp>
          <p:nvSpPr>
            <p:cNvPr id="45090" name="Text Box 42">
              <a:extLst>
                <a:ext uri="{FF2B5EF4-FFF2-40B4-BE49-F238E27FC236}">
                  <a16:creationId xmlns:a16="http://schemas.microsoft.com/office/drawing/2014/main" id="{45E7821C-67DE-4D8D-84D4-08244A30E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" y="1795"/>
              <a:ext cx="1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45091" name="Text Box 43">
              <a:extLst>
                <a:ext uri="{FF2B5EF4-FFF2-40B4-BE49-F238E27FC236}">
                  <a16:creationId xmlns:a16="http://schemas.microsoft.com/office/drawing/2014/main" id="{ED042881-0835-4C4E-AC92-9611441CE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8" y="1795"/>
              <a:ext cx="1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45092" name="Text Box 44">
              <a:extLst>
                <a:ext uri="{FF2B5EF4-FFF2-40B4-BE49-F238E27FC236}">
                  <a16:creationId xmlns:a16="http://schemas.microsoft.com/office/drawing/2014/main" id="{0891D044-EB82-485C-80E9-ACDEAEAE8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</a:p>
          </p:txBody>
        </p:sp>
        <p:cxnSp>
          <p:nvCxnSpPr>
            <p:cNvPr id="45093" name="AutoShape 45">
              <a:extLst>
                <a:ext uri="{FF2B5EF4-FFF2-40B4-BE49-F238E27FC236}">
                  <a16:creationId xmlns:a16="http://schemas.microsoft.com/office/drawing/2014/main" id="{9DA8ED7B-D469-49ED-8340-13F3CB816F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3310" y="1957"/>
              <a:ext cx="1" cy="225"/>
            </a:xfrm>
            <a:prstGeom prst="curvedConnector3">
              <a:avLst>
                <a:gd name="adj1" fmla="val 165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94" name="Text Box 46">
              <a:extLst>
                <a:ext uri="{FF2B5EF4-FFF2-40B4-BE49-F238E27FC236}">
                  <a16:creationId xmlns:a16="http://schemas.microsoft.com/office/drawing/2014/main" id="{01CAA6C5-0B59-4F3E-8040-ED00D3556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</a:p>
          </p:txBody>
        </p:sp>
        <p:cxnSp>
          <p:nvCxnSpPr>
            <p:cNvPr id="45095" name="AutoShape 47">
              <a:extLst>
                <a:ext uri="{FF2B5EF4-FFF2-40B4-BE49-F238E27FC236}">
                  <a16:creationId xmlns:a16="http://schemas.microsoft.com/office/drawing/2014/main" id="{6B71EA77-4A19-4CAB-BB26-874BAB3124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3310" y="1957"/>
              <a:ext cx="1" cy="225"/>
            </a:xfrm>
            <a:prstGeom prst="curvedConnector3">
              <a:avLst>
                <a:gd name="adj1" fmla="val 165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96" name="Text Box 48">
              <a:extLst>
                <a:ext uri="{FF2B5EF4-FFF2-40B4-BE49-F238E27FC236}">
                  <a16:creationId xmlns:a16="http://schemas.microsoft.com/office/drawing/2014/main" id="{980B5BC6-A0D4-40B1-9B2D-4BF0BE459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</a:p>
          </p:txBody>
        </p:sp>
      </p:grpSp>
      <p:sp>
        <p:nvSpPr>
          <p:cNvPr id="35" name="Rectangle 2">
            <a:extLst>
              <a:ext uri="{FF2B5EF4-FFF2-40B4-BE49-F238E27FC236}">
                <a16:creationId xmlns:a16="http://schemas.microsoft.com/office/drawing/2014/main" id="{3C18869F-F1CC-448D-A3D3-90CED89DF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5288"/>
            <a:ext cx="7416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zh-CN" sz="1800" b="1" kern="0" dirty="0"/>
              <a:t>12.</a:t>
            </a:r>
            <a:r>
              <a:rPr lang="zh-CN" altLang="en-US" sz="1800" b="1" kern="0" dirty="0"/>
              <a:t>文法</a:t>
            </a:r>
            <a:r>
              <a:rPr lang="en-US" altLang="zh-CN" sz="1800" b="1" kern="0" dirty="0"/>
              <a:t>G[&lt;</a:t>
            </a:r>
            <a:r>
              <a:rPr lang="zh-CN" altLang="en-US" sz="1800" b="1" kern="0" dirty="0"/>
              <a:t>单词</a:t>
            </a:r>
            <a:r>
              <a:rPr lang="en-US" altLang="zh-CN" sz="1800" b="1" kern="0" dirty="0"/>
              <a:t>&gt;]</a:t>
            </a:r>
            <a:r>
              <a:rPr lang="zh-CN" altLang="en-US" sz="1800" b="1" kern="0" dirty="0"/>
              <a:t>为：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b="1" kern="0" dirty="0"/>
              <a:t>	</a:t>
            </a:r>
            <a:r>
              <a:rPr lang="en-US" altLang="zh-CN" sz="1800" b="1" kern="0" dirty="0"/>
              <a:t>&lt;</a:t>
            </a:r>
            <a:r>
              <a:rPr lang="zh-CN" altLang="en-US" sz="1800" b="1" kern="0" dirty="0"/>
              <a:t>单词</a:t>
            </a:r>
            <a:r>
              <a:rPr lang="en-US" altLang="zh-CN" sz="1800" b="1" kern="0" dirty="0"/>
              <a:t>&gt;—&gt; &lt;</a:t>
            </a:r>
            <a:r>
              <a:rPr lang="zh-CN" altLang="en-US" sz="1800" b="1" kern="0" dirty="0"/>
              <a:t>标识符</a:t>
            </a:r>
            <a:r>
              <a:rPr lang="en-US" altLang="zh-CN" sz="1800" b="1" kern="0" dirty="0"/>
              <a:t>&gt; | &lt;</a:t>
            </a:r>
            <a:r>
              <a:rPr lang="zh-CN" altLang="en-US" sz="1800" b="1" kern="0" dirty="0"/>
              <a:t>整数</a:t>
            </a:r>
            <a:r>
              <a:rPr lang="en-US" altLang="zh-CN" sz="1800" b="1" kern="0" dirty="0"/>
              <a:t>&gt;</a:t>
            </a:r>
            <a:br>
              <a:rPr lang="en-US" altLang="zh-CN" sz="1800" b="1" kern="0" dirty="0"/>
            </a:br>
            <a:r>
              <a:rPr lang="en-US" altLang="zh-CN" sz="1800" b="1" kern="0" dirty="0"/>
              <a:t>&lt;</a:t>
            </a:r>
            <a:r>
              <a:rPr lang="zh-CN" altLang="en-US" sz="1800" b="1" kern="0" dirty="0"/>
              <a:t>标识符</a:t>
            </a:r>
            <a:r>
              <a:rPr lang="en-US" altLang="zh-CN" sz="1800" b="1" kern="0" dirty="0"/>
              <a:t>&gt;—&gt; &lt;</a:t>
            </a:r>
            <a:r>
              <a:rPr lang="zh-CN" altLang="en-US" sz="1800" b="1" kern="0" dirty="0"/>
              <a:t>标识符</a:t>
            </a:r>
            <a:r>
              <a:rPr lang="en-US" altLang="zh-CN" sz="1800" b="1" kern="0" dirty="0"/>
              <a:t>&gt; &lt;</a:t>
            </a:r>
            <a:r>
              <a:rPr lang="zh-CN" altLang="en-US" sz="1800" b="1" kern="0" dirty="0"/>
              <a:t>字母</a:t>
            </a:r>
            <a:r>
              <a:rPr lang="en-US" altLang="zh-CN" sz="1800" b="1" kern="0" dirty="0"/>
              <a:t>&gt; | &lt;</a:t>
            </a:r>
            <a:r>
              <a:rPr lang="zh-CN" altLang="en-US" sz="1800" b="1" kern="0" dirty="0"/>
              <a:t>标识符</a:t>
            </a:r>
            <a:r>
              <a:rPr lang="en-US" altLang="zh-CN" sz="1800" b="1" kern="0" dirty="0"/>
              <a:t>&gt; &lt;</a:t>
            </a:r>
            <a:r>
              <a:rPr lang="zh-CN" altLang="en-US" sz="1800" b="1" kern="0" dirty="0"/>
              <a:t>数字</a:t>
            </a:r>
            <a:r>
              <a:rPr lang="en-US" altLang="zh-CN" sz="1800" b="1" kern="0" dirty="0"/>
              <a:t>&gt; | &lt;</a:t>
            </a:r>
            <a:r>
              <a:rPr lang="zh-CN" altLang="en-US" sz="1800" b="1" kern="0" dirty="0"/>
              <a:t>字母</a:t>
            </a:r>
            <a:r>
              <a:rPr lang="en-US" altLang="zh-CN" sz="1800" b="1" kern="0" dirty="0"/>
              <a:t>&gt; </a:t>
            </a:r>
            <a:br>
              <a:rPr lang="en-US" altLang="zh-CN" sz="1800" b="1" kern="0" dirty="0"/>
            </a:br>
            <a:r>
              <a:rPr lang="en-US" altLang="zh-CN" sz="1800" b="1" kern="0" dirty="0"/>
              <a:t>&lt;</a:t>
            </a:r>
            <a:r>
              <a:rPr lang="zh-CN" altLang="en-US" sz="1800" b="1" kern="0" dirty="0"/>
              <a:t>整数</a:t>
            </a:r>
            <a:r>
              <a:rPr lang="en-US" altLang="zh-CN" sz="1800" b="1" kern="0" dirty="0"/>
              <a:t>&gt;—&gt;&lt;</a:t>
            </a:r>
            <a:r>
              <a:rPr lang="zh-CN" altLang="en-US" sz="1800" b="1" kern="0" dirty="0"/>
              <a:t>整数</a:t>
            </a:r>
            <a:r>
              <a:rPr lang="en-US" altLang="zh-CN" sz="1800" b="1" kern="0" dirty="0"/>
              <a:t>&gt; &lt;</a:t>
            </a:r>
            <a:r>
              <a:rPr lang="zh-CN" altLang="en-US" sz="1800" b="1" kern="0" dirty="0"/>
              <a:t>数字</a:t>
            </a:r>
            <a:r>
              <a:rPr lang="en-US" altLang="zh-CN" sz="1800" b="1" kern="0" dirty="0"/>
              <a:t>&gt; | &lt;</a:t>
            </a:r>
            <a:r>
              <a:rPr lang="zh-CN" altLang="en-US" sz="1800" b="1" kern="0" dirty="0"/>
              <a:t>数字</a:t>
            </a:r>
            <a:r>
              <a:rPr lang="en-US" altLang="zh-CN" sz="1800" b="1" kern="0" dirty="0"/>
              <a:t>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/>
              <a:t>	&lt;</a:t>
            </a:r>
            <a:r>
              <a:rPr lang="zh-CN" altLang="en-US" sz="1800" b="1" kern="0" dirty="0"/>
              <a:t>字母</a:t>
            </a:r>
            <a:r>
              <a:rPr lang="en-US" altLang="zh-CN" sz="1800" b="1" kern="0" dirty="0"/>
              <a:t>&gt;—&gt;A | B | … | Y | Z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/>
              <a:t>	&lt;</a:t>
            </a:r>
            <a:r>
              <a:rPr lang="zh-CN" altLang="en-US" sz="1800" b="1" kern="0" dirty="0"/>
              <a:t>整数</a:t>
            </a:r>
            <a:r>
              <a:rPr lang="en-US" altLang="zh-CN" sz="1800" b="1" kern="0" dirty="0"/>
              <a:t>&gt;—&gt;0 | 1 | 2 | 8 | 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/>
              <a:t>	(1)</a:t>
            </a:r>
            <a:r>
              <a:rPr lang="zh-CN" altLang="en-US" sz="1800" b="1" kern="0" dirty="0"/>
              <a:t>改写</a:t>
            </a:r>
            <a:r>
              <a:rPr lang="en-US" altLang="zh-CN" sz="1800" b="1" kern="0" dirty="0"/>
              <a:t>G</a:t>
            </a:r>
            <a:r>
              <a:rPr lang="zh-CN" altLang="en-US" sz="1800" b="1" kern="0" dirty="0"/>
              <a:t>为</a:t>
            </a:r>
            <a:r>
              <a:rPr lang="en-US" altLang="zh-CN" sz="1800" b="1" kern="0" dirty="0"/>
              <a:t>G’</a:t>
            </a:r>
            <a:r>
              <a:rPr lang="zh-CN" altLang="en-US" sz="1800" b="1" kern="0" dirty="0"/>
              <a:t>，使</a:t>
            </a:r>
            <a:r>
              <a:rPr lang="en-US" altLang="zh-CN" sz="1800" b="1" kern="0" dirty="0"/>
              <a:t>G‘</a:t>
            </a:r>
            <a:r>
              <a:rPr lang="zh-CN" altLang="en-US" sz="1800" b="1" kern="0" dirty="0"/>
              <a:t>为与</a:t>
            </a:r>
            <a:r>
              <a:rPr lang="en-US" altLang="zh-CN" sz="1800" b="1" kern="0" dirty="0"/>
              <a:t>G</a:t>
            </a:r>
            <a:r>
              <a:rPr lang="zh-CN" altLang="en-US" sz="1800" b="1" kern="0" dirty="0"/>
              <a:t>等价的正则文法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b="1" kern="0" dirty="0"/>
              <a:t>	</a:t>
            </a:r>
            <a:r>
              <a:rPr lang="en-US" altLang="zh-CN" sz="1800" b="1" kern="0" dirty="0"/>
              <a:t>(2)</a:t>
            </a:r>
            <a:r>
              <a:rPr lang="zh-CN" altLang="en-US" sz="1800" b="1" kern="0" dirty="0"/>
              <a:t>给出相应的有穷自动机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b="1" kern="0" dirty="0"/>
              <a:t> 解</a:t>
            </a:r>
            <a:r>
              <a:rPr lang="en-US" altLang="zh-CN" sz="1800" b="1" kern="0" dirty="0">
                <a:sym typeface="Wingdings" panose="05000000000000000000" pitchFamily="2" charset="2"/>
              </a:rPr>
              <a:t>: (1)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>
                <a:sym typeface="Wingdings" panose="05000000000000000000" pitchFamily="2" charset="2"/>
              </a:rPr>
              <a:t>G[S]:	SI | N                              G’[S]:	SLC| DB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>
                <a:sym typeface="Wingdings" panose="05000000000000000000" pitchFamily="2" charset="2"/>
              </a:rPr>
              <a:t>		IIL | ID | L 			CLC | DC | </a:t>
            </a:r>
            <a:r>
              <a:rPr lang="en-US" altLang="zh-CN" sz="1800" b="1" kern="0" dirty="0">
                <a:sym typeface="Symbol" panose="05050102010706020507" pitchFamily="18" charset="2"/>
              </a:rPr>
              <a:t>               </a:t>
            </a:r>
            <a:endParaRPr lang="en-US" altLang="zh-CN" sz="1800" b="1" kern="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>
                <a:sym typeface="Wingdings" panose="05000000000000000000" pitchFamily="2" charset="2"/>
              </a:rPr>
              <a:t>		NND | D			 LA | B | … | Z 		LA | B | … | Z			 D0 | 1 | 2 | … | 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>
                <a:sym typeface="Wingdings" panose="05000000000000000000" pitchFamily="2" charset="2"/>
              </a:rPr>
              <a:t>              </a:t>
            </a:r>
            <a:r>
              <a:rPr lang="en-US" altLang="zh-CN" sz="1800" b="1" kern="0" dirty="0"/>
              <a:t>D</a:t>
            </a:r>
            <a:r>
              <a:rPr lang="en-US" altLang="zh-CN" sz="1800" b="1" kern="0" dirty="0">
                <a:sym typeface="Wingdings" panose="05000000000000000000" pitchFamily="2" charset="2"/>
              </a:rPr>
              <a:t>0 | 1 | … | 9                                  BDB | </a:t>
            </a:r>
            <a:r>
              <a:rPr lang="en-US" altLang="zh-CN" sz="1800" b="1" kern="0" dirty="0">
                <a:sym typeface="Symbol" panose="05050102010706020507" pitchFamily="18" charset="2"/>
              </a:rPr>
              <a:t></a:t>
            </a:r>
            <a:endParaRPr lang="en-US" altLang="zh-CN" sz="1800" b="1" kern="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/>
              <a:t>		</a:t>
            </a:r>
            <a:r>
              <a:rPr lang="en-US" altLang="zh-CN" sz="1800" kern="0" dirty="0">
                <a:sym typeface="Wingdings" panose="05000000000000000000" pitchFamily="2" charset="2"/>
              </a:rPr>
              <a:t>12</a:t>
            </a:r>
            <a:r>
              <a:rPr lang="zh-CN" altLang="en-US" sz="1800" kern="0" dirty="0">
                <a:sym typeface="Wingdings" panose="05000000000000000000" pitchFamily="2" charset="2"/>
              </a:rPr>
              <a:t>。（</a:t>
            </a:r>
            <a:r>
              <a:rPr lang="en-US" altLang="zh-CN" sz="1800" kern="0" dirty="0">
                <a:sym typeface="Wingdings" panose="05000000000000000000" pitchFamily="2" charset="2"/>
              </a:rPr>
              <a:t>1</a:t>
            </a:r>
            <a:r>
              <a:rPr lang="zh-CN" altLang="en-US" sz="1800" kern="0" dirty="0">
                <a:sym typeface="Wingdings" panose="05000000000000000000" pitchFamily="2" charset="2"/>
              </a:rPr>
              <a:t>） 下图对应的</a:t>
            </a:r>
            <a:r>
              <a:rPr lang="en-US" altLang="zh-CN" sz="1800" kern="0" dirty="0">
                <a:sym typeface="Wingdings" panose="05000000000000000000" pitchFamily="2" charset="2"/>
              </a:rPr>
              <a:t>DFA</a:t>
            </a:r>
            <a:r>
              <a:rPr lang="zh-CN" altLang="en-US" sz="1800" kern="0" dirty="0">
                <a:sym typeface="Wingdings" panose="05000000000000000000" pitchFamily="2" charset="2"/>
              </a:rPr>
              <a:t>见右表：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6">
            <a:extLst>
              <a:ext uri="{FF2B5EF4-FFF2-40B4-BE49-F238E27FC236}">
                <a16:creationId xmlns:a16="http://schemas.microsoft.com/office/drawing/2014/main" id="{C69841D0-E806-4C74-83C5-45256D7C5E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7F8C10-5700-4BBA-A5A3-678A55C242BF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FE413D0-4018-4A3F-9B67-0632A44088F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476250"/>
            <a:ext cx="8135937" cy="1152525"/>
          </a:xfrm>
        </p:spPr>
        <p:txBody>
          <a:bodyPr/>
          <a:lstStyle/>
          <a:p>
            <a:pPr eaLnBrk="1" hangingPunct="1"/>
            <a:r>
              <a:rPr lang="zh-CN" altLang="en-US" sz="2400"/>
              <a:t>补充：生成与下面文法相同的语言的正规式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A</a:t>
            </a:r>
            <a:r>
              <a:rPr lang="en-US" altLang="zh-CN" sz="2400">
                <a:sym typeface="Wingdings" panose="05000000000000000000" pitchFamily="2" charset="2"/>
              </a:rPr>
              <a:t>aA | B | </a:t>
            </a:r>
            <a:r>
              <a:rPr lang="en-US" altLang="zh-CN" sz="2400">
                <a:sym typeface="Symbol" panose="05050102010706020507" pitchFamily="18" charset="2"/>
              </a:rPr>
              <a:t>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B</a:t>
            </a:r>
            <a:r>
              <a:rPr lang="en-US" altLang="zh-CN" sz="2400">
                <a:sym typeface="Wingdings" panose="05000000000000000000" pitchFamily="2" charset="2"/>
              </a:rPr>
              <a:t>bB | A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graphicFrame>
        <p:nvGraphicFramePr>
          <p:cNvPr id="483405" name="Group 77">
            <a:extLst>
              <a:ext uri="{FF2B5EF4-FFF2-40B4-BE49-F238E27FC236}">
                <a16:creationId xmlns:a16="http://schemas.microsoft.com/office/drawing/2014/main" id="{A33EA95E-9DD7-4FE9-998D-3351DF369F7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427538" y="2133600"/>
          <a:ext cx="3308350" cy="1397000"/>
        </p:xfrm>
        <a:graphic>
          <a:graphicData uri="http://schemas.openxmlformats.org/drawingml/2006/table">
            <a:tbl>
              <a:tblPr/>
              <a:tblGrid>
                <a:gridCol w="827087">
                  <a:extLst>
                    <a:ext uri="{9D8B030D-6E8A-4147-A177-3AD203B41FA5}">
                      <a16:colId xmlns:a16="http://schemas.microsoft.com/office/drawing/2014/main" val="2118245156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371531703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730660700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182994418"/>
                    </a:ext>
                  </a:extLst>
                </a:gridCol>
              </a:tblGrid>
              <a:tr h="6985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DFA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703176"/>
                  </a:ext>
                </a:extLst>
              </a:tr>
              <a:tr h="6985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[AB]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[AB]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[AB]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981159"/>
                  </a:ext>
                </a:extLst>
              </a:tr>
            </a:tbl>
          </a:graphicData>
        </a:graphic>
      </p:graphicFrame>
      <p:sp>
        <p:nvSpPr>
          <p:cNvPr id="483398" name="Text Box 70">
            <a:extLst>
              <a:ext uri="{FF2B5EF4-FFF2-40B4-BE49-F238E27FC236}">
                <a16:creationId xmlns:a16="http://schemas.microsoft.com/office/drawing/2014/main" id="{2BA69C6B-489A-4AC7-9ADB-D7D422E4A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24400"/>
            <a:ext cx="2735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所以</a:t>
            </a:r>
            <a:r>
              <a:rPr lang="en-US" altLang="zh-CN" sz="2400"/>
              <a:t>L(A) = (a | b)*</a:t>
            </a:r>
          </a:p>
        </p:txBody>
      </p:sp>
      <p:grpSp>
        <p:nvGrpSpPr>
          <p:cNvPr id="2" name="Group 75">
            <a:extLst>
              <a:ext uri="{FF2B5EF4-FFF2-40B4-BE49-F238E27FC236}">
                <a16:creationId xmlns:a16="http://schemas.microsoft.com/office/drawing/2014/main" id="{1AE614A8-97AB-437C-8AB2-AF3D201EC446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863725"/>
            <a:ext cx="2278062" cy="1127125"/>
            <a:chOff x="657" y="1174"/>
            <a:chExt cx="1435" cy="710"/>
          </a:xfrm>
        </p:grpSpPr>
        <p:grpSp>
          <p:nvGrpSpPr>
            <p:cNvPr id="46117" name="Group 4">
              <a:extLst>
                <a:ext uri="{FF2B5EF4-FFF2-40B4-BE49-F238E27FC236}">
                  <a16:creationId xmlns:a16="http://schemas.microsoft.com/office/drawing/2014/main" id="{63918605-5640-4707-9CEB-C66B12C06A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1525"/>
              <a:ext cx="318" cy="272"/>
              <a:chOff x="3787" y="3339"/>
              <a:chExt cx="341" cy="301"/>
            </a:xfrm>
          </p:grpSpPr>
          <p:sp>
            <p:nvSpPr>
              <p:cNvPr id="46133" name="Oval 5">
                <a:extLst>
                  <a:ext uri="{FF2B5EF4-FFF2-40B4-BE49-F238E27FC236}">
                    <a16:creationId xmlns:a16="http://schemas.microsoft.com/office/drawing/2014/main" id="{20E5C181-BCE1-4345-9F3D-937AAA66D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6134" name="Text Box 6">
                <a:extLst>
                  <a:ext uri="{FF2B5EF4-FFF2-40B4-BE49-F238E27FC236}">
                    <a16:creationId xmlns:a16="http://schemas.microsoft.com/office/drawing/2014/main" id="{269751D2-6532-4B93-A136-BA097162D2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6118" name="Group 7">
              <a:extLst>
                <a:ext uri="{FF2B5EF4-FFF2-40B4-BE49-F238E27FC236}">
                  <a16:creationId xmlns:a16="http://schemas.microsoft.com/office/drawing/2014/main" id="{5766FBE4-265C-49D3-BF8E-2CE005BD1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1525"/>
              <a:ext cx="317" cy="317"/>
              <a:chOff x="3004" y="3499"/>
              <a:chExt cx="535" cy="612"/>
            </a:xfrm>
          </p:grpSpPr>
          <p:sp>
            <p:nvSpPr>
              <p:cNvPr id="46128" name="Oval 8">
                <a:extLst>
                  <a:ext uri="{FF2B5EF4-FFF2-40B4-BE49-F238E27FC236}">
                    <a16:creationId xmlns:a16="http://schemas.microsoft.com/office/drawing/2014/main" id="{C7F71BB3-35FD-4EF9-848D-CCD9A99A9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6129" name="Oval 9">
                <a:extLst>
                  <a:ext uri="{FF2B5EF4-FFF2-40B4-BE49-F238E27FC236}">
                    <a16:creationId xmlns:a16="http://schemas.microsoft.com/office/drawing/2014/main" id="{C536EAE3-BE46-4167-A0F7-BAC8F9293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6130" name="Text Box 10">
                <a:extLst>
                  <a:ext uri="{FF2B5EF4-FFF2-40B4-BE49-F238E27FC236}">
                    <a16:creationId xmlns:a16="http://schemas.microsoft.com/office/drawing/2014/main" id="{DA4741A5-2672-4387-A0ED-D28A731DB3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31" name="Line 11">
                <a:extLst>
                  <a:ext uri="{FF2B5EF4-FFF2-40B4-BE49-F238E27FC236}">
                    <a16:creationId xmlns:a16="http://schemas.microsoft.com/office/drawing/2014/main" id="{A0B9C334-2480-4771-B3FC-E8764A156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2" name="Line 12">
                <a:extLst>
                  <a:ext uri="{FF2B5EF4-FFF2-40B4-BE49-F238E27FC236}">
                    <a16:creationId xmlns:a16="http://schemas.microsoft.com/office/drawing/2014/main" id="{01E0A681-EC72-4738-88AD-F2785B6D9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119" name="Line 15">
              <a:extLst>
                <a:ext uri="{FF2B5EF4-FFF2-40B4-BE49-F238E27FC236}">
                  <a16:creationId xmlns:a16="http://schemas.microsoft.com/office/drawing/2014/main" id="{C77A0B33-9015-484C-87BD-FB5B9D211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1616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0" name="Line 16">
              <a:extLst>
                <a:ext uri="{FF2B5EF4-FFF2-40B4-BE49-F238E27FC236}">
                  <a16:creationId xmlns:a16="http://schemas.microsoft.com/office/drawing/2014/main" id="{359FBCEF-B3F6-40B0-9D29-7D799B9BD9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7" y="1706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6121" name="AutoShape 17">
              <a:extLst>
                <a:ext uri="{FF2B5EF4-FFF2-40B4-BE49-F238E27FC236}">
                  <a16:creationId xmlns:a16="http://schemas.microsoft.com/office/drawing/2014/main" id="{D3698B9A-D911-434A-90B8-38A95269F4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1074" y="1471"/>
              <a:ext cx="1" cy="199"/>
            </a:xfrm>
            <a:prstGeom prst="curvedConnector3">
              <a:avLst>
                <a:gd name="adj1" fmla="val -184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2" name="AutoShape 19">
              <a:extLst>
                <a:ext uri="{FF2B5EF4-FFF2-40B4-BE49-F238E27FC236}">
                  <a16:creationId xmlns:a16="http://schemas.microsoft.com/office/drawing/2014/main" id="{A9916CAC-E89B-4B40-9379-D99467CE47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1890" y="1471"/>
              <a:ext cx="1" cy="199"/>
            </a:xfrm>
            <a:prstGeom prst="curvedConnector3">
              <a:avLst>
                <a:gd name="adj1" fmla="val -184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23" name="Text Box 20">
              <a:extLst>
                <a:ext uri="{FF2B5EF4-FFF2-40B4-BE49-F238E27FC236}">
                  <a16:creationId xmlns:a16="http://schemas.microsoft.com/office/drawing/2014/main" id="{CC4EF4A4-5FA8-479E-8FC8-EC582FC09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" y="117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46124" name="Text Box 21">
              <a:extLst>
                <a:ext uri="{FF2B5EF4-FFF2-40B4-BE49-F238E27FC236}">
                  <a16:creationId xmlns:a16="http://schemas.microsoft.com/office/drawing/2014/main" id="{A7047FAE-B7B8-44E5-A1C7-E7B4A3113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9" y="120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46125" name="Text Box 23">
              <a:extLst>
                <a:ext uri="{FF2B5EF4-FFF2-40B4-BE49-F238E27FC236}">
                  <a16:creationId xmlns:a16="http://schemas.microsoft.com/office/drawing/2014/main" id="{29A3C581-3F2E-4314-AC3D-BB4D058CD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619"/>
              <a:ext cx="4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>
                  <a:sym typeface="Symbol" panose="05050102010706020507" pitchFamily="18" charset="2"/>
                </a:rPr>
                <a:t></a:t>
              </a:r>
              <a:endParaRPr lang="en-US" altLang="zh-CN" sz="2400"/>
            </a:p>
          </p:txBody>
        </p:sp>
        <p:sp>
          <p:nvSpPr>
            <p:cNvPr id="46126" name="Text Box 24">
              <a:extLst>
                <a:ext uri="{FF2B5EF4-FFF2-40B4-BE49-F238E27FC236}">
                  <a16:creationId xmlns:a16="http://schemas.microsoft.com/office/drawing/2014/main" id="{E0B94BEE-F7EA-4046-94C8-A4B1ADA79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392"/>
              <a:ext cx="4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>
                  <a:sym typeface="Symbol" panose="05050102010706020507" pitchFamily="18" charset="2"/>
                </a:rPr>
                <a:t></a:t>
              </a:r>
              <a:endParaRPr lang="en-US" altLang="zh-CN" sz="2400"/>
            </a:p>
          </p:txBody>
        </p:sp>
        <p:sp>
          <p:nvSpPr>
            <p:cNvPr id="46127" name="AutoShape 73">
              <a:extLst>
                <a:ext uri="{FF2B5EF4-FFF2-40B4-BE49-F238E27FC236}">
                  <a16:creationId xmlns:a16="http://schemas.microsoft.com/office/drawing/2014/main" id="{08B79958-6D22-4CCF-BF25-F9CCDA5D6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616"/>
              <a:ext cx="227" cy="181"/>
            </a:xfrm>
            <a:prstGeom prst="rightArrow">
              <a:avLst>
                <a:gd name="adj1" fmla="val 50000"/>
                <a:gd name="adj2" fmla="val 3135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</p:grpSp>
      <p:grpSp>
        <p:nvGrpSpPr>
          <p:cNvPr id="5" name="Group 76">
            <a:extLst>
              <a:ext uri="{FF2B5EF4-FFF2-40B4-BE49-F238E27FC236}">
                <a16:creationId xmlns:a16="http://schemas.microsoft.com/office/drawing/2014/main" id="{42B22D72-DD50-41A8-BF96-64BD4CF8566D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4005263"/>
            <a:ext cx="2657475" cy="1681162"/>
            <a:chOff x="600" y="2704"/>
            <a:chExt cx="1674" cy="1059"/>
          </a:xfrm>
        </p:grpSpPr>
        <p:grpSp>
          <p:nvGrpSpPr>
            <p:cNvPr id="46104" name="Group 25">
              <a:extLst>
                <a:ext uri="{FF2B5EF4-FFF2-40B4-BE49-F238E27FC236}">
                  <a16:creationId xmlns:a16="http://schemas.microsoft.com/office/drawing/2014/main" id="{9045E12B-C833-4EB5-8F69-FF9BF7F57C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2976"/>
              <a:ext cx="590" cy="499"/>
              <a:chOff x="3004" y="3499"/>
              <a:chExt cx="535" cy="612"/>
            </a:xfrm>
          </p:grpSpPr>
          <p:sp>
            <p:nvSpPr>
              <p:cNvPr id="46112" name="Oval 26">
                <a:extLst>
                  <a:ext uri="{FF2B5EF4-FFF2-40B4-BE49-F238E27FC236}">
                    <a16:creationId xmlns:a16="http://schemas.microsoft.com/office/drawing/2014/main" id="{8C26DB6F-1A28-41A2-900F-6729F5919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6113" name="Oval 27">
                <a:extLst>
                  <a:ext uri="{FF2B5EF4-FFF2-40B4-BE49-F238E27FC236}">
                    <a16:creationId xmlns:a16="http://schemas.microsoft.com/office/drawing/2014/main" id="{B7D39832-F6CE-494A-BEDE-36001450C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6114" name="Text Box 28">
                <a:extLst>
                  <a:ext uri="{FF2B5EF4-FFF2-40B4-BE49-F238E27FC236}">
                    <a16:creationId xmlns:a16="http://schemas.microsoft.com/office/drawing/2014/main" id="{4FCEF849-E8C3-40C5-9687-E12AE358BF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15" name="Line 29">
                <a:extLst>
                  <a:ext uri="{FF2B5EF4-FFF2-40B4-BE49-F238E27FC236}">
                    <a16:creationId xmlns:a16="http://schemas.microsoft.com/office/drawing/2014/main" id="{F261759D-2A55-4FAD-B216-1F2EC4D14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6" name="Line 30">
                <a:extLst>
                  <a:ext uri="{FF2B5EF4-FFF2-40B4-BE49-F238E27FC236}">
                    <a16:creationId xmlns:a16="http://schemas.microsoft.com/office/drawing/2014/main" id="{3E4DB90B-44D6-4FFA-AC43-A61DDD30E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105" name="Line 31">
              <a:extLst>
                <a:ext uri="{FF2B5EF4-FFF2-40B4-BE49-F238E27FC236}">
                  <a16:creationId xmlns:a16="http://schemas.microsoft.com/office/drawing/2014/main" id="{AA4BEF74-178D-473C-89DA-4106818B0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249"/>
              <a:ext cx="13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6" name="Text Box 34">
              <a:extLst>
                <a:ext uri="{FF2B5EF4-FFF2-40B4-BE49-F238E27FC236}">
                  <a16:creationId xmlns:a16="http://schemas.microsoft.com/office/drawing/2014/main" id="{9D1638EB-0103-4AD7-956B-217502132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" y="270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cxnSp>
          <p:nvCxnSpPr>
            <p:cNvPr id="46107" name="AutoShape 58">
              <a:extLst>
                <a:ext uri="{FF2B5EF4-FFF2-40B4-BE49-F238E27FC236}">
                  <a16:creationId xmlns:a16="http://schemas.microsoft.com/office/drawing/2014/main" id="{623B00F9-0EE7-4EEF-AB9A-75BCD2F5FF12}"/>
                </a:ext>
              </a:extLst>
            </p:cNvPr>
            <p:cNvCxnSpPr>
              <a:cxnSpLocks noChangeShapeType="1"/>
              <a:stCxn id="46112" idx="1"/>
              <a:endCxn id="46112" idx="7"/>
            </p:cNvCxnSpPr>
            <p:nvPr/>
          </p:nvCxnSpPr>
          <p:spPr bwMode="auto">
            <a:xfrm rot="5400000" flipV="1">
              <a:off x="1949" y="2841"/>
              <a:ext cx="1" cy="418"/>
            </a:xfrm>
            <a:prstGeom prst="curvedConnector3">
              <a:avLst>
                <a:gd name="adj1" fmla="val -217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8" name="AutoShape 66">
              <a:extLst>
                <a:ext uri="{FF2B5EF4-FFF2-40B4-BE49-F238E27FC236}">
                  <a16:creationId xmlns:a16="http://schemas.microsoft.com/office/drawing/2014/main" id="{73C8A711-AA65-4357-8CE0-F55EF973DC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1936" y="3376"/>
              <a:ext cx="1" cy="199"/>
            </a:xfrm>
            <a:prstGeom prst="curvedConnector3">
              <a:avLst>
                <a:gd name="adj1" fmla="val 165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09" name="Text Box 68">
              <a:extLst>
                <a:ext uri="{FF2B5EF4-FFF2-40B4-BE49-F238E27FC236}">
                  <a16:creationId xmlns:a16="http://schemas.microsoft.com/office/drawing/2014/main" id="{C5E8A32A-A267-4603-820D-0FF71775D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" y="347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46110" name="Text Box 69">
              <a:extLst>
                <a:ext uri="{FF2B5EF4-FFF2-40B4-BE49-F238E27FC236}">
                  <a16:creationId xmlns:a16="http://schemas.microsoft.com/office/drawing/2014/main" id="{8C5709D3-5F2D-40FA-977D-0FAA103B3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2749"/>
              <a:ext cx="8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确定化</a:t>
              </a:r>
              <a:r>
                <a:rPr lang="zh-CN" altLang="en-US" sz="1800" b="1"/>
                <a:t>：</a:t>
              </a:r>
            </a:p>
          </p:txBody>
        </p:sp>
        <p:sp>
          <p:nvSpPr>
            <p:cNvPr id="46111" name="AutoShape 74">
              <a:extLst>
                <a:ext uri="{FF2B5EF4-FFF2-40B4-BE49-F238E27FC236}">
                  <a16:creationId xmlns:a16="http://schemas.microsoft.com/office/drawing/2014/main" id="{5BADDEFA-E856-49A5-92B0-8464088E8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193"/>
              <a:ext cx="363" cy="90"/>
            </a:xfrm>
            <a:prstGeom prst="rightArrow">
              <a:avLst>
                <a:gd name="adj1" fmla="val 50000"/>
                <a:gd name="adj2" fmla="val 10083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8986C78-7D06-4FA9-9FD0-4F4C2CED7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97188"/>
            <a:ext cx="8229600" cy="32337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文法规则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S </a:t>
            </a:r>
            <a:r>
              <a:rPr lang="en-US" altLang="zh-CN" b="1">
                <a:sym typeface="Wingdings" panose="05000000000000000000" pitchFamily="2" charset="2"/>
              </a:rPr>
              <a:t></a:t>
            </a:r>
            <a:r>
              <a:rPr lang="en-US" altLang="zh-CN"/>
              <a:t> bS|aX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X </a:t>
            </a:r>
            <a:r>
              <a:rPr lang="en-US" altLang="zh-CN" b="1">
                <a:sym typeface="Wingdings" panose="05000000000000000000" pitchFamily="2" charset="2"/>
              </a:rPr>
              <a:t></a:t>
            </a:r>
            <a:r>
              <a:rPr lang="en-US" altLang="zh-CN"/>
              <a:t> aX|bY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Y </a:t>
            </a:r>
            <a:r>
              <a:rPr lang="en-US" altLang="zh-CN" b="1">
                <a:sym typeface="Wingdings" panose="05000000000000000000" pitchFamily="2" charset="2"/>
              </a:rPr>
              <a:t></a:t>
            </a:r>
            <a:r>
              <a:rPr lang="en-US" altLang="zh-CN"/>
              <a:t> aX|bZ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Z </a:t>
            </a:r>
            <a:r>
              <a:rPr lang="en-US" altLang="zh-CN" b="1">
                <a:sym typeface="Wingdings" panose="05000000000000000000" pitchFamily="2" charset="2"/>
              </a:rPr>
              <a:t></a:t>
            </a:r>
            <a:r>
              <a:rPr lang="en-US" altLang="zh-CN"/>
              <a:t> aX|bS|</a:t>
            </a:r>
            <a:r>
              <a:rPr lang="en-US" altLang="zh-CN" b="1"/>
              <a:t>ε</a:t>
            </a:r>
            <a:endParaRPr lang="zh-CN" altLang="en-US" b="1"/>
          </a:p>
        </p:txBody>
      </p:sp>
      <p:grpSp>
        <p:nvGrpSpPr>
          <p:cNvPr id="9219" name="Group 3">
            <a:extLst>
              <a:ext uri="{FF2B5EF4-FFF2-40B4-BE49-F238E27FC236}">
                <a16:creationId xmlns:a16="http://schemas.microsoft.com/office/drawing/2014/main" id="{F8476890-A60C-47B9-82DE-F394EB66BB46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0"/>
            <a:ext cx="6630987" cy="2881313"/>
            <a:chOff x="288" y="576"/>
            <a:chExt cx="4177" cy="1815"/>
          </a:xfrm>
        </p:grpSpPr>
        <p:sp>
          <p:nvSpPr>
            <p:cNvPr id="9220" name="Oval 4">
              <a:extLst>
                <a:ext uri="{FF2B5EF4-FFF2-40B4-BE49-F238E27FC236}">
                  <a16:creationId xmlns:a16="http://schemas.microsoft.com/office/drawing/2014/main" id="{EAEA7163-C10F-452B-A0C4-4BF96488F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008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</a:p>
          </p:txBody>
        </p:sp>
        <p:sp>
          <p:nvSpPr>
            <p:cNvPr id="9221" name="Oval 5">
              <a:extLst>
                <a:ext uri="{FF2B5EF4-FFF2-40B4-BE49-F238E27FC236}">
                  <a16:creationId xmlns:a16="http://schemas.microsoft.com/office/drawing/2014/main" id="{75E579D3-6C92-412A-8B76-171FBE1B7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08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9222" name="Oval 6">
              <a:extLst>
                <a:ext uri="{FF2B5EF4-FFF2-40B4-BE49-F238E27FC236}">
                  <a16:creationId xmlns:a16="http://schemas.microsoft.com/office/drawing/2014/main" id="{1F44FBCB-56D6-4154-9021-8FD0925B0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Y</a:t>
              </a:r>
            </a:p>
          </p:txBody>
        </p:sp>
        <p:sp>
          <p:nvSpPr>
            <p:cNvPr id="9223" name="AutoShape 7">
              <a:extLst>
                <a:ext uri="{FF2B5EF4-FFF2-40B4-BE49-F238E27FC236}">
                  <a16:creationId xmlns:a16="http://schemas.microsoft.com/office/drawing/2014/main" id="{D29F1FF7-2417-446D-A019-94543AB8C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008"/>
              <a:ext cx="433" cy="4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3 w 21600"/>
                <a:gd name="T25" fmla="*/ 3143 h 21600"/>
                <a:gd name="T26" fmla="*/ 18457 w 21600"/>
                <a:gd name="T27" fmla="*/ 1845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Z</a:t>
              </a:r>
            </a:p>
          </p:txBody>
        </p:sp>
        <p:sp>
          <p:nvSpPr>
            <p:cNvPr id="9224" name="Line 8">
              <a:extLst>
                <a:ext uri="{FF2B5EF4-FFF2-40B4-BE49-F238E27FC236}">
                  <a16:creationId xmlns:a16="http://schemas.microsoft.com/office/drawing/2014/main" id="{00D24812-4A83-4233-84D3-E33FD357C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Line 9">
              <a:extLst>
                <a:ext uri="{FF2B5EF4-FFF2-40B4-BE49-F238E27FC236}">
                  <a16:creationId xmlns:a16="http://schemas.microsoft.com/office/drawing/2014/main" id="{636239C7-D051-4551-8E6D-9B27D6C6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10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" name="Line 10">
              <a:extLst>
                <a:ext uri="{FF2B5EF4-FFF2-40B4-BE49-F238E27FC236}">
                  <a16:creationId xmlns:a16="http://schemas.microsoft.com/office/drawing/2014/main" id="{F2E9A58C-1153-4D49-A2CF-C81B2BABAD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134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Line 11">
              <a:extLst>
                <a:ext uri="{FF2B5EF4-FFF2-40B4-BE49-F238E27FC236}">
                  <a16:creationId xmlns:a16="http://schemas.microsoft.com/office/drawing/2014/main" id="{ED63E453-B4C6-4A51-893B-A3CB25A14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20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Text Box 12">
              <a:extLst>
                <a:ext uri="{FF2B5EF4-FFF2-40B4-BE49-F238E27FC236}">
                  <a16:creationId xmlns:a16="http://schemas.microsoft.com/office/drawing/2014/main" id="{468C2679-1D10-4A0D-8F44-00C4B97CA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72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29" name="Arc 13">
              <a:extLst>
                <a:ext uri="{FF2B5EF4-FFF2-40B4-BE49-F238E27FC236}">
                  <a16:creationId xmlns:a16="http://schemas.microsoft.com/office/drawing/2014/main" id="{F472EBFE-2065-4679-832F-7BFBA10CE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768"/>
              <a:ext cx="384" cy="295"/>
            </a:xfrm>
            <a:custGeom>
              <a:avLst/>
              <a:gdLst>
                <a:gd name="T0" fmla="*/ 0 w 43200"/>
                <a:gd name="T1" fmla="*/ 0 h 29719"/>
                <a:gd name="T2" fmla="*/ 0 w 43200"/>
                <a:gd name="T3" fmla="*/ 0 h 29719"/>
                <a:gd name="T4" fmla="*/ 0 w 43200"/>
                <a:gd name="T5" fmla="*/ 0 h 2971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9719"/>
                <a:gd name="T11" fmla="*/ 43200 w 43200"/>
                <a:gd name="T12" fmla="*/ 29719 h 297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9719" fill="none" extrusionOk="0">
                  <a:moveTo>
                    <a:pt x="1583" y="29719"/>
                  </a:moveTo>
                  <a:cubicBezTo>
                    <a:pt x="537" y="27139"/>
                    <a:pt x="0" y="2438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198"/>
                    <a:pt x="42731" y="26775"/>
                    <a:pt x="41815" y="29207"/>
                  </a:cubicBezTo>
                </a:path>
                <a:path w="43200" h="29719" stroke="0" extrusionOk="0">
                  <a:moveTo>
                    <a:pt x="1583" y="29719"/>
                  </a:moveTo>
                  <a:cubicBezTo>
                    <a:pt x="537" y="27139"/>
                    <a:pt x="0" y="2438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198"/>
                    <a:pt x="42731" y="26775"/>
                    <a:pt x="41815" y="29207"/>
                  </a:cubicBezTo>
                  <a:lnTo>
                    <a:pt x="21600" y="21600"/>
                  </a:lnTo>
                  <a:lnTo>
                    <a:pt x="1583" y="2971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Text Box 14">
              <a:extLst>
                <a:ext uri="{FF2B5EF4-FFF2-40B4-BE49-F238E27FC236}">
                  <a16:creationId xmlns:a16="http://schemas.microsoft.com/office/drawing/2014/main" id="{4873490B-7A10-4BB5-97E8-1EF718785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72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31" name="Arc 15">
              <a:extLst>
                <a:ext uri="{FF2B5EF4-FFF2-40B4-BE49-F238E27FC236}">
                  <a16:creationId xmlns:a16="http://schemas.microsoft.com/office/drawing/2014/main" id="{2B256AF8-FE18-497C-8D4E-99AF4169B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768"/>
              <a:ext cx="384" cy="295"/>
            </a:xfrm>
            <a:custGeom>
              <a:avLst/>
              <a:gdLst>
                <a:gd name="T0" fmla="*/ 0 w 43200"/>
                <a:gd name="T1" fmla="*/ 0 h 29719"/>
                <a:gd name="T2" fmla="*/ 0 w 43200"/>
                <a:gd name="T3" fmla="*/ 0 h 29719"/>
                <a:gd name="T4" fmla="*/ 0 w 43200"/>
                <a:gd name="T5" fmla="*/ 0 h 2971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9719"/>
                <a:gd name="T11" fmla="*/ 43200 w 43200"/>
                <a:gd name="T12" fmla="*/ 29719 h 297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9719" fill="none" extrusionOk="0">
                  <a:moveTo>
                    <a:pt x="1583" y="29719"/>
                  </a:moveTo>
                  <a:cubicBezTo>
                    <a:pt x="537" y="27139"/>
                    <a:pt x="0" y="2438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198"/>
                    <a:pt x="42731" y="26775"/>
                    <a:pt x="41815" y="29207"/>
                  </a:cubicBezTo>
                </a:path>
                <a:path w="43200" h="29719" stroke="0" extrusionOk="0">
                  <a:moveTo>
                    <a:pt x="1583" y="29719"/>
                  </a:moveTo>
                  <a:cubicBezTo>
                    <a:pt x="537" y="27139"/>
                    <a:pt x="0" y="2438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198"/>
                    <a:pt x="42731" y="26775"/>
                    <a:pt x="41815" y="29207"/>
                  </a:cubicBezTo>
                  <a:lnTo>
                    <a:pt x="21600" y="21600"/>
                  </a:lnTo>
                  <a:lnTo>
                    <a:pt x="1583" y="2971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Text Box 16">
              <a:extLst>
                <a:ext uri="{FF2B5EF4-FFF2-40B4-BE49-F238E27FC236}">
                  <a16:creationId xmlns:a16="http://schemas.microsoft.com/office/drawing/2014/main" id="{E6822987-9E98-4F59-A7F3-ED031FB89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576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</a:p>
          </p:txBody>
        </p:sp>
        <p:sp>
          <p:nvSpPr>
            <p:cNvPr id="9233" name="Text Box 17">
              <a:extLst>
                <a:ext uri="{FF2B5EF4-FFF2-40B4-BE49-F238E27FC236}">
                  <a16:creationId xmlns:a16="http://schemas.microsoft.com/office/drawing/2014/main" id="{035B176B-1E87-4924-97B5-5A3E92B6C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57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</a:p>
          </p:txBody>
        </p:sp>
        <p:sp>
          <p:nvSpPr>
            <p:cNvPr id="9234" name="Text Box 18">
              <a:extLst>
                <a:ext uri="{FF2B5EF4-FFF2-40B4-BE49-F238E27FC236}">
                  <a16:creationId xmlns:a16="http://schemas.microsoft.com/office/drawing/2014/main" id="{C8A20CA2-2836-4E9B-A9E1-10BC0287C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0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</a:p>
          </p:txBody>
        </p:sp>
        <p:sp>
          <p:nvSpPr>
            <p:cNvPr id="9235" name="Text Box 19">
              <a:extLst>
                <a:ext uri="{FF2B5EF4-FFF2-40B4-BE49-F238E27FC236}">
                  <a16:creationId xmlns:a16="http://schemas.microsoft.com/office/drawing/2014/main" id="{76836925-2A69-4AFD-B0FA-47709065C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91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</a:p>
          </p:txBody>
        </p:sp>
        <p:sp>
          <p:nvSpPr>
            <p:cNvPr id="9236" name="Text Box 20">
              <a:extLst>
                <a:ext uri="{FF2B5EF4-FFF2-40B4-BE49-F238E27FC236}">
                  <a16:creationId xmlns:a16="http://schemas.microsoft.com/office/drawing/2014/main" id="{96C92BD5-0534-40E5-90CC-D976F89F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29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</a:p>
          </p:txBody>
        </p:sp>
        <p:sp>
          <p:nvSpPr>
            <p:cNvPr id="9237" name="Text Box 21">
              <a:extLst>
                <a:ext uri="{FF2B5EF4-FFF2-40B4-BE49-F238E27FC236}">
                  <a16:creationId xmlns:a16="http://schemas.microsoft.com/office/drawing/2014/main" id="{BA7B612A-0AB8-4D52-8308-2F593B28D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96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</a:p>
          </p:txBody>
        </p:sp>
        <p:cxnSp>
          <p:nvCxnSpPr>
            <p:cNvPr id="9238" name="AutoShape 22">
              <a:extLst>
                <a:ext uri="{FF2B5EF4-FFF2-40B4-BE49-F238E27FC236}">
                  <a16:creationId xmlns:a16="http://schemas.microsoft.com/office/drawing/2014/main" id="{625EFCB9-404E-47C2-AB1F-1930D9C09175}"/>
                </a:ext>
              </a:extLst>
            </p:cNvPr>
            <p:cNvCxnSpPr>
              <a:cxnSpLocks noChangeShapeType="1"/>
              <a:stCxn id="9223" idx="4"/>
              <a:endCxn id="9223" idx="4"/>
            </p:cNvCxnSpPr>
            <p:nvPr/>
          </p:nvCxnSpPr>
          <p:spPr bwMode="auto">
            <a:xfrm>
              <a:off x="4249" y="1441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9" name="AutoShape 23">
              <a:extLst>
                <a:ext uri="{FF2B5EF4-FFF2-40B4-BE49-F238E27FC236}">
                  <a16:creationId xmlns:a16="http://schemas.microsoft.com/office/drawing/2014/main" id="{3639301D-59C3-4614-A1B1-55A545E577A5}"/>
                </a:ext>
              </a:extLst>
            </p:cNvPr>
            <p:cNvCxnSpPr>
              <a:cxnSpLocks noChangeShapeType="1"/>
              <a:stCxn id="9223" idx="4"/>
              <a:endCxn id="9220" idx="4"/>
            </p:cNvCxnSpPr>
            <p:nvPr/>
          </p:nvCxnSpPr>
          <p:spPr bwMode="auto">
            <a:xfrm rot="16200000" flipV="1">
              <a:off x="2592" y="-216"/>
              <a:ext cx="1" cy="3313"/>
            </a:xfrm>
            <a:prstGeom prst="bentConnector3">
              <a:avLst>
                <a:gd name="adj1" fmla="val -7920003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0" name="Text Box 24">
              <a:extLst>
                <a:ext uri="{FF2B5EF4-FFF2-40B4-BE49-F238E27FC236}">
                  <a16:creationId xmlns:a16="http://schemas.microsoft.com/office/drawing/2014/main" id="{75EEE93D-3AE0-48C0-AC8D-7691B599D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160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</a:p>
          </p:txBody>
        </p:sp>
        <p:cxnSp>
          <p:nvCxnSpPr>
            <p:cNvPr id="9241" name="AutoShape 25">
              <a:extLst>
                <a:ext uri="{FF2B5EF4-FFF2-40B4-BE49-F238E27FC236}">
                  <a16:creationId xmlns:a16="http://schemas.microsoft.com/office/drawing/2014/main" id="{937BDAF8-AD54-4E09-9289-6FA9055E6387}"/>
                </a:ext>
              </a:extLst>
            </p:cNvPr>
            <p:cNvCxnSpPr>
              <a:cxnSpLocks noChangeShapeType="1"/>
              <a:stCxn id="9223" idx="3"/>
              <a:endCxn id="9221" idx="4"/>
            </p:cNvCxnSpPr>
            <p:nvPr/>
          </p:nvCxnSpPr>
          <p:spPr bwMode="auto">
            <a:xfrm rot="5400000">
              <a:off x="3037" y="381"/>
              <a:ext cx="62" cy="2055"/>
            </a:xfrm>
            <a:prstGeom prst="bentConnector3">
              <a:avLst>
                <a:gd name="adj1" fmla="val 8774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2" name="Text Box 26">
              <a:extLst>
                <a:ext uri="{FF2B5EF4-FFF2-40B4-BE49-F238E27FC236}">
                  <a16:creationId xmlns:a16="http://schemas.microsoft.com/office/drawing/2014/main" id="{2D6178E4-7DF5-4365-B272-4F460B5F9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72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</a:p>
          </p:txBody>
        </p:sp>
        <p:sp>
          <p:nvSpPr>
            <p:cNvPr id="9243" name="Line 27">
              <a:extLst>
                <a:ext uri="{FF2B5EF4-FFF2-40B4-BE49-F238E27FC236}">
                  <a16:creationId xmlns:a16="http://schemas.microsoft.com/office/drawing/2014/main" id="{E327397A-DD6C-48FA-9858-2BF94E460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8">
            <a:extLst>
              <a:ext uri="{FF2B5EF4-FFF2-40B4-BE49-F238E27FC236}">
                <a16:creationId xmlns:a16="http://schemas.microsoft.com/office/drawing/2014/main" id="{00F801F4-2710-4ECD-8CA7-5340DAA6A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46767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00100" indent="-8001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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-NFA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DFA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的转化 实例</a:t>
            </a:r>
          </a:p>
        </p:txBody>
      </p:sp>
      <p:graphicFrame>
        <p:nvGraphicFramePr>
          <p:cNvPr id="452703" name="Group 95">
            <a:extLst>
              <a:ext uri="{FF2B5EF4-FFF2-40B4-BE49-F238E27FC236}">
                <a16:creationId xmlns:a16="http://schemas.microsoft.com/office/drawing/2014/main" id="{26BAC757-BB19-4ED3-9981-7931AA2FD19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343400" y="2108200"/>
          <a:ext cx="4344988" cy="3913188"/>
        </p:xfrm>
        <a:graphic>
          <a:graphicData uri="http://schemas.openxmlformats.org/drawingml/2006/table">
            <a:tbl>
              <a:tblPr/>
              <a:tblGrid>
                <a:gridCol w="1085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32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NFA M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93" name="Text Box 145">
            <a:extLst>
              <a:ext uri="{FF2B5EF4-FFF2-40B4-BE49-F238E27FC236}">
                <a16:creationId xmlns:a16="http://schemas.microsoft.com/office/drawing/2014/main" id="{6D7073F4-95A8-4004-9B06-054A54102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89363"/>
            <a:ext cx="450056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解： 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NFA M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识别的语言是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=(a|b)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abb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对应的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NFA M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的状态转换矩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阵如右图所示。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94" name="Text Box 146">
            <a:extLst>
              <a:ext uri="{FF2B5EF4-FFF2-40B4-BE49-F238E27FC236}">
                <a16:creationId xmlns:a16="http://schemas.microsoft.com/office/drawing/2014/main" id="{39449B2D-1734-4036-B67D-EFEEFCBC7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6021388"/>
            <a:ext cx="33115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/>
              <a:t> </a:t>
            </a:r>
            <a:r>
              <a:rPr lang="en-US" altLang="zh-CN" sz="2400"/>
              <a:t>NFA M</a:t>
            </a:r>
            <a:r>
              <a:rPr lang="zh-CN" altLang="en-US" sz="2400"/>
              <a:t>的状态转换矩阵</a:t>
            </a:r>
          </a:p>
        </p:txBody>
      </p:sp>
      <p:sp>
        <p:nvSpPr>
          <p:cNvPr id="10295" name="Arc 148">
            <a:extLst>
              <a:ext uri="{FF2B5EF4-FFF2-40B4-BE49-F238E27FC236}">
                <a16:creationId xmlns:a16="http://schemas.microsoft.com/office/drawing/2014/main" id="{A9DC8747-242F-4DE5-8643-A0DEF7134801}"/>
              </a:ext>
            </a:extLst>
          </p:cNvPr>
          <p:cNvSpPr>
            <a:spLocks/>
          </p:cNvSpPr>
          <p:nvPr/>
        </p:nvSpPr>
        <p:spPr bwMode="auto">
          <a:xfrm rot="8672263" flipV="1">
            <a:off x="2692400" y="1636713"/>
            <a:ext cx="1020763" cy="454025"/>
          </a:xfrm>
          <a:custGeom>
            <a:avLst/>
            <a:gdLst>
              <a:gd name="T0" fmla="*/ 0 w 21600"/>
              <a:gd name="T1" fmla="*/ 0 h 19325"/>
              <a:gd name="T2" fmla="*/ 0 w 21600"/>
              <a:gd name="T3" fmla="*/ 0 h 19325"/>
              <a:gd name="T4" fmla="*/ 0 w 21600"/>
              <a:gd name="T5" fmla="*/ 0 h 19325"/>
              <a:gd name="T6" fmla="*/ 0 60000 65536"/>
              <a:gd name="T7" fmla="*/ 0 60000 65536"/>
              <a:gd name="T8" fmla="*/ 0 60000 65536"/>
              <a:gd name="T9" fmla="*/ 0 w 21600"/>
              <a:gd name="T10" fmla="*/ 0 h 19325"/>
              <a:gd name="T11" fmla="*/ 21600 w 21600"/>
              <a:gd name="T12" fmla="*/ 19325 h 193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325" fill="none" extrusionOk="0">
                <a:moveTo>
                  <a:pt x="9649" y="0"/>
                </a:moveTo>
                <a:cubicBezTo>
                  <a:pt x="16973" y="3657"/>
                  <a:pt x="21600" y="11139"/>
                  <a:pt x="21600" y="19325"/>
                </a:cubicBezTo>
              </a:path>
              <a:path w="21600" h="19325" stroke="0" extrusionOk="0">
                <a:moveTo>
                  <a:pt x="9649" y="0"/>
                </a:moveTo>
                <a:cubicBezTo>
                  <a:pt x="16973" y="3657"/>
                  <a:pt x="21600" y="11139"/>
                  <a:pt x="21600" y="19325"/>
                </a:cubicBezTo>
                <a:lnTo>
                  <a:pt x="0" y="19325"/>
                </a:lnTo>
                <a:lnTo>
                  <a:pt x="9649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6" name="Arc 149">
            <a:extLst>
              <a:ext uri="{FF2B5EF4-FFF2-40B4-BE49-F238E27FC236}">
                <a16:creationId xmlns:a16="http://schemas.microsoft.com/office/drawing/2014/main" id="{E83E2778-CA70-4163-8DB3-E3BBAB7C81C1}"/>
              </a:ext>
            </a:extLst>
          </p:cNvPr>
          <p:cNvSpPr>
            <a:spLocks/>
          </p:cNvSpPr>
          <p:nvPr/>
        </p:nvSpPr>
        <p:spPr bwMode="auto">
          <a:xfrm rot="18690640" flipV="1">
            <a:off x="2605087" y="2028826"/>
            <a:ext cx="976313" cy="53181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/>
          <a:lstStyle/>
          <a:p>
            <a:endParaRPr lang="zh-CN" altLang="en-US"/>
          </a:p>
        </p:txBody>
      </p:sp>
      <p:sp>
        <p:nvSpPr>
          <p:cNvPr id="10297" name="Line 150">
            <a:extLst>
              <a:ext uri="{FF2B5EF4-FFF2-40B4-BE49-F238E27FC236}">
                <a16:creationId xmlns:a16="http://schemas.microsoft.com/office/drawing/2014/main" id="{8317DC97-7BD5-45FD-97EB-A88FF51AC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0550" y="1636713"/>
            <a:ext cx="915988" cy="806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8" name="Text Box 151">
            <a:extLst>
              <a:ext uri="{FF2B5EF4-FFF2-40B4-BE49-F238E27FC236}">
                <a16:creationId xmlns:a16="http://schemas.microsoft.com/office/drawing/2014/main" id="{F37D72C8-25AF-422B-A86F-8B7ABA7E7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352800"/>
            <a:ext cx="2449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299" name="AutoShape 152">
            <a:extLst>
              <a:ext uri="{FF2B5EF4-FFF2-40B4-BE49-F238E27FC236}">
                <a16:creationId xmlns:a16="http://schemas.microsoft.com/office/drawing/2014/main" id="{F29E6F27-B1DA-4310-B72B-EBE506E54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84313"/>
            <a:ext cx="611187" cy="180975"/>
          </a:xfrm>
          <a:prstGeom prst="rightArrow">
            <a:avLst>
              <a:gd name="adj1" fmla="val 50000"/>
              <a:gd name="adj2" fmla="val 8443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300" name="Line 153">
            <a:extLst>
              <a:ext uri="{FF2B5EF4-FFF2-40B4-BE49-F238E27FC236}">
                <a16:creationId xmlns:a16="http://schemas.microsoft.com/office/drawing/2014/main" id="{07D6A5A5-9810-43AD-A3A8-6FC3DC76D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8688" y="1582738"/>
            <a:ext cx="612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1" name="Oval 154">
            <a:extLst>
              <a:ext uri="{FF2B5EF4-FFF2-40B4-BE49-F238E27FC236}">
                <a16:creationId xmlns:a16="http://schemas.microsoft.com/office/drawing/2014/main" id="{24CA3E72-F743-491F-BDCC-53B4A3328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1336675"/>
            <a:ext cx="612775" cy="509588"/>
          </a:xfrm>
          <a:prstGeom prst="ellipse">
            <a:avLst/>
          </a:prstGeom>
          <a:solidFill>
            <a:srgbClr val="99FF33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302" name="Text Box 155">
            <a:extLst>
              <a:ext uri="{FF2B5EF4-FFF2-40B4-BE49-F238E27FC236}">
                <a16:creationId xmlns:a16="http://schemas.microsoft.com/office/drawing/2014/main" id="{4CFFCCEC-DF1A-491F-8AEB-5E8EEB610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063" y="1362075"/>
            <a:ext cx="8175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10303" name="Line 156">
            <a:extLst>
              <a:ext uri="{FF2B5EF4-FFF2-40B4-BE49-F238E27FC236}">
                <a16:creationId xmlns:a16="http://schemas.microsoft.com/office/drawing/2014/main" id="{367EE86E-83E8-4255-B42C-F635ECD18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2650" y="1604963"/>
            <a:ext cx="614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4" name="Text Box 157">
            <a:extLst>
              <a:ext uri="{FF2B5EF4-FFF2-40B4-BE49-F238E27FC236}">
                <a16:creationId xmlns:a16="http://schemas.microsoft.com/office/drawing/2014/main" id="{96969A48-7D28-466B-95AC-B0EE028D2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988" y="1168400"/>
            <a:ext cx="10207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/>
              <a:t>a</a:t>
            </a:r>
            <a:endParaRPr lang="en-US" altLang="zh-CN" sz="1800"/>
          </a:p>
        </p:txBody>
      </p:sp>
      <p:sp>
        <p:nvSpPr>
          <p:cNvPr id="10305" name="Line 158">
            <a:extLst>
              <a:ext uri="{FF2B5EF4-FFF2-40B4-BE49-F238E27FC236}">
                <a16:creationId xmlns:a16="http://schemas.microsoft.com/office/drawing/2014/main" id="{26D7C9AA-9D94-451B-8C3B-1D7404E02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25" y="1582738"/>
            <a:ext cx="611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6" name="Text Box 159">
            <a:extLst>
              <a:ext uri="{FF2B5EF4-FFF2-40B4-BE49-F238E27FC236}">
                <a16:creationId xmlns:a16="http://schemas.microsoft.com/office/drawing/2014/main" id="{73889F59-DCE4-48EB-A366-2FA0CB7A5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325" y="1176338"/>
            <a:ext cx="10207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10307" name="Oval 160">
            <a:extLst>
              <a:ext uri="{FF2B5EF4-FFF2-40B4-BE49-F238E27FC236}">
                <a16:creationId xmlns:a16="http://schemas.microsoft.com/office/drawing/2014/main" id="{30C12A3A-8950-4AB7-B17B-5DABAB3F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1260475"/>
            <a:ext cx="817562" cy="674688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308" name="Oval 161">
            <a:extLst>
              <a:ext uri="{FF2B5EF4-FFF2-40B4-BE49-F238E27FC236}">
                <a16:creationId xmlns:a16="http://schemas.microsoft.com/office/drawing/2014/main" id="{253CEB98-A6E2-4E00-BA37-797E915F1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213" y="1347788"/>
            <a:ext cx="614362" cy="506412"/>
          </a:xfrm>
          <a:prstGeom prst="ellipse">
            <a:avLst/>
          </a:prstGeom>
          <a:solidFill>
            <a:srgbClr val="99FF33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309" name="Text Box 162">
            <a:extLst>
              <a:ext uri="{FF2B5EF4-FFF2-40B4-BE49-F238E27FC236}">
                <a16:creationId xmlns:a16="http://schemas.microsoft.com/office/drawing/2014/main" id="{24CB2F4C-0B45-4E7D-BE7A-F6F240E6B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1362075"/>
            <a:ext cx="6127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310" name="Line 163">
            <a:extLst>
              <a:ext uri="{FF2B5EF4-FFF2-40B4-BE49-F238E27FC236}">
                <a16:creationId xmlns:a16="http://schemas.microsoft.com/office/drawing/2014/main" id="{C420FE70-E238-4B03-977D-A5F7DBC27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3213" y="1347788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1" name="Line 164">
            <a:extLst>
              <a:ext uri="{FF2B5EF4-FFF2-40B4-BE49-F238E27FC236}">
                <a16:creationId xmlns:a16="http://schemas.microsoft.com/office/drawing/2014/main" id="{AC2F6183-E6F3-472E-88C9-A22E3DFB0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3213" y="1347788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2" name="Oval 165">
            <a:extLst>
              <a:ext uri="{FF2B5EF4-FFF2-40B4-BE49-F238E27FC236}">
                <a16:creationId xmlns:a16="http://schemas.microsoft.com/office/drawing/2014/main" id="{4AB0444A-E085-4EBE-A8F4-29175C9A5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75" y="1217613"/>
            <a:ext cx="612775" cy="628650"/>
          </a:xfrm>
          <a:prstGeom prst="ellipse">
            <a:avLst/>
          </a:prstGeom>
          <a:solidFill>
            <a:srgbClr val="99FF33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313" name="Text Box 166">
            <a:extLst>
              <a:ext uri="{FF2B5EF4-FFF2-40B4-BE49-F238E27FC236}">
                <a16:creationId xmlns:a16="http://schemas.microsoft.com/office/drawing/2014/main" id="{E541323A-568A-4039-9827-74E24F0F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1268413"/>
            <a:ext cx="61436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314" name="Line 167">
            <a:extLst>
              <a:ext uri="{FF2B5EF4-FFF2-40B4-BE49-F238E27FC236}">
                <a16:creationId xmlns:a16="http://schemas.microsoft.com/office/drawing/2014/main" id="{68100A4B-68C4-4691-957F-A158C3056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175" y="1331913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5" name="Line 168">
            <a:extLst>
              <a:ext uri="{FF2B5EF4-FFF2-40B4-BE49-F238E27FC236}">
                <a16:creationId xmlns:a16="http://schemas.microsoft.com/office/drawing/2014/main" id="{7A1BFF10-1D7F-4A9D-A6E6-5D16106EB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175" y="1331913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6" name="Oval 169">
            <a:extLst>
              <a:ext uri="{FF2B5EF4-FFF2-40B4-BE49-F238E27FC236}">
                <a16:creationId xmlns:a16="http://schemas.microsoft.com/office/drawing/2014/main" id="{C07BA0AE-0B81-4BB6-8CA7-925770885F3A}"/>
              </a:ext>
            </a:extLst>
          </p:cNvPr>
          <p:cNvSpPr>
            <a:spLocks noChangeArrowheads="1"/>
          </p:cNvSpPr>
          <p:nvPr/>
        </p:nvSpPr>
        <p:spPr bwMode="auto">
          <a:xfrm rot="-1718240">
            <a:off x="2776538" y="958850"/>
            <a:ext cx="635000" cy="635000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317" name="Oval 170">
            <a:extLst>
              <a:ext uri="{FF2B5EF4-FFF2-40B4-BE49-F238E27FC236}">
                <a16:creationId xmlns:a16="http://schemas.microsoft.com/office/drawing/2014/main" id="{3A5D02BF-484C-4DB6-852B-CE1EEF6AE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1314450"/>
            <a:ext cx="611188" cy="508000"/>
          </a:xfrm>
          <a:prstGeom prst="ellipse">
            <a:avLst/>
          </a:prstGeom>
          <a:solidFill>
            <a:srgbClr val="99FF33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318" name="Text Box 171">
            <a:extLst>
              <a:ext uri="{FF2B5EF4-FFF2-40B4-BE49-F238E27FC236}">
                <a16:creationId xmlns:a16="http://schemas.microsoft.com/office/drawing/2014/main" id="{6BC0D492-8276-487A-AD2D-25A7BF10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1314450"/>
            <a:ext cx="8175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10319" name="Text Box 172">
            <a:extLst>
              <a:ext uri="{FF2B5EF4-FFF2-40B4-BE49-F238E27FC236}">
                <a16:creationId xmlns:a16="http://schemas.microsoft.com/office/drawing/2014/main" id="{6AB1B4EC-8F07-4DF0-AC8D-06E5302C1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620713"/>
            <a:ext cx="10207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10320" name="Line 173">
            <a:extLst>
              <a:ext uri="{FF2B5EF4-FFF2-40B4-BE49-F238E27FC236}">
                <a16:creationId xmlns:a16="http://schemas.microsoft.com/office/drawing/2014/main" id="{6966DFEE-6B7B-4C89-B575-9E27756A3072}"/>
              </a:ext>
            </a:extLst>
          </p:cNvPr>
          <p:cNvSpPr>
            <a:spLocks noChangeShapeType="1"/>
          </p:cNvSpPr>
          <p:nvPr/>
        </p:nvSpPr>
        <p:spPr bwMode="auto">
          <a:xfrm rot="9898667" flipV="1">
            <a:off x="2809875" y="1298575"/>
            <a:ext cx="1588" cy="169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1" name="Oval 174">
            <a:extLst>
              <a:ext uri="{FF2B5EF4-FFF2-40B4-BE49-F238E27FC236}">
                <a16:creationId xmlns:a16="http://schemas.microsoft.com/office/drawing/2014/main" id="{3A0C97CF-4418-4688-BAE2-0A357830A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13" y="1343025"/>
            <a:ext cx="612775" cy="509588"/>
          </a:xfrm>
          <a:prstGeom prst="ellipse">
            <a:avLst/>
          </a:prstGeom>
          <a:solidFill>
            <a:srgbClr val="99FF33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322" name="Text Box 175">
            <a:extLst>
              <a:ext uri="{FF2B5EF4-FFF2-40B4-BE49-F238E27FC236}">
                <a16:creationId xmlns:a16="http://schemas.microsoft.com/office/drawing/2014/main" id="{CB1016A5-62E9-41B5-9834-44FA05087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988" y="1362075"/>
            <a:ext cx="8175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10323" name="Text Box 176">
            <a:extLst>
              <a:ext uri="{FF2B5EF4-FFF2-40B4-BE49-F238E27FC236}">
                <a16:creationId xmlns:a16="http://schemas.microsoft.com/office/drawing/2014/main" id="{E9ADAFF4-4EA4-419E-BC72-5DB2AE0DC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1128713"/>
            <a:ext cx="611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</a:t>
            </a:r>
            <a:endParaRPr lang="zh-CN" altLang="en-US" sz="2400"/>
          </a:p>
        </p:txBody>
      </p:sp>
      <p:sp>
        <p:nvSpPr>
          <p:cNvPr id="10324" name="Line 177">
            <a:extLst>
              <a:ext uri="{FF2B5EF4-FFF2-40B4-BE49-F238E27FC236}">
                <a16:creationId xmlns:a16="http://schemas.microsoft.com/office/drawing/2014/main" id="{2061369E-971D-41A5-97CD-994D2B5A3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9475" y="1589088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5" name="Text Box 178">
            <a:extLst>
              <a:ext uri="{FF2B5EF4-FFF2-40B4-BE49-F238E27FC236}">
                <a16:creationId xmlns:a16="http://schemas.microsoft.com/office/drawing/2014/main" id="{26A9CEAE-D73F-4787-9962-46FA12D19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1176338"/>
            <a:ext cx="611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10326" name="Oval 179">
            <a:extLst>
              <a:ext uri="{FF2B5EF4-FFF2-40B4-BE49-F238E27FC236}">
                <a16:creationId xmlns:a16="http://schemas.microsoft.com/office/drawing/2014/main" id="{12CB639B-2A64-4F9B-B6A0-174016BECADA}"/>
              </a:ext>
            </a:extLst>
          </p:cNvPr>
          <p:cNvSpPr>
            <a:spLocks noChangeArrowheads="1"/>
          </p:cNvSpPr>
          <p:nvPr/>
        </p:nvSpPr>
        <p:spPr bwMode="auto">
          <a:xfrm rot="-1718240">
            <a:off x="2709863" y="2466975"/>
            <a:ext cx="636587" cy="635000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327" name="Oval 180">
            <a:extLst>
              <a:ext uri="{FF2B5EF4-FFF2-40B4-BE49-F238E27FC236}">
                <a16:creationId xmlns:a16="http://schemas.microsoft.com/office/drawing/2014/main" id="{CB265FC5-6971-4B0A-A998-3DE331CB7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325" y="2312988"/>
            <a:ext cx="611188" cy="508000"/>
          </a:xfrm>
          <a:prstGeom prst="ellipse">
            <a:avLst/>
          </a:prstGeom>
          <a:solidFill>
            <a:srgbClr val="99FF33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328" name="Text Box 181">
            <a:extLst>
              <a:ext uri="{FF2B5EF4-FFF2-40B4-BE49-F238E27FC236}">
                <a16:creationId xmlns:a16="http://schemas.microsoft.com/office/drawing/2014/main" id="{C5DA272D-1691-4F89-818C-DDA02D2D8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2312988"/>
            <a:ext cx="8159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10329" name="Text Box 182">
            <a:extLst>
              <a:ext uri="{FF2B5EF4-FFF2-40B4-BE49-F238E27FC236}">
                <a16:creationId xmlns:a16="http://schemas.microsoft.com/office/drawing/2014/main" id="{C94933F3-0BDE-4EA3-8CB4-4F5A70C4B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2974975"/>
            <a:ext cx="6111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10330" name="Line 183">
            <a:extLst>
              <a:ext uri="{FF2B5EF4-FFF2-40B4-BE49-F238E27FC236}">
                <a16:creationId xmlns:a16="http://schemas.microsoft.com/office/drawing/2014/main" id="{DDD01E08-0FFF-4DCA-81F0-7619950EC2F2}"/>
              </a:ext>
            </a:extLst>
          </p:cNvPr>
          <p:cNvSpPr>
            <a:spLocks noChangeShapeType="1"/>
          </p:cNvSpPr>
          <p:nvPr/>
        </p:nvSpPr>
        <p:spPr bwMode="auto">
          <a:xfrm rot="653057" flipV="1">
            <a:off x="2709863" y="2619375"/>
            <a:ext cx="3175" cy="169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1" name="Text Box 184">
            <a:extLst>
              <a:ext uri="{FF2B5EF4-FFF2-40B4-BE49-F238E27FC236}">
                <a16:creationId xmlns:a16="http://schemas.microsoft.com/office/drawing/2014/main" id="{BBF8019A-8D0C-41FA-95E0-C7EC66ED4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1708150"/>
            <a:ext cx="6127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</a:t>
            </a:r>
            <a:endParaRPr lang="zh-CN" altLang="en-US" sz="2400"/>
          </a:p>
        </p:txBody>
      </p:sp>
      <p:sp>
        <p:nvSpPr>
          <p:cNvPr id="10332" name="Text Box 185">
            <a:extLst>
              <a:ext uri="{FF2B5EF4-FFF2-40B4-BE49-F238E27FC236}">
                <a16:creationId xmlns:a16="http://schemas.microsoft.com/office/drawing/2014/main" id="{D2090ED4-F9A7-4ADC-9418-89A10CE57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1828800"/>
            <a:ext cx="6111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</a:t>
            </a:r>
            <a:endParaRPr lang="zh-CN" altLang="en-US" sz="2400"/>
          </a:p>
        </p:txBody>
      </p:sp>
      <p:sp>
        <p:nvSpPr>
          <p:cNvPr id="10333" name="Text Box 186">
            <a:extLst>
              <a:ext uri="{FF2B5EF4-FFF2-40B4-BE49-F238E27FC236}">
                <a16:creationId xmlns:a16="http://schemas.microsoft.com/office/drawing/2014/main" id="{B73F9FF6-9AD6-414F-A09E-73821A8CC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1919288"/>
            <a:ext cx="611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</a:t>
            </a:r>
            <a:endParaRPr lang="zh-CN" altLang="en-US" sz="2400"/>
          </a:p>
        </p:txBody>
      </p:sp>
      <p:sp>
        <p:nvSpPr>
          <p:cNvPr id="10334" name="Text Box 187">
            <a:extLst>
              <a:ext uri="{FF2B5EF4-FFF2-40B4-BE49-F238E27FC236}">
                <a16:creationId xmlns:a16="http://schemas.microsoft.com/office/drawing/2014/main" id="{B0DD25B1-23BC-4489-B73C-39E8AACEF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1176338"/>
            <a:ext cx="10207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10335" name="灯片编号占位符 46">
            <a:extLst>
              <a:ext uri="{FF2B5EF4-FFF2-40B4-BE49-F238E27FC236}">
                <a16:creationId xmlns:a16="http://schemas.microsoft.com/office/drawing/2014/main" id="{F095D289-64C6-435B-B216-B5B804F4A1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544F80-0595-4A2D-A2DF-87359C4F6EC3}" type="slidenum">
              <a:rPr lang="zh-CN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179">
            <a:extLst>
              <a:ext uri="{FF2B5EF4-FFF2-40B4-BE49-F238E27FC236}">
                <a16:creationId xmlns:a16="http://schemas.microsoft.com/office/drawing/2014/main" id="{B8E9EA44-3A36-45EF-9482-0F5E089B0776}"/>
              </a:ext>
            </a:extLst>
          </p:cNvPr>
          <p:cNvSpPr>
            <a:spLocks noChangeArrowheads="1"/>
          </p:cNvSpPr>
          <p:nvPr/>
        </p:nvSpPr>
        <p:spPr bwMode="auto">
          <a:xfrm rot="-1718240">
            <a:off x="2536825" y="6115050"/>
            <a:ext cx="636588" cy="635000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1BA963F-E126-48C7-8C40-1E896711A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695325"/>
            <a:ext cx="1223962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DFA M</a:t>
            </a:r>
            <a:r>
              <a:rPr lang="en-US" altLang="zh-CN" sz="2200" b="1"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1A90C7E-8022-44AC-9DF0-47DC99C11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695325"/>
            <a:ext cx="10795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a</a:t>
            </a:r>
            <a:endParaRPr lang="en-US" altLang="zh-CN" sz="2200" b="1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6A5317F-07B8-492E-BFB7-C58047EF5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695325"/>
            <a:ext cx="100806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b</a:t>
            </a:r>
            <a:endParaRPr lang="en-US" altLang="zh-CN" sz="2200" b="1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054059-0D1C-46E9-A07B-EAFB5FE31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695325"/>
            <a:ext cx="50482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F 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4DE6917-CD1F-4AFB-BE4B-C92CC608D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298575"/>
            <a:ext cx="122396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0 [SAD]</a:t>
            </a:r>
            <a:endParaRPr lang="en-US" altLang="zh-CN" sz="2200" b="1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EC955D8-2C41-4CFD-8039-354A98E61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298575"/>
            <a:ext cx="10795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[BDA]</a:t>
            </a:r>
            <a:endParaRPr lang="en-US" altLang="zh-CN" sz="2200" b="1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59E8EFF-36D5-4096-BEAE-4B0C4BC1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1298575"/>
            <a:ext cx="10080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[AD]</a:t>
            </a:r>
            <a:endParaRPr lang="en-US" altLang="zh-CN" sz="2200" b="1"/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E4C580ED-B799-4AEB-988A-94ED21B3D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1298575"/>
            <a:ext cx="5048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2200" b="1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38CCE70-830D-4441-A5E5-692C11655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051050"/>
            <a:ext cx="1223962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1 [BDA]</a:t>
            </a:r>
            <a:endParaRPr lang="en-US" altLang="zh-CN" sz="2200" b="1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EB971C6B-9332-4EBE-8FBE-2E3842EBE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051050"/>
            <a:ext cx="10795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[BDA]</a:t>
            </a:r>
            <a:endParaRPr lang="en-US" altLang="zh-CN" sz="2200" b="1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AAF88D7-688A-4E9B-A968-15C8B1023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051050"/>
            <a:ext cx="1008063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[ACD]</a:t>
            </a:r>
            <a:endParaRPr lang="en-US" altLang="zh-CN" sz="2200" b="1"/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EECD60DD-3605-4CEC-AEF9-4620FE15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2051050"/>
            <a:ext cx="5048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2200" b="1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BECF6B30-4AEE-496F-A00B-A3B5BEE07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805113"/>
            <a:ext cx="12239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2 [AD]</a:t>
            </a:r>
            <a:endParaRPr lang="en-US" altLang="zh-CN" sz="2200" b="1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97A1AB81-9104-453B-8EEA-529BD46D6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805113"/>
            <a:ext cx="1079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[BDA]</a:t>
            </a:r>
            <a:endParaRPr lang="en-US" altLang="zh-CN" sz="2200" b="1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C190C95B-0261-4D68-B389-EFC95B89F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805113"/>
            <a:ext cx="1008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[AD]</a:t>
            </a:r>
            <a:endParaRPr lang="en-US" altLang="zh-CN" sz="2200" b="1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5A8462D8-A40E-4018-BD2E-B95C9B6D4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2805113"/>
            <a:ext cx="5048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2200" b="1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15B0FEA6-C24A-41BB-82EE-9C256F5F8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236913"/>
            <a:ext cx="122396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3 [ACD]</a:t>
            </a:r>
            <a:endParaRPr lang="en-US" altLang="zh-CN" sz="2200" b="1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4AAD7937-903D-4A91-890D-1BF24C394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236913"/>
            <a:ext cx="10795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[BDA]</a:t>
            </a:r>
            <a:endParaRPr lang="en-US" altLang="zh-CN" sz="2200" b="1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49372F7B-7D09-4CAA-AA11-3F6D16B9F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3236913"/>
            <a:ext cx="10080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[AED]</a:t>
            </a:r>
            <a:endParaRPr lang="en-US" altLang="zh-CN" sz="2200" b="1"/>
          </a:p>
        </p:txBody>
      </p:sp>
      <p:sp>
        <p:nvSpPr>
          <p:cNvPr id="12310" name="Rectangle 22">
            <a:extLst>
              <a:ext uri="{FF2B5EF4-FFF2-40B4-BE49-F238E27FC236}">
                <a16:creationId xmlns:a16="http://schemas.microsoft.com/office/drawing/2014/main" id="{9238F28A-5E24-4317-A583-4047C57E0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236913"/>
            <a:ext cx="5048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2200" b="1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0BB8A432-B946-4B84-93D5-545D9DCFB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989388"/>
            <a:ext cx="122396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4 [AED]</a:t>
            </a:r>
            <a:endParaRPr lang="en-US" altLang="zh-CN" sz="2200" b="1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63684A0C-133A-4087-AF57-2F0585704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989388"/>
            <a:ext cx="10795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[BDA]</a:t>
            </a:r>
            <a:endParaRPr lang="en-US" altLang="zh-CN" sz="2200" b="1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35ED3197-97DA-4A49-B8EC-8BC14057F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3989388"/>
            <a:ext cx="10080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[AD]</a:t>
            </a:r>
            <a:endParaRPr lang="en-US" altLang="zh-CN" sz="2200" b="1"/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99154A39-F47B-4AAA-9B3B-958FEFE76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989388"/>
            <a:ext cx="5048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1</a:t>
            </a:r>
            <a:endParaRPr lang="en-US" altLang="zh-CN" sz="2200" b="1"/>
          </a:p>
        </p:txBody>
      </p:sp>
      <p:sp>
        <p:nvSpPr>
          <p:cNvPr id="12315" name="Line 27">
            <a:extLst>
              <a:ext uri="{FF2B5EF4-FFF2-40B4-BE49-F238E27FC236}">
                <a16:creationId xmlns:a16="http://schemas.microsoft.com/office/drawing/2014/main" id="{7C459053-93DB-4174-A84F-19BADCAC3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695325"/>
            <a:ext cx="0" cy="4046538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6" name="Line 28">
            <a:extLst>
              <a:ext uri="{FF2B5EF4-FFF2-40B4-BE49-F238E27FC236}">
                <a16:creationId xmlns:a16="http://schemas.microsoft.com/office/drawing/2014/main" id="{DD5AFBED-B657-4BEA-B5FF-8B0609F49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695325"/>
            <a:ext cx="0" cy="4046538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7" name="Line 29">
            <a:extLst>
              <a:ext uri="{FF2B5EF4-FFF2-40B4-BE49-F238E27FC236}">
                <a16:creationId xmlns:a16="http://schemas.microsoft.com/office/drawing/2014/main" id="{761176DB-6F69-49F9-B118-0BF2195B2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3888" y="695325"/>
            <a:ext cx="0" cy="4046538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8" name="Line 30">
            <a:extLst>
              <a:ext uri="{FF2B5EF4-FFF2-40B4-BE49-F238E27FC236}">
                <a16:creationId xmlns:a16="http://schemas.microsoft.com/office/drawing/2014/main" id="{4CFA319C-6F4B-4853-AE22-A178F86E8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1298575"/>
            <a:ext cx="3816350" cy="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9" name="Line 31">
            <a:extLst>
              <a:ext uri="{FF2B5EF4-FFF2-40B4-BE49-F238E27FC236}">
                <a16:creationId xmlns:a16="http://schemas.microsoft.com/office/drawing/2014/main" id="{519ABB66-6215-4B87-A654-FAC887BCC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2051050"/>
            <a:ext cx="3816350" cy="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0" name="Line 32">
            <a:extLst>
              <a:ext uri="{FF2B5EF4-FFF2-40B4-BE49-F238E27FC236}">
                <a16:creationId xmlns:a16="http://schemas.microsoft.com/office/drawing/2014/main" id="{203F2C27-83BE-41F1-9CCE-AB890B163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2805113"/>
            <a:ext cx="3816350" cy="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1" name="Line 33">
            <a:extLst>
              <a:ext uri="{FF2B5EF4-FFF2-40B4-BE49-F238E27FC236}">
                <a16:creationId xmlns:a16="http://schemas.microsoft.com/office/drawing/2014/main" id="{C53EDC7A-FB50-47DA-812B-4A1C4DAC2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3236913"/>
            <a:ext cx="3816350" cy="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2" name="Line 34">
            <a:extLst>
              <a:ext uri="{FF2B5EF4-FFF2-40B4-BE49-F238E27FC236}">
                <a16:creationId xmlns:a16="http://schemas.microsoft.com/office/drawing/2014/main" id="{130A902A-9D34-4823-AC98-761BEA975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3989388"/>
            <a:ext cx="3816350" cy="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3" name="Line 35">
            <a:extLst>
              <a:ext uri="{FF2B5EF4-FFF2-40B4-BE49-F238E27FC236}">
                <a16:creationId xmlns:a16="http://schemas.microsoft.com/office/drawing/2014/main" id="{83138B5B-F3B9-4DA8-B132-D1F29FCAF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695325"/>
            <a:ext cx="0" cy="4046538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4" name="Line 36">
            <a:extLst>
              <a:ext uri="{FF2B5EF4-FFF2-40B4-BE49-F238E27FC236}">
                <a16:creationId xmlns:a16="http://schemas.microsoft.com/office/drawing/2014/main" id="{E8D23386-6689-406A-9942-71EACED22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8713" y="695325"/>
            <a:ext cx="0" cy="4046538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5" name="Line 37">
            <a:extLst>
              <a:ext uri="{FF2B5EF4-FFF2-40B4-BE49-F238E27FC236}">
                <a16:creationId xmlns:a16="http://schemas.microsoft.com/office/drawing/2014/main" id="{68469041-BE49-4716-894A-5DAA2A641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695325"/>
            <a:ext cx="3816350" cy="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6" name="Line 38">
            <a:extLst>
              <a:ext uri="{FF2B5EF4-FFF2-40B4-BE49-F238E27FC236}">
                <a16:creationId xmlns:a16="http://schemas.microsoft.com/office/drawing/2014/main" id="{47EE99D4-1BE8-4812-A076-CD4891BE8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4741863"/>
            <a:ext cx="3816350" cy="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7" name="AutoShape 88">
            <a:extLst>
              <a:ext uri="{FF2B5EF4-FFF2-40B4-BE49-F238E27FC236}">
                <a16:creationId xmlns:a16="http://schemas.microsoft.com/office/drawing/2014/main" id="{E0BC0D6F-930B-46CF-B4C3-E8AECE6B5D2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177506" y="2177257"/>
            <a:ext cx="720725" cy="788988"/>
          </a:xfrm>
          <a:prstGeom prst="downArrow">
            <a:avLst>
              <a:gd name="adj1" fmla="val 50000"/>
              <a:gd name="adj2" fmla="val 2566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solidFill>
                <a:schemeClr val="accent2"/>
              </a:solidFill>
            </a:endParaRPr>
          </a:p>
        </p:txBody>
      </p:sp>
      <p:graphicFrame>
        <p:nvGraphicFramePr>
          <p:cNvPr id="450762" name="Group 202">
            <a:extLst>
              <a:ext uri="{FF2B5EF4-FFF2-40B4-BE49-F238E27FC236}">
                <a16:creationId xmlns:a16="http://schemas.microsoft.com/office/drawing/2014/main" id="{83CC57ED-62E8-41D1-9C12-793046B13BE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23850" y="500063"/>
          <a:ext cx="3743325" cy="4027488"/>
        </p:xfrm>
        <a:graphic>
          <a:graphicData uri="http://schemas.openxmlformats.org/drawingml/2006/table">
            <a:tbl>
              <a:tblPr/>
              <a:tblGrid>
                <a:gridCol w="110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NFA M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78" name="灯片编号占位符 5">
            <a:extLst>
              <a:ext uri="{FF2B5EF4-FFF2-40B4-BE49-F238E27FC236}">
                <a16:creationId xmlns:a16="http://schemas.microsoft.com/office/drawing/2014/main" id="{C63146F7-C5C4-4B43-BAEB-79148A8C04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58864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C67889-5A16-46DB-AE32-AF7DF8A3270D}" type="slidenum">
              <a:rPr lang="zh-CN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12379" name="Rectangle 28">
            <a:extLst>
              <a:ext uri="{FF2B5EF4-FFF2-40B4-BE49-F238E27FC236}">
                <a16:creationId xmlns:a16="http://schemas.microsoft.com/office/drawing/2014/main" id="{24454E05-644A-448A-8353-D8B198C7A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0"/>
            <a:ext cx="7772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00100" indent="-8001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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-NFA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DFA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的转化 实例</a:t>
            </a:r>
          </a:p>
        </p:txBody>
      </p:sp>
      <p:sp>
        <p:nvSpPr>
          <p:cNvPr id="12380" name="Arc 148">
            <a:extLst>
              <a:ext uri="{FF2B5EF4-FFF2-40B4-BE49-F238E27FC236}">
                <a16:creationId xmlns:a16="http://schemas.microsoft.com/office/drawing/2014/main" id="{D2B4B9B0-F433-4A16-9048-82B7A282C490}"/>
              </a:ext>
            </a:extLst>
          </p:cNvPr>
          <p:cNvSpPr>
            <a:spLocks/>
          </p:cNvSpPr>
          <p:nvPr/>
        </p:nvSpPr>
        <p:spPr bwMode="auto">
          <a:xfrm rot="8672263" flipV="1">
            <a:off x="2506663" y="5305425"/>
            <a:ext cx="1020762" cy="454025"/>
          </a:xfrm>
          <a:custGeom>
            <a:avLst/>
            <a:gdLst>
              <a:gd name="T0" fmla="*/ 0 w 21600"/>
              <a:gd name="T1" fmla="*/ 0 h 19325"/>
              <a:gd name="T2" fmla="*/ 0 w 21600"/>
              <a:gd name="T3" fmla="*/ 0 h 19325"/>
              <a:gd name="T4" fmla="*/ 0 w 21600"/>
              <a:gd name="T5" fmla="*/ 0 h 19325"/>
              <a:gd name="T6" fmla="*/ 0 60000 65536"/>
              <a:gd name="T7" fmla="*/ 0 60000 65536"/>
              <a:gd name="T8" fmla="*/ 0 60000 65536"/>
              <a:gd name="T9" fmla="*/ 0 w 21600"/>
              <a:gd name="T10" fmla="*/ 0 h 19325"/>
              <a:gd name="T11" fmla="*/ 21600 w 21600"/>
              <a:gd name="T12" fmla="*/ 19325 h 193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325" fill="none" extrusionOk="0">
                <a:moveTo>
                  <a:pt x="9649" y="0"/>
                </a:moveTo>
                <a:cubicBezTo>
                  <a:pt x="16973" y="3657"/>
                  <a:pt x="21600" y="11139"/>
                  <a:pt x="21600" y="19325"/>
                </a:cubicBezTo>
              </a:path>
              <a:path w="21600" h="19325" stroke="0" extrusionOk="0">
                <a:moveTo>
                  <a:pt x="9649" y="0"/>
                </a:moveTo>
                <a:cubicBezTo>
                  <a:pt x="16973" y="3657"/>
                  <a:pt x="21600" y="11139"/>
                  <a:pt x="21600" y="19325"/>
                </a:cubicBezTo>
                <a:lnTo>
                  <a:pt x="0" y="19325"/>
                </a:lnTo>
                <a:lnTo>
                  <a:pt x="9649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81" name="Arc 149">
            <a:extLst>
              <a:ext uri="{FF2B5EF4-FFF2-40B4-BE49-F238E27FC236}">
                <a16:creationId xmlns:a16="http://schemas.microsoft.com/office/drawing/2014/main" id="{38078ACC-43FA-4200-BCC9-4A9EC1996DDF}"/>
              </a:ext>
            </a:extLst>
          </p:cNvPr>
          <p:cNvSpPr>
            <a:spLocks/>
          </p:cNvSpPr>
          <p:nvPr/>
        </p:nvSpPr>
        <p:spPr bwMode="auto">
          <a:xfrm rot="18690640" flipV="1">
            <a:off x="2419351" y="5697537"/>
            <a:ext cx="976312" cy="53181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/>
          <a:lstStyle/>
          <a:p>
            <a:endParaRPr lang="zh-CN" altLang="en-US"/>
          </a:p>
        </p:txBody>
      </p:sp>
      <p:sp>
        <p:nvSpPr>
          <p:cNvPr id="12382" name="Line 150">
            <a:extLst>
              <a:ext uri="{FF2B5EF4-FFF2-40B4-BE49-F238E27FC236}">
                <a16:creationId xmlns:a16="http://schemas.microsoft.com/office/drawing/2014/main" id="{46F45C8B-DDCE-4135-A6C4-A6981ADEB3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4813" y="5305425"/>
            <a:ext cx="915987" cy="806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83" name="AutoShape 152">
            <a:extLst>
              <a:ext uri="{FF2B5EF4-FFF2-40B4-BE49-F238E27FC236}">
                <a16:creationId xmlns:a16="http://schemas.microsoft.com/office/drawing/2014/main" id="{3E428BBE-A0B4-4521-9966-5F0704137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5153025"/>
            <a:ext cx="611188" cy="180975"/>
          </a:xfrm>
          <a:prstGeom prst="rightArrow">
            <a:avLst>
              <a:gd name="adj1" fmla="val 50000"/>
              <a:gd name="adj2" fmla="val 8443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384" name="Line 153">
            <a:extLst>
              <a:ext uri="{FF2B5EF4-FFF2-40B4-BE49-F238E27FC236}">
                <a16:creationId xmlns:a16="http://schemas.microsoft.com/office/drawing/2014/main" id="{797206D8-5F34-4357-B72E-BBFA72011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2950" y="5251450"/>
            <a:ext cx="612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85" name="Oval 154">
            <a:extLst>
              <a:ext uri="{FF2B5EF4-FFF2-40B4-BE49-F238E27FC236}">
                <a16:creationId xmlns:a16="http://schemas.microsoft.com/office/drawing/2014/main" id="{08859034-378A-40AE-8C22-0B268553A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5005388"/>
            <a:ext cx="612775" cy="509587"/>
          </a:xfrm>
          <a:prstGeom prst="ellipse">
            <a:avLst/>
          </a:prstGeom>
          <a:solidFill>
            <a:srgbClr val="99FF33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386" name="Text Box 155">
            <a:extLst>
              <a:ext uri="{FF2B5EF4-FFF2-40B4-BE49-F238E27FC236}">
                <a16:creationId xmlns:a16="http://schemas.microsoft.com/office/drawing/2014/main" id="{E11C3F1B-0393-408C-9711-7443FAEA1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5030788"/>
            <a:ext cx="8175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12387" name="Line 156">
            <a:extLst>
              <a:ext uri="{FF2B5EF4-FFF2-40B4-BE49-F238E27FC236}">
                <a16:creationId xmlns:a16="http://schemas.microsoft.com/office/drawing/2014/main" id="{5743E444-6804-49B7-92B2-E93C4F842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5273675"/>
            <a:ext cx="614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88" name="Text Box 157">
            <a:extLst>
              <a:ext uri="{FF2B5EF4-FFF2-40B4-BE49-F238E27FC236}">
                <a16:creationId xmlns:a16="http://schemas.microsoft.com/office/drawing/2014/main" id="{384D7950-296B-42A6-9DA0-28D580A98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0" y="4894263"/>
            <a:ext cx="10207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/>
              <a:t>a</a:t>
            </a:r>
            <a:endParaRPr lang="en-US" altLang="zh-CN" sz="1800"/>
          </a:p>
        </p:txBody>
      </p:sp>
      <p:sp>
        <p:nvSpPr>
          <p:cNvPr id="12389" name="Line 158">
            <a:extLst>
              <a:ext uri="{FF2B5EF4-FFF2-40B4-BE49-F238E27FC236}">
                <a16:creationId xmlns:a16="http://schemas.microsoft.com/office/drawing/2014/main" id="{DDF25602-D6A7-44E8-946C-4ABD38309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7388" y="5251450"/>
            <a:ext cx="6111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0" name="Text Box 159">
            <a:extLst>
              <a:ext uri="{FF2B5EF4-FFF2-40B4-BE49-F238E27FC236}">
                <a16:creationId xmlns:a16="http://schemas.microsoft.com/office/drawing/2014/main" id="{164A9794-28D1-440F-A237-33496D45C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4902200"/>
            <a:ext cx="10207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12391" name="Oval 160">
            <a:extLst>
              <a:ext uri="{FF2B5EF4-FFF2-40B4-BE49-F238E27FC236}">
                <a16:creationId xmlns:a16="http://schemas.microsoft.com/office/drawing/2014/main" id="{0BBD256E-5F1F-4139-BDDC-792338A54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75" y="4929188"/>
            <a:ext cx="817563" cy="674687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392" name="Oval 161">
            <a:extLst>
              <a:ext uri="{FF2B5EF4-FFF2-40B4-BE49-F238E27FC236}">
                <a16:creationId xmlns:a16="http://schemas.microsoft.com/office/drawing/2014/main" id="{88B7C9EF-6847-4C42-95F0-06E120CD8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75" y="5016500"/>
            <a:ext cx="614363" cy="506413"/>
          </a:xfrm>
          <a:prstGeom prst="ellipse">
            <a:avLst/>
          </a:prstGeom>
          <a:solidFill>
            <a:srgbClr val="99FF33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393" name="Text Box 162">
            <a:extLst>
              <a:ext uri="{FF2B5EF4-FFF2-40B4-BE49-F238E27FC236}">
                <a16:creationId xmlns:a16="http://schemas.microsoft.com/office/drawing/2014/main" id="{863FC4C0-89F9-4CD2-B2D0-1A440D24B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775" y="5030788"/>
            <a:ext cx="61277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394" name="Line 163">
            <a:extLst>
              <a:ext uri="{FF2B5EF4-FFF2-40B4-BE49-F238E27FC236}">
                <a16:creationId xmlns:a16="http://schemas.microsoft.com/office/drawing/2014/main" id="{A69DCACE-1E47-4BCB-A805-919A8D7E2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5" y="5016500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5" name="Line 164">
            <a:extLst>
              <a:ext uri="{FF2B5EF4-FFF2-40B4-BE49-F238E27FC236}">
                <a16:creationId xmlns:a16="http://schemas.microsoft.com/office/drawing/2014/main" id="{F1269CF2-1192-4452-9725-B7DC97F77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5" y="5016500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6" name="Oval 165">
            <a:extLst>
              <a:ext uri="{FF2B5EF4-FFF2-40B4-BE49-F238E27FC236}">
                <a16:creationId xmlns:a16="http://schemas.microsoft.com/office/drawing/2014/main" id="{24303EF8-EB2C-449C-B9F0-998BD8327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4943475"/>
            <a:ext cx="612775" cy="628650"/>
          </a:xfrm>
          <a:prstGeom prst="ellipse">
            <a:avLst/>
          </a:prstGeom>
          <a:solidFill>
            <a:srgbClr val="99FF33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397" name="Text Box 166">
            <a:extLst>
              <a:ext uri="{FF2B5EF4-FFF2-40B4-BE49-F238E27FC236}">
                <a16:creationId xmlns:a16="http://schemas.microsoft.com/office/drawing/2014/main" id="{77FACE1E-39D7-43B5-82FD-F7F73B8C1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4937125"/>
            <a:ext cx="61436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398" name="Line 167">
            <a:extLst>
              <a:ext uri="{FF2B5EF4-FFF2-40B4-BE49-F238E27FC236}">
                <a16:creationId xmlns:a16="http://schemas.microsoft.com/office/drawing/2014/main" id="{685FD79E-CC0A-4C06-8D73-ECD2C61D1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438" y="5000625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9" name="Line 168">
            <a:extLst>
              <a:ext uri="{FF2B5EF4-FFF2-40B4-BE49-F238E27FC236}">
                <a16:creationId xmlns:a16="http://schemas.microsoft.com/office/drawing/2014/main" id="{EDC91716-82DF-42E2-A278-B5DEC54D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438" y="5000625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00" name="Oval 169">
            <a:extLst>
              <a:ext uri="{FF2B5EF4-FFF2-40B4-BE49-F238E27FC236}">
                <a16:creationId xmlns:a16="http://schemas.microsoft.com/office/drawing/2014/main" id="{676256FF-7F59-477A-AA59-A778D6070117}"/>
              </a:ext>
            </a:extLst>
          </p:cNvPr>
          <p:cNvSpPr>
            <a:spLocks noChangeArrowheads="1"/>
          </p:cNvSpPr>
          <p:nvPr/>
        </p:nvSpPr>
        <p:spPr bwMode="auto">
          <a:xfrm rot="-1718240">
            <a:off x="2590800" y="4684713"/>
            <a:ext cx="635000" cy="635000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401" name="Oval 170">
            <a:extLst>
              <a:ext uri="{FF2B5EF4-FFF2-40B4-BE49-F238E27FC236}">
                <a16:creationId xmlns:a16="http://schemas.microsoft.com/office/drawing/2014/main" id="{AF3E5D34-13FB-450A-9DC3-5CA67DC1F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63" y="4983163"/>
            <a:ext cx="611187" cy="508000"/>
          </a:xfrm>
          <a:prstGeom prst="ellipse">
            <a:avLst/>
          </a:prstGeom>
          <a:solidFill>
            <a:srgbClr val="99FF33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402" name="Text Box 171">
            <a:extLst>
              <a:ext uri="{FF2B5EF4-FFF2-40B4-BE49-F238E27FC236}">
                <a16:creationId xmlns:a16="http://schemas.microsoft.com/office/drawing/2014/main" id="{E6B9A2A7-D447-427C-9E1A-56BC69AD8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263" y="4983163"/>
            <a:ext cx="8175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12403" name="Line 173">
            <a:extLst>
              <a:ext uri="{FF2B5EF4-FFF2-40B4-BE49-F238E27FC236}">
                <a16:creationId xmlns:a16="http://schemas.microsoft.com/office/drawing/2014/main" id="{6255AE4A-41FB-479E-A81A-DC12DF418510}"/>
              </a:ext>
            </a:extLst>
          </p:cNvPr>
          <p:cNvSpPr>
            <a:spLocks noChangeShapeType="1"/>
          </p:cNvSpPr>
          <p:nvPr/>
        </p:nvSpPr>
        <p:spPr bwMode="auto">
          <a:xfrm rot="9898667" flipV="1">
            <a:off x="2624138" y="4967288"/>
            <a:ext cx="1587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04" name="Oval 174">
            <a:extLst>
              <a:ext uri="{FF2B5EF4-FFF2-40B4-BE49-F238E27FC236}">
                <a16:creationId xmlns:a16="http://schemas.microsoft.com/office/drawing/2014/main" id="{A665D1B3-C9F3-4422-9447-B9EB3093E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575" y="5011738"/>
            <a:ext cx="612775" cy="509587"/>
          </a:xfrm>
          <a:prstGeom prst="ellipse">
            <a:avLst/>
          </a:prstGeom>
          <a:solidFill>
            <a:srgbClr val="99FF33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405" name="Text Box 175">
            <a:extLst>
              <a:ext uri="{FF2B5EF4-FFF2-40B4-BE49-F238E27FC236}">
                <a16:creationId xmlns:a16="http://schemas.microsoft.com/office/drawing/2014/main" id="{8DE7D48E-51BD-49B7-9F9D-C726C5256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5030788"/>
            <a:ext cx="8175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12406" name="Text Box 176">
            <a:extLst>
              <a:ext uri="{FF2B5EF4-FFF2-40B4-BE49-F238E27FC236}">
                <a16:creationId xmlns:a16="http://schemas.microsoft.com/office/drawing/2014/main" id="{2ADFE9DB-FA8C-4092-87E9-2719DD1A5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3" y="4854575"/>
            <a:ext cx="6111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</a:t>
            </a:r>
            <a:endParaRPr lang="zh-CN" altLang="en-US" sz="2400"/>
          </a:p>
        </p:txBody>
      </p:sp>
      <p:sp>
        <p:nvSpPr>
          <p:cNvPr id="12407" name="Line 177">
            <a:extLst>
              <a:ext uri="{FF2B5EF4-FFF2-40B4-BE49-F238E27FC236}">
                <a16:creationId xmlns:a16="http://schemas.microsoft.com/office/drawing/2014/main" id="{D75344B9-3CD8-4A65-95FD-AD033BF93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3738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08" name="Text Box 178">
            <a:extLst>
              <a:ext uri="{FF2B5EF4-FFF2-40B4-BE49-F238E27FC236}">
                <a16:creationId xmlns:a16="http://schemas.microsoft.com/office/drawing/2014/main" id="{3186C679-BFD1-4551-B9D8-B54A2F0B9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913" y="4902200"/>
            <a:ext cx="6111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12409" name="Oval 180">
            <a:extLst>
              <a:ext uri="{FF2B5EF4-FFF2-40B4-BE49-F238E27FC236}">
                <a16:creationId xmlns:a16="http://schemas.microsoft.com/office/drawing/2014/main" id="{C3F580A1-8A67-4549-B478-BDF86B443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5981700"/>
            <a:ext cx="611187" cy="508000"/>
          </a:xfrm>
          <a:prstGeom prst="ellipse">
            <a:avLst/>
          </a:prstGeom>
          <a:solidFill>
            <a:srgbClr val="99FF33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410" name="Text Box 181">
            <a:extLst>
              <a:ext uri="{FF2B5EF4-FFF2-40B4-BE49-F238E27FC236}">
                <a16:creationId xmlns:a16="http://schemas.microsoft.com/office/drawing/2014/main" id="{70D24DEE-BE4B-4DE6-8AC9-EA000F961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588" y="5981700"/>
            <a:ext cx="8159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12411" name="Line 183">
            <a:extLst>
              <a:ext uri="{FF2B5EF4-FFF2-40B4-BE49-F238E27FC236}">
                <a16:creationId xmlns:a16="http://schemas.microsoft.com/office/drawing/2014/main" id="{C76D8EAE-4EF2-48C0-9CCF-9A96BE087199}"/>
              </a:ext>
            </a:extLst>
          </p:cNvPr>
          <p:cNvSpPr>
            <a:spLocks noChangeShapeType="1"/>
          </p:cNvSpPr>
          <p:nvPr/>
        </p:nvSpPr>
        <p:spPr bwMode="auto">
          <a:xfrm rot="653057" flipV="1">
            <a:off x="2524125" y="6288088"/>
            <a:ext cx="3175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12" name="Text Box 184">
            <a:extLst>
              <a:ext uri="{FF2B5EF4-FFF2-40B4-BE49-F238E27FC236}">
                <a16:creationId xmlns:a16="http://schemas.microsoft.com/office/drawing/2014/main" id="{76880217-AC87-437B-A012-9CEE7D75C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5376863"/>
            <a:ext cx="61277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</a:t>
            </a:r>
            <a:endParaRPr lang="zh-CN" altLang="en-US" sz="2400"/>
          </a:p>
        </p:txBody>
      </p:sp>
      <p:sp>
        <p:nvSpPr>
          <p:cNvPr id="12413" name="Text Box 185">
            <a:extLst>
              <a:ext uri="{FF2B5EF4-FFF2-40B4-BE49-F238E27FC236}">
                <a16:creationId xmlns:a16="http://schemas.microsoft.com/office/drawing/2014/main" id="{5BC0EFA6-D32D-45A7-8192-7AE2626CE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5497513"/>
            <a:ext cx="61118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</a:t>
            </a:r>
            <a:endParaRPr lang="zh-CN" altLang="en-US" sz="2400"/>
          </a:p>
        </p:txBody>
      </p:sp>
      <p:sp>
        <p:nvSpPr>
          <p:cNvPr id="12414" name="Text Box 186">
            <a:extLst>
              <a:ext uri="{FF2B5EF4-FFF2-40B4-BE49-F238E27FC236}">
                <a16:creationId xmlns:a16="http://schemas.microsoft.com/office/drawing/2014/main" id="{3456D517-010D-4C2F-8F55-E3D9B3EBB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5588000"/>
            <a:ext cx="6111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</a:t>
            </a:r>
            <a:endParaRPr lang="zh-CN" altLang="en-US" sz="2400"/>
          </a:p>
        </p:txBody>
      </p:sp>
      <p:sp>
        <p:nvSpPr>
          <p:cNvPr id="12415" name="Text Box 187">
            <a:extLst>
              <a:ext uri="{FF2B5EF4-FFF2-40B4-BE49-F238E27FC236}">
                <a16:creationId xmlns:a16="http://schemas.microsoft.com/office/drawing/2014/main" id="{FD273EBC-6833-45FC-8D47-6CD73FCEB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075" y="4902200"/>
            <a:ext cx="10207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12416" name="Text Box 172">
            <a:extLst>
              <a:ext uri="{FF2B5EF4-FFF2-40B4-BE49-F238E27FC236}">
                <a16:creationId xmlns:a16="http://schemas.microsoft.com/office/drawing/2014/main" id="{CE9C7C0F-BC82-4A3C-B0F2-93EF48D33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4500563"/>
            <a:ext cx="10207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12417" name="Text Box 182">
            <a:extLst>
              <a:ext uri="{FF2B5EF4-FFF2-40B4-BE49-F238E27FC236}">
                <a16:creationId xmlns:a16="http://schemas.microsoft.com/office/drawing/2014/main" id="{20388F53-7E46-44C6-8D8F-A89F04C60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8" y="6500813"/>
            <a:ext cx="6111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670" name="Group 86">
            <a:extLst>
              <a:ext uri="{FF2B5EF4-FFF2-40B4-BE49-F238E27FC236}">
                <a16:creationId xmlns:a16="http://schemas.microsoft.com/office/drawing/2014/main" id="{0371635F-1A9A-4766-9376-7D14BEF15355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1042988" y="115888"/>
          <a:ext cx="6237287" cy="2560638"/>
        </p:xfrm>
        <a:graphic>
          <a:graphicData uri="http://schemas.openxmlformats.org/drawingml/2006/table">
            <a:tbl>
              <a:tblPr/>
              <a:tblGrid>
                <a:gridCol w="174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77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DFA M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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0 [SAD]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[BDA] 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[AD]  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 [BDA]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[BDA] 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[ACD] 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2 [AD]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[BDA] 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[AD]  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3 [ACD]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[BDA] 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[AED] 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4 [AED]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[BDA] 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[AD]  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46">
            <a:extLst>
              <a:ext uri="{FF2B5EF4-FFF2-40B4-BE49-F238E27FC236}">
                <a16:creationId xmlns:a16="http://schemas.microsoft.com/office/drawing/2014/main" id="{3415644B-9550-4CD6-8C91-3EEB2D55EA20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2714625"/>
            <a:ext cx="5327650" cy="3644900"/>
            <a:chOff x="1202" y="1298"/>
            <a:chExt cx="3356" cy="2296"/>
          </a:xfrm>
        </p:grpSpPr>
        <p:sp>
          <p:nvSpPr>
            <p:cNvPr id="14378" name="Line 47">
              <a:extLst>
                <a:ext uri="{FF2B5EF4-FFF2-40B4-BE49-F238E27FC236}">
                  <a16:creationId xmlns:a16="http://schemas.microsoft.com/office/drawing/2014/main" id="{868472BD-EC4C-4CC2-86F4-A7DDE8871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5" y="2011"/>
              <a:ext cx="1632" cy="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Arc 48">
              <a:extLst>
                <a:ext uri="{FF2B5EF4-FFF2-40B4-BE49-F238E27FC236}">
                  <a16:creationId xmlns:a16="http://schemas.microsoft.com/office/drawing/2014/main" id="{4EC88601-F45B-4B9B-B2E8-C75129605FEF}"/>
                </a:ext>
              </a:extLst>
            </p:cNvPr>
            <p:cNvSpPr>
              <a:spLocks/>
            </p:cNvSpPr>
            <p:nvPr/>
          </p:nvSpPr>
          <p:spPr bwMode="auto">
            <a:xfrm rot="7089965">
              <a:off x="2890" y="1344"/>
              <a:ext cx="1009" cy="1157"/>
            </a:xfrm>
            <a:custGeom>
              <a:avLst/>
              <a:gdLst>
                <a:gd name="T0" fmla="*/ 0 w 21600"/>
                <a:gd name="T1" fmla="*/ 0 h 22960"/>
                <a:gd name="T2" fmla="*/ 0 w 21600"/>
                <a:gd name="T3" fmla="*/ 0 h 22960"/>
                <a:gd name="T4" fmla="*/ 0 w 21600"/>
                <a:gd name="T5" fmla="*/ 0 h 2296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960"/>
                <a:gd name="T11" fmla="*/ 21600 w 21600"/>
                <a:gd name="T12" fmla="*/ 22960 h 22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96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053"/>
                    <a:pt x="21585" y="22507"/>
                    <a:pt x="21557" y="22960"/>
                  </a:cubicBezTo>
                </a:path>
                <a:path w="21600" h="2296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053"/>
                    <a:pt x="21585" y="22507"/>
                    <a:pt x="21557" y="2296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Arc 49">
              <a:extLst>
                <a:ext uri="{FF2B5EF4-FFF2-40B4-BE49-F238E27FC236}">
                  <a16:creationId xmlns:a16="http://schemas.microsoft.com/office/drawing/2014/main" id="{135A70AC-6B2F-44C2-9537-711A8DC6D6B4}"/>
                </a:ext>
              </a:extLst>
            </p:cNvPr>
            <p:cNvSpPr>
              <a:spLocks/>
            </p:cNvSpPr>
            <p:nvPr/>
          </p:nvSpPr>
          <p:spPr bwMode="auto">
            <a:xfrm rot="7948018">
              <a:off x="2819" y="1756"/>
              <a:ext cx="504" cy="4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Line 50">
              <a:extLst>
                <a:ext uri="{FF2B5EF4-FFF2-40B4-BE49-F238E27FC236}">
                  <a16:creationId xmlns:a16="http://schemas.microsoft.com/office/drawing/2014/main" id="{285D6C6D-23EA-450A-B138-BDF2D5307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8" y="1891"/>
              <a:ext cx="680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Text Box 51">
              <a:extLst>
                <a:ext uri="{FF2B5EF4-FFF2-40B4-BE49-F238E27FC236}">
                  <a16:creationId xmlns:a16="http://schemas.microsoft.com/office/drawing/2014/main" id="{5D23930E-FB35-43FC-B308-DD53C58A5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3266"/>
              <a:ext cx="299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转换后的 </a:t>
              </a:r>
              <a:r>
                <a:rPr lang="en-US" altLang="zh-CN" sz="1800"/>
                <a:t>DFA M</a:t>
              </a:r>
              <a:r>
                <a:rPr lang="zh-CN" altLang="en-US" sz="1800"/>
                <a:t>的状态图</a:t>
              </a:r>
            </a:p>
          </p:txBody>
        </p:sp>
        <p:sp>
          <p:nvSpPr>
            <p:cNvPr id="14383" name="AutoShape 52">
              <a:extLst>
                <a:ext uri="{FF2B5EF4-FFF2-40B4-BE49-F238E27FC236}">
                  <a16:creationId xmlns:a16="http://schemas.microsoft.com/office/drawing/2014/main" id="{512CBD01-17B7-40B6-A372-A65BDEC1D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855"/>
              <a:ext cx="408" cy="118"/>
            </a:xfrm>
            <a:prstGeom prst="rightArrow">
              <a:avLst>
                <a:gd name="adj1" fmla="val 50000"/>
                <a:gd name="adj2" fmla="val 8644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4384" name="Line 53">
              <a:extLst>
                <a:ext uri="{FF2B5EF4-FFF2-40B4-BE49-F238E27FC236}">
                  <a16:creationId xmlns:a16="http://schemas.microsoft.com/office/drawing/2014/main" id="{A9175939-5239-49F5-B8DE-9E13B8310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918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Oval 54">
              <a:extLst>
                <a:ext uri="{FF2B5EF4-FFF2-40B4-BE49-F238E27FC236}">
                  <a16:creationId xmlns:a16="http://schemas.microsoft.com/office/drawing/2014/main" id="{542CCC57-4666-4CB3-8954-858122C03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1761"/>
              <a:ext cx="408" cy="328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4386" name="Text Box 55">
              <a:extLst>
                <a:ext uri="{FF2B5EF4-FFF2-40B4-BE49-F238E27FC236}">
                  <a16:creationId xmlns:a16="http://schemas.microsoft.com/office/drawing/2014/main" id="{FCB12CC0-3E7E-4BE5-8394-6EAE64EE7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" y="1761"/>
              <a:ext cx="54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14387" name="Line 56">
              <a:extLst>
                <a:ext uri="{FF2B5EF4-FFF2-40B4-BE49-F238E27FC236}">
                  <a16:creationId xmlns:a16="http://schemas.microsoft.com/office/drawing/2014/main" id="{2BCB1705-9366-4584-A27D-27A22FF13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933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Text Box 57">
              <a:extLst>
                <a:ext uri="{FF2B5EF4-FFF2-40B4-BE49-F238E27FC236}">
                  <a16:creationId xmlns:a16="http://schemas.microsoft.com/office/drawing/2014/main" id="{9D059F10-A135-4F41-BF86-DE63DA248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2" y="1651"/>
              <a:ext cx="68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</a:p>
          </p:txBody>
        </p:sp>
        <p:sp>
          <p:nvSpPr>
            <p:cNvPr id="14389" name="Line 58">
              <a:extLst>
                <a:ext uri="{FF2B5EF4-FFF2-40B4-BE49-F238E27FC236}">
                  <a16:creationId xmlns:a16="http://schemas.microsoft.com/office/drawing/2014/main" id="{B9A086EE-489A-44D6-9A12-1A69F42FC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" y="1908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Text Box 59">
              <a:extLst>
                <a:ext uri="{FF2B5EF4-FFF2-40B4-BE49-F238E27FC236}">
                  <a16:creationId xmlns:a16="http://schemas.microsoft.com/office/drawing/2014/main" id="{14B8A95C-B2A4-47C0-BD3A-CE9FF323E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59"/>
              <a:ext cx="40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14391" name="Oval 60">
              <a:extLst>
                <a:ext uri="{FF2B5EF4-FFF2-40B4-BE49-F238E27FC236}">
                  <a16:creationId xmlns:a16="http://schemas.microsoft.com/office/drawing/2014/main" id="{10E75B16-CBE4-48E4-BD16-0CF229E56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658"/>
              <a:ext cx="544" cy="437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4392" name="Oval 61">
              <a:extLst>
                <a:ext uri="{FF2B5EF4-FFF2-40B4-BE49-F238E27FC236}">
                  <a16:creationId xmlns:a16="http://schemas.microsoft.com/office/drawing/2014/main" id="{C1591B7E-B88F-4498-ACD7-971290E24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1715"/>
              <a:ext cx="408" cy="327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4393" name="Text Box 62">
              <a:extLst>
                <a:ext uri="{FF2B5EF4-FFF2-40B4-BE49-F238E27FC236}">
                  <a16:creationId xmlns:a16="http://schemas.microsoft.com/office/drawing/2014/main" id="{2DA9BD97-C96E-49CA-A994-FC449E1D0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1752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4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4394" name="Line 63">
              <a:extLst>
                <a:ext uri="{FF2B5EF4-FFF2-40B4-BE49-F238E27FC236}">
                  <a16:creationId xmlns:a16="http://schemas.microsoft.com/office/drawing/2014/main" id="{A7B4911A-71B8-4622-8A9D-3B8D06303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2" y="1715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Line 64">
              <a:extLst>
                <a:ext uri="{FF2B5EF4-FFF2-40B4-BE49-F238E27FC236}">
                  <a16:creationId xmlns:a16="http://schemas.microsoft.com/office/drawing/2014/main" id="{CD2248CD-D2A8-43FE-BD60-539356A52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2" y="1715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6" name="Oval 65">
              <a:extLst>
                <a:ext uri="{FF2B5EF4-FFF2-40B4-BE49-F238E27FC236}">
                  <a16:creationId xmlns:a16="http://schemas.microsoft.com/office/drawing/2014/main" id="{1C61CFEB-4439-4AB8-A088-72391D7D9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683"/>
              <a:ext cx="408" cy="406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4397" name="Text Box 66">
              <a:extLst>
                <a:ext uri="{FF2B5EF4-FFF2-40B4-BE49-F238E27FC236}">
                  <a16:creationId xmlns:a16="http://schemas.microsoft.com/office/drawing/2014/main" id="{44254800-4DD1-49AE-A8F8-3A356A4C7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1683"/>
              <a:ext cx="408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4398" name="Line 67">
              <a:extLst>
                <a:ext uri="{FF2B5EF4-FFF2-40B4-BE49-F238E27FC236}">
                  <a16:creationId xmlns:a16="http://schemas.microsoft.com/office/drawing/2014/main" id="{34C71119-3B2B-44DD-A093-139AE819A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75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Line 68">
              <a:extLst>
                <a:ext uri="{FF2B5EF4-FFF2-40B4-BE49-F238E27FC236}">
                  <a16:creationId xmlns:a16="http://schemas.microsoft.com/office/drawing/2014/main" id="{6E5FED9A-A8D6-4B21-A549-15C51B529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75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Oval 69">
              <a:extLst>
                <a:ext uri="{FF2B5EF4-FFF2-40B4-BE49-F238E27FC236}">
                  <a16:creationId xmlns:a16="http://schemas.microsoft.com/office/drawing/2014/main" id="{AF69670C-27BD-4959-92F4-ECE699C344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718240">
              <a:off x="2358" y="1517"/>
              <a:ext cx="425" cy="409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4401" name="Oval 70">
              <a:extLst>
                <a:ext uri="{FF2B5EF4-FFF2-40B4-BE49-F238E27FC236}">
                  <a16:creationId xmlns:a16="http://schemas.microsoft.com/office/drawing/2014/main" id="{6327F23A-FF5E-494F-9FC3-670C291A0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746"/>
              <a:ext cx="409" cy="328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4402" name="Text Box 71">
              <a:extLst>
                <a:ext uri="{FF2B5EF4-FFF2-40B4-BE49-F238E27FC236}">
                  <a16:creationId xmlns:a16="http://schemas.microsoft.com/office/drawing/2014/main" id="{0A5D927A-D439-42B8-B3BA-146052EDD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" y="1746"/>
              <a:ext cx="54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14403" name="Text Box 72">
              <a:extLst>
                <a:ext uri="{FF2B5EF4-FFF2-40B4-BE49-F238E27FC236}">
                  <a16:creationId xmlns:a16="http://schemas.microsoft.com/office/drawing/2014/main" id="{BCB365E7-8DAE-4F5D-8A44-FE7F75828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1298"/>
              <a:ext cx="68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4404" name="Line 73">
              <a:extLst>
                <a:ext uri="{FF2B5EF4-FFF2-40B4-BE49-F238E27FC236}">
                  <a16:creationId xmlns:a16="http://schemas.microsoft.com/office/drawing/2014/main" id="{4BC1EB3C-324F-4A53-A6FF-1AF3CDFF19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898667" flipV="1">
              <a:off x="2381" y="1735"/>
              <a:ext cx="1" cy="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Text Box 74">
              <a:extLst>
                <a:ext uri="{FF2B5EF4-FFF2-40B4-BE49-F238E27FC236}">
                  <a16:creationId xmlns:a16="http://schemas.microsoft.com/office/drawing/2014/main" id="{10E7AE89-6D62-490D-B282-3D477A4AA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626"/>
              <a:ext cx="40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4406" name="Oval 75">
              <a:extLst>
                <a:ext uri="{FF2B5EF4-FFF2-40B4-BE49-F238E27FC236}">
                  <a16:creationId xmlns:a16="http://schemas.microsoft.com/office/drawing/2014/main" id="{47C3E251-A5C5-46C3-8945-4CBA80BB08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718240">
              <a:off x="2290" y="2709"/>
              <a:ext cx="424" cy="409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4407" name="Oval 76">
              <a:extLst>
                <a:ext uri="{FF2B5EF4-FFF2-40B4-BE49-F238E27FC236}">
                  <a16:creationId xmlns:a16="http://schemas.microsoft.com/office/drawing/2014/main" id="{6CA16835-A459-4F95-8112-4B0073B51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2610"/>
              <a:ext cx="409" cy="328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4408" name="Text Box 77">
              <a:extLst>
                <a:ext uri="{FF2B5EF4-FFF2-40B4-BE49-F238E27FC236}">
                  <a16:creationId xmlns:a16="http://schemas.microsoft.com/office/drawing/2014/main" id="{FC406D1F-C1B8-478C-BC02-FD55F829D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610"/>
              <a:ext cx="54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14409" name="Text Box 78">
              <a:extLst>
                <a:ext uri="{FF2B5EF4-FFF2-40B4-BE49-F238E27FC236}">
                  <a16:creationId xmlns:a16="http://schemas.microsoft.com/office/drawing/2014/main" id="{2F520E72-7585-4C0F-9AD4-4B05300E5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8" y="3037"/>
              <a:ext cx="409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14410" name="Line 79">
              <a:extLst>
                <a:ext uri="{FF2B5EF4-FFF2-40B4-BE49-F238E27FC236}">
                  <a16:creationId xmlns:a16="http://schemas.microsoft.com/office/drawing/2014/main" id="{A53B2B9C-6236-4553-810E-BAFEBA821A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53057" flipV="1">
              <a:off x="2290" y="2808"/>
              <a:ext cx="1" cy="1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Text Box 80">
              <a:extLst>
                <a:ext uri="{FF2B5EF4-FFF2-40B4-BE49-F238E27FC236}">
                  <a16:creationId xmlns:a16="http://schemas.microsoft.com/office/drawing/2014/main" id="{B0187725-64C8-406B-BE48-E252D66D6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156"/>
              <a:ext cx="40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4412" name="Text Box 81">
              <a:extLst>
                <a:ext uri="{FF2B5EF4-FFF2-40B4-BE49-F238E27FC236}">
                  <a16:creationId xmlns:a16="http://schemas.microsoft.com/office/drawing/2014/main" id="{C162CA1A-10CA-495C-9165-74B554EB0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215"/>
              <a:ext cx="40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14413" name="Line 82">
              <a:extLst>
                <a:ext uri="{FF2B5EF4-FFF2-40B4-BE49-F238E27FC236}">
                  <a16:creationId xmlns:a16="http://schemas.microsoft.com/office/drawing/2014/main" id="{54DDDFEF-84FC-41C0-8263-D158E4169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3" y="2063"/>
              <a:ext cx="0" cy="5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4" name="Text Box 83">
              <a:extLst>
                <a:ext uri="{FF2B5EF4-FFF2-40B4-BE49-F238E27FC236}">
                  <a16:creationId xmlns:a16="http://schemas.microsoft.com/office/drawing/2014/main" id="{339D01ED-72BC-4A36-8D27-512A48611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" y="2339"/>
              <a:ext cx="40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14415" name="Text Box 84">
              <a:extLst>
                <a:ext uri="{FF2B5EF4-FFF2-40B4-BE49-F238E27FC236}">
                  <a16:creationId xmlns:a16="http://schemas.microsoft.com/office/drawing/2014/main" id="{12EDF60C-20E6-46E1-A97D-274A231BD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" y="2011"/>
              <a:ext cx="40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4416" name="Text Box 85">
              <a:extLst>
                <a:ext uri="{FF2B5EF4-FFF2-40B4-BE49-F238E27FC236}">
                  <a16:creationId xmlns:a16="http://schemas.microsoft.com/office/drawing/2014/main" id="{C5C23B86-C95E-4C8D-9FAA-7533C2F10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" y="1870"/>
              <a:ext cx="40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</p:grpSp>
      <p:sp>
        <p:nvSpPr>
          <p:cNvPr id="14376" name="灯片编号占位符 42">
            <a:extLst>
              <a:ext uri="{FF2B5EF4-FFF2-40B4-BE49-F238E27FC236}">
                <a16:creationId xmlns:a16="http://schemas.microsoft.com/office/drawing/2014/main" id="{99B39C49-CBFC-4C14-BDEB-23C01196D3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DCFD36-06CB-41B9-A26F-9C9599B418F2}" type="slidenum">
              <a:rPr lang="zh-CN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89129" name="Text Box 59">
            <a:extLst>
              <a:ext uri="{FF2B5EF4-FFF2-40B4-BE49-F238E27FC236}">
                <a16:creationId xmlns:a16="http://schemas.microsoft.com/office/drawing/2014/main" id="{1F9F72CF-50D5-4FE9-A504-60C75376B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786188"/>
            <a:ext cx="6477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975215EB-2784-43FB-9DAD-544262BB4D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6277E1-E7B9-4ADA-BBDC-79BB98A49827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04834" name="Rectangle 2">
            <a:extLst>
              <a:ext uri="{FF2B5EF4-FFF2-40B4-BE49-F238E27FC236}">
                <a16:creationId xmlns:a16="http://schemas.microsoft.com/office/drawing/2014/main" id="{ABCCE033-1CFD-4C0C-916E-C81462C29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33375"/>
            <a:ext cx="3960813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第四章 </a:t>
            </a:r>
            <a:r>
              <a:rPr lang="zh-CN" altLang="en-US" sz="3600" b="1">
                <a:solidFill>
                  <a:schemeClr val="tx2"/>
                </a:solidFill>
                <a:latin typeface="Garamond" pitchFamily="18" charset="0"/>
              </a:rPr>
              <a:t>习题答案</a:t>
            </a:r>
            <a:endParaRPr kumimoji="1" lang="zh-CN" altLang="en-US" sz="36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A90F607-16AF-469D-BD24-37FB829F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675"/>
            <a:ext cx="9612313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5 </a:t>
            </a:r>
            <a:r>
              <a:rPr lang="zh-CN" altLang="en-US" sz="2400" b="1"/>
              <a:t>某语言是由字母表｛</a:t>
            </a:r>
            <a:r>
              <a:rPr lang="en-US" altLang="zh-CN" sz="2400" b="1"/>
              <a:t>a,b,0,1</a:t>
            </a:r>
            <a:r>
              <a:rPr lang="zh-CN" altLang="en-US" sz="2400" b="1"/>
              <a:t>｝上同时满足下述条件的符号串组成：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　（１）它必须以字母</a:t>
            </a:r>
            <a:r>
              <a:rPr lang="en-US" altLang="zh-CN" sz="2400" b="1"/>
              <a:t>a</a:t>
            </a:r>
            <a:r>
              <a:rPr lang="zh-CN" altLang="en-US" sz="2400" b="1"/>
              <a:t>或</a:t>
            </a:r>
            <a:r>
              <a:rPr lang="en-US" altLang="zh-CN" sz="2400" b="1"/>
              <a:t>b</a:t>
            </a:r>
            <a:r>
              <a:rPr lang="zh-CN" altLang="en-US" sz="2400" b="1"/>
              <a:t>开头，以１结尾；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（２）它只能含有偶数个０（包括０个），其它符号出现次数不限．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求：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（１）ＦＡ及ＤＦＡ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（２）正则文法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（３）正则式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　</a:t>
            </a: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/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211096A0-2F2F-407C-94B2-35E6658DE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04900"/>
            <a:ext cx="172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/>
              <a:t>练　　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7">
            <a:extLst>
              <a:ext uri="{FF2B5EF4-FFF2-40B4-BE49-F238E27FC236}">
                <a16:creationId xmlns:a16="http://schemas.microsoft.com/office/drawing/2014/main" id="{28159090-2BBF-40BD-8704-62E48E33B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9A165B-AD2F-472E-A240-99911676096F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7EEFADE-DBBC-405D-9F2F-796CB1F108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0"/>
            <a:ext cx="8507413" cy="6477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1.</a:t>
            </a:r>
            <a:r>
              <a:rPr lang="zh-CN" altLang="en-US" sz="2400"/>
              <a:t>已知如下的正则式，构造ＤＦＡ．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3300"/>
                </a:solidFill>
              </a:rPr>
              <a:t>（１）　</a:t>
            </a:r>
            <a:r>
              <a:rPr lang="en-US" altLang="zh-CN" sz="2400" b="1">
                <a:solidFill>
                  <a:srgbClr val="CC3300"/>
                </a:solidFill>
              </a:rPr>
              <a:t>1(0|1)*101</a:t>
            </a:r>
            <a:endParaRPr lang="en-US" altLang="zh-CN" sz="900"/>
          </a:p>
        </p:txBody>
      </p:sp>
      <p:graphicFrame>
        <p:nvGraphicFramePr>
          <p:cNvPr id="497875" name="Group 211">
            <a:extLst>
              <a:ext uri="{FF2B5EF4-FFF2-40B4-BE49-F238E27FC236}">
                <a16:creationId xmlns:a16="http://schemas.microsoft.com/office/drawing/2014/main" id="{5AF48EB8-6D24-4BED-A59D-FE3CE42072C4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468313" y="3500438"/>
          <a:ext cx="4038600" cy="292602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3841531727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4392544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89992234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219392782"/>
                    </a:ext>
                  </a:extLst>
                </a:gridCol>
              </a:tblGrid>
              <a:tr h="4876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NFA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419495"/>
                  </a:ext>
                </a:extLst>
              </a:tr>
              <a:tr h="4876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33084"/>
                  </a:ext>
                </a:extLst>
              </a:tr>
              <a:tr h="4876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894800"/>
                  </a:ext>
                </a:extLst>
              </a:tr>
              <a:tr h="4876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158837"/>
                  </a:ext>
                </a:extLst>
              </a:tr>
              <a:tr h="4876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045856"/>
                  </a:ext>
                </a:extLst>
              </a:tr>
              <a:tr h="4876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593267"/>
                  </a:ext>
                </a:extLst>
              </a:tr>
            </a:tbl>
          </a:graphicData>
        </a:graphic>
      </p:graphicFrame>
      <p:grpSp>
        <p:nvGrpSpPr>
          <p:cNvPr id="2" name="Group 210">
            <a:extLst>
              <a:ext uri="{FF2B5EF4-FFF2-40B4-BE49-F238E27FC236}">
                <a16:creationId xmlns:a16="http://schemas.microsoft.com/office/drawing/2014/main" id="{CECE4CC4-4BA8-45F6-ABCD-7DABBC6478D1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476250"/>
            <a:ext cx="5616575" cy="1150938"/>
            <a:chOff x="113" y="618"/>
            <a:chExt cx="3538" cy="725"/>
          </a:xfrm>
        </p:grpSpPr>
        <p:sp>
          <p:nvSpPr>
            <p:cNvPr id="17524" name="Oval 122">
              <a:extLst>
                <a:ext uri="{FF2B5EF4-FFF2-40B4-BE49-F238E27FC236}">
                  <a16:creationId xmlns:a16="http://schemas.microsoft.com/office/drawing/2014/main" id="{FADA1F41-4233-4A46-AD88-968216B13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890"/>
              <a:ext cx="318" cy="18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7525" name="Line 101">
              <a:extLst>
                <a:ext uri="{FF2B5EF4-FFF2-40B4-BE49-F238E27FC236}">
                  <a16:creationId xmlns:a16="http://schemas.microsoft.com/office/drawing/2014/main" id="{8DBB4492-ACFF-4EA8-8D85-4C8088185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1162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526" name="Group 81">
              <a:extLst>
                <a:ext uri="{FF2B5EF4-FFF2-40B4-BE49-F238E27FC236}">
                  <a16:creationId xmlns:a16="http://schemas.microsoft.com/office/drawing/2014/main" id="{A25ECD20-E77A-4E13-8717-465140D71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5" y="1026"/>
              <a:ext cx="341" cy="301"/>
              <a:chOff x="3787" y="3339"/>
              <a:chExt cx="341" cy="301"/>
            </a:xfrm>
          </p:grpSpPr>
          <p:sp>
            <p:nvSpPr>
              <p:cNvPr id="17555" name="Oval 82">
                <a:extLst>
                  <a:ext uri="{FF2B5EF4-FFF2-40B4-BE49-F238E27FC236}">
                    <a16:creationId xmlns:a16="http://schemas.microsoft.com/office/drawing/2014/main" id="{A9F77A38-2500-42DF-A213-B83245639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556" name="Text Box 83">
                <a:extLst>
                  <a:ext uri="{FF2B5EF4-FFF2-40B4-BE49-F238E27FC236}">
                    <a16:creationId xmlns:a16="http://schemas.microsoft.com/office/drawing/2014/main" id="{B9DC5D5A-1C59-4313-B858-80126889D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7527" name="Group 85">
              <a:extLst>
                <a:ext uri="{FF2B5EF4-FFF2-40B4-BE49-F238E27FC236}">
                  <a16:creationId xmlns:a16="http://schemas.microsoft.com/office/drawing/2014/main" id="{F81AA8A3-74FF-4200-83DB-2BA6D54F1B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8" y="1027"/>
              <a:ext cx="341" cy="301"/>
              <a:chOff x="3787" y="3339"/>
              <a:chExt cx="341" cy="301"/>
            </a:xfrm>
          </p:grpSpPr>
          <p:sp>
            <p:nvSpPr>
              <p:cNvPr id="17553" name="Oval 86">
                <a:extLst>
                  <a:ext uri="{FF2B5EF4-FFF2-40B4-BE49-F238E27FC236}">
                    <a16:creationId xmlns:a16="http://schemas.microsoft.com/office/drawing/2014/main" id="{C2ED1F5F-9106-4B6E-8E03-4F9E2C74E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554" name="Text Box 87">
                <a:extLst>
                  <a:ext uri="{FF2B5EF4-FFF2-40B4-BE49-F238E27FC236}">
                    <a16:creationId xmlns:a16="http://schemas.microsoft.com/office/drawing/2014/main" id="{F9E16740-AA90-4657-8A4A-45C7344820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3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7528" name="Group 88">
              <a:extLst>
                <a:ext uri="{FF2B5EF4-FFF2-40B4-BE49-F238E27FC236}">
                  <a16:creationId xmlns:a16="http://schemas.microsoft.com/office/drawing/2014/main" id="{0A430B3C-4C5E-41DF-8B23-F01352BC2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980"/>
              <a:ext cx="363" cy="363"/>
              <a:chOff x="3004" y="3499"/>
              <a:chExt cx="535" cy="612"/>
            </a:xfrm>
          </p:grpSpPr>
          <p:sp>
            <p:nvSpPr>
              <p:cNvPr id="17548" name="Oval 89">
                <a:extLst>
                  <a:ext uri="{FF2B5EF4-FFF2-40B4-BE49-F238E27FC236}">
                    <a16:creationId xmlns:a16="http://schemas.microsoft.com/office/drawing/2014/main" id="{50CF4CA1-61AC-48E6-9BEC-36F9C293E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549" name="Oval 90">
                <a:extLst>
                  <a:ext uri="{FF2B5EF4-FFF2-40B4-BE49-F238E27FC236}">
                    <a16:creationId xmlns:a16="http://schemas.microsoft.com/office/drawing/2014/main" id="{5B2A0058-680D-4DE9-9926-3ED35B650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550" name="Text Box 91">
                <a:extLst>
                  <a:ext uri="{FF2B5EF4-FFF2-40B4-BE49-F238E27FC236}">
                    <a16:creationId xmlns:a16="http://schemas.microsoft.com/office/drawing/2014/main" id="{F754C463-DC92-4CC2-96F6-D7CBC26E5B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Y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551" name="Line 92">
                <a:extLst>
                  <a:ext uri="{FF2B5EF4-FFF2-40B4-BE49-F238E27FC236}">
                    <a16:creationId xmlns:a16="http://schemas.microsoft.com/office/drawing/2014/main" id="{6C64DD93-D344-4B18-9EBF-BA7539D29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2" name="Line 93">
                <a:extLst>
                  <a:ext uri="{FF2B5EF4-FFF2-40B4-BE49-F238E27FC236}">
                    <a16:creationId xmlns:a16="http://schemas.microsoft.com/office/drawing/2014/main" id="{F3CC8F90-CA4F-42E5-BEEC-ECC631C57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29" name="Group 94">
              <a:extLst>
                <a:ext uri="{FF2B5EF4-FFF2-40B4-BE49-F238E27FC236}">
                  <a16:creationId xmlns:a16="http://schemas.microsoft.com/office/drawing/2014/main" id="{F39FAE93-D324-4461-A335-FCC9A4625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8" y="1027"/>
              <a:ext cx="341" cy="301"/>
              <a:chOff x="3787" y="3339"/>
              <a:chExt cx="341" cy="301"/>
            </a:xfrm>
          </p:grpSpPr>
          <p:sp>
            <p:nvSpPr>
              <p:cNvPr id="17546" name="Oval 95">
                <a:extLst>
                  <a:ext uri="{FF2B5EF4-FFF2-40B4-BE49-F238E27FC236}">
                    <a16:creationId xmlns:a16="http://schemas.microsoft.com/office/drawing/2014/main" id="{AECCCFCF-A64F-4C51-B466-77E05F4EA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547" name="Text Box 96">
                <a:extLst>
                  <a:ext uri="{FF2B5EF4-FFF2-40B4-BE49-F238E27FC236}">
                    <a16:creationId xmlns:a16="http://schemas.microsoft.com/office/drawing/2014/main" id="{94553D84-6C01-4C76-8071-B4DD42943E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7530" name="Group 97">
              <a:extLst>
                <a:ext uri="{FF2B5EF4-FFF2-40B4-BE49-F238E27FC236}">
                  <a16:creationId xmlns:a16="http://schemas.microsoft.com/office/drawing/2014/main" id="{6843BCD4-0787-405C-9FF5-EE25E67EE5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1026"/>
              <a:ext cx="341" cy="301"/>
              <a:chOff x="3787" y="3339"/>
              <a:chExt cx="341" cy="301"/>
            </a:xfrm>
          </p:grpSpPr>
          <p:sp>
            <p:nvSpPr>
              <p:cNvPr id="17544" name="Oval 98">
                <a:extLst>
                  <a:ext uri="{FF2B5EF4-FFF2-40B4-BE49-F238E27FC236}">
                    <a16:creationId xmlns:a16="http://schemas.microsoft.com/office/drawing/2014/main" id="{18479A91-CC86-447B-BE00-C1CE3FCFA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545" name="Text Box 99">
                <a:extLst>
                  <a:ext uri="{FF2B5EF4-FFF2-40B4-BE49-F238E27FC236}">
                    <a16:creationId xmlns:a16="http://schemas.microsoft.com/office/drawing/2014/main" id="{0ECA0772-0B29-4BF9-84E2-A5F66E96A9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X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531" name="Line 100">
              <a:extLst>
                <a:ext uri="{FF2B5EF4-FFF2-40B4-BE49-F238E27FC236}">
                  <a16:creationId xmlns:a16="http://schemas.microsoft.com/office/drawing/2014/main" id="{8936A3B9-4108-4BE4-989E-C993EFA9F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162"/>
              <a:ext cx="49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2" name="Text Box 104">
              <a:extLst>
                <a:ext uri="{FF2B5EF4-FFF2-40B4-BE49-F238E27FC236}">
                  <a16:creationId xmlns:a16="http://schemas.microsoft.com/office/drawing/2014/main" id="{0DA20F7D-6845-4494-A102-ECEFEB4BB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93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17533" name="Text Box 111">
              <a:extLst>
                <a:ext uri="{FF2B5EF4-FFF2-40B4-BE49-F238E27FC236}">
                  <a16:creationId xmlns:a16="http://schemas.microsoft.com/office/drawing/2014/main" id="{2671C985-29EC-42FD-A0BF-5164C010D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618"/>
              <a:ext cx="3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0|1</a:t>
              </a:r>
            </a:p>
          </p:txBody>
        </p:sp>
        <p:sp>
          <p:nvSpPr>
            <p:cNvPr id="17534" name="Text Box 112">
              <a:extLst>
                <a:ext uri="{FF2B5EF4-FFF2-40B4-BE49-F238E27FC236}">
                  <a16:creationId xmlns:a16="http://schemas.microsoft.com/office/drawing/2014/main" id="{9218345D-E7E9-4296-A09C-47BA69A13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" y="93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17535" name="Text Box 114">
              <a:extLst>
                <a:ext uri="{FF2B5EF4-FFF2-40B4-BE49-F238E27FC236}">
                  <a16:creationId xmlns:a16="http://schemas.microsoft.com/office/drawing/2014/main" id="{02DE602B-F4EA-4285-AD8E-B80A676B5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93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7536" name="Text Box 115">
              <a:extLst>
                <a:ext uri="{FF2B5EF4-FFF2-40B4-BE49-F238E27FC236}">
                  <a16:creationId xmlns:a16="http://schemas.microsoft.com/office/drawing/2014/main" id="{C7022209-3A7B-4F84-AB4A-AB060FC35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92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17537" name="AutoShape 116">
              <a:extLst>
                <a:ext uri="{FF2B5EF4-FFF2-40B4-BE49-F238E27FC236}">
                  <a16:creationId xmlns:a16="http://schemas.microsoft.com/office/drawing/2014/main" id="{CB763BE5-0A3D-41C1-B405-9F2064568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1116"/>
              <a:ext cx="272" cy="181"/>
            </a:xfrm>
            <a:prstGeom prst="rightArrow">
              <a:avLst>
                <a:gd name="adj1" fmla="val 50000"/>
                <a:gd name="adj2" fmla="val 3756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7538" name="Line 117">
              <a:extLst>
                <a:ext uri="{FF2B5EF4-FFF2-40B4-BE49-F238E27FC236}">
                  <a16:creationId xmlns:a16="http://schemas.microsoft.com/office/drawing/2014/main" id="{18D6B62F-27A4-43EC-B599-779747B52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16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539" name="Group 118">
              <a:extLst>
                <a:ext uri="{FF2B5EF4-FFF2-40B4-BE49-F238E27FC236}">
                  <a16:creationId xmlns:a16="http://schemas.microsoft.com/office/drawing/2014/main" id="{4474EF37-F65E-4F18-9105-05DC0CC4E0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1026"/>
              <a:ext cx="341" cy="301"/>
              <a:chOff x="3787" y="3339"/>
              <a:chExt cx="341" cy="301"/>
            </a:xfrm>
          </p:grpSpPr>
          <p:sp>
            <p:nvSpPr>
              <p:cNvPr id="17542" name="Oval 119">
                <a:extLst>
                  <a:ext uri="{FF2B5EF4-FFF2-40B4-BE49-F238E27FC236}">
                    <a16:creationId xmlns:a16="http://schemas.microsoft.com/office/drawing/2014/main" id="{A39478D5-0B5E-4CCA-8F26-DAE929047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543" name="Text Box 120">
                <a:extLst>
                  <a:ext uri="{FF2B5EF4-FFF2-40B4-BE49-F238E27FC236}">
                    <a16:creationId xmlns:a16="http://schemas.microsoft.com/office/drawing/2014/main" id="{5FED1AC3-2797-4873-AEEC-4454D8A2E7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C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540" name="Line 121">
              <a:extLst>
                <a:ext uri="{FF2B5EF4-FFF2-40B4-BE49-F238E27FC236}">
                  <a16:creationId xmlns:a16="http://schemas.microsoft.com/office/drawing/2014/main" id="{F3301633-9BF4-4B8A-934E-B83078659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7" y="116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1" name="Line 123">
              <a:extLst>
                <a:ext uri="{FF2B5EF4-FFF2-40B4-BE49-F238E27FC236}">
                  <a16:creationId xmlns:a16="http://schemas.microsoft.com/office/drawing/2014/main" id="{152ACA87-51FD-4ACE-A35C-512CCC59F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7" y="1004"/>
              <a:ext cx="4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209">
            <a:extLst>
              <a:ext uri="{FF2B5EF4-FFF2-40B4-BE49-F238E27FC236}">
                <a16:creationId xmlns:a16="http://schemas.microsoft.com/office/drawing/2014/main" id="{1447F032-3B72-4F85-98D4-156E531DA8B4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773238"/>
            <a:ext cx="5616575" cy="1754187"/>
            <a:chOff x="113" y="1434"/>
            <a:chExt cx="3538" cy="1105"/>
          </a:xfrm>
        </p:grpSpPr>
        <p:sp>
          <p:nvSpPr>
            <p:cNvPr id="17488" name="Oval 159">
              <a:extLst>
                <a:ext uri="{FF2B5EF4-FFF2-40B4-BE49-F238E27FC236}">
                  <a16:creationId xmlns:a16="http://schemas.microsoft.com/office/drawing/2014/main" id="{5D6889F1-76C7-4BDE-A703-EF40F8A17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2064"/>
              <a:ext cx="318" cy="18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7489" name="Oval 126">
              <a:extLst>
                <a:ext uri="{FF2B5EF4-FFF2-40B4-BE49-F238E27FC236}">
                  <a16:creationId xmlns:a16="http://schemas.microsoft.com/office/drawing/2014/main" id="{FB0E3AAA-06A5-4464-A1DB-A7446F31E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1706"/>
              <a:ext cx="318" cy="18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7490" name="Line 127">
              <a:extLst>
                <a:ext uri="{FF2B5EF4-FFF2-40B4-BE49-F238E27FC236}">
                  <a16:creationId xmlns:a16="http://schemas.microsoft.com/office/drawing/2014/main" id="{69EE7B56-7850-4E69-A6F4-1795974FD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1978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91" name="Group 128">
              <a:extLst>
                <a:ext uri="{FF2B5EF4-FFF2-40B4-BE49-F238E27FC236}">
                  <a16:creationId xmlns:a16="http://schemas.microsoft.com/office/drawing/2014/main" id="{2205F910-5B40-4AE3-831B-2F5219423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5" y="1842"/>
              <a:ext cx="341" cy="301"/>
              <a:chOff x="3787" y="3339"/>
              <a:chExt cx="341" cy="301"/>
            </a:xfrm>
          </p:grpSpPr>
          <p:sp>
            <p:nvSpPr>
              <p:cNvPr id="17522" name="Oval 129">
                <a:extLst>
                  <a:ext uri="{FF2B5EF4-FFF2-40B4-BE49-F238E27FC236}">
                    <a16:creationId xmlns:a16="http://schemas.microsoft.com/office/drawing/2014/main" id="{E79B2F21-8CCC-471A-B5D1-C41CF0F99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523" name="Text Box 130">
                <a:extLst>
                  <a:ext uri="{FF2B5EF4-FFF2-40B4-BE49-F238E27FC236}">
                    <a16:creationId xmlns:a16="http://schemas.microsoft.com/office/drawing/2014/main" id="{B37B8E50-5723-400B-BE53-549EF937DF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7492" name="Group 131">
              <a:extLst>
                <a:ext uri="{FF2B5EF4-FFF2-40B4-BE49-F238E27FC236}">
                  <a16:creationId xmlns:a16="http://schemas.microsoft.com/office/drawing/2014/main" id="{15270274-3131-4B36-A2DA-60A272AC0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8" y="1843"/>
              <a:ext cx="341" cy="301"/>
              <a:chOff x="3787" y="3339"/>
              <a:chExt cx="341" cy="301"/>
            </a:xfrm>
          </p:grpSpPr>
          <p:sp>
            <p:nvSpPr>
              <p:cNvPr id="17520" name="Oval 132">
                <a:extLst>
                  <a:ext uri="{FF2B5EF4-FFF2-40B4-BE49-F238E27FC236}">
                    <a16:creationId xmlns:a16="http://schemas.microsoft.com/office/drawing/2014/main" id="{DDF20613-36BA-48E9-AD35-68B9DE7A5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521" name="Text Box 133">
                <a:extLst>
                  <a:ext uri="{FF2B5EF4-FFF2-40B4-BE49-F238E27FC236}">
                    <a16:creationId xmlns:a16="http://schemas.microsoft.com/office/drawing/2014/main" id="{4844C466-6E91-4565-B742-D5411F7FD6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3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7493" name="Group 134">
              <a:extLst>
                <a:ext uri="{FF2B5EF4-FFF2-40B4-BE49-F238E27FC236}">
                  <a16:creationId xmlns:a16="http://schemas.microsoft.com/office/drawing/2014/main" id="{48363039-A1C5-4F35-9E7E-85594C9C25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1796"/>
              <a:ext cx="363" cy="363"/>
              <a:chOff x="3004" y="3499"/>
              <a:chExt cx="535" cy="612"/>
            </a:xfrm>
          </p:grpSpPr>
          <p:sp>
            <p:nvSpPr>
              <p:cNvPr id="17515" name="Oval 135">
                <a:extLst>
                  <a:ext uri="{FF2B5EF4-FFF2-40B4-BE49-F238E27FC236}">
                    <a16:creationId xmlns:a16="http://schemas.microsoft.com/office/drawing/2014/main" id="{369014AA-825D-4A97-B852-6ACADD3D4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499"/>
                <a:ext cx="535" cy="6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516" name="Oval 136">
                <a:extLst>
                  <a:ext uri="{FF2B5EF4-FFF2-40B4-BE49-F238E27FC236}">
                    <a16:creationId xmlns:a16="http://schemas.microsoft.com/office/drawing/2014/main" id="{6ACEBA5C-78A0-40AC-9217-DA2AACAD1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578"/>
                <a:ext cx="402" cy="459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517" name="Text Box 137">
                <a:extLst>
                  <a:ext uri="{FF2B5EF4-FFF2-40B4-BE49-F238E27FC236}">
                    <a16:creationId xmlns:a16="http://schemas.microsoft.com/office/drawing/2014/main" id="{2E203379-0CA6-463E-A9F8-5337AEFA62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2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Y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518" name="Line 138">
                <a:extLst>
                  <a:ext uri="{FF2B5EF4-FFF2-40B4-BE49-F238E27FC236}">
                    <a16:creationId xmlns:a16="http://schemas.microsoft.com/office/drawing/2014/main" id="{EA56C47A-5183-41E6-9072-ACB36C6CF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9" name="Line 139">
                <a:extLst>
                  <a:ext uri="{FF2B5EF4-FFF2-40B4-BE49-F238E27FC236}">
                    <a16:creationId xmlns:a16="http://schemas.microsoft.com/office/drawing/2014/main" id="{AD2735D7-3FB9-485F-8C38-96494F042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35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94" name="Group 140">
              <a:extLst>
                <a:ext uri="{FF2B5EF4-FFF2-40B4-BE49-F238E27FC236}">
                  <a16:creationId xmlns:a16="http://schemas.microsoft.com/office/drawing/2014/main" id="{BA5E1143-F9EA-4B63-9B7F-A97F008EA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8" y="1843"/>
              <a:ext cx="341" cy="301"/>
              <a:chOff x="3787" y="3339"/>
              <a:chExt cx="341" cy="301"/>
            </a:xfrm>
          </p:grpSpPr>
          <p:sp>
            <p:nvSpPr>
              <p:cNvPr id="17513" name="Oval 141">
                <a:extLst>
                  <a:ext uri="{FF2B5EF4-FFF2-40B4-BE49-F238E27FC236}">
                    <a16:creationId xmlns:a16="http://schemas.microsoft.com/office/drawing/2014/main" id="{BB3912C8-CF81-4C5D-BFC9-B6A7D8D2B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514" name="Text Box 142">
                <a:extLst>
                  <a:ext uri="{FF2B5EF4-FFF2-40B4-BE49-F238E27FC236}">
                    <a16:creationId xmlns:a16="http://schemas.microsoft.com/office/drawing/2014/main" id="{636F18C3-E9B7-461F-85CE-D16BC1B41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7495" name="Group 143">
              <a:extLst>
                <a:ext uri="{FF2B5EF4-FFF2-40B4-BE49-F238E27FC236}">
                  <a16:creationId xmlns:a16="http://schemas.microsoft.com/office/drawing/2014/main" id="{25414897-79A6-4D1D-A8FC-962C46764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1842"/>
              <a:ext cx="341" cy="301"/>
              <a:chOff x="3787" y="3339"/>
              <a:chExt cx="341" cy="301"/>
            </a:xfrm>
          </p:grpSpPr>
          <p:sp>
            <p:nvSpPr>
              <p:cNvPr id="17511" name="Oval 144">
                <a:extLst>
                  <a:ext uri="{FF2B5EF4-FFF2-40B4-BE49-F238E27FC236}">
                    <a16:creationId xmlns:a16="http://schemas.microsoft.com/office/drawing/2014/main" id="{9B01B7C4-90BE-41B8-9D6D-74D238311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512" name="Text Box 145">
                <a:extLst>
                  <a:ext uri="{FF2B5EF4-FFF2-40B4-BE49-F238E27FC236}">
                    <a16:creationId xmlns:a16="http://schemas.microsoft.com/office/drawing/2014/main" id="{D98063E5-7F35-40C5-BEEC-2F97B8680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X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96" name="Line 146">
              <a:extLst>
                <a:ext uri="{FF2B5EF4-FFF2-40B4-BE49-F238E27FC236}">
                  <a16:creationId xmlns:a16="http://schemas.microsoft.com/office/drawing/2014/main" id="{96342A4E-3442-4B9F-A76E-D61CBCA62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979"/>
              <a:ext cx="4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7" name="Text Box 147">
              <a:extLst>
                <a:ext uri="{FF2B5EF4-FFF2-40B4-BE49-F238E27FC236}">
                  <a16:creationId xmlns:a16="http://schemas.microsoft.com/office/drawing/2014/main" id="{6EE2A612-9E6C-432B-AD64-92B22A1B9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75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17498" name="Text Box 148">
              <a:extLst>
                <a:ext uri="{FF2B5EF4-FFF2-40B4-BE49-F238E27FC236}">
                  <a16:creationId xmlns:a16="http://schemas.microsoft.com/office/drawing/2014/main" id="{971C5F1C-01E8-478D-AD65-4FB258F1B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143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7499" name="Text Box 149">
              <a:extLst>
                <a:ext uri="{FF2B5EF4-FFF2-40B4-BE49-F238E27FC236}">
                  <a16:creationId xmlns:a16="http://schemas.microsoft.com/office/drawing/2014/main" id="{73BACE48-7A71-4B86-8CD9-CA302EDE3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" y="175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17500" name="Text Box 150">
              <a:extLst>
                <a:ext uri="{FF2B5EF4-FFF2-40B4-BE49-F238E27FC236}">
                  <a16:creationId xmlns:a16="http://schemas.microsoft.com/office/drawing/2014/main" id="{845B5140-74FC-4FDE-AABF-89D05EEB9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175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7501" name="Text Box 151">
              <a:extLst>
                <a:ext uri="{FF2B5EF4-FFF2-40B4-BE49-F238E27FC236}">
                  <a16:creationId xmlns:a16="http://schemas.microsoft.com/office/drawing/2014/main" id="{B0006843-358C-4107-9C81-66147AB56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173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17502" name="AutoShape 152">
              <a:extLst>
                <a:ext uri="{FF2B5EF4-FFF2-40B4-BE49-F238E27FC236}">
                  <a16:creationId xmlns:a16="http://schemas.microsoft.com/office/drawing/2014/main" id="{78259EA1-BC52-499D-BA46-D48448CD3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1932"/>
              <a:ext cx="272" cy="181"/>
            </a:xfrm>
            <a:prstGeom prst="rightArrow">
              <a:avLst>
                <a:gd name="adj1" fmla="val 50000"/>
                <a:gd name="adj2" fmla="val 3756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7503" name="Line 153">
              <a:extLst>
                <a:ext uri="{FF2B5EF4-FFF2-40B4-BE49-F238E27FC236}">
                  <a16:creationId xmlns:a16="http://schemas.microsoft.com/office/drawing/2014/main" id="{CD488F62-0822-4C96-8DF3-E2087AD8E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97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504" name="Group 154">
              <a:extLst>
                <a:ext uri="{FF2B5EF4-FFF2-40B4-BE49-F238E27FC236}">
                  <a16:creationId xmlns:a16="http://schemas.microsoft.com/office/drawing/2014/main" id="{246FF258-1167-4EC6-A691-E67116121E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1842"/>
              <a:ext cx="341" cy="301"/>
              <a:chOff x="3787" y="3339"/>
              <a:chExt cx="341" cy="301"/>
            </a:xfrm>
          </p:grpSpPr>
          <p:sp>
            <p:nvSpPr>
              <p:cNvPr id="17509" name="Oval 155">
                <a:extLst>
                  <a:ext uri="{FF2B5EF4-FFF2-40B4-BE49-F238E27FC236}">
                    <a16:creationId xmlns:a16="http://schemas.microsoft.com/office/drawing/2014/main" id="{6FC7027A-8261-4697-A1AC-2D6D96EEC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339"/>
                <a:ext cx="340" cy="301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510" name="Text Box 156">
                <a:extLst>
                  <a:ext uri="{FF2B5EF4-FFF2-40B4-BE49-F238E27FC236}">
                    <a16:creationId xmlns:a16="http://schemas.microsoft.com/office/drawing/2014/main" id="{01E8B767-1212-466E-A88D-17629929B2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339"/>
                <a:ext cx="34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C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505" name="Line 157">
              <a:extLst>
                <a:ext uri="{FF2B5EF4-FFF2-40B4-BE49-F238E27FC236}">
                  <a16:creationId xmlns:a16="http://schemas.microsoft.com/office/drawing/2014/main" id="{09BABE51-EF54-4843-9C27-70401A312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7" y="197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6" name="Line 158">
              <a:extLst>
                <a:ext uri="{FF2B5EF4-FFF2-40B4-BE49-F238E27FC236}">
                  <a16:creationId xmlns:a16="http://schemas.microsoft.com/office/drawing/2014/main" id="{EADAB9E0-CAEC-4351-AAA3-A1A7EF1FAA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7" y="1820"/>
              <a:ext cx="4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7" name="Line 160">
              <a:extLst>
                <a:ext uri="{FF2B5EF4-FFF2-40B4-BE49-F238E27FC236}">
                  <a16:creationId xmlns:a16="http://schemas.microsoft.com/office/drawing/2014/main" id="{EA9BAAD4-8F3B-476E-8609-AE1E73284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53" y="2099"/>
              <a:ext cx="4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8" name="Text Box 161">
              <a:extLst>
                <a:ext uri="{FF2B5EF4-FFF2-40B4-BE49-F238E27FC236}">
                  <a16:creationId xmlns:a16="http://schemas.microsoft.com/office/drawing/2014/main" id="{C7987EDD-1E80-4837-9920-33A9227F1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" y="225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aphicFrame>
        <p:nvGraphicFramePr>
          <p:cNvPr id="497920" name="Group 256">
            <a:extLst>
              <a:ext uri="{FF2B5EF4-FFF2-40B4-BE49-F238E27FC236}">
                <a16:creationId xmlns:a16="http://schemas.microsoft.com/office/drawing/2014/main" id="{E372AB7A-FBC7-4647-94C1-2B38753EC9D4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5076825" y="3357563"/>
          <a:ext cx="3816350" cy="2926020"/>
        </p:xfrm>
        <a:graphic>
          <a:graphicData uri="http://schemas.openxmlformats.org/drawingml/2006/table">
            <a:tbl>
              <a:tblPr/>
              <a:tblGrid>
                <a:gridCol w="954088">
                  <a:extLst>
                    <a:ext uri="{9D8B030D-6E8A-4147-A177-3AD203B41FA5}">
                      <a16:colId xmlns:a16="http://schemas.microsoft.com/office/drawing/2014/main" val="3165428857"/>
                    </a:ext>
                  </a:extLst>
                </a:gridCol>
                <a:gridCol w="954087">
                  <a:extLst>
                    <a:ext uri="{9D8B030D-6E8A-4147-A177-3AD203B41FA5}">
                      <a16:colId xmlns:a16="http://schemas.microsoft.com/office/drawing/2014/main" val="378373016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324773736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777759790"/>
                    </a:ext>
                  </a:extLst>
                </a:gridCol>
              </a:tblGrid>
              <a:tr h="4876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DFA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399175"/>
                  </a:ext>
                </a:extLst>
              </a:tr>
              <a:tr h="4876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[X]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946216"/>
                  </a:ext>
                </a:extLst>
              </a:tr>
              <a:tr h="4876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[AB]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539709"/>
                  </a:ext>
                </a:extLst>
              </a:tr>
              <a:tr h="4876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[AB]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[AC]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[AB]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65482"/>
                  </a:ext>
                </a:extLst>
              </a:tr>
              <a:tr h="4876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[AC]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[ABY]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846518"/>
                  </a:ext>
                </a:extLst>
              </a:tr>
              <a:tr h="4876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[ABY]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[AC]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[AB]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5716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6527</TotalTime>
  <Words>2949</Words>
  <Application>Microsoft Office PowerPoint</Application>
  <PresentationFormat>全屏显示(4:3)</PresentationFormat>
  <Paragraphs>1395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宋体</vt:lpstr>
      <vt:lpstr>Garamond</vt:lpstr>
      <vt:lpstr>Wingdings</vt:lpstr>
      <vt:lpstr>Symbol</vt:lpstr>
      <vt:lpstr>Times New Roman</vt:lpstr>
      <vt:lpstr>楷体_GB2312</vt:lpstr>
      <vt:lpstr>Edge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paths in weighted timed automata</dc:title>
  <dc:creator>Liang Fengxin</dc:creator>
  <cp:lastModifiedBy>yao weihong</cp:lastModifiedBy>
  <cp:revision>291</cp:revision>
  <dcterms:created xsi:type="dcterms:W3CDTF">2009-02-06T23:49:36Z</dcterms:created>
  <dcterms:modified xsi:type="dcterms:W3CDTF">2018-04-22T01:56:52Z</dcterms:modified>
</cp:coreProperties>
</file>