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87" r:id="rId8"/>
    <p:sldId id="261" r:id="rId9"/>
    <p:sldId id="262" r:id="rId10"/>
    <p:sldId id="263" r:id="rId11"/>
    <p:sldId id="264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6" r:id="rId20"/>
    <p:sldId id="285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EDEC6-7F89-44FB-A6E1-003E6398F1E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CE1FDD-1BBF-4509-AC01-08AF46F5D62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72512-3927-4B33-BE54-50CD7DC91D5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E706EE-9FC0-4C3E-B665-19B5187D8F4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2A715-8E71-4A18-AE6C-F47F3182485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B6A27C-B1CE-4A1A-A980-B2D7D3FA3E3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64DC11-CDB9-423C-B948-7CF9DD335CD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B104B-75FD-4177-8DD2-F0703A37178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3BF4D9-3D18-4196-8D17-B17D321EA28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08F830-3F2E-4EB9-96A8-DEF7B8265A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92041-8954-44F6-A7B7-B7BD3E1BBDA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30893B78-A2EF-4AC7-A6A8-241D322A0F2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0" y="0"/>
            <a:ext cx="586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练习：</a:t>
            </a:r>
            <a:endParaRPr lang="zh-CN" altLang="en-US">
              <a:sym typeface="Symbol" panose="05050102010706020507" pitchFamily="18" charset="2"/>
            </a:endParaRPr>
          </a:p>
        </p:txBody>
      </p:sp>
      <p:sp>
        <p:nvSpPr>
          <p:cNvPr id="3075" name="Text Box 15"/>
          <p:cNvSpPr txBox="1">
            <a:spLocks noChangeArrowheads="1"/>
          </p:cNvSpPr>
          <p:nvPr/>
        </p:nvSpPr>
        <p:spPr bwMode="auto">
          <a:xfrm>
            <a:off x="1743075" y="9858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076" name="Text Box 17"/>
          <p:cNvSpPr txBox="1">
            <a:spLocks noChangeArrowheads="1"/>
          </p:cNvSpPr>
          <p:nvPr/>
        </p:nvSpPr>
        <p:spPr bwMode="auto">
          <a:xfrm>
            <a:off x="250825" y="765175"/>
            <a:ext cx="8642350" cy="611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一．单选题（ＡＢＣＤ中选择其一）（每空１分，共２０分）</a:t>
            </a:r>
            <a:endParaRPr lang="zh-CN" altLang="en-US" sz="2400"/>
          </a:p>
          <a:p>
            <a:pPr eaLnBrk="1" hangingPunct="1">
              <a:spcBef>
                <a:spcPct val="50000"/>
              </a:spcBef>
            </a:pPr>
            <a:r>
              <a:rPr lang="zh-CN" altLang="en-US" sz="2400"/>
              <a:t>二．解答下列各题（文法变换</a:t>
            </a:r>
            <a:r>
              <a:rPr lang="en-US" altLang="zh-CN" sz="2400"/>
              <a:t>,</a:t>
            </a:r>
            <a:r>
              <a:rPr lang="zh-CN" altLang="en-US" sz="2400"/>
              <a:t>如消除左递归；找出句型中的短语、句柄；写出语句的四元式目标代码、</a:t>
            </a:r>
            <a:r>
              <a:rPr lang="en-US" altLang="zh-CN" sz="2400"/>
              <a:t>T</a:t>
            </a:r>
            <a:r>
              <a:rPr lang="zh-CN" altLang="en-US" sz="2400"/>
              <a:t>型图、递归子程序、自动机构造、文法求语言等）</a:t>
            </a:r>
            <a:endParaRPr lang="zh-CN" altLang="en-US" sz="2400"/>
          </a:p>
          <a:p>
            <a:pPr eaLnBrk="1" hangingPunct="1">
              <a:spcBef>
                <a:spcPct val="50000"/>
              </a:spcBef>
            </a:pPr>
            <a:r>
              <a:rPr lang="zh-CN" altLang="en-US" sz="2400"/>
              <a:t>１．（６分）给出下面文法</a:t>
            </a:r>
            <a:r>
              <a:rPr lang="en-US" altLang="zh-CN" sz="2400"/>
              <a:t>G[S]</a:t>
            </a:r>
            <a:r>
              <a:rPr lang="zh-CN" altLang="en-US" sz="2400"/>
              <a:t>所产生的语言．</a:t>
            </a:r>
            <a:endParaRPr lang="zh-CN" altLang="en-US" sz="2400"/>
          </a:p>
          <a:p>
            <a:pPr eaLnBrk="1" hangingPunct="1">
              <a:spcBef>
                <a:spcPct val="50000"/>
              </a:spcBef>
            </a:pPr>
            <a:r>
              <a:rPr lang="zh-CN" altLang="en-US" sz="2400"/>
              <a:t>        </a:t>
            </a:r>
            <a:r>
              <a:rPr lang="en-US" altLang="zh-CN" sz="2400"/>
              <a:t>S</a:t>
            </a:r>
            <a:r>
              <a:rPr lang="en-US" altLang="zh-CN" sz="2400">
                <a:sym typeface="Symbol" panose="05050102010706020507" pitchFamily="18" charset="2"/>
              </a:rPr>
              <a:t>aS|bA|  </a:t>
            </a:r>
            <a:r>
              <a:rPr lang="en-US" altLang="zh-CN" sz="2400">
                <a:latin typeface="Gungsuh" panose="02030600000101010101" pitchFamily="18" charset="-127"/>
                <a:ea typeface="Gungsuh" panose="02030600000101010101" pitchFamily="18" charset="-127"/>
                <a:sym typeface="Symbol" panose="05050102010706020507" pitchFamily="18" charset="2"/>
              </a:rPr>
              <a:t>①</a:t>
            </a:r>
            <a:r>
              <a:rPr lang="en-US" altLang="zh-CN" sz="2400">
                <a:sym typeface="Symbol" panose="05050102010706020507" pitchFamily="18" charset="2"/>
              </a:rPr>
              <a:t>     </a:t>
            </a:r>
            <a:r>
              <a:rPr lang="en-US" altLang="zh-CN" sz="2400"/>
              <a:t>A</a:t>
            </a:r>
            <a:r>
              <a:rPr lang="en-US" altLang="zh-CN" sz="2400">
                <a:sym typeface="Symbol" panose="05050102010706020507" pitchFamily="18" charset="2"/>
              </a:rPr>
              <a:t>aS|a   </a:t>
            </a:r>
            <a:r>
              <a:rPr lang="en-US" altLang="zh-CN" sz="2400">
                <a:latin typeface="Gungsuh" panose="02030600000101010101" pitchFamily="18" charset="-127"/>
                <a:ea typeface="Gungsuh" panose="02030600000101010101" pitchFamily="18" charset="-127"/>
                <a:sym typeface="Symbol" panose="05050102010706020507" pitchFamily="18" charset="2"/>
              </a:rPr>
              <a:t>②</a:t>
            </a:r>
            <a:endParaRPr lang="en-US" altLang="zh-CN" sz="2400">
              <a:latin typeface="Gungsuh" panose="02030600000101010101" pitchFamily="18" charset="-127"/>
              <a:ea typeface="Gungsuh" panose="02030600000101010101" pitchFamily="18" charset="-127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Gungsuh" panose="02030600000101010101" pitchFamily="18" charset="-127"/>
                <a:ea typeface="Gungsuh" panose="02030600000101010101" pitchFamily="18" charset="-127"/>
                <a:sym typeface="Symbol" panose="05050102010706020507" pitchFamily="18" charset="2"/>
              </a:rPr>
              <a:t>解：</a:t>
            </a:r>
            <a:r>
              <a:rPr lang="zh-CN" altLang="en-US" sz="2400">
                <a:sym typeface="Symbol" panose="05050102010706020507" pitchFamily="18" charset="2"/>
              </a:rPr>
              <a:t> ②代入①：</a:t>
            </a:r>
            <a:endParaRPr lang="zh-CN" altLang="en-US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sym typeface="Symbol" panose="05050102010706020507" pitchFamily="18" charset="2"/>
              </a:rPr>
              <a:t>　　 </a:t>
            </a:r>
            <a:r>
              <a:rPr lang="en-US" altLang="zh-CN" sz="2400"/>
              <a:t>S</a:t>
            </a:r>
            <a:r>
              <a:rPr lang="en-US" altLang="zh-CN" sz="2400">
                <a:sym typeface="Symbol" panose="05050102010706020507" pitchFamily="18" charset="2"/>
              </a:rPr>
              <a:t>aS| b(aS|a )|  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ym typeface="Symbol" panose="05050102010706020507" pitchFamily="18" charset="2"/>
              </a:rPr>
              <a:t>        </a:t>
            </a:r>
            <a:r>
              <a:rPr lang="zh-CN" altLang="en-US" sz="2400">
                <a:sym typeface="Symbol" panose="05050102010706020507" pitchFamily="18" charset="2"/>
              </a:rPr>
              <a:t>即　</a:t>
            </a:r>
            <a:r>
              <a:rPr lang="en-US" altLang="zh-CN" sz="2400"/>
              <a:t>S</a:t>
            </a:r>
            <a:r>
              <a:rPr lang="en-US" altLang="zh-CN" sz="2400">
                <a:sym typeface="Symbol" panose="05050102010706020507" pitchFamily="18" charset="2"/>
              </a:rPr>
              <a:t>aS| baS|ba |  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ym typeface="Symbol" panose="05050102010706020507" pitchFamily="18" charset="2"/>
              </a:rPr>
              <a:t>               </a:t>
            </a:r>
            <a:r>
              <a:rPr lang="en-US" altLang="zh-CN" sz="2400"/>
              <a:t>S</a:t>
            </a:r>
            <a:r>
              <a:rPr lang="en-US" altLang="zh-CN" sz="2400">
                <a:sym typeface="Symbol" panose="05050102010706020507" pitchFamily="18" charset="2"/>
              </a:rPr>
              <a:t>(a|ba)S| (ba| )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endParaRPr lang="en-US" altLang="zh-CN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ym typeface="Symbol" panose="05050102010706020507" pitchFamily="18" charset="2"/>
              </a:rPr>
              <a:t>       </a:t>
            </a:r>
            <a:r>
              <a:rPr lang="zh-CN" altLang="en-US" sz="2400">
                <a:sym typeface="Symbol" panose="05050102010706020507" pitchFamily="18" charset="2"/>
              </a:rPr>
              <a:t>所以 </a:t>
            </a:r>
            <a:r>
              <a:rPr lang="en-US" altLang="zh-CN" sz="2400">
                <a:sym typeface="Symbol" panose="05050102010706020507" pitchFamily="18" charset="2"/>
              </a:rPr>
              <a:t>S=(a|ba)* (ba| ) 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40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743075" y="9858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50825" y="0"/>
            <a:ext cx="8642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三．（２０分）写出生成下述语言的文法，并指出该语言属于１型、２型还是３型语言。</a:t>
            </a:r>
            <a:endParaRPr lang="zh-CN" altLang="en-US" sz="2400"/>
          </a:p>
        </p:txBody>
      </p:sp>
      <p:sp>
        <p:nvSpPr>
          <p:cNvPr id="11268" name="Text Box 26"/>
          <p:cNvSpPr txBox="1">
            <a:spLocks noChangeArrowheads="1"/>
          </p:cNvSpPr>
          <p:nvPr/>
        </p:nvSpPr>
        <p:spPr bwMode="auto">
          <a:xfrm>
            <a:off x="250825" y="1125538"/>
            <a:ext cx="8893175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１．</a:t>
            </a:r>
            <a:r>
              <a:rPr lang="en-US" altLang="zh-CN" sz="2400"/>
              <a:t>L1={a</a:t>
            </a:r>
            <a:r>
              <a:rPr lang="en-US" altLang="zh-CN" sz="2400" baseline="30000"/>
              <a:t>m</a:t>
            </a:r>
            <a:r>
              <a:rPr lang="en-US" altLang="zh-CN" sz="2400"/>
              <a:t>b</a:t>
            </a:r>
            <a:r>
              <a:rPr lang="en-US" altLang="zh-CN" sz="2400" baseline="30000"/>
              <a:t>n</a:t>
            </a:r>
            <a:r>
              <a:rPr lang="en-US" altLang="zh-CN" sz="2400"/>
              <a:t> |m&gt;n&gt;=0}</a:t>
            </a:r>
            <a:endParaRPr lang="en-US" altLang="zh-CN" sz="2400"/>
          </a:p>
          <a:p>
            <a:pPr eaLnBrk="1" hangingPunct="1">
              <a:spcBef>
                <a:spcPct val="50000"/>
              </a:spcBef>
            </a:pPr>
            <a:r>
              <a:rPr lang="zh-CN" altLang="en-US" sz="2400"/>
              <a:t>解： </a:t>
            </a:r>
            <a:r>
              <a:rPr lang="en-US" altLang="zh-CN" sz="2400"/>
              <a:t>S</a:t>
            </a:r>
            <a:r>
              <a:rPr lang="en-US" altLang="zh-CN" sz="2400">
                <a:sym typeface="Symbol" panose="05050102010706020507" pitchFamily="18" charset="2"/>
              </a:rPr>
              <a:t>aS|aB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ym typeface="Symbol" panose="05050102010706020507" pitchFamily="18" charset="2"/>
              </a:rPr>
              <a:t>         BaBb|  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sym typeface="Symbol" panose="05050102010706020507" pitchFamily="18" charset="2"/>
              </a:rPr>
              <a:t>或者</a:t>
            </a:r>
            <a:endParaRPr lang="zh-CN" altLang="en-US" sz="240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400">
                <a:sym typeface="Symbol" panose="05050102010706020507" pitchFamily="18" charset="2"/>
              </a:rPr>
              <a:t>          </a:t>
            </a:r>
            <a:r>
              <a:rPr lang="en-US" altLang="zh-CN" sz="2400"/>
              <a:t>S</a:t>
            </a:r>
            <a:r>
              <a:rPr lang="en-US" altLang="zh-CN" sz="2400">
                <a:sym typeface="Symbol" panose="05050102010706020507" pitchFamily="18" charset="2"/>
              </a:rPr>
              <a:t>AB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>
                <a:sym typeface="Symbol" panose="05050102010706020507" pitchFamily="18" charset="2"/>
              </a:rPr>
              <a:t>           </a:t>
            </a:r>
            <a:r>
              <a:rPr lang="en-US" altLang="zh-CN" sz="2400"/>
              <a:t>A</a:t>
            </a:r>
            <a:r>
              <a:rPr lang="en-US" altLang="zh-CN" sz="2400">
                <a:sym typeface="Symbol" panose="05050102010706020507" pitchFamily="18" charset="2"/>
              </a:rPr>
              <a:t>aA|a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>
                <a:sym typeface="Symbol" panose="05050102010706020507" pitchFamily="18" charset="2"/>
              </a:rPr>
              <a:t>           BaBb|  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/>
            <a:endParaRPr lang="en-US" altLang="zh-CN" sz="240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400">
                <a:sym typeface="Symbol" panose="05050102010706020507" pitchFamily="18" charset="2"/>
              </a:rPr>
              <a:t>　　　</a:t>
            </a:r>
            <a:r>
              <a:rPr lang="en-US" altLang="zh-CN" sz="2400" b="1">
                <a:sym typeface="Symbol" panose="05050102010706020507" pitchFamily="18" charset="2"/>
              </a:rPr>
              <a:t>2</a:t>
            </a:r>
            <a:r>
              <a:rPr lang="zh-CN" altLang="en-US" sz="2400" b="1">
                <a:sym typeface="Symbol" panose="05050102010706020507" pitchFamily="18" charset="2"/>
              </a:rPr>
              <a:t>型文法，语言属于２型语言．</a:t>
            </a:r>
            <a:endParaRPr lang="zh-CN" altLang="en-US" sz="2400" b="1">
              <a:sym typeface="Symbol" panose="05050102010706020507" pitchFamily="18" charset="2"/>
            </a:endParaRPr>
          </a:p>
          <a:p>
            <a:pPr eaLnBrk="1" hangingPunct="1"/>
            <a:endParaRPr lang="zh-CN" altLang="en-US" sz="2400" b="1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sym typeface="Symbol" panose="05050102010706020507" pitchFamily="18" charset="2"/>
              </a:rPr>
              <a:t>　　　 </a:t>
            </a:r>
            <a:r>
              <a:rPr lang="en-US" altLang="zh-CN" sz="2400" b="1">
                <a:sym typeface="Symbol" panose="05050102010706020507" pitchFamily="18" charset="2"/>
              </a:rPr>
              <a:t>2</a:t>
            </a:r>
            <a:r>
              <a:rPr lang="zh-CN" altLang="en-US" sz="2400" b="1">
                <a:sym typeface="Symbol" panose="05050102010706020507" pitchFamily="18" charset="2"/>
              </a:rPr>
              <a:t>型文法可以记住两项的数．</a:t>
            </a:r>
            <a:endParaRPr lang="zh-CN" altLang="en-US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sym typeface="Symbol" panose="05050102010706020507" pitchFamily="18" charset="2"/>
              </a:rPr>
              <a:t>　</a:t>
            </a:r>
            <a:endParaRPr lang="zh-CN" altLang="en-US" sz="240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743075" y="9858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50825" y="0"/>
            <a:ext cx="8642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三．（２０分）写出生成下述语言的文法，并指出该语言属于１型、２型还是３型语言。</a:t>
            </a:r>
            <a:endParaRPr lang="zh-CN" altLang="en-US" sz="240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50825" y="1125538"/>
            <a:ext cx="8893175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２．</a:t>
            </a:r>
            <a:r>
              <a:rPr lang="en-US" altLang="zh-CN" sz="2400"/>
              <a:t>L2={x |x </a:t>
            </a:r>
            <a:r>
              <a:rPr kumimoji="1" lang="en-US" altLang="zh-CN" sz="2400" b="1">
                <a:solidFill>
                  <a:srgbClr val="000000"/>
                </a:solidFill>
              </a:rPr>
              <a:t>∈</a:t>
            </a:r>
            <a:r>
              <a:rPr lang="en-US" altLang="zh-CN" sz="2400"/>
              <a:t> {0,1}*</a:t>
            </a:r>
            <a:r>
              <a:rPr lang="zh-CN" altLang="en-US" sz="2400"/>
              <a:t>且不含两个相邻的１｝</a:t>
            </a:r>
            <a:endParaRPr lang="zh-CN" altLang="en-US" sz="2400"/>
          </a:p>
          <a:p>
            <a:pPr eaLnBrk="1" hangingPunct="1">
              <a:spcBef>
                <a:spcPct val="50000"/>
              </a:spcBef>
            </a:pPr>
            <a:r>
              <a:rPr lang="zh-CN" altLang="en-US" sz="2400"/>
              <a:t>解： </a:t>
            </a:r>
            <a:r>
              <a:rPr lang="en-US" altLang="zh-CN" sz="2400"/>
              <a:t>A</a:t>
            </a:r>
            <a:r>
              <a:rPr lang="en-US" altLang="zh-CN" sz="2400">
                <a:sym typeface="Symbol" panose="05050102010706020507" pitchFamily="18" charset="2"/>
              </a:rPr>
              <a:t>0A|1B |  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ym typeface="Symbol" panose="05050102010706020507" pitchFamily="18" charset="2"/>
              </a:rPr>
              <a:t>         B0A|  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/>
            <a:endParaRPr lang="en-US" altLang="zh-CN" sz="240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400">
                <a:sym typeface="Symbol" panose="05050102010706020507" pitchFamily="18" charset="2"/>
              </a:rPr>
              <a:t>　　　</a:t>
            </a:r>
            <a:r>
              <a:rPr lang="en-US" altLang="zh-CN" sz="2400" b="1">
                <a:sym typeface="Symbol" panose="05050102010706020507" pitchFamily="18" charset="2"/>
              </a:rPr>
              <a:t>3</a:t>
            </a:r>
            <a:r>
              <a:rPr lang="zh-CN" altLang="en-US" sz="2400" b="1">
                <a:sym typeface="Symbol" panose="05050102010706020507" pitchFamily="18" charset="2"/>
              </a:rPr>
              <a:t>型文法，语言属于</a:t>
            </a:r>
            <a:r>
              <a:rPr lang="en-US" altLang="zh-CN" sz="2400" b="1">
                <a:sym typeface="Symbol" panose="05050102010706020507" pitchFamily="18" charset="2"/>
              </a:rPr>
              <a:t>3</a:t>
            </a:r>
            <a:r>
              <a:rPr lang="zh-CN" altLang="en-US" sz="2400" b="1">
                <a:sym typeface="Symbol" panose="05050102010706020507" pitchFamily="18" charset="2"/>
              </a:rPr>
              <a:t>型语言．</a:t>
            </a:r>
            <a:endParaRPr lang="zh-CN" altLang="en-US" sz="2400" b="1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400" b="1">
                <a:sym typeface="Symbol" panose="05050102010706020507" pitchFamily="18" charset="2"/>
              </a:rPr>
              <a:t>        </a:t>
            </a:r>
            <a:endParaRPr lang="zh-CN" altLang="en-US" sz="2400" b="1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400" b="1">
                <a:sym typeface="Symbol" panose="05050102010706020507" pitchFamily="18" charset="2"/>
              </a:rPr>
              <a:t>　　正则文法与有穷状态自动机完全等价，都是描述正则语言的工具．</a:t>
            </a:r>
            <a:endParaRPr lang="zh-CN" altLang="en-US" sz="2400" b="1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sym typeface="Symbol" panose="05050102010706020507" pitchFamily="18" charset="2"/>
              </a:rPr>
              <a:t>　　　</a:t>
            </a:r>
            <a:r>
              <a:rPr lang="zh-CN" altLang="en-US" sz="2400" b="1">
                <a:sym typeface="Symbol" panose="05050102010706020507" pitchFamily="18" charset="2"/>
              </a:rPr>
              <a:t>有穷状态自动机无法记数．</a:t>
            </a:r>
            <a:endParaRPr lang="zh-CN" altLang="en-US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sym typeface="Symbol" panose="05050102010706020507" pitchFamily="18" charset="2"/>
              </a:rPr>
              <a:t>　</a:t>
            </a:r>
            <a:endParaRPr lang="zh-CN" altLang="en-US" sz="2400">
              <a:sym typeface="Symbol" panose="05050102010706020507" pitchFamily="18" charset="2"/>
            </a:endParaRPr>
          </a:p>
        </p:txBody>
      </p:sp>
      <p:grpSp>
        <p:nvGrpSpPr>
          <p:cNvPr id="12293" name="Group 49"/>
          <p:cNvGrpSpPr/>
          <p:nvPr/>
        </p:nvGrpSpPr>
        <p:grpSpPr bwMode="auto">
          <a:xfrm>
            <a:off x="5867400" y="1557338"/>
            <a:ext cx="2519363" cy="1671637"/>
            <a:chOff x="2517" y="2574"/>
            <a:chExt cx="1587" cy="1053"/>
          </a:xfrm>
        </p:grpSpPr>
        <p:sp>
          <p:nvSpPr>
            <p:cNvPr id="12294" name="Oval 7"/>
            <p:cNvSpPr>
              <a:spLocks noChangeArrowheads="1"/>
            </p:cNvSpPr>
            <p:nvPr/>
          </p:nvSpPr>
          <p:spPr bwMode="auto">
            <a:xfrm>
              <a:off x="2835" y="2840"/>
              <a:ext cx="363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95" name="Line 8"/>
            <p:cNvSpPr>
              <a:spLocks noChangeShapeType="1"/>
            </p:cNvSpPr>
            <p:nvPr/>
          </p:nvSpPr>
          <p:spPr bwMode="auto">
            <a:xfrm flipV="1">
              <a:off x="3062" y="3158"/>
              <a:ext cx="589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6" name="Text Box 9"/>
            <p:cNvSpPr txBox="1">
              <a:spLocks noChangeArrowheads="1"/>
            </p:cNvSpPr>
            <p:nvPr/>
          </p:nvSpPr>
          <p:spPr bwMode="auto">
            <a:xfrm>
              <a:off x="3334" y="288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1</a:t>
              </a:r>
              <a:endParaRPr lang="en-US" altLang="zh-CN" sz="2400"/>
            </a:p>
          </p:txBody>
        </p:sp>
        <p:sp>
          <p:nvSpPr>
            <p:cNvPr id="12297" name="Text Box 10"/>
            <p:cNvSpPr txBox="1">
              <a:spLocks noChangeArrowheads="1"/>
            </p:cNvSpPr>
            <p:nvPr/>
          </p:nvSpPr>
          <p:spPr bwMode="auto">
            <a:xfrm>
              <a:off x="2686" y="2574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grpSp>
          <p:nvGrpSpPr>
            <p:cNvPr id="12298" name="Group 14"/>
            <p:cNvGrpSpPr/>
            <p:nvPr/>
          </p:nvGrpSpPr>
          <p:grpSpPr bwMode="auto">
            <a:xfrm>
              <a:off x="3651" y="2931"/>
              <a:ext cx="453" cy="409"/>
              <a:chOff x="2835" y="2704"/>
              <a:chExt cx="453" cy="409"/>
            </a:xfrm>
          </p:grpSpPr>
          <p:sp>
            <p:nvSpPr>
              <p:cNvPr id="12308" name="Oval 15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453" cy="40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09" name="Oval 16"/>
              <p:cNvSpPr>
                <a:spLocks noChangeArrowheads="1"/>
              </p:cNvSpPr>
              <p:nvPr/>
            </p:nvSpPr>
            <p:spPr bwMode="auto">
              <a:xfrm>
                <a:off x="2880" y="2750"/>
                <a:ext cx="363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10" name="Text Box 17"/>
              <p:cNvSpPr txBox="1">
                <a:spLocks noChangeArrowheads="1"/>
              </p:cNvSpPr>
              <p:nvPr/>
            </p:nvSpPr>
            <p:spPr bwMode="auto">
              <a:xfrm>
                <a:off x="2920" y="2766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B</a:t>
                </a:r>
                <a:endParaRPr lang="en-US" altLang="zh-CN" sz="2400" baseline="-25000"/>
              </a:p>
            </p:txBody>
          </p:sp>
        </p:grpSp>
        <p:sp>
          <p:nvSpPr>
            <p:cNvPr id="12299" name="AutoShape 18"/>
            <p:cNvSpPr>
              <a:spLocks noChangeArrowheads="1"/>
            </p:cNvSpPr>
            <p:nvPr/>
          </p:nvSpPr>
          <p:spPr bwMode="auto">
            <a:xfrm>
              <a:off x="2517" y="3113"/>
              <a:ext cx="267" cy="176"/>
            </a:xfrm>
            <a:prstGeom prst="rightArrow">
              <a:avLst>
                <a:gd name="adj1" fmla="val 50000"/>
                <a:gd name="adj2" fmla="val 3792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00" name="Line 21"/>
            <p:cNvSpPr>
              <a:spLocks noChangeShapeType="1"/>
            </p:cNvSpPr>
            <p:nvPr/>
          </p:nvSpPr>
          <p:spPr bwMode="auto">
            <a:xfrm>
              <a:off x="3198" y="2976"/>
              <a:ext cx="5" cy="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" name="Text Box 35"/>
            <p:cNvSpPr txBox="1">
              <a:spLocks noChangeArrowheads="1"/>
            </p:cNvSpPr>
            <p:nvPr/>
          </p:nvSpPr>
          <p:spPr bwMode="auto">
            <a:xfrm>
              <a:off x="2898" y="265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0</a:t>
              </a:r>
              <a:endParaRPr lang="en-US" altLang="zh-CN" sz="2400"/>
            </a:p>
          </p:txBody>
        </p:sp>
        <p:sp>
          <p:nvSpPr>
            <p:cNvPr id="12302" name="Text Box 36"/>
            <p:cNvSpPr txBox="1">
              <a:spLocks noChangeArrowheads="1"/>
            </p:cNvSpPr>
            <p:nvPr/>
          </p:nvSpPr>
          <p:spPr bwMode="auto">
            <a:xfrm>
              <a:off x="3424" y="3339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0</a:t>
              </a:r>
              <a:endParaRPr lang="en-US" altLang="zh-CN" sz="2400"/>
            </a:p>
          </p:txBody>
        </p:sp>
        <p:grpSp>
          <p:nvGrpSpPr>
            <p:cNvPr id="12303" name="Group 37"/>
            <p:cNvGrpSpPr/>
            <p:nvPr/>
          </p:nvGrpSpPr>
          <p:grpSpPr bwMode="auto">
            <a:xfrm>
              <a:off x="2789" y="2976"/>
              <a:ext cx="453" cy="409"/>
              <a:chOff x="2835" y="2704"/>
              <a:chExt cx="453" cy="409"/>
            </a:xfrm>
          </p:grpSpPr>
          <p:sp>
            <p:nvSpPr>
              <p:cNvPr id="12305" name="Oval 38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453" cy="40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06" name="Oval 39"/>
              <p:cNvSpPr>
                <a:spLocks noChangeArrowheads="1"/>
              </p:cNvSpPr>
              <p:nvPr/>
            </p:nvSpPr>
            <p:spPr bwMode="auto">
              <a:xfrm>
                <a:off x="2880" y="2750"/>
                <a:ext cx="363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07" name="Text Box 40"/>
              <p:cNvSpPr txBox="1">
                <a:spLocks noChangeArrowheads="1"/>
              </p:cNvSpPr>
              <p:nvPr/>
            </p:nvSpPr>
            <p:spPr bwMode="auto">
              <a:xfrm>
                <a:off x="2920" y="2766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A</a:t>
                </a:r>
                <a:endParaRPr lang="en-US" altLang="zh-CN" sz="2400" baseline="-25000"/>
              </a:p>
            </p:txBody>
          </p:sp>
        </p:grpSp>
        <p:sp>
          <p:nvSpPr>
            <p:cNvPr id="12304" name="Line 48"/>
            <p:cNvSpPr>
              <a:spLocks noChangeShapeType="1"/>
            </p:cNvSpPr>
            <p:nvPr/>
          </p:nvSpPr>
          <p:spPr bwMode="auto">
            <a:xfrm flipH="1">
              <a:off x="3243" y="3294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743075" y="9858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50825" y="0"/>
            <a:ext cx="8642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三．（２０分）写出生成下述语言的文法，并指出该语言属于１型、２型还是３型语言。</a:t>
            </a:r>
            <a:endParaRPr lang="zh-CN" altLang="en-US" sz="240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50825" y="1125538"/>
            <a:ext cx="8893175" cy="520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３．</a:t>
            </a:r>
            <a:r>
              <a:rPr lang="en-US" altLang="zh-CN" sz="2400" b="1"/>
              <a:t>L3={a</a:t>
            </a:r>
            <a:r>
              <a:rPr lang="en-US" altLang="zh-CN" sz="2400" b="1" baseline="30000"/>
              <a:t>m</a:t>
            </a:r>
            <a:r>
              <a:rPr lang="en-US" altLang="zh-CN" sz="2400" b="1"/>
              <a:t>bc</a:t>
            </a:r>
            <a:r>
              <a:rPr lang="en-US" altLang="zh-CN" sz="2400" b="1" baseline="30000"/>
              <a:t>m</a:t>
            </a:r>
            <a:r>
              <a:rPr lang="en-US" altLang="zh-CN" sz="2400" b="1"/>
              <a:t> |m&gt;=1}</a:t>
            </a:r>
            <a:r>
              <a:rPr lang="en-US" altLang="zh-CN" sz="2400"/>
              <a:t> </a:t>
            </a:r>
            <a:r>
              <a:rPr kumimoji="1" lang="en-US" altLang="zh-CN" b="1">
                <a:solidFill>
                  <a:srgbClr val="000000"/>
                </a:solidFill>
              </a:rPr>
              <a:t>∪{</a:t>
            </a:r>
            <a:r>
              <a:rPr kumimoji="1" lang="en-US" altLang="zh-CN" sz="2400" b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30000">
                <a:solidFill>
                  <a:srgbClr val="000000"/>
                </a:solidFill>
              </a:rPr>
              <a:t>n</a:t>
            </a:r>
            <a:r>
              <a:rPr kumimoji="1" lang="en-US" altLang="zh-CN" sz="2400" b="1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30000">
                <a:solidFill>
                  <a:srgbClr val="000000"/>
                </a:solidFill>
              </a:rPr>
              <a:t>n</a:t>
            </a:r>
            <a:r>
              <a:rPr kumimoji="1" lang="en-US" altLang="zh-CN" sz="2400" b="1">
                <a:solidFill>
                  <a:srgbClr val="000000"/>
                </a:solidFill>
              </a:rPr>
              <a:t>c</a:t>
            </a:r>
            <a:r>
              <a:rPr kumimoji="1" lang="en-US" altLang="zh-CN" sz="2400" b="1" baseline="30000">
                <a:solidFill>
                  <a:srgbClr val="000000"/>
                </a:solidFill>
              </a:rPr>
              <a:t>m</a:t>
            </a:r>
            <a:r>
              <a:rPr kumimoji="1" lang="en-US" altLang="zh-CN" sz="2400" b="1">
                <a:solidFill>
                  <a:srgbClr val="000000"/>
                </a:solidFill>
              </a:rPr>
              <a:t>d</a:t>
            </a:r>
            <a:r>
              <a:rPr kumimoji="1" lang="en-US" altLang="zh-CN" sz="2400" b="1" baseline="30000">
                <a:solidFill>
                  <a:srgbClr val="000000"/>
                </a:solidFill>
              </a:rPr>
              <a:t>m</a:t>
            </a:r>
            <a:r>
              <a:rPr kumimoji="1" lang="en-US" altLang="zh-CN" sz="2400" b="1">
                <a:solidFill>
                  <a:srgbClr val="000000"/>
                </a:solidFill>
              </a:rPr>
              <a:t>|m,n </a:t>
            </a:r>
            <a:r>
              <a:rPr lang="en-US" altLang="zh-CN" sz="2400" b="1"/>
              <a:t>&gt;=1}</a:t>
            </a:r>
            <a:r>
              <a:rPr lang="en-US" altLang="zh-CN"/>
              <a:t> </a:t>
            </a:r>
            <a:endParaRPr lang="en-US" altLang="zh-CN" sz="2400" b="1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/>
              <a:t>解： </a:t>
            </a:r>
            <a:r>
              <a:rPr lang="en-US" altLang="zh-CN" sz="2400"/>
              <a:t>S</a:t>
            </a:r>
            <a:r>
              <a:rPr lang="en-US" altLang="zh-CN" sz="2400">
                <a:sym typeface="Symbol" panose="05050102010706020507" pitchFamily="18" charset="2"/>
              </a:rPr>
              <a:t>D|AB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ym typeface="Symbol" panose="05050102010706020507" pitchFamily="18" charset="2"/>
              </a:rPr>
              <a:t>          DaDc| abc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ym typeface="Symbol" panose="05050102010706020507" pitchFamily="18" charset="2"/>
              </a:rPr>
              <a:t>          AaAb| ab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ym typeface="Symbol" panose="05050102010706020507" pitchFamily="18" charset="2"/>
              </a:rPr>
              <a:t>          BcBd| cd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40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 b="1">
                <a:sym typeface="Symbol" panose="05050102010706020507" pitchFamily="18" charset="2"/>
              </a:rPr>
              <a:t>         2</a:t>
            </a:r>
            <a:r>
              <a:rPr lang="zh-CN" altLang="en-US" sz="2400" b="1">
                <a:sym typeface="Symbol" panose="05050102010706020507" pitchFamily="18" charset="2"/>
              </a:rPr>
              <a:t>型文法，语言属于２型语言．</a:t>
            </a:r>
            <a:endParaRPr lang="zh-CN" altLang="en-US" sz="2400" b="1">
              <a:sym typeface="Symbol" panose="05050102010706020507" pitchFamily="18" charset="2"/>
            </a:endParaRPr>
          </a:p>
          <a:p>
            <a:pPr eaLnBrk="1" hangingPunct="1"/>
            <a:endParaRPr lang="zh-CN" altLang="en-US" b="1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>
                <a:sym typeface="Symbol" panose="05050102010706020507" pitchFamily="18" charset="2"/>
              </a:rPr>
              <a:t>　　　</a:t>
            </a:r>
            <a:endParaRPr lang="zh-CN" altLang="en-US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40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743075" y="9858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50825" y="0"/>
            <a:ext cx="8642350" cy="877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四．</a:t>
            </a:r>
            <a:r>
              <a:rPr lang="en-US" altLang="zh-CN" sz="2400"/>
              <a:t>(12</a:t>
            </a:r>
            <a:r>
              <a:rPr lang="zh-CN" altLang="en-US" sz="2400"/>
              <a:t>分）给定文法</a:t>
            </a:r>
            <a:r>
              <a:rPr lang="en-US" altLang="zh-CN" sz="2400"/>
              <a:t>G[S]:</a:t>
            </a:r>
            <a:endParaRPr lang="en-US" altLang="zh-CN" sz="2400"/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 S</a:t>
            </a:r>
            <a:r>
              <a:rPr lang="en-US" altLang="zh-CN" sz="2400">
                <a:sym typeface="Symbol" panose="05050102010706020507" pitchFamily="18" charset="2"/>
              </a:rPr>
              <a:t>AB      </a:t>
            </a:r>
            <a:r>
              <a:rPr lang="en-US" altLang="zh-CN"/>
              <a:t> </a:t>
            </a:r>
            <a:r>
              <a:rPr lang="en-US" altLang="zh-CN" sz="2400"/>
              <a:t>A</a:t>
            </a:r>
            <a:r>
              <a:rPr lang="en-US" altLang="zh-CN" sz="2400">
                <a:sym typeface="Symbol" panose="05050102010706020507" pitchFamily="18" charset="2"/>
              </a:rPr>
              <a:t>Ba|     </a:t>
            </a:r>
            <a:r>
              <a:rPr lang="en-US" altLang="zh-CN" sz="2400"/>
              <a:t> B</a:t>
            </a:r>
            <a:r>
              <a:rPr lang="en-US" altLang="zh-CN" sz="2400">
                <a:sym typeface="Symbol" panose="05050102010706020507" pitchFamily="18" charset="2"/>
              </a:rPr>
              <a:t>Db|D      </a:t>
            </a:r>
            <a:r>
              <a:rPr lang="en-US" altLang="zh-CN" sz="2400"/>
              <a:t> D</a:t>
            </a:r>
            <a:r>
              <a:rPr lang="en-US" altLang="zh-CN" sz="2400">
                <a:sym typeface="Symbol" panose="05050102010706020507" pitchFamily="18" charset="2"/>
              </a:rPr>
              <a:t>d|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sym typeface="Symbol" panose="05050102010706020507" pitchFamily="18" charset="2"/>
              </a:rPr>
              <a:t>１．判断该文法是否</a:t>
            </a:r>
            <a:r>
              <a:rPr lang="en-US" altLang="zh-CN" sz="2400">
                <a:sym typeface="Symbol" panose="05050102010706020507" pitchFamily="18" charset="2"/>
              </a:rPr>
              <a:t>LL(1)</a:t>
            </a:r>
            <a:r>
              <a:rPr lang="zh-CN" altLang="en-US" sz="2400">
                <a:sym typeface="Symbol" panose="05050102010706020507" pitchFamily="18" charset="2"/>
              </a:rPr>
              <a:t>文法，为什么？</a:t>
            </a:r>
            <a:endParaRPr lang="zh-CN" altLang="en-US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sym typeface="Symbol" panose="05050102010706020507" pitchFamily="18" charset="2"/>
              </a:rPr>
              <a:t>２．进行文法变换，能否改写成</a:t>
            </a:r>
            <a:r>
              <a:rPr lang="en-US" altLang="zh-CN" sz="2400">
                <a:sym typeface="Symbol" panose="05050102010706020507" pitchFamily="18" charset="2"/>
              </a:rPr>
              <a:t>LL(1)</a:t>
            </a:r>
            <a:r>
              <a:rPr lang="zh-CN" altLang="en-US" sz="2400">
                <a:sym typeface="Symbol" panose="05050102010706020507" pitchFamily="18" charset="2"/>
              </a:rPr>
              <a:t>文法，若能，给出相应的分析表．</a:t>
            </a:r>
            <a:endParaRPr lang="zh-CN" altLang="en-US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sym typeface="Symbol" panose="05050102010706020507" pitchFamily="18" charset="2"/>
              </a:rPr>
              <a:t>解：有左公共因子，不是</a:t>
            </a:r>
            <a:r>
              <a:rPr lang="en-US" altLang="zh-CN" sz="2400">
                <a:sym typeface="Symbol" panose="05050102010706020507" pitchFamily="18" charset="2"/>
              </a:rPr>
              <a:t>LL(1)</a:t>
            </a:r>
            <a:r>
              <a:rPr lang="zh-CN" altLang="en-US" sz="2400">
                <a:sym typeface="Symbol" panose="05050102010706020507" pitchFamily="18" charset="2"/>
              </a:rPr>
              <a:t>文法．</a:t>
            </a:r>
            <a:endParaRPr lang="zh-CN" altLang="en-US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sym typeface="Symbol" panose="05050102010706020507" pitchFamily="18" charset="2"/>
              </a:rPr>
              <a:t>　　提取左公共因子，文法变换为Ｇ</a:t>
            </a:r>
            <a:r>
              <a:rPr lang="en-US" altLang="zh-CN" sz="2400">
                <a:sym typeface="Symbol" panose="05050102010706020507" pitchFamily="18" charset="2"/>
              </a:rPr>
              <a:t>′[S]: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>
                <a:sym typeface="Symbol" panose="05050102010706020507" pitchFamily="18" charset="2"/>
              </a:rPr>
              <a:t>          </a:t>
            </a:r>
            <a:r>
              <a:rPr lang="en-US" altLang="zh-CN" sz="2400"/>
              <a:t>S</a:t>
            </a:r>
            <a:r>
              <a:rPr lang="en-US" altLang="zh-CN" sz="2400">
                <a:sym typeface="Symbol" panose="05050102010706020507" pitchFamily="18" charset="2"/>
              </a:rPr>
              <a:t>AB</a:t>
            </a:r>
            <a:r>
              <a:rPr lang="zh-CN" altLang="en-US" sz="2400">
                <a:sym typeface="Symbol" panose="05050102010706020507" pitchFamily="18" charset="2"/>
              </a:rPr>
              <a:t>　</a:t>
            </a:r>
            <a:r>
              <a:rPr lang="zh-CN" altLang="en-US" sz="2400">
                <a:sym typeface="Wingdings" panose="05000000000000000000" pitchFamily="2" charset="2"/>
              </a:rPr>
              <a:t></a:t>
            </a:r>
            <a:endParaRPr lang="zh-CN" altLang="en-US" sz="2400">
              <a:sym typeface="Wingdings" panose="05000000000000000000" pitchFamily="2" charset="2"/>
            </a:endParaRPr>
          </a:p>
          <a:p>
            <a:pPr eaLnBrk="1" hangingPunct="1"/>
            <a:r>
              <a:rPr lang="zh-CN" altLang="en-US" sz="2400"/>
              <a:t>          </a:t>
            </a:r>
            <a:r>
              <a:rPr lang="en-US" altLang="zh-CN" sz="2400"/>
              <a:t>A</a:t>
            </a:r>
            <a:r>
              <a:rPr lang="en-US" altLang="zh-CN" sz="2400">
                <a:sym typeface="Symbol" panose="05050102010706020507" pitchFamily="18" charset="2"/>
              </a:rPr>
              <a:t>Ba|</a:t>
            </a:r>
            <a:r>
              <a:rPr lang="zh-CN" altLang="en-US" sz="2400">
                <a:sym typeface="Symbol" panose="05050102010706020507" pitchFamily="18" charset="2"/>
              </a:rPr>
              <a:t>　</a:t>
            </a:r>
            <a:r>
              <a:rPr lang="zh-CN" altLang="en-US" sz="2400">
                <a:sym typeface="Wingdings" panose="05000000000000000000" pitchFamily="2" charset="2"/>
              </a:rPr>
              <a:t></a:t>
            </a:r>
            <a:endParaRPr lang="zh-CN" altLang="en-US" sz="2400">
              <a:sym typeface="Wingdings" panose="05000000000000000000" pitchFamily="2" charset="2"/>
            </a:endParaRPr>
          </a:p>
          <a:p>
            <a:pPr eaLnBrk="1" hangingPunct="1"/>
            <a:r>
              <a:rPr lang="zh-CN" altLang="en-US" sz="2400"/>
              <a:t>          </a:t>
            </a:r>
            <a:r>
              <a:rPr lang="en-US" altLang="zh-CN" sz="2400"/>
              <a:t>B</a:t>
            </a:r>
            <a:r>
              <a:rPr lang="en-US" altLang="zh-CN" sz="2400">
                <a:sym typeface="Symbol" panose="05050102010706020507" pitchFamily="18" charset="2"/>
              </a:rPr>
              <a:t>DN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>
                <a:sym typeface="Symbol" panose="05050102010706020507" pitchFamily="18" charset="2"/>
              </a:rPr>
              <a:t>          </a:t>
            </a:r>
            <a:r>
              <a:rPr lang="en-US" altLang="zh-CN" sz="2400"/>
              <a:t>N</a:t>
            </a:r>
            <a:r>
              <a:rPr lang="en-US" altLang="zh-CN" sz="2400">
                <a:sym typeface="Symbol" panose="05050102010706020507" pitchFamily="18" charset="2"/>
              </a:rPr>
              <a:t>b|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/>
              <a:t>          D</a:t>
            </a:r>
            <a:r>
              <a:rPr lang="en-US" altLang="zh-CN" sz="2400">
                <a:sym typeface="Symbol" panose="05050102010706020507" pitchFamily="18" charset="2"/>
              </a:rPr>
              <a:t>d|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400">
                <a:sym typeface="Symbol" panose="05050102010706020507" pitchFamily="18" charset="2"/>
              </a:rPr>
              <a:t>第一个产生式的角会产生隐含的左公共因子，因此要进行角替换． </a:t>
            </a:r>
            <a:r>
              <a:rPr lang="zh-CN" altLang="en-US" sz="2400">
                <a:sym typeface="Wingdings" panose="05000000000000000000" pitchFamily="2" charset="2"/>
              </a:rPr>
              <a:t>代入，消去不可达符Ａ对应的产生式，</a:t>
            </a:r>
            <a:r>
              <a:rPr lang="zh-CN" altLang="en-US" sz="2400">
                <a:sym typeface="Symbol" panose="05050102010706020507" pitchFamily="18" charset="2"/>
              </a:rPr>
              <a:t>文法变换为Ｇ</a:t>
            </a:r>
            <a:r>
              <a:rPr lang="en-US" altLang="zh-CN" sz="2400">
                <a:sym typeface="Symbol" panose="05050102010706020507" pitchFamily="18" charset="2"/>
              </a:rPr>
              <a:t>′′[S]: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/>
            <a:endParaRPr lang="en-US" altLang="zh-CN" sz="2400">
              <a:sym typeface="Wingdings" panose="05000000000000000000" pitchFamily="2" charset="2"/>
            </a:endParaRPr>
          </a:p>
          <a:p>
            <a:pPr eaLnBrk="1" hangingPunct="1"/>
            <a:endParaRPr lang="en-US" altLang="zh-CN" sz="2400">
              <a:sym typeface="Wingdings" panose="05000000000000000000" pitchFamily="2" charset="2"/>
            </a:endParaRPr>
          </a:p>
          <a:p>
            <a:pPr eaLnBrk="1" hangingPunct="1"/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ym typeface="Symbol" panose="05050102010706020507" pitchFamily="18" charset="2"/>
              </a:rPr>
              <a:t>        </a:t>
            </a:r>
            <a:endParaRPr lang="en-US" altLang="zh-CN" sz="240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743075" y="9858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50825" y="0"/>
            <a:ext cx="86423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ym typeface="Symbol" panose="05050102010706020507" pitchFamily="18" charset="2"/>
              </a:rPr>
              <a:t>Ｇ</a:t>
            </a:r>
            <a:r>
              <a:rPr lang="en-US" altLang="zh-CN" sz="2400">
                <a:sym typeface="Symbol" panose="05050102010706020507" pitchFamily="18" charset="2"/>
              </a:rPr>
              <a:t>′′ [S]: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>
                <a:sym typeface="Symbol" panose="05050102010706020507" pitchFamily="18" charset="2"/>
              </a:rPr>
              <a:t>          </a:t>
            </a:r>
            <a:r>
              <a:rPr lang="en-US" altLang="zh-CN" sz="2400"/>
              <a:t>S</a:t>
            </a:r>
            <a:r>
              <a:rPr lang="en-US" altLang="zh-CN" sz="2400">
                <a:sym typeface="Symbol" panose="05050102010706020507" pitchFamily="18" charset="2"/>
              </a:rPr>
              <a:t>BA’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/>
              <a:t>          A’</a:t>
            </a:r>
            <a:r>
              <a:rPr lang="en-US" altLang="zh-CN" sz="2400">
                <a:sym typeface="Symbol" panose="05050102010706020507" pitchFamily="18" charset="2"/>
              </a:rPr>
              <a:t>aB|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/>
              <a:t>          B</a:t>
            </a:r>
            <a:r>
              <a:rPr lang="en-US" altLang="zh-CN" sz="2400">
                <a:sym typeface="Symbol" panose="05050102010706020507" pitchFamily="18" charset="2"/>
              </a:rPr>
              <a:t>DN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>
                <a:sym typeface="Symbol" panose="05050102010706020507" pitchFamily="18" charset="2"/>
              </a:rPr>
              <a:t>          </a:t>
            </a:r>
            <a:r>
              <a:rPr lang="en-US" altLang="zh-CN" sz="2400"/>
              <a:t>N</a:t>
            </a:r>
            <a:r>
              <a:rPr lang="en-US" altLang="zh-CN" sz="2400">
                <a:sym typeface="Symbol" panose="05050102010706020507" pitchFamily="18" charset="2"/>
              </a:rPr>
              <a:t>b|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/>
              <a:t>          D</a:t>
            </a:r>
            <a:r>
              <a:rPr lang="en-US" altLang="zh-CN" sz="2400">
                <a:sym typeface="Symbol" panose="05050102010706020507" pitchFamily="18" charset="2"/>
              </a:rPr>
              <a:t>d|        </a:t>
            </a:r>
            <a:endParaRPr lang="en-US" altLang="zh-CN" sz="2400">
              <a:sym typeface="Symbol" panose="05050102010706020507" pitchFamily="18" charset="2"/>
            </a:endParaRPr>
          </a:p>
        </p:txBody>
      </p:sp>
      <p:graphicFrame>
        <p:nvGraphicFramePr>
          <p:cNvPr id="27693" name="Group 45"/>
          <p:cNvGraphicFramePr>
            <a:graphicFrameLocks noGrp="1"/>
          </p:cNvGraphicFramePr>
          <p:nvPr/>
        </p:nvGraphicFramePr>
        <p:xfrm>
          <a:off x="250825" y="2492375"/>
          <a:ext cx="3168650" cy="3108325"/>
        </p:xfrm>
        <a:graphic>
          <a:graphicData uri="http://schemas.openxmlformats.org/drawingml/2006/table">
            <a:tbl>
              <a:tblPr/>
              <a:tblGrid>
                <a:gridCol w="504825"/>
                <a:gridCol w="1295400"/>
                <a:gridCol w="1368425"/>
              </a:tblGrid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First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Follow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d,b,a,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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#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A’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a,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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#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d,b,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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a,#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b,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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a,#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d,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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b, a,#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758" name="Group 110"/>
          <p:cNvGraphicFramePr>
            <a:graphicFrameLocks noGrp="1"/>
          </p:cNvGraphicFramePr>
          <p:nvPr/>
        </p:nvGraphicFramePr>
        <p:xfrm>
          <a:off x="3851275" y="1397000"/>
          <a:ext cx="5113338" cy="3184528"/>
        </p:xfrm>
        <a:graphic>
          <a:graphicData uri="http://schemas.openxmlformats.org/drawingml/2006/table">
            <a:tbl>
              <a:tblPr/>
              <a:tblGrid>
                <a:gridCol w="511175"/>
                <a:gridCol w="1168400"/>
                <a:gridCol w="1169988"/>
                <a:gridCol w="1095375"/>
                <a:gridCol w="1168400"/>
              </a:tblGrid>
              <a:tr h="531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#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BA’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BA’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BA’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BA’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A’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aB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 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DN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DN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DN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DN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 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 b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 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 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 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 d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 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743075" y="9858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50825" y="0"/>
            <a:ext cx="8642350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五．</a:t>
            </a:r>
            <a:r>
              <a:rPr lang="en-US" altLang="zh-CN" sz="2400"/>
              <a:t>(1</a:t>
            </a:r>
            <a:r>
              <a:rPr lang="zh-CN" altLang="en-US" sz="2400"/>
              <a:t>０分）给定文法</a:t>
            </a:r>
            <a:r>
              <a:rPr lang="en-US" altLang="zh-CN" sz="2400"/>
              <a:t>G[S]:</a:t>
            </a:r>
            <a:endParaRPr lang="en-US" altLang="zh-CN" sz="2400"/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 S</a:t>
            </a:r>
            <a:r>
              <a:rPr lang="en-US" altLang="zh-CN" sz="2400">
                <a:sym typeface="Symbol" panose="05050102010706020507" pitchFamily="18" charset="2"/>
              </a:rPr>
              <a:t>aSb      </a:t>
            </a:r>
            <a:r>
              <a:rPr lang="en-US" altLang="zh-CN" sz="2400"/>
              <a:t>S</a:t>
            </a:r>
            <a:r>
              <a:rPr lang="en-US" altLang="zh-CN" sz="2400">
                <a:sym typeface="Symbol" panose="05050102010706020507" pitchFamily="18" charset="2"/>
              </a:rPr>
              <a:t>aSc    </a:t>
            </a:r>
            <a:r>
              <a:rPr lang="en-US" altLang="zh-CN" sz="2400"/>
              <a:t> S</a:t>
            </a:r>
            <a:r>
              <a:rPr lang="en-US" altLang="zh-CN" sz="2400">
                <a:sym typeface="Symbol" panose="05050102010706020507" pitchFamily="18" charset="2"/>
              </a:rPr>
              <a:t>ab      </a:t>
            </a:r>
            <a:r>
              <a:rPr lang="en-US" altLang="zh-CN" sz="2400"/>
              <a:t> </a:t>
            </a:r>
            <a:endParaRPr lang="en-US" altLang="zh-CN" sz="2400"/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sym typeface="Symbol" panose="05050102010706020507" pitchFamily="18" charset="2"/>
              </a:rPr>
              <a:t>１．判断该文法是否</a:t>
            </a:r>
            <a:r>
              <a:rPr lang="en-US" altLang="zh-CN" sz="2400">
                <a:sym typeface="Symbol" panose="05050102010706020507" pitchFamily="18" charset="2"/>
              </a:rPr>
              <a:t>SLR(1)</a:t>
            </a:r>
            <a:r>
              <a:rPr lang="zh-CN" altLang="en-US" sz="2400">
                <a:sym typeface="Symbol" panose="05050102010706020507" pitchFamily="18" charset="2"/>
              </a:rPr>
              <a:t>文法，若是，请构造出相应的</a:t>
            </a:r>
            <a:r>
              <a:rPr lang="en-US" altLang="zh-CN">
                <a:sym typeface="Symbol" panose="05050102010706020507" pitchFamily="18" charset="2"/>
              </a:rPr>
              <a:t>SLR(1)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sym typeface="Symbol" panose="05050102010706020507" pitchFamily="18" charset="2"/>
              </a:rPr>
              <a:t>分析表．若不是，给出其理由．</a:t>
            </a:r>
            <a:endParaRPr lang="zh-CN" altLang="en-US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sym typeface="Symbol" panose="05050102010706020507" pitchFamily="18" charset="2"/>
              </a:rPr>
              <a:t>解：增广文法：</a:t>
            </a:r>
            <a:endParaRPr lang="zh-CN" altLang="en-US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sym typeface="Symbol" panose="05050102010706020507" pitchFamily="18" charset="2"/>
              </a:rPr>
              <a:t>　</a:t>
            </a:r>
            <a:r>
              <a:rPr lang="en-US" altLang="zh-CN" sz="2400">
                <a:sym typeface="Symbol" panose="05050102010706020507" pitchFamily="18" charset="2"/>
              </a:rPr>
              <a:t>(0) </a:t>
            </a:r>
            <a:r>
              <a:rPr lang="en-US" altLang="zh-CN" sz="2400"/>
              <a:t>S’</a:t>
            </a:r>
            <a:r>
              <a:rPr lang="en-US" altLang="zh-CN" sz="2400">
                <a:sym typeface="Symbol" panose="05050102010706020507" pitchFamily="18" charset="2"/>
              </a:rPr>
              <a:t>S  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ym typeface="Symbol" panose="05050102010706020507" pitchFamily="18" charset="2"/>
              </a:rPr>
              <a:t>    (1) </a:t>
            </a:r>
            <a:r>
              <a:rPr lang="en-US" altLang="zh-CN" sz="2400"/>
              <a:t>S</a:t>
            </a:r>
            <a:r>
              <a:rPr lang="en-US" altLang="zh-CN" sz="2400">
                <a:sym typeface="Symbol" panose="05050102010706020507" pitchFamily="18" charset="2"/>
              </a:rPr>
              <a:t>aSb 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ym typeface="Symbol" panose="05050102010706020507" pitchFamily="18" charset="2"/>
              </a:rPr>
              <a:t>    (2) </a:t>
            </a:r>
            <a:r>
              <a:rPr lang="en-US" altLang="zh-CN" sz="2400"/>
              <a:t>S</a:t>
            </a:r>
            <a:r>
              <a:rPr lang="en-US" altLang="zh-CN" sz="2400">
                <a:sym typeface="Symbol" panose="05050102010706020507" pitchFamily="18" charset="2"/>
              </a:rPr>
              <a:t>aSc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ym typeface="Symbol" panose="05050102010706020507" pitchFamily="18" charset="2"/>
              </a:rPr>
              <a:t>    (3) </a:t>
            </a:r>
            <a:r>
              <a:rPr lang="en-US" altLang="zh-CN" sz="2400"/>
              <a:t>S</a:t>
            </a:r>
            <a:r>
              <a:rPr lang="en-US" altLang="zh-CN" sz="2400">
                <a:sym typeface="Symbol" panose="05050102010706020507" pitchFamily="18" charset="2"/>
              </a:rPr>
              <a:t>ab 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ym typeface="Symbol" panose="05050102010706020507" pitchFamily="18" charset="2"/>
              </a:rPr>
              <a:t>        </a:t>
            </a:r>
            <a:endParaRPr lang="en-US" altLang="zh-CN" sz="2400">
              <a:sym typeface="Symbol" panose="05050102010706020507" pitchFamily="18" charset="2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419475" y="2133600"/>
            <a:ext cx="5724525" cy="4365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419475" y="2133600"/>
            <a:ext cx="5580063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I</a:t>
            </a:r>
            <a:r>
              <a:rPr lang="en-US" altLang="zh-CN" sz="2400" baseline="-25000"/>
              <a:t>0</a:t>
            </a:r>
            <a:r>
              <a:rPr lang="en-US" altLang="zh-CN" sz="2400"/>
              <a:t>: S’</a:t>
            </a:r>
            <a:r>
              <a:rPr lang="en-US" altLang="zh-CN" sz="2400">
                <a:sym typeface="Symbol" panose="05050102010706020507" pitchFamily="18" charset="2"/>
              </a:rPr>
              <a:t>.S , </a:t>
            </a:r>
            <a:r>
              <a:rPr lang="en-US" altLang="zh-CN" sz="2400"/>
              <a:t>S</a:t>
            </a:r>
            <a:r>
              <a:rPr lang="en-US" altLang="zh-CN" sz="2400">
                <a:sym typeface="Symbol" panose="05050102010706020507" pitchFamily="18" charset="2"/>
              </a:rPr>
              <a:t>.aSb , </a:t>
            </a:r>
            <a:r>
              <a:rPr lang="en-US" altLang="zh-CN" sz="2400"/>
              <a:t>S</a:t>
            </a:r>
            <a:r>
              <a:rPr lang="en-US" altLang="zh-CN" sz="2400">
                <a:sym typeface="Symbol" panose="05050102010706020507" pitchFamily="18" charset="2"/>
              </a:rPr>
              <a:t>.aSc, </a:t>
            </a:r>
            <a:r>
              <a:rPr lang="en-US" altLang="zh-CN" sz="2400"/>
              <a:t>S</a:t>
            </a:r>
            <a:r>
              <a:rPr lang="en-US" altLang="zh-CN" sz="2400">
                <a:sym typeface="Symbol" panose="05050102010706020507" pitchFamily="18" charset="2"/>
              </a:rPr>
              <a:t>.ab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I</a:t>
            </a:r>
            <a:r>
              <a:rPr lang="en-US" altLang="zh-CN" sz="2400" baseline="-25000"/>
              <a:t>1</a:t>
            </a:r>
            <a:r>
              <a:rPr lang="en-US" altLang="zh-CN" sz="2400"/>
              <a:t>: S’</a:t>
            </a:r>
            <a:r>
              <a:rPr lang="en-US" altLang="zh-CN" sz="2400">
                <a:sym typeface="Symbol" panose="05050102010706020507" pitchFamily="18" charset="2"/>
              </a:rPr>
              <a:t>S.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I</a:t>
            </a:r>
            <a:r>
              <a:rPr lang="en-US" altLang="zh-CN" sz="2400" baseline="-25000"/>
              <a:t>2</a:t>
            </a:r>
            <a:r>
              <a:rPr lang="en-US" altLang="zh-CN" sz="2400"/>
              <a:t>: S’</a:t>
            </a:r>
            <a:r>
              <a:rPr lang="en-US" altLang="zh-CN" sz="2400">
                <a:sym typeface="Symbol" panose="05050102010706020507" pitchFamily="18" charset="2"/>
              </a:rPr>
              <a:t>a.Sb, </a:t>
            </a:r>
            <a:r>
              <a:rPr lang="en-US" altLang="zh-CN" sz="2400"/>
              <a:t>S</a:t>
            </a:r>
            <a:r>
              <a:rPr lang="en-US" altLang="zh-CN" sz="2400">
                <a:sym typeface="Symbol" panose="05050102010706020507" pitchFamily="18" charset="2"/>
              </a:rPr>
              <a:t>a.Sc, </a:t>
            </a:r>
            <a:r>
              <a:rPr lang="en-US" altLang="zh-CN" sz="2400"/>
              <a:t>S</a:t>
            </a:r>
            <a:r>
              <a:rPr lang="en-US" altLang="zh-CN" sz="2400">
                <a:sym typeface="Symbol" panose="05050102010706020507" pitchFamily="18" charset="2"/>
              </a:rPr>
              <a:t>a.b, </a:t>
            </a:r>
            <a:r>
              <a:rPr lang="en-US" altLang="zh-CN" sz="2400"/>
              <a:t>S</a:t>
            </a:r>
            <a:r>
              <a:rPr lang="en-US" altLang="zh-CN" sz="2400">
                <a:sym typeface="Symbol" panose="05050102010706020507" pitchFamily="18" charset="2"/>
              </a:rPr>
              <a:t>.aSb ,  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ym typeface="Symbol" panose="05050102010706020507" pitchFamily="18" charset="2"/>
              </a:rPr>
              <a:t>    </a:t>
            </a:r>
            <a:r>
              <a:rPr lang="en-US" altLang="zh-CN" sz="2400"/>
              <a:t>S</a:t>
            </a:r>
            <a:r>
              <a:rPr lang="en-US" altLang="zh-CN" sz="2400">
                <a:sym typeface="Symbol" panose="05050102010706020507" pitchFamily="18" charset="2"/>
              </a:rPr>
              <a:t>.aSc, </a:t>
            </a:r>
            <a:r>
              <a:rPr lang="en-US" altLang="zh-CN" sz="2400"/>
              <a:t>S</a:t>
            </a:r>
            <a:r>
              <a:rPr lang="en-US" altLang="zh-CN" sz="2400">
                <a:sym typeface="Symbol" panose="05050102010706020507" pitchFamily="18" charset="2"/>
              </a:rPr>
              <a:t>.ab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I</a:t>
            </a:r>
            <a:r>
              <a:rPr lang="en-US" altLang="zh-CN" sz="2400" baseline="-25000"/>
              <a:t>3</a:t>
            </a:r>
            <a:r>
              <a:rPr lang="en-US" altLang="zh-CN" sz="2400"/>
              <a:t>: S</a:t>
            </a:r>
            <a:r>
              <a:rPr lang="en-US" altLang="zh-CN" sz="2400">
                <a:sym typeface="Symbol" panose="05050102010706020507" pitchFamily="18" charset="2"/>
              </a:rPr>
              <a:t>aS.b, </a:t>
            </a:r>
            <a:r>
              <a:rPr lang="en-US" altLang="zh-CN" sz="2400"/>
              <a:t>S</a:t>
            </a:r>
            <a:r>
              <a:rPr lang="en-US" altLang="zh-CN" sz="2400">
                <a:sym typeface="Symbol" panose="05050102010706020507" pitchFamily="18" charset="2"/>
              </a:rPr>
              <a:t>aS.c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I</a:t>
            </a:r>
            <a:r>
              <a:rPr lang="en-US" altLang="zh-CN" sz="2400" baseline="-25000"/>
              <a:t>4</a:t>
            </a:r>
            <a:r>
              <a:rPr lang="en-US" altLang="zh-CN" sz="2400"/>
              <a:t>: S</a:t>
            </a:r>
            <a:r>
              <a:rPr lang="en-US" altLang="zh-CN" sz="2400">
                <a:sym typeface="Symbol" panose="05050102010706020507" pitchFamily="18" charset="2"/>
              </a:rPr>
              <a:t>ab.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I</a:t>
            </a:r>
            <a:r>
              <a:rPr lang="en-US" altLang="zh-CN" sz="2400" baseline="-25000"/>
              <a:t>5</a:t>
            </a:r>
            <a:r>
              <a:rPr lang="en-US" altLang="zh-CN" sz="2400"/>
              <a:t>: S</a:t>
            </a:r>
            <a:r>
              <a:rPr lang="en-US" altLang="zh-CN" sz="2400">
                <a:sym typeface="Symbol" panose="05050102010706020507" pitchFamily="18" charset="2"/>
              </a:rPr>
              <a:t>aSb.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I</a:t>
            </a:r>
            <a:r>
              <a:rPr lang="en-US" altLang="zh-CN" sz="2400" baseline="-25000"/>
              <a:t>6</a:t>
            </a:r>
            <a:r>
              <a:rPr lang="en-US" altLang="zh-CN" sz="2400"/>
              <a:t>: S</a:t>
            </a:r>
            <a:r>
              <a:rPr lang="en-US" altLang="zh-CN" sz="2400">
                <a:sym typeface="Symbol" panose="05050102010706020507" pitchFamily="18" charset="2"/>
              </a:rPr>
              <a:t>aSc.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40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743075" y="9858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50825" y="0"/>
            <a:ext cx="8642350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五．</a:t>
            </a:r>
            <a:r>
              <a:rPr lang="en-US" altLang="zh-CN" sz="2400"/>
              <a:t>(1</a:t>
            </a:r>
            <a:r>
              <a:rPr lang="zh-CN" altLang="en-US" sz="2400"/>
              <a:t>０分）给定文法</a:t>
            </a:r>
            <a:r>
              <a:rPr lang="en-US" altLang="zh-CN" sz="2400"/>
              <a:t>G[S]</a:t>
            </a:r>
            <a:r>
              <a:rPr lang="zh-CN" altLang="en-US" sz="2400"/>
              <a:t>，</a:t>
            </a:r>
            <a:r>
              <a:rPr kumimoji="1" lang="zh-CN" altLang="en-US" sz="2400"/>
              <a:t>判断该文法是否为</a:t>
            </a:r>
            <a:r>
              <a:rPr kumimoji="1" lang="en-US" altLang="zh-CN" sz="2400"/>
              <a:t>LR(0)</a:t>
            </a:r>
            <a:r>
              <a:rPr kumimoji="1" lang="zh-CN" altLang="en-US" sz="2400"/>
              <a:t>文法，是否为</a:t>
            </a:r>
            <a:r>
              <a:rPr kumimoji="1" lang="en-US" altLang="zh-CN" sz="2400"/>
              <a:t>SLR(1)</a:t>
            </a:r>
            <a:r>
              <a:rPr kumimoji="1" lang="zh-CN" altLang="en-US" sz="2400"/>
              <a:t>文法，并说明原因。若是构造相应的分析表。</a:t>
            </a:r>
            <a:endParaRPr lang="zh-CN" altLang="en-US" sz="2400"/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sym typeface="Symbol" panose="05050102010706020507" pitchFamily="18" charset="2"/>
              </a:rPr>
              <a:t>解：增广文法：</a:t>
            </a:r>
            <a:endParaRPr lang="zh-CN" altLang="en-US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sym typeface="Symbol" panose="05050102010706020507" pitchFamily="18" charset="2"/>
              </a:rPr>
              <a:t>　</a:t>
            </a:r>
            <a:r>
              <a:rPr lang="en-US" altLang="zh-CN" sz="2400">
                <a:sym typeface="Symbol" panose="05050102010706020507" pitchFamily="18" charset="2"/>
              </a:rPr>
              <a:t>(0) </a:t>
            </a:r>
            <a:r>
              <a:rPr lang="en-US" altLang="zh-CN" sz="2400"/>
              <a:t>S’</a:t>
            </a:r>
            <a:r>
              <a:rPr lang="en-US" altLang="zh-CN" sz="2400">
                <a:sym typeface="Symbol" panose="05050102010706020507" pitchFamily="18" charset="2"/>
              </a:rPr>
              <a:t>S  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ym typeface="Symbol" panose="05050102010706020507" pitchFamily="18" charset="2"/>
              </a:rPr>
              <a:t>    (1) </a:t>
            </a:r>
            <a:r>
              <a:rPr lang="en-US" altLang="zh-CN" sz="2400"/>
              <a:t>S</a:t>
            </a:r>
            <a:r>
              <a:rPr lang="en-US" altLang="zh-CN" sz="2400">
                <a:sym typeface="Symbol" panose="05050102010706020507" pitchFamily="18" charset="2"/>
              </a:rPr>
              <a:t>aSb 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ym typeface="Symbol" panose="05050102010706020507" pitchFamily="18" charset="2"/>
              </a:rPr>
              <a:t>    (2) </a:t>
            </a:r>
            <a:r>
              <a:rPr lang="en-US" altLang="zh-CN" sz="2400"/>
              <a:t>S</a:t>
            </a:r>
            <a:r>
              <a:rPr lang="en-US" altLang="zh-CN" sz="2400">
                <a:sym typeface="Symbol" panose="05050102010706020507" pitchFamily="18" charset="2"/>
              </a:rPr>
              <a:t>aSc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ym typeface="Symbol" panose="05050102010706020507" pitchFamily="18" charset="2"/>
              </a:rPr>
              <a:t>    (3) </a:t>
            </a:r>
            <a:r>
              <a:rPr lang="en-US" altLang="zh-CN" sz="2400"/>
              <a:t>S</a:t>
            </a:r>
            <a:r>
              <a:rPr lang="en-US" altLang="zh-CN" sz="2400">
                <a:sym typeface="Symbol" panose="05050102010706020507" pitchFamily="18" charset="2"/>
              </a:rPr>
              <a:t>ab 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ym typeface="Symbol" panose="05050102010706020507" pitchFamily="18" charset="2"/>
              </a:rPr>
              <a:t>        </a:t>
            </a:r>
            <a:endParaRPr lang="en-US" altLang="zh-CN" sz="2400">
              <a:sym typeface="Symbol" panose="05050102010706020507" pitchFamily="18" charset="2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419475" y="2133600"/>
            <a:ext cx="5724525" cy="4365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419475" y="2133600"/>
            <a:ext cx="5580063" cy="429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I</a:t>
            </a:r>
            <a:r>
              <a:rPr lang="en-US" altLang="zh-CN" sz="2400" baseline="-25000"/>
              <a:t>0</a:t>
            </a:r>
            <a:r>
              <a:rPr lang="en-US" altLang="zh-CN" sz="2400"/>
              <a:t>: S’</a:t>
            </a:r>
            <a:r>
              <a:rPr lang="en-US" altLang="zh-CN" sz="2400">
                <a:sym typeface="Symbol" panose="05050102010706020507" pitchFamily="18" charset="2"/>
              </a:rPr>
              <a:t>.S , </a:t>
            </a:r>
            <a:r>
              <a:rPr lang="en-US" altLang="zh-CN" sz="2400"/>
              <a:t>S</a:t>
            </a:r>
            <a:r>
              <a:rPr lang="en-US" altLang="zh-CN" sz="2400">
                <a:sym typeface="Symbol" panose="05050102010706020507" pitchFamily="18" charset="2"/>
              </a:rPr>
              <a:t>.aSb , </a:t>
            </a:r>
            <a:r>
              <a:rPr lang="en-US" altLang="zh-CN" sz="2400"/>
              <a:t>S</a:t>
            </a:r>
            <a:r>
              <a:rPr lang="en-US" altLang="zh-CN" sz="2400">
                <a:sym typeface="Symbol" panose="05050102010706020507" pitchFamily="18" charset="2"/>
              </a:rPr>
              <a:t>.aSc, </a:t>
            </a:r>
            <a:r>
              <a:rPr lang="en-US" altLang="zh-CN" sz="2400"/>
              <a:t>S</a:t>
            </a:r>
            <a:r>
              <a:rPr lang="en-US" altLang="zh-CN" sz="2400">
                <a:sym typeface="Symbol" panose="05050102010706020507" pitchFamily="18" charset="2"/>
              </a:rPr>
              <a:t>.ab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I</a:t>
            </a:r>
            <a:r>
              <a:rPr lang="en-US" altLang="zh-CN" sz="2400" baseline="-25000"/>
              <a:t>1</a:t>
            </a:r>
            <a:r>
              <a:rPr lang="en-US" altLang="zh-CN" sz="2400"/>
              <a:t>: S’</a:t>
            </a:r>
            <a:r>
              <a:rPr lang="en-US" altLang="zh-CN" sz="2400">
                <a:sym typeface="Symbol" panose="05050102010706020507" pitchFamily="18" charset="2"/>
              </a:rPr>
              <a:t>S.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I</a:t>
            </a:r>
            <a:r>
              <a:rPr lang="en-US" altLang="zh-CN" sz="2400" baseline="-25000"/>
              <a:t>2</a:t>
            </a:r>
            <a:r>
              <a:rPr lang="en-US" altLang="zh-CN" sz="2400"/>
              <a:t>: S’</a:t>
            </a:r>
            <a:r>
              <a:rPr lang="en-US" altLang="zh-CN" sz="2400">
                <a:sym typeface="Symbol" panose="05050102010706020507" pitchFamily="18" charset="2"/>
              </a:rPr>
              <a:t>a.Sb, </a:t>
            </a:r>
            <a:r>
              <a:rPr lang="en-US" altLang="zh-CN" sz="2400"/>
              <a:t>S</a:t>
            </a:r>
            <a:r>
              <a:rPr lang="en-US" altLang="zh-CN" sz="2400">
                <a:sym typeface="Symbol" panose="05050102010706020507" pitchFamily="18" charset="2"/>
              </a:rPr>
              <a:t>a.Sc, </a:t>
            </a:r>
            <a:r>
              <a:rPr lang="en-US" altLang="zh-CN" sz="2400"/>
              <a:t>S</a:t>
            </a:r>
            <a:r>
              <a:rPr lang="en-US" altLang="zh-CN" sz="2400">
                <a:sym typeface="Symbol" panose="05050102010706020507" pitchFamily="18" charset="2"/>
              </a:rPr>
              <a:t>a.b, </a:t>
            </a:r>
            <a:r>
              <a:rPr lang="en-US" altLang="zh-CN" sz="2400"/>
              <a:t>S</a:t>
            </a:r>
            <a:r>
              <a:rPr lang="en-US" altLang="zh-CN" sz="2400">
                <a:sym typeface="Symbol" panose="05050102010706020507" pitchFamily="18" charset="2"/>
              </a:rPr>
              <a:t>.aSb ,  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ym typeface="Symbol" panose="05050102010706020507" pitchFamily="18" charset="2"/>
              </a:rPr>
              <a:t>    </a:t>
            </a:r>
            <a:r>
              <a:rPr lang="en-US" altLang="zh-CN" sz="2400"/>
              <a:t>S</a:t>
            </a:r>
            <a:r>
              <a:rPr lang="en-US" altLang="zh-CN" sz="2400">
                <a:sym typeface="Symbol" panose="05050102010706020507" pitchFamily="18" charset="2"/>
              </a:rPr>
              <a:t>.aSc, </a:t>
            </a:r>
            <a:r>
              <a:rPr lang="en-US" altLang="zh-CN" sz="2400"/>
              <a:t>S</a:t>
            </a:r>
            <a:r>
              <a:rPr lang="en-US" altLang="zh-CN" sz="2400">
                <a:sym typeface="Symbol" panose="05050102010706020507" pitchFamily="18" charset="2"/>
              </a:rPr>
              <a:t>.ab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I</a:t>
            </a:r>
            <a:r>
              <a:rPr lang="en-US" altLang="zh-CN" sz="2400" baseline="-25000"/>
              <a:t>3</a:t>
            </a:r>
            <a:r>
              <a:rPr lang="en-US" altLang="zh-CN" sz="2400"/>
              <a:t>: S</a:t>
            </a:r>
            <a:r>
              <a:rPr lang="en-US" altLang="zh-CN" sz="2400">
                <a:sym typeface="Symbol" panose="05050102010706020507" pitchFamily="18" charset="2"/>
              </a:rPr>
              <a:t>aS.b, </a:t>
            </a:r>
            <a:r>
              <a:rPr lang="en-US" altLang="zh-CN" sz="2400"/>
              <a:t>S</a:t>
            </a:r>
            <a:r>
              <a:rPr lang="en-US" altLang="zh-CN" sz="2400">
                <a:sym typeface="Symbol" panose="05050102010706020507" pitchFamily="18" charset="2"/>
              </a:rPr>
              <a:t>aS.c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I</a:t>
            </a:r>
            <a:r>
              <a:rPr lang="en-US" altLang="zh-CN" sz="2400" baseline="-25000"/>
              <a:t>4</a:t>
            </a:r>
            <a:r>
              <a:rPr lang="en-US" altLang="zh-CN" sz="2400"/>
              <a:t>: S</a:t>
            </a:r>
            <a:r>
              <a:rPr lang="en-US" altLang="zh-CN" sz="2400">
                <a:sym typeface="Symbol" panose="05050102010706020507" pitchFamily="18" charset="2"/>
              </a:rPr>
              <a:t>ab.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I</a:t>
            </a:r>
            <a:r>
              <a:rPr lang="en-US" altLang="zh-CN" sz="2400" baseline="-25000"/>
              <a:t>5</a:t>
            </a:r>
            <a:r>
              <a:rPr lang="en-US" altLang="zh-CN" sz="2400"/>
              <a:t>: S</a:t>
            </a:r>
            <a:r>
              <a:rPr lang="en-US" altLang="zh-CN" sz="2400">
                <a:sym typeface="Symbol" panose="05050102010706020507" pitchFamily="18" charset="2"/>
              </a:rPr>
              <a:t>aSb.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I</a:t>
            </a:r>
            <a:r>
              <a:rPr lang="en-US" altLang="zh-CN" sz="2400" baseline="-25000"/>
              <a:t>6</a:t>
            </a:r>
            <a:r>
              <a:rPr lang="en-US" altLang="zh-CN" sz="2400"/>
              <a:t>: S</a:t>
            </a:r>
            <a:r>
              <a:rPr lang="en-US" altLang="zh-CN" sz="2400">
                <a:sym typeface="Symbol" panose="05050102010706020507" pitchFamily="18" charset="2"/>
              </a:rPr>
              <a:t>aSc.</a:t>
            </a:r>
            <a:endParaRPr lang="en-US" altLang="zh-CN" sz="2400">
              <a:sym typeface="Symbol" panose="05050102010706020507" pitchFamily="18" charset="2"/>
            </a:endParaRPr>
          </a:p>
        </p:txBody>
      </p:sp>
      <p:grpSp>
        <p:nvGrpSpPr>
          <p:cNvPr id="17414" name="Group 8"/>
          <p:cNvGrpSpPr/>
          <p:nvPr/>
        </p:nvGrpSpPr>
        <p:grpSpPr bwMode="auto">
          <a:xfrm>
            <a:off x="3563938" y="692150"/>
            <a:ext cx="3851275" cy="1295400"/>
            <a:chOff x="3243" y="3294"/>
            <a:chExt cx="2426" cy="816"/>
          </a:xfrm>
        </p:grpSpPr>
        <p:sp>
          <p:nvSpPr>
            <p:cNvPr id="17415" name="Rectangle 6"/>
            <p:cNvSpPr>
              <a:spLocks noChangeArrowheads="1"/>
            </p:cNvSpPr>
            <p:nvPr/>
          </p:nvSpPr>
          <p:spPr bwMode="auto">
            <a:xfrm>
              <a:off x="3243" y="3294"/>
              <a:ext cx="2426" cy="81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/>
                <a:t>　　　　</a:t>
              </a:r>
              <a:endParaRPr lang="zh-CN" altLang="en-US" sz="2400"/>
            </a:p>
          </p:txBody>
        </p:sp>
        <p:sp>
          <p:nvSpPr>
            <p:cNvPr id="17416" name="Text Box 7"/>
            <p:cNvSpPr txBox="1">
              <a:spLocks noChangeArrowheads="1"/>
            </p:cNvSpPr>
            <p:nvPr/>
          </p:nvSpPr>
          <p:spPr bwMode="auto">
            <a:xfrm>
              <a:off x="3288" y="3339"/>
              <a:ext cx="2290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/>
                <a:t>项目集规范族没有冲突项目，所以是</a:t>
              </a:r>
              <a:r>
                <a:rPr lang="en-US" altLang="zh-CN" sz="2400" b="1"/>
                <a:t>LR(0)</a:t>
              </a:r>
              <a:r>
                <a:rPr lang="zh-CN" altLang="en-US" sz="2400" b="1"/>
                <a:t>文法，必然是</a:t>
              </a:r>
              <a:r>
                <a:rPr lang="en-US" altLang="zh-CN" sz="2400" b="1"/>
                <a:t>SLR(1)</a:t>
              </a:r>
              <a:r>
                <a:rPr lang="zh-CN" altLang="en-US" sz="2400" b="1"/>
                <a:t>文法．</a:t>
              </a:r>
              <a:endParaRPr lang="zh-CN" altLang="en-US" sz="2400" b="1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743075" y="9858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0" y="0"/>
            <a:ext cx="421163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ym typeface="Symbol" panose="05050102010706020507" pitchFamily="18" charset="2"/>
              </a:rPr>
              <a:t>　</a:t>
            </a:r>
            <a:r>
              <a:rPr lang="en-US" altLang="zh-CN" sz="2400">
                <a:sym typeface="Symbol" panose="05050102010706020507" pitchFamily="18" charset="2"/>
              </a:rPr>
              <a:t>(0) </a:t>
            </a:r>
            <a:r>
              <a:rPr lang="en-US" altLang="zh-CN" sz="2400"/>
              <a:t>S’</a:t>
            </a:r>
            <a:r>
              <a:rPr lang="en-US" altLang="zh-CN" sz="2400">
                <a:sym typeface="Symbol" panose="05050102010706020507" pitchFamily="18" charset="2"/>
              </a:rPr>
              <a:t>S  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ym typeface="Symbol" panose="05050102010706020507" pitchFamily="18" charset="2"/>
              </a:rPr>
              <a:t>    (1) </a:t>
            </a:r>
            <a:r>
              <a:rPr lang="en-US" altLang="zh-CN" sz="2400"/>
              <a:t>S</a:t>
            </a:r>
            <a:r>
              <a:rPr lang="en-US" altLang="zh-CN" sz="2400">
                <a:sym typeface="Symbol" panose="05050102010706020507" pitchFamily="18" charset="2"/>
              </a:rPr>
              <a:t>aSb     (2) </a:t>
            </a:r>
            <a:r>
              <a:rPr lang="en-US" altLang="zh-CN" sz="2400"/>
              <a:t>S</a:t>
            </a:r>
            <a:r>
              <a:rPr lang="en-US" altLang="zh-CN" sz="2400">
                <a:sym typeface="Symbol" panose="05050102010706020507" pitchFamily="18" charset="2"/>
              </a:rPr>
              <a:t>aSc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ym typeface="Symbol" panose="05050102010706020507" pitchFamily="18" charset="2"/>
              </a:rPr>
              <a:t>    (3) </a:t>
            </a:r>
            <a:r>
              <a:rPr lang="en-US" altLang="zh-CN" sz="2400"/>
              <a:t>S</a:t>
            </a:r>
            <a:r>
              <a:rPr lang="en-US" altLang="zh-CN" sz="2400">
                <a:sym typeface="Symbol" panose="05050102010706020507" pitchFamily="18" charset="2"/>
              </a:rPr>
              <a:t>ab         </a:t>
            </a:r>
            <a:endParaRPr lang="en-US" altLang="zh-CN" sz="2400">
              <a:sym typeface="Symbol" panose="05050102010706020507" pitchFamily="18" charset="2"/>
            </a:endParaRPr>
          </a:p>
        </p:txBody>
      </p:sp>
      <p:grpSp>
        <p:nvGrpSpPr>
          <p:cNvPr id="18436" name="Group 10"/>
          <p:cNvGrpSpPr/>
          <p:nvPr/>
        </p:nvGrpSpPr>
        <p:grpSpPr bwMode="auto">
          <a:xfrm>
            <a:off x="0" y="1628775"/>
            <a:ext cx="4356100" cy="4838700"/>
            <a:chOff x="0" y="1162"/>
            <a:chExt cx="2744" cy="3048"/>
          </a:xfrm>
        </p:grpSpPr>
        <p:sp>
          <p:nvSpPr>
            <p:cNvPr id="18513" name="Rectangle 4"/>
            <p:cNvSpPr>
              <a:spLocks noChangeArrowheads="1"/>
            </p:cNvSpPr>
            <p:nvPr/>
          </p:nvSpPr>
          <p:spPr bwMode="auto">
            <a:xfrm>
              <a:off x="0" y="1162"/>
              <a:ext cx="2744" cy="30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14" name="Text Box 5"/>
            <p:cNvSpPr txBox="1">
              <a:spLocks noChangeArrowheads="1"/>
            </p:cNvSpPr>
            <p:nvPr/>
          </p:nvSpPr>
          <p:spPr bwMode="auto">
            <a:xfrm>
              <a:off x="0" y="1162"/>
              <a:ext cx="2675" cy="3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I</a:t>
              </a:r>
              <a:r>
                <a:rPr lang="en-US" altLang="zh-CN" sz="2400" baseline="-25000"/>
                <a:t>0</a:t>
              </a:r>
              <a:r>
                <a:rPr lang="en-US" altLang="zh-CN" sz="2400"/>
                <a:t>: S’</a:t>
              </a:r>
              <a:r>
                <a:rPr lang="en-US" altLang="zh-CN" sz="2400">
                  <a:sym typeface="Symbol" panose="05050102010706020507" pitchFamily="18" charset="2"/>
                </a:rPr>
                <a:t>.S , </a:t>
              </a:r>
              <a:r>
                <a:rPr lang="en-US" altLang="zh-CN" sz="2400"/>
                <a:t>S</a:t>
              </a:r>
              <a:r>
                <a:rPr lang="en-US" altLang="zh-CN" sz="2400">
                  <a:sym typeface="Symbol" panose="05050102010706020507" pitchFamily="18" charset="2"/>
                </a:rPr>
                <a:t>.aSb , </a:t>
              </a:r>
              <a:r>
                <a:rPr lang="en-US" altLang="zh-CN" sz="2400"/>
                <a:t>S</a:t>
              </a:r>
              <a:r>
                <a:rPr lang="en-US" altLang="zh-CN" sz="2400">
                  <a:sym typeface="Symbol" panose="05050102010706020507" pitchFamily="18" charset="2"/>
                </a:rPr>
                <a:t>.aSc, </a:t>
              </a:r>
              <a:endParaRPr lang="en-US" altLang="zh-CN" sz="2400">
                <a:sym typeface="Symbol" panose="05050102010706020507" pitchFamily="18" charset="2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ym typeface="Symbol" panose="05050102010706020507" pitchFamily="18" charset="2"/>
                </a:rPr>
                <a:t>　</a:t>
              </a:r>
              <a:r>
                <a:rPr lang="en-US" altLang="zh-CN" sz="2400"/>
                <a:t>S</a:t>
              </a:r>
              <a:r>
                <a:rPr lang="en-US" altLang="zh-CN" sz="2400">
                  <a:sym typeface="Symbol" panose="05050102010706020507" pitchFamily="18" charset="2"/>
                </a:rPr>
                <a:t>.ab</a:t>
              </a:r>
              <a:endParaRPr lang="en-US" altLang="zh-CN" sz="2400">
                <a:sym typeface="Symbol" panose="05050102010706020507" pitchFamily="18" charset="2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I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: S’</a:t>
              </a:r>
              <a:r>
                <a:rPr lang="en-US" altLang="zh-CN" sz="2400">
                  <a:sym typeface="Symbol" panose="05050102010706020507" pitchFamily="18" charset="2"/>
                </a:rPr>
                <a:t>S.</a:t>
              </a:r>
              <a:endParaRPr lang="en-US" altLang="zh-CN" sz="2400">
                <a:sym typeface="Symbol" panose="05050102010706020507" pitchFamily="18" charset="2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I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: S’</a:t>
              </a:r>
              <a:r>
                <a:rPr lang="en-US" altLang="zh-CN" sz="2400">
                  <a:sym typeface="Symbol" panose="05050102010706020507" pitchFamily="18" charset="2"/>
                </a:rPr>
                <a:t>a.Sb, </a:t>
              </a:r>
              <a:r>
                <a:rPr lang="en-US" altLang="zh-CN" sz="2400"/>
                <a:t>S</a:t>
              </a:r>
              <a:r>
                <a:rPr lang="en-US" altLang="zh-CN" sz="2400">
                  <a:sym typeface="Symbol" panose="05050102010706020507" pitchFamily="18" charset="2"/>
                </a:rPr>
                <a:t>a.Sc, </a:t>
              </a:r>
              <a:r>
                <a:rPr lang="en-US" altLang="zh-CN" sz="2400"/>
                <a:t>S</a:t>
              </a:r>
              <a:r>
                <a:rPr lang="en-US" altLang="zh-CN" sz="2400">
                  <a:sym typeface="Symbol" panose="05050102010706020507" pitchFamily="18" charset="2"/>
                </a:rPr>
                <a:t>a.b, </a:t>
              </a:r>
              <a:endParaRPr lang="en-US" altLang="zh-CN" sz="2400">
                <a:sym typeface="Symbol" panose="05050102010706020507" pitchFamily="18" charset="2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ym typeface="Symbol" panose="05050102010706020507" pitchFamily="18" charset="2"/>
                </a:rPr>
                <a:t> </a:t>
              </a:r>
              <a:r>
                <a:rPr lang="zh-CN" altLang="en-US" sz="2400">
                  <a:sym typeface="Symbol" panose="05050102010706020507" pitchFamily="18" charset="2"/>
                </a:rPr>
                <a:t>　</a:t>
              </a:r>
              <a:r>
                <a:rPr lang="en-US" altLang="zh-CN" sz="2400"/>
                <a:t>S</a:t>
              </a:r>
              <a:r>
                <a:rPr lang="en-US" altLang="zh-CN" sz="2400">
                  <a:sym typeface="Symbol" panose="05050102010706020507" pitchFamily="18" charset="2"/>
                </a:rPr>
                <a:t>.aSb </a:t>
              </a:r>
              <a:r>
                <a:rPr lang="en-US" altLang="zh-CN" sz="2400"/>
                <a:t>S</a:t>
              </a:r>
              <a:r>
                <a:rPr lang="en-US" altLang="zh-CN" sz="2400">
                  <a:sym typeface="Symbol" panose="05050102010706020507" pitchFamily="18" charset="2"/>
                </a:rPr>
                <a:t>.aSc, </a:t>
              </a:r>
              <a:r>
                <a:rPr lang="en-US" altLang="zh-CN" sz="2400"/>
                <a:t>S</a:t>
              </a:r>
              <a:r>
                <a:rPr lang="en-US" altLang="zh-CN" sz="2400">
                  <a:sym typeface="Symbol" panose="05050102010706020507" pitchFamily="18" charset="2"/>
                </a:rPr>
                <a:t>.ab</a:t>
              </a:r>
              <a:endParaRPr lang="en-US" altLang="zh-CN" sz="2400">
                <a:sym typeface="Symbol" panose="05050102010706020507" pitchFamily="18" charset="2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I</a:t>
              </a:r>
              <a:r>
                <a:rPr lang="en-US" altLang="zh-CN" sz="2400" baseline="-25000"/>
                <a:t>3</a:t>
              </a:r>
              <a:r>
                <a:rPr lang="en-US" altLang="zh-CN" sz="2400"/>
                <a:t>: S</a:t>
              </a:r>
              <a:r>
                <a:rPr lang="en-US" altLang="zh-CN" sz="2400">
                  <a:sym typeface="Symbol" panose="05050102010706020507" pitchFamily="18" charset="2"/>
                </a:rPr>
                <a:t>aS.b, </a:t>
              </a:r>
              <a:r>
                <a:rPr lang="en-US" altLang="zh-CN" sz="2400"/>
                <a:t>S</a:t>
              </a:r>
              <a:r>
                <a:rPr lang="en-US" altLang="zh-CN" sz="2400">
                  <a:sym typeface="Symbol" panose="05050102010706020507" pitchFamily="18" charset="2"/>
                </a:rPr>
                <a:t>aS.c</a:t>
              </a:r>
              <a:endParaRPr lang="en-US" altLang="zh-CN" sz="2400">
                <a:sym typeface="Symbol" panose="05050102010706020507" pitchFamily="18" charset="2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I</a:t>
              </a:r>
              <a:r>
                <a:rPr lang="en-US" altLang="zh-CN" sz="2400" baseline="-25000"/>
                <a:t>4</a:t>
              </a:r>
              <a:r>
                <a:rPr lang="en-US" altLang="zh-CN" sz="2400"/>
                <a:t>: S</a:t>
              </a:r>
              <a:r>
                <a:rPr lang="en-US" altLang="zh-CN" sz="2400">
                  <a:sym typeface="Symbol" panose="05050102010706020507" pitchFamily="18" charset="2"/>
                </a:rPr>
                <a:t>ab.</a:t>
              </a:r>
              <a:endParaRPr lang="en-US" altLang="zh-CN" sz="2400">
                <a:sym typeface="Symbol" panose="05050102010706020507" pitchFamily="18" charset="2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I</a:t>
              </a:r>
              <a:r>
                <a:rPr lang="en-US" altLang="zh-CN" sz="2400" baseline="-25000"/>
                <a:t>5</a:t>
              </a:r>
              <a:r>
                <a:rPr lang="en-US" altLang="zh-CN" sz="2400"/>
                <a:t>: S</a:t>
              </a:r>
              <a:r>
                <a:rPr lang="en-US" altLang="zh-CN" sz="2400">
                  <a:sym typeface="Symbol" panose="05050102010706020507" pitchFamily="18" charset="2"/>
                </a:rPr>
                <a:t>aSb.</a:t>
              </a:r>
              <a:endParaRPr lang="en-US" altLang="zh-CN" sz="2400">
                <a:sym typeface="Symbol" panose="05050102010706020507" pitchFamily="18" charset="2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I</a:t>
              </a:r>
              <a:r>
                <a:rPr lang="en-US" altLang="zh-CN" sz="2400" baseline="-25000"/>
                <a:t>6</a:t>
              </a:r>
              <a:r>
                <a:rPr lang="en-US" altLang="zh-CN" sz="2400"/>
                <a:t>: S</a:t>
              </a:r>
              <a:r>
                <a:rPr lang="en-US" altLang="zh-CN" sz="2400">
                  <a:sym typeface="Symbol" panose="05050102010706020507" pitchFamily="18" charset="2"/>
                </a:rPr>
                <a:t>aSc.</a:t>
              </a:r>
              <a:endParaRPr lang="en-US" altLang="zh-CN" sz="2400"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30910" name="Group 190"/>
          <p:cNvGraphicFramePr>
            <a:graphicFrameLocks noGrp="1"/>
          </p:cNvGraphicFramePr>
          <p:nvPr/>
        </p:nvGraphicFramePr>
        <p:xfrm>
          <a:off x="4500563" y="1052513"/>
          <a:ext cx="4511675" cy="4664075"/>
        </p:xfrm>
        <a:graphic>
          <a:graphicData uri="http://schemas.openxmlformats.org/drawingml/2006/table">
            <a:tbl>
              <a:tblPr/>
              <a:tblGrid>
                <a:gridCol w="752475"/>
                <a:gridCol w="750887"/>
                <a:gridCol w="752475"/>
                <a:gridCol w="752475"/>
                <a:gridCol w="750888"/>
                <a:gridCol w="752475"/>
              </a:tblGrid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Ｇ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#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０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１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acc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２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３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４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５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６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509" name="Rectangle 84"/>
          <p:cNvSpPr>
            <a:spLocks noChangeArrowheads="1"/>
          </p:cNvSpPr>
          <p:nvPr/>
        </p:nvSpPr>
        <p:spPr bwMode="auto">
          <a:xfrm>
            <a:off x="5219700" y="1052513"/>
            <a:ext cx="302418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ＡＣＴＩＯＮ</a:t>
            </a:r>
            <a:endParaRPr lang="zh-CN" altLang="en-US"/>
          </a:p>
        </p:txBody>
      </p:sp>
      <p:sp>
        <p:nvSpPr>
          <p:cNvPr id="18510" name="Rectangle 90"/>
          <p:cNvSpPr>
            <a:spLocks noChangeArrowheads="1"/>
          </p:cNvSpPr>
          <p:nvPr/>
        </p:nvSpPr>
        <p:spPr bwMode="auto">
          <a:xfrm>
            <a:off x="8243888" y="1052513"/>
            <a:ext cx="720725" cy="5048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Ｇ</a:t>
            </a:r>
            <a:endParaRPr lang="zh-CN" altLang="en-US"/>
          </a:p>
        </p:txBody>
      </p:sp>
      <p:sp>
        <p:nvSpPr>
          <p:cNvPr id="18511" name="Rectangle 91"/>
          <p:cNvSpPr>
            <a:spLocks noChangeArrowheads="1"/>
          </p:cNvSpPr>
          <p:nvPr/>
        </p:nvSpPr>
        <p:spPr bwMode="auto">
          <a:xfrm>
            <a:off x="4500563" y="1557338"/>
            <a:ext cx="719137" cy="5048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/>
              <a:t>状态</a:t>
            </a:r>
            <a:endParaRPr lang="zh-CN" altLang="en-US" sz="2400"/>
          </a:p>
        </p:txBody>
      </p:sp>
      <p:sp>
        <p:nvSpPr>
          <p:cNvPr id="18512" name="Text Box 191"/>
          <p:cNvSpPr txBox="1">
            <a:spLocks noChangeArrowheads="1"/>
          </p:cNvSpPr>
          <p:nvPr/>
        </p:nvSpPr>
        <p:spPr bwMode="auto">
          <a:xfrm>
            <a:off x="4427538" y="404813"/>
            <a:ext cx="3960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SLR</a:t>
            </a:r>
            <a:r>
              <a:rPr lang="zh-CN" altLang="en-US" sz="2400" b="1"/>
              <a:t>（</a:t>
            </a:r>
            <a:r>
              <a:rPr lang="en-US" altLang="zh-CN" sz="2400" b="1"/>
              <a:t>1</a:t>
            </a:r>
            <a:r>
              <a:rPr lang="zh-CN" altLang="en-US" sz="2400" b="1"/>
              <a:t>）分析表如下：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/>
              <a:t>已知文法</a:t>
            </a:r>
            <a:r>
              <a:rPr lang="en-US" altLang="zh-CN" sz="2800"/>
              <a:t>G[S]</a:t>
            </a:r>
            <a:r>
              <a:rPr lang="zh-CN" altLang="en-US" sz="2800"/>
              <a:t>：</a:t>
            </a:r>
            <a:endParaRPr lang="zh-CN" altLang="en-US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/>
              <a:t>		</a:t>
            </a:r>
            <a:r>
              <a:rPr lang="en-US" altLang="zh-CN" sz="2800"/>
              <a:t>S</a:t>
            </a:r>
            <a:r>
              <a:rPr lang="en-US" altLang="zh-CN" sz="2800">
                <a:sym typeface="Symbol" panose="05050102010706020507" pitchFamily="18" charset="2"/>
              </a:rPr>
              <a:t></a:t>
            </a:r>
            <a:r>
              <a:rPr lang="en-US" altLang="zh-CN" sz="2800"/>
              <a:t>AB</a:t>
            </a:r>
            <a:endParaRPr lang="en-US" altLang="zh-CN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/>
              <a:t>		A</a:t>
            </a:r>
            <a:r>
              <a:rPr lang="en-US" altLang="zh-CN" sz="2800">
                <a:sym typeface="Symbol" panose="05050102010706020507" pitchFamily="18" charset="2"/>
              </a:rPr>
              <a:t></a:t>
            </a:r>
            <a:r>
              <a:rPr lang="en-US" altLang="zh-CN" sz="2800"/>
              <a:t>aBa|</a:t>
            </a:r>
            <a:r>
              <a:rPr lang="en-US" altLang="zh-CN" sz="2800">
                <a:sym typeface="Symbol" panose="05050102010706020507" pitchFamily="18" charset="2"/>
              </a:rPr>
              <a:t></a:t>
            </a:r>
            <a:r>
              <a:rPr lang="en-US" altLang="zh-CN" sz="2800"/>
              <a:t>  </a:t>
            </a:r>
            <a:endParaRPr lang="en-US" altLang="zh-CN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/>
              <a:t>		B</a:t>
            </a:r>
            <a:r>
              <a:rPr lang="en-US" altLang="zh-CN" sz="2800">
                <a:sym typeface="Symbol" panose="05050102010706020507" pitchFamily="18" charset="2"/>
              </a:rPr>
              <a:t></a:t>
            </a:r>
            <a:r>
              <a:rPr lang="en-US" altLang="zh-CN" sz="2800"/>
              <a:t>bAb|</a:t>
            </a:r>
            <a:r>
              <a:rPr lang="en-US" altLang="zh-CN" sz="2800">
                <a:sym typeface="Symbol" panose="05050102010706020507" pitchFamily="18" charset="2"/>
              </a:rPr>
              <a:t></a:t>
            </a:r>
            <a:r>
              <a:rPr lang="en-US" altLang="zh-CN" sz="2800"/>
              <a:t>  </a:t>
            </a:r>
            <a:endParaRPr lang="en-US" altLang="zh-CN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）（</a:t>
            </a:r>
            <a:r>
              <a:rPr lang="en-US" altLang="zh-CN" sz="2800"/>
              <a:t>2</a:t>
            </a:r>
            <a:r>
              <a:rPr lang="zh-CN" altLang="en-US" sz="2800"/>
              <a:t>分）求该文法的</a:t>
            </a:r>
            <a:r>
              <a:rPr lang="en-US" altLang="zh-CN" sz="2800"/>
              <a:t>LR</a:t>
            </a:r>
            <a:r>
              <a:rPr lang="zh-CN" altLang="en-US" sz="2800"/>
              <a:t>（</a:t>
            </a:r>
            <a:r>
              <a:rPr lang="en-US" altLang="zh-CN" sz="2800"/>
              <a:t>0</a:t>
            </a:r>
            <a:r>
              <a:rPr lang="zh-CN" altLang="en-US" sz="2800"/>
              <a:t>）项目集规范族。 </a:t>
            </a:r>
            <a:endParaRPr lang="zh-CN" altLang="en-US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/>
              <a:t>（</a:t>
            </a:r>
            <a:r>
              <a:rPr lang="en-US" altLang="zh-CN" sz="2800"/>
              <a:t>2</a:t>
            </a:r>
            <a:r>
              <a:rPr lang="zh-CN" altLang="en-US" sz="2800"/>
              <a:t>）（</a:t>
            </a:r>
            <a:r>
              <a:rPr lang="en-US" altLang="zh-CN" sz="2800"/>
              <a:t>2</a:t>
            </a:r>
            <a:r>
              <a:rPr lang="zh-CN" altLang="en-US" sz="2800"/>
              <a:t>分）求出</a:t>
            </a:r>
            <a:r>
              <a:rPr lang="en-US" altLang="zh-CN" sz="2800"/>
              <a:t>S, A, B</a:t>
            </a:r>
            <a:r>
              <a:rPr lang="zh-CN" altLang="en-US" sz="2800"/>
              <a:t>的</a:t>
            </a:r>
            <a:r>
              <a:rPr lang="en-US" altLang="zh-CN" sz="2800"/>
              <a:t>first</a:t>
            </a:r>
            <a:r>
              <a:rPr lang="zh-CN" altLang="en-US" sz="2800"/>
              <a:t>集和 </a:t>
            </a:r>
            <a:r>
              <a:rPr lang="en-US" altLang="zh-CN" sz="2800"/>
              <a:t>follow</a:t>
            </a:r>
            <a:r>
              <a:rPr lang="zh-CN" altLang="en-US" sz="2800"/>
              <a:t>集。</a:t>
            </a:r>
            <a:endParaRPr lang="zh-CN" altLang="en-US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/>
              <a:t>（</a:t>
            </a:r>
            <a:r>
              <a:rPr lang="en-US" altLang="zh-CN" sz="2800"/>
              <a:t>3</a:t>
            </a:r>
            <a:r>
              <a:rPr lang="zh-CN" altLang="en-US" sz="2800"/>
              <a:t>）（</a:t>
            </a:r>
            <a:r>
              <a:rPr lang="en-US" altLang="zh-CN" sz="2800"/>
              <a:t>6</a:t>
            </a:r>
            <a:r>
              <a:rPr lang="zh-CN" altLang="en-US" sz="2800"/>
              <a:t>分）该文法是否为</a:t>
            </a:r>
            <a:r>
              <a:rPr lang="en-US" altLang="zh-CN" sz="2800"/>
              <a:t>SLR</a:t>
            </a:r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）文法？ 若是，构造出相应的</a:t>
            </a:r>
            <a:r>
              <a:rPr lang="en-US" altLang="zh-CN" sz="2800"/>
              <a:t>SLR</a:t>
            </a:r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）分析表，若不是，则阐明其理由。 （注意：对每一个含有冲突的状态，列出引起冲突的输入符号以及冲突的类型）</a:t>
            </a:r>
            <a:endParaRPr lang="zh-CN" altLang="en-US"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743075" y="9858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50825" y="0"/>
            <a:ext cx="8642350" cy="7704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六．</a:t>
            </a:r>
            <a:r>
              <a:rPr lang="en-US" altLang="zh-CN" sz="2400"/>
              <a:t>(5</a:t>
            </a:r>
            <a:r>
              <a:rPr lang="zh-CN" altLang="en-US" sz="2400"/>
              <a:t>分）简答下列问题．</a:t>
            </a:r>
            <a:endParaRPr lang="zh-CN" altLang="en-US" sz="2400"/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sym typeface="Symbol" panose="05050102010706020507" pitchFamily="18" charset="2"/>
              </a:rPr>
              <a:t>   采用栈式存储分配策略，设置静态链和动态链各有什么作用？请简要说明。</a:t>
            </a:r>
            <a:endParaRPr lang="zh-CN" altLang="en-US" sz="240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>
                <a:sym typeface="Symbol" panose="05050102010706020507" pitchFamily="18" charset="2"/>
              </a:rPr>
              <a:t>静态链：</a:t>
            </a: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在活动记录中增加一项称为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存取链</a:t>
            </a: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的指针，使其指向直接嵌套外层的最新活动记录的开始位置。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存取链始终记录着程序静态定义时该过程所有的直接外层。</a:t>
            </a:r>
            <a:endParaRPr lang="zh-CN" altLang="en-US" sz="2400" b="1" dirty="0">
              <a:latin typeface="Times New Roman" panose="02020603050405020304" pitchFamily="18" charset="0"/>
              <a:sym typeface="+mn-ea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sz="2400">
                <a:sym typeface="Symbol" panose="05050102010706020507" pitchFamily="18" charset="2"/>
              </a:rPr>
              <a:t>动态链：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老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sp</a:t>
            </a: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反映在运行中过程之间的相互调用关系，栈中数据区之间由老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sp</a:t>
            </a: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形成一条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动态链．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sym typeface="+mn-ea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把运行时栈上的各数据区按动态建立的次序拉成链，称之为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动态链</a:t>
            </a: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。反映调用关系。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动态链</a:t>
            </a: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属性：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    ① 子程序的动态链不唯一。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    ② 如果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Pi</a:t>
            </a: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没有非正常出口，则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Pi</a:t>
            </a: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将返回到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Pi-1</a:t>
            </a: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中。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/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240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1743075" y="9858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50825" y="0"/>
            <a:ext cx="8642350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CN" sz="2400"/>
          </a:p>
          <a:p>
            <a:pPr eaLnBrk="1" hangingPunct="1">
              <a:spcBef>
                <a:spcPct val="50000"/>
              </a:spcBef>
            </a:pPr>
            <a:r>
              <a:rPr lang="zh-CN" altLang="en-US" sz="2400"/>
              <a:t>二．解答下列各题</a:t>
            </a:r>
            <a:endParaRPr lang="zh-CN" altLang="en-US" sz="2400"/>
          </a:p>
          <a:p>
            <a:pPr eaLnBrk="1" hangingPunct="1">
              <a:spcBef>
                <a:spcPct val="50000"/>
              </a:spcBef>
            </a:pPr>
            <a:r>
              <a:rPr lang="zh-CN" altLang="en-US" sz="2400"/>
              <a:t>２．（１２分）构造下述文法</a:t>
            </a:r>
            <a:r>
              <a:rPr lang="en-US" altLang="zh-CN" sz="2400"/>
              <a:t>G[S]</a:t>
            </a:r>
            <a:r>
              <a:rPr lang="zh-CN" altLang="en-US" sz="2400"/>
              <a:t>对应的自动机．</a:t>
            </a:r>
            <a:endParaRPr lang="zh-CN" altLang="en-US" sz="2400"/>
          </a:p>
          <a:p>
            <a:pPr eaLnBrk="1" hangingPunct="1">
              <a:spcBef>
                <a:spcPct val="50000"/>
              </a:spcBef>
            </a:pPr>
            <a:r>
              <a:rPr lang="zh-CN" altLang="en-US" sz="2400"/>
              <a:t>        </a:t>
            </a:r>
            <a:r>
              <a:rPr lang="en-US" altLang="zh-CN" sz="2400"/>
              <a:t>S</a:t>
            </a:r>
            <a:r>
              <a:rPr lang="en-US" altLang="zh-CN" sz="2400">
                <a:sym typeface="Symbol" panose="05050102010706020507" pitchFamily="18" charset="2"/>
              </a:rPr>
              <a:t>A0  </a:t>
            </a:r>
            <a:r>
              <a:rPr lang="en-US" altLang="zh-CN" sz="2400">
                <a:latin typeface="Gungsuh" panose="02030600000101010101" pitchFamily="18" charset="-127"/>
                <a:ea typeface="Gungsuh" panose="02030600000101010101" pitchFamily="18" charset="-127"/>
                <a:sym typeface="Symbol" panose="05050102010706020507" pitchFamily="18" charset="2"/>
              </a:rPr>
              <a:t>①</a:t>
            </a:r>
            <a:r>
              <a:rPr lang="en-US" altLang="zh-CN" sz="2400">
                <a:sym typeface="Symbol" panose="05050102010706020507" pitchFamily="18" charset="2"/>
              </a:rPr>
              <a:t>     </a:t>
            </a:r>
            <a:r>
              <a:rPr lang="en-US" altLang="zh-CN" sz="2400"/>
              <a:t>A</a:t>
            </a:r>
            <a:r>
              <a:rPr lang="en-US" altLang="zh-CN" sz="2400">
                <a:sym typeface="Symbol" panose="05050102010706020507" pitchFamily="18" charset="2"/>
              </a:rPr>
              <a:t>A0|S1|0   </a:t>
            </a:r>
            <a:r>
              <a:rPr lang="en-US" altLang="zh-CN" sz="2400">
                <a:latin typeface="Gungsuh" panose="02030600000101010101" pitchFamily="18" charset="-127"/>
                <a:ea typeface="Gungsuh" panose="02030600000101010101" pitchFamily="18" charset="-127"/>
                <a:sym typeface="Symbol" panose="05050102010706020507" pitchFamily="18" charset="2"/>
              </a:rPr>
              <a:t>②</a:t>
            </a:r>
            <a:endParaRPr lang="en-US" altLang="zh-CN" sz="2400">
              <a:latin typeface="Gungsuh" panose="02030600000101010101" pitchFamily="18" charset="-127"/>
              <a:ea typeface="Gungsuh" panose="02030600000101010101" pitchFamily="18" charset="-127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sym typeface="Symbol" panose="05050102010706020507" pitchFamily="18" charset="2"/>
              </a:rPr>
              <a:t>该自动机是确定的吗？若不确定，则对它确定化．该自动机对应的语言是什么？</a:t>
            </a:r>
            <a:endParaRPr lang="zh-CN" altLang="en-US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sym typeface="Symbol" panose="05050102010706020507" pitchFamily="18" charset="2"/>
              </a:rPr>
              <a:t>解：</a:t>
            </a:r>
            <a:endParaRPr lang="zh-CN" altLang="en-US" sz="2400">
              <a:sym typeface="Symbol" panose="05050102010706020507" pitchFamily="18" charset="2"/>
            </a:endParaRPr>
          </a:p>
        </p:txBody>
      </p:sp>
      <p:grpSp>
        <p:nvGrpSpPr>
          <p:cNvPr id="4100" name="Group 28"/>
          <p:cNvGrpSpPr/>
          <p:nvPr/>
        </p:nvGrpSpPr>
        <p:grpSpPr bwMode="auto">
          <a:xfrm>
            <a:off x="1403350" y="3860800"/>
            <a:ext cx="3662363" cy="1322388"/>
            <a:chOff x="476" y="2069"/>
            <a:chExt cx="2307" cy="833"/>
          </a:xfrm>
        </p:grpSpPr>
        <p:sp>
          <p:nvSpPr>
            <p:cNvPr id="4102" name="Oval 23"/>
            <p:cNvSpPr>
              <a:spLocks noChangeArrowheads="1"/>
            </p:cNvSpPr>
            <p:nvPr/>
          </p:nvSpPr>
          <p:spPr bwMode="auto">
            <a:xfrm>
              <a:off x="1610" y="2296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103" name="Group 12"/>
            <p:cNvGrpSpPr/>
            <p:nvPr/>
          </p:nvGrpSpPr>
          <p:grpSpPr bwMode="auto">
            <a:xfrm>
              <a:off x="748" y="2387"/>
              <a:ext cx="408" cy="317"/>
              <a:chOff x="748" y="2387"/>
              <a:chExt cx="408" cy="317"/>
            </a:xfrm>
          </p:grpSpPr>
          <p:sp>
            <p:nvSpPr>
              <p:cNvPr id="4120" name="Oval 5"/>
              <p:cNvSpPr>
                <a:spLocks noChangeArrowheads="1"/>
              </p:cNvSpPr>
              <p:nvPr/>
            </p:nvSpPr>
            <p:spPr bwMode="auto">
              <a:xfrm>
                <a:off x="748" y="2387"/>
                <a:ext cx="363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21" name="Text Box 9"/>
              <p:cNvSpPr txBox="1">
                <a:spLocks noChangeArrowheads="1"/>
              </p:cNvSpPr>
              <p:nvPr/>
            </p:nvSpPr>
            <p:spPr bwMode="auto">
              <a:xfrm>
                <a:off x="793" y="238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q</a:t>
                </a:r>
                <a:r>
                  <a:rPr lang="en-US" altLang="zh-CN" sz="2400" baseline="-25000"/>
                  <a:t>0</a:t>
                </a:r>
                <a:endParaRPr lang="en-US" altLang="zh-CN" sz="2400" baseline="-25000"/>
              </a:p>
            </p:txBody>
          </p:sp>
        </p:grpSp>
        <p:grpSp>
          <p:nvGrpSpPr>
            <p:cNvPr id="4104" name="Group 13"/>
            <p:cNvGrpSpPr/>
            <p:nvPr/>
          </p:nvGrpSpPr>
          <p:grpSpPr bwMode="auto">
            <a:xfrm>
              <a:off x="1565" y="2387"/>
              <a:ext cx="403" cy="317"/>
              <a:chOff x="1746" y="2704"/>
              <a:chExt cx="403" cy="317"/>
            </a:xfrm>
          </p:grpSpPr>
          <p:sp>
            <p:nvSpPr>
              <p:cNvPr id="4118" name="Oval 6"/>
              <p:cNvSpPr>
                <a:spLocks noChangeArrowheads="1"/>
              </p:cNvSpPr>
              <p:nvPr/>
            </p:nvSpPr>
            <p:spPr bwMode="auto">
              <a:xfrm>
                <a:off x="1746" y="2704"/>
                <a:ext cx="363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19" name="Text Box 10"/>
              <p:cNvSpPr txBox="1">
                <a:spLocks noChangeArrowheads="1"/>
              </p:cNvSpPr>
              <p:nvPr/>
            </p:nvSpPr>
            <p:spPr bwMode="auto">
              <a:xfrm>
                <a:off x="1786" y="272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A</a:t>
                </a:r>
                <a:endParaRPr lang="en-US" altLang="zh-CN" sz="2400" baseline="-25000"/>
              </a:p>
            </p:txBody>
          </p:sp>
        </p:grpSp>
        <p:grpSp>
          <p:nvGrpSpPr>
            <p:cNvPr id="4105" name="Group 14"/>
            <p:cNvGrpSpPr/>
            <p:nvPr/>
          </p:nvGrpSpPr>
          <p:grpSpPr bwMode="auto">
            <a:xfrm>
              <a:off x="2330" y="2341"/>
              <a:ext cx="453" cy="409"/>
              <a:chOff x="2835" y="2704"/>
              <a:chExt cx="453" cy="409"/>
            </a:xfrm>
          </p:grpSpPr>
          <p:sp>
            <p:nvSpPr>
              <p:cNvPr id="4115" name="Oval 8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453" cy="40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16" name="Oval 7"/>
              <p:cNvSpPr>
                <a:spLocks noChangeArrowheads="1"/>
              </p:cNvSpPr>
              <p:nvPr/>
            </p:nvSpPr>
            <p:spPr bwMode="auto">
              <a:xfrm>
                <a:off x="2880" y="2750"/>
                <a:ext cx="363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17" name="Text Box 11"/>
              <p:cNvSpPr txBox="1">
                <a:spLocks noChangeArrowheads="1"/>
              </p:cNvSpPr>
              <p:nvPr/>
            </p:nvSpPr>
            <p:spPr bwMode="auto">
              <a:xfrm>
                <a:off x="2920" y="2766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S</a:t>
                </a:r>
                <a:endParaRPr lang="en-US" altLang="zh-CN" sz="2400" baseline="-25000"/>
              </a:p>
            </p:txBody>
          </p:sp>
        </p:grpSp>
        <p:sp>
          <p:nvSpPr>
            <p:cNvPr id="4106" name="AutoShape 15"/>
            <p:cNvSpPr>
              <a:spLocks noChangeArrowheads="1"/>
            </p:cNvSpPr>
            <p:nvPr/>
          </p:nvSpPr>
          <p:spPr bwMode="auto">
            <a:xfrm>
              <a:off x="476" y="2438"/>
              <a:ext cx="267" cy="176"/>
            </a:xfrm>
            <a:prstGeom prst="rightArrow">
              <a:avLst>
                <a:gd name="adj1" fmla="val 50000"/>
                <a:gd name="adj2" fmla="val 3792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7" name="Line 16"/>
            <p:cNvSpPr>
              <a:spLocks noChangeShapeType="1"/>
            </p:cNvSpPr>
            <p:nvPr/>
          </p:nvSpPr>
          <p:spPr bwMode="auto">
            <a:xfrm>
              <a:off x="1111" y="2523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Text Box 17"/>
            <p:cNvSpPr txBox="1">
              <a:spLocks noChangeArrowheads="1"/>
            </p:cNvSpPr>
            <p:nvPr/>
          </p:nvSpPr>
          <p:spPr bwMode="auto">
            <a:xfrm>
              <a:off x="1202" y="2251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0</a:t>
              </a:r>
              <a:endParaRPr lang="en-US" altLang="zh-CN" sz="2400"/>
            </a:p>
          </p:txBody>
        </p:sp>
        <p:sp>
          <p:nvSpPr>
            <p:cNvPr id="4109" name="Line 18"/>
            <p:cNvSpPr>
              <a:spLocks noChangeShapeType="1"/>
            </p:cNvSpPr>
            <p:nvPr/>
          </p:nvSpPr>
          <p:spPr bwMode="auto">
            <a:xfrm>
              <a:off x="1927" y="2600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Text Box 20"/>
            <p:cNvSpPr txBox="1">
              <a:spLocks noChangeArrowheads="1"/>
            </p:cNvSpPr>
            <p:nvPr/>
          </p:nvSpPr>
          <p:spPr bwMode="auto">
            <a:xfrm>
              <a:off x="2018" y="2614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0</a:t>
              </a:r>
              <a:endParaRPr lang="en-US" altLang="zh-CN" sz="2400"/>
            </a:p>
          </p:txBody>
        </p:sp>
        <p:sp>
          <p:nvSpPr>
            <p:cNvPr id="4111" name="Line 21"/>
            <p:cNvSpPr>
              <a:spLocks noChangeShapeType="1"/>
            </p:cNvSpPr>
            <p:nvPr/>
          </p:nvSpPr>
          <p:spPr bwMode="auto">
            <a:xfrm flipH="1">
              <a:off x="1914" y="2488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Text Box 22"/>
            <p:cNvSpPr txBox="1">
              <a:spLocks noChangeArrowheads="1"/>
            </p:cNvSpPr>
            <p:nvPr/>
          </p:nvSpPr>
          <p:spPr bwMode="auto">
            <a:xfrm>
              <a:off x="2018" y="2253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1</a:t>
              </a:r>
              <a:endParaRPr lang="en-US" altLang="zh-CN" sz="2400"/>
            </a:p>
          </p:txBody>
        </p:sp>
        <p:sp>
          <p:nvSpPr>
            <p:cNvPr id="4113" name="Line 26"/>
            <p:cNvSpPr>
              <a:spLocks noChangeShapeType="1"/>
            </p:cNvSpPr>
            <p:nvPr/>
          </p:nvSpPr>
          <p:spPr bwMode="auto">
            <a:xfrm>
              <a:off x="1861" y="2357"/>
              <a:ext cx="45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Text Box 27"/>
            <p:cNvSpPr txBox="1">
              <a:spLocks noChangeArrowheads="1"/>
            </p:cNvSpPr>
            <p:nvPr/>
          </p:nvSpPr>
          <p:spPr bwMode="auto">
            <a:xfrm>
              <a:off x="1655" y="2069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0</a:t>
              </a:r>
              <a:endParaRPr lang="en-US" altLang="zh-CN" sz="2400"/>
            </a:p>
          </p:txBody>
        </p:sp>
      </p:grpSp>
      <p:sp>
        <p:nvSpPr>
          <p:cNvPr id="4101" name="Text Box 29"/>
          <p:cNvSpPr txBox="1">
            <a:spLocks noChangeArrowheads="1"/>
          </p:cNvSpPr>
          <p:nvPr/>
        </p:nvSpPr>
        <p:spPr bwMode="auto">
          <a:xfrm>
            <a:off x="827088" y="5157788"/>
            <a:ext cx="5184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该自动机是不确定的．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0" y="0"/>
            <a:ext cx="586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二．２</a:t>
            </a:r>
            <a:endParaRPr lang="zh-CN" altLang="en-US">
              <a:sym typeface="Symbol" panose="05050102010706020507" pitchFamily="18" charset="2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743075" y="9858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5124" name="Group 5"/>
          <p:cNvGrpSpPr/>
          <p:nvPr/>
        </p:nvGrpSpPr>
        <p:grpSpPr bwMode="auto">
          <a:xfrm>
            <a:off x="1116013" y="0"/>
            <a:ext cx="3662362" cy="1322388"/>
            <a:chOff x="476" y="2069"/>
            <a:chExt cx="2307" cy="833"/>
          </a:xfrm>
        </p:grpSpPr>
        <p:sp>
          <p:nvSpPr>
            <p:cNvPr id="5201" name="Oval 6"/>
            <p:cNvSpPr>
              <a:spLocks noChangeArrowheads="1"/>
            </p:cNvSpPr>
            <p:nvPr/>
          </p:nvSpPr>
          <p:spPr bwMode="auto">
            <a:xfrm>
              <a:off x="1610" y="2296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5202" name="Group 7"/>
            <p:cNvGrpSpPr/>
            <p:nvPr/>
          </p:nvGrpSpPr>
          <p:grpSpPr bwMode="auto">
            <a:xfrm>
              <a:off x="748" y="2387"/>
              <a:ext cx="408" cy="317"/>
              <a:chOff x="748" y="2387"/>
              <a:chExt cx="408" cy="317"/>
            </a:xfrm>
          </p:grpSpPr>
          <p:sp>
            <p:nvSpPr>
              <p:cNvPr id="5219" name="Oval 8"/>
              <p:cNvSpPr>
                <a:spLocks noChangeArrowheads="1"/>
              </p:cNvSpPr>
              <p:nvPr/>
            </p:nvSpPr>
            <p:spPr bwMode="auto">
              <a:xfrm>
                <a:off x="748" y="2387"/>
                <a:ext cx="363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20" name="Text Box 9"/>
              <p:cNvSpPr txBox="1">
                <a:spLocks noChangeArrowheads="1"/>
              </p:cNvSpPr>
              <p:nvPr/>
            </p:nvSpPr>
            <p:spPr bwMode="auto">
              <a:xfrm>
                <a:off x="793" y="238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q</a:t>
                </a:r>
                <a:r>
                  <a:rPr lang="en-US" altLang="zh-CN" sz="2400" baseline="-25000"/>
                  <a:t>0</a:t>
                </a:r>
                <a:endParaRPr lang="en-US" altLang="zh-CN" sz="2400" baseline="-25000"/>
              </a:p>
            </p:txBody>
          </p:sp>
        </p:grpSp>
        <p:grpSp>
          <p:nvGrpSpPr>
            <p:cNvPr id="5203" name="Group 10"/>
            <p:cNvGrpSpPr/>
            <p:nvPr/>
          </p:nvGrpSpPr>
          <p:grpSpPr bwMode="auto">
            <a:xfrm>
              <a:off x="1565" y="2387"/>
              <a:ext cx="403" cy="317"/>
              <a:chOff x="1746" y="2704"/>
              <a:chExt cx="403" cy="317"/>
            </a:xfrm>
          </p:grpSpPr>
          <p:sp>
            <p:nvSpPr>
              <p:cNvPr id="5217" name="Oval 11"/>
              <p:cNvSpPr>
                <a:spLocks noChangeArrowheads="1"/>
              </p:cNvSpPr>
              <p:nvPr/>
            </p:nvSpPr>
            <p:spPr bwMode="auto">
              <a:xfrm>
                <a:off x="1746" y="2704"/>
                <a:ext cx="363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18" name="Text Box 12"/>
              <p:cNvSpPr txBox="1">
                <a:spLocks noChangeArrowheads="1"/>
              </p:cNvSpPr>
              <p:nvPr/>
            </p:nvSpPr>
            <p:spPr bwMode="auto">
              <a:xfrm>
                <a:off x="1786" y="272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A</a:t>
                </a:r>
                <a:endParaRPr lang="en-US" altLang="zh-CN" sz="2400" baseline="-25000"/>
              </a:p>
            </p:txBody>
          </p:sp>
        </p:grpSp>
        <p:grpSp>
          <p:nvGrpSpPr>
            <p:cNvPr id="5204" name="Group 13"/>
            <p:cNvGrpSpPr/>
            <p:nvPr/>
          </p:nvGrpSpPr>
          <p:grpSpPr bwMode="auto">
            <a:xfrm>
              <a:off x="2330" y="2341"/>
              <a:ext cx="453" cy="409"/>
              <a:chOff x="2835" y="2704"/>
              <a:chExt cx="453" cy="409"/>
            </a:xfrm>
          </p:grpSpPr>
          <p:sp>
            <p:nvSpPr>
              <p:cNvPr id="5214" name="Oval 14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453" cy="40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15" name="Oval 15"/>
              <p:cNvSpPr>
                <a:spLocks noChangeArrowheads="1"/>
              </p:cNvSpPr>
              <p:nvPr/>
            </p:nvSpPr>
            <p:spPr bwMode="auto">
              <a:xfrm>
                <a:off x="2880" y="2750"/>
                <a:ext cx="363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16" name="Text Box 16"/>
              <p:cNvSpPr txBox="1">
                <a:spLocks noChangeArrowheads="1"/>
              </p:cNvSpPr>
              <p:nvPr/>
            </p:nvSpPr>
            <p:spPr bwMode="auto">
              <a:xfrm>
                <a:off x="2920" y="2766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S</a:t>
                </a:r>
                <a:endParaRPr lang="en-US" altLang="zh-CN" sz="2400" baseline="-25000"/>
              </a:p>
            </p:txBody>
          </p:sp>
        </p:grpSp>
        <p:sp>
          <p:nvSpPr>
            <p:cNvPr id="5205" name="AutoShape 17"/>
            <p:cNvSpPr>
              <a:spLocks noChangeArrowheads="1"/>
            </p:cNvSpPr>
            <p:nvPr/>
          </p:nvSpPr>
          <p:spPr bwMode="auto">
            <a:xfrm>
              <a:off x="476" y="2438"/>
              <a:ext cx="267" cy="176"/>
            </a:xfrm>
            <a:prstGeom prst="rightArrow">
              <a:avLst>
                <a:gd name="adj1" fmla="val 50000"/>
                <a:gd name="adj2" fmla="val 3792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06" name="Line 18"/>
            <p:cNvSpPr>
              <a:spLocks noChangeShapeType="1"/>
            </p:cNvSpPr>
            <p:nvPr/>
          </p:nvSpPr>
          <p:spPr bwMode="auto">
            <a:xfrm>
              <a:off x="1111" y="2523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07" name="Text Box 19"/>
            <p:cNvSpPr txBox="1">
              <a:spLocks noChangeArrowheads="1"/>
            </p:cNvSpPr>
            <p:nvPr/>
          </p:nvSpPr>
          <p:spPr bwMode="auto">
            <a:xfrm>
              <a:off x="1202" y="2251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0</a:t>
              </a:r>
              <a:endParaRPr lang="en-US" altLang="zh-CN" sz="2400"/>
            </a:p>
          </p:txBody>
        </p:sp>
        <p:sp>
          <p:nvSpPr>
            <p:cNvPr id="5208" name="Line 20"/>
            <p:cNvSpPr>
              <a:spLocks noChangeShapeType="1"/>
            </p:cNvSpPr>
            <p:nvPr/>
          </p:nvSpPr>
          <p:spPr bwMode="auto">
            <a:xfrm>
              <a:off x="1927" y="2600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09" name="Text Box 21"/>
            <p:cNvSpPr txBox="1">
              <a:spLocks noChangeArrowheads="1"/>
            </p:cNvSpPr>
            <p:nvPr/>
          </p:nvSpPr>
          <p:spPr bwMode="auto">
            <a:xfrm>
              <a:off x="2018" y="2614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0</a:t>
              </a:r>
              <a:endParaRPr lang="en-US" altLang="zh-CN" sz="2400"/>
            </a:p>
          </p:txBody>
        </p:sp>
        <p:sp>
          <p:nvSpPr>
            <p:cNvPr id="5210" name="Line 22"/>
            <p:cNvSpPr>
              <a:spLocks noChangeShapeType="1"/>
            </p:cNvSpPr>
            <p:nvPr/>
          </p:nvSpPr>
          <p:spPr bwMode="auto">
            <a:xfrm flipH="1">
              <a:off x="1914" y="2488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1" name="Text Box 23"/>
            <p:cNvSpPr txBox="1">
              <a:spLocks noChangeArrowheads="1"/>
            </p:cNvSpPr>
            <p:nvPr/>
          </p:nvSpPr>
          <p:spPr bwMode="auto">
            <a:xfrm>
              <a:off x="2018" y="2253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1</a:t>
              </a:r>
              <a:endParaRPr lang="en-US" altLang="zh-CN" sz="2400"/>
            </a:p>
          </p:txBody>
        </p:sp>
        <p:sp>
          <p:nvSpPr>
            <p:cNvPr id="5212" name="Line 24"/>
            <p:cNvSpPr>
              <a:spLocks noChangeShapeType="1"/>
            </p:cNvSpPr>
            <p:nvPr/>
          </p:nvSpPr>
          <p:spPr bwMode="auto">
            <a:xfrm>
              <a:off x="1861" y="2357"/>
              <a:ext cx="45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3" name="Text Box 25"/>
            <p:cNvSpPr txBox="1">
              <a:spLocks noChangeArrowheads="1"/>
            </p:cNvSpPr>
            <p:nvPr/>
          </p:nvSpPr>
          <p:spPr bwMode="auto">
            <a:xfrm>
              <a:off x="1655" y="2069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0</a:t>
              </a:r>
              <a:endParaRPr lang="en-US" altLang="zh-CN" sz="2400"/>
            </a:p>
          </p:txBody>
        </p:sp>
      </p:grpSp>
      <p:sp>
        <p:nvSpPr>
          <p:cNvPr id="5125" name="Text Box 28"/>
          <p:cNvSpPr txBox="1">
            <a:spLocks noChangeArrowheads="1"/>
          </p:cNvSpPr>
          <p:nvPr/>
        </p:nvSpPr>
        <p:spPr bwMode="auto">
          <a:xfrm>
            <a:off x="395288" y="1196975"/>
            <a:ext cx="87487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graphicFrame>
        <p:nvGraphicFramePr>
          <p:cNvPr id="4162" name="Group 66"/>
          <p:cNvGraphicFramePr>
            <a:graphicFrameLocks noGrp="1"/>
          </p:cNvGraphicFramePr>
          <p:nvPr/>
        </p:nvGraphicFramePr>
        <p:xfrm>
          <a:off x="1692275" y="1341438"/>
          <a:ext cx="4859338" cy="2150111"/>
        </p:xfrm>
        <a:graphic>
          <a:graphicData uri="http://schemas.openxmlformats.org/drawingml/2006/table">
            <a:tbl>
              <a:tblPr/>
              <a:tblGrid>
                <a:gridCol w="1216025"/>
                <a:gridCol w="1123950"/>
                <a:gridCol w="936625"/>
                <a:gridCol w="1582738"/>
              </a:tblGrid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NFA M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A,S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93" name="Group 97"/>
          <p:cNvGraphicFramePr>
            <a:graphicFrameLocks noGrp="1"/>
          </p:cNvGraphicFramePr>
          <p:nvPr/>
        </p:nvGraphicFramePr>
        <p:xfrm>
          <a:off x="0" y="3789363"/>
          <a:ext cx="4859338" cy="2150111"/>
        </p:xfrm>
        <a:graphic>
          <a:graphicData uri="http://schemas.openxmlformats.org/drawingml/2006/table">
            <a:tbl>
              <a:tblPr/>
              <a:tblGrid>
                <a:gridCol w="1216025"/>
                <a:gridCol w="1123950"/>
                <a:gridCol w="936625"/>
                <a:gridCol w="1582738"/>
              </a:tblGrid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DFA M’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F’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[q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]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[A]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[A]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[A,S]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[A,S]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[A,S]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[A]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180" name="Group 146"/>
          <p:cNvGrpSpPr/>
          <p:nvPr/>
        </p:nvGrpSpPr>
        <p:grpSpPr bwMode="auto">
          <a:xfrm>
            <a:off x="5076825" y="4221163"/>
            <a:ext cx="3662363" cy="1368425"/>
            <a:chOff x="3198" y="2536"/>
            <a:chExt cx="2307" cy="862"/>
          </a:xfrm>
        </p:grpSpPr>
        <p:sp>
          <p:nvSpPr>
            <p:cNvPr id="5181" name="Oval 126"/>
            <p:cNvSpPr>
              <a:spLocks noChangeArrowheads="1"/>
            </p:cNvSpPr>
            <p:nvPr/>
          </p:nvSpPr>
          <p:spPr bwMode="auto">
            <a:xfrm>
              <a:off x="5140" y="2774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5182" name="Group 127"/>
            <p:cNvGrpSpPr/>
            <p:nvPr/>
          </p:nvGrpSpPr>
          <p:grpSpPr bwMode="auto">
            <a:xfrm>
              <a:off x="3470" y="2932"/>
              <a:ext cx="408" cy="317"/>
              <a:chOff x="748" y="2387"/>
              <a:chExt cx="408" cy="317"/>
            </a:xfrm>
          </p:grpSpPr>
          <p:sp>
            <p:nvSpPr>
              <p:cNvPr id="5199" name="Oval 128"/>
              <p:cNvSpPr>
                <a:spLocks noChangeArrowheads="1"/>
              </p:cNvSpPr>
              <p:nvPr/>
            </p:nvSpPr>
            <p:spPr bwMode="auto">
              <a:xfrm>
                <a:off x="748" y="2387"/>
                <a:ext cx="363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00" name="Text Box 129"/>
              <p:cNvSpPr txBox="1">
                <a:spLocks noChangeArrowheads="1"/>
              </p:cNvSpPr>
              <p:nvPr/>
            </p:nvSpPr>
            <p:spPr bwMode="auto">
              <a:xfrm>
                <a:off x="793" y="238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1</a:t>
                </a:r>
                <a:endParaRPr lang="en-US" altLang="zh-CN" sz="2400" baseline="-25000"/>
              </a:p>
            </p:txBody>
          </p:sp>
        </p:grpSp>
        <p:grpSp>
          <p:nvGrpSpPr>
            <p:cNvPr id="5183" name="Group 130"/>
            <p:cNvGrpSpPr/>
            <p:nvPr/>
          </p:nvGrpSpPr>
          <p:grpSpPr bwMode="auto">
            <a:xfrm>
              <a:off x="4287" y="2932"/>
              <a:ext cx="403" cy="317"/>
              <a:chOff x="1746" y="2704"/>
              <a:chExt cx="403" cy="317"/>
            </a:xfrm>
          </p:grpSpPr>
          <p:sp>
            <p:nvSpPr>
              <p:cNvPr id="5197" name="Oval 131"/>
              <p:cNvSpPr>
                <a:spLocks noChangeArrowheads="1"/>
              </p:cNvSpPr>
              <p:nvPr/>
            </p:nvSpPr>
            <p:spPr bwMode="auto">
              <a:xfrm>
                <a:off x="1746" y="2704"/>
                <a:ext cx="363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98" name="Text Box 132"/>
              <p:cNvSpPr txBox="1">
                <a:spLocks noChangeArrowheads="1"/>
              </p:cNvSpPr>
              <p:nvPr/>
            </p:nvSpPr>
            <p:spPr bwMode="auto">
              <a:xfrm>
                <a:off x="1786" y="272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2</a:t>
                </a:r>
                <a:endParaRPr lang="en-US" altLang="zh-CN" sz="2400" baseline="-25000"/>
              </a:p>
            </p:txBody>
          </p:sp>
        </p:grpSp>
        <p:grpSp>
          <p:nvGrpSpPr>
            <p:cNvPr id="5184" name="Group 133"/>
            <p:cNvGrpSpPr/>
            <p:nvPr/>
          </p:nvGrpSpPr>
          <p:grpSpPr bwMode="auto">
            <a:xfrm>
              <a:off x="5052" y="2886"/>
              <a:ext cx="453" cy="409"/>
              <a:chOff x="2835" y="2704"/>
              <a:chExt cx="453" cy="409"/>
            </a:xfrm>
          </p:grpSpPr>
          <p:sp>
            <p:nvSpPr>
              <p:cNvPr id="5194" name="Oval 134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453" cy="40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95" name="Oval 135"/>
              <p:cNvSpPr>
                <a:spLocks noChangeArrowheads="1"/>
              </p:cNvSpPr>
              <p:nvPr/>
            </p:nvSpPr>
            <p:spPr bwMode="auto">
              <a:xfrm>
                <a:off x="2880" y="2750"/>
                <a:ext cx="363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96" name="Text Box 136"/>
              <p:cNvSpPr txBox="1">
                <a:spLocks noChangeArrowheads="1"/>
              </p:cNvSpPr>
              <p:nvPr/>
            </p:nvSpPr>
            <p:spPr bwMode="auto">
              <a:xfrm>
                <a:off x="2920" y="2766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3</a:t>
                </a:r>
                <a:endParaRPr lang="en-US" altLang="zh-CN" sz="2400" baseline="-25000"/>
              </a:p>
            </p:txBody>
          </p:sp>
        </p:grpSp>
        <p:sp>
          <p:nvSpPr>
            <p:cNvPr id="5185" name="AutoShape 137"/>
            <p:cNvSpPr>
              <a:spLocks noChangeArrowheads="1"/>
            </p:cNvSpPr>
            <p:nvPr/>
          </p:nvSpPr>
          <p:spPr bwMode="auto">
            <a:xfrm>
              <a:off x="3198" y="2983"/>
              <a:ext cx="267" cy="176"/>
            </a:xfrm>
            <a:prstGeom prst="rightArrow">
              <a:avLst>
                <a:gd name="adj1" fmla="val 50000"/>
                <a:gd name="adj2" fmla="val 3792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86" name="Line 138"/>
            <p:cNvSpPr>
              <a:spLocks noChangeShapeType="1"/>
            </p:cNvSpPr>
            <p:nvPr/>
          </p:nvSpPr>
          <p:spPr bwMode="auto">
            <a:xfrm>
              <a:off x="3833" y="310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7" name="Text Box 139"/>
            <p:cNvSpPr txBox="1">
              <a:spLocks noChangeArrowheads="1"/>
            </p:cNvSpPr>
            <p:nvPr/>
          </p:nvSpPr>
          <p:spPr bwMode="auto">
            <a:xfrm>
              <a:off x="3924" y="2870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0</a:t>
              </a:r>
              <a:endParaRPr lang="en-US" altLang="zh-CN" sz="2400"/>
            </a:p>
          </p:txBody>
        </p:sp>
        <p:sp>
          <p:nvSpPr>
            <p:cNvPr id="5188" name="Line 140"/>
            <p:cNvSpPr>
              <a:spLocks noChangeShapeType="1"/>
            </p:cNvSpPr>
            <p:nvPr/>
          </p:nvSpPr>
          <p:spPr bwMode="auto">
            <a:xfrm>
              <a:off x="4649" y="3067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9" name="Text Box 141"/>
            <p:cNvSpPr txBox="1">
              <a:spLocks noChangeArrowheads="1"/>
            </p:cNvSpPr>
            <p:nvPr/>
          </p:nvSpPr>
          <p:spPr bwMode="auto">
            <a:xfrm>
              <a:off x="4740" y="2840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0</a:t>
              </a:r>
              <a:endParaRPr lang="en-US" altLang="zh-CN" sz="2400"/>
            </a:p>
          </p:txBody>
        </p:sp>
        <p:sp>
          <p:nvSpPr>
            <p:cNvPr id="5190" name="Line 142"/>
            <p:cNvSpPr>
              <a:spLocks noChangeShapeType="1"/>
            </p:cNvSpPr>
            <p:nvPr/>
          </p:nvSpPr>
          <p:spPr bwMode="auto">
            <a:xfrm flipH="1">
              <a:off x="4636" y="3158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" name="Text Box 143"/>
            <p:cNvSpPr txBox="1">
              <a:spLocks noChangeArrowheads="1"/>
            </p:cNvSpPr>
            <p:nvPr/>
          </p:nvSpPr>
          <p:spPr bwMode="auto">
            <a:xfrm>
              <a:off x="4740" y="3110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1</a:t>
              </a:r>
              <a:endParaRPr lang="en-US" altLang="zh-CN" sz="2400"/>
            </a:p>
          </p:txBody>
        </p:sp>
        <p:sp>
          <p:nvSpPr>
            <p:cNvPr id="5192" name="Line 144"/>
            <p:cNvSpPr>
              <a:spLocks noChangeShapeType="1"/>
            </p:cNvSpPr>
            <p:nvPr/>
          </p:nvSpPr>
          <p:spPr bwMode="auto">
            <a:xfrm>
              <a:off x="5391" y="2848"/>
              <a:ext cx="45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3" name="Text Box 145"/>
            <p:cNvSpPr txBox="1">
              <a:spLocks noChangeArrowheads="1"/>
            </p:cNvSpPr>
            <p:nvPr/>
          </p:nvSpPr>
          <p:spPr bwMode="auto">
            <a:xfrm>
              <a:off x="5177" y="253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0</a:t>
              </a:r>
              <a:endParaRPr lang="en-US" altLang="zh-CN" sz="24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43075" y="9858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0" y="0"/>
            <a:ext cx="8893175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二．２</a:t>
            </a:r>
            <a:endParaRPr lang="zh-CN" altLang="en-US" sz="2400"/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>
                <a:sym typeface="Symbol" panose="05050102010706020507" pitchFamily="18" charset="2"/>
              </a:rPr>
              <a:t>A0  </a:t>
            </a:r>
            <a:r>
              <a:rPr lang="en-US" altLang="zh-CN" sz="2400">
                <a:latin typeface="Gungsuh" panose="02030600000101010101" pitchFamily="18" charset="-127"/>
                <a:ea typeface="Gungsuh" panose="02030600000101010101" pitchFamily="18" charset="-127"/>
                <a:sym typeface="Symbol" panose="05050102010706020507" pitchFamily="18" charset="2"/>
              </a:rPr>
              <a:t>①</a:t>
            </a:r>
            <a:r>
              <a:rPr lang="en-US" altLang="zh-CN" sz="2400">
                <a:sym typeface="Symbol" panose="05050102010706020507" pitchFamily="18" charset="2"/>
              </a:rPr>
              <a:t>     </a:t>
            </a:r>
            <a:r>
              <a:rPr lang="en-US" altLang="zh-CN" sz="2400"/>
              <a:t>A</a:t>
            </a:r>
            <a:r>
              <a:rPr lang="en-US" altLang="zh-CN" sz="2400">
                <a:sym typeface="Symbol" panose="05050102010706020507" pitchFamily="18" charset="2"/>
              </a:rPr>
              <a:t>A0|S1|0   </a:t>
            </a:r>
            <a:r>
              <a:rPr lang="en-US" altLang="zh-CN" sz="2400">
                <a:latin typeface="Gungsuh" panose="02030600000101010101" pitchFamily="18" charset="-127"/>
                <a:ea typeface="Gungsuh" panose="02030600000101010101" pitchFamily="18" charset="-127"/>
                <a:sym typeface="Symbol" panose="05050102010706020507" pitchFamily="18" charset="2"/>
              </a:rPr>
              <a:t>②</a:t>
            </a:r>
            <a:endParaRPr lang="en-US" altLang="zh-CN" sz="2400">
              <a:latin typeface="Gungsuh" panose="02030600000101010101" pitchFamily="18" charset="-127"/>
              <a:ea typeface="Gungsuh" panose="02030600000101010101" pitchFamily="18" charset="-127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ym typeface="Symbol" panose="05050102010706020507" pitchFamily="18" charset="2"/>
              </a:rPr>
              <a:t>求</a:t>
            </a:r>
            <a:r>
              <a:rPr lang="zh-CN" altLang="en-US" sz="2400" b="1">
                <a:sym typeface="Wingdings" panose="05000000000000000000" pitchFamily="2" charset="2"/>
              </a:rPr>
              <a:t>：（</a:t>
            </a:r>
            <a:r>
              <a:rPr lang="en-US" altLang="zh-CN" sz="2400" b="1">
                <a:sym typeface="Wingdings" panose="05000000000000000000" pitchFamily="2" charset="2"/>
              </a:rPr>
              <a:t>1</a:t>
            </a:r>
            <a:r>
              <a:rPr lang="zh-CN" altLang="en-US" sz="2400" b="1">
                <a:sym typeface="Wingdings" panose="05000000000000000000" pitchFamily="2" charset="2"/>
              </a:rPr>
              <a:t>）文法对应的</a:t>
            </a:r>
            <a:r>
              <a:rPr lang="en-US" altLang="zh-CN" sz="2400" b="1">
                <a:sym typeface="Wingdings" panose="05000000000000000000" pitchFamily="2" charset="2"/>
              </a:rPr>
              <a:t>DFA</a:t>
            </a:r>
            <a:r>
              <a:rPr lang="zh-CN" altLang="en-US" sz="2400" b="1">
                <a:sym typeface="Wingdings" panose="05000000000000000000" pitchFamily="2" charset="2"/>
              </a:rPr>
              <a:t>。</a:t>
            </a:r>
            <a:endParaRPr lang="zh-CN" altLang="en-US" sz="2400" b="1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ym typeface="Symbol" panose="05050102010706020507" pitchFamily="18" charset="2"/>
              </a:rPr>
              <a:t>       （</a:t>
            </a:r>
            <a:r>
              <a:rPr lang="en-US" altLang="zh-CN" sz="2400" b="1">
                <a:sym typeface="Symbol" panose="05050102010706020507" pitchFamily="18" charset="2"/>
              </a:rPr>
              <a:t>2</a:t>
            </a:r>
            <a:r>
              <a:rPr lang="zh-CN" altLang="en-US" sz="2400" b="1">
                <a:sym typeface="Symbol" panose="05050102010706020507" pitchFamily="18" charset="2"/>
              </a:rPr>
              <a:t>）该自动机（或文法）对应的语言是什么？</a:t>
            </a:r>
            <a:r>
              <a:rPr lang="zh-CN" altLang="en-US" sz="2400" b="1"/>
              <a:t>        </a:t>
            </a:r>
            <a:endParaRPr lang="zh-CN" altLang="en-US" sz="2400" b="1"/>
          </a:p>
        </p:txBody>
      </p:sp>
      <p:grpSp>
        <p:nvGrpSpPr>
          <p:cNvPr id="6148" name="Group 4"/>
          <p:cNvGrpSpPr/>
          <p:nvPr/>
        </p:nvGrpSpPr>
        <p:grpSpPr bwMode="auto">
          <a:xfrm>
            <a:off x="4643438" y="0"/>
            <a:ext cx="3662362" cy="1322388"/>
            <a:chOff x="476" y="2069"/>
            <a:chExt cx="2307" cy="833"/>
          </a:xfrm>
        </p:grpSpPr>
        <p:sp>
          <p:nvSpPr>
            <p:cNvPr id="6150" name="Oval 5"/>
            <p:cNvSpPr>
              <a:spLocks noChangeArrowheads="1"/>
            </p:cNvSpPr>
            <p:nvPr/>
          </p:nvSpPr>
          <p:spPr bwMode="auto">
            <a:xfrm>
              <a:off x="1610" y="2296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6151" name="Group 6"/>
            <p:cNvGrpSpPr/>
            <p:nvPr/>
          </p:nvGrpSpPr>
          <p:grpSpPr bwMode="auto">
            <a:xfrm>
              <a:off x="748" y="2387"/>
              <a:ext cx="408" cy="317"/>
              <a:chOff x="748" y="2387"/>
              <a:chExt cx="408" cy="317"/>
            </a:xfrm>
          </p:grpSpPr>
          <p:sp>
            <p:nvSpPr>
              <p:cNvPr id="6168" name="Oval 7"/>
              <p:cNvSpPr>
                <a:spLocks noChangeArrowheads="1"/>
              </p:cNvSpPr>
              <p:nvPr/>
            </p:nvSpPr>
            <p:spPr bwMode="auto">
              <a:xfrm>
                <a:off x="748" y="2387"/>
                <a:ext cx="363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69" name="Text Box 8"/>
              <p:cNvSpPr txBox="1">
                <a:spLocks noChangeArrowheads="1"/>
              </p:cNvSpPr>
              <p:nvPr/>
            </p:nvSpPr>
            <p:spPr bwMode="auto">
              <a:xfrm>
                <a:off x="793" y="238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q</a:t>
                </a:r>
                <a:r>
                  <a:rPr lang="en-US" altLang="zh-CN" sz="2400" baseline="-25000"/>
                  <a:t>0</a:t>
                </a:r>
                <a:endParaRPr lang="en-US" altLang="zh-CN" sz="2400" baseline="-25000"/>
              </a:p>
            </p:txBody>
          </p:sp>
        </p:grpSp>
        <p:grpSp>
          <p:nvGrpSpPr>
            <p:cNvPr id="6152" name="Group 9"/>
            <p:cNvGrpSpPr/>
            <p:nvPr/>
          </p:nvGrpSpPr>
          <p:grpSpPr bwMode="auto">
            <a:xfrm>
              <a:off x="1565" y="2387"/>
              <a:ext cx="403" cy="317"/>
              <a:chOff x="1746" y="2704"/>
              <a:chExt cx="403" cy="317"/>
            </a:xfrm>
          </p:grpSpPr>
          <p:sp>
            <p:nvSpPr>
              <p:cNvPr id="6166" name="Oval 10"/>
              <p:cNvSpPr>
                <a:spLocks noChangeArrowheads="1"/>
              </p:cNvSpPr>
              <p:nvPr/>
            </p:nvSpPr>
            <p:spPr bwMode="auto">
              <a:xfrm>
                <a:off x="1746" y="2704"/>
                <a:ext cx="363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67" name="Text Box 11"/>
              <p:cNvSpPr txBox="1">
                <a:spLocks noChangeArrowheads="1"/>
              </p:cNvSpPr>
              <p:nvPr/>
            </p:nvSpPr>
            <p:spPr bwMode="auto">
              <a:xfrm>
                <a:off x="1786" y="272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A</a:t>
                </a:r>
                <a:endParaRPr lang="en-US" altLang="zh-CN" sz="2400" baseline="-25000"/>
              </a:p>
            </p:txBody>
          </p:sp>
        </p:grpSp>
        <p:grpSp>
          <p:nvGrpSpPr>
            <p:cNvPr id="6153" name="Group 12"/>
            <p:cNvGrpSpPr/>
            <p:nvPr/>
          </p:nvGrpSpPr>
          <p:grpSpPr bwMode="auto">
            <a:xfrm>
              <a:off x="2330" y="2341"/>
              <a:ext cx="453" cy="409"/>
              <a:chOff x="2835" y="2704"/>
              <a:chExt cx="453" cy="409"/>
            </a:xfrm>
          </p:grpSpPr>
          <p:sp>
            <p:nvSpPr>
              <p:cNvPr id="6163" name="Oval 13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453" cy="40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64" name="Oval 14"/>
              <p:cNvSpPr>
                <a:spLocks noChangeArrowheads="1"/>
              </p:cNvSpPr>
              <p:nvPr/>
            </p:nvSpPr>
            <p:spPr bwMode="auto">
              <a:xfrm>
                <a:off x="2880" y="2750"/>
                <a:ext cx="363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65" name="Text Box 15"/>
              <p:cNvSpPr txBox="1">
                <a:spLocks noChangeArrowheads="1"/>
              </p:cNvSpPr>
              <p:nvPr/>
            </p:nvSpPr>
            <p:spPr bwMode="auto">
              <a:xfrm>
                <a:off x="2920" y="2766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S</a:t>
                </a:r>
                <a:endParaRPr lang="en-US" altLang="zh-CN" sz="2400" baseline="-25000"/>
              </a:p>
            </p:txBody>
          </p:sp>
        </p:grpSp>
        <p:sp>
          <p:nvSpPr>
            <p:cNvPr id="6154" name="AutoShape 16"/>
            <p:cNvSpPr>
              <a:spLocks noChangeArrowheads="1"/>
            </p:cNvSpPr>
            <p:nvPr/>
          </p:nvSpPr>
          <p:spPr bwMode="auto">
            <a:xfrm>
              <a:off x="476" y="2438"/>
              <a:ext cx="267" cy="176"/>
            </a:xfrm>
            <a:prstGeom prst="rightArrow">
              <a:avLst>
                <a:gd name="adj1" fmla="val 50000"/>
                <a:gd name="adj2" fmla="val 3792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5" name="Line 17"/>
            <p:cNvSpPr>
              <a:spLocks noChangeShapeType="1"/>
            </p:cNvSpPr>
            <p:nvPr/>
          </p:nvSpPr>
          <p:spPr bwMode="auto">
            <a:xfrm>
              <a:off x="1111" y="2523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Text Box 18"/>
            <p:cNvSpPr txBox="1">
              <a:spLocks noChangeArrowheads="1"/>
            </p:cNvSpPr>
            <p:nvPr/>
          </p:nvSpPr>
          <p:spPr bwMode="auto">
            <a:xfrm>
              <a:off x="1202" y="2251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0</a:t>
              </a:r>
              <a:endParaRPr lang="en-US" altLang="zh-CN" sz="2400"/>
            </a:p>
          </p:txBody>
        </p:sp>
        <p:sp>
          <p:nvSpPr>
            <p:cNvPr id="6157" name="Line 19"/>
            <p:cNvSpPr>
              <a:spLocks noChangeShapeType="1"/>
            </p:cNvSpPr>
            <p:nvPr/>
          </p:nvSpPr>
          <p:spPr bwMode="auto">
            <a:xfrm>
              <a:off x="1927" y="2600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" name="Text Box 20"/>
            <p:cNvSpPr txBox="1">
              <a:spLocks noChangeArrowheads="1"/>
            </p:cNvSpPr>
            <p:nvPr/>
          </p:nvSpPr>
          <p:spPr bwMode="auto">
            <a:xfrm>
              <a:off x="2018" y="2614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0</a:t>
              </a:r>
              <a:endParaRPr lang="en-US" altLang="zh-CN" sz="2400"/>
            </a:p>
          </p:txBody>
        </p:sp>
        <p:sp>
          <p:nvSpPr>
            <p:cNvPr id="6159" name="Line 21"/>
            <p:cNvSpPr>
              <a:spLocks noChangeShapeType="1"/>
            </p:cNvSpPr>
            <p:nvPr/>
          </p:nvSpPr>
          <p:spPr bwMode="auto">
            <a:xfrm flipH="1">
              <a:off x="1914" y="2488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Text Box 22"/>
            <p:cNvSpPr txBox="1">
              <a:spLocks noChangeArrowheads="1"/>
            </p:cNvSpPr>
            <p:nvPr/>
          </p:nvSpPr>
          <p:spPr bwMode="auto">
            <a:xfrm>
              <a:off x="2018" y="2253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1</a:t>
              </a:r>
              <a:endParaRPr lang="en-US" altLang="zh-CN" sz="2400"/>
            </a:p>
          </p:txBody>
        </p:sp>
        <p:sp>
          <p:nvSpPr>
            <p:cNvPr id="6161" name="Line 23"/>
            <p:cNvSpPr>
              <a:spLocks noChangeShapeType="1"/>
            </p:cNvSpPr>
            <p:nvPr/>
          </p:nvSpPr>
          <p:spPr bwMode="auto">
            <a:xfrm>
              <a:off x="1861" y="2357"/>
              <a:ext cx="45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Text Box 24"/>
            <p:cNvSpPr txBox="1">
              <a:spLocks noChangeArrowheads="1"/>
            </p:cNvSpPr>
            <p:nvPr/>
          </p:nvSpPr>
          <p:spPr bwMode="auto">
            <a:xfrm>
              <a:off x="1655" y="2069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0</a:t>
              </a:r>
              <a:endParaRPr lang="en-US" altLang="zh-CN" sz="2400"/>
            </a:p>
          </p:txBody>
        </p:sp>
      </p:grpSp>
      <p:sp>
        <p:nvSpPr>
          <p:cNvPr id="6149" name="Text Box 27"/>
          <p:cNvSpPr txBox="1">
            <a:spLocks noChangeArrowheads="1"/>
          </p:cNvSpPr>
          <p:nvPr/>
        </p:nvSpPr>
        <p:spPr bwMode="auto">
          <a:xfrm>
            <a:off x="0" y="2565400"/>
            <a:ext cx="47879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两种方法求语言．</a:t>
            </a:r>
            <a:endParaRPr lang="zh-CN" altLang="en-US" sz="2400"/>
          </a:p>
          <a:p>
            <a:pPr eaLnBrk="1" hangingPunct="1">
              <a:spcBef>
                <a:spcPct val="50000"/>
              </a:spcBef>
            </a:pPr>
            <a:r>
              <a:rPr lang="zh-CN" altLang="en-US" sz="2400"/>
              <a:t>方法一：　由文法求出正则式Ｒ．</a:t>
            </a:r>
            <a:endParaRPr lang="zh-CN" altLang="en-US" sz="2400"/>
          </a:p>
          <a:p>
            <a:pPr eaLnBrk="1" hangingPunct="1">
              <a:spcBef>
                <a:spcPct val="50000"/>
              </a:spcBef>
            </a:pPr>
            <a:r>
              <a:rPr lang="zh-CN" altLang="en-US" sz="2400"/>
              <a:t>方法二：　由ＮＦＡ求正则式Ｒ．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val 82"/>
          <p:cNvSpPr>
            <a:spLocks noChangeArrowheads="1"/>
          </p:cNvSpPr>
          <p:nvPr/>
        </p:nvSpPr>
        <p:spPr bwMode="auto">
          <a:xfrm>
            <a:off x="6588125" y="4365625"/>
            <a:ext cx="576263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1743075" y="9858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0" y="0"/>
            <a:ext cx="88931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二．２</a:t>
            </a:r>
            <a:endParaRPr lang="zh-CN" altLang="en-US" sz="2400"/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>
                <a:sym typeface="Symbol" panose="05050102010706020507" pitchFamily="18" charset="2"/>
              </a:rPr>
              <a:t>A0  </a:t>
            </a:r>
            <a:r>
              <a:rPr lang="en-US" altLang="zh-CN" sz="2400">
                <a:latin typeface="Gungsuh" panose="02030600000101010101" pitchFamily="18" charset="-127"/>
                <a:ea typeface="Gungsuh" panose="02030600000101010101" pitchFamily="18" charset="-127"/>
                <a:sym typeface="Symbol" panose="05050102010706020507" pitchFamily="18" charset="2"/>
              </a:rPr>
              <a:t>①</a:t>
            </a:r>
            <a:r>
              <a:rPr lang="en-US" altLang="zh-CN" sz="2400">
                <a:sym typeface="Symbol" panose="05050102010706020507" pitchFamily="18" charset="2"/>
              </a:rPr>
              <a:t>     </a:t>
            </a:r>
            <a:r>
              <a:rPr lang="en-US" altLang="zh-CN" sz="2400"/>
              <a:t>A</a:t>
            </a:r>
            <a:r>
              <a:rPr lang="en-US" altLang="zh-CN" sz="2400">
                <a:sym typeface="Symbol" panose="05050102010706020507" pitchFamily="18" charset="2"/>
              </a:rPr>
              <a:t>A0|S1|0   </a:t>
            </a:r>
            <a:r>
              <a:rPr lang="en-US" altLang="zh-CN" sz="2400">
                <a:latin typeface="Gungsuh" panose="02030600000101010101" pitchFamily="18" charset="-127"/>
                <a:ea typeface="Gungsuh" panose="02030600000101010101" pitchFamily="18" charset="-127"/>
                <a:sym typeface="Symbol" panose="05050102010706020507" pitchFamily="18" charset="2"/>
              </a:rPr>
              <a:t>②</a:t>
            </a:r>
            <a:endParaRPr lang="en-US" altLang="zh-CN" sz="2400">
              <a:latin typeface="Gungsuh" panose="02030600000101010101" pitchFamily="18" charset="-127"/>
              <a:ea typeface="Gungsuh" panose="02030600000101010101" pitchFamily="18" charset="-127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ym typeface="Symbol" panose="05050102010706020507" pitchFamily="18" charset="2"/>
              </a:rPr>
              <a:t>该自动机对应的语言是什么？</a:t>
            </a:r>
            <a:r>
              <a:rPr lang="zh-CN" altLang="en-US" sz="2400" b="1"/>
              <a:t>        </a:t>
            </a:r>
            <a:endParaRPr lang="zh-CN" altLang="en-US" sz="2400" b="1"/>
          </a:p>
        </p:txBody>
      </p:sp>
      <p:grpSp>
        <p:nvGrpSpPr>
          <p:cNvPr id="7173" name="Group 4"/>
          <p:cNvGrpSpPr/>
          <p:nvPr/>
        </p:nvGrpSpPr>
        <p:grpSpPr bwMode="auto">
          <a:xfrm>
            <a:off x="4643438" y="0"/>
            <a:ext cx="3662362" cy="1322388"/>
            <a:chOff x="476" y="2069"/>
            <a:chExt cx="2307" cy="833"/>
          </a:xfrm>
        </p:grpSpPr>
        <p:sp>
          <p:nvSpPr>
            <p:cNvPr id="7228" name="Oval 5"/>
            <p:cNvSpPr>
              <a:spLocks noChangeArrowheads="1"/>
            </p:cNvSpPr>
            <p:nvPr/>
          </p:nvSpPr>
          <p:spPr bwMode="auto">
            <a:xfrm>
              <a:off x="1610" y="2296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7229" name="Group 6"/>
            <p:cNvGrpSpPr/>
            <p:nvPr/>
          </p:nvGrpSpPr>
          <p:grpSpPr bwMode="auto">
            <a:xfrm>
              <a:off x="748" y="2387"/>
              <a:ext cx="408" cy="317"/>
              <a:chOff x="748" y="2387"/>
              <a:chExt cx="408" cy="317"/>
            </a:xfrm>
          </p:grpSpPr>
          <p:sp>
            <p:nvSpPr>
              <p:cNvPr id="7246" name="Oval 7"/>
              <p:cNvSpPr>
                <a:spLocks noChangeArrowheads="1"/>
              </p:cNvSpPr>
              <p:nvPr/>
            </p:nvSpPr>
            <p:spPr bwMode="auto">
              <a:xfrm>
                <a:off x="748" y="2387"/>
                <a:ext cx="363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247" name="Text Box 8"/>
              <p:cNvSpPr txBox="1">
                <a:spLocks noChangeArrowheads="1"/>
              </p:cNvSpPr>
              <p:nvPr/>
            </p:nvSpPr>
            <p:spPr bwMode="auto">
              <a:xfrm>
                <a:off x="793" y="238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q</a:t>
                </a:r>
                <a:r>
                  <a:rPr lang="en-US" altLang="zh-CN" sz="2400" baseline="-25000"/>
                  <a:t>0</a:t>
                </a:r>
                <a:endParaRPr lang="en-US" altLang="zh-CN" sz="2400" baseline="-25000"/>
              </a:p>
            </p:txBody>
          </p:sp>
        </p:grpSp>
        <p:grpSp>
          <p:nvGrpSpPr>
            <p:cNvPr id="7230" name="Group 9"/>
            <p:cNvGrpSpPr/>
            <p:nvPr/>
          </p:nvGrpSpPr>
          <p:grpSpPr bwMode="auto">
            <a:xfrm>
              <a:off x="1565" y="2387"/>
              <a:ext cx="403" cy="317"/>
              <a:chOff x="1746" y="2704"/>
              <a:chExt cx="403" cy="317"/>
            </a:xfrm>
          </p:grpSpPr>
          <p:sp>
            <p:nvSpPr>
              <p:cNvPr id="7244" name="Oval 10"/>
              <p:cNvSpPr>
                <a:spLocks noChangeArrowheads="1"/>
              </p:cNvSpPr>
              <p:nvPr/>
            </p:nvSpPr>
            <p:spPr bwMode="auto">
              <a:xfrm>
                <a:off x="1746" y="2704"/>
                <a:ext cx="363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245" name="Text Box 11"/>
              <p:cNvSpPr txBox="1">
                <a:spLocks noChangeArrowheads="1"/>
              </p:cNvSpPr>
              <p:nvPr/>
            </p:nvSpPr>
            <p:spPr bwMode="auto">
              <a:xfrm>
                <a:off x="1786" y="272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A</a:t>
                </a:r>
                <a:endParaRPr lang="en-US" altLang="zh-CN" sz="2400" baseline="-25000"/>
              </a:p>
            </p:txBody>
          </p:sp>
        </p:grpSp>
        <p:grpSp>
          <p:nvGrpSpPr>
            <p:cNvPr id="7231" name="Group 12"/>
            <p:cNvGrpSpPr/>
            <p:nvPr/>
          </p:nvGrpSpPr>
          <p:grpSpPr bwMode="auto">
            <a:xfrm>
              <a:off x="2330" y="2341"/>
              <a:ext cx="453" cy="409"/>
              <a:chOff x="2835" y="2704"/>
              <a:chExt cx="453" cy="409"/>
            </a:xfrm>
          </p:grpSpPr>
          <p:sp>
            <p:nvSpPr>
              <p:cNvPr id="7241" name="Oval 13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453" cy="40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242" name="Oval 14"/>
              <p:cNvSpPr>
                <a:spLocks noChangeArrowheads="1"/>
              </p:cNvSpPr>
              <p:nvPr/>
            </p:nvSpPr>
            <p:spPr bwMode="auto">
              <a:xfrm>
                <a:off x="2880" y="2750"/>
                <a:ext cx="363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243" name="Text Box 15"/>
              <p:cNvSpPr txBox="1">
                <a:spLocks noChangeArrowheads="1"/>
              </p:cNvSpPr>
              <p:nvPr/>
            </p:nvSpPr>
            <p:spPr bwMode="auto">
              <a:xfrm>
                <a:off x="2920" y="2766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S</a:t>
                </a:r>
                <a:endParaRPr lang="en-US" altLang="zh-CN" sz="2400" baseline="-25000"/>
              </a:p>
            </p:txBody>
          </p:sp>
        </p:grpSp>
        <p:sp>
          <p:nvSpPr>
            <p:cNvPr id="7232" name="AutoShape 16"/>
            <p:cNvSpPr>
              <a:spLocks noChangeArrowheads="1"/>
            </p:cNvSpPr>
            <p:nvPr/>
          </p:nvSpPr>
          <p:spPr bwMode="auto">
            <a:xfrm>
              <a:off x="476" y="2438"/>
              <a:ext cx="267" cy="176"/>
            </a:xfrm>
            <a:prstGeom prst="rightArrow">
              <a:avLst>
                <a:gd name="adj1" fmla="val 50000"/>
                <a:gd name="adj2" fmla="val 3792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33" name="Line 17"/>
            <p:cNvSpPr>
              <a:spLocks noChangeShapeType="1"/>
            </p:cNvSpPr>
            <p:nvPr/>
          </p:nvSpPr>
          <p:spPr bwMode="auto">
            <a:xfrm>
              <a:off x="1111" y="2523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4" name="Text Box 18"/>
            <p:cNvSpPr txBox="1">
              <a:spLocks noChangeArrowheads="1"/>
            </p:cNvSpPr>
            <p:nvPr/>
          </p:nvSpPr>
          <p:spPr bwMode="auto">
            <a:xfrm>
              <a:off x="1202" y="2251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0</a:t>
              </a:r>
              <a:endParaRPr lang="en-US" altLang="zh-CN" sz="2400"/>
            </a:p>
          </p:txBody>
        </p:sp>
        <p:sp>
          <p:nvSpPr>
            <p:cNvPr id="7235" name="Line 19"/>
            <p:cNvSpPr>
              <a:spLocks noChangeShapeType="1"/>
            </p:cNvSpPr>
            <p:nvPr/>
          </p:nvSpPr>
          <p:spPr bwMode="auto">
            <a:xfrm>
              <a:off x="1927" y="2600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6" name="Text Box 20"/>
            <p:cNvSpPr txBox="1">
              <a:spLocks noChangeArrowheads="1"/>
            </p:cNvSpPr>
            <p:nvPr/>
          </p:nvSpPr>
          <p:spPr bwMode="auto">
            <a:xfrm>
              <a:off x="2018" y="2614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0</a:t>
              </a:r>
              <a:endParaRPr lang="en-US" altLang="zh-CN" sz="2400"/>
            </a:p>
          </p:txBody>
        </p:sp>
        <p:sp>
          <p:nvSpPr>
            <p:cNvPr id="7237" name="Line 21"/>
            <p:cNvSpPr>
              <a:spLocks noChangeShapeType="1"/>
            </p:cNvSpPr>
            <p:nvPr/>
          </p:nvSpPr>
          <p:spPr bwMode="auto">
            <a:xfrm flipH="1">
              <a:off x="1914" y="2488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8" name="Text Box 22"/>
            <p:cNvSpPr txBox="1">
              <a:spLocks noChangeArrowheads="1"/>
            </p:cNvSpPr>
            <p:nvPr/>
          </p:nvSpPr>
          <p:spPr bwMode="auto">
            <a:xfrm>
              <a:off x="2018" y="2253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1</a:t>
              </a:r>
              <a:endParaRPr lang="en-US" altLang="zh-CN" sz="2400"/>
            </a:p>
          </p:txBody>
        </p:sp>
        <p:sp>
          <p:nvSpPr>
            <p:cNvPr id="7239" name="Line 23"/>
            <p:cNvSpPr>
              <a:spLocks noChangeShapeType="1"/>
            </p:cNvSpPr>
            <p:nvPr/>
          </p:nvSpPr>
          <p:spPr bwMode="auto">
            <a:xfrm>
              <a:off x="1861" y="2357"/>
              <a:ext cx="45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0" name="Text Box 24"/>
            <p:cNvSpPr txBox="1">
              <a:spLocks noChangeArrowheads="1"/>
            </p:cNvSpPr>
            <p:nvPr/>
          </p:nvSpPr>
          <p:spPr bwMode="auto">
            <a:xfrm>
              <a:off x="1655" y="2069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0</a:t>
              </a:r>
              <a:endParaRPr lang="en-US" altLang="zh-CN" sz="2400"/>
            </a:p>
          </p:txBody>
        </p:sp>
      </p:grpSp>
      <p:sp>
        <p:nvSpPr>
          <p:cNvPr id="7174" name="Text Box 25"/>
          <p:cNvSpPr txBox="1">
            <a:spLocks noChangeArrowheads="1"/>
          </p:cNvSpPr>
          <p:nvPr/>
        </p:nvSpPr>
        <p:spPr bwMode="auto">
          <a:xfrm>
            <a:off x="0" y="1700213"/>
            <a:ext cx="47879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方法一：　由文法求出正则式</a:t>
            </a:r>
            <a:r>
              <a:rPr lang="en-US" altLang="zh-CN" sz="2400"/>
              <a:t>.</a:t>
            </a:r>
            <a:endParaRPr lang="en-US" altLang="zh-CN" sz="2400"/>
          </a:p>
          <a:p>
            <a:pPr eaLnBrk="1" hangingPunct="1">
              <a:spcBef>
                <a:spcPct val="50000"/>
              </a:spcBef>
            </a:pPr>
            <a:r>
              <a:rPr lang="zh-CN" altLang="en-US" sz="2400"/>
              <a:t>由</a:t>
            </a:r>
            <a:r>
              <a:rPr lang="zh-CN" altLang="en-US" sz="2400">
                <a:sym typeface="Symbol" panose="05050102010706020507" pitchFamily="18" charset="2"/>
              </a:rPr>
              <a:t>①</a:t>
            </a:r>
            <a:r>
              <a:rPr lang="zh-CN" altLang="en-US" sz="2400"/>
              <a:t>代入</a:t>
            </a:r>
            <a:r>
              <a:rPr lang="zh-CN" altLang="en-US" sz="2400">
                <a:sym typeface="Symbol" panose="05050102010706020507" pitchFamily="18" charset="2"/>
              </a:rPr>
              <a:t>②，</a:t>
            </a:r>
            <a:endParaRPr lang="zh-CN" altLang="en-US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A</a:t>
            </a:r>
            <a:r>
              <a:rPr lang="en-US" altLang="zh-CN" sz="2400">
                <a:sym typeface="Symbol" panose="05050102010706020507" pitchFamily="18" charset="2"/>
              </a:rPr>
              <a:t>A0|A01|0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A</a:t>
            </a:r>
            <a:r>
              <a:rPr lang="en-US" altLang="zh-CN" sz="2400">
                <a:sym typeface="Symbol" panose="05050102010706020507" pitchFamily="18" charset="2"/>
              </a:rPr>
              <a:t>A(0|01)|0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ym typeface="Symbol" panose="05050102010706020507" pitchFamily="18" charset="2"/>
              </a:rPr>
              <a:t>A=0(0|01)* </a:t>
            </a:r>
            <a:r>
              <a:rPr lang="zh-CN" altLang="en-US" sz="2400">
                <a:sym typeface="Symbol" panose="05050102010706020507" pitchFamily="18" charset="2"/>
              </a:rPr>
              <a:t>　代入①，</a:t>
            </a:r>
            <a:endParaRPr lang="zh-CN" altLang="en-US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ym typeface="Symbol" panose="05050102010706020507" pitchFamily="18" charset="2"/>
              </a:rPr>
              <a:t>S=0(0|01)*0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400">
              <a:sym typeface="Symbol" panose="05050102010706020507" pitchFamily="18" charset="2"/>
            </a:endParaRPr>
          </a:p>
        </p:txBody>
      </p:sp>
      <p:sp>
        <p:nvSpPr>
          <p:cNvPr id="7175" name="Text Box 26"/>
          <p:cNvSpPr txBox="1">
            <a:spLocks noChangeArrowheads="1"/>
          </p:cNvSpPr>
          <p:nvPr/>
        </p:nvSpPr>
        <p:spPr bwMode="auto">
          <a:xfrm>
            <a:off x="4716463" y="1341438"/>
            <a:ext cx="360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方法二，由自动机求Ｒ．</a:t>
            </a:r>
            <a:endParaRPr lang="zh-CN" altLang="en-US" sz="2400"/>
          </a:p>
        </p:txBody>
      </p:sp>
      <p:sp>
        <p:nvSpPr>
          <p:cNvPr id="7176" name="Line 27"/>
          <p:cNvSpPr>
            <a:spLocks noChangeShapeType="1"/>
          </p:cNvSpPr>
          <p:nvPr/>
        </p:nvSpPr>
        <p:spPr bwMode="auto">
          <a:xfrm>
            <a:off x="4643438" y="1125538"/>
            <a:ext cx="0" cy="573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7" name="Text Box 48"/>
          <p:cNvSpPr txBox="1">
            <a:spLocks noChangeArrowheads="1"/>
          </p:cNvSpPr>
          <p:nvPr/>
        </p:nvSpPr>
        <p:spPr bwMode="auto">
          <a:xfrm>
            <a:off x="6731000" y="1773238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0</a:t>
            </a:r>
            <a:endParaRPr lang="en-US" altLang="zh-CN" sz="2400"/>
          </a:p>
        </p:txBody>
      </p:sp>
      <p:grpSp>
        <p:nvGrpSpPr>
          <p:cNvPr id="7178" name="Group 60"/>
          <p:cNvGrpSpPr/>
          <p:nvPr/>
        </p:nvGrpSpPr>
        <p:grpSpPr bwMode="auto">
          <a:xfrm>
            <a:off x="4284663" y="1989138"/>
            <a:ext cx="4846637" cy="1033462"/>
            <a:chOff x="2699" y="1253"/>
            <a:chExt cx="3053" cy="651"/>
          </a:xfrm>
        </p:grpSpPr>
        <p:sp>
          <p:nvSpPr>
            <p:cNvPr id="7200" name="Line 43"/>
            <p:cNvSpPr>
              <a:spLocks noChangeShapeType="1"/>
            </p:cNvSpPr>
            <p:nvPr/>
          </p:nvSpPr>
          <p:spPr bwMode="auto">
            <a:xfrm>
              <a:off x="4376" y="1648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" name="Line 45"/>
            <p:cNvSpPr>
              <a:spLocks noChangeShapeType="1"/>
            </p:cNvSpPr>
            <p:nvPr/>
          </p:nvSpPr>
          <p:spPr bwMode="auto">
            <a:xfrm flipH="1">
              <a:off x="4499" y="1536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" name="Line 41"/>
            <p:cNvSpPr>
              <a:spLocks noChangeShapeType="1"/>
            </p:cNvSpPr>
            <p:nvPr/>
          </p:nvSpPr>
          <p:spPr bwMode="auto">
            <a:xfrm>
              <a:off x="3696" y="1571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" name="Oval 29"/>
            <p:cNvSpPr>
              <a:spLocks noChangeArrowheads="1"/>
            </p:cNvSpPr>
            <p:nvPr/>
          </p:nvSpPr>
          <p:spPr bwMode="auto">
            <a:xfrm>
              <a:off x="4195" y="1344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7204" name="Group 30"/>
            <p:cNvGrpSpPr/>
            <p:nvPr/>
          </p:nvGrpSpPr>
          <p:grpSpPr bwMode="auto">
            <a:xfrm>
              <a:off x="3470" y="1434"/>
              <a:ext cx="408" cy="317"/>
              <a:chOff x="748" y="2387"/>
              <a:chExt cx="408" cy="317"/>
            </a:xfrm>
          </p:grpSpPr>
          <p:sp>
            <p:nvSpPr>
              <p:cNvPr id="7226" name="Oval 31"/>
              <p:cNvSpPr>
                <a:spLocks noChangeArrowheads="1"/>
              </p:cNvSpPr>
              <p:nvPr/>
            </p:nvSpPr>
            <p:spPr bwMode="auto">
              <a:xfrm>
                <a:off x="748" y="2387"/>
                <a:ext cx="363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227" name="Text Box 32"/>
              <p:cNvSpPr txBox="1">
                <a:spLocks noChangeArrowheads="1"/>
              </p:cNvSpPr>
              <p:nvPr/>
            </p:nvSpPr>
            <p:spPr bwMode="auto">
              <a:xfrm>
                <a:off x="793" y="238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q</a:t>
                </a:r>
                <a:r>
                  <a:rPr lang="en-US" altLang="zh-CN" sz="2400" baseline="-25000"/>
                  <a:t>0</a:t>
                </a:r>
                <a:endParaRPr lang="en-US" altLang="zh-CN" sz="2400" baseline="-25000"/>
              </a:p>
            </p:txBody>
          </p:sp>
        </p:grpSp>
        <p:grpSp>
          <p:nvGrpSpPr>
            <p:cNvPr id="7205" name="Group 33"/>
            <p:cNvGrpSpPr/>
            <p:nvPr/>
          </p:nvGrpSpPr>
          <p:grpSpPr bwMode="auto">
            <a:xfrm>
              <a:off x="4150" y="1435"/>
              <a:ext cx="403" cy="317"/>
              <a:chOff x="1746" y="2704"/>
              <a:chExt cx="403" cy="317"/>
            </a:xfrm>
          </p:grpSpPr>
          <p:sp>
            <p:nvSpPr>
              <p:cNvPr id="7224" name="Oval 34"/>
              <p:cNvSpPr>
                <a:spLocks noChangeArrowheads="1"/>
              </p:cNvSpPr>
              <p:nvPr/>
            </p:nvSpPr>
            <p:spPr bwMode="auto">
              <a:xfrm>
                <a:off x="1746" y="2704"/>
                <a:ext cx="363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225" name="Text Box 35"/>
              <p:cNvSpPr txBox="1">
                <a:spLocks noChangeArrowheads="1"/>
              </p:cNvSpPr>
              <p:nvPr/>
            </p:nvSpPr>
            <p:spPr bwMode="auto">
              <a:xfrm>
                <a:off x="1786" y="272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A</a:t>
                </a:r>
                <a:endParaRPr lang="en-US" altLang="zh-CN" sz="2400" baseline="-25000"/>
              </a:p>
            </p:txBody>
          </p:sp>
        </p:grpSp>
        <p:sp>
          <p:nvSpPr>
            <p:cNvPr id="7206" name="Oval 38"/>
            <p:cNvSpPr>
              <a:spLocks noChangeArrowheads="1"/>
            </p:cNvSpPr>
            <p:nvPr/>
          </p:nvSpPr>
          <p:spPr bwMode="auto">
            <a:xfrm>
              <a:off x="4740" y="1389"/>
              <a:ext cx="363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07" name="Text Box 39"/>
            <p:cNvSpPr txBox="1">
              <a:spLocks noChangeArrowheads="1"/>
            </p:cNvSpPr>
            <p:nvPr/>
          </p:nvSpPr>
          <p:spPr bwMode="auto">
            <a:xfrm>
              <a:off x="4785" y="1434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S</a:t>
              </a:r>
              <a:endParaRPr lang="en-US" altLang="zh-CN" sz="2400" baseline="-25000"/>
            </a:p>
          </p:txBody>
        </p:sp>
        <p:sp>
          <p:nvSpPr>
            <p:cNvPr id="7208" name="AutoShape 40"/>
            <p:cNvSpPr>
              <a:spLocks noChangeArrowheads="1"/>
            </p:cNvSpPr>
            <p:nvPr/>
          </p:nvSpPr>
          <p:spPr bwMode="auto">
            <a:xfrm>
              <a:off x="2699" y="1480"/>
              <a:ext cx="267" cy="176"/>
            </a:xfrm>
            <a:prstGeom prst="rightArrow">
              <a:avLst>
                <a:gd name="adj1" fmla="val 50000"/>
                <a:gd name="adj2" fmla="val 3792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09" name="Text Box 42"/>
            <p:cNvSpPr txBox="1">
              <a:spLocks noChangeArrowheads="1"/>
            </p:cNvSpPr>
            <p:nvPr/>
          </p:nvSpPr>
          <p:spPr bwMode="auto">
            <a:xfrm>
              <a:off x="3787" y="1298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0</a:t>
              </a:r>
              <a:endParaRPr lang="en-US" altLang="zh-CN" sz="2400"/>
            </a:p>
          </p:txBody>
        </p:sp>
        <p:sp>
          <p:nvSpPr>
            <p:cNvPr id="7210" name="Text Box 44"/>
            <p:cNvSpPr txBox="1">
              <a:spLocks noChangeArrowheads="1"/>
            </p:cNvSpPr>
            <p:nvPr/>
          </p:nvSpPr>
          <p:spPr bwMode="auto">
            <a:xfrm>
              <a:off x="4513" y="161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0</a:t>
              </a:r>
              <a:endParaRPr lang="en-US" altLang="zh-CN" sz="2400"/>
            </a:p>
          </p:txBody>
        </p:sp>
        <p:sp>
          <p:nvSpPr>
            <p:cNvPr id="7211" name="Text Box 46"/>
            <p:cNvSpPr txBox="1">
              <a:spLocks noChangeArrowheads="1"/>
            </p:cNvSpPr>
            <p:nvPr/>
          </p:nvSpPr>
          <p:spPr bwMode="auto">
            <a:xfrm>
              <a:off x="4513" y="1298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1</a:t>
              </a:r>
              <a:endParaRPr lang="en-US" altLang="zh-CN" sz="2400"/>
            </a:p>
          </p:txBody>
        </p:sp>
        <p:sp>
          <p:nvSpPr>
            <p:cNvPr id="7212" name="Line 47"/>
            <p:cNvSpPr>
              <a:spLocks noChangeShapeType="1"/>
            </p:cNvSpPr>
            <p:nvPr/>
          </p:nvSpPr>
          <p:spPr bwMode="auto">
            <a:xfrm>
              <a:off x="4446" y="1405"/>
              <a:ext cx="45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213" name="Group 53"/>
            <p:cNvGrpSpPr/>
            <p:nvPr/>
          </p:nvGrpSpPr>
          <p:grpSpPr bwMode="auto">
            <a:xfrm>
              <a:off x="5296" y="1410"/>
              <a:ext cx="456" cy="317"/>
              <a:chOff x="3470" y="2499"/>
              <a:chExt cx="456" cy="317"/>
            </a:xfrm>
          </p:grpSpPr>
          <p:sp>
            <p:nvSpPr>
              <p:cNvPr id="7221" name="Oval 51"/>
              <p:cNvSpPr>
                <a:spLocks noChangeArrowheads="1"/>
              </p:cNvSpPr>
              <p:nvPr/>
            </p:nvSpPr>
            <p:spPr bwMode="auto">
              <a:xfrm>
                <a:off x="3470" y="2499"/>
                <a:ext cx="408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222" name="Oval 50"/>
              <p:cNvSpPr>
                <a:spLocks noChangeArrowheads="1"/>
              </p:cNvSpPr>
              <p:nvPr/>
            </p:nvSpPr>
            <p:spPr bwMode="auto">
              <a:xfrm>
                <a:off x="3515" y="2523"/>
                <a:ext cx="317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223" name="Text Box 52"/>
              <p:cNvSpPr txBox="1">
                <a:spLocks noChangeArrowheads="1"/>
              </p:cNvSpPr>
              <p:nvPr/>
            </p:nvSpPr>
            <p:spPr bwMode="auto">
              <a:xfrm>
                <a:off x="3563" y="2523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y</a:t>
                </a:r>
                <a:endParaRPr lang="en-US" altLang="zh-CN" sz="2400"/>
              </a:p>
            </p:txBody>
          </p:sp>
        </p:grpSp>
        <p:grpSp>
          <p:nvGrpSpPr>
            <p:cNvPr id="7214" name="Group 55"/>
            <p:cNvGrpSpPr/>
            <p:nvPr/>
          </p:nvGrpSpPr>
          <p:grpSpPr bwMode="auto">
            <a:xfrm>
              <a:off x="2971" y="1434"/>
              <a:ext cx="419" cy="288"/>
              <a:chOff x="3198" y="2115"/>
              <a:chExt cx="419" cy="288"/>
            </a:xfrm>
          </p:grpSpPr>
          <p:sp>
            <p:nvSpPr>
              <p:cNvPr id="7219" name="Oval 49"/>
              <p:cNvSpPr>
                <a:spLocks noChangeArrowheads="1"/>
              </p:cNvSpPr>
              <p:nvPr/>
            </p:nvSpPr>
            <p:spPr bwMode="auto">
              <a:xfrm>
                <a:off x="3198" y="2115"/>
                <a:ext cx="317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220" name="Text Box 54"/>
              <p:cNvSpPr txBox="1">
                <a:spLocks noChangeArrowheads="1"/>
              </p:cNvSpPr>
              <p:nvPr/>
            </p:nvSpPr>
            <p:spPr bwMode="auto">
              <a:xfrm>
                <a:off x="3254" y="2115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x</a:t>
                </a:r>
                <a:endParaRPr lang="en-US" altLang="zh-CN" sz="2400"/>
              </a:p>
            </p:txBody>
          </p:sp>
        </p:grpSp>
        <p:sp>
          <p:nvSpPr>
            <p:cNvPr id="7215" name="Line 56"/>
            <p:cNvSpPr>
              <a:spLocks noChangeShapeType="1"/>
            </p:cNvSpPr>
            <p:nvPr/>
          </p:nvSpPr>
          <p:spPr bwMode="auto">
            <a:xfrm>
              <a:off x="3288" y="1570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6" name="Line 57"/>
            <p:cNvSpPr>
              <a:spLocks noChangeShapeType="1"/>
            </p:cNvSpPr>
            <p:nvPr/>
          </p:nvSpPr>
          <p:spPr bwMode="auto">
            <a:xfrm>
              <a:off x="5103" y="1570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7" name="Text Box 58"/>
            <p:cNvSpPr txBox="1">
              <a:spLocks noChangeArrowheads="1"/>
            </p:cNvSpPr>
            <p:nvPr/>
          </p:nvSpPr>
          <p:spPr bwMode="auto">
            <a:xfrm>
              <a:off x="3288" y="1253"/>
              <a:ext cx="1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ym typeface="Symbol" panose="05050102010706020507" pitchFamily="18" charset="2"/>
                </a:rPr>
                <a:t></a:t>
              </a:r>
              <a:endParaRPr lang="en-US" altLang="zh-CN" sz="2400">
                <a:sym typeface="Symbol" panose="05050102010706020507" pitchFamily="18" charset="2"/>
              </a:endParaRPr>
            </a:p>
          </p:txBody>
        </p:sp>
        <p:sp>
          <p:nvSpPr>
            <p:cNvPr id="7218" name="Text Box 59"/>
            <p:cNvSpPr txBox="1">
              <a:spLocks noChangeArrowheads="1"/>
            </p:cNvSpPr>
            <p:nvPr/>
          </p:nvSpPr>
          <p:spPr bwMode="auto">
            <a:xfrm>
              <a:off x="5079" y="1328"/>
              <a:ext cx="1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ym typeface="Symbol" panose="05050102010706020507" pitchFamily="18" charset="2"/>
                </a:rPr>
                <a:t></a:t>
              </a:r>
              <a:endParaRPr lang="en-US" altLang="zh-CN" sz="2400">
                <a:sym typeface="Symbol" panose="05050102010706020507" pitchFamily="18" charset="2"/>
              </a:endParaRPr>
            </a:p>
          </p:txBody>
        </p:sp>
      </p:grpSp>
      <p:sp>
        <p:nvSpPr>
          <p:cNvPr id="7179" name="Oval 62"/>
          <p:cNvSpPr>
            <a:spLocks noChangeArrowheads="1"/>
          </p:cNvSpPr>
          <p:nvPr/>
        </p:nvSpPr>
        <p:spPr bwMode="auto">
          <a:xfrm>
            <a:off x="6659563" y="40052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7180" name="Group 63"/>
          <p:cNvGrpSpPr/>
          <p:nvPr/>
        </p:nvGrpSpPr>
        <p:grpSpPr bwMode="auto">
          <a:xfrm>
            <a:off x="5291138" y="4149725"/>
            <a:ext cx="647700" cy="503238"/>
            <a:chOff x="748" y="2387"/>
            <a:chExt cx="408" cy="317"/>
          </a:xfrm>
        </p:grpSpPr>
        <p:sp>
          <p:nvSpPr>
            <p:cNvPr id="7198" name="Oval 64"/>
            <p:cNvSpPr>
              <a:spLocks noChangeArrowheads="1"/>
            </p:cNvSpPr>
            <p:nvPr/>
          </p:nvSpPr>
          <p:spPr bwMode="auto">
            <a:xfrm>
              <a:off x="748" y="2387"/>
              <a:ext cx="363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99" name="Text Box 65"/>
            <p:cNvSpPr txBox="1">
              <a:spLocks noChangeArrowheads="1"/>
            </p:cNvSpPr>
            <p:nvPr/>
          </p:nvSpPr>
          <p:spPr bwMode="auto">
            <a:xfrm>
              <a:off x="793" y="2387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x</a:t>
              </a:r>
              <a:endParaRPr lang="en-US" altLang="zh-CN" sz="2400" baseline="-25000"/>
            </a:p>
          </p:txBody>
        </p:sp>
      </p:grpSp>
      <p:grpSp>
        <p:nvGrpSpPr>
          <p:cNvPr id="7181" name="Group 66"/>
          <p:cNvGrpSpPr/>
          <p:nvPr/>
        </p:nvGrpSpPr>
        <p:grpSpPr bwMode="auto">
          <a:xfrm>
            <a:off x="6588125" y="4149725"/>
            <a:ext cx="639763" cy="503238"/>
            <a:chOff x="1746" y="2704"/>
            <a:chExt cx="403" cy="317"/>
          </a:xfrm>
        </p:grpSpPr>
        <p:sp>
          <p:nvSpPr>
            <p:cNvPr id="7196" name="Oval 67"/>
            <p:cNvSpPr>
              <a:spLocks noChangeArrowheads="1"/>
            </p:cNvSpPr>
            <p:nvPr/>
          </p:nvSpPr>
          <p:spPr bwMode="auto">
            <a:xfrm>
              <a:off x="1746" y="2704"/>
              <a:ext cx="363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97" name="Text Box 68"/>
            <p:cNvSpPr txBox="1">
              <a:spLocks noChangeArrowheads="1"/>
            </p:cNvSpPr>
            <p:nvPr/>
          </p:nvSpPr>
          <p:spPr bwMode="auto">
            <a:xfrm>
              <a:off x="1786" y="2728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A</a:t>
              </a:r>
              <a:endParaRPr lang="en-US" altLang="zh-CN" sz="2400" baseline="-25000"/>
            </a:p>
          </p:txBody>
        </p:sp>
      </p:grpSp>
      <p:grpSp>
        <p:nvGrpSpPr>
          <p:cNvPr id="7182" name="Group 69"/>
          <p:cNvGrpSpPr/>
          <p:nvPr/>
        </p:nvGrpSpPr>
        <p:grpSpPr bwMode="auto">
          <a:xfrm>
            <a:off x="7802563" y="4076700"/>
            <a:ext cx="719137" cy="649288"/>
            <a:chOff x="2835" y="2704"/>
            <a:chExt cx="453" cy="409"/>
          </a:xfrm>
        </p:grpSpPr>
        <p:sp>
          <p:nvSpPr>
            <p:cNvPr id="7193" name="Oval 70"/>
            <p:cNvSpPr>
              <a:spLocks noChangeArrowheads="1"/>
            </p:cNvSpPr>
            <p:nvPr/>
          </p:nvSpPr>
          <p:spPr bwMode="auto">
            <a:xfrm>
              <a:off x="2835" y="2704"/>
              <a:ext cx="453" cy="40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94" name="Oval 71"/>
            <p:cNvSpPr>
              <a:spLocks noChangeArrowheads="1"/>
            </p:cNvSpPr>
            <p:nvPr/>
          </p:nvSpPr>
          <p:spPr bwMode="auto">
            <a:xfrm>
              <a:off x="2880" y="2750"/>
              <a:ext cx="363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95" name="Text Box 72"/>
            <p:cNvSpPr txBox="1">
              <a:spLocks noChangeArrowheads="1"/>
            </p:cNvSpPr>
            <p:nvPr/>
          </p:nvSpPr>
          <p:spPr bwMode="auto">
            <a:xfrm>
              <a:off x="2920" y="2766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y</a:t>
              </a:r>
              <a:endParaRPr lang="en-US" altLang="zh-CN" sz="2400" baseline="-25000"/>
            </a:p>
          </p:txBody>
        </p:sp>
      </p:grpSp>
      <p:sp>
        <p:nvSpPr>
          <p:cNvPr id="7183" name="AutoShape 73"/>
          <p:cNvSpPr>
            <a:spLocks noChangeArrowheads="1"/>
          </p:cNvSpPr>
          <p:nvPr/>
        </p:nvSpPr>
        <p:spPr bwMode="auto">
          <a:xfrm>
            <a:off x="4859338" y="4230688"/>
            <a:ext cx="423862" cy="279400"/>
          </a:xfrm>
          <a:prstGeom prst="rightArrow">
            <a:avLst>
              <a:gd name="adj1" fmla="val 50000"/>
              <a:gd name="adj2" fmla="val 379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4" name="Line 74"/>
          <p:cNvSpPr>
            <a:spLocks noChangeShapeType="1"/>
          </p:cNvSpPr>
          <p:nvPr/>
        </p:nvSpPr>
        <p:spPr bwMode="auto">
          <a:xfrm>
            <a:off x="5867400" y="436562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5" name="Text Box 75"/>
          <p:cNvSpPr txBox="1">
            <a:spLocks noChangeArrowheads="1"/>
          </p:cNvSpPr>
          <p:nvPr/>
        </p:nvSpPr>
        <p:spPr bwMode="auto">
          <a:xfrm>
            <a:off x="6011863" y="3933825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0</a:t>
            </a:r>
            <a:endParaRPr lang="en-US" altLang="zh-CN" sz="2400"/>
          </a:p>
        </p:txBody>
      </p:sp>
      <p:sp>
        <p:nvSpPr>
          <p:cNvPr id="7186" name="Line 76"/>
          <p:cNvSpPr>
            <a:spLocks noChangeShapeType="1"/>
          </p:cNvSpPr>
          <p:nvPr/>
        </p:nvSpPr>
        <p:spPr bwMode="auto">
          <a:xfrm>
            <a:off x="7162800" y="4487863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7" name="Text Box 77"/>
          <p:cNvSpPr txBox="1">
            <a:spLocks noChangeArrowheads="1"/>
          </p:cNvSpPr>
          <p:nvPr/>
        </p:nvSpPr>
        <p:spPr bwMode="auto">
          <a:xfrm>
            <a:off x="7308850" y="4076700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0</a:t>
            </a:r>
            <a:endParaRPr lang="en-US" altLang="zh-CN" sz="2400"/>
          </a:p>
        </p:txBody>
      </p:sp>
      <p:sp>
        <p:nvSpPr>
          <p:cNvPr id="7188" name="Line 80"/>
          <p:cNvSpPr>
            <a:spLocks noChangeShapeType="1"/>
          </p:cNvSpPr>
          <p:nvPr/>
        </p:nvSpPr>
        <p:spPr bwMode="auto">
          <a:xfrm>
            <a:off x="7058025" y="4102100"/>
            <a:ext cx="71438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9" name="Text Box 81"/>
          <p:cNvSpPr txBox="1">
            <a:spLocks noChangeArrowheads="1"/>
          </p:cNvSpPr>
          <p:nvPr/>
        </p:nvSpPr>
        <p:spPr bwMode="auto">
          <a:xfrm>
            <a:off x="6731000" y="3644900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0</a:t>
            </a:r>
            <a:endParaRPr lang="en-US" altLang="zh-CN" sz="2400"/>
          </a:p>
        </p:txBody>
      </p:sp>
      <p:sp>
        <p:nvSpPr>
          <p:cNvPr id="7190" name="Line 83"/>
          <p:cNvSpPr>
            <a:spLocks noChangeShapeType="1"/>
          </p:cNvSpPr>
          <p:nvPr/>
        </p:nvSpPr>
        <p:spPr bwMode="auto">
          <a:xfrm flipV="1">
            <a:off x="7151688" y="451802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91" name="Text Box 84"/>
          <p:cNvSpPr txBox="1">
            <a:spLocks noChangeArrowheads="1"/>
          </p:cNvSpPr>
          <p:nvPr/>
        </p:nvSpPr>
        <p:spPr bwMode="auto">
          <a:xfrm>
            <a:off x="6588125" y="4724400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01</a:t>
            </a:r>
            <a:endParaRPr lang="en-US" altLang="zh-CN" sz="2400"/>
          </a:p>
        </p:txBody>
      </p:sp>
      <p:sp>
        <p:nvSpPr>
          <p:cNvPr id="7192" name="Text Box 86"/>
          <p:cNvSpPr txBox="1">
            <a:spLocks noChangeArrowheads="1"/>
          </p:cNvSpPr>
          <p:nvPr/>
        </p:nvSpPr>
        <p:spPr bwMode="auto">
          <a:xfrm>
            <a:off x="5219700" y="5229225"/>
            <a:ext cx="3313113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R=</a:t>
            </a:r>
            <a:r>
              <a:rPr lang="en-US" altLang="zh-CN" sz="2400">
                <a:sym typeface="Symbol" panose="05050102010706020507" pitchFamily="18" charset="2"/>
              </a:rPr>
              <a:t>0(0|01)*0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/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1743075" y="9858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0" y="0"/>
            <a:ext cx="8893175" cy="603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/>
              <a:t>二．</a:t>
            </a:r>
            <a:r>
              <a:rPr lang="en-US" altLang="zh-CN" sz="2400"/>
              <a:t>3. </a:t>
            </a:r>
            <a:r>
              <a:rPr lang="zh-CN" altLang="en-US" sz="2400">
                <a:sym typeface="Symbol" panose="05050102010706020507" pitchFamily="18" charset="2"/>
              </a:rPr>
              <a:t>（</a:t>
            </a:r>
            <a:r>
              <a:rPr lang="en-US" altLang="zh-CN" sz="2400">
                <a:sym typeface="Symbol" panose="05050102010706020507" pitchFamily="18" charset="2"/>
              </a:rPr>
              <a:t>4</a:t>
            </a:r>
            <a:r>
              <a:rPr lang="zh-CN" altLang="en-US" sz="2400">
                <a:sym typeface="Symbol" panose="05050102010706020507" pitchFamily="18" charset="2"/>
              </a:rPr>
              <a:t>分）将下列语句翻译成四元式代码</a:t>
            </a:r>
            <a:r>
              <a:rPr lang="en-US" altLang="zh-CN" sz="2400">
                <a:sym typeface="Symbol" panose="05050102010706020507" pitchFamily="18" charset="2"/>
              </a:rPr>
              <a:t>: 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400">
                <a:sym typeface="Symbol" panose="05050102010706020507" pitchFamily="18" charset="2"/>
              </a:rPr>
              <a:t>IF  a</a:t>
            </a:r>
            <a:r>
              <a:rPr lang="zh-CN" altLang="en-US" sz="2400">
                <a:sym typeface="Symbol" panose="05050102010706020507" pitchFamily="18" charset="2"/>
              </a:rPr>
              <a:t>＜</a:t>
            </a:r>
            <a:r>
              <a:rPr lang="en-US" altLang="zh-CN" sz="2400">
                <a:sym typeface="Symbol" panose="05050102010706020507" pitchFamily="18" charset="2"/>
              </a:rPr>
              <a:t>b OR c&lt;d THEN s:=a ELSE s:=c+d </a:t>
            </a:r>
            <a:r>
              <a:rPr lang="zh-CN" altLang="en-US" sz="2400">
                <a:sym typeface="Symbol" panose="05050102010706020507" pitchFamily="18" charset="2"/>
              </a:rPr>
              <a:t>（设当前四元式编号从</a:t>
            </a:r>
            <a:r>
              <a:rPr lang="en-US" altLang="zh-CN" sz="2400">
                <a:sym typeface="Symbol" panose="05050102010706020507" pitchFamily="18" charset="2"/>
              </a:rPr>
              <a:t>10</a:t>
            </a:r>
            <a:r>
              <a:rPr lang="zh-CN" altLang="en-US" sz="2400">
                <a:sym typeface="Symbol" panose="05050102010706020507" pitchFamily="18" charset="2"/>
              </a:rPr>
              <a:t>开始）。</a:t>
            </a:r>
            <a:endParaRPr lang="zh-CN" altLang="en-US" sz="2400">
              <a:sym typeface="Symbol" panose="05050102010706020507" pitchFamily="18" charset="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>
                <a:sym typeface="Symbol" panose="05050102010706020507" pitchFamily="18" charset="2"/>
              </a:rPr>
              <a:t>解：</a:t>
            </a:r>
            <a:endParaRPr lang="zh-CN" altLang="en-US" sz="2400">
              <a:sym typeface="Symbol" panose="05050102010706020507" pitchFamily="18" charset="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>
                <a:sym typeface="Symbol" panose="05050102010706020507" pitchFamily="18" charset="2"/>
              </a:rPr>
              <a:t>   （</a:t>
            </a:r>
            <a:r>
              <a:rPr lang="en-US" altLang="zh-CN" sz="2400">
                <a:sym typeface="Symbol" panose="05050102010706020507" pitchFamily="18" charset="2"/>
              </a:rPr>
              <a:t>10</a:t>
            </a:r>
            <a:r>
              <a:rPr lang="zh-CN" altLang="en-US" sz="2400">
                <a:sym typeface="Symbol" panose="05050102010706020507" pitchFamily="18" charset="2"/>
              </a:rPr>
              <a:t>）（</a:t>
            </a:r>
            <a:r>
              <a:rPr lang="en-US" altLang="zh-CN" sz="2400">
                <a:sym typeface="Symbol" panose="05050102010706020507" pitchFamily="18" charset="2"/>
              </a:rPr>
              <a:t>j</a:t>
            </a:r>
            <a:r>
              <a:rPr lang="zh-CN" altLang="en-US" sz="2400">
                <a:sym typeface="Symbol" panose="05050102010706020507" pitchFamily="18" charset="2"/>
              </a:rPr>
              <a:t>＜， </a:t>
            </a:r>
            <a:r>
              <a:rPr lang="en-US" altLang="zh-CN" sz="2400">
                <a:sym typeface="Symbol" panose="05050102010706020507" pitchFamily="18" charset="2"/>
              </a:rPr>
              <a:t>a</a:t>
            </a:r>
            <a:r>
              <a:rPr lang="zh-CN" altLang="en-US" sz="2400">
                <a:sym typeface="Symbol" panose="05050102010706020507" pitchFamily="18" charset="2"/>
              </a:rPr>
              <a:t>， </a:t>
            </a:r>
            <a:r>
              <a:rPr lang="en-US" altLang="zh-CN" sz="2400">
                <a:sym typeface="Symbol" panose="05050102010706020507" pitchFamily="18" charset="2"/>
              </a:rPr>
              <a:t>b</a:t>
            </a:r>
            <a:r>
              <a:rPr lang="zh-CN" altLang="en-US" sz="2400">
                <a:sym typeface="Symbol" panose="05050102010706020507" pitchFamily="18" charset="2"/>
              </a:rPr>
              <a:t>，</a:t>
            </a:r>
            <a:r>
              <a:rPr lang="zh-CN" altLang="en-US" sz="240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>
                <a:solidFill>
                  <a:srgbClr val="FF3300"/>
                </a:solidFill>
                <a:sym typeface="Symbol" panose="05050102010706020507" pitchFamily="18" charset="2"/>
              </a:rPr>
              <a:t>14</a:t>
            </a:r>
            <a:r>
              <a:rPr lang="zh-CN" altLang="en-US" sz="2400">
                <a:sym typeface="Symbol" panose="05050102010706020507" pitchFamily="18" charset="2"/>
              </a:rPr>
              <a:t>）  真</a:t>
            </a:r>
            <a:endParaRPr lang="zh-CN" altLang="en-US" sz="2400">
              <a:sym typeface="Symbol" panose="05050102010706020507" pitchFamily="18" charset="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>
                <a:sym typeface="Symbol" panose="05050102010706020507" pitchFamily="18" charset="2"/>
              </a:rPr>
              <a:t>     </a:t>
            </a:r>
            <a:r>
              <a:rPr lang="en-US" altLang="zh-CN" sz="2400">
                <a:sym typeface="Symbol" panose="05050102010706020507" pitchFamily="18" charset="2"/>
              </a:rPr>
              <a:t>(11)  (j</a:t>
            </a:r>
            <a:r>
              <a:rPr lang="zh-CN" altLang="en-US" sz="2400">
                <a:sym typeface="Symbol" panose="05050102010706020507" pitchFamily="18" charset="2"/>
              </a:rPr>
              <a:t>，  </a:t>
            </a:r>
            <a:r>
              <a:rPr lang="en-US" altLang="zh-CN" sz="2400">
                <a:sym typeface="Symbol" panose="05050102010706020507" pitchFamily="18" charset="2"/>
              </a:rPr>
              <a:t>_</a:t>
            </a:r>
            <a:r>
              <a:rPr lang="zh-CN" altLang="en-US" sz="2400">
                <a:sym typeface="Symbol" panose="05050102010706020507" pitchFamily="18" charset="2"/>
              </a:rPr>
              <a:t>， </a:t>
            </a:r>
            <a:r>
              <a:rPr lang="en-US" altLang="zh-CN" sz="2400">
                <a:sym typeface="Symbol" panose="05050102010706020507" pitchFamily="18" charset="2"/>
              </a:rPr>
              <a:t>_</a:t>
            </a:r>
            <a:r>
              <a:rPr lang="zh-CN" altLang="en-US" sz="2400">
                <a:sym typeface="Symbol" panose="05050102010706020507" pitchFamily="18" charset="2"/>
              </a:rPr>
              <a:t>， </a:t>
            </a:r>
            <a:r>
              <a:rPr lang="en-US" altLang="zh-CN" sz="2400">
                <a:sym typeface="Symbol" panose="05050102010706020507" pitchFamily="18" charset="2"/>
              </a:rPr>
              <a:t>12)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400">
                <a:sym typeface="Symbol" panose="05050102010706020507" pitchFamily="18" charset="2"/>
              </a:rPr>
              <a:t>     (12)  (j&lt;</a:t>
            </a:r>
            <a:r>
              <a:rPr lang="zh-CN" altLang="en-US" sz="2400">
                <a:sym typeface="Symbol" panose="05050102010706020507" pitchFamily="18" charset="2"/>
              </a:rPr>
              <a:t>， </a:t>
            </a:r>
            <a:r>
              <a:rPr lang="en-US" altLang="zh-CN" sz="2400">
                <a:sym typeface="Symbol" panose="05050102010706020507" pitchFamily="18" charset="2"/>
              </a:rPr>
              <a:t>c</a:t>
            </a:r>
            <a:r>
              <a:rPr lang="zh-CN" altLang="en-US" sz="2400">
                <a:sym typeface="Symbol" panose="05050102010706020507" pitchFamily="18" charset="2"/>
              </a:rPr>
              <a:t>， </a:t>
            </a:r>
            <a:r>
              <a:rPr lang="en-US" altLang="zh-CN" sz="2400">
                <a:sym typeface="Symbol" panose="05050102010706020507" pitchFamily="18" charset="2"/>
              </a:rPr>
              <a:t>d</a:t>
            </a:r>
            <a:r>
              <a:rPr lang="zh-CN" altLang="en-US" sz="2400">
                <a:sym typeface="Symbol" panose="05050102010706020507" pitchFamily="18" charset="2"/>
              </a:rPr>
              <a:t>， </a:t>
            </a:r>
            <a:r>
              <a:rPr lang="en-US" altLang="zh-CN" sz="2400">
                <a:solidFill>
                  <a:srgbClr val="FF3300"/>
                </a:solidFill>
                <a:sym typeface="Symbol" panose="05050102010706020507" pitchFamily="18" charset="2"/>
              </a:rPr>
              <a:t>14</a:t>
            </a:r>
            <a:r>
              <a:rPr lang="en-US" altLang="zh-CN" sz="2400">
                <a:sym typeface="Symbol" panose="05050102010706020507" pitchFamily="18" charset="2"/>
              </a:rPr>
              <a:t>)     </a:t>
            </a:r>
            <a:r>
              <a:rPr lang="zh-CN" altLang="en-US" sz="2400">
                <a:sym typeface="Symbol" panose="05050102010706020507" pitchFamily="18" charset="2"/>
              </a:rPr>
              <a:t>真</a:t>
            </a:r>
            <a:endParaRPr lang="zh-CN" altLang="en-US" sz="2400">
              <a:sym typeface="Symbol" panose="05050102010706020507" pitchFamily="18" charset="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>
                <a:sym typeface="Symbol" panose="05050102010706020507" pitchFamily="18" charset="2"/>
              </a:rPr>
              <a:t>     </a:t>
            </a:r>
            <a:r>
              <a:rPr lang="en-US" altLang="zh-CN" sz="2400">
                <a:sym typeface="Symbol" panose="05050102010706020507" pitchFamily="18" charset="2"/>
              </a:rPr>
              <a:t>(13)  (j</a:t>
            </a:r>
            <a:r>
              <a:rPr lang="zh-CN" altLang="en-US" sz="2400">
                <a:sym typeface="Symbol" panose="05050102010706020507" pitchFamily="18" charset="2"/>
              </a:rPr>
              <a:t>，  </a:t>
            </a:r>
            <a:r>
              <a:rPr lang="en-US" altLang="zh-CN" sz="2400">
                <a:sym typeface="Symbol" panose="05050102010706020507" pitchFamily="18" charset="2"/>
              </a:rPr>
              <a:t>_</a:t>
            </a:r>
            <a:r>
              <a:rPr lang="zh-CN" altLang="en-US" sz="2400">
                <a:sym typeface="Symbol" panose="05050102010706020507" pitchFamily="18" charset="2"/>
              </a:rPr>
              <a:t>， </a:t>
            </a:r>
            <a:r>
              <a:rPr lang="en-US" altLang="zh-CN" sz="2400">
                <a:sym typeface="Symbol" panose="05050102010706020507" pitchFamily="18" charset="2"/>
              </a:rPr>
              <a:t>_</a:t>
            </a:r>
            <a:r>
              <a:rPr lang="zh-CN" altLang="en-US" sz="2400">
                <a:sym typeface="Symbol" panose="05050102010706020507" pitchFamily="18" charset="2"/>
              </a:rPr>
              <a:t>， </a:t>
            </a:r>
            <a:r>
              <a:rPr lang="en-US" altLang="zh-CN" sz="2400">
                <a:solidFill>
                  <a:srgbClr val="FF3300"/>
                </a:solidFill>
                <a:sym typeface="Symbol" panose="05050102010706020507" pitchFamily="18" charset="2"/>
              </a:rPr>
              <a:t>16</a:t>
            </a:r>
            <a:r>
              <a:rPr lang="en-US" altLang="zh-CN" sz="2400">
                <a:sym typeface="Symbol" panose="05050102010706020507" pitchFamily="18" charset="2"/>
              </a:rPr>
              <a:t>)   </a:t>
            </a:r>
            <a:r>
              <a:rPr lang="zh-CN" altLang="en-US" sz="2400">
                <a:sym typeface="Symbol" panose="05050102010706020507" pitchFamily="18" charset="2"/>
              </a:rPr>
              <a:t>假</a:t>
            </a:r>
            <a:endParaRPr lang="zh-CN" altLang="en-US" sz="2400">
              <a:sym typeface="Symbol" panose="05050102010706020507" pitchFamily="18" charset="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>
                <a:sym typeface="Symbol" panose="05050102010706020507" pitchFamily="18" charset="2"/>
              </a:rPr>
              <a:t>     </a:t>
            </a:r>
            <a:r>
              <a:rPr lang="en-US" altLang="zh-CN" sz="2400">
                <a:sym typeface="Symbol" panose="05050102010706020507" pitchFamily="18" charset="2"/>
              </a:rPr>
              <a:t>(14)  (:=</a:t>
            </a:r>
            <a:r>
              <a:rPr lang="zh-CN" altLang="en-US" sz="2400">
                <a:sym typeface="Symbol" panose="05050102010706020507" pitchFamily="18" charset="2"/>
              </a:rPr>
              <a:t>， </a:t>
            </a:r>
            <a:r>
              <a:rPr lang="en-US" altLang="zh-CN" sz="2400">
                <a:sym typeface="Symbol" panose="05050102010706020507" pitchFamily="18" charset="2"/>
              </a:rPr>
              <a:t>a</a:t>
            </a:r>
            <a:r>
              <a:rPr lang="zh-CN" altLang="en-US" sz="2400">
                <a:sym typeface="Symbol" panose="05050102010706020507" pitchFamily="18" charset="2"/>
              </a:rPr>
              <a:t>， </a:t>
            </a:r>
            <a:r>
              <a:rPr lang="en-US" altLang="zh-CN" sz="2400">
                <a:sym typeface="Symbol" panose="05050102010706020507" pitchFamily="18" charset="2"/>
              </a:rPr>
              <a:t>_</a:t>
            </a:r>
            <a:r>
              <a:rPr lang="zh-CN" altLang="en-US" sz="2400">
                <a:sym typeface="Symbol" panose="05050102010706020507" pitchFamily="18" charset="2"/>
              </a:rPr>
              <a:t>，  </a:t>
            </a:r>
            <a:r>
              <a:rPr lang="en-US" altLang="zh-CN" sz="2400">
                <a:sym typeface="Symbol" panose="05050102010706020507" pitchFamily="18" charset="2"/>
              </a:rPr>
              <a:t>s)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lnSpc>
                <a:spcPct val="125000"/>
              </a:lnSpc>
            </a:pPr>
            <a:r>
              <a:rPr lang="fr-FR" altLang="zh-CN" sz="2400">
                <a:sym typeface="Symbol" panose="05050102010706020507" pitchFamily="18" charset="2"/>
              </a:rPr>
              <a:t>     (15)  (j</a:t>
            </a:r>
            <a:r>
              <a:rPr lang="zh-CN" altLang="fr-FR" sz="2400">
                <a:sym typeface="Symbol" panose="05050102010706020507" pitchFamily="18" charset="2"/>
              </a:rPr>
              <a:t>，  </a:t>
            </a:r>
            <a:r>
              <a:rPr lang="fr-FR" altLang="zh-CN" sz="2400">
                <a:sym typeface="Symbol" panose="05050102010706020507" pitchFamily="18" charset="2"/>
              </a:rPr>
              <a:t>_</a:t>
            </a:r>
            <a:r>
              <a:rPr lang="zh-CN" altLang="fr-FR" sz="2400">
                <a:sym typeface="Symbol" panose="05050102010706020507" pitchFamily="18" charset="2"/>
              </a:rPr>
              <a:t>， </a:t>
            </a:r>
            <a:r>
              <a:rPr lang="fr-FR" altLang="zh-CN" sz="2400">
                <a:sym typeface="Symbol" panose="05050102010706020507" pitchFamily="18" charset="2"/>
              </a:rPr>
              <a:t>_</a:t>
            </a:r>
            <a:r>
              <a:rPr lang="zh-CN" altLang="fr-FR" sz="2400">
                <a:sym typeface="Symbol" panose="05050102010706020507" pitchFamily="18" charset="2"/>
              </a:rPr>
              <a:t>， </a:t>
            </a:r>
            <a:r>
              <a:rPr lang="fr-FR" altLang="zh-CN" sz="2400">
                <a:sym typeface="Symbol" panose="05050102010706020507" pitchFamily="18" charset="2"/>
              </a:rPr>
              <a:t>18)</a:t>
            </a:r>
            <a:endParaRPr lang="fr-FR" altLang="zh-CN" sz="2400">
              <a:sym typeface="Symbol" panose="05050102010706020507" pitchFamily="18" charset="2"/>
            </a:endParaRPr>
          </a:p>
          <a:p>
            <a:pPr eaLnBrk="1" hangingPunct="1">
              <a:lnSpc>
                <a:spcPct val="125000"/>
              </a:lnSpc>
            </a:pPr>
            <a:r>
              <a:rPr lang="fr-FR" altLang="zh-CN" sz="2400">
                <a:sym typeface="Symbol" panose="05050102010706020507" pitchFamily="18" charset="2"/>
              </a:rPr>
              <a:t>     (16)  (+</a:t>
            </a:r>
            <a:r>
              <a:rPr lang="zh-CN" altLang="fr-FR" sz="2400">
                <a:sym typeface="Symbol" panose="05050102010706020507" pitchFamily="18" charset="2"/>
              </a:rPr>
              <a:t>，  </a:t>
            </a:r>
            <a:r>
              <a:rPr lang="fr-FR" altLang="zh-CN" sz="2400">
                <a:sym typeface="Symbol" panose="05050102010706020507" pitchFamily="18" charset="2"/>
              </a:rPr>
              <a:t>c</a:t>
            </a:r>
            <a:r>
              <a:rPr lang="zh-CN" altLang="fr-FR" sz="2400">
                <a:sym typeface="Symbol" panose="05050102010706020507" pitchFamily="18" charset="2"/>
              </a:rPr>
              <a:t>， </a:t>
            </a:r>
            <a:r>
              <a:rPr lang="fr-FR" altLang="zh-CN" sz="2400">
                <a:sym typeface="Symbol" panose="05050102010706020507" pitchFamily="18" charset="2"/>
              </a:rPr>
              <a:t>d</a:t>
            </a:r>
            <a:r>
              <a:rPr lang="zh-CN" altLang="fr-FR" sz="2400">
                <a:sym typeface="Symbol" panose="05050102010706020507" pitchFamily="18" charset="2"/>
              </a:rPr>
              <a:t>， </a:t>
            </a:r>
            <a:r>
              <a:rPr lang="fr-FR" altLang="zh-CN" sz="2400">
                <a:sym typeface="Symbol" panose="05050102010706020507" pitchFamily="18" charset="2"/>
              </a:rPr>
              <a:t>T1)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400">
                <a:sym typeface="Symbol" panose="05050102010706020507" pitchFamily="18" charset="2"/>
              </a:rPr>
              <a:t>     (17)  (:=</a:t>
            </a:r>
            <a:r>
              <a:rPr lang="zh-CN" altLang="en-US" sz="2400">
                <a:sym typeface="Symbol" panose="05050102010706020507" pitchFamily="18" charset="2"/>
              </a:rPr>
              <a:t>， </a:t>
            </a:r>
            <a:r>
              <a:rPr lang="en-US" altLang="zh-CN" sz="2400">
                <a:sym typeface="Symbol" panose="05050102010706020507" pitchFamily="18" charset="2"/>
              </a:rPr>
              <a:t>T1</a:t>
            </a:r>
            <a:r>
              <a:rPr lang="zh-CN" altLang="en-US" sz="2400">
                <a:sym typeface="Symbol" panose="05050102010706020507" pitchFamily="18" charset="2"/>
              </a:rPr>
              <a:t>，</a:t>
            </a:r>
            <a:r>
              <a:rPr lang="en-US" altLang="zh-CN" sz="2400">
                <a:sym typeface="Symbol" panose="05050102010706020507" pitchFamily="18" charset="2"/>
              </a:rPr>
              <a:t>_ </a:t>
            </a:r>
            <a:r>
              <a:rPr lang="zh-CN" altLang="en-US" sz="2400">
                <a:sym typeface="Symbol" panose="05050102010706020507" pitchFamily="18" charset="2"/>
              </a:rPr>
              <a:t>， </a:t>
            </a:r>
            <a:r>
              <a:rPr lang="en-US" altLang="zh-CN" sz="2400">
                <a:sym typeface="Symbol" panose="05050102010706020507" pitchFamily="18" charset="2"/>
              </a:rPr>
              <a:t>s)</a:t>
            </a:r>
            <a:endParaRPr lang="fr-FR" altLang="zh-CN" sz="2400">
              <a:sym typeface="Symbol" panose="05050102010706020507" pitchFamily="18" charset="2"/>
            </a:endParaRPr>
          </a:p>
          <a:p>
            <a:pPr eaLnBrk="1" hangingPunct="1">
              <a:lnSpc>
                <a:spcPct val="125000"/>
              </a:lnSpc>
            </a:pPr>
            <a:r>
              <a:rPr lang="fr-FR" altLang="zh-CN" sz="2400">
                <a:sym typeface="Symbol" panose="05050102010706020507" pitchFamily="18" charset="2"/>
              </a:rPr>
              <a:t>     (18)</a:t>
            </a:r>
            <a:endParaRPr lang="en-US" altLang="zh-CN" sz="240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250825" y="0"/>
            <a:ext cx="86423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三（１０分）．构造下列正则式对应的最小的ＤＦＡ．</a:t>
            </a:r>
            <a:endParaRPr lang="zh-CN" altLang="en-US" sz="2400"/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6600"/>
                </a:solidFill>
              </a:rPr>
              <a:t>1(01)*(0* | 1*) 0</a:t>
            </a:r>
            <a:endParaRPr lang="en-US" altLang="zh-CN" sz="2400">
              <a:solidFill>
                <a:srgbClr val="FF66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/>
              <a:t>解：</a:t>
            </a:r>
            <a:endParaRPr lang="zh-CN" altLang="en-US" sz="2400"/>
          </a:p>
        </p:txBody>
      </p:sp>
      <p:graphicFrame>
        <p:nvGraphicFramePr>
          <p:cNvPr id="7274" name="Group 106"/>
          <p:cNvGraphicFramePr>
            <a:graphicFrameLocks noGrp="1"/>
          </p:cNvGraphicFramePr>
          <p:nvPr/>
        </p:nvGraphicFramePr>
        <p:xfrm>
          <a:off x="250825" y="2492375"/>
          <a:ext cx="3911600" cy="3627120"/>
        </p:xfrm>
        <a:graphic>
          <a:graphicData uri="http://schemas.openxmlformats.org/drawingml/2006/table">
            <a:tbl>
              <a:tblPr/>
              <a:tblGrid>
                <a:gridCol w="782638"/>
                <a:gridCol w="782637"/>
                <a:gridCol w="781050"/>
                <a:gridCol w="782638"/>
                <a:gridCol w="782637"/>
              </a:tblGrid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NFA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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D,E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D,F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9269" name="Group 108"/>
          <p:cNvGrpSpPr/>
          <p:nvPr/>
        </p:nvGrpSpPr>
        <p:grpSpPr bwMode="auto">
          <a:xfrm>
            <a:off x="2627313" y="333375"/>
            <a:ext cx="4751387" cy="2476500"/>
            <a:chOff x="1701" y="207"/>
            <a:chExt cx="2993" cy="1560"/>
          </a:xfrm>
        </p:grpSpPr>
        <p:grpSp>
          <p:nvGrpSpPr>
            <p:cNvPr id="9312" name="Group 50"/>
            <p:cNvGrpSpPr/>
            <p:nvPr/>
          </p:nvGrpSpPr>
          <p:grpSpPr bwMode="auto">
            <a:xfrm>
              <a:off x="1701" y="300"/>
              <a:ext cx="2993" cy="1467"/>
              <a:chOff x="1033" y="615"/>
              <a:chExt cx="2993" cy="1467"/>
            </a:xfrm>
          </p:grpSpPr>
          <p:sp>
            <p:nvSpPr>
              <p:cNvPr id="9314" name="Oval 44"/>
              <p:cNvSpPr>
                <a:spLocks noChangeArrowheads="1"/>
              </p:cNvSpPr>
              <p:nvPr/>
            </p:nvSpPr>
            <p:spPr bwMode="auto">
              <a:xfrm>
                <a:off x="2757" y="1493"/>
                <a:ext cx="363" cy="31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315" name="Oval 43"/>
              <p:cNvSpPr>
                <a:spLocks noChangeArrowheads="1"/>
              </p:cNvSpPr>
              <p:nvPr/>
            </p:nvSpPr>
            <p:spPr bwMode="auto">
              <a:xfrm>
                <a:off x="2802" y="724"/>
                <a:ext cx="363" cy="31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316" name="Line 17"/>
              <p:cNvSpPr>
                <a:spLocks noChangeShapeType="1"/>
              </p:cNvSpPr>
              <p:nvPr/>
            </p:nvSpPr>
            <p:spPr bwMode="auto">
              <a:xfrm>
                <a:off x="1487" y="1205"/>
                <a:ext cx="4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7" name="Text Box 18"/>
              <p:cNvSpPr txBox="1">
                <a:spLocks noChangeArrowheads="1"/>
              </p:cNvSpPr>
              <p:nvPr/>
            </p:nvSpPr>
            <p:spPr bwMode="auto">
              <a:xfrm>
                <a:off x="1578" y="933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1</a:t>
                </a:r>
                <a:endParaRPr lang="en-US" altLang="zh-CN" sz="2400"/>
              </a:p>
            </p:txBody>
          </p:sp>
          <p:sp>
            <p:nvSpPr>
              <p:cNvPr id="9318" name="Text Box 2"/>
              <p:cNvSpPr txBox="1">
                <a:spLocks noChangeArrowheads="1"/>
              </p:cNvSpPr>
              <p:nvPr/>
            </p:nvSpPr>
            <p:spPr bwMode="auto">
              <a:xfrm>
                <a:off x="1111" y="618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grpSp>
            <p:nvGrpSpPr>
              <p:cNvPr id="9319" name="Group 9"/>
              <p:cNvGrpSpPr/>
              <p:nvPr/>
            </p:nvGrpSpPr>
            <p:grpSpPr bwMode="auto">
              <a:xfrm>
                <a:off x="1941" y="1069"/>
                <a:ext cx="403" cy="317"/>
                <a:chOff x="1746" y="2704"/>
                <a:chExt cx="403" cy="317"/>
              </a:xfrm>
            </p:grpSpPr>
            <p:sp>
              <p:nvSpPr>
                <p:cNvPr id="9352" name="Oval 10"/>
                <p:cNvSpPr>
                  <a:spLocks noChangeArrowheads="1"/>
                </p:cNvSpPr>
                <p:nvPr/>
              </p:nvSpPr>
              <p:spPr bwMode="auto">
                <a:xfrm>
                  <a:off x="1746" y="2704"/>
                  <a:ext cx="363" cy="31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935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6" y="2728"/>
                  <a:ext cx="36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/>
                    <a:t>B</a:t>
                  </a:r>
                  <a:endParaRPr lang="en-US" altLang="zh-CN" sz="2400" baseline="-25000"/>
                </a:p>
              </p:txBody>
            </p:sp>
          </p:grpSp>
          <p:grpSp>
            <p:nvGrpSpPr>
              <p:cNvPr id="9320" name="Group 12"/>
              <p:cNvGrpSpPr/>
              <p:nvPr/>
            </p:nvGrpSpPr>
            <p:grpSpPr bwMode="auto">
              <a:xfrm>
                <a:off x="3573" y="1114"/>
                <a:ext cx="453" cy="409"/>
                <a:chOff x="2835" y="2704"/>
                <a:chExt cx="453" cy="409"/>
              </a:xfrm>
            </p:grpSpPr>
            <p:sp>
              <p:nvSpPr>
                <p:cNvPr id="9349" name="Oval 13"/>
                <p:cNvSpPr>
                  <a:spLocks noChangeArrowheads="1"/>
                </p:cNvSpPr>
                <p:nvPr/>
              </p:nvSpPr>
              <p:spPr bwMode="auto">
                <a:xfrm>
                  <a:off x="2835" y="2704"/>
                  <a:ext cx="453" cy="409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9350" name="Oval 14"/>
                <p:cNvSpPr>
                  <a:spLocks noChangeArrowheads="1"/>
                </p:cNvSpPr>
                <p:nvPr/>
              </p:nvSpPr>
              <p:spPr bwMode="auto">
                <a:xfrm>
                  <a:off x="2880" y="2750"/>
                  <a:ext cx="363" cy="31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935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920" y="2766"/>
                  <a:ext cx="36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/>
                    <a:t>F</a:t>
                  </a:r>
                  <a:endParaRPr lang="en-US" altLang="zh-CN" sz="2400" baseline="-25000"/>
                </a:p>
              </p:txBody>
            </p:sp>
          </p:grpSp>
          <p:sp>
            <p:nvSpPr>
              <p:cNvPr id="9321" name="AutoShape 16"/>
              <p:cNvSpPr>
                <a:spLocks noChangeArrowheads="1"/>
              </p:cNvSpPr>
              <p:nvPr/>
            </p:nvSpPr>
            <p:spPr bwMode="auto">
              <a:xfrm>
                <a:off x="1033" y="1159"/>
                <a:ext cx="267" cy="176"/>
              </a:xfrm>
              <a:prstGeom prst="rightArrow">
                <a:avLst>
                  <a:gd name="adj1" fmla="val 50000"/>
                  <a:gd name="adj2" fmla="val 37926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322" name="Line 19"/>
              <p:cNvSpPr>
                <a:spLocks noChangeShapeType="1"/>
              </p:cNvSpPr>
              <p:nvPr/>
            </p:nvSpPr>
            <p:spPr bwMode="auto">
              <a:xfrm flipV="1">
                <a:off x="2303" y="1023"/>
                <a:ext cx="499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3" name="Text Box 20"/>
              <p:cNvSpPr txBox="1">
                <a:spLocks noChangeArrowheads="1"/>
              </p:cNvSpPr>
              <p:nvPr/>
            </p:nvSpPr>
            <p:spPr bwMode="auto">
              <a:xfrm>
                <a:off x="2167" y="842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1</a:t>
                </a:r>
                <a:endParaRPr lang="en-US" altLang="zh-CN" sz="2400"/>
              </a:p>
            </p:txBody>
          </p:sp>
          <p:sp>
            <p:nvSpPr>
              <p:cNvPr id="9324" name="Line 23"/>
              <p:cNvSpPr>
                <a:spLocks noChangeShapeType="1"/>
              </p:cNvSpPr>
              <p:nvPr/>
            </p:nvSpPr>
            <p:spPr bwMode="auto">
              <a:xfrm>
                <a:off x="3165" y="842"/>
                <a:ext cx="5" cy="1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5" name="Text Box 24"/>
              <p:cNvSpPr txBox="1">
                <a:spLocks noChangeArrowheads="1"/>
              </p:cNvSpPr>
              <p:nvPr/>
            </p:nvSpPr>
            <p:spPr bwMode="auto">
              <a:xfrm>
                <a:off x="1850" y="842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0</a:t>
                </a:r>
                <a:endParaRPr lang="en-US" altLang="zh-CN" sz="2400"/>
              </a:p>
            </p:txBody>
          </p:sp>
          <p:grpSp>
            <p:nvGrpSpPr>
              <p:cNvPr id="9326" name="Group 31"/>
              <p:cNvGrpSpPr/>
              <p:nvPr/>
            </p:nvGrpSpPr>
            <p:grpSpPr bwMode="auto">
              <a:xfrm>
                <a:off x="1305" y="1068"/>
                <a:ext cx="363" cy="317"/>
                <a:chOff x="1292" y="1071"/>
                <a:chExt cx="363" cy="317"/>
              </a:xfrm>
            </p:grpSpPr>
            <p:sp>
              <p:nvSpPr>
                <p:cNvPr id="9347" name="Oval 7"/>
                <p:cNvSpPr>
                  <a:spLocks noChangeArrowheads="1"/>
                </p:cNvSpPr>
                <p:nvPr/>
              </p:nvSpPr>
              <p:spPr bwMode="auto">
                <a:xfrm>
                  <a:off x="1292" y="1071"/>
                  <a:ext cx="363" cy="31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934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316" y="1071"/>
                  <a:ext cx="31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/>
                    <a:t>A</a:t>
                  </a:r>
                  <a:endParaRPr lang="en-US" altLang="zh-CN" sz="2400"/>
                </a:p>
              </p:txBody>
            </p:sp>
          </p:grpSp>
          <p:grpSp>
            <p:nvGrpSpPr>
              <p:cNvPr id="9327" name="Group 28"/>
              <p:cNvGrpSpPr/>
              <p:nvPr/>
            </p:nvGrpSpPr>
            <p:grpSpPr bwMode="auto">
              <a:xfrm>
                <a:off x="1986" y="615"/>
                <a:ext cx="318" cy="288"/>
                <a:chOff x="2594" y="2510"/>
                <a:chExt cx="318" cy="288"/>
              </a:xfrm>
            </p:grpSpPr>
            <p:sp>
              <p:nvSpPr>
                <p:cNvPr id="9345" name="Oval 5"/>
                <p:cNvSpPr>
                  <a:spLocks noChangeArrowheads="1"/>
                </p:cNvSpPr>
                <p:nvPr/>
              </p:nvSpPr>
              <p:spPr bwMode="auto">
                <a:xfrm>
                  <a:off x="2608" y="2523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934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594" y="2510"/>
                  <a:ext cx="31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/>
                    <a:t>C</a:t>
                  </a:r>
                  <a:endParaRPr lang="en-US" altLang="zh-CN" sz="2400"/>
                </a:p>
              </p:txBody>
            </p:sp>
          </p:grpSp>
          <p:sp>
            <p:nvSpPr>
              <p:cNvPr id="9328" name="Line 29"/>
              <p:cNvSpPr>
                <a:spLocks noChangeShapeType="1"/>
              </p:cNvSpPr>
              <p:nvPr/>
            </p:nvSpPr>
            <p:spPr bwMode="auto">
              <a:xfrm flipH="1">
                <a:off x="2213" y="796"/>
                <a:ext cx="45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9" name="Line 30"/>
              <p:cNvSpPr>
                <a:spLocks noChangeShapeType="1"/>
              </p:cNvSpPr>
              <p:nvPr/>
            </p:nvSpPr>
            <p:spPr bwMode="auto">
              <a:xfrm flipV="1">
                <a:off x="2031" y="842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330" name="Group 32"/>
              <p:cNvGrpSpPr/>
              <p:nvPr/>
            </p:nvGrpSpPr>
            <p:grpSpPr bwMode="auto">
              <a:xfrm>
                <a:off x="2794" y="850"/>
                <a:ext cx="363" cy="317"/>
                <a:chOff x="1292" y="1071"/>
                <a:chExt cx="363" cy="317"/>
              </a:xfrm>
            </p:grpSpPr>
            <p:sp>
              <p:nvSpPr>
                <p:cNvPr id="9343" name="Oval 33"/>
                <p:cNvSpPr>
                  <a:spLocks noChangeArrowheads="1"/>
                </p:cNvSpPr>
                <p:nvPr/>
              </p:nvSpPr>
              <p:spPr bwMode="auto">
                <a:xfrm>
                  <a:off x="1292" y="1071"/>
                  <a:ext cx="363" cy="31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9344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316" y="1071"/>
                  <a:ext cx="31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/>
                    <a:t>D</a:t>
                  </a:r>
                  <a:endParaRPr lang="en-US" altLang="zh-CN" sz="2400"/>
                </a:p>
              </p:txBody>
            </p:sp>
          </p:grpSp>
          <p:grpSp>
            <p:nvGrpSpPr>
              <p:cNvPr id="9331" name="Group 35"/>
              <p:cNvGrpSpPr/>
              <p:nvPr/>
            </p:nvGrpSpPr>
            <p:grpSpPr bwMode="auto">
              <a:xfrm>
                <a:off x="2757" y="1386"/>
                <a:ext cx="363" cy="317"/>
                <a:chOff x="1292" y="1071"/>
                <a:chExt cx="363" cy="317"/>
              </a:xfrm>
            </p:grpSpPr>
            <p:sp>
              <p:nvSpPr>
                <p:cNvPr id="9341" name="Oval 36"/>
                <p:cNvSpPr>
                  <a:spLocks noChangeArrowheads="1"/>
                </p:cNvSpPr>
                <p:nvPr/>
              </p:nvSpPr>
              <p:spPr bwMode="auto">
                <a:xfrm>
                  <a:off x="1292" y="1071"/>
                  <a:ext cx="363" cy="31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9342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316" y="1071"/>
                  <a:ext cx="31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/>
                    <a:t>E</a:t>
                  </a:r>
                  <a:endParaRPr lang="en-US" altLang="zh-CN" sz="2400"/>
                </a:p>
              </p:txBody>
            </p:sp>
          </p:grpSp>
          <p:sp>
            <p:nvSpPr>
              <p:cNvPr id="9332" name="Line 38"/>
              <p:cNvSpPr>
                <a:spLocks noChangeShapeType="1"/>
              </p:cNvSpPr>
              <p:nvPr/>
            </p:nvSpPr>
            <p:spPr bwMode="auto">
              <a:xfrm>
                <a:off x="2258" y="1341"/>
                <a:ext cx="499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33" name="Text Box 39"/>
              <p:cNvSpPr txBox="1">
                <a:spLocks noChangeArrowheads="1"/>
              </p:cNvSpPr>
              <p:nvPr/>
            </p:nvSpPr>
            <p:spPr bwMode="auto">
              <a:xfrm>
                <a:off x="2485" y="842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ym typeface="Symbol" panose="05050102010706020507" pitchFamily="18" charset="2"/>
                  </a:rPr>
                  <a:t></a:t>
                </a:r>
                <a:endParaRPr lang="en-US" altLang="zh-CN" sz="2400">
                  <a:sym typeface="Symbol" panose="05050102010706020507" pitchFamily="18" charset="2"/>
                </a:endParaRPr>
              </a:p>
            </p:txBody>
          </p:sp>
          <p:sp>
            <p:nvSpPr>
              <p:cNvPr id="9334" name="Text Box 40"/>
              <p:cNvSpPr txBox="1">
                <a:spLocks noChangeArrowheads="1"/>
              </p:cNvSpPr>
              <p:nvPr/>
            </p:nvSpPr>
            <p:spPr bwMode="auto">
              <a:xfrm>
                <a:off x="2349" y="1359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ym typeface="Symbol" panose="05050102010706020507" pitchFamily="18" charset="2"/>
                  </a:rPr>
                  <a:t></a:t>
                </a:r>
                <a:endParaRPr lang="en-US" altLang="zh-CN" sz="2400">
                  <a:sym typeface="Symbol" panose="05050102010706020507" pitchFamily="18" charset="2"/>
                </a:endParaRPr>
              </a:p>
            </p:txBody>
          </p:sp>
          <p:sp>
            <p:nvSpPr>
              <p:cNvPr id="9335" name="Line 41"/>
              <p:cNvSpPr>
                <a:spLocks noChangeShapeType="1"/>
              </p:cNvSpPr>
              <p:nvPr/>
            </p:nvSpPr>
            <p:spPr bwMode="auto">
              <a:xfrm>
                <a:off x="3165" y="1023"/>
                <a:ext cx="408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36" name="Line 42"/>
              <p:cNvSpPr>
                <a:spLocks noChangeShapeType="1"/>
              </p:cNvSpPr>
              <p:nvPr/>
            </p:nvSpPr>
            <p:spPr bwMode="auto">
              <a:xfrm flipV="1">
                <a:off x="3120" y="1386"/>
                <a:ext cx="453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37" name="Text Box 45"/>
              <p:cNvSpPr txBox="1">
                <a:spLocks noChangeArrowheads="1"/>
              </p:cNvSpPr>
              <p:nvPr/>
            </p:nvSpPr>
            <p:spPr bwMode="auto">
              <a:xfrm>
                <a:off x="2848" y="1794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1</a:t>
                </a:r>
                <a:endParaRPr lang="en-US" altLang="zh-CN" sz="2400"/>
              </a:p>
            </p:txBody>
          </p:sp>
          <p:sp>
            <p:nvSpPr>
              <p:cNvPr id="9338" name="Line 47"/>
              <p:cNvSpPr>
                <a:spLocks noChangeShapeType="1"/>
              </p:cNvSpPr>
              <p:nvPr/>
            </p:nvSpPr>
            <p:spPr bwMode="auto">
              <a:xfrm flipV="1">
                <a:off x="3120" y="1589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39" name="Text Box 48"/>
              <p:cNvSpPr txBox="1">
                <a:spLocks noChangeArrowheads="1"/>
              </p:cNvSpPr>
              <p:nvPr/>
            </p:nvSpPr>
            <p:spPr bwMode="auto">
              <a:xfrm>
                <a:off x="3301" y="887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0</a:t>
                </a:r>
                <a:endParaRPr lang="en-US" altLang="zh-CN" sz="2400"/>
              </a:p>
            </p:txBody>
          </p:sp>
          <p:sp>
            <p:nvSpPr>
              <p:cNvPr id="9340" name="Text Box 49"/>
              <p:cNvSpPr txBox="1">
                <a:spLocks noChangeArrowheads="1"/>
              </p:cNvSpPr>
              <p:nvPr/>
            </p:nvSpPr>
            <p:spPr bwMode="auto">
              <a:xfrm>
                <a:off x="3256" y="1431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0</a:t>
                </a:r>
                <a:endParaRPr lang="en-US" altLang="zh-CN" sz="2400"/>
              </a:p>
            </p:txBody>
          </p:sp>
        </p:grpSp>
        <p:sp>
          <p:nvSpPr>
            <p:cNvPr id="9313" name="Text Box 107"/>
            <p:cNvSpPr txBox="1">
              <a:spLocks noChangeArrowheads="1"/>
            </p:cNvSpPr>
            <p:nvPr/>
          </p:nvSpPr>
          <p:spPr bwMode="auto">
            <a:xfrm>
              <a:off x="3560" y="207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0</a:t>
              </a:r>
              <a:endParaRPr lang="en-US" altLang="zh-CN" sz="2400"/>
            </a:p>
          </p:txBody>
        </p:sp>
      </p:grpSp>
      <p:graphicFrame>
        <p:nvGraphicFramePr>
          <p:cNvPr id="7322" name="Group 154"/>
          <p:cNvGraphicFramePr>
            <a:graphicFrameLocks noGrp="1"/>
          </p:cNvGraphicFramePr>
          <p:nvPr/>
        </p:nvGraphicFramePr>
        <p:xfrm>
          <a:off x="4572000" y="2794000"/>
          <a:ext cx="4105275" cy="4064001"/>
        </p:xfrm>
        <a:graphic>
          <a:graphicData uri="http://schemas.openxmlformats.org/drawingml/2006/table">
            <a:tbl>
              <a:tblPr/>
              <a:tblGrid>
                <a:gridCol w="1027113"/>
                <a:gridCol w="1025525"/>
                <a:gridCol w="1027112"/>
                <a:gridCol w="1025525"/>
              </a:tblGrid>
              <a:tr h="581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DFA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F’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[A]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[BDE]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[BDE]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[CDF]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[E]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CDF]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[DF]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[BDE]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[E]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[F]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[E]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[DF]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[DF]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[F]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50825" y="0"/>
            <a:ext cx="86423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三（１０分）．构造下列正则式对应的最小的ＤＦＡ．</a:t>
            </a:r>
            <a:endParaRPr lang="zh-CN" altLang="en-US" sz="2400"/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6600"/>
                </a:solidFill>
              </a:rPr>
              <a:t>1(01)*(0* | 1*) 0</a:t>
            </a:r>
            <a:endParaRPr lang="en-US" altLang="zh-CN" sz="2400">
              <a:solidFill>
                <a:srgbClr val="FF66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/>
              <a:t>解：</a:t>
            </a:r>
            <a:endParaRPr lang="zh-CN" altLang="en-US" sz="2400"/>
          </a:p>
        </p:txBody>
      </p:sp>
      <p:graphicFrame>
        <p:nvGraphicFramePr>
          <p:cNvPr id="8288" name="Group 96"/>
          <p:cNvGraphicFramePr>
            <a:graphicFrameLocks noGrp="1"/>
          </p:cNvGraphicFramePr>
          <p:nvPr/>
        </p:nvGraphicFramePr>
        <p:xfrm>
          <a:off x="4930775" y="1079500"/>
          <a:ext cx="4105275" cy="4064001"/>
        </p:xfrm>
        <a:graphic>
          <a:graphicData uri="http://schemas.openxmlformats.org/drawingml/2006/table">
            <a:tbl>
              <a:tblPr/>
              <a:tblGrid>
                <a:gridCol w="1027113"/>
                <a:gridCol w="1025525"/>
                <a:gridCol w="1027112"/>
                <a:gridCol w="1025525"/>
              </a:tblGrid>
              <a:tr h="581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DFA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F’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[A]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[BDE]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[BDE]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[CDF]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[E]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CDF]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[DF]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[BDE]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[E]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[F]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[E]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[DF]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[DF]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[F]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285" name="Group 149"/>
          <p:cNvGrpSpPr/>
          <p:nvPr/>
        </p:nvGrpSpPr>
        <p:grpSpPr bwMode="auto">
          <a:xfrm>
            <a:off x="0" y="1700213"/>
            <a:ext cx="4714875" cy="3098800"/>
            <a:chOff x="295" y="1706"/>
            <a:chExt cx="2993" cy="1952"/>
          </a:xfrm>
        </p:grpSpPr>
        <p:sp>
          <p:nvSpPr>
            <p:cNvPr id="10292" name="Oval 55"/>
            <p:cNvSpPr>
              <a:spLocks noChangeArrowheads="1"/>
            </p:cNvSpPr>
            <p:nvPr/>
          </p:nvSpPr>
          <p:spPr bwMode="auto">
            <a:xfrm>
              <a:off x="1066" y="2704"/>
              <a:ext cx="363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93" name="Oval 56"/>
            <p:cNvSpPr>
              <a:spLocks noChangeArrowheads="1"/>
            </p:cNvSpPr>
            <p:nvPr/>
          </p:nvSpPr>
          <p:spPr bwMode="auto">
            <a:xfrm>
              <a:off x="2880" y="1933"/>
              <a:ext cx="363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94" name="Line 57"/>
            <p:cNvSpPr>
              <a:spLocks noChangeShapeType="1"/>
            </p:cNvSpPr>
            <p:nvPr/>
          </p:nvSpPr>
          <p:spPr bwMode="auto">
            <a:xfrm>
              <a:off x="749" y="2299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5" name="Text Box 58"/>
            <p:cNvSpPr txBox="1">
              <a:spLocks noChangeArrowheads="1"/>
            </p:cNvSpPr>
            <p:nvPr/>
          </p:nvSpPr>
          <p:spPr bwMode="auto">
            <a:xfrm>
              <a:off x="840" y="2027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1</a:t>
              </a:r>
              <a:endParaRPr lang="en-US" altLang="zh-CN" sz="2400"/>
            </a:p>
          </p:txBody>
        </p:sp>
        <p:sp>
          <p:nvSpPr>
            <p:cNvPr id="10296" name="Text Box 59"/>
            <p:cNvSpPr txBox="1">
              <a:spLocks noChangeArrowheads="1"/>
            </p:cNvSpPr>
            <p:nvPr/>
          </p:nvSpPr>
          <p:spPr bwMode="auto">
            <a:xfrm>
              <a:off x="373" y="1712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grpSp>
          <p:nvGrpSpPr>
            <p:cNvPr id="10297" name="Group 60"/>
            <p:cNvGrpSpPr/>
            <p:nvPr/>
          </p:nvGrpSpPr>
          <p:grpSpPr bwMode="auto">
            <a:xfrm>
              <a:off x="1203" y="2163"/>
              <a:ext cx="403" cy="317"/>
              <a:chOff x="1746" y="2704"/>
              <a:chExt cx="403" cy="317"/>
            </a:xfrm>
          </p:grpSpPr>
          <p:sp>
            <p:nvSpPr>
              <p:cNvPr id="10332" name="Oval 61"/>
              <p:cNvSpPr>
                <a:spLocks noChangeArrowheads="1"/>
              </p:cNvSpPr>
              <p:nvPr/>
            </p:nvSpPr>
            <p:spPr bwMode="auto">
              <a:xfrm>
                <a:off x="1746" y="2704"/>
                <a:ext cx="363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33" name="Text Box 62"/>
              <p:cNvSpPr txBox="1">
                <a:spLocks noChangeArrowheads="1"/>
              </p:cNvSpPr>
              <p:nvPr/>
            </p:nvSpPr>
            <p:spPr bwMode="auto">
              <a:xfrm>
                <a:off x="1786" y="272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2</a:t>
                </a:r>
                <a:endParaRPr lang="en-US" altLang="zh-CN" sz="2400" baseline="-25000"/>
              </a:p>
            </p:txBody>
          </p:sp>
        </p:grpSp>
        <p:grpSp>
          <p:nvGrpSpPr>
            <p:cNvPr id="10298" name="Group 63"/>
            <p:cNvGrpSpPr/>
            <p:nvPr/>
          </p:nvGrpSpPr>
          <p:grpSpPr bwMode="auto">
            <a:xfrm>
              <a:off x="2835" y="2069"/>
              <a:ext cx="453" cy="409"/>
              <a:chOff x="2835" y="2704"/>
              <a:chExt cx="453" cy="409"/>
            </a:xfrm>
          </p:grpSpPr>
          <p:sp>
            <p:nvSpPr>
              <p:cNvPr id="10329" name="Oval 64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453" cy="40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30" name="Oval 65"/>
              <p:cNvSpPr>
                <a:spLocks noChangeArrowheads="1"/>
              </p:cNvSpPr>
              <p:nvPr/>
            </p:nvSpPr>
            <p:spPr bwMode="auto">
              <a:xfrm>
                <a:off x="2880" y="2750"/>
                <a:ext cx="363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31" name="Text Box 66"/>
              <p:cNvSpPr txBox="1">
                <a:spLocks noChangeArrowheads="1"/>
              </p:cNvSpPr>
              <p:nvPr/>
            </p:nvSpPr>
            <p:spPr bwMode="auto">
              <a:xfrm>
                <a:off x="2920" y="2766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5</a:t>
                </a:r>
                <a:endParaRPr lang="en-US" altLang="zh-CN" sz="2400" baseline="-25000"/>
              </a:p>
            </p:txBody>
          </p:sp>
        </p:grpSp>
        <p:sp>
          <p:nvSpPr>
            <p:cNvPr id="10299" name="AutoShape 67"/>
            <p:cNvSpPr>
              <a:spLocks noChangeArrowheads="1"/>
            </p:cNvSpPr>
            <p:nvPr/>
          </p:nvSpPr>
          <p:spPr bwMode="auto">
            <a:xfrm>
              <a:off x="295" y="2253"/>
              <a:ext cx="267" cy="176"/>
            </a:xfrm>
            <a:prstGeom prst="rightArrow">
              <a:avLst>
                <a:gd name="adj1" fmla="val 50000"/>
                <a:gd name="adj2" fmla="val 3792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00" name="Line 68"/>
            <p:cNvSpPr>
              <a:spLocks noChangeShapeType="1"/>
            </p:cNvSpPr>
            <p:nvPr/>
          </p:nvSpPr>
          <p:spPr bwMode="auto">
            <a:xfrm flipV="1">
              <a:off x="1565" y="2293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1" name="Text Box 69"/>
            <p:cNvSpPr txBox="1">
              <a:spLocks noChangeArrowheads="1"/>
            </p:cNvSpPr>
            <p:nvPr/>
          </p:nvSpPr>
          <p:spPr bwMode="auto">
            <a:xfrm>
              <a:off x="1655" y="1812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1</a:t>
              </a:r>
              <a:endParaRPr lang="en-US" altLang="zh-CN" sz="2400"/>
            </a:p>
          </p:txBody>
        </p:sp>
        <p:sp>
          <p:nvSpPr>
            <p:cNvPr id="10302" name="Line 70"/>
            <p:cNvSpPr>
              <a:spLocks noChangeShapeType="1"/>
            </p:cNvSpPr>
            <p:nvPr/>
          </p:nvSpPr>
          <p:spPr bwMode="auto">
            <a:xfrm>
              <a:off x="3231" y="2024"/>
              <a:ext cx="5" cy="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3" name="Text Box 71"/>
            <p:cNvSpPr txBox="1">
              <a:spLocks noChangeArrowheads="1"/>
            </p:cNvSpPr>
            <p:nvPr/>
          </p:nvSpPr>
          <p:spPr bwMode="auto">
            <a:xfrm>
              <a:off x="2971" y="170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0</a:t>
              </a:r>
              <a:endParaRPr lang="en-US" altLang="zh-CN" sz="2400"/>
            </a:p>
          </p:txBody>
        </p:sp>
        <p:grpSp>
          <p:nvGrpSpPr>
            <p:cNvPr id="10304" name="Group 72"/>
            <p:cNvGrpSpPr/>
            <p:nvPr/>
          </p:nvGrpSpPr>
          <p:grpSpPr bwMode="auto">
            <a:xfrm>
              <a:off x="567" y="2162"/>
              <a:ext cx="363" cy="317"/>
              <a:chOff x="1292" y="1071"/>
              <a:chExt cx="363" cy="317"/>
            </a:xfrm>
          </p:grpSpPr>
          <p:sp>
            <p:nvSpPr>
              <p:cNvPr id="10327" name="Oval 73"/>
              <p:cNvSpPr>
                <a:spLocks noChangeArrowheads="1"/>
              </p:cNvSpPr>
              <p:nvPr/>
            </p:nvSpPr>
            <p:spPr bwMode="auto">
              <a:xfrm>
                <a:off x="1292" y="1071"/>
                <a:ext cx="363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28" name="Text Box 74"/>
              <p:cNvSpPr txBox="1">
                <a:spLocks noChangeArrowheads="1"/>
              </p:cNvSpPr>
              <p:nvPr/>
            </p:nvSpPr>
            <p:spPr bwMode="auto">
              <a:xfrm>
                <a:off x="1316" y="1071"/>
                <a:ext cx="31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1</a:t>
                </a:r>
                <a:endParaRPr lang="en-US" altLang="zh-CN" sz="2400"/>
              </a:p>
            </p:txBody>
          </p:sp>
        </p:grpSp>
        <p:sp>
          <p:nvSpPr>
            <p:cNvPr id="10305" name="Line 78"/>
            <p:cNvSpPr>
              <a:spLocks noChangeShapeType="1"/>
            </p:cNvSpPr>
            <p:nvPr/>
          </p:nvSpPr>
          <p:spPr bwMode="auto">
            <a:xfrm>
              <a:off x="1383" y="2931"/>
              <a:ext cx="45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06" name="Group 83"/>
            <p:cNvGrpSpPr/>
            <p:nvPr/>
          </p:nvGrpSpPr>
          <p:grpSpPr bwMode="auto">
            <a:xfrm>
              <a:off x="1202" y="2704"/>
              <a:ext cx="363" cy="317"/>
              <a:chOff x="1292" y="1071"/>
              <a:chExt cx="363" cy="317"/>
            </a:xfrm>
          </p:grpSpPr>
          <p:sp>
            <p:nvSpPr>
              <p:cNvPr id="10325" name="Oval 84"/>
              <p:cNvSpPr>
                <a:spLocks noChangeArrowheads="1"/>
              </p:cNvSpPr>
              <p:nvPr/>
            </p:nvSpPr>
            <p:spPr bwMode="auto">
              <a:xfrm>
                <a:off x="1292" y="1071"/>
                <a:ext cx="363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26" name="Text Box 85"/>
              <p:cNvSpPr txBox="1">
                <a:spLocks noChangeArrowheads="1"/>
              </p:cNvSpPr>
              <p:nvPr/>
            </p:nvSpPr>
            <p:spPr bwMode="auto">
              <a:xfrm>
                <a:off x="1316" y="1071"/>
                <a:ext cx="31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4</a:t>
                </a:r>
                <a:endParaRPr lang="en-US" altLang="zh-CN" sz="2400"/>
              </a:p>
            </p:txBody>
          </p:sp>
        </p:grpSp>
        <p:sp>
          <p:nvSpPr>
            <p:cNvPr id="10307" name="Line 86"/>
            <p:cNvSpPr>
              <a:spLocks noChangeShapeType="1"/>
            </p:cNvSpPr>
            <p:nvPr/>
          </p:nvSpPr>
          <p:spPr bwMode="auto">
            <a:xfrm flipH="1">
              <a:off x="1383" y="2478"/>
              <a:ext cx="1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8" name="Line 89"/>
            <p:cNvSpPr>
              <a:spLocks noChangeShapeType="1"/>
            </p:cNvSpPr>
            <p:nvPr/>
          </p:nvSpPr>
          <p:spPr bwMode="auto">
            <a:xfrm>
              <a:off x="2381" y="2296"/>
              <a:ext cx="454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9" name="Text Box 91"/>
            <p:cNvSpPr txBox="1">
              <a:spLocks noChangeArrowheads="1"/>
            </p:cNvSpPr>
            <p:nvPr/>
          </p:nvSpPr>
          <p:spPr bwMode="auto">
            <a:xfrm>
              <a:off x="1217" y="2432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1</a:t>
              </a:r>
              <a:endParaRPr lang="en-US" altLang="zh-CN" sz="2400"/>
            </a:p>
          </p:txBody>
        </p:sp>
        <p:sp>
          <p:nvSpPr>
            <p:cNvPr id="10310" name="Line 92"/>
            <p:cNvSpPr>
              <a:spLocks noChangeShapeType="1"/>
            </p:cNvSpPr>
            <p:nvPr/>
          </p:nvSpPr>
          <p:spPr bwMode="auto">
            <a:xfrm>
              <a:off x="1202" y="2704"/>
              <a:ext cx="104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1" name="Text Box 93"/>
            <p:cNvSpPr txBox="1">
              <a:spLocks noChangeArrowheads="1"/>
            </p:cNvSpPr>
            <p:nvPr/>
          </p:nvSpPr>
          <p:spPr bwMode="auto">
            <a:xfrm>
              <a:off x="2472" y="2069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0</a:t>
              </a:r>
              <a:endParaRPr lang="en-US" altLang="zh-CN" sz="2400"/>
            </a:p>
          </p:txBody>
        </p:sp>
        <p:sp>
          <p:nvSpPr>
            <p:cNvPr id="10312" name="Text Box 94"/>
            <p:cNvSpPr txBox="1">
              <a:spLocks noChangeArrowheads="1"/>
            </p:cNvSpPr>
            <p:nvPr/>
          </p:nvSpPr>
          <p:spPr bwMode="auto">
            <a:xfrm>
              <a:off x="1429" y="297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0</a:t>
              </a:r>
              <a:endParaRPr lang="en-US" altLang="zh-CN" sz="2400"/>
            </a:p>
          </p:txBody>
        </p:sp>
        <p:sp>
          <p:nvSpPr>
            <p:cNvPr id="10313" name="Text Box 95"/>
            <p:cNvSpPr txBox="1">
              <a:spLocks noChangeArrowheads="1"/>
            </p:cNvSpPr>
            <p:nvPr/>
          </p:nvSpPr>
          <p:spPr bwMode="auto">
            <a:xfrm>
              <a:off x="1610" y="2091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0</a:t>
              </a:r>
              <a:endParaRPr lang="en-US" altLang="zh-CN" sz="2400"/>
            </a:p>
          </p:txBody>
        </p:sp>
        <p:grpSp>
          <p:nvGrpSpPr>
            <p:cNvPr id="10314" name="Group 138"/>
            <p:cNvGrpSpPr/>
            <p:nvPr/>
          </p:nvGrpSpPr>
          <p:grpSpPr bwMode="auto">
            <a:xfrm>
              <a:off x="1247" y="3249"/>
              <a:ext cx="453" cy="409"/>
              <a:chOff x="2835" y="2704"/>
              <a:chExt cx="453" cy="409"/>
            </a:xfrm>
          </p:grpSpPr>
          <p:sp>
            <p:nvSpPr>
              <p:cNvPr id="10322" name="Oval 139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453" cy="40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23" name="Oval 140"/>
              <p:cNvSpPr>
                <a:spLocks noChangeArrowheads="1"/>
              </p:cNvSpPr>
              <p:nvPr/>
            </p:nvSpPr>
            <p:spPr bwMode="auto">
              <a:xfrm>
                <a:off x="2880" y="2750"/>
                <a:ext cx="363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24" name="Text Box 141"/>
              <p:cNvSpPr txBox="1">
                <a:spLocks noChangeArrowheads="1"/>
              </p:cNvSpPr>
              <p:nvPr/>
            </p:nvSpPr>
            <p:spPr bwMode="auto">
              <a:xfrm>
                <a:off x="2920" y="2766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6</a:t>
                </a:r>
                <a:endParaRPr lang="en-US" altLang="zh-CN" sz="2400" baseline="-25000"/>
              </a:p>
            </p:txBody>
          </p:sp>
        </p:grpSp>
        <p:grpSp>
          <p:nvGrpSpPr>
            <p:cNvPr id="10315" name="Group 142"/>
            <p:cNvGrpSpPr/>
            <p:nvPr/>
          </p:nvGrpSpPr>
          <p:grpSpPr bwMode="auto">
            <a:xfrm>
              <a:off x="1927" y="2069"/>
              <a:ext cx="453" cy="409"/>
              <a:chOff x="2835" y="2704"/>
              <a:chExt cx="453" cy="409"/>
            </a:xfrm>
          </p:grpSpPr>
          <p:sp>
            <p:nvSpPr>
              <p:cNvPr id="10319" name="Oval 143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453" cy="40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20" name="Oval 144"/>
              <p:cNvSpPr>
                <a:spLocks noChangeArrowheads="1"/>
              </p:cNvSpPr>
              <p:nvPr/>
            </p:nvSpPr>
            <p:spPr bwMode="auto">
              <a:xfrm>
                <a:off x="2880" y="2750"/>
                <a:ext cx="363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21" name="Text Box 145"/>
              <p:cNvSpPr txBox="1">
                <a:spLocks noChangeArrowheads="1"/>
              </p:cNvSpPr>
              <p:nvPr/>
            </p:nvSpPr>
            <p:spPr bwMode="auto">
              <a:xfrm>
                <a:off x="2920" y="2766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3</a:t>
                </a:r>
                <a:endParaRPr lang="en-US" altLang="zh-CN" sz="2400" baseline="-25000"/>
              </a:p>
            </p:txBody>
          </p:sp>
        </p:grpSp>
        <p:sp>
          <p:nvSpPr>
            <p:cNvPr id="10316" name="Freeform 146"/>
            <p:cNvSpPr/>
            <p:nvPr/>
          </p:nvSpPr>
          <p:spPr bwMode="auto">
            <a:xfrm>
              <a:off x="1474" y="2024"/>
              <a:ext cx="635" cy="159"/>
            </a:xfrm>
            <a:custGeom>
              <a:avLst/>
              <a:gdLst>
                <a:gd name="T0" fmla="*/ 635 w 635"/>
                <a:gd name="T1" fmla="*/ 68 h 159"/>
                <a:gd name="T2" fmla="*/ 498 w 635"/>
                <a:gd name="T3" fmla="*/ 23 h 159"/>
                <a:gd name="T4" fmla="*/ 272 w 635"/>
                <a:gd name="T5" fmla="*/ 23 h 159"/>
                <a:gd name="T6" fmla="*/ 0 w 635"/>
                <a:gd name="T7" fmla="*/ 159 h 1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5"/>
                <a:gd name="T13" fmla="*/ 0 h 159"/>
                <a:gd name="T14" fmla="*/ 635 w 635"/>
                <a:gd name="T15" fmla="*/ 159 h 1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5" h="159">
                  <a:moveTo>
                    <a:pt x="635" y="68"/>
                  </a:moveTo>
                  <a:cubicBezTo>
                    <a:pt x="597" y="49"/>
                    <a:pt x="559" y="31"/>
                    <a:pt x="498" y="23"/>
                  </a:cubicBezTo>
                  <a:cubicBezTo>
                    <a:pt x="437" y="15"/>
                    <a:pt x="355" y="0"/>
                    <a:pt x="272" y="23"/>
                  </a:cubicBezTo>
                  <a:cubicBezTo>
                    <a:pt x="189" y="46"/>
                    <a:pt x="94" y="102"/>
                    <a:pt x="0" y="1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17" name="Line 147"/>
            <p:cNvSpPr>
              <a:spLocks noChangeShapeType="1"/>
            </p:cNvSpPr>
            <p:nvPr/>
          </p:nvSpPr>
          <p:spPr bwMode="auto">
            <a:xfrm flipH="1">
              <a:off x="1480" y="2145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8" name="Text Box 148"/>
            <p:cNvSpPr txBox="1">
              <a:spLocks noChangeArrowheads="1"/>
            </p:cNvSpPr>
            <p:nvPr/>
          </p:nvSpPr>
          <p:spPr bwMode="auto">
            <a:xfrm>
              <a:off x="865" y="2750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1</a:t>
              </a:r>
              <a:endParaRPr lang="en-US" altLang="zh-CN" sz="2400"/>
            </a:p>
          </p:txBody>
        </p:sp>
      </p:grpSp>
      <p:sp>
        <p:nvSpPr>
          <p:cNvPr id="10286" name="Text Box 150"/>
          <p:cNvSpPr txBox="1">
            <a:spLocks noChangeArrowheads="1"/>
          </p:cNvSpPr>
          <p:nvPr/>
        </p:nvSpPr>
        <p:spPr bwMode="auto">
          <a:xfrm>
            <a:off x="4643438" y="1871663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287" name="Text Box 151"/>
          <p:cNvSpPr txBox="1">
            <a:spLocks noChangeArrowheads="1"/>
          </p:cNvSpPr>
          <p:nvPr/>
        </p:nvSpPr>
        <p:spPr bwMode="auto">
          <a:xfrm>
            <a:off x="4643438" y="2374900"/>
            <a:ext cx="3603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0288" name="Text Box 152"/>
          <p:cNvSpPr txBox="1">
            <a:spLocks noChangeArrowheads="1"/>
          </p:cNvSpPr>
          <p:nvPr/>
        </p:nvSpPr>
        <p:spPr bwMode="auto">
          <a:xfrm>
            <a:off x="4643438" y="3024188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289" name="Text Box 153"/>
          <p:cNvSpPr txBox="1">
            <a:spLocks noChangeArrowheads="1"/>
          </p:cNvSpPr>
          <p:nvPr/>
        </p:nvSpPr>
        <p:spPr bwMode="auto">
          <a:xfrm>
            <a:off x="4643438" y="3527425"/>
            <a:ext cx="3603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0290" name="Text Box 154"/>
          <p:cNvSpPr txBox="1">
            <a:spLocks noChangeArrowheads="1"/>
          </p:cNvSpPr>
          <p:nvPr/>
        </p:nvSpPr>
        <p:spPr bwMode="auto">
          <a:xfrm>
            <a:off x="4643438" y="4103688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0291" name="Text Box 155"/>
          <p:cNvSpPr txBox="1">
            <a:spLocks noChangeArrowheads="1"/>
          </p:cNvSpPr>
          <p:nvPr/>
        </p:nvSpPr>
        <p:spPr bwMode="auto">
          <a:xfrm>
            <a:off x="4643438" y="4679950"/>
            <a:ext cx="3603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6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250825" y="0"/>
            <a:ext cx="864235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三（１０分）．构造下列正则式对应的最小的ＤＦＡ．</a:t>
            </a:r>
            <a:endParaRPr lang="zh-CN" altLang="en-US" sz="2400"/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6600"/>
                </a:solidFill>
              </a:rPr>
              <a:t>1(01)*(0* | 1*) 0</a:t>
            </a:r>
            <a:endParaRPr lang="en-US" altLang="zh-CN" sz="2400">
              <a:solidFill>
                <a:srgbClr val="FF6600"/>
              </a:solidFill>
            </a:endParaRPr>
          </a:p>
        </p:txBody>
      </p:sp>
      <p:grpSp>
        <p:nvGrpSpPr>
          <p:cNvPr id="1028" name="Group 45"/>
          <p:cNvGrpSpPr/>
          <p:nvPr/>
        </p:nvGrpSpPr>
        <p:grpSpPr bwMode="auto">
          <a:xfrm>
            <a:off x="4535488" y="71438"/>
            <a:ext cx="4251325" cy="3000375"/>
            <a:chOff x="295" y="1706"/>
            <a:chExt cx="2993" cy="1952"/>
          </a:xfrm>
        </p:grpSpPr>
        <p:sp>
          <p:nvSpPr>
            <p:cNvPr id="1072" name="Oval 46"/>
            <p:cNvSpPr>
              <a:spLocks noChangeArrowheads="1"/>
            </p:cNvSpPr>
            <p:nvPr/>
          </p:nvSpPr>
          <p:spPr bwMode="auto">
            <a:xfrm>
              <a:off x="1066" y="2704"/>
              <a:ext cx="363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3" name="Oval 47"/>
            <p:cNvSpPr>
              <a:spLocks noChangeArrowheads="1"/>
            </p:cNvSpPr>
            <p:nvPr/>
          </p:nvSpPr>
          <p:spPr bwMode="auto">
            <a:xfrm>
              <a:off x="2880" y="1933"/>
              <a:ext cx="363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4" name="Line 48"/>
            <p:cNvSpPr>
              <a:spLocks noChangeShapeType="1"/>
            </p:cNvSpPr>
            <p:nvPr/>
          </p:nvSpPr>
          <p:spPr bwMode="auto">
            <a:xfrm>
              <a:off x="749" y="2299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" name="Text Box 49"/>
            <p:cNvSpPr txBox="1">
              <a:spLocks noChangeArrowheads="1"/>
            </p:cNvSpPr>
            <p:nvPr/>
          </p:nvSpPr>
          <p:spPr bwMode="auto">
            <a:xfrm>
              <a:off x="840" y="2027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1</a:t>
              </a:r>
              <a:endParaRPr lang="en-US" altLang="zh-CN" sz="2400"/>
            </a:p>
          </p:txBody>
        </p:sp>
        <p:sp>
          <p:nvSpPr>
            <p:cNvPr id="1076" name="Text Box 50"/>
            <p:cNvSpPr txBox="1">
              <a:spLocks noChangeArrowheads="1"/>
            </p:cNvSpPr>
            <p:nvPr/>
          </p:nvSpPr>
          <p:spPr bwMode="auto">
            <a:xfrm>
              <a:off x="373" y="1712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grpSp>
          <p:nvGrpSpPr>
            <p:cNvPr id="1077" name="Group 51"/>
            <p:cNvGrpSpPr/>
            <p:nvPr/>
          </p:nvGrpSpPr>
          <p:grpSpPr bwMode="auto">
            <a:xfrm>
              <a:off x="1203" y="2163"/>
              <a:ext cx="403" cy="317"/>
              <a:chOff x="1746" y="2704"/>
              <a:chExt cx="403" cy="317"/>
            </a:xfrm>
          </p:grpSpPr>
          <p:sp>
            <p:nvSpPr>
              <p:cNvPr id="1112" name="Oval 52"/>
              <p:cNvSpPr>
                <a:spLocks noChangeArrowheads="1"/>
              </p:cNvSpPr>
              <p:nvPr/>
            </p:nvSpPr>
            <p:spPr bwMode="auto">
              <a:xfrm>
                <a:off x="1746" y="2704"/>
                <a:ext cx="363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13" name="Text Box 53"/>
              <p:cNvSpPr txBox="1">
                <a:spLocks noChangeArrowheads="1"/>
              </p:cNvSpPr>
              <p:nvPr/>
            </p:nvSpPr>
            <p:spPr bwMode="auto">
              <a:xfrm>
                <a:off x="1786" y="272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2</a:t>
                </a:r>
                <a:endParaRPr lang="en-US" altLang="zh-CN" sz="2400" baseline="-25000"/>
              </a:p>
            </p:txBody>
          </p:sp>
        </p:grpSp>
        <p:grpSp>
          <p:nvGrpSpPr>
            <p:cNvPr id="1078" name="Group 54"/>
            <p:cNvGrpSpPr/>
            <p:nvPr/>
          </p:nvGrpSpPr>
          <p:grpSpPr bwMode="auto">
            <a:xfrm>
              <a:off x="2835" y="2069"/>
              <a:ext cx="453" cy="409"/>
              <a:chOff x="2835" y="2704"/>
              <a:chExt cx="453" cy="409"/>
            </a:xfrm>
          </p:grpSpPr>
          <p:sp>
            <p:nvSpPr>
              <p:cNvPr id="1109" name="Oval 55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453" cy="40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10" name="Oval 56"/>
              <p:cNvSpPr>
                <a:spLocks noChangeArrowheads="1"/>
              </p:cNvSpPr>
              <p:nvPr/>
            </p:nvSpPr>
            <p:spPr bwMode="auto">
              <a:xfrm>
                <a:off x="2880" y="2750"/>
                <a:ext cx="363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11" name="Text Box 57"/>
              <p:cNvSpPr txBox="1">
                <a:spLocks noChangeArrowheads="1"/>
              </p:cNvSpPr>
              <p:nvPr/>
            </p:nvSpPr>
            <p:spPr bwMode="auto">
              <a:xfrm>
                <a:off x="2920" y="2766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5</a:t>
                </a:r>
                <a:endParaRPr lang="en-US" altLang="zh-CN" sz="2400" baseline="-25000"/>
              </a:p>
            </p:txBody>
          </p:sp>
        </p:grpSp>
        <p:sp>
          <p:nvSpPr>
            <p:cNvPr id="1079" name="AutoShape 58"/>
            <p:cNvSpPr>
              <a:spLocks noChangeArrowheads="1"/>
            </p:cNvSpPr>
            <p:nvPr/>
          </p:nvSpPr>
          <p:spPr bwMode="auto">
            <a:xfrm>
              <a:off x="295" y="2253"/>
              <a:ext cx="267" cy="176"/>
            </a:xfrm>
            <a:prstGeom prst="rightArrow">
              <a:avLst>
                <a:gd name="adj1" fmla="val 50000"/>
                <a:gd name="adj2" fmla="val 3792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0" name="Line 59"/>
            <p:cNvSpPr>
              <a:spLocks noChangeShapeType="1"/>
            </p:cNvSpPr>
            <p:nvPr/>
          </p:nvSpPr>
          <p:spPr bwMode="auto">
            <a:xfrm flipV="1">
              <a:off x="1565" y="2293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1" name="Text Box 60"/>
            <p:cNvSpPr txBox="1">
              <a:spLocks noChangeArrowheads="1"/>
            </p:cNvSpPr>
            <p:nvPr/>
          </p:nvSpPr>
          <p:spPr bwMode="auto">
            <a:xfrm>
              <a:off x="1655" y="1812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1</a:t>
              </a:r>
              <a:endParaRPr lang="en-US" altLang="zh-CN" sz="2400"/>
            </a:p>
          </p:txBody>
        </p:sp>
        <p:sp>
          <p:nvSpPr>
            <p:cNvPr id="1082" name="Line 61"/>
            <p:cNvSpPr>
              <a:spLocks noChangeShapeType="1"/>
            </p:cNvSpPr>
            <p:nvPr/>
          </p:nvSpPr>
          <p:spPr bwMode="auto">
            <a:xfrm>
              <a:off x="3231" y="2024"/>
              <a:ext cx="5" cy="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3" name="Text Box 62"/>
            <p:cNvSpPr txBox="1">
              <a:spLocks noChangeArrowheads="1"/>
            </p:cNvSpPr>
            <p:nvPr/>
          </p:nvSpPr>
          <p:spPr bwMode="auto">
            <a:xfrm>
              <a:off x="2971" y="170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0</a:t>
              </a:r>
              <a:endParaRPr lang="en-US" altLang="zh-CN" sz="2400"/>
            </a:p>
          </p:txBody>
        </p:sp>
        <p:grpSp>
          <p:nvGrpSpPr>
            <p:cNvPr id="1084" name="Group 63"/>
            <p:cNvGrpSpPr/>
            <p:nvPr/>
          </p:nvGrpSpPr>
          <p:grpSpPr bwMode="auto">
            <a:xfrm>
              <a:off x="567" y="2162"/>
              <a:ext cx="363" cy="317"/>
              <a:chOff x="1292" y="1071"/>
              <a:chExt cx="363" cy="317"/>
            </a:xfrm>
          </p:grpSpPr>
          <p:sp>
            <p:nvSpPr>
              <p:cNvPr id="1107" name="Oval 64"/>
              <p:cNvSpPr>
                <a:spLocks noChangeArrowheads="1"/>
              </p:cNvSpPr>
              <p:nvPr/>
            </p:nvSpPr>
            <p:spPr bwMode="auto">
              <a:xfrm>
                <a:off x="1292" y="1071"/>
                <a:ext cx="363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08" name="Text Box 65"/>
              <p:cNvSpPr txBox="1">
                <a:spLocks noChangeArrowheads="1"/>
              </p:cNvSpPr>
              <p:nvPr/>
            </p:nvSpPr>
            <p:spPr bwMode="auto">
              <a:xfrm>
                <a:off x="1316" y="1071"/>
                <a:ext cx="31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1</a:t>
                </a:r>
                <a:endParaRPr lang="en-US" altLang="zh-CN" sz="2400"/>
              </a:p>
            </p:txBody>
          </p:sp>
        </p:grpSp>
        <p:sp>
          <p:nvSpPr>
            <p:cNvPr id="1085" name="Line 66"/>
            <p:cNvSpPr>
              <a:spLocks noChangeShapeType="1"/>
            </p:cNvSpPr>
            <p:nvPr/>
          </p:nvSpPr>
          <p:spPr bwMode="auto">
            <a:xfrm>
              <a:off x="1383" y="2931"/>
              <a:ext cx="45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86" name="Group 67"/>
            <p:cNvGrpSpPr/>
            <p:nvPr/>
          </p:nvGrpSpPr>
          <p:grpSpPr bwMode="auto">
            <a:xfrm>
              <a:off x="1202" y="2704"/>
              <a:ext cx="363" cy="317"/>
              <a:chOff x="1292" y="1071"/>
              <a:chExt cx="363" cy="317"/>
            </a:xfrm>
          </p:grpSpPr>
          <p:sp>
            <p:nvSpPr>
              <p:cNvPr id="1105" name="Oval 68"/>
              <p:cNvSpPr>
                <a:spLocks noChangeArrowheads="1"/>
              </p:cNvSpPr>
              <p:nvPr/>
            </p:nvSpPr>
            <p:spPr bwMode="auto">
              <a:xfrm>
                <a:off x="1292" y="1071"/>
                <a:ext cx="363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06" name="Text Box 69"/>
              <p:cNvSpPr txBox="1">
                <a:spLocks noChangeArrowheads="1"/>
              </p:cNvSpPr>
              <p:nvPr/>
            </p:nvSpPr>
            <p:spPr bwMode="auto">
              <a:xfrm>
                <a:off x="1316" y="1071"/>
                <a:ext cx="31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4</a:t>
                </a:r>
                <a:endParaRPr lang="en-US" altLang="zh-CN" sz="2400"/>
              </a:p>
            </p:txBody>
          </p:sp>
        </p:grpSp>
        <p:sp>
          <p:nvSpPr>
            <p:cNvPr id="1087" name="Line 70"/>
            <p:cNvSpPr>
              <a:spLocks noChangeShapeType="1"/>
            </p:cNvSpPr>
            <p:nvPr/>
          </p:nvSpPr>
          <p:spPr bwMode="auto">
            <a:xfrm flipH="1">
              <a:off x="1383" y="2478"/>
              <a:ext cx="1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" name="Line 71"/>
            <p:cNvSpPr>
              <a:spLocks noChangeShapeType="1"/>
            </p:cNvSpPr>
            <p:nvPr/>
          </p:nvSpPr>
          <p:spPr bwMode="auto">
            <a:xfrm>
              <a:off x="2381" y="2296"/>
              <a:ext cx="454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" name="Text Box 72"/>
            <p:cNvSpPr txBox="1">
              <a:spLocks noChangeArrowheads="1"/>
            </p:cNvSpPr>
            <p:nvPr/>
          </p:nvSpPr>
          <p:spPr bwMode="auto">
            <a:xfrm>
              <a:off x="1217" y="2432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1</a:t>
              </a:r>
              <a:endParaRPr lang="en-US" altLang="zh-CN" sz="2400"/>
            </a:p>
          </p:txBody>
        </p:sp>
        <p:sp>
          <p:nvSpPr>
            <p:cNvPr id="1090" name="Line 73"/>
            <p:cNvSpPr>
              <a:spLocks noChangeShapeType="1"/>
            </p:cNvSpPr>
            <p:nvPr/>
          </p:nvSpPr>
          <p:spPr bwMode="auto">
            <a:xfrm>
              <a:off x="1202" y="2704"/>
              <a:ext cx="104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1" name="Text Box 74"/>
            <p:cNvSpPr txBox="1">
              <a:spLocks noChangeArrowheads="1"/>
            </p:cNvSpPr>
            <p:nvPr/>
          </p:nvSpPr>
          <p:spPr bwMode="auto">
            <a:xfrm>
              <a:off x="2472" y="2069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0</a:t>
              </a:r>
              <a:endParaRPr lang="en-US" altLang="zh-CN" sz="2400"/>
            </a:p>
          </p:txBody>
        </p:sp>
        <p:sp>
          <p:nvSpPr>
            <p:cNvPr id="1092" name="Text Box 75"/>
            <p:cNvSpPr txBox="1">
              <a:spLocks noChangeArrowheads="1"/>
            </p:cNvSpPr>
            <p:nvPr/>
          </p:nvSpPr>
          <p:spPr bwMode="auto">
            <a:xfrm>
              <a:off x="1429" y="297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0</a:t>
              </a:r>
              <a:endParaRPr lang="en-US" altLang="zh-CN" sz="2400"/>
            </a:p>
          </p:txBody>
        </p:sp>
        <p:sp>
          <p:nvSpPr>
            <p:cNvPr id="1093" name="Text Box 76"/>
            <p:cNvSpPr txBox="1">
              <a:spLocks noChangeArrowheads="1"/>
            </p:cNvSpPr>
            <p:nvPr/>
          </p:nvSpPr>
          <p:spPr bwMode="auto">
            <a:xfrm>
              <a:off x="1610" y="2091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0</a:t>
              </a:r>
              <a:endParaRPr lang="en-US" altLang="zh-CN" sz="2400"/>
            </a:p>
          </p:txBody>
        </p:sp>
        <p:grpSp>
          <p:nvGrpSpPr>
            <p:cNvPr id="1094" name="Group 77"/>
            <p:cNvGrpSpPr/>
            <p:nvPr/>
          </p:nvGrpSpPr>
          <p:grpSpPr bwMode="auto">
            <a:xfrm>
              <a:off x="1247" y="3249"/>
              <a:ext cx="453" cy="409"/>
              <a:chOff x="2835" y="2704"/>
              <a:chExt cx="453" cy="409"/>
            </a:xfrm>
          </p:grpSpPr>
          <p:sp>
            <p:nvSpPr>
              <p:cNvPr id="1102" name="Oval 78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453" cy="40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03" name="Oval 79"/>
              <p:cNvSpPr>
                <a:spLocks noChangeArrowheads="1"/>
              </p:cNvSpPr>
              <p:nvPr/>
            </p:nvSpPr>
            <p:spPr bwMode="auto">
              <a:xfrm>
                <a:off x="2880" y="2750"/>
                <a:ext cx="363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04" name="Text Box 80"/>
              <p:cNvSpPr txBox="1">
                <a:spLocks noChangeArrowheads="1"/>
              </p:cNvSpPr>
              <p:nvPr/>
            </p:nvSpPr>
            <p:spPr bwMode="auto">
              <a:xfrm>
                <a:off x="2920" y="2766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6</a:t>
                </a:r>
                <a:endParaRPr lang="en-US" altLang="zh-CN" sz="2400" baseline="-25000"/>
              </a:p>
            </p:txBody>
          </p:sp>
        </p:grpSp>
        <p:grpSp>
          <p:nvGrpSpPr>
            <p:cNvPr id="1095" name="Group 81"/>
            <p:cNvGrpSpPr/>
            <p:nvPr/>
          </p:nvGrpSpPr>
          <p:grpSpPr bwMode="auto">
            <a:xfrm>
              <a:off x="1927" y="2069"/>
              <a:ext cx="453" cy="409"/>
              <a:chOff x="2835" y="2704"/>
              <a:chExt cx="453" cy="409"/>
            </a:xfrm>
          </p:grpSpPr>
          <p:sp>
            <p:nvSpPr>
              <p:cNvPr id="1099" name="Oval 82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453" cy="40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00" name="Oval 83"/>
              <p:cNvSpPr>
                <a:spLocks noChangeArrowheads="1"/>
              </p:cNvSpPr>
              <p:nvPr/>
            </p:nvSpPr>
            <p:spPr bwMode="auto">
              <a:xfrm>
                <a:off x="2880" y="2750"/>
                <a:ext cx="363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01" name="Text Box 84"/>
              <p:cNvSpPr txBox="1">
                <a:spLocks noChangeArrowheads="1"/>
              </p:cNvSpPr>
              <p:nvPr/>
            </p:nvSpPr>
            <p:spPr bwMode="auto">
              <a:xfrm>
                <a:off x="2920" y="2766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3</a:t>
                </a:r>
                <a:endParaRPr lang="en-US" altLang="zh-CN" sz="2400" baseline="-25000"/>
              </a:p>
            </p:txBody>
          </p:sp>
        </p:grpSp>
        <p:sp>
          <p:nvSpPr>
            <p:cNvPr id="1096" name="Freeform 85"/>
            <p:cNvSpPr/>
            <p:nvPr/>
          </p:nvSpPr>
          <p:spPr bwMode="auto">
            <a:xfrm>
              <a:off x="1474" y="2024"/>
              <a:ext cx="635" cy="159"/>
            </a:xfrm>
            <a:custGeom>
              <a:avLst/>
              <a:gdLst>
                <a:gd name="T0" fmla="*/ 635 w 635"/>
                <a:gd name="T1" fmla="*/ 68 h 159"/>
                <a:gd name="T2" fmla="*/ 498 w 635"/>
                <a:gd name="T3" fmla="*/ 23 h 159"/>
                <a:gd name="T4" fmla="*/ 272 w 635"/>
                <a:gd name="T5" fmla="*/ 23 h 159"/>
                <a:gd name="T6" fmla="*/ 0 w 635"/>
                <a:gd name="T7" fmla="*/ 159 h 1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5"/>
                <a:gd name="T13" fmla="*/ 0 h 159"/>
                <a:gd name="T14" fmla="*/ 635 w 635"/>
                <a:gd name="T15" fmla="*/ 159 h 1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5" h="159">
                  <a:moveTo>
                    <a:pt x="635" y="68"/>
                  </a:moveTo>
                  <a:cubicBezTo>
                    <a:pt x="597" y="49"/>
                    <a:pt x="559" y="31"/>
                    <a:pt x="498" y="23"/>
                  </a:cubicBezTo>
                  <a:cubicBezTo>
                    <a:pt x="437" y="15"/>
                    <a:pt x="355" y="0"/>
                    <a:pt x="272" y="23"/>
                  </a:cubicBezTo>
                  <a:cubicBezTo>
                    <a:pt x="189" y="46"/>
                    <a:pt x="94" y="102"/>
                    <a:pt x="0" y="1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7" name="Line 86"/>
            <p:cNvSpPr>
              <a:spLocks noChangeShapeType="1"/>
            </p:cNvSpPr>
            <p:nvPr/>
          </p:nvSpPr>
          <p:spPr bwMode="auto">
            <a:xfrm flipH="1">
              <a:off x="1480" y="2145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8" name="Text Box 87"/>
            <p:cNvSpPr txBox="1">
              <a:spLocks noChangeArrowheads="1"/>
            </p:cNvSpPr>
            <p:nvPr/>
          </p:nvSpPr>
          <p:spPr bwMode="auto">
            <a:xfrm>
              <a:off x="865" y="2750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1</a:t>
              </a:r>
              <a:endParaRPr lang="en-US" altLang="zh-CN" sz="2400"/>
            </a:p>
          </p:txBody>
        </p:sp>
      </p:grpSp>
      <p:sp>
        <p:nvSpPr>
          <p:cNvPr id="1029" name="Text Box 94"/>
          <p:cNvSpPr txBox="1">
            <a:spLocks noChangeArrowheads="1"/>
          </p:cNvSpPr>
          <p:nvPr/>
        </p:nvSpPr>
        <p:spPr bwMode="auto">
          <a:xfrm>
            <a:off x="0" y="981075"/>
            <a:ext cx="5329238" cy="72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解：最小化：</a:t>
            </a:r>
            <a:endParaRPr lang="zh-CN" altLang="en-US" sz="2400"/>
          </a:p>
          <a:p>
            <a:pPr eaLnBrk="1" hangingPunct="1">
              <a:spcBef>
                <a:spcPct val="50000"/>
              </a:spcBef>
              <a:buFontTx/>
              <a:buAutoNum type="arabicParenBoth"/>
            </a:pPr>
            <a:r>
              <a:rPr lang="en-US" altLang="zh-CN" sz="2400"/>
              <a:t>P</a:t>
            </a:r>
            <a:r>
              <a:rPr lang="en-US" altLang="zh-CN" sz="2400" baseline="-25000"/>
              <a:t>0</a:t>
            </a:r>
            <a:r>
              <a:rPr lang="en-US" altLang="zh-CN" sz="2400"/>
              <a:t>=({1,2,4},{3,5,6})</a:t>
            </a:r>
            <a:endParaRPr lang="en-US" altLang="zh-CN" sz="2400"/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(2)</a:t>
            </a:r>
            <a:r>
              <a:rPr lang="zh-CN" altLang="en-US" sz="2400"/>
              <a:t>考察</a:t>
            </a:r>
            <a:r>
              <a:rPr lang="en-US" altLang="zh-CN" sz="2400"/>
              <a:t>{1,2,4}:</a:t>
            </a:r>
            <a:endParaRPr lang="en-US" altLang="zh-CN" sz="2400"/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  </a:t>
            </a:r>
            <a:r>
              <a:rPr lang="zh-CN" altLang="en-US" sz="2400"/>
              <a:t>因为</a:t>
            </a:r>
            <a:r>
              <a:rPr lang="en-US" altLang="zh-CN" sz="2400"/>
              <a:t>{1}</a:t>
            </a:r>
            <a:r>
              <a:rPr lang="en-US" altLang="zh-CN" sz="2400" baseline="-25000"/>
              <a:t>0</a:t>
            </a:r>
            <a:r>
              <a:rPr lang="zh-CN" altLang="en-US" sz="2400"/>
              <a:t>无定义，</a:t>
            </a:r>
            <a:endParaRPr lang="zh-CN" altLang="en-US" sz="2400"/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{2,4}</a:t>
            </a:r>
            <a:r>
              <a:rPr lang="en-US" altLang="zh-CN" sz="2400" baseline="-25000"/>
              <a:t>0</a:t>
            </a:r>
            <a:r>
              <a:rPr lang="en-US" altLang="zh-CN" sz="2400"/>
              <a:t>={3,6}    {3,5,6}</a:t>
            </a:r>
            <a:endParaRPr lang="en-US" altLang="zh-CN" sz="2400"/>
          </a:p>
          <a:p>
            <a:pPr eaLnBrk="1" hangingPunct="1">
              <a:spcBef>
                <a:spcPct val="50000"/>
              </a:spcBef>
            </a:pPr>
            <a:r>
              <a:rPr lang="zh-CN" altLang="en-US" sz="2400"/>
              <a:t>所以</a:t>
            </a:r>
            <a:r>
              <a:rPr lang="en-US" altLang="zh-CN" sz="2400"/>
              <a:t>P</a:t>
            </a:r>
            <a:r>
              <a:rPr lang="en-US" altLang="zh-CN" sz="2400" baseline="-25000"/>
              <a:t>1</a:t>
            </a:r>
            <a:r>
              <a:rPr lang="en-US" altLang="zh-CN" sz="2400"/>
              <a:t>=({1},{2,4},{3,5,6})</a:t>
            </a:r>
            <a:endParaRPr lang="en-US" altLang="zh-CN" sz="2400"/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(3)</a:t>
            </a:r>
            <a:r>
              <a:rPr lang="zh-CN" altLang="en-US" sz="2400"/>
              <a:t>考察</a:t>
            </a:r>
            <a:r>
              <a:rPr lang="en-US" altLang="zh-CN" sz="2400"/>
              <a:t>{3,5,6}</a:t>
            </a:r>
            <a:r>
              <a:rPr lang="zh-CN" altLang="en-US" sz="2400"/>
              <a:t>和</a:t>
            </a:r>
            <a:r>
              <a:rPr lang="en-US" altLang="zh-CN" sz="2400"/>
              <a:t>{2,4}:</a:t>
            </a:r>
            <a:endParaRPr lang="en-US" altLang="zh-CN" sz="2400"/>
          </a:p>
          <a:p>
            <a:pPr eaLnBrk="1" hangingPunct="1">
              <a:spcBef>
                <a:spcPct val="50000"/>
              </a:spcBef>
            </a:pPr>
            <a:r>
              <a:rPr lang="zh-CN" altLang="en-US" sz="2400"/>
              <a:t>因为：</a:t>
            </a:r>
            <a:r>
              <a:rPr lang="en-US" altLang="zh-CN" sz="2400"/>
              <a:t>{3}</a:t>
            </a:r>
            <a:r>
              <a:rPr lang="en-US" altLang="zh-CN" sz="2400" baseline="-25000"/>
              <a:t>1</a:t>
            </a:r>
            <a:r>
              <a:rPr lang="zh-CN" altLang="en-US" sz="2400"/>
              <a:t>有定义，</a:t>
            </a:r>
            <a:r>
              <a:rPr lang="en-US" altLang="zh-CN" sz="2400"/>
              <a:t>{5,6}</a:t>
            </a:r>
            <a:r>
              <a:rPr lang="en-US" altLang="zh-CN" sz="2400" baseline="-25000"/>
              <a:t>1</a:t>
            </a:r>
            <a:r>
              <a:rPr lang="zh-CN" altLang="en-US" sz="2400"/>
              <a:t>无定义．</a:t>
            </a:r>
            <a:endParaRPr lang="zh-CN" altLang="en-US" sz="2400"/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{5}</a:t>
            </a:r>
            <a:r>
              <a:rPr lang="en-US" altLang="zh-CN" sz="2400" baseline="-25000"/>
              <a:t>0</a:t>
            </a:r>
            <a:r>
              <a:rPr lang="zh-CN" altLang="en-US" sz="2400"/>
              <a:t>有定义，</a:t>
            </a:r>
            <a:r>
              <a:rPr lang="en-US" altLang="zh-CN" sz="2400"/>
              <a:t>{6}</a:t>
            </a:r>
            <a:r>
              <a:rPr lang="en-US" altLang="zh-CN" sz="2400" baseline="-25000"/>
              <a:t>0</a:t>
            </a:r>
            <a:r>
              <a:rPr lang="zh-CN" altLang="en-US" sz="2400"/>
              <a:t>无定义．显然</a:t>
            </a:r>
            <a:r>
              <a:rPr lang="en-US" altLang="zh-CN" sz="2400"/>
              <a:t>2</a:t>
            </a:r>
            <a:r>
              <a:rPr lang="zh-CN" altLang="en-US" sz="2400"/>
              <a:t>和</a:t>
            </a:r>
            <a:r>
              <a:rPr lang="en-US" altLang="zh-CN" sz="2400"/>
              <a:t>4</a:t>
            </a:r>
            <a:r>
              <a:rPr lang="zh-CN" altLang="en-US" sz="2400"/>
              <a:t>可区分．</a:t>
            </a:r>
            <a:endParaRPr lang="zh-CN" altLang="en-US" sz="2400"/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P2=({1},{2},{3},{4},{5},{6}).</a:t>
            </a:r>
            <a:endParaRPr lang="en-US" altLang="zh-CN" sz="2400"/>
          </a:p>
          <a:p>
            <a:pPr eaLnBrk="1" hangingPunct="1">
              <a:spcBef>
                <a:spcPct val="50000"/>
              </a:spcBef>
            </a:pPr>
            <a:endParaRPr lang="en-US" altLang="zh-CN" sz="2400"/>
          </a:p>
          <a:p>
            <a:pPr eaLnBrk="1" hangingPunct="1">
              <a:spcBef>
                <a:spcPct val="50000"/>
              </a:spcBef>
            </a:pPr>
            <a:endParaRPr lang="en-US" altLang="zh-CN" sz="2400"/>
          </a:p>
          <a:p>
            <a:pPr eaLnBrk="1" hangingPunct="1">
              <a:spcBef>
                <a:spcPct val="50000"/>
              </a:spcBef>
              <a:buFontTx/>
              <a:buAutoNum type="arabicParenBoth"/>
            </a:pPr>
            <a:endParaRPr lang="en-US" altLang="zh-CN" sz="2400" baseline="-25000"/>
          </a:p>
        </p:txBody>
      </p:sp>
      <p:graphicFrame>
        <p:nvGraphicFramePr>
          <p:cNvPr id="1026" name="Object 95"/>
          <p:cNvGraphicFramePr>
            <a:graphicFrameLocks noChangeAspect="1"/>
          </p:cNvGraphicFramePr>
          <p:nvPr/>
        </p:nvGraphicFramePr>
        <p:xfrm>
          <a:off x="1692275" y="3284538"/>
          <a:ext cx="220663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Equation" r:id="rId1" imgW="152400" imgH="127000" progId="Equation.DSMT4">
                  <p:embed/>
                </p:oleObj>
              </mc:Choice>
              <mc:Fallback>
                <p:oleObj name="Equation" r:id="rId1" imgW="152400" imgH="127000" progId="Equation.DSMT4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284538"/>
                        <a:ext cx="220663" cy="18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Group 96"/>
          <p:cNvGraphicFramePr>
            <a:graphicFrameLocks noGrp="1"/>
          </p:cNvGraphicFramePr>
          <p:nvPr/>
        </p:nvGraphicFramePr>
        <p:xfrm>
          <a:off x="5038725" y="3143250"/>
          <a:ext cx="3605213" cy="3430590"/>
        </p:xfrm>
        <a:graphic>
          <a:graphicData uri="http://schemas.openxmlformats.org/drawingml/2006/table">
            <a:tbl>
              <a:tblPr/>
              <a:tblGrid>
                <a:gridCol w="819150"/>
                <a:gridCol w="984250"/>
                <a:gridCol w="901700"/>
                <a:gridCol w="900113"/>
              </a:tblGrid>
              <a:tr h="4905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DFA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F’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3966</Words>
  <Application>WPS 演示</Application>
  <PresentationFormat>全屏显示(4:3)</PresentationFormat>
  <Paragraphs>811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Symbol</vt:lpstr>
      <vt:lpstr>Gungsuh</vt:lpstr>
      <vt:lpstr>Adobe Myungjo Std M</vt:lpstr>
      <vt:lpstr>微软雅黑</vt:lpstr>
      <vt:lpstr>Arial Unicode MS</vt:lpstr>
      <vt:lpstr>Calibri</vt:lpstr>
      <vt:lpstr>Times New Roman</vt:lpstr>
      <vt:lpstr>默认设计模板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user909</dc:creator>
  <cp:lastModifiedBy>qzuser</cp:lastModifiedBy>
  <cp:revision>81</cp:revision>
  <dcterms:created xsi:type="dcterms:W3CDTF">2008-12-28T13:26:00Z</dcterms:created>
  <dcterms:modified xsi:type="dcterms:W3CDTF">2020-01-02T02:39:08Z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