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 id="2147483814" r:id="rId2"/>
  </p:sldMasterIdLst>
  <p:notesMasterIdLst>
    <p:notesMasterId r:id="rId73"/>
  </p:notesMasterIdLst>
  <p:sldIdLst>
    <p:sldId id="256" r:id="rId3"/>
    <p:sldId id="450" r:id="rId4"/>
    <p:sldId id="391" r:id="rId5"/>
    <p:sldId id="461" r:id="rId6"/>
    <p:sldId id="460" r:id="rId7"/>
    <p:sldId id="408" r:id="rId8"/>
    <p:sldId id="405" r:id="rId9"/>
    <p:sldId id="406" r:id="rId10"/>
    <p:sldId id="347" r:id="rId11"/>
    <p:sldId id="389" r:id="rId12"/>
    <p:sldId id="455" r:id="rId13"/>
    <p:sldId id="456" r:id="rId14"/>
    <p:sldId id="409" r:id="rId15"/>
    <p:sldId id="410" r:id="rId16"/>
    <p:sldId id="411" r:id="rId17"/>
    <p:sldId id="412" r:id="rId18"/>
    <p:sldId id="413" r:id="rId19"/>
    <p:sldId id="351" r:id="rId20"/>
    <p:sldId id="352" r:id="rId21"/>
    <p:sldId id="353" r:id="rId22"/>
    <p:sldId id="359" r:id="rId23"/>
    <p:sldId id="361" r:id="rId24"/>
    <p:sldId id="414" r:id="rId25"/>
    <p:sldId id="416" r:id="rId26"/>
    <p:sldId id="415" r:id="rId27"/>
    <p:sldId id="417" r:id="rId28"/>
    <p:sldId id="363" r:id="rId29"/>
    <p:sldId id="371" r:id="rId30"/>
    <p:sldId id="457" r:id="rId31"/>
    <p:sldId id="418" r:id="rId32"/>
    <p:sldId id="419" r:id="rId33"/>
    <p:sldId id="480" r:id="rId34"/>
    <p:sldId id="420" r:id="rId35"/>
    <p:sldId id="421" r:id="rId36"/>
    <p:sldId id="422" r:id="rId37"/>
    <p:sldId id="373" r:id="rId38"/>
    <p:sldId id="423" r:id="rId39"/>
    <p:sldId id="424" r:id="rId40"/>
    <p:sldId id="464" r:id="rId41"/>
    <p:sldId id="481" r:id="rId42"/>
    <p:sldId id="425" r:id="rId43"/>
    <p:sldId id="426" r:id="rId44"/>
    <p:sldId id="427" r:id="rId45"/>
    <p:sldId id="428" r:id="rId46"/>
    <p:sldId id="465" r:id="rId47"/>
    <p:sldId id="466" r:id="rId48"/>
    <p:sldId id="429" r:id="rId49"/>
    <p:sldId id="430" r:id="rId50"/>
    <p:sldId id="431" r:id="rId51"/>
    <p:sldId id="432" r:id="rId52"/>
    <p:sldId id="467" r:id="rId53"/>
    <p:sldId id="468" r:id="rId54"/>
    <p:sldId id="433" r:id="rId55"/>
    <p:sldId id="462" r:id="rId56"/>
    <p:sldId id="434" r:id="rId57"/>
    <p:sldId id="435" r:id="rId58"/>
    <p:sldId id="436" r:id="rId59"/>
    <p:sldId id="438" r:id="rId60"/>
    <p:sldId id="439" r:id="rId61"/>
    <p:sldId id="440" r:id="rId62"/>
    <p:sldId id="441" r:id="rId63"/>
    <p:sldId id="442" r:id="rId64"/>
    <p:sldId id="443" r:id="rId65"/>
    <p:sldId id="444" r:id="rId66"/>
    <p:sldId id="445" r:id="rId67"/>
    <p:sldId id="446" r:id="rId68"/>
    <p:sldId id="447" r:id="rId69"/>
    <p:sldId id="458" r:id="rId70"/>
    <p:sldId id="459" r:id="rId71"/>
    <p:sldId id="448" r:id="rId72"/>
  </p:sldIdLst>
  <p:sldSz cx="9144000" cy="6858000" type="screen4x3"/>
  <p:notesSz cx="6858000" cy="9144000"/>
  <p:defaultTextStyle>
    <a:defPPr>
      <a:defRPr lang="zh-CN"/>
    </a:defPPr>
    <a:lvl1pPr algn="l" rtl="0" fontAlgn="base">
      <a:spcBef>
        <a:spcPct val="0"/>
      </a:spcBef>
      <a:spcAft>
        <a:spcPct val="0"/>
      </a:spcAft>
      <a:defRPr sz="4600" b="1" kern="1200">
        <a:solidFill>
          <a:schemeClr val="hlink"/>
        </a:solidFill>
        <a:latin typeface="隶书" panose="02010509060101010101" pitchFamily="49" charset="-122"/>
        <a:ea typeface="隶书" panose="02010509060101010101" pitchFamily="49" charset="-122"/>
        <a:cs typeface="+mn-cs"/>
      </a:defRPr>
    </a:lvl1pPr>
    <a:lvl2pPr marL="457200" algn="l" rtl="0" fontAlgn="base">
      <a:spcBef>
        <a:spcPct val="0"/>
      </a:spcBef>
      <a:spcAft>
        <a:spcPct val="0"/>
      </a:spcAft>
      <a:defRPr sz="4600" b="1" kern="1200">
        <a:solidFill>
          <a:schemeClr val="hlink"/>
        </a:solidFill>
        <a:latin typeface="隶书" panose="02010509060101010101" pitchFamily="49" charset="-122"/>
        <a:ea typeface="隶书" panose="02010509060101010101" pitchFamily="49" charset="-122"/>
        <a:cs typeface="+mn-cs"/>
      </a:defRPr>
    </a:lvl2pPr>
    <a:lvl3pPr marL="914400" algn="l" rtl="0" fontAlgn="base">
      <a:spcBef>
        <a:spcPct val="0"/>
      </a:spcBef>
      <a:spcAft>
        <a:spcPct val="0"/>
      </a:spcAft>
      <a:defRPr sz="4600" b="1" kern="1200">
        <a:solidFill>
          <a:schemeClr val="hlink"/>
        </a:solidFill>
        <a:latin typeface="隶书" panose="02010509060101010101" pitchFamily="49" charset="-122"/>
        <a:ea typeface="隶书" panose="02010509060101010101" pitchFamily="49" charset="-122"/>
        <a:cs typeface="+mn-cs"/>
      </a:defRPr>
    </a:lvl3pPr>
    <a:lvl4pPr marL="1371600" algn="l" rtl="0" fontAlgn="base">
      <a:spcBef>
        <a:spcPct val="0"/>
      </a:spcBef>
      <a:spcAft>
        <a:spcPct val="0"/>
      </a:spcAft>
      <a:defRPr sz="4600" b="1" kern="1200">
        <a:solidFill>
          <a:schemeClr val="hlink"/>
        </a:solidFill>
        <a:latin typeface="隶书" panose="02010509060101010101" pitchFamily="49" charset="-122"/>
        <a:ea typeface="隶书" panose="02010509060101010101" pitchFamily="49" charset="-122"/>
        <a:cs typeface="+mn-cs"/>
      </a:defRPr>
    </a:lvl4pPr>
    <a:lvl5pPr marL="1828800" algn="l" rtl="0" fontAlgn="base">
      <a:spcBef>
        <a:spcPct val="0"/>
      </a:spcBef>
      <a:spcAft>
        <a:spcPct val="0"/>
      </a:spcAft>
      <a:defRPr sz="4600" b="1" kern="1200">
        <a:solidFill>
          <a:schemeClr val="hlink"/>
        </a:solidFill>
        <a:latin typeface="隶书" panose="02010509060101010101" pitchFamily="49" charset="-122"/>
        <a:ea typeface="隶书" panose="02010509060101010101" pitchFamily="49" charset="-122"/>
        <a:cs typeface="+mn-cs"/>
      </a:defRPr>
    </a:lvl5pPr>
    <a:lvl6pPr marL="2286000" algn="l" defTabSz="914400" rtl="0" eaLnBrk="1" latinLnBrk="0" hangingPunct="1">
      <a:defRPr sz="4600" b="1" kern="1200">
        <a:solidFill>
          <a:schemeClr val="hlink"/>
        </a:solidFill>
        <a:latin typeface="隶书" panose="02010509060101010101" pitchFamily="49" charset="-122"/>
        <a:ea typeface="隶书" panose="02010509060101010101" pitchFamily="49" charset="-122"/>
        <a:cs typeface="+mn-cs"/>
      </a:defRPr>
    </a:lvl6pPr>
    <a:lvl7pPr marL="2743200" algn="l" defTabSz="914400" rtl="0" eaLnBrk="1" latinLnBrk="0" hangingPunct="1">
      <a:defRPr sz="4600" b="1" kern="1200">
        <a:solidFill>
          <a:schemeClr val="hlink"/>
        </a:solidFill>
        <a:latin typeface="隶书" panose="02010509060101010101" pitchFamily="49" charset="-122"/>
        <a:ea typeface="隶书" panose="02010509060101010101" pitchFamily="49" charset="-122"/>
        <a:cs typeface="+mn-cs"/>
      </a:defRPr>
    </a:lvl7pPr>
    <a:lvl8pPr marL="3200400" algn="l" defTabSz="914400" rtl="0" eaLnBrk="1" latinLnBrk="0" hangingPunct="1">
      <a:defRPr sz="4600" b="1" kern="1200">
        <a:solidFill>
          <a:schemeClr val="hlink"/>
        </a:solidFill>
        <a:latin typeface="隶书" panose="02010509060101010101" pitchFamily="49" charset="-122"/>
        <a:ea typeface="隶书" panose="02010509060101010101" pitchFamily="49" charset="-122"/>
        <a:cs typeface="+mn-cs"/>
      </a:defRPr>
    </a:lvl8pPr>
    <a:lvl9pPr marL="3657600" algn="l" defTabSz="914400" rtl="0" eaLnBrk="1" latinLnBrk="0" hangingPunct="1">
      <a:defRPr sz="4600" b="1" kern="1200">
        <a:solidFill>
          <a:schemeClr val="hlink"/>
        </a:solidFill>
        <a:latin typeface="隶书" panose="02010509060101010101" pitchFamily="49" charset="-122"/>
        <a:ea typeface="隶书" panose="020105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CC0000"/>
    <a:srgbClr val="CCECFF"/>
    <a:srgbClr val="CCFFCC"/>
    <a:srgbClr val="CCCCFF"/>
    <a:srgbClr val="6699FF"/>
    <a:srgbClr val="99C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9" autoAdjust="0"/>
    <p:restoredTop sz="94646" autoAdjust="0"/>
  </p:normalViewPr>
  <p:slideViewPr>
    <p:cSldViewPr>
      <p:cViewPr varScale="1">
        <p:scale>
          <a:sx n="78" d="100"/>
          <a:sy n="78" d="100"/>
        </p:scale>
        <p:origin x="355"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3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C2C6302-8F9B-42F2-9D9E-31345C9E60B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solidFill>
                  <a:schemeClr val="tx1"/>
                </a:solidFill>
                <a:latin typeface="Arial" charset="0"/>
                <a:ea typeface="宋体" pitchFamily="2" charset="-122"/>
              </a:defRPr>
            </a:lvl1pPr>
          </a:lstStyle>
          <a:p>
            <a:pPr>
              <a:defRPr/>
            </a:pPr>
            <a:endParaRPr lang="en-US" altLang="zh-CN"/>
          </a:p>
        </p:txBody>
      </p:sp>
      <p:sp>
        <p:nvSpPr>
          <p:cNvPr id="3075" name="Rectangle 3">
            <a:extLst>
              <a:ext uri="{FF2B5EF4-FFF2-40B4-BE49-F238E27FC236}">
                <a16:creationId xmlns:a16="http://schemas.microsoft.com/office/drawing/2014/main" id="{F4B405F0-9EBC-4E46-AE92-B6BC8C01B6AD}"/>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Arial" charset="0"/>
                <a:ea typeface="宋体" pitchFamily="2" charset="-122"/>
              </a:defRPr>
            </a:lvl1pPr>
          </a:lstStyle>
          <a:p>
            <a:pPr>
              <a:defRPr/>
            </a:pPr>
            <a:endParaRPr lang="en-US" altLang="zh-CN"/>
          </a:p>
        </p:txBody>
      </p:sp>
      <p:sp>
        <p:nvSpPr>
          <p:cNvPr id="65540" name="Rectangle 4">
            <a:extLst>
              <a:ext uri="{FF2B5EF4-FFF2-40B4-BE49-F238E27FC236}">
                <a16:creationId xmlns:a16="http://schemas.microsoft.com/office/drawing/2014/main" id="{751F274A-F623-4894-B2B5-261437B546AE}"/>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338B3B31-EC94-4A79-B7DC-9E81E3361C84}"/>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a:extLst>
              <a:ext uri="{FF2B5EF4-FFF2-40B4-BE49-F238E27FC236}">
                <a16:creationId xmlns:a16="http://schemas.microsoft.com/office/drawing/2014/main" id="{982979EF-AF8C-4136-8B8A-251A16C47D50}"/>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solidFill>
                  <a:schemeClr val="tx1"/>
                </a:solidFill>
                <a:latin typeface="Arial" charset="0"/>
                <a:ea typeface="宋体" pitchFamily="2" charset="-122"/>
              </a:defRPr>
            </a:lvl1pPr>
          </a:lstStyle>
          <a:p>
            <a:pPr>
              <a:defRPr/>
            </a:pPr>
            <a:endParaRPr lang="en-US" altLang="zh-CN"/>
          </a:p>
        </p:txBody>
      </p:sp>
      <p:sp>
        <p:nvSpPr>
          <p:cNvPr id="3079" name="Rectangle 7">
            <a:extLst>
              <a:ext uri="{FF2B5EF4-FFF2-40B4-BE49-F238E27FC236}">
                <a16:creationId xmlns:a16="http://schemas.microsoft.com/office/drawing/2014/main" id="{BB26580B-0E9B-44B2-BBA8-39696E10E43A}"/>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latin typeface="Arial" panose="020B0604020202020204" pitchFamily="34" charset="0"/>
                <a:ea typeface="宋体" panose="02010600030101010101" pitchFamily="2" charset="-122"/>
              </a:defRPr>
            </a:lvl1pPr>
          </a:lstStyle>
          <a:p>
            <a:fld id="{99BB8B81-9AB7-48D2-B540-D88F5ABCEC8E}"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5220CCED-9ED2-4391-AA15-21A51B8F8D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06FD61B3-F6FC-43BF-9E5F-C92E3E913B96}" type="slidenum">
              <a:rPr lang="en-US" altLang="zh-CN" sz="1200" b="0">
                <a:solidFill>
                  <a:schemeClr val="tx1"/>
                </a:solidFill>
                <a:latin typeface="Arial" panose="020B0604020202020204" pitchFamily="34" charset="0"/>
                <a:ea typeface="宋体" panose="02010600030101010101" pitchFamily="2" charset="-122"/>
              </a:rPr>
              <a:pPr eaLnBrk="1" hangingPunct="1"/>
              <a:t>1</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66563" name="Rectangle 2">
            <a:extLst>
              <a:ext uri="{FF2B5EF4-FFF2-40B4-BE49-F238E27FC236}">
                <a16:creationId xmlns:a16="http://schemas.microsoft.com/office/drawing/2014/main" id="{3963DFB6-34D6-4872-AEAE-E8BF57B554AD}"/>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31047CCB-7803-4D4A-A9EA-165ECA9E52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FCA7B936-F643-4DBB-ADCC-3F2680C35A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6C401231-A609-48DB-977D-197C643ADAD1}" type="slidenum">
              <a:rPr lang="en-US" altLang="zh-CN" sz="1200" b="0">
                <a:solidFill>
                  <a:schemeClr val="tx1"/>
                </a:solidFill>
                <a:latin typeface="Arial" panose="020B0604020202020204" pitchFamily="34" charset="0"/>
                <a:ea typeface="宋体" panose="02010600030101010101" pitchFamily="2" charset="-122"/>
              </a:rPr>
              <a:pPr eaLnBrk="1" hangingPunct="1"/>
              <a:t>10</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74755" name="Rectangle 2">
            <a:extLst>
              <a:ext uri="{FF2B5EF4-FFF2-40B4-BE49-F238E27FC236}">
                <a16:creationId xmlns:a16="http://schemas.microsoft.com/office/drawing/2014/main" id="{CD7EFB07-C3A2-4792-802A-CF2620F17B90}"/>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1665ED2C-7E3A-47A7-A2A4-ADA55CE308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DCE63F4C-C5F3-4E57-83A7-A106F4AA1A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04FDE34F-2BA5-49E3-BBB9-438D8C923242}" type="slidenum">
              <a:rPr lang="en-US" altLang="zh-CN" sz="1200" b="0">
                <a:solidFill>
                  <a:schemeClr val="tx1"/>
                </a:solidFill>
                <a:latin typeface="Arial" panose="020B0604020202020204" pitchFamily="34" charset="0"/>
                <a:ea typeface="宋体" panose="02010600030101010101" pitchFamily="2" charset="-122"/>
              </a:rPr>
              <a:pPr eaLnBrk="1" hangingPunct="1"/>
              <a:t>11</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75779" name="Rectangle 2">
            <a:extLst>
              <a:ext uri="{FF2B5EF4-FFF2-40B4-BE49-F238E27FC236}">
                <a16:creationId xmlns:a16="http://schemas.microsoft.com/office/drawing/2014/main" id="{C140D2B0-FBC7-4140-9578-337AF5F46388}"/>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8A62AC11-B1CC-4C45-A904-9EE7E86E9A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4E3E0FEC-16CC-4674-9668-98EEDA9A3C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39D4A60E-E812-4214-B04F-121D24748DEA}" type="slidenum">
              <a:rPr lang="en-US" altLang="zh-CN" sz="1200" b="0">
                <a:solidFill>
                  <a:schemeClr val="tx1"/>
                </a:solidFill>
                <a:latin typeface="Arial" panose="020B0604020202020204" pitchFamily="34" charset="0"/>
                <a:ea typeface="宋体" panose="02010600030101010101" pitchFamily="2" charset="-122"/>
              </a:rPr>
              <a:pPr eaLnBrk="1" hangingPunct="1"/>
              <a:t>12</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76803" name="Rectangle 2">
            <a:extLst>
              <a:ext uri="{FF2B5EF4-FFF2-40B4-BE49-F238E27FC236}">
                <a16:creationId xmlns:a16="http://schemas.microsoft.com/office/drawing/2014/main" id="{900FFEA0-798F-4087-AF35-D2E5003B8DA8}"/>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5DD5DFF7-8A98-4CD0-A3DF-192F1AA930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52A1ED9D-C843-4578-B437-5C2E5C16A8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E46A1AB6-37D1-4A92-881B-9DB2E657E6B4}" type="slidenum">
              <a:rPr lang="en-US" altLang="zh-CN" sz="1200" b="0">
                <a:solidFill>
                  <a:schemeClr val="tx1"/>
                </a:solidFill>
                <a:latin typeface="Arial" panose="020B0604020202020204" pitchFamily="34" charset="0"/>
                <a:ea typeface="宋体" panose="02010600030101010101" pitchFamily="2" charset="-122"/>
              </a:rPr>
              <a:pPr eaLnBrk="1" hangingPunct="1"/>
              <a:t>13</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77827" name="Rectangle 2">
            <a:extLst>
              <a:ext uri="{FF2B5EF4-FFF2-40B4-BE49-F238E27FC236}">
                <a16:creationId xmlns:a16="http://schemas.microsoft.com/office/drawing/2014/main" id="{C536E14D-A065-40FE-937E-D4CAB6E42CFE}"/>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796CA887-84B3-4D7B-BBB2-17B3BBDE65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892FCCC9-509E-4593-86C9-A670EEB1A3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81C93207-CC46-4152-916A-5B00D3A97659}" type="slidenum">
              <a:rPr lang="en-US" altLang="zh-CN" sz="1200" b="0">
                <a:solidFill>
                  <a:schemeClr val="tx1"/>
                </a:solidFill>
                <a:latin typeface="Arial" panose="020B0604020202020204" pitchFamily="34" charset="0"/>
                <a:ea typeface="宋体" panose="02010600030101010101" pitchFamily="2" charset="-122"/>
              </a:rPr>
              <a:pPr eaLnBrk="1" hangingPunct="1"/>
              <a:t>14</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78851" name="Rectangle 2">
            <a:extLst>
              <a:ext uri="{FF2B5EF4-FFF2-40B4-BE49-F238E27FC236}">
                <a16:creationId xmlns:a16="http://schemas.microsoft.com/office/drawing/2014/main" id="{6B49AFCA-5A39-43FE-AF3D-5359E2E9EFAE}"/>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11658313-1383-4B8D-9022-FFDE6F58A6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A8E5CEC1-6F4E-4200-B38B-F84F2FD811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3DB353A1-0AAF-4C6F-A9F4-900528D86499}" type="slidenum">
              <a:rPr lang="en-US" altLang="zh-CN" sz="1200" b="0">
                <a:solidFill>
                  <a:schemeClr val="tx1"/>
                </a:solidFill>
                <a:latin typeface="Arial" panose="020B0604020202020204" pitchFamily="34" charset="0"/>
                <a:ea typeface="宋体" panose="02010600030101010101" pitchFamily="2" charset="-122"/>
              </a:rPr>
              <a:pPr eaLnBrk="1" hangingPunct="1"/>
              <a:t>15</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79875" name="Rectangle 2">
            <a:extLst>
              <a:ext uri="{FF2B5EF4-FFF2-40B4-BE49-F238E27FC236}">
                <a16:creationId xmlns:a16="http://schemas.microsoft.com/office/drawing/2014/main" id="{68517F39-7118-43CF-A416-6715D556E995}"/>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5A85B156-2DA7-448D-92A5-4F78125B95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78CF47D8-9491-4562-95DA-6827F2E518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FFC61911-3B04-4AF1-94AE-B6CB4D80C350}" type="slidenum">
              <a:rPr lang="en-US" altLang="zh-CN" sz="1200" b="0">
                <a:solidFill>
                  <a:schemeClr val="tx1"/>
                </a:solidFill>
                <a:latin typeface="Arial" panose="020B0604020202020204" pitchFamily="34" charset="0"/>
                <a:ea typeface="宋体" panose="02010600030101010101" pitchFamily="2" charset="-122"/>
              </a:rPr>
              <a:pPr eaLnBrk="1" hangingPunct="1"/>
              <a:t>16</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80899" name="Rectangle 2">
            <a:extLst>
              <a:ext uri="{FF2B5EF4-FFF2-40B4-BE49-F238E27FC236}">
                <a16:creationId xmlns:a16="http://schemas.microsoft.com/office/drawing/2014/main" id="{EA3DCEB4-A2E3-497D-B2DF-EE851FD36D27}"/>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DE22D566-DD56-4E58-8EDE-63814D7DA2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F8F55420-0974-4974-ADF1-1F39548D65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4FF4131A-1F91-4408-ABE5-525D1F9C73B6}" type="slidenum">
              <a:rPr lang="en-US" altLang="zh-CN" sz="1200" b="0">
                <a:solidFill>
                  <a:schemeClr val="tx1"/>
                </a:solidFill>
                <a:latin typeface="Arial" panose="020B0604020202020204" pitchFamily="34" charset="0"/>
                <a:ea typeface="宋体" panose="02010600030101010101" pitchFamily="2" charset="-122"/>
              </a:rPr>
              <a:pPr eaLnBrk="1" hangingPunct="1"/>
              <a:t>17</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81923" name="Rectangle 2">
            <a:extLst>
              <a:ext uri="{FF2B5EF4-FFF2-40B4-BE49-F238E27FC236}">
                <a16:creationId xmlns:a16="http://schemas.microsoft.com/office/drawing/2014/main" id="{83A6E34C-A68D-40A8-BC7D-4A77199CDF25}"/>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DA3FFBCE-A508-4780-A365-0E5F6F9BC0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5F786780-10B7-416A-AB4D-04A27DC5EF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DCE92E60-E1BB-4567-8777-9C53D1E8F202}" type="slidenum">
              <a:rPr lang="en-US" altLang="zh-CN" sz="1200" b="0">
                <a:solidFill>
                  <a:schemeClr val="tx1"/>
                </a:solidFill>
                <a:latin typeface="Arial" panose="020B0604020202020204" pitchFamily="34" charset="0"/>
                <a:ea typeface="宋体" panose="02010600030101010101" pitchFamily="2" charset="-122"/>
              </a:rPr>
              <a:pPr eaLnBrk="1" hangingPunct="1"/>
              <a:t>18</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82947" name="Rectangle 2">
            <a:extLst>
              <a:ext uri="{FF2B5EF4-FFF2-40B4-BE49-F238E27FC236}">
                <a16:creationId xmlns:a16="http://schemas.microsoft.com/office/drawing/2014/main" id="{9CB99A84-63D9-4A31-BCB7-50E0B33CC128}"/>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7640DC71-114C-49CE-9582-974BB15A0E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ECCAEF8D-0B30-4443-802B-70ED42A4E3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C3BA07EB-EED6-4F38-A18E-7BACC361E39B}" type="slidenum">
              <a:rPr lang="en-US" altLang="zh-CN" sz="1200" b="0">
                <a:solidFill>
                  <a:schemeClr val="tx1"/>
                </a:solidFill>
                <a:latin typeface="Arial" panose="020B0604020202020204" pitchFamily="34" charset="0"/>
                <a:ea typeface="宋体" panose="02010600030101010101" pitchFamily="2" charset="-122"/>
              </a:rPr>
              <a:pPr eaLnBrk="1" hangingPunct="1"/>
              <a:t>19</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83971" name="Rectangle 2">
            <a:extLst>
              <a:ext uri="{FF2B5EF4-FFF2-40B4-BE49-F238E27FC236}">
                <a16:creationId xmlns:a16="http://schemas.microsoft.com/office/drawing/2014/main" id="{FA4BB703-A350-48D4-B9CF-6D43CADC8C74}"/>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EED14925-7F6A-41BD-ACA2-2523432599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1868A7DA-B2A9-43C5-93A5-85409BD94C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DB8628D2-27B1-45F9-8187-3627644827F4}" type="slidenum">
              <a:rPr lang="en-US" altLang="zh-CN" sz="1200" b="0">
                <a:solidFill>
                  <a:schemeClr val="tx1"/>
                </a:solidFill>
                <a:latin typeface="Arial" panose="020B0604020202020204" pitchFamily="34" charset="0"/>
                <a:ea typeface="宋体" panose="02010600030101010101" pitchFamily="2" charset="-122"/>
              </a:rPr>
              <a:pPr eaLnBrk="1" hangingPunct="1"/>
              <a:t>2</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67587" name="Rectangle 2">
            <a:extLst>
              <a:ext uri="{FF2B5EF4-FFF2-40B4-BE49-F238E27FC236}">
                <a16:creationId xmlns:a16="http://schemas.microsoft.com/office/drawing/2014/main" id="{CD1BDC91-45ED-40C2-9435-CF147F627B43}"/>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BA1E3121-E90E-4488-87F3-6D9FF6F000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140E37AC-5C86-46D2-A5B0-042C494BC3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74BFFB7C-3987-4A37-8BC8-3BA8836619F7}" type="slidenum">
              <a:rPr lang="en-US" altLang="zh-CN" sz="1200" b="0">
                <a:solidFill>
                  <a:schemeClr val="tx1"/>
                </a:solidFill>
                <a:latin typeface="Arial" panose="020B0604020202020204" pitchFamily="34" charset="0"/>
                <a:ea typeface="宋体" panose="02010600030101010101" pitchFamily="2" charset="-122"/>
              </a:rPr>
              <a:pPr eaLnBrk="1" hangingPunct="1"/>
              <a:t>20</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84995" name="Rectangle 2">
            <a:extLst>
              <a:ext uri="{FF2B5EF4-FFF2-40B4-BE49-F238E27FC236}">
                <a16:creationId xmlns:a16="http://schemas.microsoft.com/office/drawing/2014/main" id="{4346960D-9D07-4FD4-9E5A-52ECA45095DA}"/>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5D027E7C-800C-45F3-8CB1-A9324E535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103C10B4-6E32-444C-BB17-BB235F390D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2DAF3733-B7FF-4CD5-989C-A86FA3D7F469}" type="slidenum">
              <a:rPr lang="en-US" altLang="zh-CN" sz="1200" b="0">
                <a:solidFill>
                  <a:schemeClr val="tx1"/>
                </a:solidFill>
                <a:latin typeface="Arial" panose="020B0604020202020204" pitchFamily="34" charset="0"/>
                <a:ea typeface="宋体" panose="02010600030101010101" pitchFamily="2" charset="-122"/>
              </a:rPr>
              <a:pPr eaLnBrk="1" hangingPunct="1"/>
              <a:t>21</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86019" name="Rectangle 2">
            <a:extLst>
              <a:ext uri="{FF2B5EF4-FFF2-40B4-BE49-F238E27FC236}">
                <a16:creationId xmlns:a16="http://schemas.microsoft.com/office/drawing/2014/main" id="{2A64E3E9-4FC3-48EC-81D1-0C68C7EA1D86}"/>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03B5EAA1-7DFD-486E-8CF2-81B825F139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137E225B-BE4F-40DD-A054-E890AEA35B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0E2E7BFE-F7EA-463D-B4F3-257C7528E193}" type="slidenum">
              <a:rPr lang="en-US" altLang="zh-CN" sz="1200" b="0">
                <a:solidFill>
                  <a:schemeClr val="tx1"/>
                </a:solidFill>
                <a:latin typeface="Arial" panose="020B0604020202020204" pitchFamily="34" charset="0"/>
                <a:ea typeface="宋体" panose="02010600030101010101" pitchFamily="2" charset="-122"/>
              </a:rPr>
              <a:pPr eaLnBrk="1" hangingPunct="1"/>
              <a:t>22</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87043" name="Rectangle 2">
            <a:extLst>
              <a:ext uri="{FF2B5EF4-FFF2-40B4-BE49-F238E27FC236}">
                <a16:creationId xmlns:a16="http://schemas.microsoft.com/office/drawing/2014/main" id="{D69D5C35-4E8F-4C42-A912-66F377B855FE}"/>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0E323589-0B99-4513-8FBE-D8B6CB6933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CEAF6350-67F5-422B-BCB7-EACF8FA462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E087675D-BAD0-4BA5-9332-157B49480275}" type="slidenum">
              <a:rPr lang="en-US" altLang="zh-CN" sz="1200" b="0">
                <a:solidFill>
                  <a:schemeClr val="tx1"/>
                </a:solidFill>
                <a:latin typeface="Arial" panose="020B0604020202020204" pitchFamily="34" charset="0"/>
                <a:ea typeface="宋体" panose="02010600030101010101" pitchFamily="2" charset="-122"/>
              </a:rPr>
              <a:pPr eaLnBrk="1" hangingPunct="1"/>
              <a:t>23</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88067" name="Rectangle 2">
            <a:extLst>
              <a:ext uri="{FF2B5EF4-FFF2-40B4-BE49-F238E27FC236}">
                <a16:creationId xmlns:a16="http://schemas.microsoft.com/office/drawing/2014/main" id="{56088DCA-8D40-4463-8B07-2129B50D5F20}"/>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95BF10B8-C0A4-481F-B65F-1549CDEDC5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5C645083-9113-4A44-A970-F568239FA8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152244A3-6E51-47F2-BCC4-CB1789E7F9C8}" type="slidenum">
              <a:rPr lang="en-US" altLang="zh-CN" sz="1200" b="0">
                <a:solidFill>
                  <a:schemeClr val="tx1"/>
                </a:solidFill>
                <a:latin typeface="Arial" panose="020B0604020202020204" pitchFamily="34" charset="0"/>
                <a:ea typeface="宋体" panose="02010600030101010101" pitchFamily="2" charset="-122"/>
              </a:rPr>
              <a:pPr eaLnBrk="1" hangingPunct="1"/>
              <a:t>24</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89091" name="Rectangle 2">
            <a:extLst>
              <a:ext uri="{FF2B5EF4-FFF2-40B4-BE49-F238E27FC236}">
                <a16:creationId xmlns:a16="http://schemas.microsoft.com/office/drawing/2014/main" id="{BB00FEAF-25AD-4288-8A8D-874175676EF3}"/>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55BB9199-8FF1-4FA8-9429-5D795B5EAC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381F4BA3-F25C-4FB7-A9D4-BA06E10D2D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6A6F4509-91AC-483F-B4F8-FB855E3EDD37}" type="slidenum">
              <a:rPr lang="en-US" altLang="zh-CN" sz="1200" b="0">
                <a:solidFill>
                  <a:schemeClr val="tx1"/>
                </a:solidFill>
                <a:latin typeface="Arial" panose="020B0604020202020204" pitchFamily="34" charset="0"/>
                <a:ea typeface="宋体" panose="02010600030101010101" pitchFamily="2" charset="-122"/>
              </a:rPr>
              <a:pPr eaLnBrk="1" hangingPunct="1"/>
              <a:t>25</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90115" name="Rectangle 2">
            <a:extLst>
              <a:ext uri="{FF2B5EF4-FFF2-40B4-BE49-F238E27FC236}">
                <a16:creationId xmlns:a16="http://schemas.microsoft.com/office/drawing/2014/main" id="{5ADE686D-80EB-4442-91F0-A39B93E4B1E7}"/>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C418AD3D-53F9-4945-BC58-48C2D28300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54E96E01-3D38-4E24-9603-A9E4A95879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D262DE12-626A-4ABB-B138-5006B3091D51}" type="slidenum">
              <a:rPr lang="en-US" altLang="zh-CN" sz="1200" b="0">
                <a:solidFill>
                  <a:schemeClr val="tx1"/>
                </a:solidFill>
                <a:latin typeface="Arial" panose="020B0604020202020204" pitchFamily="34" charset="0"/>
                <a:ea typeface="宋体" panose="02010600030101010101" pitchFamily="2" charset="-122"/>
              </a:rPr>
              <a:pPr eaLnBrk="1" hangingPunct="1"/>
              <a:t>26</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91139" name="Rectangle 2">
            <a:extLst>
              <a:ext uri="{FF2B5EF4-FFF2-40B4-BE49-F238E27FC236}">
                <a16:creationId xmlns:a16="http://schemas.microsoft.com/office/drawing/2014/main" id="{CECD73AD-13F2-483F-81A4-8C1159B7D29B}"/>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E7B112C2-C9BE-4A3F-90FC-F318EC2C0A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480FAC66-AFF6-4123-93F8-9164CBD953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82649870-BBCD-4BB1-8822-71A9349CBC4B}" type="slidenum">
              <a:rPr lang="en-US" altLang="zh-CN" sz="1200" b="0">
                <a:solidFill>
                  <a:schemeClr val="tx1"/>
                </a:solidFill>
                <a:latin typeface="Arial" panose="020B0604020202020204" pitchFamily="34" charset="0"/>
                <a:ea typeface="宋体" panose="02010600030101010101" pitchFamily="2" charset="-122"/>
              </a:rPr>
              <a:pPr eaLnBrk="1" hangingPunct="1"/>
              <a:t>27</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92163" name="Rectangle 2">
            <a:extLst>
              <a:ext uri="{FF2B5EF4-FFF2-40B4-BE49-F238E27FC236}">
                <a16:creationId xmlns:a16="http://schemas.microsoft.com/office/drawing/2014/main" id="{CA9EA0C2-6112-472F-85E1-4D9DA930E548}"/>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1E46DC81-3D9C-4EDF-A07E-826283376E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9F1FF8F1-AE0C-435A-B8A2-1395C4A972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877EEEA2-E39C-4E36-9328-AE61BD4B99A3}" type="slidenum">
              <a:rPr lang="en-US" altLang="zh-CN" sz="1200" b="0">
                <a:solidFill>
                  <a:schemeClr val="tx1"/>
                </a:solidFill>
                <a:latin typeface="Arial" panose="020B0604020202020204" pitchFamily="34" charset="0"/>
                <a:ea typeface="宋体" panose="02010600030101010101" pitchFamily="2" charset="-122"/>
              </a:rPr>
              <a:pPr eaLnBrk="1" hangingPunct="1"/>
              <a:t>28</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93187" name="Rectangle 2">
            <a:extLst>
              <a:ext uri="{FF2B5EF4-FFF2-40B4-BE49-F238E27FC236}">
                <a16:creationId xmlns:a16="http://schemas.microsoft.com/office/drawing/2014/main" id="{0076671D-D0DB-4EE8-8330-155DEF843324}"/>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649539A4-75B5-40F9-9B4A-3912F5CA49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9514E8DA-768F-4193-8AF8-66CBA64992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087E25CB-ED0B-4E64-BC2F-A4DF9448510F}" type="slidenum">
              <a:rPr lang="en-US" altLang="zh-CN" sz="1200" b="0">
                <a:solidFill>
                  <a:schemeClr val="tx1"/>
                </a:solidFill>
                <a:latin typeface="Arial" panose="020B0604020202020204" pitchFamily="34" charset="0"/>
                <a:ea typeface="宋体" panose="02010600030101010101" pitchFamily="2" charset="-122"/>
              </a:rPr>
              <a:pPr eaLnBrk="1" hangingPunct="1"/>
              <a:t>29</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94211" name="Rectangle 2">
            <a:extLst>
              <a:ext uri="{FF2B5EF4-FFF2-40B4-BE49-F238E27FC236}">
                <a16:creationId xmlns:a16="http://schemas.microsoft.com/office/drawing/2014/main" id="{6F27D0B6-76F5-467F-885F-ED1D7E92BDBE}"/>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7DB6C0DB-7E6E-4B8C-B869-4C05C5CF661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906332E1-9A46-48B8-AA5E-FBFF40796F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8C13D86A-2407-428B-87C3-9D14A4808B71}" type="slidenum">
              <a:rPr lang="en-US" altLang="zh-CN" sz="1200" b="0">
                <a:solidFill>
                  <a:schemeClr val="tx1"/>
                </a:solidFill>
                <a:latin typeface="Arial" panose="020B0604020202020204" pitchFamily="34" charset="0"/>
                <a:ea typeface="宋体" panose="02010600030101010101" pitchFamily="2" charset="-122"/>
              </a:rPr>
              <a:pPr eaLnBrk="1" hangingPunct="1"/>
              <a:t>3</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68611" name="Rectangle 2">
            <a:extLst>
              <a:ext uri="{FF2B5EF4-FFF2-40B4-BE49-F238E27FC236}">
                <a16:creationId xmlns:a16="http://schemas.microsoft.com/office/drawing/2014/main" id="{33F515EF-97A3-429C-9DCD-4FDEEB64C12D}"/>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FAFA91B3-9E0D-4A5F-A844-7D4DC5E730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07CC9F28-91D0-4C6E-ACF9-D3674A6473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8C8048A4-1B3E-4120-A7FD-2D816FB54BD7}" type="slidenum">
              <a:rPr lang="en-US" altLang="zh-CN" sz="1200" b="0">
                <a:solidFill>
                  <a:schemeClr val="tx1"/>
                </a:solidFill>
                <a:latin typeface="Arial" panose="020B0604020202020204" pitchFamily="34" charset="0"/>
                <a:ea typeface="宋体" panose="02010600030101010101" pitchFamily="2" charset="-122"/>
              </a:rPr>
              <a:pPr eaLnBrk="1" hangingPunct="1"/>
              <a:t>30</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95235" name="Rectangle 2">
            <a:extLst>
              <a:ext uri="{FF2B5EF4-FFF2-40B4-BE49-F238E27FC236}">
                <a16:creationId xmlns:a16="http://schemas.microsoft.com/office/drawing/2014/main" id="{6629462A-BB5D-419F-9CF7-56F86F235C11}"/>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4AEB0715-F4BB-4A1B-A820-3AF67EA3BC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2D90AF61-F8F2-41AE-811D-F58CF76AE4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F0DA4F44-CEAA-4DBB-B10F-3F6B00979922}" type="slidenum">
              <a:rPr lang="en-US" altLang="zh-CN" sz="1200" b="0">
                <a:solidFill>
                  <a:schemeClr val="tx1"/>
                </a:solidFill>
                <a:latin typeface="Arial" panose="020B0604020202020204" pitchFamily="34" charset="0"/>
                <a:ea typeface="宋体" panose="02010600030101010101" pitchFamily="2" charset="-122"/>
              </a:rPr>
              <a:pPr eaLnBrk="1" hangingPunct="1"/>
              <a:t>31</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96259" name="Rectangle 2">
            <a:extLst>
              <a:ext uri="{FF2B5EF4-FFF2-40B4-BE49-F238E27FC236}">
                <a16:creationId xmlns:a16="http://schemas.microsoft.com/office/drawing/2014/main" id="{3B7849D5-A7F1-4BE7-985F-0DD021472224}"/>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DE4EE177-ECEB-412C-AA3D-DFDE4D415B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EC415D94-542C-441A-BA44-390FB661E3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AEDF24DF-983C-4FFA-BDA4-CDFAB017FD0C}" type="slidenum">
              <a:rPr lang="en-US" altLang="zh-CN" sz="1200" b="0">
                <a:solidFill>
                  <a:schemeClr val="tx1"/>
                </a:solidFill>
                <a:latin typeface="Arial" panose="020B0604020202020204" pitchFamily="34" charset="0"/>
                <a:ea typeface="宋体" panose="02010600030101010101" pitchFamily="2" charset="-122"/>
              </a:rPr>
              <a:pPr eaLnBrk="1" hangingPunct="1"/>
              <a:t>33</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97283" name="Rectangle 2">
            <a:extLst>
              <a:ext uri="{FF2B5EF4-FFF2-40B4-BE49-F238E27FC236}">
                <a16:creationId xmlns:a16="http://schemas.microsoft.com/office/drawing/2014/main" id="{D89060FD-FC15-47B1-BC13-3F02C4957DA1}"/>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59D6E253-3EF4-4EDB-85FE-D3D4F7A68B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A3527958-4A9D-44AA-8FF1-D5FFFCB121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E37D99DB-D906-4B99-8F64-9E0EAC078615}" type="slidenum">
              <a:rPr lang="en-US" altLang="zh-CN" sz="1200" b="0">
                <a:solidFill>
                  <a:schemeClr val="tx1"/>
                </a:solidFill>
                <a:latin typeface="Arial" panose="020B0604020202020204" pitchFamily="34" charset="0"/>
                <a:ea typeface="宋体" panose="02010600030101010101" pitchFamily="2" charset="-122"/>
              </a:rPr>
              <a:pPr eaLnBrk="1" hangingPunct="1"/>
              <a:t>34</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98307" name="Rectangle 2">
            <a:extLst>
              <a:ext uri="{FF2B5EF4-FFF2-40B4-BE49-F238E27FC236}">
                <a16:creationId xmlns:a16="http://schemas.microsoft.com/office/drawing/2014/main" id="{769CA158-5BC0-46EF-99FE-EA9E95BDE430}"/>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394CB680-B01A-4A88-9021-924FAB5D3C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C7703DFA-1F00-41E2-B937-38E8C75E3F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510A5BDC-0B1E-4388-ACAD-0CBB34E84B0C}" type="slidenum">
              <a:rPr lang="en-US" altLang="zh-CN" sz="1200" b="0">
                <a:solidFill>
                  <a:schemeClr val="tx1"/>
                </a:solidFill>
                <a:latin typeface="Arial" panose="020B0604020202020204" pitchFamily="34" charset="0"/>
                <a:ea typeface="宋体" panose="02010600030101010101" pitchFamily="2" charset="-122"/>
              </a:rPr>
              <a:pPr eaLnBrk="1" hangingPunct="1"/>
              <a:t>35</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99331" name="Rectangle 2">
            <a:extLst>
              <a:ext uri="{FF2B5EF4-FFF2-40B4-BE49-F238E27FC236}">
                <a16:creationId xmlns:a16="http://schemas.microsoft.com/office/drawing/2014/main" id="{4A5E0079-DAE1-4312-BC96-CA25EB81731E}"/>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36FEDDC6-6908-41E3-95CC-3009BD0853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9FB96D5E-84A5-4A9E-8B36-F91A89052A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830EBBF5-117F-4678-A242-299BE7BA8C20}" type="slidenum">
              <a:rPr lang="en-US" altLang="zh-CN" sz="1200" b="0">
                <a:solidFill>
                  <a:schemeClr val="tx1"/>
                </a:solidFill>
                <a:latin typeface="Arial" panose="020B0604020202020204" pitchFamily="34" charset="0"/>
                <a:ea typeface="宋体" panose="02010600030101010101" pitchFamily="2" charset="-122"/>
              </a:rPr>
              <a:pPr eaLnBrk="1" hangingPunct="1"/>
              <a:t>36</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00355" name="Rectangle 2">
            <a:extLst>
              <a:ext uri="{FF2B5EF4-FFF2-40B4-BE49-F238E27FC236}">
                <a16:creationId xmlns:a16="http://schemas.microsoft.com/office/drawing/2014/main" id="{C86C3BAB-80CD-4649-9E19-AA574FE6107D}"/>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92AE0E7E-870C-4A82-9D4B-091E8D972C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AD1FF8FB-C85F-4329-9C72-1AF014C1AE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FE016135-6142-4D11-81EE-72690862440B}" type="slidenum">
              <a:rPr lang="en-US" altLang="zh-CN" sz="1200" b="0">
                <a:solidFill>
                  <a:schemeClr val="tx1"/>
                </a:solidFill>
                <a:latin typeface="Arial" panose="020B0604020202020204" pitchFamily="34" charset="0"/>
                <a:ea typeface="宋体" panose="02010600030101010101" pitchFamily="2" charset="-122"/>
              </a:rPr>
              <a:pPr eaLnBrk="1" hangingPunct="1"/>
              <a:t>37</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01379" name="Rectangle 2">
            <a:extLst>
              <a:ext uri="{FF2B5EF4-FFF2-40B4-BE49-F238E27FC236}">
                <a16:creationId xmlns:a16="http://schemas.microsoft.com/office/drawing/2014/main" id="{CCFF44B7-2B78-4209-80ED-C64DB39972E7}"/>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4D5AC4E9-1B20-41E9-A7A9-AF81449E01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3FA945CC-54CA-40C1-BF4E-AED7118C6F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3BA56268-787C-464D-A0F8-FC08309908BF}" type="slidenum">
              <a:rPr lang="en-US" altLang="zh-CN" sz="1200" b="0">
                <a:solidFill>
                  <a:schemeClr val="tx1"/>
                </a:solidFill>
                <a:latin typeface="Arial" panose="020B0604020202020204" pitchFamily="34" charset="0"/>
                <a:ea typeface="宋体" panose="02010600030101010101" pitchFamily="2" charset="-122"/>
              </a:rPr>
              <a:pPr eaLnBrk="1" hangingPunct="1"/>
              <a:t>38</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02403" name="Rectangle 2">
            <a:extLst>
              <a:ext uri="{FF2B5EF4-FFF2-40B4-BE49-F238E27FC236}">
                <a16:creationId xmlns:a16="http://schemas.microsoft.com/office/drawing/2014/main" id="{C7ED3A57-091F-4ED1-B63F-1D19FF9941AF}"/>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2AE5B800-7DD1-46C0-A7A9-8D41346CDE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5CD2E921-A424-4B36-A7D4-ED956EE642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738544DE-9264-42A5-AB73-4799D72B7628}" type="slidenum">
              <a:rPr lang="en-US" altLang="zh-CN" sz="1200" b="0">
                <a:solidFill>
                  <a:schemeClr val="tx1"/>
                </a:solidFill>
                <a:latin typeface="Arial" panose="020B0604020202020204" pitchFamily="34" charset="0"/>
                <a:ea typeface="宋体" panose="02010600030101010101" pitchFamily="2" charset="-122"/>
              </a:rPr>
              <a:pPr eaLnBrk="1" hangingPunct="1"/>
              <a:t>41</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03427" name="Rectangle 2">
            <a:extLst>
              <a:ext uri="{FF2B5EF4-FFF2-40B4-BE49-F238E27FC236}">
                <a16:creationId xmlns:a16="http://schemas.microsoft.com/office/drawing/2014/main" id="{96CDBDDC-BF59-43D9-BB17-9353B2C8DF8B}"/>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669C16A3-DAFB-4C69-B0B5-4A9661968D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E30BAA02-DE19-4ED6-974F-673463C98E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8725763C-BAC7-4F2E-8E76-812D3DFBBE10}" type="slidenum">
              <a:rPr lang="en-US" altLang="zh-CN" sz="1200" b="0">
                <a:solidFill>
                  <a:schemeClr val="tx1"/>
                </a:solidFill>
                <a:latin typeface="Arial" panose="020B0604020202020204" pitchFamily="34" charset="0"/>
                <a:ea typeface="宋体" panose="02010600030101010101" pitchFamily="2" charset="-122"/>
              </a:rPr>
              <a:pPr eaLnBrk="1" hangingPunct="1"/>
              <a:t>42</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04451" name="Rectangle 2">
            <a:extLst>
              <a:ext uri="{FF2B5EF4-FFF2-40B4-BE49-F238E27FC236}">
                <a16:creationId xmlns:a16="http://schemas.microsoft.com/office/drawing/2014/main" id="{0CFAA563-C212-4C58-9F03-7D5AF26FE36C}"/>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A7166E45-E5D3-49BB-B7F8-05461C1340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906332E1-9A46-48B8-AA5E-FBFF40796F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8C13D86A-2407-428B-87C3-9D14A4808B71}" type="slidenum">
              <a:rPr lang="en-US" altLang="zh-CN" sz="1200" b="0">
                <a:solidFill>
                  <a:schemeClr val="tx1"/>
                </a:solidFill>
                <a:latin typeface="Arial" panose="020B0604020202020204" pitchFamily="34" charset="0"/>
                <a:ea typeface="宋体" panose="02010600030101010101" pitchFamily="2" charset="-122"/>
              </a:rPr>
              <a:pPr eaLnBrk="1" hangingPunct="1"/>
              <a:t>4</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68611" name="Rectangle 2">
            <a:extLst>
              <a:ext uri="{FF2B5EF4-FFF2-40B4-BE49-F238E27FC236}">
                <a16:creationId xmlns:a16="http://schemas.microsoft.com/office/drawing/2014/main" id="{33F515EF-97A3-429C-9DCD-4FDEEB64C12D}"/>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FAFA91B3-9E0D-4A5F-A844-7D4DC5E730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48796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ACF21AA1-68B4-48C9-B642-D44A84AB25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5C981B23-4B3D-49BE-8F85-B0D12C0AA058}" type="slidenum">
              <a:rPr lang="en-US" altLang="zh-CN" sz="1200" b="0">
                <a:solidFill>
                  <a:schemeClr val="tx1"/>
                </a:solidFill>
                <a:latin typeface="Arial" panose="020B0604020202020204" pitchFamily="34" charset="0"/>
                <a:ea typeface="宋体" panose="02010600030101010101" pitchFamily="2" charset="-122"/>
              </a:rPr>
              <a:pPr eaLnBrk="1" hangingPunct="1"/>
              <a:t>43</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05475" name="Rectangle 2">
            <a:extLst>
              <a:ext uri="{FF2B5EF4-FFF2-40B4-BE49-F238E27FC236}">
                <a16:creationId xmlns:a16="http://schemas.microsoft.com/office/drawing/2014/main" id="{3B6BCD30-5A91-4AAB-AAF1-768CE4FACB34}"/>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281DD5F0-B613-4EE4-956B-4F8DB3F065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CB948C25-A358-415B-98D7-6D21B8F51A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ECFE98FC-AC49-4240-B676-0591EBB07B55}" type="slidenum">
              <a:rPr lang="en-US" altLang="zh-CN" sz="1200" b="0">
                <a:solidFill>
                  <a:schemeClr val="tx1"/>
                </a:solidFill>
                <a:latin typeface="Arial" panose="020B0604020202020204" pitchFamily="34" charset="0"/>
                <a:ea typeface="宋体" panose="02010600030101010101" pitchFamily="2" charset="-122"/>
              </a:rPr>
              <a:pPr eaLnBrk="1" hangingPunct="1"/>
              <a:t>44</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06499" name="Rectangle 2">
            <a:extLst>
              <a:ext uri="{FF2B5EF4-FFF2-40B4-BE49-F238E27FC236}">
                <a16:creationId xmlns:a16="http://schemas.microsoft.com/office/drawing/2014/main" id="{D7633BD8-B6EA-4E9D-9C7C-930AE900F147}"/>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36FF83B4-5164-410E-99BF-D9158B3C98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F9AEC5A0-8112-4625-A163-8D12120B6B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12CB37DC-3BDB-48C6-8F5E-2F76166EEEF2}" type="slidenum">
              <a:rPr lang="en-US" altLang="zh-CN" sz="1200" b="0">
                <a:solidFill>
                  <a:schemeClr val="tx1"/>
                </a:solidFill>
                <a:latin typeface="Arial" panose="020B0604020202020204" pitchFamily="34" charset="0"/>
                <a:ea typeface="宋体" panose="02010600030101010101" pitchFamily="2" charset="-122"/>
              </a:rPr>
              <a:pPr eaLnBrk="1" hangingPunct="1"/>
              <a:t>47</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07523" name="Rectangle 2">
            <a:extLst>
              <a:ext uri="{FF2B5EF4-FFF2-40B4-BE49-F238E27FC236}">
                <a16:creationId xmlns:a16="http://schemas.microsoft.com/office/drawing/2014/main" id="{05D86377-5C21-474C-B329-8A6A0A574EC5}"/>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2C8A5375-F5BB-4813-B770-8F08AAABA3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AB9D0769-36EB-404F-808C-8F3EA04AD1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4FD26734-244C-4FB3-A740-DC114AAF6E32}" type="slidenum">
              <a:rPr lang="en-US" altLang="zh-CN" sz="1200" b="0">
                <a:solidFill>
                  <a:schemeClr val="tx1"/>
                </a:solidFill>
                <a:latin typeface="Arial" panose="020B0604020202020204" pitchFamily="34" charset="0"/>
                <a:ea typeface="宋体" panose="02010600030101010101" pitchFamily="2" charset="-122"/>
              </a:rPr>
              <a:pPr eaLnBrk="1" hangingPunct="1"/>
              <a:t>48</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08547" name="Rectangle 2">
            <a:extLst>
              <a:ext uri="{FF2B5EF4-FFF2-40B4-BE49-F238E27FC236}">
                <a16:creationId xmlns:a16="http://schemas.microsoft.com/office/drawing/2014/main" id="{F9120F03-AE5E-4A1F-93C9-10E4331E226B}"/>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F5B9C379-6D75-4DD4-9A78-CEC68CBA4C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293CA12C-2F46-4042-B48F-12D44444E4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EDD011CB-18ED-4FC6-BAEB-05B681B82FA5}" type="slidenum">
              <a:rPr lang="en-US" altLang="zh-CN" sz="1200" b="0">
                <a:solidFill>
                  <a:schemeClr val="tx1"/>
                </a:solidFill>
                <a:latin typeface="Arial" panose="020B0604020202020204" pitchFamily="34" charset="0"/>
                <a:ea typeface="宋体" panose="02010600030101010101" pitchFamily="2" charset="-122"/>
              </a:rPr>
              <a:pPr eaLnBrk="1" hangingPunct="1"/>
              <a:t>49</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09571" name="Rectangle 2">
            <a:extLst>
              <a:ext uri="{FF2B5EF4-FFF2-40B4-BE49-F238E27FC236}">
                <a16:creationId xmlns:a16="http://schemas.microsoft.com/office/drawing/2014/main" id="{5EBA8884-12F8-45BE-84B1-FD99EC5F3B85}"/>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C9AB3E05-843C-4B98-BBC1-6545A72D4B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11769A10-16AA-4392-B727-D53873CB97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14991636-DCF8-4DB9-B0B8-001D3B29C8C5}" type="slidenum">
              <a:rPr lang="en-US" altLang="zh-CN" sz="1200" b="0">
                <a:solidFill>
                  <a:schemeClr val="tx1"/>
                </a:solidFill>
                <a:latin typeface="Arial" panose="020B0604020202020204" pitchFamily="34" charset="0"/>
                <a:ea typeface="宋体" panose="02010600030101010101" pitchFamily="2" charset="-122"/>
              </a:rPr>
              <a:pPr eaLnBrk="1" hangingPunct="1"/>
              <a:t>50</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10595" name="Rectangle 2">
            <a:extLst>
              <a:ext uri="{FF2B5EF4-FFF2-40B4-BE49-F238E27FC236}">
                <a16:creationId xmlns:a16="http://schemas.microsoft.com/office/drawing/2014/main" id="{716C7D5A-D9AC-4409-8521-FFD6F4F1B946}"/>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51B0A28C-C9F9-418F-91B4-1AB239A666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90376ACA-691D-433A-9D4A-007029F5E3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AC6DC10C-6D91-48D3-ADCD-5E3577E2C263}" type="slidenum">
              <a:rPr lang="en-US" altLang="zh-CN" sz="1200" b="0">
                <a:solidFill>
                  <a:schemeClr val="tx1"/>
                </a:solidFill>
                <a:latin typeface="Arial" panose="020B0604020202020204" pitchFamily="34" charset="0"/>
                <a:ea typeface="宋体" panose="02010600030101010101" pitchFamily="2" charset="-122"/>
              </a:rPr>
              <a:pPr eaLnBrk="1" hangingPunct="1"/>
              <a:t>53</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11619" name="Rectangle 2">
            <a:extLst>
              <a:ext uri="{FF2B5EF4-FFF2-40B4-BE49-F238E27FC236}">
                <a16:creationId xmlns:a16="http://schemas.microsoft.com/office/drawing/2014/main" id="{84011F53-594D-48A1-AA65-75A9F9E7566F}"/>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41BD6A4E-D02A-4CCE-A32D-1530E325F2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90376ACA-691D-433A-9D4A-007029F5E3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AC6DC10C-6D91-48D3-ADCD-5E3577E2C263}" type="slidenum">
              <a:rPr lang="en-US" altLang="zh-CN" sz="1200" b="0">
                <a:solidFill>
                  <a:schemeClr val="tx1"/>
                </a:solidFill>
                <a:latin typeface="Arial" panose="020B0604020202020204" pitchFamily="34" charset="0"/>
                <a:ea typeface="宋体" panose="02010600030101010101" pitchFamily="2" charset="-122"/>
              </a:rPr>
              <a:pPr eaLnBrk="1" hangingPunct="1"/>
              <a:t>54</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11619" name="Rectangle 2">
            <a:extLst>
              <a:ext uri="{FF2B5EF4-FFF2-40B4-BE49-F238E27FC236}">
                <a16:creationId xmlns:a16="http://schemas.microsoft.com/office/drawing/2014/main" id="{84011F53-594D-48A1-AA65-75A9F9E7566F}"/>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41BD6A4E-D02A-4CCE-A32D-1530E325F2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6776374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0C6AE6F3-E2B4-427A-A342-C79DB09E6D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B04970A1-576F-4364-AAE4-3C64A995349F}" type="slidenum">
              <a:rPr lang="en-US" altLang="zh-CN" sz="1200" b="0">
                <a:solidFill>
                  <a:schemeClr val="tx1"/>
                </a:solidFill>
                <a:latin typeface="Arial" panose="020B0604020202020204" pitchFamily="34" charset="0"/>
                <a:ea typeface="宋体" panose="02010600030101010101" pitchFamily="2" charset="-122"/>
              </a:rPr>
              <a:pPr eaLnBrk="1" hangingPunct="1"/>
              <a:t>55</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12643" name="Rectangle 2">
            <a:extLst>
              <a:ext uri="{FF2B5EF4-FFF2-40B4-BE49-F238E27FC236}">
                <a16:creationId xmlns:a16="http://schemas.microsoft.com/office/drawing/2014/main" id="{8E027FBF-5B72-4BB8-A817-09EEF7D0D565}"/>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959A3438-4BFC-4965-827C-53D319416D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B7ADA637-18E0-4238-83E0-51DC9CF897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73C07D09-CC07-4551-A173-0B17221F9E35}" type="slidenum">
              <a:rPr lang="en-US" altLang="zh-CN" sz="1200" b="0">
                <a:solidFill>
                  <a:schemeClr val="tx1"/>
                </a:solidFill>
                <a:latin typeface="Arial" panose="020B0604020202020204" pitchFamily="34" charset="0"/>
                <a:ea typeface="宋体" panose="02010600030101010101" pitchFamily="2" charset="-122"/>
              </a:rPr>
              <a:pPr eaLnBrk="1" hangingPunct="1"/>
              <a:t>56</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13667" name="Rectangle 2">
            <a:extLst>
              <a:ext uri="{FF2B5EF4-FFF2-40B4-BE49-F238E27FC236}">
                <a16:creationId xmlns:a16="http://schemas.microsoft.com/office/drawing/2014/main" id="{2F3AF843-9494-4AF1-8676-89894311B9C4}"/>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264F3166-AB14-4E74-A623-99A3D7574C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844583F8-EBE8-4371-86F4-1C78BBFF74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2FCB7CE1-FBA5-4B75-B5BD-A6045595D644}" type="slidenum">
              <a:rPr lang="en-US" altLang="zh-CN" sz="1200" b="0">
                <a:solidFill>
                  <a:schemeClr val="tx1"/>
                </a:solidFill>
                <a:latin typeface="Arial" panose="020B0604020202020204" pitchFamily="34" charset="0"/>
                <a:ea typeface="宋体" panose="02010600030101010101" pitchFamily="2" charset="-122"/>
              </a:rPr>
              <a:pPr eaLnBrk="1" hangingPunct="1"/>
              <a:t>5</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69635" name="Rectangle 2">
            <a:extLst>
              <a:ext uri="{FF2B5EF4-FFF2-40B4-BE49-F238E27FC236}">
                <a16:creationId xmlns:a16="http://schemas.microsoft.com/office/drawing/2014/main" id="{630AE0B2-D2BB-4034-9808-6C52A3DE38DC}"/>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042AEEB0-677B-48E6-9832-9A2150425C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0A72F386-47BF-48A9-8F0D-4EF99A6757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3790379A-4634-4355-8687-3EA814EAFBF1}" type="slidenum">
              <a:rPr lang="en-US" altLang="zh-CN" sz="1200" b="0">
                <a:solidFill>
                  <a:schemeClr val="tx1"/>
                </a:solidFill>
                <a:latin typeface="Arial" panose="020B0604020202020204" pitchFamily="34" charset="0"/>
                <a:ea typeface="宋体" panose="02010600030101010101" pitchFamily="2" charset="-122"/>
              </a:rPr>
              <a:pPr eaLnBrk="1" hangingPunct="1"/>
              <a:t>57</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14691" name="Rectangle 2">
            <a:extLst>
              <a:ext uri="{FF2B5EF4-FFF2-40B4-BE49-F238E27FC236}">
                <a16:creationId xmlns:a16="http://schemas.microsoft.com/office/drawing/2014/main" id="{1E0DFBD8-3330-4640-816B-8141014232FB}"/>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54D454AE-C35A-4239-99D4-250D9B4D28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570364C1-7AB8-42E7-AE9C-ADADCA398A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96BBF2D9-A708-4225-BB6F-8A6F8143B26F}" type="slidenum">
              <a:rPr lang="en-US" altLang="zh-CN" sz="1200" b="0">
                <a:solidFill>
                  <a:schemeClr val="tx1"/>
                </a:solidFill>
                <a:latin typeface="Arial" panose="020B0604020202020204" pitchFamily="34" charset="0"/>
                <a:ea typeface="宋体" panose="02010600030101010101" pitchFamily="2" charset="-122"/>
              </a:rPr>
              <a:pPr eaLnBrk="1" hangingPunct="1"/>
              <a:t>58</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15715" name="Rectangle 2">
            <a:extLst>
              <a:ext uri="{FF2B5EF4-FFF2-40B4-BE49-F238E27FC236}">
                <a16:creationId xmlns:a16="http://schemas.microsoft.com/office/drawing/2014/main" id="{D78EBA5C-3E91-4372-9107-FCB1877D5548}"/>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8DA95619-676A-4703-B79D-DBBA92F27D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7984E8F7-042D-47E9-A800-9576F5A19A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3D156C6D-474F-4785-8907-2F9F2C3243D0}" type="slidenum">
              <a:rPr lang="en-US" altLang="zh-CN" sz="1200" b="0">
                <a:solidFill>
                  <a:schemeClr val="tx1"/>
                </a:solidFill>
                <a:latin typeface="Arial" panose="020B0604020202020204" pitchFamily="34" charset="0"/>
                <a:ea typeface="宋体" panose="02010600030101010101" pitchFamily="2" charset="-122"/>
              </a:rPr>
              <a:pPr eaLnBrk="1" hangingPunct="1"/>
              <a:t>59</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16739" name="Rectangle 2">
            <a:extLst>
              <a:ext uri="{FF2B5EF4-FFF2-40B4-BE49-F238E27FC236}">
                <a16:creationId xmlns:a16="http://schemas.microsoft.com/office/drawing/2014/main" id="{8E2757D7-3474-483D-8AB0-9F2ECB55167D}"/>
              </a:ext>
            </a:extLst>
          </p:cNvPr>
          <p:cNvSpPr>
            <a:spLocks noGrp="1" noRot="1" noChangeAspect="1" noChangeArrowheads="1" noTextEdit="1"/>
          </p:cNvSpPr>
          <p:nvPr>
            <p:ph type="sldImg"/>
          </p:nvPr>
        </p:nvSpPr>
        <p:spPr>
          <a:ln/>
        </p:spPr>
      </p:sp>
      <p:sp>
        <p:nvSpPr>
          <p:cNvPr id="116740" name="Rectangle 3">
            <a:extLst>
              <a:ext uri="{FF2B5EF4-FFF2-40B4-BE49-F238E27FC236}">
                <a16:creationId xmlns:a16="http://schemas.microsoft.com/office/drawing/2014/main" id="{34CDA9DA-C4B3-4DED-A29B-15A4D6F2B8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C8C7A19C-B204-433A-9D15-50E53A89B5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9129CAA8-372E-47FF-BE5A-70C6DA86421D}" type="slidenum">
              <a:rPr lang="en-US" altLang="zh-CN" sz="1200" b="0">
                <a:solidFill>
                  <a:schemeClr val="tx1"/>
                </a:solidFill>
                <a:latin typeface="Arial" panose="020B0604020202020204" pitchFamily="34" charset="0"/>
                <a:ea typeface="宋体" panose="02010600030101010101" pitchFamily="2" charset="-122"/>
              </a:rPr>
              <a:pPr eaLnBrk="1" hangingPunct="1"/>
              <a:t>60</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17763" name="Rectangle 2">
            <a:extLst>
              <a:ext uri="{FF2B5EF4-FFF2-40B4-BE49-F238E27FC236}">
                <a16:creationId xmlns:a16="http://schemas.microsoft.com/office/drawing/2014/main" id="{BBFEA650-EFB5-4D66-82D8-FF4D2B245AD6}"/>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94FA9860-7F72-48C5-9D71-C448465FA4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4D3C5BB3-E74F-4737-9A09-C71D9D4D56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7D454262-62B9-4858-9BD3-F54A48C24E5D}" type="slidenum">
              <a:rPr lang="en-US" altLang="zh-CN" sz="1200" b="0">
                <a:solidFill>
                  <a:schemeClr val="tx1"/>
                </a:solidFill>
                <a:latin typeface="Arial" panose="020B0604020202020204" pitchFamily="34" charset="0"/>
                <a:ea typeface="宋体" panose="02010600030101010101" pitchFamily="2" charset="-122"/>
              </a:rPr>
              <a:pPr eaLnBrk="1" hangingPunct="1"/>
              <a:t>61</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18787" name="Rectangle 2">
            <a:extLst>
              <a:ext uri="{FF2B5EF4-FFF2-40B4-BE49-F238E27FC236}">
                <a16:creationId xmlns:a16="http://schemas.microsoft.com/office/drawing/2014/main" id="{CB723894-2A7D-4A5A-BD5E-A1090D3D43E5}"/>
              </a:ext>
            </a:extLst>
          </p:cNvPr>
          <p:cNvSpPr>
            <a:spLocks noGrp="1" noRot="1" noChangeAspect="1" noChangeArrowheads="1" noTextEdit="1"/>
          </p:cNvSpPr>
          <p:nvPr>
            <p:ph type="sldImg"/>
          </p:nvPr>
        </p:nvSpPr>
        <p:spPr>
          <a:ln/>
        </p:spPr>
      </p:sp>
      <p:sp>
        <p:nvSpPr>
          <p:cNvPr id="118788" name="Rectangle 3">
            <a:extLst>
              <a:ext uri="{FF2B5EF4-FFF2-40B4-BE49-F238E27FC236}">
                <a16:creationId xmlns:a16="http://schemas.microsoft.com/office/drawing/2014/main" id="{37627977-F633-46B3-8CA4-2C654E8EA0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5859B512-3DA6-4330-9772-A72706ACA9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11814DB2-586C-4282-A33D-9C1E243DAC1E}" type="slidenum">
              <a:rPr lang="en-US" altLang="zh-CN" sz="1200" b="0">
                <a:solidFill>
                  <a:schemeClr val="tx1"/>
                </a:solidFill>
                <a:latin typeface="Arial" panose="020B0604020202020204" pitchFamily="34" charset="0"/>
                <a:ea typeface="宋体" panose="02010600030101010101" pitchFamily="2" charset="-122"/>
              </a:rPr>
              <a:pPr eaLnBrk="1" hangingPunct="1"/>
              <a:t>62</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19811" name="Rectangle 2">
            <a:extLst>
              <a:ext uri="{FF2B5EF4-FFF2-40B4-BE49-F238E27FC236}">
                <a16:creationId xmlns:a16="http://schemas.microsoft.com/office/drawing/2014/main" id="{3662A8BE-5E93-4E77-ACED-B4563A4945F7}"/>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C96A45E1-9255-472D-9E39-AFFCEC4DD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FE4812FF-BEF7-4638-8E7A-68AF7BA3A7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CEE7FDC7-62D0-4FD4-A9E4-4E011768161D}" type="slidenum">
              <a:rPr lang="en-US" altLang="zh-CN" sz="1200" b="0">
                <a:solidFill>
                  <a:schemeClr val="tx1"/>
                </a:solidFill>
                <a:latin typeface="Arial" panose="020B0604020202020204" pitchFamily="34" charset="0"/>
                <a:ea typeface="宋体" panose="02010600030101010101" pitchFamily="2" charset="-122"/>
              </a:rPr>
              <a:pPr eaLnBrk="1" hangingPunct="1"/>
              <a:t>63</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20835" name="Rectangle 2">
            <a:extLst>
              <a:ext uri="{FF2B5EF4-FFF2-40B4-BE49-F238E27FC236}">
                <a16:creationId xmlns:a16="http://schemas.microsoft.com/office/drawing/2014/main" id="{DAB3B11E-87A3-428B-805C-D5D3F1B3D8E6}"/>
              </a:ext>
            </a:extLst>
          </p:cNvPr>
          <p:cNvSpPr>
            <a:spLocks noGrp="1" noRot="1" noChangeAspect="1" noChangeArrowheads="1" noTextEdit="1"/>
          </p:cNvSpPr>
          <p:nvPr>
            <p:ph type="sldImg"/>
          </p:nvPr>
        </p:nvSpPr>
        <p:spPr>
          <a:ln/>
        </p:spPr>
      </p:sp>
      <p:sp>
        <p:nvSpPr>
          <p:cNvPr id="120836" name="Rectangle 3">
            <a:extLst>
              <a:ext uri="{FF2B5EF4-FFF2-40B4-BE49-F238E27FC236}">
                <a16:creationId xmlns:a16="http://schemas.microsoft.com/office/drawing/2014/main" id="{17DCCA6A-E829-4A52-B8B8-ED5FEC3A46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A8B52E2D-4B09-4161-879C-A72DBBA76F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663CAFCA-6F4D-4DD0-A8CF-0F586F27BBE3}" type="slidenum">
              <a:rPr lang="en-US" altLang="zh-CN" sz="1200" b="0">
                <a:solidFill>
                  <a:schemeClr val="tx1"/>
                </a:solidFill>
                <a:latin typeface="Arial" panose="020B0604020202020204" pitchFamily="34" charset="0"/>
                <a:ea typeface="宋体" panose="02010600030101010101" pitchFamily="2" charset="-122"/>
              </a:rPr>
              <a:pPr eaLnBrk="1" hangingPunct="1"/>
              <a:t>64</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21859" name="Rectangle 2">
            <a:extLst>
              <a:ext uri="{FF2B5EF4-FFF2-40B4-BE49-F238E27FC236}">
                <a16:creationId xmlns:a16="http://schemas.microsoft.com/office/drawing/2014/main" id="{F5836E3B-1237-43A6-A747-BEB16C3EA09D}"/>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4BA8BD49-26B0-48B6-9EBD-38CE54D33C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AB1FB759-9584-484A-A87F-0A85F3CD27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715DFC45-A7C1-4472-AC32-F05CED44FD0F}" type="slidenum">
              <a:rPr lang="en-US" altLang="zh-CN" sz="1200" b="0">
                <a:solidFill>
                  <a:schemeClr val="tx1"/>
                </a:solidFill>
                <a:latin typeface="Arial" panose="020B0604020202020204" pitchFamily="34" charset="0"/>
                <a:ea typeface="宋体" panose="02010600030101010101" pitchFamily="2" charset="-122"/>
              </a:rPr>
              <a:pPr eaLnBrk="1" hangingPunct="1"/>
              <a:t>65</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22883" name="Rectangle 2">
            <a:extLst>
              <a:ext uri="{FF2B5EF4-FFF2-40B4-BE49-F238E27FC236}">
                <a16:creationId xmlns:a16="http://schemas.microsoft.com/office/drawing/2014/main" id="{35CCF130-819E-4305-8C3C-56758E50F95F}"/>
              </a:ext>
            </a:extLst>
          </p:cNvPr>
          <p:cNvSpPr>
            <a:spLocks noGrp="1" noRot="1" noChangeAspect="1" noChangeArrowheads="1" noTextEdit="1"/>
          </p:cNvSpPr>
          <p:nvPr>
            <p:ph type="sldImg"/>
          </p:nvPr>
        </p:nvSpPr>
        <p:spPr>
          <a:ln/>
        </p:spPr>
      </p:sp>
      <p:sp>
        <p:nvSpPr>
          <p:cNvPr id="122884" name="Rectangle 3">
            <a:extLst>
              <a:ext uri="{FF2B5EF4-FFF2-40B4-BE49-F238E27FC236}">
                <a16:creationId xmlns:a16="http://schemas.microsoft.com/office/drawing/2014/main" id="{C60ABD6E-A8BA-42BE-8E05-B625B15536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CA84CC3A-37BA-4B0F-91AE-1774008AD8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F1655B87-A737-4035-8712-F6328CCBB972}" type="slidenum">
              <a:rPr lang="en-US" altLang="zh-CN" sz="1200" b="0">
                <a:solidFill>
                  <a:schemeClr val="tx1"/>
                </a:solidFill>
                <a:latin typeface="Arial" panose="020B0604020202020204" pitchFamily="34" charset="0"/>
                <a:ea typeface="宋体" panose="02010600030101010101" pitchFamily="2" charset="-122"/>
              </a:rPr>
              <a:pPr eaLnBrk="1" hangingPunct="1"/>
              <a:t>66</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23907" name="Rectangle 2">
            <a:extLst>
              <a:ext uri="{FF2B5EF4-FFF2-40B4-BE49-F238E27FC236}">
                <a16:creationId xmlns:a16="http://schemas.microsoft.com/office/drawing/2014/main" id="{43C2E6CF-64A5-460E-8143-FC06B4A54E40}"/>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A065B818-2121-443E-A5C2-35CF1AE447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8287C1E9-80DE-4E55-8D76-30994A58BD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41675E55-0CE2-4D80-B571-AB08942537E7}" type="slidenum">
              <a:rPr lang="en-US" altLang="zh-CN" sz="1200" b="0">
                <a:solidFill>
                  <a:schemeClr val="tx1"/>
                </a:solidFill>
                <a:latin typeface="Arial" panose="020B0604020202020204" pitchFamily="34" charset="0"/>
                <a:ea typeface="宋体" panose="02010600030101010101" pitchFamily="2" charset="-122"/>
              </a:rPr>
              <a:pPr eaLnBrk="1" hangingPunct="1"/>
              <a:t>6</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70659" name="Rectangle 2">
            <a:extLst>
              <a:ext uri="{FF2B5EF4-FFF2-40B4-BE49-F238E27FC236}">
                <a16:creationId xmlns:a16="http://schemas.microsoft.com/office/drawing/2014/main" id="{B79AD091-646A-4D9B-A3E0-B4C05C7E7D21}"/>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7DE0D5C9-3F89-4D18-B512-0E501EAAEA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A2954493-8654-471A-8353-FB6DB499D9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46BE683D-AC99-4FAD-8B63-DE22FCD38002}" type="slidenum">
              <a:rPr lang="en-US" altLang="zh-CN" sz="1200" b="0">
                <a:solidFill>
                  <a:schemeClr val="tx1"/>
                </a:solidFill>
                <a:latin typeface="Arial" panose="020B0604020202020204" pitchFamily="34" charset="0"/>
                <a:ea typeface="宋体" panose="02010600030101010101" pitchFamily="2" charset="-122"/>
              </a:rPr>
              <a:pPr eaLnBrk="1" hangingPunct="1"/>
              <a:t>67</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24931" name="Rectangle 2">
            <a:extLst>
              <a:ext uri="{FF2B5EF4-FFF2-40B4-BE49-F238E27FC236}">
                <a16:creationId xmlns:a16="http://schemas.microsoft.com/office/drawing/2014/main" id="{26312B36-73D8-4750-B864-44C442B11824}"/>
              </a:ext>
            </a:extLst>
          </p:cNvPr>
          <p:cNvSpPr>
            <a:spLocks noGrp="1" noRot="1" noChangeAspect="1" noChangeArrowheads="1" noTextEdit="1"/>
          </p:cNvSpPr>
          <p:nvPr>
            <p:ph type="sldImg"/>
          </p:nvPr>
        </p:nvSpPr>
        <p:spPr>
          <a:ln/>
        </p:spPr>
      </p:sp>
      <p:sp>
        <p:nvSpPr>
          <p:cNvPr id="124932" name="Rectangle 3">
            <a:extLst>
              <a:ext uri="{FF2B5EF4-FFF2-40B4-BE49-F238E27FC236}">
                <a16:creationId xmlns:a16="http://schemas.microsoft.com/office/drawing/2014/main" id="{EDBC4F02-83AC-406A-8B6F-D17763E8EA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B30422E6-33EB-44D1-BBD6-8CA990F568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A4A5411E-4B14-47AB-991D-201614246BDE}" type="slidenum">
              <a:rPr lang="en-US" altLang="zh-CN" sz="1200" b="0">
                <a:solidFill>
                  <a:schemeClr val="tx1"/>
                </a:solidFill>
                <a:latin typeface="Arial" panose="020B0604020202020204" pitchFamily="34" charset="0"/>
                <a:ea typeface="宋体" panose="02010600030101010101" pitchFamily="2" charset="-122"/>
              </a:rPr>
              <a:pPr eaLnBrk="1" hangingPunct="1"/>
              <a:t>68</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25955" name="Rectangle 2">
            <a:extLst>
              <a:ext uri="{FF2B5EF4-FFF2-40B4-BE49-F238E27FC236}">
                <a16:creationId xmlns:a16="http://schemas.microsoft.com/office/drawing/2014/main" id="{37E1330B-38DC-4763-A677-CA5AADFD281E}"/>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619D7304-6CBB-45C8-B2B4-8CF9BFC116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88EF23BE-1A0A-4B0A-8151-8985DE48B1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A9595923-19DC-4C06-AF6D-7879FF42891A}" type="slidenum">
              <a:rPr lang="en-US" altLang="zh-CN" sz="1200" b="0">
                <a:solidFill>
                  <a:schemeClr val="tx1"/>
                </a:solidFill>
                <a:latin typeface="Arial" panose="020B0604020202020204" pitchFamily="34" charset="0"/>
                <a:ea typeface="宋体" panose="02010600030101010101" pitchFamily="2" charset="-122"/>
              </a:rPr>
              <a:pPr eaLnBrk="1" hangingPunct="1"/>
              <a:t>69</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26979" name="Rectangle 2">
            <a:extLst>
              <a:ext uri="{FF2B5EF4-FFF2-40B4-BE49-F238E27FC236}">
                <a16:creationId xmlns:a16="http://schemas.microsoft.com/office/drawing/2014/main" id="{00D1D920-7E28-403C-8774-65A4A70F9823}"/>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id="{E3E135EC-1D5F-41F7-8617-E5CD9234A5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8B4F5ECB-900F-4B40-9818-E7EF53D4F4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FBFCC9BE-40AD-40D2-AFFF-346B53AE87BF}" type="slidenum">
              <a:rPr lang="en-US" altLang="zh-CN" sz="1200" b="0">
                <a:solidFill>
                  <a:schemeClr val="tx1"/>
                </a:solidFill>
                <a:latin typeface="Arial" panose="020B0604020202020204" pitchFamily="34" charset="0"/>
                <a:ea typeface="宋体" panose="02010600030101010101" pitchFamily="2" charset="-122"/>
              </a:rPr>
              <a:pPr eaLnBrk="1" hangingPunct="1"/>
              <a:t>70</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28003" name="Rectangle 2">
            <a:extLst>
              <a:ext uri="{FF2B5EF4-FFF2-40B4-BE49-F238E27FC236}">
                <a16:creationId xmlns:a16="http://schemas.microsoft.com/office/drawing/2014/main" id="{8577B492-DB6B-47AE-AA9B-25FB662932E5}"/>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251A4B85-69DF-42E0-9674-034889BE84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B569EBD1-8010-45CA-922E-FD61A05E00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BA6E0053-2AA3-4E88-B8CE-931B266617CF}" type="slidenum">
              <a:rPr lang="en-US" altLang="zh-CN" sz="1200" b="0">
                <a:solidFill>
                  <a:schemeClr val="tx1"/>
                </a:solidFill>
                <a:latin typeface="Arial" panose="020B0604020202020204" pitchFamily="34" charset="0"/>
                <a:ea typeface="宋体" panose="02010600030101010101" pitchFamily="2" charset="-122"/>
              </a:rPr>
              <a:pPr eaLnBrk="1" hangingPunct="1"/>
              <a:t>7</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71683" name="Rectangle 2">
            <a:extLst>
              <a:ext uri="{FF2B5EF4-FFF2-40B4-BE49-F238E27FC236}">
                <a16:creationId xmlns:a16="http://schemas.microsoft.com/office/drawing/2014/main" id="{C4E534D8-1E47-4CBF-A251-BF2FE3768E26}"/>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503B17A6-3F3B-473A-A06B-4A41395318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E0C68F6E-CB5E-4E3C-8358-5A87E350E9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C2432576-3AD0-4C32-8AC4-AABC900A5402}" type="slidenum">
              <a:rPr lang="en-US" altLang="zh-CN" sz="1200" b="0">
                <a:solidFill>
                  <a:schemeClr val="tx1"/>
                </a:solidFill>
                <a:latin typeface="Arial" panose="020B0604020202020204" pitchFamily="34" charset="0"/>
                <a:ea typeface="宋体" panose="02010600030101010101" pitchFamily="2" charset="-122"/>
              </a:rPr>
              <a:pPr eaLnBrk="1" hangingPunct="1"/>
              <a:t>8</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72707" name="Rectangle 2">
            <a:extLst>
              <a:ext uri="{FF2B5EF4-FFF2-40B4-BE49-F238E27FC236}">
                <a16:creationId xmlns:a16="http://schemas.microsoft.com/office/drawing/2014/main" id="{7F93C4B7-83BB-413D-A545-AD44125EB6D9}"/>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45A81101-8945-4329-A4BA-FBDBF70E7D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E3DC5018-9FBB-418D-BE42-EF70DCC2F9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488C95BA-1EA8-487B-8061-8815CD0AF64A}" type="slidenum">
              <a:rPr lang="en-US" altLang="zh-CN" sz="1200" b="0">
                <a:solidFill>
                  <a:schemeClr val="tx1"/>
                </a:solidFill>
                <a:latin typeface="Arial" panose="020B0604020202020204" pitchFamily="34" charset="0"/>
                <a:ea typeface="宋体" panose="02010600030101010101" pitchFamily="2" charset="-122"/>
              </a:rPr>
              <a:pPr eaLnBrk="1" hangingPunct="1"/>
              <a:t>9</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73731" name="Rectangle 2">
            <a:extLst>
              <a:ext uri="{FF2B5EF4-FFF2-40B4-BE49-F238E27FC236}">
                <a16:creationId xmlns:a16="http://schemas.microsoft.com/office/drawing/2014/main" id="{2A289FE5-C37B-4B66-8411-F044DA90B843}"/>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D9F5C3E6-528A-421E-A66D-5CB555C80C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a:extLst>
              <a:ext uri="{FF2B5EF4-FFF2-40B4-BE49-F238E27FC236}">
                <a16:creationId xmlns:a16="http://schemas.microsoft.com/office/drawing/2014/main" id="{D1EB17B3-AD00-4A81-B821-257D9EB62DED}"/>
              </a:ext>
            </a:extLst>
          </p:cNvPr>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zh-CN" altLang="en-US"/>
          </a:p>
        </p:txBody>
      </p:sp>
      <p:sp>
        <p:nvSpPr>
          <p:cNvPr id="5" name="Line 8">
            <a:extLst>
              <a:ext uri="{FF2B5EF4-FFF2-40B4-BE49-F238E27FC236}">
                <a16:creationId xmlns:a16="http://schemas.microsoft.com/office/drawing/2014/main" id="{96AD9E53-CE5E-4219-9891-97B63E186938}"/>
              </a:ext>
            </a:extLst>
          </p:cNvPr>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zh-CN" altLang="en-US"/>
          </a:p>
        </p:txBody>
      </p:sp>
      <p:sp>
        <p:nvSpPr>
          <p:cNvPr id="136194"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13619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6" name="Rectangle 4">
            <a:extLst>
              <a:ext uri="{FF2B5EF4-FFF2-40B4-BE49-F238E27FC236}">
                <a16:creationId xmlns:a16="http://schemas.microsoft.com/office/drawing/2014/main" id="{C2DE6C7B-307D-495E-AB20-1A726BCD6BBA}"/>
              </a:ext>
            </a:extLst>
          </p:cNvPr>
          <p:cNvSpPr>
            <a:spLocks noGrp="1" noChangeArrowheads="1"/>
          </p:cNvSpPr>
          <p:nvPr>
            <p:ph type="dt" sz="half" idx="10"/>
          </p:nvPr>
        </p:nvSpPr>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9D8C1866-24CD-4F0D-9B56-D054D163E211}"/>
              </a:ext>
            </a:extLst>
          </p:cNvPr>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1CD60D0C-CC4D-40E5-965A-EB7B66277C44}"/>
              </a:ext>
            </a:extLst>
          </p:cNvPr>
          <p:cNvSpPr>
            <a:spLocks noGrp="1" noChangeArrowheads="1"/>
          </p:cNvSpPr>
          <p:nvPr>
            <p:ph type="sldNum" sz="quarter" idx="12"/>
          </p:nvPr>
        </p:nvSpPr>
        <p:spPr/>
        <p:txBody>
          <a:bodyPr/>
          <a:lstStyle>
            <a:lvl1pPr>
              <a:defRPr/>
            </a:lvl1pPr>
          </a:lstStyle>
          <a:p>
            <a:fld id="{CB2BE785-FC56-44A3-9496-D2CF2BB88C3B}" type="slidenum">
              <a:rPr lang="en-US" altLang="zh-CN"/>
              <a:pPr/>
              <a:t>‹#›</a:t>
            </a:fld>
            <a:endParaRPr lang="en-US" altLang="zh-CN"/>
          </a:p>
        </p:txBody>
      </p:sp>
    </p:spTree>
    <p:extLst>
      <p:ext uri="{BB962C8B-B14F-4D97-AF65-F5344CB8AC3E}">
        <p14:creationId xmlns:p14="http://schemas.microsoft.com/office/powerpoint/2010/main" val="3649603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2A7B191-D332-434B-9493-5BB7EB4AE86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1A7A79F-CAB6-4DD0-B261-754F95B34A6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8232B70-63AE-4844-9B6B-5EC8CF41AD3C}"/>
              </a:ext>
            </a:extLst>
          </p:cNvPr>
          <p:cNvSpPr>
            <a:spLocks noGrp="1" noChangeArrowheads="1"/>
          </p:cNvSpPr>
          <p:nvPr>
            <p:ph type="sldNum" sz="quarter" idx="12"/>
          </p:nvPr>
        </p:nvSpPr>
        <p:spPr>
          <a:ln/>
        </p:spPr>
        <p:txBody>
          <a:bodyPr/>
          <a:lstStyle>
            <a:lvl1pPr>
              <a:defRPr/>
            </a:lvl1pPr>
          </a:lstStyle>
          <a:p>
            <a:fld id="{74D8463F-C99F-4A99-BDEF-A087CE958207}" type="slidenum">
              <a:rPr lang="en-US" altLang="zh-CN"/>
              <a:pPr/>
              <a:t>‹#›</a:t>
            </a:fld>
            <a:endParaRPr lang="en-US" altLang="zh-CN"/>
          </a:p>
        </p:txBody>
      </p:sp>
    </p:spTree>
    <p:extLst>
      <p:ext uri="{BB962C8B-B14F-4D97-AF65-F5344CB8AC3E}">
        <p14:creationId xmlns:p14="http://schemas.microsoft.com/office/powerpoint/2010/main" val="3660031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6314CF38-F313-4A1E-B7C7-3203E2A466F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6CA7130-8F9B-4AFC-BF3A-3BB321D7098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A8C5918-B248-459D-A04C-D91AA9752900}"/>
              </a:ext>
            </a:extLst>
          </p:cNvPr>
          <p:cNvSpPr>
            <a:spLocks noGrp="1" noChangeArrowheads="1"/>
          </p:cNvSpPr>
          <p:nvPr>
            <p:ph type="sldNum" sz="quarter" idx="12"/>
          </p:nvPr>
        </p:nvSpPr>
        <p:spPr>
          <a:ln/>
        </p:spPr>
        <p:txBody>
          <a:bodyPr/>
          <a:lstStyle>
            <a:lvl1pPr>
              <a:defRPr/>
            </a:lvl1pPr>
          </a:lstStyle>
          <a:p>
            <a:fld id="{B45B95A7-AF59-4B77-AD95-4405A666837F}" type="slidenum">
              <a:rPr lang="en-US" altLang="zh-CN"/>
              <a:pPr/>
              <a:t>‹#›</a:t>
            </a:fld>
            <a:endParaRPr lang="en-US" altLang="zh-CN"/>
          </a:p>
        </p:txBody>
      </p:sp>
    </p:spTree>
    <p:extLst>
      <p:ext uri="{BB962C8B-B14F-4D97-AF65-F5344CB8AC3E}">
        <p14:creationId xmlns:p14="http://schemas.microsoft.com/office/powerpoint/2010/main" val="823040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41763"/>
            <a:ext cx="40386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8C720E28-7128-4A50-BF46-B873FB915C9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5A894571-D303-4F30-856D-74997FD29AE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2DFBF4D6-CD88-47D1-9466-8024B534FD44}"/>
              </a:ext>
            </a:extLst>
          </p:cNvPr>
          <p:cNvSpPr>
            <a:spLocks noGrp="1" noChangeArrowheads="1"/>
          </p:cNvSpPr>
          <p:nvPr>
            <p:ph type="sldNum" sz="quarter" idx="12"/>
          </p:nvPr>
        </p:nvSpPr>
        <p:spPr>
          <a:ln/>
        </p:spPr>
        <p:txBody>
          <a:bodyPr/>
          <a:lstStyle>
            <a:lvl1pPr>
              <a:defRPr/>
            </a:lvl1pPr>
          </a:lstStyle>
          <a:p>
            <a:fld id="{C6A1A7B0-0871-484A-926A-D3C60F05FD8A}" type="slidenum">
              <a:rPr lang="en-US" altLang="zh-CN"/>
              <a:pPr/>
              <a:t>‹#›</a:t>
            </a:fld>
            <a:endParaRPr lang="en-US" altLang="zh-CN"/>
          </a:p>
        </p:txBody>
      </p:sp>
    </p:spTree>
    <p:extLst>
      <p:ext uri="{BB962C8B-B14F-4D97-AF65-F5344CB8AC3E}">
        <p14:creationId xmlns:p14="http://schemas.microsoft.com/office/powerpoint/2010/main" val="1832053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a:extLst>
              <a:ext uri="{FF2B5EF4-FFF2-40B4-BE49-F238E27FC236}">
                <a16:creationId xmlns:a16="http://schemas.microsoft.com/office/drawing/2014/main" id="{202D7785-4A52-4622-9B8E-F8B04BBA10F4}"/>
              </a:ext>
            </a:extLst>
          </p:cNvPr>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a:extLst>
              <a:ext uri="{FF2B5EF4-FFF2-40B4-BE49-F238E27FC236}">
                <a16:creationId xmlns:a16="http://schemas.microsoft.com/office/drawing/2014/main" id="{46571BD1-D8A0-4A9B-BBDB-009FA6248789}"/>
              </a:ext>
            </a:extLst>
          </p:cNvPr>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194"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13619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6" name="Rectangle 4">
            <a:extLst>
              <a:ext uri="{FF2B5EF4-FFF2-40B4-BE49-F238E27FC236}">
                <a16:creationId xmlns:a16="http://schemas.microsoft.com/office/drawing/2014/main" id="{5DE57F42-24D6-46B1-AB57-F5649A450274}"/>
              </a:ext>
            </a:extLst>
          </p:cNvPr>
          <p:cNvSpPr>
            <a:spLocks noGrp="1" noChangeArrowheads="1"/>
          </p:cNvSpPr>
          <p:nvPr>
            <p:ph type="dt" sz="half" idx="10"/>
          </p:nvPr>
        </p:nvSpPr>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3715AD5B-5BC1-4247-945E-6EC4789DA2B8}"/>
              </a:ext>
            </a:extLst>
          </p:cNvPr>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AC0397E0-52D2-4902-89CA-D6CEB57901F7}"/>
              </a:ext>
            </a:extLst>
          </p:cNvPr>
          <p:cNvSpPr>
            <a:spLocks noGrp="1" noChangeArrowheads="1"/>
          </p:cNvSpPr>
          <p:nvPr>
            <p:ph type="sldNum" sz="quarter" idx="12"/>
          </p:nvPr>
        </p:nvSpPr>
        <p:spPr/>
        <p:txBody>
          <a:bodyPr/>
          <a:lstStyle>
            <a:lvl1pPr>
              <a:defRPr/>
            </a:lvl1pPr>
          </a:lstStyle>
          <a:p>
            <a:pPr>
              <a:defRPr/>
            </a:pPr>
            <a:fld id="{F6A594AA-F3CD-4A80-99D8-0EC6DC895D4C}" type="slidenum">
              <a:rPr lang="en-US" altLang="zh-CN"/>
              <a:pPr>
                <a:defRPr/>
              </a:pPr>
              <a:t>‹#›</a:t>
            </a:fld>
            <a:endParaRPr lang="en-US" altLang="zh-CN"/>
          </a:p>
        </p:txBody>
      </p:sp>
    </p:spTree>
    <p:extLst>
      <p:ext uri="{BB962C8B-B14F-4D97-AF65-F5344CB8AC3E}">
        <p14:creationId xmlns:p14="http://schemas.microsoft.com/office/powerpoint/2010/main" val="4124973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7767861-771A-49D7-A340-2EA6EB3416B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4DD4437-1F22-44CF-9A13-B127E6D979C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C367741-A671-437D-962D-439260C6FF0E}"/>
              </a:ext>
            </a:extLst>
          </p:cNvPr>
          <p:cNvSpPr>
            <a:spLocks noGrp="1" noChangeArrowheads="1"/>
          </p:cNvSpPr>
          <p:nvPr>
            <p:ph type="sldNum" sz="quarter" idx="12"/>
          </p:nvPr>
        </p:nvSpPr>
        <p:spPr>
          <a:ln/>
        </p:spPr>
        <p:txBody>
          <a:bodyPr/>
          <a:lstStyle>
            <a:lvl1pPr>
              <a:defRPr/>
            </a:lvl1pPr>
          </a:lstStyle>
          <a:p>
            <a:pPr>
              <a:defRPr/>
            </a:pPr>
            <a:fld id="{E3434493-689F-4032-A00F-EF5F813F3C13}" type="slidenum">
              <a:rPr lang="en-US" altLang="zh-CN"/>
              <a:pPr>
                <a:defRPr/>
              </a:pPr>
              <a:t>‹#›</a:t>
            </a:fld>
            <a:endParaRPr lang="en-US" altLang="zh-CN"/>
          </a:p>
        </p:txBody>
      </p:sp>
    </p:spTree>
    <p:extLst>
      <p:ext uri="{BB962C8B-B14F-4D97-AF65-F5344CB8AC3E}">
        <p14:creationId xmlns:p14="http://schemas.microsoft.com/office/powerpoint/2010/main" val="968941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2D0C4166-0EAC-44C1-AE8E-DC907809549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2BB4DEC-BD7F-46E1-906F-8AE13DD0458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5702E33-E307-47C4-96D0-493D67E715FB}"/>
              </a:ext>
            </a:extLst>
          </p:cNvPr>
          <p:cNvSpPr>
            <a:spLocks noGrp="1" noChangeArrowheads="1"/>
          </p:cNvSpPr>
          <p:nvPr>
            <p:ph type="sldNum" sz="quarter" idx="12"/>
          </p:nvPr>
        </p:nvSpPr>
        <p:spPr>
          <a:ln/>
        </p:spPr>
        <p:txBody>
          <a:bodyPr/>
          <a:lstStyle>
            <a:lvl1pPr>
              <a:defRPr/>
            </a:lvl1pPr>
          </a:lstStyle>
          <a:p>
            <a:pPr>
              <a:defRPr/>
            </a:pPr>
            <a:fld id="{A12BD15A-6F25-476C-8E91-29A3E8DE6532}" type="slidenum">
              <a:rPr lang="en-US" altLang="zh-CN"/>
              <a:pPr>
                <a:defRPr/>
              </a:pPr>
              <a:t>‹#›</a:t>
            </a:fld>
            <a:endParaRPr lang="en-US" altLang="zh-CN"/>
          </a:p>
        </p:txBody>
      </p:sp>
    </p:spTree>
    <p:extLst>
      <p:ext uri="{BB962C8B-B14F-4D97-AF65-F5344CB8AC3E}">
        <p14:creationId xmlns:p14="http://schemas.microsoft.com/office/powerpoint/2010/main" val="775177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C25F59D5-641C-4BCE-B999-05B8AF793F4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9D03231-E7C8-47D0-9312-99E82CAB21F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96DDD91-2A3D-4210-8D7B-666BA44BE68C}"/>
              </a:ext>
            </a:extLst>
          </p:cNvPr>
          <p:cNvSpPr>
            <a:spLocks noGrp="1" noChangeArrowheads="1"/>
          </p:cNvSpPr>
          <p:nvPr>
            <p:ph type="sldNum" sz="quarter" idx="12"/>
          </p:nvPr>
        </p:nvSpPr>
        <p:spPr>
          <a:ln/>
        </p:spPr>
        <p:txBody>
          <a:bodyPr/>
          <a:lstStyle>
            <a:lvl1pPr>
              <a:defRPr/>
            </a:lvl1pPr>
          </a:lstStyle>
          <a:p>
            <a:pPr>
              <a:defRPr/>
            </a:pPr>
            <a:fld id="{91945BB7-04AA-4BD7-BFEC-58797368E400}" type="slidenum">
              <a:rPr lang="en-US" altLang="zh-CN"/>
              <a:pPr>
                <a:defRPr/>
              </a:pPr>
              <a:t>‹#›</a:t>
            </a:fld>
            <a:endParaRPr lang="en-US" altLang="zh-CN"/>
          </a:p>
        </p:txBody>
      </p:sp>
    </p:spTree>
    <p:extLst>
      <p:ext uri="{BB962C8B-B14F-4D97-AF65-F5344CB8AC3E}">
        <p14:creationId xmlns:p14="http://schemas.microsoft.com/office/powerpoint/2010/main" val="3385292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D43EF008-EBBF-46C8-B8E2-DEA4A283191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DEE54F72-C701-4DC9-BA8F-8FB8E4D4EE2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48BE660A-40BE-4EE0-A982-EDC22CA12914}"/>
              </a:ext>
            </a:extLst>
          </p:cNvPr>
          <p:cNvSpPr>
            <a:spLocks noGrp="1" noChangeArrowheads="1"/>
          </p:cNvSpPr>
          <p:nvPr>
            <p:ph type="sldNum" sz="quarter" idx="12"/>
          </p:nvPr>
        </p:nvSpPr>
        <p:spPr>
          <a:ln/>
        </p:spPr>
        <p:txBody>
          <a:bodyPr/>
          <a:lstStyle>
            <a:lvl1pPr>
              <a:defRPr/>
            </a:lvl1pPr>
          </a:lstStyle>
          <a:p>
            <a:pPr>
              <a:defRPr/>
            </a:pPr>
            <a:fld id="{D1D21E85-F315-4B91-9672-3B0AC3C36076}" type="slidenum">
              <a:rPr lang="en-US" altLang="zh-CN"/>
              <a:pPr>
                <a:defRPr/>
              </a:pPr>
              <a:t>‹#›</a:t>
            </a:fld>
            <a:endParaRPr lang="en-US" altLang="zh-CN"/>
          </a:p>
        </p:txBody>
      </p:sp>
    </p:spTree>
    <p:extLst>
      <p:ext uri="{BB962C8B-B14F-4D97-AF65-F5344CB8AC3E}">
        <p14:creationId xmlns:p14="http://schemas.microsoft.com/office/powerpoint/2010/main" val="22369915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F4F327C9-DA32-4E97-B015-5A7AB590F36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997E90F8-772D-4C6F-AFDC-2906583D395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34340730-9893-4867-AEFE-A6FFB8D49BE0}"/>
              </a:ext>
            </a:extLst>
          </p:cNvPr>
          <p:cNvSpPr>
            <a:spLocks noGrp="1" noChangeArrowheads="1"/>
          </p:cNvSpPr>
          <p:nvPr>
            <p:ph type="sldNum" sz="quarter" idx="12"/>
          </p:nvPr>
        </p:nvSpPr>
        <p:spPr>
          <a:ln/>
        </p:spPr>
        <p:txBody>
          <a:bodyPr/>
          <a:lstStyle>
            <a:lvl1pPr>
              <a:defRPr/>
            </a:lvl1pPr>
          </a:lstStyle>
          <a:p>
            <a:pPr>
              <a:defRPr/>
            </a:pPr>
            <a:fld id="{41B274AD-AB1C-412B-9132-F7A075C48028}" type="slidenum">
              <a:rPr lang="en-US" altLang="zh-CN"/>
              <a:pPr>
                <a:defRPr/>
              </a:pPr>
              <a:t>‹#›</a:t>
            </a:fld>
            <a:endParaRPr lang="en-US" altLang="zh-CN"/>
          </a:p>
        </p:txBody>
      </p:sp>
    </p:spTree>
    <p:extLst>
      <p:ext uri="{BB962C8B-B14F-4D97-AF65-F5344CB8AC3E}">
        <p14:creationId xmlns:p14="http://schemas.microsoft.com/office/powerpoint/2010/main" val="506443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4D90FD4-880C-4BCA-AA2B-D84267C3CEE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1979C41A-0076-4FF3-B30F-8ED78E7E850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83FE1EE8-4FF9-4E1C-84A7-B697329BD6E7}"/>
              </a:ext>
            </a:extLst>
          </p:cNvPr>
          <p:cNvSpPr>
            <a:spLocks noGrp="1" noChangeArrowheads="1"/>
          </p:cNvSpPr>
          <p:nvPr>
            <p:ph type="sldNum" sz="quarter" idx="12"/>
          </p:nvPr>
        </p:nvSpPr>
        <p:spPr>
          <a:ln/>
        </p:spPr>
        <p:txBody>
          <a:bodyPr/>
          <a:lstStyle>
            <a:lvl1pPr>
              <a:defRPr/>
            </a:lvl1pPr>
          </a:lstStyle>
          <a:p>
            <a:pPr>
              <a:defRPr/>
            </a:pPr>
            <a:fld id="{43DDF6E4-F2F3-4FC1-A0E1-CD056E18A44C}" type="slidenum">
              <a:rPr lang="en-US" altLang="zh-CN"/>
              <a:pPr>
                <a:defRPr/>
              </a:pPr>
              <a:t>‹#›</a:t>
            </a:fld>
            <a:endParaRPr lang="en-US" altLang="zh-CN"/>
          </a:p>
        </p:txBody>
      </p:sp>
    </p:spTree>
    <p:extLst>
      <p:ext uri="{BB962C8B-B14F-4D97-AF65-F5344CB8AC3E}">
        <p14:creationId xmlns:p14="http://schemas.microsoft.com/office/powerpoint/2010/main" val="2306078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14E7658-7AE1-4AC3-A80A-833DBC42502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3279669-6561-4099-B880-4E7C1AD7DB6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875D8AE-75EC-49AA-BCB6-C7E581C22E9E}"/>
              </a:ext>
            </a:extLst>
          </p:cNvPr>
          <p:cNvSpPr>
            <a:spLocks noGrp="1" noChangeArrowheads="1"/>
          </p:cNvSpPr>
          <p:nvPr>
            <p:ph type="sldNum" sz="quarter" idx="12"/>
          </p:nvPr>
        </p:nvSpPr>
        <p:spPr>
          <a:ln/>
        </p:spPr>
        <p:txBody>
          <a:bodyPr/>
          <a:lstStyle>
            <a:lvl1pPr>
              <a:defRPr/>
            </a:lvl1pPr>
          </a:lstStyle>
          <a:p>
            <a:fld id="{1A00817A-8831-456A-A9BE-D7081DD8EE52}" type="slidenum">
              <a:rPr lang="en-US" altLang="zh-CN"/>
              <a:pPr/>
              <a:t>‹#›</a:t>
            </a:fld>
            <a:endParaRPr lang="en-US" altLang="zh-CN"/>
          </a:p>
        </p:txBody>
      </p:sp>
    </p:spTree>
    <p:extLst>
      <p:ext uri="{BB962C8B-B14F-4D97-AF65-F5344CB8AC3E}">
        <p14:creationId xmlns:p14="http://schemas.microsoft.com/office/powerpoint/2010/main" val="2763263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020C9A4E-98FC-49AF-8D8B-6ABD7F45FF4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0CAFE72-53CB-4729-8E62-2FBE28AA6CC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A5859DA-E7DF-4557-9FD3-D8B873ABD4D5}"/>
              </a:ext>
            </a:extLst>
          </p:cNvPr>
          <p:cNvSpPr>
            <a:spLocks noGrp="1" noChangeArrowheads="1"/>
          </p:cNvSpPr>
          <p:nvPr>
            <p:ph type="sldNum" sz="quarter" idx="12"/>
          </p:nvPr>
        </p:nvSpPr>
        <p:spPr>
          <a:ln/>
        </p:spPr>
        <p:txBody>
          <a:bodyPr/>
          <a:lstStyle>
            <a:lvl1pPr>
              <a:defRPr/>
            </a:lvl1pPr>
          </a:lstStyle>
          <a:p>
            <a:pPr>
              <a:defRPr/>
            </a:pPr>
            <a:fld id="{9C410EE5-ECD4-40FA-AAC5-2DA94AC3F114}" type="slidenum">
              <a:rPr lang="en-US" altLang="zh-CN"/>
              <a:pPr>
                <a:defRPr/>
              </a:pPr>
              <a:t>‹#›</a:t>
            </a:fld>
            <a:endParaRPr lang="en-US" altLang="zh-CN"/>
          </a:p>
        </p:txBody>
      </p:sp>
    </p:spTree>
    <p:extLst>
      <p:ext uri="{BB962C8B-B14F-4D97-AF65-F5344CB8AC3E}">
        <p14:creationId xmlns:p14="http://schemas.microsoft.com/office/powerpoint/2010/main" val="42448628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BD121908-0562-4E60-8E0B-48AC134A6BF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8B66162-756E-4DDD-99A5-2E71092A256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65E1825-3075-4766-9070-32BFDBE656B9}"/>
              </a:ext>
            </a:extLst>
          </p:cNvPr>
          <p:cNvSpPr>
            <a:spLocks noGrp="1" noChangeArrowheads="1"/>
          </p:cNvSpPr>
          <p:nvPr>
            <p:ph type="sldNum" sz="quarter" idx="12"/>
          </p:nvPr>
        </p:nvSpPr>
        <p:spPr>
          <a:ln/>
        </p:spPr>
        <p:txBody>
          <a:bodyPr/>
          <a:lstStyle>
            <a:lvl1pPr>
              <a:defRPr/>
            </a:lvl1pPr>
          </a:lstStyle>
          <a:p>
            <a:pPr>
              <a:defRPr/>
            </a:pPr>
            <a:fld id="{1C89142B-073A-4E97-BBE1-759762B8E5C4}" type="slidenum">
              <a:rPr lang="en-US" altLang="zh-CN"/>
              <a:pPr>
                <a:defRPr/>
              </a:pPr>
              <a:t>‹#›</a:t>
            </a:fld>
            <a:endParaRPr lang="en-US" altLang="zh-CN"/>
          </a:p>
        </p:txBody>
      </p:sp>
    </p:spTree>
    <p:extLst>
      <p:ext uri="{BB962C8B-B14F-4D97-AF65-F5344CB8AC3E}">
        <p14:creationId xmlns:p14="http://schemas.microsoft.com/office/powerpoint/2010/main" val="13761743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F2CB3EE-E8B8-495C-83B1-4D8B17E278A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5A55094-3513-47EB-9E91-236B84DFB28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7D717AC-561E-4E27-8F67-60175EE17624}"/>
              </a:ext>
            </a:extLst>
          </p:cNvPr>
          <p:cNvSpPr>
            <a:spLocks noGrp="1" noChangeArrowheads="1"/>
          </p:cNvSpPr>
          <p:nvPr>
            <p:ph type="sldNum" sz="quarter" idx="12"/>
          </p:nvPr>
        </p:nvSpPr>
        <p:spPr>
          <a:ln/>
        </p:spPr>
        <p:txBody>
          <a:bodyPr/>
          <a:lstStyle>
            <a:lvl1pPr>
              <a:defRPr/>
            </a:lvl1pPr>
          </a:lstStyle>
          <a:p>
            <a:pPr>
              <a:defRPr/>
            </a:pPr>
            <a:fld id="{5EA33331-14C3-4BA0-B2E7-CE83B1391617}" type="slidenum">
              <a:rPr lang="en-US" altLang="zh-CN"/>
              <a:pPr>
                <a:defRPr/>
              </a:pPr>
              <a:t>‹#›</a:t>
            </a:fld>
            <a:endParaRPr lang="en-US" altLang="zh-CN"/>
          </a:p>
        </p:txBody>
      </p:sp>
    </p:spTree>
    <p:extLst>
      <p:ext uri="{BB962C8B-B14F-4D97-AF65-F5344CB8AC3E}">
        <p14:creationId xmlns:p14="http://schemas.microsoft.com/office/powerpoint/2010/main" val="16556964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3535B13-CC18-470D-8B53-93F552F0511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CE431FF-F75F-4999-80F2-9CF6F683495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C974E38-115A-4A14-8981-0E6147A1DFB5}"/>
              </a:ext>
            </a:extLst>
          </p:cNvPr>
          <p:cNvSpPr>
            <a:spLocks noGrp="1" noChangeArrowheads="1"/>
          </p:cNvSpPr>
          <p:nvPr>
            <p:ph type="sldNum" sz="quarter" idx="12"/>
          </p:nvPr>
        </p:nvSpPr>
        <p:spPr>
          <a:ln/>
        </p:spPr>
        <p:txBody>
          <a:bodyPr/>
          <a:lstStyle>
            <a:lvl1pPr>
              <a:defRPr/>
            </a:lvl1pPr>
          </a:lstStyle>
          <a:p>
            <a:pPr>
              <a:defRPr/>
            </a:pPr>
            <a:fld id="{0C6017DE-FD9A-4060-8A73-1E1A2ABBC6C4}" type="slidenum">
              <a:rPr lang="en-US" altLang="zh-CN"/>
              <a:pPr>
                <a:defRPr/>
              </a:pPr>
              <a:t>‹#›</a:t>
            </a:fld>
            <a:endParaRPr lang="en-US" altLang="zh-CN"/>
          </a:p>
        </p:txBody>
      </p:sp>
    </p:spTree>
    <p:extLst>
      <p:ext uri="{BB962C8B-B14F-4D97-AF65-F5344CB8AC3E}">
        <p14:creationId xmlns:p14="http://schemas.microsoft.com/office/powerpoint/2010/main" val="35054240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41763"/>
            <a:ext cx="40386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11E1E2F5-C5C5-4BE4-A277-3314F04F83D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F126D40E-9A10-459B-A253-2CE2EEDCA67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4C0E64A5-B259-437E-914F-5F086911457D}"/>
              </a:ext>
            </a:extLst>
          </p:cNvPr>
          <p:cNvSpPr>
            <a:spLocks noGrp="1" noChangeArrowheads="1"/>
          </p:cNvSpPr>
          <p:nvPr>
            <p:ph type="sldNum" sz="quarter" idx="12"/>
          </p:nvPr>
        </p:nvSpPr>
        <p:spPr>
          <a:ln/>
        </p:spPr>
        <p:txBody>
          <a:bodyPr/>
          <a:lstStyle>
            <a:lvl1pPr>
              <a:defRPr/>
            </a:lvl1pPr>
          </a:lstStyle>
          <a:p>
            <a:pPr>
              <a:defRPr/>
            </a:pPr>
            <a:fld id="{235F503E-FE34-48B8-BF20-AB5AE8D51AC8}" type="slidenum">
              <a:rPr lang="en-US" altLang="zh-CN"/>
              <a:pPr>
                <a:defRPr/>
              </a:pPr>
              <a:t>‹#›</a:t>
            </a:fld>
            <a:endParaRPr lang="en-US" altLang="zh-CN"/>
          </a:p>
        </p:txBody>
      </p:sp>
    </p:spTree>
    <p:extLst>
      <p:ext uri="{BB962C8B-B14F-4D97-AF65-F5344CB8AC3E}">
        <p14:creationId xmlns:p14="http://schemas.microsoft.com/office/powerpoint/2010/main" val="1100904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3EB8F124-1F04-475A-A86F-EAF23663DDA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9FB9806-15EC-4E7E-889F-DA252BE016C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706C245-0235-4FE0-9C9C-06FF00E9E00D}"/>
              </a:ext>
            </a:extLst>
          </p:cNvPr>
          <p:cNvSpPr>
            <a:spLocks noGrp="1" noChangeArrowheads="1"/>
          </p:cNvSpPr>
          <p:nvPr>
            <p:ph type="sldNum" sz="quarter" idx="12"/>
          </p:nvPr>
        </p:nvSpPr>
        <p:spPr>
          <a:ln/>
        </p:spPr>
        <p:txBody>
          <a:bodyPr/>
          <a:lstStyle>
            <a:lvl1pPr>
              <a:defRPr/>
            </a:lvl1pPr>
          </a:lstStyle>
          <a:p>
            <a:fld id="{321B006E-274D-4721-9D62-E776F543B231}" type="slidenum">
              <a:rPr lang="en-US" altLang="zh-CN"/>
              <a:pPr/>
              <a:t>‹#›</a:t>
            </a:fld>
            <a:endParaRPr lang="en-US" altLang="zh-CN"/>
          </a:p>
        </p:txBody>
      </p:sp>
    </p:spTree>
    <p:extLst>
      <p:ext uri="{BB962C8B-B14F-4D97-AF65-F5344CB8AC3E}">
        <p14:creationId xmlns:p14="http://schemas.microsoft.com/office/powerpoint/2010/main" val="176504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BD6BC3F2-2B3D-4A32-9AC9-8B31B4D20F8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1FA1838-1EE2-46A7-9CC8-EA84005B499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A98AA2D-493E-40B0-87A3-303CBF471788}"/>
              </a:ext>
            </a:extLst>
          </p:cNvPr>
          <p:cNvSpPr>
            <a:spLocks noGrp="1" noChangeArrowheads="1"/>
          </p:cNvSpPr>
          <p:nvPr>
            <p:ph type="sldNum" sz="quarter" idx="12"/>
          </p:nvPr>
        </p:nvSpPr>
        <p:spPr>
          <a:ln/>
        </p:spPr>
        <p:txBody>
          <a:bodyPr/>
          <a:lstStyle>
            <a:lvl1pPr>
              <a:defRPr/>
            </a:lvl1pPr>
          </a:lstStyle>
          <a:p>
            <a:fld id="{D9009D8E-CCEA-4796-BEB5-B344F541A058}" type="slidenum">
              <a:rPr lang="en-US" altLang="zh-CN"/>
              <a:pPr/>
              <a:t>‹#›</a:t>
            </a:fld>
            <a:endParaRPr lang="en-US" altLang="zh-CN"/>
          </a:p>
        </p:txBody>
      </p:sp>
    </p:spTree>
    <p:extLst>
      <p:ext uri="{BB962C8B-B14F-4D97-AF65-F5344CB8AC3E}">
        <p14:creationId xmlns:p14="http://schemas.microsoft.com/office/powerpoint/2010/main" val="643872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AFBD9CCC-1AB5-43E4-ABF1-05CD24D1961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CCE356B1-9376-4F68-9036-BD70124DAAC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6F8DAEA0-62F1-4292-AE24-0F5F7CEE08F4}"/>
              </a:ext>
            </a:extLst>
          </p:cNvPr>
          <p:cNvSpPr>
            <a:spLocks noGrp="1" noChangeArrowheads="1"/>
          </p:cNvSpPr>
          <p:nvPr>
            <p:ph type="sldNum" sz="quarter" idx="12"/>
          </p:nvPr>
        </p:nvSpPr>
        <p:spPr>
          <a:ln/>
        </p:spPr>
        <p:txBody>
          <a:bodyPr/>
          <a:lstStyle>
            <a:lvl1pPr>
              <a:defRPr/>
            </a:lvl1pPr>
          </a:lstStyle>
          <a:p>
            <a:fld id="{D4A052C5-7B54-4929-A181-506BE685DB1A}" type="slidenum">
              <a:rPr lang="en-US" altLang="zh-CN"/>
              <a:pPr/>
              <a:t>‹#›</a:t>
            </a:fld>
            <a:endParaRPr lang="en-US" altLang="zh-CN"/>
          </a:p>
        </p:txBody>
      </p:sp>
    </p:spTree>
    <p:extLst>
      <p:ext uri="{BB962C8B-B14F-4D97-AF65-F5344CB8AC3E}">
        <p14:creationId xmlns:p14="http://schemas.microsoft.com/office/powerpoint/2010/main" val="1089292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ECB0F895-5F34-4105-A6C7-AD69D57E2F8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CFBD7076-C3EA-4F4C-966B-B98133269CB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D21682C8-5E19-4D6A-B1EA-B9D8D7663168}"/>
              </a:ext>
            </a:extLst>
          </p:cNvPr>
          <p:cNvSpPr>
            <a:spLocks noGrp="1" noChangeArrowheads="1"/>
          </p:cNvSpPr>
          <p:nvPr>
            <p:ph type="sldNum" sz="quarter" idx="12"/>
          </p:nvPr>
        </p:nvSpPr>
        <p:spPr>
          <a:ln/>
        </p:spPr>
        <p:txBody>
          <a:bodyPr/>
          <a:lstStyle>
            <a:lvl1pPr>
              <a:defRPr/>
            </a:lvl1pPr>
          </a:lstStyle>
          <a:p>
            <a:fld id="{0BA4F280-203D-48D2-89FC-5EBB105799AC}" type="slidenum">
              <a:rPr lang="en-US" altLang="zh-CN"/>
              <a:pPr/>
              <a:t>‹#›</a:t>
            </a:fld>
            <a:endParaRPr lang="en-US" altLang="zh-CN"/>
          </a:p>
        </p:txBody>
      </p:sp>
    </p:spTree>
    <p:extLst>
      <p:ext uri="{BB962C8B-B14F-4D97-AF65-F5344CB8AC3E}">
        <p14:creationId xmlns:p14="http://schemas.microsoft.com/office/powerpoint/2010/main" val="56228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742469F-34B6-4B61-8DFB-32FBC610426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16840DF3-BEAB-420A-B793-9D2A022BBDD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D824B1CB-88C8-469E-8DEF-EE9786021751}"/>
              </a:ext>
            </a:extLst>
          </p:cNvPr>
          <p:cNvSpPr>
            <a:spLocks noGrp="1" noChangeArrowheads="1"/>
          </p:cNvSpPr>
          <p:nvPr>
            <p:ph type="sldNum" sz="quarter" idx="12"/>
          </p:nvPr>
        </p:nvSpPr>
        <p:spPr>
          <a:ln/>
        </p:spPr>
        <p:txBody>
          <a:bodyPr/>
          <a:lstStyle>
            <a:lvl1pPr>
              <a:defRPr/>
            </a:lvl1pPr>
          </a:lstStyle>
          <a:p>
            <a:fld id="{1E044625-910A-4C80-AAAA-896C08172CC1}" type="slidenum">
              <a:rPr lang="en-US" altLang="zh-CN"/>
              <a:pPr/>
              <a:t>‹#›</a:t>
            </a:fld>
            <a:endParaRPr lang="en-US" altLang="zh-CN"/>
          </a:p>
        </p:txBody>
      </p:sp>
    </p:spTree>
    <p:extLst>
      <p:ext uri="{BB962C8B-B14F-4D97-AF65-F5344CB8AC3E}">
        <p14:creationId xmlns:p14="http://schemas.microsoft.com/office/powerpoint/2010/main" val="345823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7CD2D931-66A7-4C94-93BC-26DFBC1BFB3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347E705-2ADA-41E3-84D7-4C11C132398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12F99BEF-76A4-4329-BE2B-FF550CC7C3D5}"/>
              </a:ext>
            </a:extLst>
          </p:cNvPr>
          <p:cNvSpPr>
            <a:spLocks noGrp="1" noChangeArrowheads="1"/>
          </p:cNvSpPr>
          <p:nvPr>
            <p:ph type="sldNum" sz="quarter" idx="12"/>
          </p:nvPr>
        </p:nvSpPr>
        <p:spPr>
          <a:ln/>
        </p:spPr>
        <p:txBody>
          <a:bodyPr/>
          <a:lstStyle>
            <a:lvl1pPr>
              <a:defRPr/>
            </a:lvl1pPr>
          </a:lstStyle>
          <a:p>
            <a:fld id="{7E73790C-27BD-4897-AD3A-57BA15283F12}" type="slidenum">
              <a:rPr lang="en-US" altLang="zh-CN"/>
              <a:pPr/>
              <a:t>‹#›</a:t>
            </a:fld>
            <a:endParaRPr lang="en-US" altLang="zh-CN"/>
          </a:p>
        </p:txBody>
      </p:sp>
    </p:spTree>
    <p:extLst>
      <p:ext uri="{BB962C8B-B14F-4D97-AF65-F5344CB8AC3E}">
        <p14:creationId xmlns:p14="http://schemas.microsoft.com/office/powerpoint/2010/main" val="572017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14361FEB-5AB8-40FF-9B29-C44E47C0E33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36F1335-7E64-46AC-A642-A0B22D94C3D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6BF32AA-3498-4411-B5FD-FCCA30ACA05E}"/>
              </a:ext>
            </a:extLst>
          </p:cNvPr>
          <p:cNvSpPr>
            <a:spLocks noGrp="1" noChangeArrowheads="1"/>
          </p:cNvSpPr>
          <p:nvPr>
            <p:ph type="sldNum" sz="quarter" idx="12"/>
          </p:nvPr>
        </p:nvSpPr>
        <p:spPr>
          <a:ln/>
        </p:spPr>
        <p:txBody>
          <a:bodyPr/>
          <a:lstStyle>
            <a:lvl1pPr>
              <a:defRPr/>
            </a:lvl1pPr>
          </a:lstStyle>
          <a:p>
            <a:fld id="{B9DA6C96-5A32-4ED5-B2F9-2ED9632E72F1}" type="slidenum">
              <a:rPr lang="en-US" altLang="zh-CN"/>
              <a:pPr/>
              <a:t>‹#›</a:t>
            </a:fld>
            <a:endParaRPr lang="en-US" altLang="zh-CN"/>
          </a:p>
        </p:txBody>
      </p:sp>
    </p:spTree>
    <p:extLst>
      <p:ext uri="{BB962C8B-B14F-4D97-AF65-F5344CB8AC3E}">
        <p14:creationId xmlns:p14="http://schemas.microsoft.com/office/powerpoint/2010/main" val="1953747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0ED317FB-6485-4AD4-B68C-92EE8AAF309F}"/>
              </a:ext>
            </a:extLst>
          </p:cNvPr>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2051" name="Rectangle 3">
            <a:extLst>
              <a:ext uri="{FF2B5EF4-FFF2-40B4-BE49-F238E27FC236}">
                <a16:creationId xmlns:a16="http://schemas.microsoft.com/office/drawing/2014/main" id="{D9A4FFB3-855E-4412-BCE8-C7523D0238F6}"/>
              </a:ext>
            </a:extLst>
          </p:cNvPr>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5172" name="Rectangle 4">
            <a:extLst>
              <a:ext uri="{FF2B5EF4-FFF2-40B4-BE49-F238E27FC236}">
                <a16:creationId xmlns:a16="http://schemas.microsoft.com/office/drawing/2014/main" id="{99E4C243-3ED2-4CB2-92D7-97DC61678E70}"/>
              </a:ext>
            </a:extLst>
          </p:cNvPr>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solidFill>
                  <a:schemeClr val="tx1"/>
                </a:solidFill>
                <a:latin typeface="+mj-lt"/>
                <a:ea typeface="+mn-ea"/>
              </a:defRPr>
            </a:lvl1pPr>
          </a:lstStyle>
          <a:p>
            <a:pPr>
              <a:defRPr/>
            </a:pPr>
            <a:endParaRPr lang="en-US" altLang="zh-CN"/>
          </a:p>
        </p:txBody>
      </p:sp>
      <p:sp>
        <p:nvSpPr>
          <p:cNvPr id="135173" name="Rectangle 5">
            <a:extLst>
              <a:ext uri="{FF2B5EF4-FFF2-40B4-BE49-F238E27FC236}">
                <a16:creationId xmlns:a16="http://schemas.microsoft.com/office/drawing/2014/main" id="{043060CB-450D-49EB-A50F-B063586222F9}"/>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b="0">
                <a:solidFill>
                  <a:schemeClr val="tx1"/>
                </a:solidFill>
                <a:latin typeface="+mj-lt"/>
                <a:ea typeface="+mn-ea"/>
              </a:defRPr>
            </a:lvl1pPr>
          </a:lstStyle>
          <a:p>
            <a:pPr>
              <a:defRPr/>
            </a:pPr>
            <a:endParaRPr lang="en-US" altLang="zh-CN"/>
          </a:p>
        </p:txBody>
      </p:sp>
      <p:sp>
        <p:nvSpPr>
          <p:cNvPr id="135174" name="Rectangle 6">
            <a:extLst>
              <a:ext uri="{FF2B5EF4-FFF2-40B4-BE49-F238E27FC236}">
                <a16:creationId xmlns:a16="http://schemas.microsoft.com/office/drawing/2014/main" id="{3F5F4BD1-9254-4805-AE8C-8D08AA9CE60E}"/>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latin typeface="Garamond" panose="02020404030301010803" pitchFamily="18" charset="0"/>
                <a:ea typeface="宋体" panose="02010600030101010101" pitchFamily="2" charset="-122"/>
              </a:defRPr>
            </a:lvl1pPr>
          </a:lstStyle>
          <a:p>
            <a:fld id="{AEEA013C-3AB8-42FC-9682-17E6C6542913}" type="slidenum">
              <a:rPr lang="en-US" altLang="zh-CN"/>
              <a:pPr/>
              <a:t>‹#›</a:t>
            </a:fld>
            <a:endParaRPr lang="en-US" altLang="zh-CN"/>
          </a:p>
        </p:txBody>
      </p:sp>
      <p:sp>
        <p:nvSpPr>
          <p:cNvPr id="135175" name="Freeform 7">
            <a:extLst>
              <a:ext uri="{FF2B5EF4-FFF2-40B4-BE49-F238E27FC236}">
                <a16:creationId xmlns:a16="http://schemas.microsoft.com/office/drawing/2014/main" id="{145A8856-1AAD-46FC-8B8B-9B575D5AA51D}"/>
              </a:ext>
            </a:extLst>
          </p:cNvPr>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zh-CN" altLang="en-US"/>
          </a:p>
        </p:txBody>
      </p:sp>
      <p:sp>
        <p:nvSpPr>
          <p:cNvPr id="135176" name="Line 8">
            <a:extLst>
              <a:ext uri="{FF2B5EF4-FFF2-40B4-BE49-F238E27FC236}">
                <a16:creationId xmlns:a16="http://schemas.microsoft.com/office/drawing/2014/main" id="{30A820E1-EAE1-456F-BF54-7345782B8690}"/>
              </a:ext>
            </a:extLst>
          </p:cNvPr>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813"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Lst>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FDFAB66-BC88-4E06-ACE0-A63D6F29B5F1}"/>
              </a:ext>
            </a:extLst>
          </p:cNvPr>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02EF90B6-BF64-4630-8B27-621E0694E065}"/>
              </a:ext>
            </a:extLst>
          </p:cNvPr>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5172" name="Rectangle 4">
            <a:extLst>
              <a:ext uri="{FF2B5EF4-FFF2-40B4-BE49-F238E27FC236}">
                <a16:creationId xmlns:a16="http://schemas.microsoft.com/office/drawing/2014/main" id="{4968890D-36C4-42D4-91C9-BB46703B4ACE}"/>
              </a:ext>
            </a:extLst>
          </p:cNvPr>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solidFill>
                  <a:schemeClr val="tx1"/>
                </a:solidFill>
                <a:latin typeface="+mj-lt"/>
                <a:ea typeface="+mn-ea"/>
              </a:defRPr>
            </a:lvl1pPr>
          </a:lstStyle>
          <a:p>
            <a:pPr>
              <a:defRPr/>
            </a:pPr>
            <a:endParaRPr lang="en-US" altLang="zh-CN"/>
          </a:p>
        </p:txBody>
      </p:sp>
      <p:sp>
        <p:nvSpPr>
          <p:cNvPr id="135173" name="Rectangle 5">
            <a:extLst>
              <a:ext uri="{FF2B5EF4-FFF2-40B4-BE49-F238E27FC236}">
                <a16:creationId xmlns:a16="http://schemas.microsoft.com/office/drawing/2014/main" id="{AEEB452E-006E-4A81-BE3C-1FA67180809A}"/>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b="0">
                <a:solidFill>
                  <a:schemeClr val="tx1"/>
                </a:solidFill>
                <a:latin typeface="+mj-lt"/>
                <a:ea typeface="+mn-ea"/>
              </a:defRPr>
            </a:lvl1pPr>
          </a:lstStyle>
          <a:p>
            <a:pPr>
              <a:defRPr/>
            </a:pPr>
            <a:endParaRPr lang="en-US" altLang="zh-CN"/>
          </a:p>
        </p:txBody>
      </p:sp>
      <p:sp>
        <p:nvSpPr>
          <p:cNvPr id="135174" name="Rectangle 6">
            <a:extLst>
              <a:ext uri="{FF2B5EF4-FFF2-40B4-BE49-F238E27FC236}">
                <a16:creationId xmlns:a16="http://schemas.microsoft.com/office/drawing/2014/main" id="{CB85050E-802F-4470-B3E2-B998C132AE49}"/>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Garamond" panose="02020404030301010803" pitchFamily="18" charset="0"/>
                <a:ea typeface="宋体" panose="02010600030101010101" pitchFamily="2" charset="-122"/>
              </a:defRPr>
            </a:lvl1pPr>
          </a:lstStyle>
          <a:p>
            <a:pPr>
              <a:defRPr/>
            </a:pPr>
            <a:fld id="{50C16F8C-FC3A-42E0-9D81-DBFF2C06B132}" type="slidenum">
              <a:rPr lang="en-US" altLang="zh-CN"/>
              <a:pPr>
                <a:defRPr/>
              </a:pPr>
              <a:t>‹#›</a:t>
            </a:fld>
            <a:endParaRPr lang="en-US" altLang="zh-CN"/>
          </a:p>
        </p:txBody>
      </p:sp>
      <p:sp>
        <p:nvSpPr>
          <p:cNvPr id="1031" name="Freeform 7">
            <a:extLst>
              <a:ext uri="{FF2B5EF4-FFF2-40B4-BE49-F238E27FC236}">
                <a16:creationId xmlns:a16="http://schemas.microsoft.com/office/drawing/2014/main" id="{86D7BCDA-703C-4575-89F7-A1CF11F50AE6}"/>
              </a:ext>
            </a:extLst>
          </p:cNvPr>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a:extLst>
              <a:ext uri="{FF2B5EF4-FFF2-40B4-BE49-F238E27FC236}">
                <a16:creationId xmlns:a16="http://schemas.microsoft.com/office/drawing/2014/main" id="{363A6EC9-9BCE-43A1-8578-E1652E826890}"/>
              </a:ext>
            </a:extLst>
          </p:cNvPr>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570280824"/>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Lst>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weihongy@dlut.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DC13CF4F-C8E5-4575-BD63-D56E555017DA}"/>
              </a:ext>
            </a:extLst>
          </p:cNvPr>
          <p:cNvSpPr>
            <a:spLocks noGrp="1" noChangeArrowheads="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5FA513CA-217B-4C73-8131-65E545DE0F27}" type="slidenum">
              <a:rPr lang="en-US" altLang="zh-CN" sz="1200" b="0">
                <a:solidFill>
                  <a:schemeClr val="tx1"/>
                </a:solidFill>
                <a:latin typeface="Garamond" panose="02020404030301010803" pitchFamily="18" charset="0"/>
                <a:ea typeface="宋体" panose="02010600030101010101" pitchFamily="2" charset="-122"/>
              </a:rPr>
              <a:pPr eaLnBrk="1" hangingPunct="1"/>
              <a:t>1</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4099" name="Rectangle 2">
            <a:extLst>
              <a:ext uri="{FF2B5EF4-FFF2-40B4-BE49-F238E27FC236}">
                <a16:creationId xmlns:a16="http://schemas.microsoft.com/office/drawing/2014/main" id="{58C95663-D6AA-4B05-9CED-34806FB6A496}"/>
              </a:ext>
            </a:extLst>
          </p:cNvPr>
          <p:cNvSpPr>
            <a:spLocks noGrp="1" noChangeArrowheads="1"/>
          </p:cNvSpPr>
          <p:nvPr>
            <p:ph type="ctrTitle"/>
          </p:nvPr>
        </p:nvSpPr>
        <p:spPr>
          <a:xfrm>
            <a:off x="755650" y="1341438"/>
            <a:ext cx="7623175" cy="935037"/>
          </a:xfrm>
        </p:spPr>
        <p:txBody>
          <a:bodyPr/>
          <a:lstStyle/>
          <a:p>
            <a:pPr algn="ctr" eaLnBrk="1" hangingPunct="1"/>
            <a:r>
              <a:rPr lang="zh-CN" altLang="en-US" sz="4800" b="1">
                <a:solidFill>
                  <a:schemeClr val="hlink"/>
                </a:solidFill>
                <a:latin typeface="楷体_GB2312" pitchFamily="49" charset="-122"/>
                <a:ea typeface="楷体_GB2312" pitchFamily="49" charset="-122"/>
              </a:rPr>
              <a:t>编 译 原 理</a:t>
            </a:r>
          </a:p>
        </p:txBody>
      </p:sp>
      <p:sp>
        <p:nvSpPr>
          <p:cNvPr id="4100" name="Rectangle 3">
            <a:extLst>
              <a:ext uri="{FF2B5EF4-FFF2-40B4-BE49-F238E27FC236}">
                <a16:creationId xmlns:a16="http://schemas.microsoft.com/office/drawing/2014/main" id="{A02D7D51-F72A-439B-BBA8-3AF41A83A32D}"/>
              </a:ext>
            </a:extLst>
          </p:cNvPr>
          <p:cNvSpPr>
            <a:spLocks noGrp="1" noChangeArrowheads="1"/>
          </p:cNvSpPr>
          <p:nvPr>
            <p:ph type="subTitle" idx="1"/>
          </p:nvPr>
        </p:nvSpPr>
        <p:spPr>
          <a:xfrm>
            <a:off x="971550" y="2349500"/>
            <a:ext cx="7777163" cy="3457575"/>
          </a:xfrm>
        </p:spPr>
        <p:txBody>
          <a:bodyPr/>
          <a:lstStyle/>
          <a:p>
            <a:pPr eaLnBrk="1" hangingPunct="1">
              <a:lnSpc>
                <a:spcPct val="90000"/>
              </a:lnSpc>
            </a:pPr>
            <a:r>
              <a:rPr kumimoji="1" lang="zh-CN" altLang="ja-JP" sz="2400" b="1" dirty="0">
                <a:solidFill>
                  <a:srgbClr val="000066"/>
                </a:solidFill>
              </a:rPr>
              <a:t>	</a:t>
            </a:r>
            <a:r>
              <a:rPr kumimoji="1" lang="en-US" altLang="zh-CN" sz="2400" b="1" dirty="0">
                <a:solidFill>
                  <a:srgbClr val="000066"/>
                </a:solidFill>
                <a:latin typeface="华文楷体" panose="02010600040101010101" pitchFamily="2" charset="-122"/>
                <a:ea typeface="华文楷体" panose="02010600040101010101" pitchFamily="2" charset="-122"/>
              </a:rPr>
              <a:t>	</a:t>
            </a:r>
            <a:endParaRPr kumimoji="1" lang="zh-CN" altLang="ja-JP" sz="2400" b="1" dirty="0">
              <a:solidFill>
                <a:srgbClr val="000066"/>
              </a:solidFill>
              <a:latin typeface="华文细黑" panose="02010600040101010101" pitchFamily="2" charset="-122"/>
              <a:ea typeface="华文细黑" panose="02010600040101010101" pitchFamily="2" charset="-122"/>
            </a:endParaRPr>
          </a:p>
          <a:p>
            <a:pPr eaLnBrk="1" hangingPunct="1">
              <a:lnSpc>
                <a:spcPct val="90000"/>
              </a:lnSpc>
            </a:pPr>
            <a:r>
              <a:rPr kumimoji="1" lang="zh-CN" altLang="ja-JP" sz="2400" b="1" dirty="0">
                <a:solidFill>
                  <a:srgbClr val="000066"/>
                </a:solidFill>
                <a:latin typeface="华文细黑" panose="02010600040101010101" pitchFamily="2" charset="-122"/>
                <a:ea typeface="华文细黑" panose="02010600040101010101" pitchFamily="2" charset="-122"/>
              </a:rPr>
              <a:t>		</a:t>
            </a:r>
            <a:r>
              <a:rPr kumimoji="1" lang="zh-CN" altLang="en-US" sz="2400" b="1" dirty="0">
                <a:latin typeface="华文细黑" panose="02010600040101010101" pitchFamily="2" charset="-122"/>
                <a:ea typeface="华文细黑" panose="02010600040101010101" pitchFamily="2" charset="-122"/>
              </a:rPr>
              <a:t>教</a:t>
            </a:r>
            <a:r>
              <a:rPr kumimoji="1" lang="zh-CN" altLang="ja-JP" sz="2400" b="1" dirty="0">
                <a:latin typeface="华文细黑" panose="02010600040101010101" pitchFamily="2" charset="-122"/>
                <a:ea typeface="华文细黑" panose="02010600040101010101" pitchFamily="2" charset="-122"/>
              </a:rPr>
              <a:t> </a:t>
            </a:r>
            <a:r>
              <a:rPr kumimoji="1" lang="zh-CN" altLang="en-US" sz="2400" b="1" dirty="0">
                <a:latin typeface="华文细黑" panose="02010600040101010101" pitchFamily="2" charset="-122"/>
                <a:ea typeface="华文细黑" panose="02010600040101010101" pitchFamily="2" charset="-122"/>
              </a:rPr>
              <a:t> 师：</a:t>
            </a:r>
            <a:r>
              <a:rPr kumimoji="1" lang="zh-CN" altLang="ja-JP" sz="2400" b="1" dirty="0">
                <a:latin typeface="华文细黑" panose="02010600040101010101" pitchFamily="2" charset="-122"/>
                <a:ea typeface="华文细黑" panose="02010600040101010101" pitchFamily="2" charset="-122"/>
              </a:rPr>
              <a:t> </a:t>
            </a:r>
            <a:r>
              <a:rPr kumimoji="1" lang="zh-CN" altLang="en-US" sz="2400" b="1" dirty="0">
                <a:latin typeface="华文细黑" panose="02010600040101010101" pitchFamily="2" charset="-122"/>
                <a:ea typeface="华文细黑" panose="02010600040101010101" pitchFamily="2" charset="-122"/>
              </a:rPr>
              <a:t>      </a:t>
            </a:r>
            <a:r>
              <a:rPr lang="zh-CN" altLang="en-US" sz="2400" b="1" dirty="0">
                <a:latin typeface="华文细黑" panose="02010600040101010101" pitchFamily="2" charset="-122"/>
                <a:ea typeface="华文细黑" panose="02010600040101010101" pitchFamily="2" charset="-122"/>
              </a:rPr>
              <a:t>姚卫红</a:t>
            </a:r>
          </a:p>
          <a:p>
            <a:pPr algn="ctr" eaLnBrk="1" hangingPunct="1">
              <a:lnSpc>
                <a:spcPct val="90000"/>
              </a:lnSpc>
            </a:pPr>
            <a:r>
              <a:rPr kumimoji="1" lang="en-US" altLang="ja-JP" sz="2400" b="1" dirty="0">
                <a:latin typeface="华文细黑" panose="02010600040101010101" pitchFamily="2" charset="-122"/>
                <a:ea typeface="华文细黑" panose="02010600040101010101" pitchFamily="2" charset="-122"/>
              </a:rPr>
              <a:t>   </a:t>
            </a:r>
            <a:r>
              <a:rPr kumimoji="1" lang="zh-CN" altLang="en-US" sz="2400" b="1" dirty="0">
                <a:latin typeface="华文细黑" panose="02010600040101010101" pitchFamily="2" charset="-122"/>
                <a:ea typeface="华文细黑" panose="02010600040101010101" pitchFamily="2" charset="-122"/>
              </a:rPr>
              <a:t>            </a:t>
            </a:r>
            <a:r>
              <a:rPr kumimoji="1" lang="en-US" altLang="zh-CN" sz="2400" b="1" dirty="0">
                <a:latin typeface="华文细黑" panose="02010600040101010101" pitchFamily="2" charset="-122"/>
                <a:ea typeface="华文细黑" panose="02010600040101010101" pitchFamily="2" charset="-122"/>
              </a:rPr>
              <a:t>E-MAIL</a:t>
            </a:r>
            <a:r>
              <a:rPr kumimoji="1" lang="zh-CN" altLang="en-US" sz="2400" b="1" dirty="0">
                <a:latin typeface="华文细黑" panose="02010600040101010101" pitchFamily="2" charset="-122"/>
                <a:ea typeface="华文细黑" panose="02010600040101010101" pitchFamily="2" charset="-122"/>
              </a:rPr>
              <a:t>：  </a:t>
            </a:r>
            <a:r>
              <a:rPr kumimoji="1" lang="zh-CN" altLang="ja-JP" sz="2400" b="1" dirty="0">
                <a:latin typeface="华文细黑" panose="02010600040101010101" pitchFamily="2" charset="-122"/>
                <a:ea typeface="华文细黑" panose="02010600040101010101" pitchFamily="2" charset="-122"/>
              </a:rPr>
              <a:t> </a:t>
            </a:r>
            <a:r>
              <a:rPr kumimoji="1" lang="zh-CN" altLang="en-US" sz="2400" b="1" dirty="0">
                <a:latin typeface="华文细黑" panose="02010600040101010101" pitchFamily="2" charset="-122"/>
                <a:ea typeface="华文细黑" panose="02010600040101010101" pitchFamily="2" charset="-122"/>
              </a:rPr>
              <a:t> </a:t>
            </a:r>
            <a:r>
              <a:rPr kumimoji="1" lang="ja-JP" altLang="en-US" sz="2400" b="1" dirty="0">
                <a:latin typeface="华文细黑" panose="02010600040101010101" pitchFamily="2" charset="-122"/>
                <a:ea typeface="华文细黑" panose="02010600040101010101" pitchFamily="2" charset="-122"/>
                <a:hlinkClick r:id="rId3"/>
              </a:rPr>
              <a:t>w</a:t>
            </a:r>
            <a:r>
              <a:rPr kumimoji="1" lang="en-US" altLang="zh-CN" sz="2400" b="1" dirty="0">
                <a:latin typeface="华文细黑" panose="02010600040101010101" pitchFamily="2" charset="-122"/>
                <a:ea typeface="华文细黑" panose="02010600040101010101" pitchFamily="2" charset="-122"/>
                <a:hlinkClick r:id="rId3"/>
              </a:rPr>
              <a:t>eihongy@dlut.edu.cn</a:t>
            </a:r>
            <a:endParaRPr kumimoji="1" lang="en-US" altLang="zh-CN" sz="2400" b="1" dirty="0">
              <a:latin typeface="华文细黑" panose="02010600040101010101" pitchFamily="2" charset="-122"/>
              <a:ea typeface="华文细黑" panose="02010600040101010101" pitchFamily="2" charset="-122"/>
            </a:endParaRPr>
          </a:p>
          <a:p>
            <a:pPr algn="ctr" eaLnBrk="1" hangingPunct="1">
              <a:lnSpc>
                <a:spcPct val="90000"/>
              </a:lnSpc>
            </a:pPr>
            <a:r>
              <a:rPr kumimoji="1" lang="zh-CN" altLang="en-US" sz="2400" b="1" dirty="0">
                <a:latin typeface="华文细黑" panose="02010600040101010101" pitchFamily="2" charset="-122"/>
                <a:ea typeface="华文细黑" panose="02010600040101010101" pitchFamily="2" charset="-122"/>
              </a:rPr>
              <a:t>办 公 室：    创新园大厦</a:t>
            </a:r>
            <a:r>
              <a:rPr kumimoji="1" lang="en-US" altLang="zh-CN" sz="2400" b="1" dirty="0">
                <a:latin typeface="华文细黑" panose="02010600040101010101" pitchFamily="2" charset="-122"/>
                <a:ea typeface="华文细黑" panose="02010600040101010101" pitchFamily="2" charset="-122"/>
              </a:rPr>
              <a:t>A814</a:t>
            </a:r>
          </a:p>
          <a:p>
            <a:pPr algn="ctr" eaLnBrk="1" hangingPunct="1">
              <a:lnSpc>
                <a:spcPct val="90000"/>
              </a:lnSpc>
            </a:pPr>
            <a:endParaRPr kumimoji="1" lang="en-US" altLang="zh-CN" sz="2400" b="1" dirty="0">
              <a:latin typeface="楷体_GB2312" pitchFamily="49" charset="-122"/>
              <a:ea typeface="楷体_GB2312" pitchFamily="49" charset="-122"/>
            </a:endParaRPr>
          </a:p>
          <a:p>
            <a:pPr algn="ctr" eaLnBrk="1" hangingPunct="1">
              <a:lnSpc>
                <a:spcPct val="90000"/>
              </a:lnSpc>
            </a:pPr>
            <a:endParaRPr lang="en-US" altLang="zh-CN" sz="2400" dirty="0">
              <a:latin typeface="楷体_GB2312" pitchFamily="49" charset="-122"/>
              <a:ea typeface="楷体_GB2312" pitchFamily="49" charset="-122"/>
            </a:endParaRPr>
          </a:p>
          <a:p>
            <a:pPr algn="ctr" eaLnBrk="1" hangingPunct="1">
              <a:lnSpc>
                <a:spcPct val="90000"/>
              </a:lnSpc>
            </a:pPr>
            <a:r>
              <a:rPr lang="zh-CN" altLang="en-US" sz="2400" b="1" dirty="0">
                <a:latin typeface="华文细黑" panose="02010600040101010101" pitchFamily="2" charset="-122"/>
                <a:ea typeface="华文细黑" panose="02010600040101010101" pitchFamily="2" charset="-122"/>
              </a:rPr>
              <a:t>学习了编译课，</a:t>
            </a:r>
          </a:p>
          <a:p>
            <a:pPr algn="ctr" eaLnBrk="1" hangingPunct="1">
              <a:lnSpc>
                <a:spcPct val="90000"/>
              </a:lnSpc>
            </a:pPr>
            <a:r>
              <a:rPr lang="zh-CN" altLang="en-US" sz="2400" b="1" dirty="0">
                <a:latin typeface="华文细黑" panose="02010600040101010101" pitchFamily="2" charset="-122"/>
                <a:ea typeface="华文细黑" panose="02010600040101010101" pitchFamily="2" charset="-122"/>
              </a:rPr>
              <a:t>就不能说：“某一门语言没有学过，所以不会”。</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680D64BE-D24D-429E-B0AA-59D69E68CB36}"/>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944C221E-243C-438C-B284-96D9EE367315}" type="slidenum">
              <a:rPr lang="en-US" altLang="zh-CN" sz="1200" b="0">
                <a:solidFill>
                  <a:schemeClr val="tx1"/>
                </a:solidFill>
                <a:latin typeface="Garamond" panose="02020404030301010803" pitchFamily="18" charset="0"/>
                <a:ea typeface="宋体" panose="02010600030101010101" pitchFamily="2" charset="-122"/>
              </a:rPr>
              <a:pPr eaLnBrk="1" hangingPunct="1"/>
              <a:t>10</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12291" name="Rectangle 2">
            <a:extLst>
              <a:ext uri="{FF2B5EF4-FFF2-40B4-BE49-F238E27FC236}">
                <a16:creationId xmlns:a16="http://schemas.microsoft.com/office/drawing/2014/main" id="{C91A1D52-779B-4B67-8A9D-343FAC882B68}"/>
              </a:ext>
            </a:extLst>
          </p:cNvPr>
          <p:cNvSpPr>
            <a:spLocks noGrp="1" noChangeArrowheads="1"/>
          </p:cNvSpPr>
          <p:nvPr>
            <p:ph type="body" idx="1"/>
          </p:nvPr>
        </p:nvSpPr>
        <p:spPr>
          <a:xfrm>
            <a:off x="395288" y="908720"/>
            <a:ext cx="7983537" cy="4330700"/>
          </a:xfrm>
          <a:noFill/>
        </p:spPr>
        <p:txBody>
          <a:bodyPr/>
          <a:lstStyle/>
          <a:p>
            <a:pPr marL="533400" indent="-533400" eaLnBrk="1" hangingPunct="1">
              <a:lnSpc>
                <a:spcPct val="110000"/>
              </a:lnSpc>
            </a:pPr>
            <a:r>
              <a:rPr lang="zh-CN" altLang="en-US" b="1" dirty="0">
                <a:latin typeface="华文细黑" panose="02010600040101010101" pitchFamily="2" charset="-122"/>
                <a:ea typeface="华文细黑" panose="02010600040101010101" pitchFamily="2" charset="-122"/>
              </a:rPr>
              <a:t>先修课程要求</a:t>
            </a:r>
          </a:p>
          <a:p>
            <a:pPr marL="815975" lvl="1" indent="-457200" eaLnBrk="1" hangingPunct="1">
              <a:lnSpc>
                <a:spcPct val="110000"/>
              </a:lnSpc>
            </a:pPr>
            <a:r>
              <a:rPr lang="zh-CN" altLang="en-US" b="1" dirty="0">
                <a:solidFill>
                  <a:srgbClr val="0000CC"/>
                </a:solidFill>
                <a:latin typeface="华文细黑" panose="02010600040101010101" pitchFamily="2" charset="-122"/>
                <a:ea typeface="华文细黑" panose="02010600040101010101" pitchFamily="2" charset="-122"/>
              </a:rPr>
              <a:t>程序设计</a:t>
            </a:r>
            <a:r>
              <a:rPr lang="zh-CN" altLang="en-US" b="1" dirty="0">
                <a:latin typeface="华文细黑" panose="02010600040101010101" pitchFamily="2" charset="-122"/>
                <a:ea typeface="华文细黑" panose="02010600040101010101" pitchFamily="2" charset="-122"/>
              </a:rPr>
              <a:t>，</a:t>
            </a:r>
            <a:r>
              <a:rPr lang="zh-CN" altLang="en-US" b="1" dirty="0">
                <a:solidFill>
                  <a:srgbClr val="0000CC"/>
                </a:solidFill>
                <a:latin typeface="华文细黑" panose="02010600040101010101" pitchFamily="2" charset="-122"/>
                <a:ea typeface="华文细黑" panose="02010600040101010101" pitchFamily="2" charset="-122"/>
              </a:rPr>
              <a:t>数据结构</a:t>
            </a:r>
            <a:r>
              <a:rPr lang="zh-CN" altLang="en-US" b="1" dirty="0">
                <a:latin typeface="华文细黑" panose="02010600040101010101" pitchFamily="2" charset="-122"/>
                <a:ea typeface="华文细黑" panose="02010600040101010101" pitchFamily="2" charset="-122"/>
              </a:rPr>
              <a:t>等</a:t>
            </a:r>
          </a:p>
          <a:p>
            <a:pPr marL="815975" lvl="1" indent="-457200" eaLnBrk="1" hangingPunct="1">
              <a:lnSpc>
                <a:spcPct val="110000"/>
              </a:lnSpc>
            </a:pPr>
            <a:r>
              <a:rPr lang="zh-CN" altLang="en-US" b="1" dirty="0">
                <a:latin typeface="华文细黑" panose="02010600040101010101" pitchFamily="2" charset="-122"/>
                <a:ea typeface="华文细黑" panose="02010600040101010101" pitchFamily="2" charset="-122"/>
              </a:rPr>
              <a:t>掌握程序、数据结构、算法的基本知识，能够较熟练地用它们表达问题及求解</a:t>
            </a:r>
          </a:p>
          <a:p>
            <a:pPr marL="815975" lvl="1" indent="-457200" eaLnBrk="1" hangingPunct="1">
              <a:lnSpc>
                <a:spcPct val="110000"/>
              </a:lnSpc>
            </a:pPr>
            <a:r>
              <a:rPr lang="zh-CN" altLang="en-US" b="1" dirty="0">
                <a:latin typeface="华文细黑" panose="02010600040101010101" pitchFamily="2" charset="-122"/>
                <a:ea typeface="华文细黑" panose="02010600040101010101" pitchFamily="2" charset="-122"/>
              </a:rPr>
              <a:t>修过</a:t>
            </a:r>
            <a:r>
              <a:rPr lang="zh-CN" altLang="en-US" b="1" dirty="0">
                <a:solidFill>
                  <a:srgbClr val="0000CC"/>
                </a:solidFill>
                <a:latin typeface="华文细黑" panose="02010600040101010101" pitchFamily="2" charset="-122"/>
                <a:ea typeface="华文细黑" panose="02010600040101010101" pitchFamily="2" charset="-122"/>
              </a:rPr>
              <a:t>离散数学</a:t>
            </a:r>
            <a:r>
              <a:rPr lang="zh-CN" altLang="en-US" b="1" dirty="0">
                <a:latin typeface="华文细黑" panose="02010600040101010101" pitchFamily="2" charset="-122"/>
                <a:ea typeface="华文细黑" panose="02010600040101010101" pitchFamily="2" charset="-122"/>
              </a:rPr>
              <a:t>，对问题的符号表示、对符号表示形式的理解等有良好的基础。即具有一定的计算思维能力、程序设计与实现能力、算法设计能力</a:t>
            </a:r>
          </a:p>
          <a:p>
            <a:pPr marL="815975" lvl="1" indent="-457200" eaLnBrk="1" hangingPunct="1">
              <a:lnSpc>
                <a:spcPct val="110000"/>
              </a:lnSpc>
            </a:pPr>
            <a:r>
              <a:rPr lang="zh-CN" altLang="en-US" b="1" dirty="0">
                <a:latin typeface="华文细黑" panose="02010600040101010101" pitchFamily="2" charset="-122"/>
                <a:ea typeface="华文细黑" panose="02010600040101010101" pitchFamily="2" charset="-122"/>
              </a:rPr>
              <a:t>修过形式语言与自动机理论更好</a:t>
            </a:r>
            <a:r>
              <a:rPr lang="zh-CN" altLang="en-US" sz="3000" dirty="0">
                <a:latin typeface="华文细黑" panose="02010600040101010101" pitchFamily="2" charset="-122"/>
                <a:ea typeface="华文细黑" panose="02010600040101010101" pitchFamily="2" charset="-122"/>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3588E803-C6F8-4D9B-93B2-DCA6714CD23F}"/>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54FDD98A-0101-491E-B72E-D3004CECB01D}" type="slidenum">
              <a:rPr lang="en-US" altLang="zh-CN" sz="1200" b="0">
                <a:solidFill>
                  <a:schemeClr val="tx1"/>
                </a:solidFill>
                <a:latin typeface="Garamond" panose="02020404030301010803" pitchFamily="18" charset="0"/>
                <a:ea typeface="宋体" panose="02010600030101010101" pitchFamily="2" charset="-122"/>
              </a:rPr>
              <a:pPr eaLnBrk="1" hangingPunct="1"/>
              <a:t>11</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13315" name="Rectangle 2">
            <a:extLst>
              <a:ext uri="{FF2B5EF4-FFF2-40B4-BE49-F238E27FC236}">
                <a16:creationId xmlns:a16="http://schemas.microsoft.com/office/drawing/2014/main" id="{3522A64E-012E-4DCA-840A-62114DC7653E}"/>
              </a:ext>
            </a:extLst>
          </p:cNvPr>
          <p:cNvSpPr>
            <a:spLocks noGrp="1" noChangeArrowheads="1"/>
          </p:cNvSpPr>
          <p:nvPr>
            <p:ph type="title"/>
          </p:nvPr>
        </p:nvSpPr>
        <p:spPr>
          <a:xfrm>
            <a:off x="457200" y="349250"/>
            <a:ext cx="7643813" cy="703263"/>
          </a:xfrm>
        </p:spPr>
        <p:txBody>
          <a:bodyPr/>
          <a:lstStyle/>
          <a:p>
            <a:pPr eaLnBrk="1" hangingPunct="1"/>
            <a:r>
              <a:rPr lang="zh-CN" altLang="en-US" sz="4000" b="1" dirty="0">
                <a:latin typeface="华文细黑" panose="02010600040101010101" pitchFamily="2" charset="-122"/>
                <a:ea typeface="华文细黑" panose="02010600040101010101" pitchFamily="2" charset="-122"/>
              </a:rPr>
              <a:t>编译是一个好课程</a:t>
            </a:r>
          </a:p>
        </p:txBody>
      </p:sp>
      <p:sp>
        <p:nvSpPr>
          <p:cNvPr id="13316" name="Rectangle 3">
            <a:extLst>
              <a:ext uri="{FF2B5EF4-FFF2-40B4-BE49-F238E27FC236}">
                <a16:creationId xmlns:a16="http://schemas.microsoft.com/office/drawing/2014/main" id="{F362DDE9-FBA3-4393-9428-B02F908C43EF}"/>
              </a:ext>
            </a:extLst>
          </p:cNvPr>
          <p:cNvSpPr>
            <a:spLocks noGrp="1" noChangeArrowheads="1"/>
          </p:cNvSpPr>
          <p:nvPr>
            <p:ph type="body" idx="1"/>
          </p:nvPr>
        </p:nvSpPr>
        <p:spPr>
          <a:xfrm>
            <a:off x="468313" y="1341438"/>
            <a:ext cx="8229600" cy="4862512"/>
          </a:xfrm>
        </p:spPr>
        <p:txBody>
          <a:bodyPr/>
          <a:lstStyle/>
          <a:p>
            <a:pPr eaLnBrk="1" hangingPunct="1"/>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编译”是将高级语言描述的程序变换成与之等价的另一种语言（面向硬件）表达的程序</a:t>
            </a:r>
          </a:p>
          <a:p>
            <a:pPr eaLnBrk="1" hangingPunct="1"/>
            <a:r>
              <a:rPr lang="zh-CN" altLang="en-US" b="1" dirty="0">
                <a:latin typeface="华文细黑" panose="02010600040101010101" pitchFamily="2" charset="-122"/>
                <a:ea typeface="华文细黑" panose="02010600040101010101" pitchFamily="2" charset="-122"/>
              </a:rPr>
              <a:t>在这个系统的设计与实现中，用到计算机学科很多基本的技术、原理和方法</a:t>
            </a:r>
          </a:p>
          <a:p>
            <a:pPr eaLnBrk="1" hangingPunct="1"/>
            <a:r>
              <a:rPr lang="en-US" altLang="zh-CN" b="1" dirty="0">
                <a:latin typeface="华文细黑" panose="02010600040101010101" pitchFamily="2" charset="-122"/>
                <a:ea typeface="华文细黑" panose="02010600040101010101" pitchFamily="2" charset="-122"/>
              </a:rPr>
              <a:t>Alfred V. </a:t>
            </a:r>
            <a:r>
              <a:rPr lang="en-US" altLang="zh-CN" b="1" dirty="0" err="1">
                <a:latin typeface="华文细黑" panose="02010600040101010101" pitchFamily="2" charset="-122"/>
                <a:ea typeface="华文细黑" panose="02010600040101010101" pitchFamily="2" charset="-122"/>
              </a:rPr>
              <a:t>Aho</a:t>
            </a:r>
            <a:r>
              <a:rPr lang="zh-CN" altLang="en-US" b="1" dirty="0">
                <a:latin typeface="华文细黑" panose="02010600040101010101" pitchFamily="2" charset="-122"/>
                <a:ea typeface="华文细黑" panose="02010600040101010101" pitchFamily="2" charset="-122"/>
              </a:rPr>
              <a:t>：“编写编译器的原理和技术具有十分普遍的意义，以至于在每个计算机科学家的研究生涯中，本书中的原理和技术都会反复用到。”</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1800C3A2-4F97-47C8-B3BE-D8CFC66FB2C6}"/>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0A6AA914-0CAF-4DF2-A0DC-00EB4B662D7B}" type="slidenum">
              <a:rPr lang="en-US" altLang="zh-CN" sz="1200" b="0">
                <a:solidFill>
                  <a:schemeClr val="tx1"/>
                </a:solidFill>
                <a:latin typeface="Garamond" panose="02020404030301010803" pitchFamily="18" charset="0"/>
                <a:ea typeface="宋体" panose="02010600030101010101" pitchFamily="2" charset="-122"/>
              </a:rPr>
              <a:pPr eaLnBrk="1" hangingPunct="1"/>
              <a:t>12</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14339" name="Rectangle 2">
            <a:extLst>
              <a:ext uri="{FF2B5EF4-FFF2-40B4-BE49-F238E27FC236}">
                <a16:creationId xmlns:a16="http://schemas.microsoft.com/office/drawing/2014/main" id="{85BD6ACF-3A0E-4806-B388-06889BA0C1E3}"/>
              </a:ext>
            </a:extLst>
          </p:cNvPr>
          <p:cNvSpPr>
            <a:spLocks noGrp="1" noChangeArrowheads="1"/>
          </p:cNvSpPr>
          <p:nvPr>
            <p:ph type="title"/>
          </p:nvPr>
        </p:nvSpPr>
        <p:spPr>
          <a:xfrm>
            <a:off x="457200" y="277813"/>
            <a:ext cx="8229600" cy="774700"/>
          </a:xfrm>
        </p:spPr>
        <p:txBody>
          <a:bodyPr/>
          <a:lstStyle/>
          <a:p>
            <a:pPr eaLnBrk="1" hangingPunct="1"/>
            <a:r>
              <a:rPr lang="zh-CN" altLang="en-US" b="1" dirty="0">
                <a:latin typeface="华文细黑" panose="02010600040101010101" pitchFamily="2" charset="-122"/>
                <a:ea typeface="华文细黑" panose="02010600040101010101" pitchFamily="2" charset="-122"/>
              </a:rPr>
              <a:t>瞄准目标</a:t>
            </a:r>
          </a:p>
        </p:txBody>
      </p:sp>
      <p:sp>
        <p:nvSpPr>
          <p:cNvPr id="14340" name="Rectangle 3">
            <a:extLst>
              <a:ext uri="{FF2B5EF4-FFF2-40B4-BE49-F238E27FC236}">
                <a16:creationId xmlns:a16="http://schemas.microsoft.com/office/drawing/2014/main" id="{6037B8DF-CF78-487A-A04F-24B6447BFA52}"/>
              </a:ext>
            </a:extLst>
          </p:cNvPr>
          <p:cNvSpPr>
            <a:spLocks noGrp="1" noChangeArrowheads="1"/>
          </p:cNvSpPr>
          <p:nvPr>
            <p:ph type="body" idx="1"/>
          </p:nvPr>
        </p:nvSpPr>
        <p:spPr>
          <a:xfrm>
            <a:off x="323850" y="1196975"/>
            <a:ext cx="8280400" cy="5040313"/>
          </a:xfrm>
          <a:noFill/>
        </p:spPr>
        <p:txBody>
          <a:bodyPr/>
          <a:lstStyle/>
          <a:p>
            <a:pPr marL="87313" indent="-87313" eaLnBrk="1" hangingPunct="1"/>
            <a:r>
              <a:rPr lang="zh-CN" altLang="en-US" sz="2900" b="1" dirty="0">
                <a:latin typeface="华文细黑" panose="02010600040101010101" pitchFamily="2" charset="-122"/>
                <a:ea typeface="华文细黑" panose="02010600040101010101" pitchFamily="2" charset="-122"/>
              </a:rPr>
              <a:t>编译</a:t>
            </a:r>
            <a:r>
              <a:rPr lang="zh-CN" altLang="en-US" sz="2600" b="1" dirty="0">
                <a:latin typeface="华文细黑" panose="02010600040101010101" pitchFamily="2" charset="-122"/>
                <a:ea typeface="华文细黑" panose="02010600040101010101" pitchFamily="2" charset="-122"/>
              </a:rPr>
              <a:t>：</a:t>
            </a:r>
            <a:r>
              <a:rPr lang="zh-CN" altLang="en-US" sz="2500" b="1" dirty="0">
                <a:latin typeface="华文细黑" panose="02010600040101010101" pitchFamily="2" charset="-122"/>
                <a:ea typeface="华文细黑" panose="02010600040101010101" pitchFamily="2" charset="-122"/>
              </a:rPr>
              <a:t>掌握“编译原理”中的基本概念、基本理论、基本方法，在系统级上再认识程序和算法，提升计算机问题求解的水平，增强系统能力，体验实现</a:t>
            </a:r>
            <a:r>
              <a:rPr lang="zh-CN" altLang="en-US" sz="2500" b="1" dirty="0">
                <a:solidFill>
                  <a:srgbClr val="CC3300"/>
                </a:solidFill>
                <a:latin typeface="华文细黑" panose="02010600040101010101" pitchFamily="2" charset="-122"/>
                <a:ea typeface="华文细黑" panose="02010600040101010101" pitchFamily="2" charset="-122"/>
              </a:rPr>
              <a:t>自动计算</a:t>
            </a:r>
            <a:r>
              <a:rPr lang="zh-CN" altLang="en-US" sz="2500" b="1" dirty="0">
                <a:latin typeface="华文细黑" panose="02010600040101010101" pitchFamily="2" charset="-122"/>
                <a:ea typeface="华文细黑" panose="02010600040101010101" pitchFamily="2" charset="-122"/>
              </a:rPr>
              <a:t>的乐趣</a:t>
            </a:r>
          </a:p>
          <a:p>
            <a:pPr marL="87313" indent="-87313" eaLnBrk="1" hangingPunct="1">
              <a:buFont typeface="Wingdings" panose="05000000000000000000" pitchFamily="2" charset="2"/>
              <a:buNone/>
            </a:pPr>
            <a:r>
              <a:rPr lang="zh-CN" altLang="en-US" sz="2500" dirty="0">
                <a:latin typeface="华文细黑" panose="02010600040101010101" pitchFamily="2" charset="-122"/>
                <a:ea typeface="华文细黑" panose="02010600040101010101" pitchFamily="2" charset="-122"/>
              </a:rPr>
              <a:t> </a:t>
            </a:r>
            <a:endParaRPr lang="zh-CN" altLang="en-US" sz="2500" b="1" dirty="0">
              <a:latin typeface="华文细黑" panose="02010600040101010101" pitchFamily="2" charset="-122"/>
              <a:ea typeface="华文细黑" panose="02010600040101010101" pitchFamily="2" charset="-122"/>
            </a:endParaRPr>
          </a:p>
          <a:p>
            <a:pPr marL="363538" lvl="1" indent="-96838" eaLnBrk="1" hangingPunct="1">
              <a:lnSpc>
                <a:spcPct val="115000"/>
              </a:lnSpc>
            </a:pPr>
            <a:r>
              <a:rPr lang="zh-CN" altLang="en-US" sz="2400" b="1" dirty="0">
                <a:latin typeface="华文细黑" panose="02010600040101010101" pitchFamily="2" charset="-122"/>
                <a:ea typeface="华文细黑" panose="02010600040101010101" pitchFamily="2" charset="-122"/>
              </a:rPr>
              <a:t>掌握程序变换基本概念、问题描述和处理方法</a:t>
            </a:r>
          </a:p>
          <a:p>
            <a:pPr marL="363538" lvl="1" indent="-96838" eaLnBrk="1" hangingPunct="1">
              <a:lnSpc>
                <a:spcPct val="115000"/>
              </a:lnSpc>
              <a:buFont typeface="Wingdings" panose="05000000000000000000" pitchFamily="2" charset="2"/>
              <a:buNone/>
            </a:pPr>
            <a:r>
              <a:rPr lang="zh-CN" altLang="en-US" sz="2100" b="1" dirty="0">
                <a:latin typeface="华文细黑" panose="02010600040101010101" pitchFamily="2" charset="-122"/>
                <a:ea typeface="华文细黑" panose="02010600040101010101" pitchFamily="2" charset="-122"/>
              </a:rPr>
              <a:t>		</a:t>
            </a:r>
            <a:r>
              <a:rPr lang="zh-CN" altLang="en-US" sz="1800" b="1" dirty="0">
                <a:latin typeface="华文细黑" panose="02010600040101010101" pitchFamily="2" charset="-122"/>
                <a:ea typeface="华文细黑" panose="02010600040101010101" pitchFamily="2" charset="-122"/>
              </a:rPr>
              <a:t>（自顶向下、自底向上、逐步求精、递归求解，目标驱动，问题分析、问题的抽象与 形式化描述，算法设计与实现，系统构建、模块化 ）</a:t>
            </a:r>
          </a:p>
          <a:p>
            <a:pPr marL="363538" lvl="1" indent="-96838" eaLnBrk="1" hangingPunct="1">
              <a:lnSpc>
                <a:spcPct val="115000"/>
              </a:lnSpc>
            </a:pPr>
            <a:r>
              <a:rPr lang="zh-CN" altLang="en-US" sz="2400" b="1" dirty="0">
                <a:latin typeface="华文细黑" panose="02010600040101010101" pitchFamily="2" charset="-122"/>
                <a:ea typeface="华文细黑" panose="02010600040101010101" pitchFamily="2" charset="-122"/>
              </a:rPr>
              <a:t>修养</a:t>
            </a:r>
            <a:r>
              <a:rPr lang="zh-CN" altLang="en-US" sz="2400" b="1" dirty="0">
                <a:solidFill>
                  <a:srgbClr val="CC3300"/>
                </a:solidFill>
                <a:latin typeface="华文细黑" panose="02010600040101010101" pitchFamily="2" charset="-122"/>
                <a:ea typeface="华文细黑" panose="02010600040101010101" pitchFamily="2" charset="-122"/>
              </a:rPr>
              <a:t>“问题、形式化描述、计算机化”</a:t>
            </a:r>
            <a:r>
              <a:rPr lang="zh-CN" altLang="en-US" sz="2400" b="1" dirty="0">
                <a:latin typeface="华文细黑" panose="02010600040101010101" pitchFamily="2" charset="-122"/>
                <a:ea typeface="华文细黑" panose="02010600040101010101" pitchFamily="2" charset="-122"/>
              </a:rPr>
              <a:t>问题求解典型过程，</a:t>
            </a:r>
          </a:p>
          <a:p>
            <a:pPr marL="363538" lvl="1" indent="-96838" eaLnBrk="1" hangingPunct="1">
              <a:lnSpc>
                <a:spcPct val="115000"/>
              </a:lnSpc>
            </a:pPr>
            <a:r>
              <a:rPr lang="zh-CN" altLang="en-US" sz="2400" b="1" dirty="0">
                <a:latin typeface="华文细黑" panose="02010600040101010101" pitchFamily="2" charset="-122"/>
                <a:ea typeface="华文细黑" panose="02010600040101010101" pitchFamily="2" charset="-122"/>
              </a:rPr>
              <a:t>增强理论结合实际能力，获得更多的“顶峰体验”</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29C620B2-3C23-4117-A7E0-AC9AF369C38A}"/>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30BBA034-D23D-43C1-9629-F2C18077F9D1}" type="slidenum">
              <a:rPr lang="en-US" altLang="zh-CN" sz="1200" b="0">
                <a:solidFill>
                  <a:schemeClr val="tx1"/>
                </a:solidFill>
                <a:latin typeface="Garamond" panose="02020404030301010803" pitchFamily="18" charset="0"/>
                <a:ea typeface="宋体" panose="02010600030101010101" pitchFamily="2" charset="-122"/>
              </a:rPr>
              <a:pPr eaLnBrk="1" hangingPunct="1"/>
              <a:t>13</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15363" name="Rectangle 2">
            <a:extLst>
              <a:ext uri="{FF2B5EF4-FFF2-40B4-BE49-F238E27FC236}">
                <a16:creationId xmlns:a16="http://schemas.microsoft.com/office/drawing/2014/main" id="{014C9F87-2093-4A3C-99A3-6BA6D471F7E6}"/>
              </a:ext>
            </a:extLst>
          </p:cNvPr>
          <p:cNvSpPr>
            <a:spLocks noGrp="1" noChangeArrowheads="1"/>
          </p:cNvSpPr>
          <p:nvPr>
            <p:ph type="title"/>
          </p:nvPr>
        </p:nvSpPr>
        <p:spPr>
          <a:xfrm>
            <a:off x="609600" y="266700"/>
            <a:ext cx="7772400" cy="762000"/>
          </a:xfrm>
        </p:spPr>
        <p:txBody>
          <a:bodyPr/>
          <a:lstStyle/>
          <a:p>
            <a:pPr eaLnBrk="1" hangingPunct="1"/>
            <a:r>
              <a:rPr lang="zh-CN" altLang="en-US" sz="5000" b="1" dirty="0">
                <a:solidFill>
                  <a:schemeClr val="bg2"/>
                </a:solidFill>
                <a:latin typeface="华文细黑" panose="02010600040101010101" pitchFamily="2" charset="-122"/>
                <a:ea typeface="华文细黑" panose="02010600040101010101" pitchFamily="2" charset="-122"/>
              </a:rPr>
              <a:t>第一章 编译概述</a:t>
            </a:r>
            <a:r>
              <a:rPr lang="zh-CN" altLang="en-US" b="1" dirty="0">
                <a:solidFill>
                  <a:schemeClr val="bg2"/>
                </a:solidFill>
                <a:latin typeface="华文细黑" panose="02010600040101010101" pitchFamily="2" charset="-122"/>
                <a:ea typeface="华文细黑" panose="02010600040101010101" pitchFamily="2" charset="-122"/>
              </a:rPr>
              <a:t> </a:t>
            </a:r>
          </a:p>
        </p:txBody>
      </p:sp>
      <p:sp>
        <p:nvSpPr>
          <p:cNvPr id="15364" name="Text Box 3">
            <a:extLst>
              <a:ext uri="{FF2B5EF4-FFF2-40B4-BE49-F238E27FC236}">
                <a16:creationId xmlns:a16="http://schemas.microsoft.com/office/drawing/2014/main" id="{E6B6D498-B35D-495E-A795-3DA40DCB8091}"/>
              </a:ext>
            </a:extLst>
          </p:cNvPr>
          <p:cNvSpPr txBox="1">
            <a:spLocks noChangeArrowheads="1"/>
          </p:cNvSpPr>
          <p:nvPr/>
        </p:nvSpPr>
        <p:spPr bwMode="auto">
          <a:xfrm>
            <a:off x="438150" y="1557338"/>
            <a:ext cx="8267700" cy="6413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r>
              <a:rPr kumimoji="1" lang="en-US" altLang="zh-CN" sz="2400" dirty="0">
                <a:solidFill>
                  <a:schemeClr val="bg2"/>
                </a:solidFill>
              </a:rPr>
              <a:t>        </a:t>
            </a:r>
            <a:r>
              <a:rPr kumimoji="1" lang="en-US" altLang="zh-CN" sz="3600" dirty="0">
                <a:solidFill>
                  <a:schemeClr val="bg2"/>
                </a:solidFill>
                <a:latin typeface="华文细黑" panose="02010600040101010101" pitchFamily="2" charset="-122"/>
                <a:ea typeface="华文细黑" panose="02010600040101010101" pitchFamily="2" charset="-122"/>
              </a:rPr>
              <a:t>1.1  </a:t>
            </a:r>
            <a:r>
              <a:rPr kumimoji="1" lang="zh-CN" altLang="en-US" sz="3600" dirty="0">
                <a:solidFill>
                  <a:schemeClr val="bg2"/>
                </a:solidFill>
                <a:latin typeface="华文细黑" panose="02010600040101010101" pitchFamily="2" charset="-122"/>
                <a:ea typeface="华文细黑" panose="02010600040101010101" pitchFamily="2" charset="-122"/>
              </a:rPr>
              <a:t>编译程序的定义</a:t>
            </a:r>
            <a:r>
              <a:rPr kumimoji="1" lang="zh-CN" altLang="en-US" sz="3600" dirty="0">
                <a:solidFill>
                  <a:schemeClr val="tx1"/>
                </a:solidFill>
                <a:latin typeface="华文细黑" panose="02010600040101010101" pitchFamily="2" charset="-122"/>
                <a:ea typeface="华文细黑" panose="02010600040101010101" pitchFamily="2" charset="-122"/>
              </a:rPr>
              <a:t> </a:t>
            </a:r>
          </a:p>
        </p:txBody>
      </p:sp>
      <p:sp>
        <p:nvSpPr>
          <p:cNvPr id="15365" name="Text Box 4">
            <a:extLst>
              <a:ext uri="{FF2B5EF4-FFF2-40B4-BE49-F238E27FC236}">
                <a16:creationId xmlns:a16="http://schemas.microsoft.com/office/drawing/2014/main" id="{75686192-05CE-4FDE-B45F-B7A69A0FE072}"/>
              </a:ext>
            </a:extLst>
          </p:cNvPr>
          <p:cNvSpPr txBox="1">
            <a:spLocks noChangeArrowheads="1"/>
          </p:cNvSpPr>
          <p:nvPr/>
        </p:nvSpPr>
        <p:spPr bwMode="auto">
          <a:xfrm>
            <a:off x="179388" y="2852738"/>
            <a:ext cx="8964612"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lnSpc>
                <a:spcPct val="120000"/>
              </a:lnSpc>
              <a:spcBef>
                <a:spcPct val="20000"/>
              </a:spcBef>
            </a:pPr>
            <a:r>
              <a:rPr kumimoji="1" lang="en-US" altLang="zh-CN" sz="2400" dirty="0">
                <a:solidFill>
                  <a:schemeClr val="tx1"/>
                </a:solidFill>
                <a:latin typeface="华文细黑" panose="02010600040101010101" pitchFamily="2" charset="-122"/>
                <a:ea typeface="华文细黑" panose="02010600040101010101" pitchFamily="2" charset="-122"/>
              </a:rPr>
              <a:t>          </a:t>
            </a:r>
            <a:r>
              <a:rPr kumimoji="1" lang="zh-CN" altLang="en-US" sz="2400" dirty="0">
                <a:solidFill>
                  <a:schemeClr val="tx1"/>
                </a:solidFill>
                <a:latin typeface="华文细黑" panose="02010600040101010101" pitchFamily="2" charset="-122"/>
                <a:ea typeface="华文细黑" panose="02010600040101010101" pitchFamily="2" charset="-122"/>
              </a:rPr>
              <a:t>高级语言程序可看成是符号序列或称为字符的序列，而计算机能直接接受、理解和运行的是由</a:t>
            </a:r>
            <a:r>
              <a:rPr kumimoji="1" lang="en-US" altLang="zh-CN" sz="2400" dirty="0">
                <a:solidFill>
                  <a:schemeClr val="tx1"/>
                </a:solidFill>
                <a:latin typeface="华文细黑" panose="02010600040101010101" pitchFamily="2" charset="-122"/>
                <a:ea typeface="华文细黑" panose="02010600040101010101" pitchFamily="2" charset="-122"/>
              </a:rPr>
              <a:t>0</a:t>
            </a:r>
            <a:r>
              <a:rPr kumimoji="1" lang="zh-CN" altLang="en-US" sz="2400" dirty="0">
                <a:solidFill>
                  <a:schemeClr val="tx1"/>
                </a:solidFill>
                <a:latin typeface="华文细黑" panose="02010600040101010101" pitchFamily="2" charset="-122"/>
                <a:ea typeface="华文细黑" panose="02010600040101010101" pitchFamily="2" charset="-122"/>
              </a:rPr>
              <a:t>、</a:t>
            </a:r>
            <a:r>
              <a:rPr kumimoji="1" lang="en-US" altLang="zh-CN" sz="2400" dirty="0">
                <a:solidFill>
                  <a:schemeClr val="tx1"/>
                </a:solidFill>
                <a:latin typeface="华文细黑" panose="02010600040101010101" pitchFamily="2" charset="-122"/>
                <a:ea typeface="华文细黑" panose="02010600040101010101" pitchFamily="2" charset="-122"/>
              </a:rPr>
              <a:t>1</a:t>
            </a:r>
            <a:r>
              <a:rPr kumimoji="1" lang="zh-CN" altLang="en-US" sz="2400" dirty="0">
                <a:solidFill>
                  <a:schemeClr val="tx1"/>
                </a:solidFill>
                <a:latin typeface="华文细黑" panose="02010600040101010101" pitchFamily="2" charset="-122"/>
                <a:ea typeface="华文细黑" panose="02010600040101010101" pitchFamily="2" charset="-122"/>
              </a:rPr>
              <a:t>代码组成的二进制指令。</a:t>
            </a:r>
          </a:p>
          <a:p>
            <a:pPr algn="ctr" eaLnBrk="1" hangingPunct="1">
              <a:lnSpc>
                <a:spcPct val="120000"/>
              </a:lnSpc>
              <a:spcBef>
                <a:spcPct val="20000"/>
              </a:spcBef>
            </a:pPr>
            <a:endParaRPr kumimoji="1" lang="zh-CN" altLang="en-US" sz="2400" dirty="0">
              <a:solidFill>
                <a:schemeClr val="tx1"/>
              </a:solidFill>
              <a:latin typeface="华文细黑" panose="02010600040101010101" pitchFamily="2" charset="-122"/>
              <a:ea typeface="华文细黑" panose="02010600040101010101" pitchFamily="2" charset="-122"/>
            </a:endParaRPr>
          </a:p>
          <a:p>
            <a:pPr algn="ctr" eaLnBrk="1" hangingPunct="1">
              <a:lnSpc>
                <a:spcPct val="120000"/>
              </a:lnSpc>
              <a:spcBef>
                <a:spcPct val="20000"/>
              </a:spcBef>
            </a:pPr>
            <a:r>
              <a:rPr kumimoji="1" lang="zh-CN" altLang="en-US" sz="2400" dirty="0">
                <a:solidFill>
                  <a:schemeClr val="tx1"/>
                </a:solidFill>
                <a:latin typeface="华文细黑" panose="02010600040101010101" pitchFamily="2" charset="-122"/>
                <a:ea typeface="华文细黑" panose="02010600040101010101" pitchFamily="2" charset="-122"/>
              </a:rPr>
              <a:t>           显然需要一个系统软件，能把一个用面向人的源语言表示的算法转换到一个等价的用面向硬件的目标语言表示的算法。 </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C08C2AB5-5E0D-4104-9148-46A6E81642E7}"/>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511007BF-D9F1-498C-A5CD-A8CF74664FBB}" type="slidenum">
              <a:rPr lang="en-US" altLang="zh-CN" sz="1200" b="0">
                <a:solidFill>
                  <a:schemeClr val="tx1"/>
                </a:solidFill>
                <a:latin typeface="Garamond" panose="02020404030301010803" pitchFamily="18" charset="0"/>
                <a:ea typeface="宋体" panose="02010600030101010101" pitchFamily="2" charset="-122"/>
              </a:rPr>
              <a:pPr eaLnBrk="1" hangingPunct="1"/>
              <a:t>14</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16387" name="Text Box 2">
            <a:extLst>
              <a:ext uri="{FF2B5EF4-FFF2-40B4-BE49-F238E27FC236}">
                <a16:creationId xmlns:a16="http://schemas.microsoft.com/office/drawing/2014/main" id="{DF825E79-8649-4082-961F-201A13FC9733}"/>
              </a:ext>
            </a:extLst>
          </p:cNvPr>
          <p:cNvSpPr txBox="1">
            <a:spLocks noChangeArrowheads="1"/>
          </p:cNvSpPr>
          <p:nvPr/>
        </p:nvSpPr>
        <p:spPr bwMode="auto">
          <a:xfrm>
            <a:off x="395536" y="260648"/>
            <a:ext cx="8569325" cy="4422775"/>
          </a:xfrm>
          <a:prstGeom prst="rect">
            <a:avLst/>
          </a:prstGeom>
          <a:solidFill>
            <a:srgbClr val="FFFFCC"/>
          </a:solidFill>
          <a:ln w="9525">
            <a:solidFill>
              <a:srgbClr val="009900"/>
            </a:solidFill>
            <a:miter lim="800000"/>
            <a:headEnd/>
            <a:tailEnd/>
          </a:ln>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r>
              <a:rPr kumimoji="1" lang="en-US" altLang="zh-CN" sz="3600" dirty="0">
                <a:solidFill>
                  <a:schemeClr val="bg2"/>
                </a:solidFill>
                <a:latin typeface="华文细黑" panose="02010600040101010101" pitchFamily="2" charset="-122"/>
                <a:ea typeface="华文细黑" panose="02010600040101010101" pitchFamily="2" charset="-122"/>
              </a:rPr>
              <a:t>1</a:t>
            </a:r>
            <a:r>
              <a:rPr kumimoji="1" lang="zh-CN" altLang="en-US" sz="3600" dirty="0">
                <a:solidFill>
                  <a:schemeClr val="bg2"/>
                </a:solidFill>
                <a:latin typeface="华文细黑" panose="02010600040101010101" pitchFamily="2" charset="-122"/>
                <a:ea typeface="华文细黑" panose="02010600040101010101" pitchFamily="2" charset="-122"/>
              </a:rPr>
              <a:t>．编译程序的定义</a:t>
            </a:r>
          </a:p>
          <a:p>
            <a:pPr eaLnBrk="1" hangingPunct="1"/>
            <a:endParaRPr kumimoji="1" lang="zh-CN" altLang="en-US" sz="3600" dirty="0">
              <a:solidFill>
                <a:schemeClr val="bg2"/>
              </a:solidFill>
              <a:latin typeface="华文细黑" panose="02010600040101010101" pitchFamily="2" charset="-122"/>
              <a:ea typeface="华文细黑" panose="02010600040101010101" pitchFamily="2" charset="-122"/>
            </a:endParaRPr>
          </a:p>
          <a:p>
            <a:pPr eaLnBrk="1" hangingPunct="1">
              <a:lnSpc>
                <a:spcPct val="120000"/>
              </a:lnSpc>
            </a:pPr>
            <a:r>
              <a:rPr kumimoji="1" lang="zh-CN" altLang="en-US" sz="3600" dirty="0">
                <a:solidFill>
                  <a:schemeClr val="tx1"/>
                </a:solidFill>
                <a:latin typeface="华文细黑" panose="02010600040101010101" pitchFamily="2" charset="-122"/>
                <a:ea typeface="华文细黑" panose="02010600040101010101" pitchFamily="2" charset="-122"/>
              </a:rPr>
              <a:t>     </a:t>
            </a:r>
            <a:r>
              <a:rPr kumimoji="1" lang="zh-CN" altLang="en-US" sz="2800" dirty="0">
                <a:solidFill>
                  <a:schemeClr val="tx1"/>
                </a:solidFill>
                <a:latin typeface="华文细黑" panose="02010600040101010101" pitchFamily="2" charset="-122"/>
                <a:ea typeface="华文细黑" panose="02010600040101010101" pitchFamily="2" charset="-122"/>
              </a:rPr>
              <a:t>把高级程序设计语言书写的源程序翻译成逻辑上等价的低级语言形式的目标程序的系统软件称为编译程序。</a:t>
            </a:r>
          </a:p>
          <a:p>
            <a:pPr eaLnBrk="1" hangingPunct="1">
              <a:lnSpc>
                <a:spcPct val="120000"/>
              </a:lnSpc>
            </a:pPr>
            <a:endParaRPr kumimoji="1" lang="zh-CN" altLang="en-US" sz="2800" dirty="0">
              <a:solidFill>
                <a:schemeClr val="tx1"/>
              </a:solidFill>
              <a:latin typeface="华文细黑" panose="02010600040101010101" pitchFamily="2" charset="-122"/>
              <a:ea typeface="华文细黑" panose="02010600040101010101" pitchFamily="2" charset="-122"/>
            </a:endParaRPr>
          </a:p>
          <a:p>
            <a:pPr eaLnBrk="1" hangingPunct="1">
              <a:lnSpc>
                <a:spcPct val="120000"/>
              </a:lnSpc>
            </a:pPr>
            <a:r>
              <a:rPr kumimoji="1" lang="zh-CN" altLang="en-US" sz="2800" dirty="0">
                <a:solidFill>
                  <a:schemeClr val="tx1"/>
                </a:solidFill>
                <a:latin typeface="华文细黑" panose="02010600040101010101" pitchFamily="2" charset="-122"/>
                <a:ea typeface="华文细黑" panose="02010600040101010101" pitchFamily="2" charset="-122"/>
              </a:rPr>
              <a:t>        编译程序的重要性体现在用户不必考虑与机器有关的繁琐细节，编程独立于机器。</a:t>
            </a:r>
            <a:r>
              <a:rPr kumimoji="1" lang="zh-CN" altLang="en-US" sz="2800" dirty="0">
                <a:solidFill>
                  <a:schemeClr val="bg2"/>
                </a:solidFill>
                <a:latin typeface="华文细黑" panose="02010600040101010101" pitchFamily="2" charset="-122"/>
                <a:ea typeface="华文细黑" panose="02010600040101010101" pitchFamily="2" charset="-122"/>
              </a:rPr>
              <a:t> </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1D9A5172-0135-4CE2-8005-5AEAEB7A7913}"/>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AEE04541-C4C5-4A29-A814-4018C18AE7EE}" type="slidenum">
              <a:rPr lang="en-US" altLang="zh-CN" sz="1200" b="0">
                <a:solidFill>
                  <a:schemeClr val="tx1"/>
                </a:solidFill>
                <a:latin typeface="Garamond" panose="02020404030301010803" pitchFamily="18" charset="0"/>
                <a:ea typeface="宋体" panose="02010600030101010101" pitchFamily="2" charset="-122"/>
              </a:rPr>
              <a:pPr eaLnBrk="1" hangingPunct="1"/>
              <a:t>15</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17411" name="Text Box 2">
            <a:extLst>
              <a:ext uri="{FF2B5EF4-FFF2-40B4-BE49-F238E27FC236}">
                <a16:creationId xmlns:a16="http://schemas.microsoft.com/office/drawing/2014/main" id="{1B2DEFBA-4391-4E07-9D25-66B450C4C1E4}"/>
              </a:ext>
            </a:extLst>
          </p:cNvPr>
          <p:cNvSpPr txBox="1">
            <a:spLocks noChangeArrowheads="1"/>
          </p:cNvSpPr>
          <p:nvPr/>
        </p:nvSpPr>
        <p:spPr bwMode="auto">
          <a:xfrm>
            <a:off x="304800" y="404664"/>
            <a:ext cx="8839200" cy="22161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76250" indent="-476250" eaLnBrk="0" hangingPunct="0">
              <a:tabLst>
                <a:tab pos="0" algn="l"/>
              </a:tabLst>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tabLst>
                <a:tab pos="0" algn="l"/>
              </a:tabLst>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tabLst>
                <a:tab pos="0" algn="l"/>
              </a:tabLst>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tabLst>
                <a:tab pos="0" algn="l"/>
              </a:tabLst>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tabLst>
                <a:tab pos="0" algn="l"/>
              </a:tabLst>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tabLst>
                <a:tab pos="0" algn="l"/>
              </a:tabLs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tabLst>
                <a:tab pos="0" algn="l"/>
              </a:tabLs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tabLst>
                <a:tab pos="0" algn="l"/>
              </a:tabLs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tabLst>
                <a:tab pos="0" algn="l"/>
              </a:tabLst>
              <a:defRPr sz="4600" b="1">
                <a:solidFill>
                  <a:schemeClr val="hlink"/>
                </a:solidFill>
                <a:latin typeface="隶书" panose="02010509060101010101" pitchFamily="49" charset="-122"/>
                <a:ea typeface="隶书" panose="02010509060101010101" pitchFamily="49" charset="-122"/>
              </a:defRPr>
            </a:lvl9pPr>
          </a:lstStyle>
          <a:p>
            <a:pPr eaLnBrk="1" hangingPunct="1"/>
            <a:r>
              <a:rPr kumimoji="1" lang="en-US" altLang="zh-CN" sz="3600" dirty="0">
                <a:solidFill>
                  <a:schemeClr val="bg2"/>
                </a:solidFill>
                <a:latin typeface="华文细黑" panose="02010600040101010101" pitchFamily="2" charset="-122"/>
                <a:ea typeface="华文细黑" panose="02010600040101010101" pitchFamily="2" charset="-122"/>
              </a:rPr>
              <a:t>2</a:t>
            </a:r>
            <a:r>
              <a:rPr kumimoji="1" lang="zh-CN" altLang="en-US" sz="3600" dirty="0">
                <a:solidFill>
                  <a:schemeClr val="bg2"/>
                </a:solidFill>
                <a:latin typeface="华文细黑" panose="02010600040101010101" pitchFamily="2" charset="-122"/>
                <a:ea typeface="华文细黑" panose="02010600040101010101" pitchFamily="2" charset="-122"/>
              </a:rPr>
              <a:t>．编译理论和技术的应用</a:t>
            </a:r>
          </a:p>
          <a:p>
            <a:pPr eaLnBrk="1" hangingPunct="1"/>
            <a:endParaRPr kumimoji="1" lang="zh-CN" altLang="en-US" sz="3600" dirty="0">
              <a:solidFill>
                <a:schemeClr val="bg2"/>
              </a:solidFill>
              <a:latin typeface="华文细黑" panose="02010600040101010101" pitchFamily="2" charset="-122"/>
              <a:ea typeface="华文细黑" panose="02010600040101010101" pitchFamily="2" charset="-122"/>
            </a:endParaRPr>
          </a:p>
          <a:p>
            <a:pPr eaLnBrk="1" hangingPunct="1">
              <a:lnSpc>
                <a:spcPct val="120000"/>
              </a:lnSpc>
            </a:pPr>
            <a:r>
              <a:rPr kumimoji="1" lang="zh-CN" altLang="en-US" sz="2800" dirty="0">
                <a:solidFill>
                  <a:schemeClr val="tx1"/>
                </a:solidFill>
                <a:latin typeface="华文细黑" panose="02010600040101010101" pitchFamily="2" charset="-122"/>
                <a:ea typeface="华文细黑" panose="02010600040101010101" pitchFamily="2" charset="-122"/>
              </a:rPr>
              <a:t>        编译程序作为</a:t>
            </a:r>
            <a:r>
              <a:rPr kumimoji="1" lang="zh-CN" altLang="en-US" sz="2800" dirty="0">
                <a:solidFill>
                  <a:srgbClr val="0000CC"/>
                </a:solidFill>
                <a:latin typeface="华文细黑" panose="02010600040101010101" pitchFamily="2" charset="-122"/>
                <a:ea typeface="华文细黑" panose="02010600040101010101" pitchFamily="2" charset="-122"/>
              </a:rPr>
              <a:t>符号处理</a:t>
            </a:r>
            <a:r>
              <a:rPr kumimoji="1" lang="zh-CN" altLang="en-US" sz="2800" dirty="0">
                <a:solidFill>
                  <a:schemeClr val="tx1"/>
                </a:solidFill>
                <a:latin typeface="华文细黑" panose="02010600040101010101" pitchFamily="2" charset="-122"/>
                <a:ea typeface="华文细黑" panose="02010600040101010101" pitchFamily="2" charset="-122"/>
              </a:rPr>
              <a:t>系统，广泛应用到其它的软件设计中。</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875AAE22-D73E-4797-8AC6-9F2330A613B9}"/>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8727B9EE-0238-43E0-904B-E3BBA240059A}" type="slidenum">
              <a:rPr lang="en-US" altLang="zh-CN" sz="1200" b="0">
                <a:solidFill>
                  <a:schemeClr val="tx1"/>
                </a:solidFill>
                <a:latin typeface="Garamond" panose="02020404030301010803" pitchFamily="18" charset="0"/>
                <a:ea typeface="宋体" panose="02010600030101010101" pitchFamily="2" charset="-122"/>
              </a:rPr>
              <a:pPr eaLnBrk="1" hangingPunct="1"/>
              <a:t>16</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18435" name="Text Box 2">
            <a:extLst>
              <a:ext uri="{FF2B5EF4-FFF2-40B4-BE49-F238E27FC236}">
                <a16:creationId xmlns:a16="http://schemas.microsoft.com/office/drawing/2014/main" id="{43EB1687-E247-40DF-A74D-F208697BF62C}"/>
              </a:ext>
            </a:extLst>
          </p:cNvPr>
          <p:cNvSpPr txBox="1">
            <a:spLocks noChangeArrowheads="1"/>
          </p:cNvSpPr>
          <p:nvPr/>
        </p:nvSpPr>
        <p:spPr bwMode="auto">
          <a:xfrm>
            <a:off x="179388" y="765175"/>
            <a:ext cx="8763000" cy="50783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r>
              <a:rPr kumimoji="1" lang="en-US" altLang="zh-CN" sz="3600" dirty="0">
                <a:solidFill>
                  <a:srgbClr val="FF0000"/>
                </a:solidFill>
                <a:latin typeface="华文细黑" panose="02010600040101010101" pitchFamily="2" charset="-122"/>
                <a:ea typeface="华文细黑" panose="02010600040101010101" pitchFamily="2" charset="-122"/>
              </a:rPr>
              <a:t> </a:t>
            </a:r>
            <a:r>
              <a:rPr kumimoji="1" lang="zh-CN" altLang="en-US" sz="2400" dirty="0">
                <a:solidFill>
                  <a:srgbClr val="FF0000"/>
                </a:solidFill>
                <a:latin typeface="华文细黑" panose="02010600040101010101" pitchFamily="2" charset="-122"/>
                <a:ea typeface="华文细黑" panose="02010600040101010101" pitchFamily="2" charset="-122"/>
              </a:rPr>
              <a:t>查询解释器：</a:t>
            </a:r>
            <a:r>
              <a:rPr kumimoji="1" lang="zh-CN" altLang="en-US" sz="2400" dirty="0">
                <a:solidFill>
                  <a:schemeClr val="tx1"/>
                </a:solidFill>
                <a:latin typeface="华文细黑" panose="02010600040101010101" pitchFamily="2" charset="-122"/>
                <a:ea typeface="华文细黑" panose="02010600040101010101" pitchFamily="2" charset="-122"/>
              </a:rPr>
              <a:t>把含关系和布尔运算的谓词翻译成数据库命令，在数据库中查询满足该谓词的记录。</a:t>
            </a:r>
            <a:r>
              <a:rPr kumimoji="1" lang="zh-CN" altLang="en-US" sz="2400" dirty="0">
                <a:solidFill>
                  <a:srgbClr val="0000CC"/>
                </a:solidFill>
                <a:latin typeface="华文细黑" panose="02010600040101010101" pitchFamily="2" charset="-122"/>
                <a:ea typeface="华文细黑" panose="02010600040101010101" pitchFamily="2" charset="-122"/>
              </a:rPr>
              <a:t>数据库管理系统</a:t>
            </a:r>
            <a:r>
              <a:rPr kumimoji="1" lang="zh-CN" altLang="en-US" sz="2400" dirty="0">
                <a:solidFill>
                  <a:schemeClr val="tx1"/>
                </a:solidFill>
                <a:latin typeface="华文细黑" panose="02010600040101010101" pitchFamily="2" charset="-122"/>
                <a:ea typeface="华文细黑" panose="02010600040101010101" pitchFamily="2" charset="-122"/>
              </a:rPr>
              <a:t>可看成是一个编译系统。</a:t>
            </a:r>
          </a:p>
          <a:p>
            <a:pPr eaLnBrk="1" hangingPunct="1"/>
            <a:endParaRPr kumimoji="1" lang="zh-CN" altLang="en-US" sz="2400" dirty="0">
              <a:solidFill>
                <a:schemeClr val="tx1"/>
              </a:solidFill>
              <a:latin typeface="华文细黑" panose="02010600040101010101" pitchFamily="2" charset="-122"/>
              <a:ea typeface="华文细黑" panose="02010600040101010101" pitchFamily="2" charset="-122"/>
            </a:endParaRPr>
          </a:p>
          <a:p>
            <a:pPr eaLnBrk="1" hangingPunct="1"/>
            <a:r>
              <a:rPr kumimoji="1" lang="zh-CN" altLang="en-US" sz="2400" dirty="0">
                <a:solidFill>
                  <a:srgbClr val="FF0000"/>
                </a:solidFill>
                <a:latin typeface="华文细黑" panose="02010600040101010101" pitchFamily="2" charset="-122"/>
                <a:ea typeface="华文细黑" panose="02010600040101010101" pitchFamily="2" charset="-122"/>
              </a:rPr>
              <a:t>硅编辑器：</a:t>
            </a:r>
            <a:r>
              <a:rPr kumimoji="1" lang="zh-CN" altLang="en-US" sz="2400" dirty="0">
                <a:solidFill>
                  <a:schemeClr val="bg2"/>
                </a:solidFill>
                <a:latin typeface="华文细黑" panose="02010600040101010101" pitchFamily="2" charset="-122"/>
                <a:ea typeface="华文细黑" panose="02010600040101010101" pitchFamily="2" charset="-122"/>
              </a:rPr>
              <a:t> </a:t>
            </a:r>
            <a:r>
              <a:rPr kumimoji="1" lang="zh-CN" altLang="en-US" sz="2400" dirty="0">
                <a:solidFill>
                  <a:schemeClr val="tx1"/>
                </a:solidFill>
                <a:latin typeface="华文细黑" panose="02010600040101010101" pitchFamily="2" charset="-122"/>
                <a:ea typeface="华文细黑" panose="02010600040101010101" pitchFamily="2" charset="-122"/>
              </a:rPr>
              <a:t>硅编辑器的输入是一个源程序，其书写的高级程序设计语言类似传统的程序设计语言。但该语言的变量不是内存中的地址，而是开关电路中的逻辑符号（</a:t>
            </a:r>
            <a:r>
              <a:rPr kumimoji="1" lang="en-US" altLang="zh-CN" sz="2400" dirty="0">
                <a:solidFill>
                  <a:schemeClr val="tx1"/>
                </a:solidFill>
                <a:latin typeface="华文细黑" panose="02010600040101010101" pitchFamily="2" charset="-122"/>
                <a:ea typeface="华文细黑" panose="02010600040101010101" pitchFamily="2" charset="-122"/>
              </a:rPr>
              <a:t>0</a:t>
            </a:r>
            <a:r>
              <a:rPr kumimoji="1" lang="zh-CN" altLang="en-US" sz="2400" dirty="0">
                <a:solidFill>
                  <a:schemeClr val="tx1"/>
                </a:solidFill>
                <a:latin typeface="华文细黑" panose="02010600040101010101" pitchFamily="2" charset="-122"/>
                <a:ea typeface="华文细黑" panose="02010600040101010101" pitchFamily="2" charset="-122"/>
              </a:rPr>
              <a:t>或</a:t>
            </a:r>
            <a:r>
              <a:rPr kumimoji="1" lang="en-US" altLang="zh-CN" sz="2400" dirty="0">
                <a:solidFill>
                  <a:schemeClr val="tx1"/>
                </a:solidFill>
                <a:latin typeface="华文细黑" panose="02010600040101010101" pitchFamily="2" charset="-122"/>
                <a:ea typeface="华文细黑" panose="02010600040101010101" pitchFamily="2" charset="-122"/>
              </a:rPr>
              <a:t>1</a:t>
            </a:r>
            <a:r>
              <a:rPr kumimoji="1" lang="zh-CN" altLang="en-US" sz="2400" dirty="0">
                <a:solidFill>
                  <a:schemeClr val="tx1"/>
                </a:solidFill>
                <a:latin typeface="华文细黑" panose="02010600040101010101" pitchFamily="2" charset="-122"/>
                <a:ea typeface="华文细黑" panose="02010600040101010101" pitchFamily="2" charset="-122"/>
              </a:rPr>
              <a:t>）或符号组。硅编辑器的输出是一个以适当语言书写的电路设计。</a:t>
            </a:r>
          </a:p>
          <a:p>
            <a:pPr eaLnBrk="1" hangingPunct="1"/>
            <a:endParaRPr kumimoji="1" lang="zh-CN" altLang="en-US" sz="2400" dirty="0">
              <a:solidFill>
                <a:schemeClr val="tx1"/>
              </a:solidFill>
              <a:latin typeface="华文细黑" panose="02010600040101010101" pitchFamily="2" charset="-122"/>
              <a:ea typeface="华文细黑" panose="02010600040101010101" pitchFamily="2" charset="-122"/>
            </a:endParaRPr>
          </a:p>
          <a:p>
            <a:pPr eaLnBrk="1" hangingPunct="1"/>
            <a:r>
              <a:rPr kumimoji="1" lang="zh-CN" altLang="en-US" sz="2400" dirty="0">
                <a:solidFill>
                  <a:srgbClr val="FF0000"/>
                </a:solidFill>
                <a:latin typeface="华文细黑" panose="02010600040101010101" pitchFamily="2" charset="-122"/>
                <a:ea typeface="华文细黑" panose="02010600040101010101" pitchFamily="2" charset="-122"/>
              </a:rPr>
              <a:t>文本格式器：</a:t>
            </a:r>
            <a:r>
              <a:rPr kumimoji="1" lang="zh-CN" altLang="en-US" sz="2400" dirty="0">
                <a:solidFill>
                  <a:schemeClr val="tx1"/>
                </a:solidFill>
                <a:latin typeface="华文细黑" panose="02010600040101010101" pitchFamily="2" charset="-122"/>
                <a:ea typeface="华文细黑" panose="02010600040101010101" pitchFamily="2" charset="-122"/>
              </a:rPr>
              <a:t>输入是含有排版命令的字符流，输出对应排版后的文本。</a:t>
            </a:r>
          </a:p>
          <a:p>
            <a:pPr eaLnBrk="1" hangingPunct="1"/>
            <a:endParaRPr kumimoji="1" lang="zh-CN" altLang="en-US" sz="2400" dirty="0">
              <a:solidFill>
                <a:schemeClr val="tx1"/>
              </a:solidFill>
              <a:latin typeface="Times New Roman" panose="02020603050405020304" pitchFamily="18" charset="0"/>
              <a:ea typeface="宋体" panose="02010600030101010101" pitchFamily="2" charset="-122"/>
            </a:endParaRPr>
          </a:p>
          <a:p>
            <a:pPr eaLnBrk="1" hangingPunct="1"/>
            <a:endParaRPr kumimoji="1" lang="en-US" altLang="zh-CN" sz="2400" dirty="0">
              <a:solidFill>
                <a:schemeClr val="bg2"/>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7413FE5B-5950-4CFA-9F06-27A3EE30CF2F}"/>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A7BED9E0-3B9D-4AD4-B472-E9BDB5B143BD}" type="slidenum">
              <a:rPr lang="en-US" altLang="zh-CN" sz="1200" b="0">
                <a:solidFill>
                  <a:schemeClr val="tx1"/>
                </a:solidFill>
                <a:latin typeface="Garamond" panose="02020404030301010803" pitchFamily="18" charset="0"/>
                <a:ea typeface="宋体" panose="02010600030101010101" pitchFamily="2" charset="-122"/>
              </a:rPr>
              <a:pPr eaLnBrk="1" hangingPunct="1"/>
              <a:t>17</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19459" name="Text Box 2">
            <a:extLst>
              <a:ext uri="{FF2B5EF4-FFF2-40B4-BE49-F238E27FC236}">
                <a16:creationId xmlns:a16="http://schemas.microsoft.com/office/drawing/2014/main" id="{D865DA9C-F6D3-4A71-9173-DD76461E1A71}"/>
              </a:ext>
            </a:extLst>
          </p:cNvPr>
          <p:cNvSpPr txBox="1">
            <a:spLocks noChangeArrowheads="1"/>
          </p:cNvSpPr>
          <p:nvPr/>
        </p:nvSpPr>
        <p:spPr bwMode="auto">
          <a:xfrm>
            <a:off x="201488" y="452438"/>
            <a:ext cx="8763000" cy="5632311"/>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r>
              <a:rPr kumimoji="1" lang="zh-CN" altLang="en-US" sz="2400" dirty="0">
                <a:solidFill>
                  <a:srgbClr val="FF0000"/>
                </a:solidFill>
                <a:latin typeface="华文细黑" panose="02010600040101010101" pitchFamily="2" charset="-122"/>
                <a:ea typeface="华文细黑" panose="02010600040101010101" pitchFamily="2" charset="-122"/>
              </a:rPr>
              <a:t>编译思想用于通信协议的转换：</a:t>
            </a:r>
            <a:r>
              <a:rPr kumimoji="1" lang="zh-CN" altLang="en-US" sz="2400" dirty="0">
                <a:solidFill>
                  <a:schemeClr val="bg2"/>
                </a:solidFill>
                <a:latin typeface="华文细黑" panose="02010600040101010101" pitchFamily="2" charset="-122"/>
                <a:ea typeface="华文细黑" panose="02010600040101010101" pitchFamily="2" charset="-122"/>
              </a:rPr>
              <a:t>与计算机高级程序设计语言相比，一次通讯过程的完整报文相应于一个程序，而报文中的一个帧相当于程序中的一个语句。</a:t>
            </a:r>
            <a:r>
              <a:rPr kumimoji="1" lang="zh-CN" altLang="en-US" sz="2400" dirty="0">
                <a:solidFill>
                  <a:srgbClr val="0000CC"/>
                </a:solidFill>
                <a:latin typeface="华文细黑" panose="02010600040101010101" pitchFamily="2" charset="-122"/>
                <a:ea typeface="华文细黑" panose="02010600040101010101" pitchFamily="2" charset="-122"/>
              </a:rPr>
              <a:t>用编译原理中识别程序设计语言中的标识符和数的识别原理，来进行协议帧内部成分的识别。</a:t>
            </a:r>
            <a:r>
              <a:rPr kumimoji="1" lang="zh-CN" altLang="en-US" sz="2400" dirty="0">
                <a:solidFill>
                  <a:schemeClr val="bg2"/>
                </a:solidFill>
                <a:latin typeface="华文细黑" panose="02010600040101010101" pitchFamily="2" charset="-122"/>
                <a:ea typeface="华文细黑" panose="02010600040101010101" pitchFamily="2" charset="-122"/>
              </a:rPr>
              <a:t>利用编译中的逐层转化思想，转换协议帧为</a:t>
            </a:r>
            <a:r>
              <a:rPr kumimoji="1" lang="en-US" altLang="zh-CN" sz="2400" dirty="0">
                <a:solidFill>
                  <a:schemeClr val="bg2"/>
                </a:solidFill>
                <a:latin typeface="华文细黑" panose="02010600040101010101" pitchFamily="2" charset="-122"/>
                <a:ea typeface="华文细黑" panose="02010600040101010101" pitchFamily="2" charset="-122"/>
              </a:rPr>
              <a:t>PC</a:t>
            </a:r>
            <a:r>
              <a:rPr kumimoji="1" lang="zh-CN" altLang="en-US" sz="2400" dirty="0">
                <a:solidFill>
                  <a:schemeClr val="bg2"/>
                </a:solidFill>
                <a:latin typeface="华文细黑" panose="02010600040101010101" pitchFamily="2" charset="-122"/>
                <a:ea typeface="华文细黑" panose="02010600040101010101" pitchFamily="2" charset="-122"/>
              </a:rPr>
              <a:t>机内部帧。</a:t>
            </a:r>
          </a:p>
          <a:p>
            <a:pPr eaLnBrk="1" hangingPunct="1"/>
            <a:endParaRPr kumimoji="1" lang="zh-CN" altLang="en-US" sz="2400" dirty="0">
              <a:solidFill>
                <a:srgbClr val="FF0000"/>
              </a:solidFill>
              <a:latin typeface="华文细黑" panose="02010600040101010101" pitchFamily="2" charset="-122"/>
              <a:ea typeface="华文细黑" panose="02010600040101010101" pitchFamily="2" charset="-122"/>
            </a:endParaRPr>
          </a:p>
          <a:p>
            <a:pPr eaLnBrk="1" hangingPunct="1"/>
            <a:r>
              <a:rPr kumimoji="1" lang="zh-CN" altLang="en-US" sz="2400" dirty="0">
                <a:solidFill>
                  <a:srgbClr val="FF0000"/>
                </a:solidFill>
                <a:latin typeface="华文细黑" panose="02010600040101010101" pitchFamily="2" charset="-122"/>
                <a:ea typeface="华文细黑" panose="02010600040101010101" pitchFamily="2" charset="-122"/>
              </a:rPr>
              <a:t>编译在反病毒中的应用：</a:t>
            </a:r>
            <a:r>
              <a:rPr kumimoji="1" lang="zh-CN" altLang="en-US" sz="2400" dirty="0">
                <a:solidFill>
                  <a:schemeClr val="bg2"/>
                </a:solidFill>
                <a:latin typeface="华文细黑" panose="02010600040101010101" pitchFamily="2" charset="-122"/>
                <a:ea typeface="华文细黑" panose="02010600040101010101" pitchFamily="2" charset="-122"/>
              </a:rPr>
              <a:t>对于高级文本语言类的文件（如网页类文件），应用编译技术的词法分析和语法分析原理，可准确快速定位病毒代码，从而可构造反病毒程序。</a:t>
            </a:r>
          </a:p>
          <a:p>
            <a:pPr eaLnBrk="1" hangingPunct="1"/>
            <a:endParaRPr kumimoji="1" lang="zh-CN" altLang="en-US" sz="2400" dirty="0">
              <a:solidFill>
                <a:schemeClr val="bg2"/>
              </a:solidFill>
              <a:latin typeface="华文细黑" panose="02010600040101010101" pitchFamily="2" charset="-122"/>
              <a:ea typeface="华文细黑" panose="02010600040101010101" pitchFamily="2" charset="-122"/>
            </a:endParaRPr>
          </a:p>
          <a:p>
            <a:pPr eaLnBrk="1" hangingPunct="1"/>
            <a:r>
              <a:rPr kumimoji="1" lang="zh-CN" altLang="en-US" sz="2400" dirty="0">
                <a:solidFill>
                  <a:srgbClr val="FF0000"/>
                </a:solidFill>
                <a:latin typeface="华文细黑" panose="02010600040101010101" pitchFamily="2" charset="-122"/>
                <a:ea typeface="华文细黑" panose="02010600040101010101" pitchFamily="2" charset="-122"/>
              </a:rPr>
              <a:t>编译在机器翻译系统和文本分类中的应用：</a:t>
            </a:r>
            <a:r>
              <a:rPr kumimoji="1" lang="zh-CN" altLang="en-US" sz="2400" dirty="0">
                <a:solidFill>
                  <a:schemeClr val="bg2"/>
                </a:solidFill>
                <a:latin typeface="华文细黑" panose="02010600040101010101" pitchFamily="2" charset="-122"/>
                <a:ea typeface="华文细黑" panose="02010600040101010101" pitchFamily="2" charset="-122"/>
              </a:rPr>
              <a:t>机器翻译系统又称为语言翻译系统， 输入是一种语言，输出是功能上等价的另外一种语言。例如中文和日文的互翻译。文本分类是把互联网上的海量信息进行分类，便于阅读。它们都离不开编译中的词法分析和语法分析技术。</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a:extLst>
              <a:ext uri="{FF2B5EF4-FFF2-40B4-BE49-F238E27FC236}">
                <a16:creationId xmlns:a16="http://schemas.microsoft.com/office/drawing/2014/main" id="{0C0B9B04-A14C-49D2-8F2C-1F6F9F59FA42}"/>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AABD879B-17B8-4129-AF8F-316653B68436}" type="slidenum">
              <a:rPr lang="en-US" altLang="zh-CN" sz="1200" b="0">
                <a:solidFill>
                  <a:schemeClr val="tx1"/>
                </a:solidFill>
                <a:latin typeface="Garamond" panose="02020404030301010803" pitchFamily="18" charset="0"/>
                <a:ea typeface="宋体" panose="02010600030101010101" pitchFamily="2" charset="-122"/>
              </a:rPr>
              <a:pPr eaLnBrk="1" hangingPunct="1"/>
              <a:t>18</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20483" name="Rectangle 4">
            <a:extLst>
              <a:ext uri="{FF2B5EF4-FFF2-40B4-BE49-F238E27FC236}">
                <a16:creationId xmlns:a16="http://schemas.microsoft.com/office/drawing/2014/main" id="{ADF7DCB2-4741-4CBF-B01B-7E0ACFD63F94}"/>
              </a:ext>
            </a:extLst>
          </p:cNvPr>
          <p:cNvSpPr>
            <a:spLocks noGrp="1" noChangeArrowheads="1"/>
          </p:cNvSpPr>
          <p:nvPr>
            <p:ph type="title"/>
          </p:nvPr>
        </p:nvSpPr>
        <p:spPr>
          <a:xfrm>
            <a:off x="395288" y="188913"/>
            <a:ext cx="7772400" cy="1143000"/>
          </a:xfrm>
          <a:noFill/>
        </p:spPr>
        <p:txBody>
          <a:bodyPr anchor="ctr"/>
          <a:lstStyle/>
          <a:p>
            <a:pPr eaLnBrk="1" hangingPunct="1"/>
            <a:r>
              <a:rPr lang="en-US" altLang="zh-CN" sz="3600" b="1" dirty="0"/>
              <a:t> </a:t>
            </a:r>
            <a:r>
              <a:rPr lang="zh-CN" altLang="en-US" sz="3600" b="1" dirty="0">
                <a:latin typeface="华文细黑" panose="02010600040101010101" pitchFamily="2" charset="-122"/>
                <a:ea typeface="华文细黑" panose="02010600040101010101" pitchFamily="2" charset="-122"/>
              </a:rPr>
              <a:t>编译程序的</a:t>
            </a:r>
            <a:r>
              <a:rPr lang="zh-CN" altLang="en-US" sz="3800" b="1" dirty="0">
                <a:latin typeface="华文细黑" panose="02010600040101010101" pitchFamily="2" charset="-122"/>
                <a:ea typeface="华文细黑" panose="02010600040101010101" pitchFamily="2" charset="-122"/>
              </a:rPr>
              <a:t>功能</a:t>
            </a:r>
          </a:p>
        </p:txBody>
      </p:sp>
      <p:sp>
        <p:nvSpPr>
          <p:cNvPr id="20484" name="Rectangle 6">
            <a:extLst>
              <a:ext uri="{FF2B5EF4-FFF2-40B4-BE49-F238E27FC236}">
                <a16:creationId xmlns:a16="http://schemas.microsoft.com/office/drawing/2014/main" id="{C193A121-267F-4967-BD91-D3E784B54519}"/>
              </a:ext>
            </a:extLst>
          </p:cNvPr>
          <p:cNvSpPr>
            <a:spLocks noGrp="1" noChangeArrowheads="1"/>
          </p:cNvSpPr>
          <p:nvPr>
            <p:ph type="body" idx="1"/>
          </p:nvPr>
        </p:nvSpPr>
        <p:spPr>
          <a:xfrm>
            <a:off x="250825" y="1341438"/>
            <a:ext cx="7772400" cy="4114800"/>
          </a:xfrm>
          <a:noFill/>
        </p:spPr>
        <p:txBody>
          <a:bodyPr/>
          <a:lstStyle/>
          <a:p>
            <a:pPr marL="914400" lvl="1" indent="-457200" eaLnBrk="1" hangingPunct="1"/>
            <a:endParaRPr lang="en-US" altLang="zh-CN" b="1" dirty="0">
              <a:latin typeface="华文细黑" panose="02010600040101010101" pitchFamily="2" charset="-122"/>
              <a:ea typeface="华文细黑" panose="02010600040101010101" pitchFamily="2" charset="-122"/>
            </a:endParaRPr>
          </a:p>
          <a:p>
            <a:pPr marL="1295400" lvl="2" indent="-381000" eaLnBrk="1" hangingPunct="1"/>
            <a:r>
              <a:rPr lang="zh-CN" altLang="en-US" b="1" dirty="0">
                <a:solidFill>
                  <a:srgbClr val="CC3300"/>
                </a:solidFill>
                <a:latin typeface="华文细黑" panose="02010600040101010101" pitchFamily="2" charset="-122"/>
                <a:ea typeface="华文细黑" panose="02010600040101010101" pitchFamily="2" charset="-122"/>
              </a:rPr>
              <a:t>编译</a:t>
            </a:r>
            <a:r>
              <a:rPr lang="zh-CN" altLang="en-US" b="1" dirty="0">
                <a:latin typeface="华文细黑" panose="02010600040101010101" pitchFamily="2" charset="-122"/>
                <a:ea typeface="华文细黑" panose="02010600040101010101" pitchFamily="2" charset="-122"/>
              </a:rPr>
              <a:t>是指将一个用面向人的</a:t>
            </a:r>
            <a:r>
              <a:rPr lang="zh-CN" altLang="en-US" b="1" dirty="0">
                <a:solidFill>
                  <a:srgbClr val="0000CC"/>
                </a:solidFill>
                <a:latin typeface="华文细黑" panose="02010600040101010101" pitchFamily="2" charset="-122"/>
                <a:ea typeface="华文细黑" panose="02010600040101010101" pitchFamily="2" charset="-122"/>
              </a:rPr>
              <a:t>源语言</a:t>
            </a:r>
            <a:r>
              <a:rPr lang="zh-CN" altLang="en-US" b="1" dirty="0">
                <a:latin typeface="华文细黑" panose="02010600040101010101" pitchFamily="2" charset="-122"/>
                <a:ea typeface="华文细黑" panose="02010600040101010101" pitchFamily="2" charset="-122"/>
              </a:rPr>
              <a:t>表示的算法</a:t>
            </a:r>
            <a:r>
              <a:rPr lang="zh-CN" altLang="en-US" b="1" dirty="0">
                <a:solidFill>
                  <a:srgbClr val="0000CC"/>
                </a:solidFill>
                <a:latin typeface="华文细黑" panose="02010600040101010101" pitchFamily="2" charset="-122"/>
                <a:ea typeface="华文细黑" panose="02010600040101010101" pitchFamily="2" charset="-122"/>
              </a:rPr>
              <a:t>转换</a:t>
            </a:r>
            <a:r>
              <a:rPr lang="zh-CN" altLang="en-US" b="1" dirty="0">
                <a:latin typeface="华文细黑" panose="02010600040101010101" pitchFamily="2" charset="-122"/>
                <a:ea typeface="华文细黑" panose="02010600040101010101" pitchFamily="2" charset="-122"/>
              </a:rPr>
              <a:t>到一个等价的用面向硬件的</a:t>
            </a:r>
            <a:r>
              <a:rPr lang="zh-CN" altLang="en-US" b="1" dirty="0">
                <a:solidFill>
                  <a:srgbClr val="0000CC"/>
                </a:solidFill>
                <a:latin typeface="华文细黑" panose="02010600040101010101" pitchFamily="2" charset="-122"/>
                <a:ea typeface="华文细黑" panose="02010600040101010101" pitchFamily="2" charset="-122"/>
              </a:rPr>
              <a:t>目标语言</a:t>
            </a:r>
            <a:r>
              <a:rPr lang="zh-CN" altLang="en-US" b="1" dirty="0">
                <a:latin typeface="华文细黑" panose="02010600040101010101" pitchFamily="2" charset="-122"/>
                <a:ea typeface="华文细黑" panose="02010600040101010101" pitchFamily="2" charset="-122"/>
              </a:rPr>
              <a:t>表示的算法</a:t>
            </a:r>
          </a:p>
          <a:p>
            <a:pPr marL="1295400" lvl="2" indent="-381000" eaLnBrk="1" hangingPunct="1">
              <a:buFont typeface="Wingdings" panose="05000000000000000000" pitchFamily="2" charset="2"/>
              <a:buNone/>
            </a:pPr>
            <a:endParaRPr lang="zh-CN" altLang="en-US" b="1" dirty="0">
              <a:latin typeface="华文细黑" panose="02010600040101010101" pitchFamily="2" charset="-122"/>
              <a:ea typeface="华文细黑" panose="02010600040101010101" pitchFamily="2" charset="-122"/>
            </a:endParaRPr>
          </a:p>
          <a:p>
            <a:pPr marL="1295400" lvl="2" indent="-381000" eaLnBrk="1" hangingPunct="1"/>
            <a:r>
              <a:rPr lang="en-US" altLang="zh-CN" sz="2000" dirty="0">
                <a:solidFill>
                  <a:srgbClr val="CC3300"/>
                </a:solidFill>
                <a:latin typeface="华文细黑" panose="02010600040101010101" pitchFamily="2" charset="-122"/>
                <a:ea typeface="华文细黑" panose="02010600040101010101" pitchFamily="2" charset="-122"/>
              </a:rPr>
              <a:t>Compiler</a:t>
            </a:r>
            <a:r>
              <a:rPr lang="zh-CN" altLang="en-US" sz="2000" dirty="0">
                <a:solidFill>
                  <a:srgbClr val="CC3300"/>
                </a:solidFill>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编译程序、编译器</a:t>
            </a:r>
          </a:p>
        </p:txBody>
      </p:sp>
      <p:sp>
        <p:nvSpPr>
          <p:cNvPr id="20485" name="Text Box 7">
            <a:extLst>
              <a:ext uri="{FF2B5EF4-FFF2-40B4-BE49-F238E27FC236}">
                <a16:creationId xmlns:a16="http://schemas.microsoft.com/office/drawing/2014/main" id="{AFA3F777-43F5-4CFA-9F63-4F7E5C612E46}"/>
              </a:ext>
            </a:extLst>
          </p:cNvPr>
          <p:cNvSpPr txBox="1">
            <a:spLocks noChangeArrowheads="1"/>
          </p:cNvSpPr>
          <p:nvPr/>
        </p:nvSpPr>
        <p:spPr bwMode="auto">
          <a:xfrm>
            <a:off x="1476375" y="4076700"/>
            <a:ext cx="1905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000" b="0">
                <a:solidFill>
                  <a:schemeClr val="tx1"/>
                </a:solidFill>
                <a:latin typeface="华文细黑" panose="02010600040101010101" pitchFamily="2" charset="-122"/>
                <a:ea typeface="华文细黑" panose="02010600040101010101" pitchFamily="2" charset="-122"/>
              </a:rPr>
              <a:t>源程序</a:t>
            </a:r>
          </a:p>
          <a:p>
            <a:pPr algn="ctr" eaLnBrk="1" hangingPunct="1">
              <a:spcBef>
                <a:spcPct val="50000"/>
              </a:spcBef>
            </a:pPr>
            <a:r>
              <a:rPr kumimoji="1" lang="zh-CN" altLang="en-US" sz="2000" b="0">
                <a:solidFill>
                  <a:schemeClr val="tx1"/>
                </a:solidFill>
                <a:latin typeface="华文细黑" panose="02010600040101010101" pitchFamily="2" charset="-122"/>
                <a:ea typeface="华文细黑" panose="02010600040101010101" pitchFamily="2" charset="-122"/>
              </a:rPr>
              <a:t>（高级语言）</a:t>
            </a:r>
          </a:p>
        </p:txBody>
      </p:sp>
      <p:sp>
        <p:nvSpPr>
          <p:cNvPr id="20486" name="Text Box 8">
            <a:extLst>
              <a:ext uri="{FF2B5EF4-FFF2-40B4-BE49-F238E27FC236}">
                <a16:creationId xmlns:a16="http://schemas.microsoft.com/office/drawing/2014/main" id="{ED0102A3-9FD4-40BF-B269-01FDC2C3D3FE}"/>
              </a:ext>
            </a:extLst>
          </p:cNvPr>
          <p:cNvSpPr txBox="1">
            <a:spLocks noChangeArrowheads="1"/>
          </p:cNvSpPr>
          <p:nvPr/>
        </p:nvSpPr>
        <p:spPr bwMode="auto">
          <a:xfrm>
            <a:off x="3757613" y="4305300"/>
            <a:ext cx="14890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r>
              <a:rPr kumimoji="1" lang="en-US" altLang="zh-CN" sz="2400" b="0">
                <a:solidFill>
                  <a:schemeClr val="tx1"/>
                </a:solidFill>
                <a:latin typeface="华文细黑" panose="02010600040101010101" pitchFamily="2" charset="-122"/>
                <a:ea typeface="华文细黑" panose="02010600040101010101" pitchFamily="2" charset="-122"/>
              </a:rPr>
              <a:t> </a:t>
            </a:r>
            <a:r>
              <a:rPr kumimoji="1" lang="zh-CN" altLang="en-US" sz="2400" b="0">
                <a:solidFill>
                  <a:schemeClr val="tx1"/>
                </a:solidFill>
                <a:latin typeface="华文细黑" panose="02010600040101010101" pitchFamily="2" charset="-122"/>
                <a:ea typeface="华文细黑" panose="02010600040101010101" pitchFamily="2" charset="-122"/>
              </a:rPr>
              <a:t>编译程序</a:t>
            </a:r>
          </a:p>
        </p:txBody>
      </p:sp>
      <p:sp>
        <p:nvSpPr>
          <p:cNvPr id="20487" name="Text Box 9">
            <a:extLst>
              <a:ext uri="{FF2B5EF4-FFF2-40B4-BE49-F238E27FC236}">
                <a16:creationId xmlns:a16="http://schemas.microsoft.com/office/drawing/2014/main" id="{8BA2CF10-02FD-41FA-89CD-3B34B52E836B}"/>
              </a:ext>
            </a:extLst>
          </p:cNvPr>
          <p:cNvSpPr txBox="1">
            <a:spLocks noChangeArrowheads="1"/>
          </p:cNvSpPr>
          <p:nvPr/>
        </p:nvSpPr>
        <p:spPr bwMode="auto">
          <a:xfrm>
            <a:off x="5724525" y="4076700"/>
            <a:ext cx="20574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000" b="0">
                <a:solidFill>
                  <a:schemeClr val="tx1"/>
                </a:solidFill>
                <a:latin typeface="华文细黑" panose="02010600040101010101" pitchFamily="2" charset="-122"/>
                <a:ea typeface="华文细黑" panose="02010600040101010101" pitchFamily="2" charset="-122"/>
              </a:rPr>
              <a:t>目标程序</a:t>
            </a:r>
          </a:p>
          <a:p>
            <a:pPr algn="ctr" eaLnBrk="1" hangingPunct="1">
              <a:spcBef>
                <a:spcPct val="50000"/>
              </a:spcBef>
            </a:pPr>
            <a:r>
              <a:rPr kumimoji="1" lang="zh-CN" altLang="en-US" sz="2000" b="0">
                <a:solidFill>
                  <a:schemeClr val="tx1"/>
                </a:solidFill>
                <a:latin typeface="华文细黑" panose="02010600040101010101" pitchFamily="2" charset="-122"/>
                <a:ea typeface="华文细黑" panose="02010600040101010101" pitchFamily="2" charset="-122"/>
              </a:rPr>
              <a:t>（低级语言）</a:t>
            </a:r>
          </a:p>
        </p:txBody>
      </p:sp>
      <p:sp>
        <p:nvSpPr>
          <p:cNvPr id="20488" name="Line 10">
            <a:extLst>
              <a:ext uri="{FF2B5EF4-FFF2-40B4-BE49-F238E27FC236}">
                <a16:creationId xmlns:a16="http://schemas.microsoft.com/office/drawing/2014/main" id="{A88D1F7C-7B45-4283-B935-3ACB3C27C2B2}"/>
              </a:ext>
            </a:extLst>
          </p:cNvPr>
          <p:cNvSpPr>
            <a:spLocks noChangeShapeType="1"/>
          </p:cNvSpPr>
          <p:nvPr/>
        </p:nvSpPr>
        <p:spPr bwMode="auto">
          <a:xfrm flipV="1">
            <a:off x="3317875" y="4575175"/>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9" name="Line 11">
            <a:extLst>
              <a:ext uri="{FF2B5EF4-FFF2-40B4-BE49-F238E27FC236}">
                <a16:creationId xmlns:a16="http://schemas.microsoft.com/office/drawing/2014/main" id="{A118B907-F8D3-46CB-BB86-972D62DE4C3A}"/>
              </a:ext>
            </a:extLst>
          </p:cNvPr>
          <p:cNvSpPr>
            <a:spLocks noChangeShapeType="1"/>
          </p:cNvSpPr>
          <p:nvPr/>
        </p:nvSpPr>
        <p:spPr bwMode="auto">
          <a:xfrm>
            <a:off x="5281613" y="45339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90" name="Oval 12">
            <a:extLst>
              <a:ext uri="{FF2B5EF4-FFF2-40B4-BE49-F238E27FC236}">
                <a16:creationId xmlns:a16="http://schemas.microsoft.com/office/drawing/2014/main" id="{8F838873-9E01-4879-A7F4-AD74076936BF}"/>
              </a:ext>
            </a:extLst>
          </p:cNvPr>
          <p:cNvSpPr>
            <a:spLocks noChangeArrowheads="1"/>
          </p:cNvSpPr>
          <p:nvPr/>
        </p:nvSpPr>
        <p:spPr bwMode="auto">
          <a:xfrm>
            <a:off x="1471613" y="4000500"/>
            <a:ext cx="1828800" cy="121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endParaRPr lang="zh-CN" altLang="en-US"/>
          </a:p>
        </p:txBody>
      </p:sp>
      <p:sp>
        <p:nvSpPr>
          <p:cNvPr id="20491" name="Oval 13">
            <a:extLst>
              <a:ext uri="{FF2B5EF4-FFF2-40B4-BE49-F238E27FC236}">
                <a16:creationId xmlns:a16="http://schemas.microsoft.com/office/drawing/2014/main" id="{EBB89FD5-7B4F-4870-A438-40A635A251C8}"/>
              </a:ext>
            </a:extLst>
          </p:cNvPr>
          <p:cNvSpPr>
            <a:spLocks noChangeArrowheads="1"/>
          </p:cNvSpPr>
          <p:nvPr/>
        </p:nvSpPr>
        <p:spPr bwMode="auto">
          <a:xfrm>
            <a:off x="5765800" y="3927475"/>
            <a:ext cx="1981200" cy="121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a:extLst>
              <a:ext uri="{FF2B5EF4-FFF2-40B4-BE49-F238E27FC236}">
                <a16:creationId xmlns:a16="http://schemas.microsoft.com/office/drawing/2014/main" id="{E378A403-C592-4023-9272-D96BB98AD407}"/>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9C72FAE0-BBF6-4544-B161-184BB69F11AE}" type="slidenum">
              <a:rPr lang="en-US" altLang="zh-CN" sz="1200" b="0">
                <a:solidFill>
                  <a:schemeClr val="tx1"/>
                </a:solidFill>
                <a:latin typeface="Garamond" panose="02020404030301010803" pitchFamily="18" charset="0"/>
                <a:ea typeface="宋体" panose="02010600030101010101" pitchFamily="2" charset="-122"/>
              </a:rPr>
              <a:pPr eaLnBrk="1" hangingPunct="1"/>
              <a:t>19</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21507" name="Rectangle 2">
            <a:extLst>
              <a:ext uri="{FF2B5EF4-FFF2-40B4-BE49-F238E27FC236}">
                <a16:creationId xmlns:a16="http://schemas.microsoft.com/office/drawing/2014/main" id="{C0AE30DF-691B-458A-8EAD-50D1969C6A59}"/>
              </a:ext>
            </a:extLst>
          </p:cNvPr>
          <p:cNvSpPr>
            <a:spLocks noGrp="1" noChangeArrowheads="1"/>
          </p:cNvSpPr>
          <p:nvPr>
            <p:ph type="title"/>
          </p:nvPr>
        </p:nvSpPr>
        <p:spPr/>
        <p:txBody>
          <a:bodyPr/>
          <a:lstStyle/>
          <a:p>
            <a:pPr eaLnBrk="1" hangingPunct="1"/>
            <a:r>
              <a:rPr lang="en-US" altLang="zh-CN" sz="3600" b="1"/>
              <a:t>T</a:t>
            </a:r>
            <a:r>
              <a:rPr lang="zh-CN" altLang="en-US" sz="3600" b="1"/>
              <a:t>型图表示编译程序</a:t>
            </a:r>
          </a:p>
        </p:txBody>
      </p:sp>
      <p:grpSp>
        <p:nvGrpSpPr>
          <p:cNvPr id="21508" name="Group 4">
            <a:extLst>
              <a:ext uri="{FF2B5EF4-FFF2-40B4-BE49-F238E27FC236}">
                <a16:creationId xmlns:a16="http://schemas.microsoft.com/office/drawing/2014/main" id="{A8FE2E6B-70AD-4E86-A804-E925B907C2D6}"/>
              </a:ext>
            </a:extLst>
          </p:cNvPr>
          <p:cNvGrpSpPr>
            <a:grpSpLocks/>
          </p:cNvGrpSpPr>
          <p:nvPr/>
        </p:nvGrpSpPr>
        <p:grpSpPr bwMode="auto">
          <a:xfrm>
            <a:off x="2700338" y="1196975"/>
            <a:ext cx="1871662" cy="1223963"/>
            <a:chOff x="3168" y="2448"/>
            <a:chExt cx="816" cy="576"/>
          </a:xfrm>
        </p:grpSpPr>
        <p:sp>
          <p:nvSpPr>
            <p:cNvPr id="21512" name="Rectangle 5">
              <a:extLst>
                <a:ext uri="{FF2B5EF4-FFF2-40B4-BE49-F238E27FC236}">
                  <a16:creationId xmlns:a16="http://schemas.microsoft.com/office/drawing/2014/main" id="{B6B4B8C4-6763-41C0-A89A-3A32B1A38159}"/>
                </a:ext>
              </a:extLst>
            </p:cNvPr>
            <p:cNvSpPr>
              <a:spLocks noChangeArrowheads="1"/>
            </p:cNvSpPr>
            <p:nvPr/>
          </p:nvSpPr>
          <p:spPr bwMode="auto">
            <a:xfrm>
              <a:off x="3168" y="2448"/>
              <a:ext cx="816" cy="288"/>
            </a:xfrm>
            <a:prstGeom prst="rect">
              <a:avLst/>
            </a:prstGeom>
            <a:solidFill>
              <a:schemeClr val="bg1"/>
            </a:solidFill>
            <a:ln w="28575">
              <a:solidFill>
                <a:schemeClr val="tx1"/>
              </a:solidFill>
              <a:miter lim="800000"/>
              <a:headEnd/>
              <a:tailEnd/>
            </a:ln>
          </p:spPr>
          <p:txBody>
            <a:bodyPr wrap="none" anchor="ct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r>
                <a:rPr kumimoji="1" lang="en-US" altLang="zh-CN" sz="2400" b="0">
                  <a:solidFill>
                    <a:schemeClr val="tx1"/>
                  </a:solidFill>
                  <a:latin typeface="Times New Roman" panose="02020603050405020304" pitchFamily="18" charset="0"/>
                  <a:ea typeface="宋体" panose="02010600030101010101" pitchFamily="2" charset="-122"/>
                </a:rPr>
                <a:t>SL       OL</a:t>
              </a:r>
            </a:p>
          </p:txBody>
        </p:sp>
        <p:sp>
          <p:nvSpPr>
            <p:cNvPr id="21513" name="Rectangle 6">
              <a:extLst>
                <a:ext uri="{FF2B5EF4-FFF2-40B4-BE49-F238E27FC236}">
                  <a16:creationId xmlns:a16="http://schemas.microsoft.com/office/drawing/2014/main" id="{7A53226B-F9DB-4DB5-935B-8BE6CF93310D}"/>
                </a:ext>
              </a:extLst>
            </p:cNvPr>
            <p:cNvSpPr>
              <a:spLocks noChangeArrowheads="1"/>
            </p:cNvSpPr>
            <p:nvPr/>
          </p:nvSpPr>
          <p:spPr bwMode="auto">
            <a:xfrm>
              <a:off x="3408" y="2736"/>
              <a:ext cx="336"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r>
                <a:rPr kumimoji="1" lang="en-US" altLang="zh-CN" sz="2400" b="0">
                  <a:solidFill>
                    <a:schemeClr val="tx1"/>
                  </a:solidFill>
                  <a:latin typeface="Times New Roman" panose="02020603050405020304" pitchFamily="18" charset="0"/>
                  <a:ea typeface="宋体" panose="02010600030101010101" pitchFamily="2" charset="-122"/>
                </a:rPr>
                <a:t>WL</a:t>
              </a:r>
            </a:p>
          </p:txBody>
        </p:sp>
      </p:grpSp>
      <p:sp>
        <p:nvSpPr>
          <p:cNvPr id="21509" name="Line 11">
            <a:extLst>
              <a:ext uri="{FF2B5EF4-FFF2-40B4-BE49-F238E27FC236}">
                <a16:creationId xmlns:a16="http://schemas.microsoft.com/office/drawing/2014/main" id="{1B67BC22-8B62-4D94-A2EF-B3E7452D82F6}"/>
              </a:ext>
            </a:extLst>
          </p:cNvPr>
          <p:cNvSpPr>
            <a:spLocks noChangeShapeType="1"/>
          </p:cNvSpPr>
          <p:nvPr/>
        </p:nvSpPr>
        <p:spPr bwMode="auto">
          <a:xfrm>
            <a:off x="3348038" y="1484313"/>
            <a:ext cx="431800"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10" name="Rectangle 13">
            <a:extLst>
              <a:ext uri="{FF2B5EF4-FFF2-40B4-BE49-F238E27FC236}">
                <a16:creationId xmlns:a16="http://schemas.microsoft.com/office/drawing/2014/main" id="{7A401084-C8F2-48C2-A8C3-F6D0DE0823D6}"/>
              </a:ext>
            </a:extLst>
          </p:cNvPr>
          <p:cNvSpPr>
            <a:spLocks noGrp="1" noChangeArrowheads="1"/>
          </p:cNvSpPr>
          <p:nvPr>
            <p:ph type="body" idx="1"/>
          </p:nvPr>
        </p:nvSpPr>
        <p:spPr>
          <a:xfrm>
            <a:off x="107504" y="2708920"/>
            <a:ext cx="9036496" cy="3456384"/>
          </a:xfrm>
          <a:noFill/>
        </p:spPr>
        <p:txBody>
          <a:bodyPr/>
          <a:lstStyle/>
          <a:p>
            <a:pPr marL="1295400" lvl="2" indent="-381000" eaLnBrk="1" hangingPunct="1">
              <a:lnSpc>
                <a:spcPct val="120000"/>
              </a:lnSpc>
              <a:buFont typeface="Wingdings" panose="05000000000000000000" pitchFamily="2" charset="2"/>
              <a:buNone/>
            </a:pPr>
            <a:r>
              <a:rPr lang="en-US" altLang="zh-CN" sz="2400" b="1" dirty="0">
                <a:solidFill>
                  <a:srgbClr val="CC3300"/>
                </a:solidFill>
                <a:latin typeface="华文细黑" panose="02010600040101010101" pitchFamily="2" charset="-122"/>
                <a:ea typeface="华文细黑" panose="02010600040101010101" pitchFamily="2" charset="-122"/>
              </a:rPr>
              <a:t>SL</a:t>
            </a:r>
            <a:r>
              <a:rPr lang="zh-CN" altLang="en-US" sz="2400" b="1" dirty="0">
                <a:solidFill>
                  <a:srgbClr val="CC3300"/>
                </a:solidFill>
                <a:latin typeface="华文细黑" panose="02010600040101010101" pitchFamily="2" charset="-122"/>
                <a:ea typeface="华文细黑" panose="02010600040101010101" pitchFamily="2" charset="-122"/>
              </a:rPr>
              <a:t>（</a:t>
            </a:r>
            <a:r>
              <a:rPr lang="en-US" altLang="zh-CN" sz="2400" b="1" dirty="0">
                <a:solidFill>
                  <a:srgbClr val="CC3300"/>
                </a:solidFill>
                <a:latin typeface="华文细黑" panose="02010600040101010101" pitchFamily="2" charset="-122"/>
                <a:ea typeface="华文细黑" panose="02010600040101010101" pitchFamily="2" charset="-122"/>
              </a:rPr>
              <a:t>source language</a:t>
            </a:r>
            <a:r>
              <a:rPr lang="zh-CN" altLang="en-US" sz="2400" b="1" dirty="0">
                <a:solidFill>
                  <a:srgbClr val="CC3300"/>
                </a:solidFill>
                <a:latin typeface="华文细黑" panose="02010600040101010101" pitchFamily="2" charset="-122"/>
                <a:ea typeface="华文细黑" panose="02010600040101010101" pitchFamily="2" charset="-122"/>
              </a:rPr>
              <a:t>）   </a:t>
            </a:r>
          </a:p>
          <a:p>
            <a:pPr marL="1295400" lvl="2" indent="-381000" eaLnBrk="1" hangingPunct="1">
              <a:lnSpc>
                <a:spcPct val="120000"/>
              </a:lnSpc>
              <a:buFont typeface="Wingdings" panose="05000000000000000000" pitchFamily="2" charset="2"/>
              <a:buNone/>
            </a:pPr>
            <a:r>
              <a:rPr lang="zh-CN" altLang="en-US" sz="2400" b="1" dirty="0">
                <a:solidFill>
                  <a:srgbClr val="CC3300"/>
                </a:solidFill>
                <a:latin typeface="华文细黑" panose="02010600040101010101" pitchFamily="2" charset="-122"/>
                <a:ea typeface="华文细黑" panose="02010600040101010101" pitchFamily="2" charset="-122"/>
              </a:rPr>
              <a:t>	</a:t>
            </a:r>
            <a:r>
              <a:rPr lang="zh-CN" altLang="en-US" sz="2400" b="1" dirty="0">
                <a:latin typeface="华文细黑" panose="02010600040101010101" pitchFamily="2" charset="-122"/>
                <a:ea typeface="华文细黑" panose="02010600040101010101" pitchFamily="2" charset="-122"/>
              </a:rPr>
              <a:t>可以是</a:t>
            </a:r>
            <a:r>
              <a:rPr lang="en-US" altLang="zh-CN" sz="2400" b="1" dirty="0">
                <a:latin typeface="华文细黑" panose="02010600040101010101" pitchFamily="2" charset="-122"/>
                <a:ea typeface="华文细黑" panose="02010600040101010101" pitchFamily="2" charset="-122"/>
              </a:rPr>
              <a:t>Pascal</a:t>
            </a:r>
            <a:r>
              <a:rPr lang="zh-CN" altLang="en-US" sz="2400" b="1" dirty="0">
                <a:latin typeface="华文细黑" panose="02010600040101010101" pitchFamily="2" charset="-122"/>
                <a:ea typeface="华文细黑" panose="02010600040101010101" pitchFamily="2" charset="-122"/>
              </a:rPr>
              <a:t>、</a:t>
            </a:r>
            <a:r>
              <a:rPr lang="en-US" altLang="zh-CN" sz="2400" b="1" dirty="0">
                <a:latin typeface="华文细黑" panose="02010600040101010101" pitchFamily="2" charset="-122"/>
                <a:ea typeface="华文细黑" panose="02010600040101010101" pitchFamily="2" charset="-122"/>
              </a:rPr>
              <a:t>Fortran</a:t>
            </a:r>
            <a:r>
              <a:rPr lang="zh-CN" altLang="en-US" sz="2400" b="1" dirty="0">
                <a:latin typeface="华文细黑" panose="02010600040101010101" pitchFamily="2" charset="-122"/>
                <a:ea typeface="华文细黑" panose="02010600040101010101" pitchFamily="2" charset="-122"/>
              </a:rPr>
              <a:t>、</a:t>
            </a:r>
            <a:r>
              <a:rPr lang="en-US" altLang="zh-CN" sz="2400" b="1" dirty="0">
                <a:latin typeface="华文细黑" panose="02010600040101010101" pitchFamily="2" charset="-122"/>
                <a:ea typeface="华文细黑" panose="02010600040101010101" pitchFamily="2" charset="-122"/>
              </a:rPr>
              <a:t>C</a:t>
            </a:r>
            <a:r>
              <a:rPr lang="zh-CN" altLang="en-US" sz="2400" b="1" dirty="0">
                <a:latin typeface="华文细黑" panose="02010600040101010101" pitchFamily="2" charset="-122"/>
                <a:ea typeface="华文细黑" panose="02010600040101010101" pitchFamily="2" charset="-122"/>
              </a:rPr>
              <a:t>等高级语言</a:t>
            </a:r>
            <a:endParaRPr lang="en-US" altLang="zh-CN" sz="2400" b="1" dirty="0">
              <a:latin typeface="华文细黑" panose="02010600040101010101" pitchFamily="2" charset="-122"/>
              <a:ea typeface="华文细黑" panose="02010600040101010101" pitchFamily="2" charset="-122"/>
            </a:endParaRPr>
          </a:p>
          <a:p>
            <a:pPr marL="1295400" lvl="2" indent="-381000" eaLnBrk="1" hangingPunct="1">
              <a:lnSpc>
                <a:spcPct val="120000"/>
              </a:lnSpc>
              <a:buFont typeface="Wingdings" panose="05000000000000000000" pitchFamily="2" charset="2"/>
              <a:buNone/>
            </a:pPr>
            <a:r>
              <a:rPr lang="en-US" altLang="zh-CN" sz="2400" b="1" dirty="0">
                <a:solidFill>
                  <a:srgbClr val="CC3300"/>
                </a:solidFill>
                <a:latin typeface="华文细黑" panose="02010600040101010101" pitchFamily="2" charset="-122"/>
                <a:ea typeface="华文细黑" panose="02010600040101010101" pitchFamily="2" charset="-122"/>
              </a:rPr>
              <a:t>OL </a:t>
            </a:r>
            <a:r>
              <a:rPr lang="zh-CN" altLang="en-US" sz="2400" b="1" dirty="0">
                <a:solidFill>
                  <a:srgbClr val="CC3300"/>
                </a:solidFill>
                <a:latin typeface="华文细黑" panose="02010600040101010101" pitchFamily="2" charset="-122"/>
                <a:ea typeface="华文细黑" panose="02010600040101010101" pitchFamily="2" charset="-122"/>
              </a:rPr>
              <a:t>（</a:t>
            </a:r>
            <a:r>
              <a:rPr lang="en-US" altLang="zh-CN" sz="2400" b="1" dirty="0">
                <a:solidFill>
                  <a:srgbClr val="CC3300"/>
                </a:solidFill>
                <a:latin typeface="华文细黑" panose="02010600040101010101" pitchFamily="2" charset="-122"/>
                <a:ea typeface="华文细黑" panose="02010600040101010101" pitchFamily="2" charset="-122"/>
              </a:rPr>
              <a:t>object language</a:t>
            </a:r>
            <a:r>
              <a:rPr lang="zh-CN" altLang="en-US" sz="2400" b="1" dirty="0">
                <a:latin typeface="华文细黑" panose="02010600040101010101" pitchFamily="2" charset="-122"/>
                <a:ea typeface="华文细黑" panose="02010600040101010101" pitchFamily="2" charset="-122"/>
              </a:rPr>
              <a:t>） </a:t>
            </a:r>
          </a:p>
          <a:p>
            <a:pPr marL="1295400" lvl="2" indent="-381000" eaLnBrk="1" hangingPunct="1">
              <a:lnSpc>
                <a:spcPct val="120000"/>
              </a:lnSpc>
              <a:buFont typeface="Wingdings" panose="05000000000000000000" pitchFamily="2" charset="2"/>
              <a:buNone/>
            </a:pPr>
            <a:r>
              <a:rPr lang="zh-CN" altLang="en-US" sz="2400" b="1" dirty="0">
                <a:latin typeface="华文细黑" panose="02010600040101010101" pitchFamily="2" charset="-122"/>
                <a:ea typeface="华文细黑" panose="02010600040101010101" pitchFamily="2" charset="-122"/>
              </a:rPr>
              <a:t>具体机器上的指令代码（包括机器语言、汇编语言）</a:t>
            </a:r>
          </a:p>
          <a:p>
            <a:pPr marL="1295400" lvl="2" indent="-381000" eaLnBrk="1" hangingPunct="1">
              <a:lnSpc>
                <a:spcPct val="120000"/>
              </a:lnSpc>
              <a:buFont typeface="Wingdings" panose="05000000000000000000" pitchFamily="2" charset="2"/>
              <a:buNone/>
            </a:pPr>
            <a:r>
              <a:rPr lang="en-US" altLang="zh-CN" sz="2400" b="1" dirty="0">
                <a:solidFill>
                  <a:srgbClr val="CC3300"/>
                </a:solidFill>
                <a:latin typeface="华文细黑" panose="02010600040101010101" pitchFamily="2" charset="-122"/>
                <a:ea typeface="华文细黑" panose="02010600040101010101" pitchFamily="2" charset="-122"/>
              </a:rPr>
              <a:t>WL or IL </a:t>
            </a:r>
            <a:r>
              <a:rPr lang="zh-CN" altLang="en-US" sz="2400" b="1" dirty="0">
                <a:solidFill>
                  <a:srgbClr val="CC3300"/>
                </a:solidFill>
                <a:latin typeface="华文细黑" panose="02010600040101010101" pitchFamily="2" charset="-122"/>
                <a:ea typeface="华文细黑" panose="02010600040101010101" pitchFamily="2" charset="-122"/>
              </a:rPr>
              <a:t>（</a:t>
            </a:r>
            <a:r>
              <a:rPr lang="en-US" altLang="zh-CN" sz="2400" b="1" dirty="0">
                <a:solidFill>
                  <a:srgbClr val="CC3300"/>
                </a:solidFill>
                <a:latin typeface="华文细黑" panose="02010600040101010101" pitchFamily="2" charset="-122"/>
                <a:ea typeface="华文细黑" panose="02010600040101010101" pitchFamily="2" charset="-122"/>
              </a:rPr>
              <a:t>written language </a:t>
            </a:r>
            <a:r>
              <a:rPr lang="en-US" altLang="zh-CN" sz="2400" b="1" dirty="0">
                <a:latin typeface="华文细黑" panose="02010600040101010101" pitchFamily="2" charset="-122"/>
                <a:ea typeface="华文细黑" panose="02010600040101010101" pitchFamily="2" charset="-122"/>
              </a:rPr>
              <a:t>or</a:t>
            </a:r>
            <a:r>
              <a:rPr lang="en-US" altLang="zh-CN" sz="2400" b="1" dirty="0">
                <a:solidFill>
                  <a:srgbClr val="CC3300"/>
                </a:solidFill>
                <a:latin typeface="华文细黑" panose="02010600040101010101" pitchFamily="2" charset="-122"/>
                <a:ea typeface="华文细黑" panose="02010600040101010101" pitchFamily="2" charset="-122"/>
              </a:rPr>
              <a:t> Implementation language</a:t>
            </a:r>
            <a:r>
              <a:rPr lang="zh-CN" altLang="en-US" sz="2400" b="1" dirty="0">
                <a:solidFill>
                  <a:srgbClr val="CC3300"/>
                </a:solidFill>
                <a:latin typeface="华文细黑" panose="02010600040101010101" pitchFamily="2" charset="-122"/>
                <a:ea typeface="华文细黑" panose="02010600040101010101" pitchFamily="2" charset="-122"/>
              </a:rPr>
              <a:t>）</a:t>
            </a:r>
          </a:p>
          <a:p>
            <a:pPr marL="1295400" lvl="2" indent="-381000" eaLnBrk="1" hangingPunct="1">
              <a:lnSpc>
                <a:spcPct val="120000"/>
              </a:lnSpc>
              <a:buFont typeface="Wingdings" panose="05000000000000000000" pitchFamily="2" charset="2"/>
              <a:buNone/>
            </a:pPr>
            <a:r>
              <a:rPr lang="zh-CN" altLang="en-US" sz="2400" b="1" dirty="0">
                <a:latin typeface="华文细黑" panose="02010600040101010101" pitchFamily="2" charset="-122"/>
                <a:ea typeface="华文细黑" panose="02010600040101010101" pitchFamily="2" charset="-122"/>
              </a:rPr>
              <a:t>     书写编译程序的语言</a:t>
            </a:r>
            <a:r>
              <a:rPr lang="zh-CN" altLang="en-US" sz="2400" dirty="0">
                <a:latin typeface="华文细黑" panose="02010600040101010101" pitchFamily="2" charset="-122"/>
                <a:ea typeface="华文细黑" panose="02010600040101010101" pitchFamily="2" charset="-122"/>
              </a:rPr>
              <a:t> </a:t>
            </a:r>
          </a:p>
        </p:txBody>
      </p:sp>
      <p:sp>
        <p:nvSpPr>
          <p:cNvPr id="21511" name="Rectangle 21">
            <a:extLst>
              <a:ext uri="{FF2B5EF4-FFF2-40B4-BE49-F238E27FC236}">
                <a16:creationId xmlns:a16="http://schemas.microsoft.com/office/drawing/2014/main" id="{E1601C24-9871-401E-993B-477B946F8135}"/>
              </a:ext>
            </a:extLst>
          </p:cNvPr>
          <p:cNvSpPr>
            <a:spLocks noChangeArrowheads="1"/>
          </p:cNvSpPr>
          <p:nvPr/>
        </p:nvSpPr>
        <p:spPr bwMode="auto">
          <a:xfrm>
            <a:off x="3276600" y="1773238"/>
            <a:ext cx="719138" cy="714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endParaRPr lang="zh-CN" altLang="zh-CN" sz="1800">
              <a:solidFill>
                <a:srgbClr val="CC3300"/>
              </a:solidFill>
              <a:latin typeface="Arial" panose="020B0604020202020204" pitchFamily="3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55C71333-C6AC-4CBE-BEC2-FF4A7DDCFE77}"/>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94440EDC-D9E8-4FC1-A54F-7D829D828083}" type="slidenum">
              <a:rPr lang="en-US" altLang="zh-CN" sz="1200" b="0">
                <a:solidFill>
                  <a:schemeClr val="tx1"/>
                </a:solidFill>
                <a:latin typeface="Garamond" panose="02020404030301010803" pitchFamily="18" charset="0"/>
                <a:ea typeface="宋体" panose="02010600030101010101" pitchFamily="2" charset="-122"/>
              </a:rPr>
              <a:pPr eaLnBrk="1" hangingPunct="1"/>
              <a:t>2</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5123" name="Rectangle 2">
            <a:extLst>
              <a:ext uri="{FF2B5EF4-FFF2-40B4-BE49-F238E27FC236}">
                <a16:creationId xmlns:a16="http://schemas.microsoft.com/office/drawing/2014/main" id="{9A08E2E1-FE22-4293-A545-C615E8E195CD}"/>
              </a:ext>
            </a:extLst>
          </p:cNvPr>
          <p:cNvSpPr>
            <a:spLocks noGrp="1" noChangeArrowheads="1"/>
          </p:cNvSpPr>
          <p:nvPr>
            <p:ph type="title"/>
          </p:nvPr>
        </p:nvSpPr>
        <p:spPr/>
        <p:txBody>
          <a:bodyPr/>
          <a:lstStyle/>
          <a:p>
            <a:pPr eaLnBrk="1" hangingPunct="1"/>
            <a:r>
              <a:rPr lang="en-US" altLang="zh-CN" sz="4000"/>
              <a:t> </a:t>
            </a:r>
            <a:r>
              <a:rPr lang="zh-CN" altLang="en-US" sz="4000"/>
              <a:t>课程简介</a:t>
            </a:r>
          </a:p>
        </p:txBody>
      </p:sp>
      <p:sp>
        <p:nvSpPr>
          <p:cNvPr id="5124" name="Rectangle 3">
            <a:extLst>
              <a:ext uri="{FF2B5EF4-FFF2-40B4-BE49-F238E27FC236}">
                <a16:creationId xmlns:a16="http://schemas.microsoft.com/office/drawing/2014/main" id="{F098CD4E-5DC0-479C-846C-B339B3A11097}"/>
              </a:ext>
            </a:extLst>
          </p:cNvPr>
          <p:cNvSpPr>
            <a:spLocks noGrp="1" noChangeArrowheads="1"/>
          </p:cNvSpPr>
          <p:nvPr>
            <p:ph type="body" idx="1"/>
          </p:nvPr>
        </p:nvSpPr>
        <p:spPr/>
        <p:txBody>
          <a:bodyPr/>
          <a:lstStyle/>
          <a:p>
            <a:pPr eaLnBrk="1" hangingPunct="1">
              <a:lnSpc>
                <a:spcPct val="120000"/>
              </a:lnSpc>
            </a:pPr>
            <a:r>
              <a:rPr lang="zh-CN" altLang="en-US" sz="2400" b="1" dirty="0">
                <a:latin typeface="华文细黑" panose="02010600040101010101" pitchFamily="2" charset="-122"/>
                <a:ea typeface="华文细黑" panose="02010600040101010101" pitchFamily="2" charset="-122"/>
              </a:rPr>
              <a:t>课程中文名称：编译原理</a:t>
            </a:r>
          </a:p>
          <a:p>
            <a:pPr eaLnBrk="1" hangingPunct="1">
              <a:lnSpc>
                <a:spcPct val="120000"/>
              </a:lnSpc>
            </a:pPr>
            <a:r>
              <a:rPr lang="zh-CN" altLang="en-US" sz="2400" b="1" dirty="0">
                <a:latin typeface="华文细黑" panose="02010600040101010101" pitchFamily="2" charset="-122"/>
                <a:ea typeface="华文细黑" panose="02010600040101010101" pitchFamily="2" charset="-122"/>
              </a:rPr>
              <a:t>课程英文名称：</a:t>
            </a:r>
            <a:r>
              <a:rPr lang="en-US" altLang="zh-CN" sz="2400" b="1" dirty="0">
                <a:latin typeface="华文细黑" panose="02010600040101010101" pitchFamily="2" charset="-122"/>
                <a:ea typeface="华文细黑" panose="02010600040101010101" pitchFamily="2" charset="-122"/>
              </a:rPr>
              <a:t>Principles of Compiling</a:t>
            </a:r>
          </a:p>
          <a:p>
            <a:pPr eaLnBrk="1" hangingPunct="1">
              <a:lnSpc>
                <a:spcPct val="120000"/>
              </a:lnSpc>
              <a:buFont typeface="Wingdings" panose="05000000000000000000" pitchFamily="2" charset="2"/>
              <a:buNone/>
            </a:pPr>
            <a:r>
              <a:rPr lang="en-US" altLang="zh-CN" sz="2400" b="1" dirty="0">
                <a:latin typeface="华文细黑" panose="02010600040101010101" pitchFamily="2" charset="-122"/>
                <a:ea typeface="华文细黑" panose="02010600040101010101" pitchFamily="2" charset="-122"/>
              </a:rPr>
              <a:t>	</a:t>
            </a:r>
            <a:r>
              <a:rPr lang="zh-CN" altLang="en-US" sz="2400" b="1" dirty="0">
                <a:latin typeface="华文细黑" panose="02010600040101010101" pitchFamily="2" charset="-122"/>
                <a:ea typeface="华文细黑" panose="02010600040101010101" pitchFamily="2" charset="-122"/>
              </a:rPr>
              <a:t>（ </a:t>
            </a:r>
            <a:r>
              <a:rPr lang="en-US" altLang="zh-CN" sz="2400" b="1" dirty="0">
                <a:latin typeface="华文细黑" panose="02010600040101010101" pitchFamily="2" charset="-122"/>
                <a:ea typeface="华文细黑" panose="02010600040101010101" pitchFamily="2" charset="-122"/>
              </a:rPr>
              <a:t>Compiler Principles </a:t>
            </a:r>
            <a:r>
              <a:rPr lang="zh-CN" altLang="en-US" sz="2400" b="1" dirty="0">
                <a:latin typeface="华文细黑" panose="02010600040101010101" pitchFamily="2" charset="-122"/>
                <a:ea typeface="华文细黑" panose="02010600040101010101" pitchFamily="2" charset="-122"/>
              </a:rPr>
              <a:t>）</a:t>
            </a:r>
          </a:p>
          <a:p>
            <a:pPr eaLnBrk="1" hangingPunct="1">
              <a:lnSpc>
                <a:spcPct val="120000"/>
              </a:lnSpc>
            </a:pPr>
            <a:r>
              <a:rPr lang="zh-CN" altLang="en-US" sz="2400" b="1" dirty="0">
                <a:latin typeface="华文细黑" panose="02010600040101010101" pitchFamily="2" charset="-122"/>
                <a:ea typeface="华文细黑" panose="02010600040101010101" pitchFamily="2" charset="-122"/>
              </a:rPr>
              <a:t>考核方式：闭卷考试</a:t>
            </a:r>
          </a:p>
          <a:p>
            <a:pPr eaLnBrk="1" hangingPunct="1">
              <a:lnSpc>
                <a:spcPct val="120000"/>
              </a:lnSpc>
            </a:pPr>
            <a:r>
              <a:rPr lang="zh-CN" altLang="en-US" sz="2400" b="1" dirty="0">
                <a:latin typeface="华文细黑" panose="02010600040101010101" pitchFamily="2" charset="-122"/>
                <a:ea typeface="华文细黑" panose="02010600040101010101" pitchFamily="2" charset="-122"/>
              </a:rPr>
              <a:t>开课学期：第三学年第</a:t>
            </a:r>
            <a:r>
              <a:rPr lang="en-US" altLang="zh-CN" sz="2400" b="1" dirty="0">
                <a:latin typeface="华文细黑" panose="02010600040101010101" pitchFamily="2" charset="-122"/>
                <a:ea typeface="华文细黑" panose="02010600040101010101" pitchFamily="2" charset="-122"/>
              </a:rPr>
              <a:t>1</a:t>
            </a:r>
            <a:r>
              <a:rPr lang="zh-CN" altLang="en-US" sz="2400" b="1" dirty="0">
                <a:latin typeface="华文细黑" panose="02010600040101010101" pitchFamily="2" charset="-122"/>
                <a:ea typeface="华文细黑" panose="02010600040101010101" pitchFamily="2" charset="-122"/>
              </a:rPr>
              <a:t>学期</a:t>
            </a:r>
          </a:p>
          <a:p>
            <a:pPr eaLnBrk="1" hangingPunct="1">
              <a:lnSpc>
                <a:spcPct val="120000"/>
              </a:lnSpc>
            </a:pPr>
            <a:r>
              <a:rPr lang="zh-CN" altLang="en-US" sz="2400" b="1" dirty="0">
                <a:latin typeface="华文细黑" panose="02010600040101010101" pitchFamily="2" charset="-122"/>
                <a:ea typeface="华文细黑" panose="02010600040101010101" pitchFamily="2" charset="-122"/>
              </a:rPr>
              <a:t>总学时：</a:t>
            </a:r>
            <a:r>
              <a:rPr lang="en-US" altLang="zh-CN" sz="2400" b="1" dirty="0">
                <a:latin typeface="华文细黑" panose="02010600040101010101" pitchFamily="2" charset="-122"/>
                <a:ea typeface="华文细黑" panose="02010600040101010101" pitchFamily="2" charset="-122"/>
              </a:rPr>
              <a:t>56	</a:t>
            </a:r>
          </a:p>
          <a:p>
            <a:pPr eaLnBrk="1" hangingPunct="1">
              <a:lnSpc>
                <a:spcPct val="120000"/>
              </a:lnSpc>
            </a:pPr>
            <a:r>
              <a:rPr lang="zh-CN" altLang="en-US" sz="2400" b="1" dirty="0">
                <a:latin typeface="华文细黑" panose="02010600040101010101" pitchFamily="2" charset="-122"/>
                <a:ea typeface="华文细黑" panose="02010600040101010101" pitchFamily="2" charset="-122"/>
              </a:rPr>
              <a:t>总学分：</a:t>
            </a:r>
            <a:r>
              <a:rPr lang="en-US" altLang="zh-CN" sz="2400" b="1" dirty="0">
                <a:latin typeface="华文细黑" panose="02010600040101010101" pitchFamily="2" charset="-122"/>
                <a:ea typeface="华文细黑" panose="02010600040101010101" pitchFamily="2" charset="-122"/>
              </a:rPr>
              <a:t>3.5</a:t>
            </a:r>
          </a:p>
          <a:p>
            <a:pPr eaLnBrk="1" hangingPunct="1">
              <a:lnSpc>
                <a:spcPct val="120000"/>
              </a:lnSpc>
            </a:pPr>
            <a:r>
              <a:rPr lang="zh-CN" altLang="en-US" sz="2400" b="1" dirty="0">
                <a:latin typeface="华文细黑" panose="02010600040101010101" pitchFamily="2" charset="-122"/>
                <a:ea typeface="华文细黑" panose="02010600040101010101" pitchFamily="2" charset="-122"/>
              </a:rPr>
              <a:t>前续课程：程序设计语言，数据结构</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6143998D-62E1-4A3F-9C09-B806B107EB81}"/>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A50C51DA-6F72-489A-A833-DE0390BFEDE8}" type="slidenum">
              <a:rPr lang="en-US" altLang="zh-CN" sz="1200" b="0">
                <a:solidFill>
                  <a:schemeClr val="tx1"/>
                </a:solidFill>
                <a:latin typeface="Garamond" panose="02020404030301010803" pitchFamily="18" charset="0"/>
                <a:ea typeface="宋体" panose="02010600030101010101" pitchFamily="2" charset="-122"/>
              </a:rPr>
              <a:pPr eaLnBrk="1" hangingPunct="1"/>
              <a:t>20</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22531" name="Rectangle 4">
            <a:extLst>
              <a:ext uri="{FF2B5EF4-FFF2-40B4-BE49-F238E27FC236}">
                <a16:creationId xmlns:a16="http://schemas.microsoft.com/office/drawing/2014/main" id="{EE2D0F42-4E6B-403D-801D-1D9E71C76C40}"/>
              </a:ext>
            </a:extLst>
          </p:cNvPr>
          <p:cNvSpPr>
            <a:spLocks noGrp="1" noChangeArrowheads="1"/>
          </p:cNvSpPr>
          <p:nvPr>
            <p:ph type="body" idx="1"/>
          </p:nvPr>
        </p:nvSpPr>
        <p:spPr>
          <a:xfrm>
            <a:off x="611188" y="981075"/>
            <a:ext cx="8281987" cy="4535488"/>
          </a:xfrm>
          <a:noFill/>
        </p:spPr>
        <p:txBody>
          <a:bodyPr/>
          <a:lstStyle/>
          <a:p>
            <a:pPr marL="914400" lvl="1" indent="-457200" eaLnBrk="1" hangingPunct="1">
              <a:lnSpc>
                <a:spcPct val="115000"/>
              </a:lnSpc>
            </a:pPr>
            <a:r>
              <a:rPr lang="zh-CN" altLang="en-US" sz="2400" b="1" dirty="0">
                <a:latin typeface="华文细黑" panose="02010600040101010101" pitchFamily="2" charset="-122"/>
                <a:ea typeface="华文细黑" panose="02010600040101010101" pitchFamily="2" charset="-122"/>
              </a:rPr>
              <a:t>为什么要学习编译？（高级语言的实现方法）</a:t>
            </a:r>
          </a:p>
          <a:p>
            <a:pPr marL="1295400" lvl="2" indent="-381000" eaLnBrk="1" hangingPunct="1">
              <a:lnSpc>
                <a:spcPct val="115000"/>
              </a:lnSpc>
            </a:pPr>
            <a:r>
              <a:rPr lang="zh-CN" altLang="en-US" b="1" dirty="0">
                <a:latin typeface="华文细黑" panose="02010600040101010101" pitchFamily="2" charset="-122"/>
                <a:ea typeface="华文细黑" panose="02010600040101010101" pitchFamily="2" charset="-122"/>
              </a:rPr>
              <a:t>通过了解编译程序的构造方法及实现，有利于对</a:t>
            </a:r>
            <a:r>
              <a:rPr lang="en-US" altLang="zh-CN" b="1" dirty="0">
                <a:latin typeface="华文细黑" panose="02010600040101010101" pitchFamily="2" charset="-122"/>
                <a:ea typeface="华文细黑" panose="02010600040101010101" pitchFamily="2" charset="-122"/>
              </a:rPr>
              <a:t>PL</a:t>
            </a:r>
            <a:r>
              <a:rPr lang="zh-CN" altLang="en-US" b="1" dirty="0">
                <a:latin typeface="华文细黑" panose="02010600040101010101" pitchFamily="2" charset="-122"/>
                <a:ea typeface="华文细黑" panose="02010600040101010101" pitchFamily="2" charset="-122"/>
              </a:rPr>
              <a:t>（</a:t>
            </a:r>
            <a:r>
              <a:rPr lang="en-US" altLang="zh-CN" b="1" dirty="0">
                <a:latin typeface="华文细黑" panose="02010600040101010101" pitchFamily="2" charset="-122"/>
                <a:ea typeface="华文细黑" panose="02010600040101010101" pitchFamily="2" charset="-122"/>
              </a:rPr>
              <a:t>Programming language</a:t>
            </a:r>
            <a:r>
              <a:rPr lang="zh-CN" altLang="en-US" b="1" dirty="0">
                <a:latin typeface="华文细黑" panose="02010600040101010101" pitchFamily="2" charset="-122"/>
                <a:ea typeface="华文细黑" panose="02010600040101010101" pitchFamily="2" charset="-122"/>
              </a:rPr>
              <a:t>）的理解，迅速掌握新的语言工具</a:t>
            </a:r>
          </a:p>
          <a:p>
            <a:pPr marL="1295400" lvl="2" indent="-381000" eaLnBrk="1" hangingPunct="1">
              <a:lnSpc>
                <a:spcPct val="115000"/>
              </a:lnSpc>
            </a:pPr>
            <a:r>
              <a:rPr lang="zh-CN" altLang="en-US" b="1" dirty="0">
                <a:latin typeface="华文细黑" panose="02010600040101010101" pitchFamily="2" charset="-122"/>
                <a:ea typeface="华文细黑" panose="02010600040101010101" pitchFamily="2" charset="-122"/>
              </a:rPr>
              <a:t>包含了许多软件技术</a:t>
            </a:r>
          </a:p>
          <a:p>
            <a:pPr marL="1295400" lvl="2" indent="-381000" eaLnBrk="1" hangingPunct="1">
              <a:lnSpc>
                <a:spcPct val="115000"/>
              </a:lnSpc>
            </a:pPr>
            <a:r>
              <a:rPr lang="zh-CN" altLang="en-US" b="1" dirty="0">
                <a:latin typeface="华文细黑" panose="02010600040101010101" pitchFamily="2" charset="-122"/>
                <a:ea typeface="华文细黑" panose="02010600040101010101" pitchFamily="2" charset="-122"/>
              </a:rPr>
              <a:t>蕴含了计算机学科解决问题的思路</a:t>
            </a:r>
          </a:p>
          <a:p>
            <a:pPr marL="1295400" lvl="2" indent="-381000" eaLnBrk="1" hangingPunct="1">
              <a:lnSpc>
                <a:spcPct val="115000"/>
              </a:lnSpc>
              <a:buFont typeface="Wingdings" panose="05000000000000000000" pitchFamily="2" charset="2"/>
              <a:buNone/>
            </a:pPr>
            <a:r>
              <a:rPr lang="zh-CN" altLang="en-US" sz="2300" b="1" dirty="0">
                <a:solidFill>
                  <a:srgbClr val="CC3300"/>
                </a:solidFill>
                <a:latin typeface="华文细黑" panose="02010600040101010101" pitchFamily="2" charset="-122"/>
                <a:ea typeface="华文细黑" panose="02010600040101010101" pitchFamily="2" charset="-122"/>
              </a:rPr>
              <a:t>     问题、形式化描述（实际问题抽象化）、计算机化</a:t>
            </a:r>
            <a:endParaRPr lang="zh-CN" altLang="en-US" b="1" dirty="0">
              <a:latin typeface="华文细黑" panose="02010600040101010101" pitchFamily="2" charset="-122"/>
              <a:ea typeface="华文细黑" panose="02010600040101010101" pitchFamily="2" charset="-122"/>
            </a:endParaRPr>
          </a:p>
          <a:p>
            <a:pPr marL="1295400" lvl="2" indent="-381000" eaLnBrk="1" hangingPunct="1">
              <a:lnSpc>
                <a:spcPct val="115000"/>
              </a:lnSpc>
            </a:pPr>
            <a:r>
              <a:rPr lang="zh-CN" altLang="en-US" b="1" dirty="0">
                <a:latin typeface="华文细黑" panose="02010600040101010101" pitchFamily="2" charset="-122"/>
                <a:ea typeface="华文细黑" panose="02010600040101010101" pitchFamily="2" charset="-122"/>
              </a:rPr>
              <a:t>可应用于许多实际的软件开发工作中，如软件开发平台、软件自动生成、模式匹配等</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7">
            <a:extLst>
              <a:ext uri="{FF2B5EF4-FFF2-40B4-BE49-F238E27FC236}">
                <a16:creationId xmlns:a16="http://schemas.microsoft.com/office/drawing/2014/main" id="{18645BCA-72E2-45B9-9D91-201827C27997}"/>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3FDC4F49-EFC1-4A09-AD87-D4A37B931AD8}" type="slidenum">
              <a:rPr lang="en-US" altLang="zh-CN" sz="1200" b="0">
                <a:solidFill>
                  <a:schemeClr val="tx1"/>
                </a:solidFill>
                <a:latin typeface="Garamond" panose="02020404030301010803" pitchFamily="18" charset="0"/>
                <a:ea typeface="宋体" panose="02010600030101010101" pitchFamily="2" charset="-122"/>
              </a:rPr>
              <a:pPr eaLnBrk="1" hangingPunct="1"/>
              <a:t>21</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1029" name="Rectangle 4">
            <a:extLst>
              <a:ext uri="{FF2B5EF4-FFF2-40B4-BE49-F238E27FC236}">
                <a16:creationId xmlns:a16="http://schemas.microsoft.com/office/drawing/2014/main" id="{854F08BA-A15E-40CD-A686-BDBD28CD7949}"/>
              </a:ext>
            </a:extLst>
          </p:cNvPr>
          <p:cNvSpPr>
            <a:spLocks noGrp="1" noChangeArrowheads="1"/>
          </p:cNvSpPr>
          <p:nvPr>
            <p:ph type="body" sz="half" idx="1"/>
          </p:nvPr>
        </p:nvSpPr>
        <p:spPr>
          <a:xfrm>
            <a:off x="323528" y="980728"/>
            <a:ext cx="8064896" cy="3743325"/>
          </a:xfrm>
          <a:noFill/>
        </p:spPr>
        <p:txBody>
          <a:bodyPr/>
          <a:lstStyle/>
          <a:p>
            <a:pPr marL="533400" indent="-533400" eaLnBrk="1" hangingPunct="1"/>
            <a:r>
              <a:rPr lang="zh-CN" altLang="en-US" sz="2400" b="1" dirty="0">
                <a:solidFill>
                  <a:srgbClr val="0000CC"/>
                </a:solidFill>
                <a:latin typeface="华文细黑" panose="02010600040101010101" pitchFamily="2" charset="-122"/>
                <a:ea typeface="华文细黑" panose="02010600040101010101" pitchFamily="2" charset="-122"/>
              </a:rPr>
              <a:t>编译程序</a:t>
            </a:r>
          </a:p>
          <a:p>
            <a:pPr marL="533400" indent="-533400" eaLnBrk="1" hangingPunct="1">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（语言转换系统）</a:t>
            </a:r>
          </a:p>
          <a:p>
            <a:pPr marL="1295400" lvl="2" indent="-381000" eaLnBrk="1" hangingPunct="1"/>
            <a:r>
              <a:rPr lang="zh-CN" altLang="en-US" sz="2400" b="1" dirty="0">
                <a:latin typeface="华文细黑" panose="02010600040101010101" pitchFamily="2" charset="-122"/>
                <a:ea typeface="华文细黑" panose="02010600040101010101" pitchFamily="2" charset="-122"/>
              </a:rPr>
              <a:t>大多数 计算机系统（</a:t>
            </a:r>
            <a:r>
              <a:rPr lang="en-US" altLang="zh-CN" sz="2400" b="1" dirty="0">
                <a:latin typeface="华文细黑" panose="02010600040101010101" pitchFamily="2" charset="-122"/>
                <a:ea typeface="华文细黑" panose="02010600040101010101" pitchFamily="2" charset="-122"/>
              </a:rPr>
              <a:t>microcomputer, minicomputer, mainframe, supercomputer</a:t>
            </a:r>
            <a:r>
              <a:rPr lang="zh-CN" altLang="en-US" sz="2400" b="1" dirty="0">
                <a:latin typeface="华文细黑" panose="02010600040101010101" pitchFamily="2" charset="-122"/>
                <a:ea typeface="华文细黑" panose="02010600040101010101" pitchFamily="2" charset="-122"/>
              </a:rPr>
              <a:t>）有不止一个高级语言的编译程序。</a:t>
            </a:r>
          </a:p>
          <a:p>
            <a:pPr marL="1295400" lvl="2" indent="-381000" eaLnBrk="1" hangingPunct="1"/>
            <a:r>
              <a:rPr lang="zh-CN" altLang="en-US" sz="2400" b="1" dirty="0">
                <a:latin typeface="华文细黑" panose="02010600040101010101" pitchFamily="2" charset="-122"/>
                <a:ea typeface="华文细黑" panose="02010600040101010101" pitchFamily="2" charset="-122"/>
              </a:rPr>
              <a:t>每推出一种高级语言，都必须配备各自的编译程序。</a:t>
            </a:r>
          </a:p>
          <a:p>
            <a:pPr marL="1295400" lvl="2" indent="-381000" eaLnBrk="1" hangingPunct="1"/>
            <a:endParaRPr lang="zh-CN" altLang="en-US" sz="2400" b="1" dirty="0">
              <a:latin typeface="华文细黑" panose="02010600040101010101" pitchFamily="2" charset="-122"/>
              <a:ea typeface="华文细黑" panose="02010600040101010101" pitchFamily="2" charset="-122"/>
            </a:endParaRPr>
          </a:p>
          <a:p>
            <a:pPr marL="1295400" lvl="2" indent="-381000" eaLnBrk="1" hangingPunct="1"/>
            <a:r>
              <a:rPr lang="zh-CN" altLang="en-US" sz="2400" b="1" dirty="0">
                <a:latin typeface="华文细黑" panose="02010600040101010101" pitchFamily="2" charset="-122"/>
                <a:ea typeface="华文细黑" panose="02010600040101010101" pitchFamily="2" charset="-122"/>
              </a:rPr>
              <a:t>形式语言</a:t>
            </a:r>
          </a:p>
          <a:p>
            <a:pPr marL="1295400" lvl="2" indent="-381000" eaLnBrk="1" hangingPunct="1"/>
            <a:endParaRPr lang="zh-CN" altLang="en-US" sz="2400" b="1" dirty="0">
              <a:latin typeface="华文细黑" panose="02010600040101010101" pitchFamily="2" charset="-122"/>
              <a:ea typeface="华文细黑" panose="02010600040101010101" pitchFamily="2" charset="-122"/>
            </a:endParaRPr>
          </a:p>
          <a:p>
            <a:pPr marL="1295400" lvl="2" indent="-381000" eaLnBrk="1" hangingPunct="1"/>
            <a:endParaRPr lang="en-US" altLang="zh-CN" sz="2000" b="1" dirty="0"/>
          </a:p>
        </p:txBody>
      </p:sp>
      <p:graphicFrame>
        <p:nvGraphicFramePr>
          <p:cNvPr id="414728" name="Object 8">
            <a:extLst>
              <a:ext uri="{FF2B5EF4-FFF2-40B4-BE49-F238E27FC236}">
                <a16:creationId xmlns:a16="http://schemas.microsoft.com/office/drawing/2014/main" id="{86C38BC8-95E7-463D-BFA7-6BF6BC12337F}"/>
              </a:ext>
            </a:extLst>
          </p:cNvPr>
          <p:cNvGraphicFramePr>
            <a:graphicFrameLocks noGrp="1" noChangeAspect="1"/>
          </p:cNvGraphicFramePr>
          <p:nvPr>
            <p:ph sz="quarter" idx="3"/>
            <p:extLst>
              <p:ext uri="{D42A27DB-BD31-4B8C-83A1-F6EECF244321}">
                <p14:modId xmlns:p14="http://schemas.microsoft.com/office/powerpoint/2010/main" val="2806866791"/>
              </p:ext>
            </p:extLst>
          </p:nvPr>
        </p:nvGraphicFramePr>
        <p:xfrm>
          <a:off x="3012888" y="4149080"/>
          <a:ext cx="3568700" cy="863600"/>
        </p:xfrm>
        <a:graphic>
          <a:graphicData uri="http://schemas.openxmlformats.org/presentationml/2006/ole">
            <mc:AlternateContent xmlns:mc="http://schemas.openxmlformats.org/markup-compatibility/2006">
              <mc:Choice xmlns:v="urn:schemas-microsoft-com:vml" Requires="v">
                <p:oleObj spid="_x0000_s1061" name="Equation" r:id="rId4" imgW="2197080" imgH="482400" progId="Equation.DSMT4">
                  <p:embed/>
                </p:oleObj>
              </mc:Choice>
              <mc:Fallback>
                <p:oleObj name="Equation" r:id="rId4" imgW="2197080" imgH="4824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888" y="4149080"/>
                        <a:ext cx="3568700" cy="863600"/>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14728"/>
                                        </p:tgtEl>
                                      </p:cBhvr>
                                    </p:animEffect>
                                    <p:animScale>
                                      <p:cBhvr>
                                        <p:cTn id="7" dur="250" autoRev="1" fill="hold"/>
                                        <p:tgtEl>
                                          <p:spTgt spid="41472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85B0357D-DFF9-4CE7-9C0F-80A4A38E7EE2}"/>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69D6A5CC-D74D-4E5B-BEEB-66FEA0323C9A}" type="slidenum">
              <a:rPr lang="en-US" altLang="zh-CN" sz="1200" b="0">
                <a:solidFill>
                  <a:schemeClr val="tx1"/>
                </a:solidFill>
                <a:latin typeface="Garamond" panose="02020404030301010803" pitchFamily="18" charset="0"/>
                <a:ea typeface="宋体" panose="02010600030101010101" pitchFamily="2" charset="-122"/>
              </a:rPr>
              <a:pPr eaLnBrk="1" hangingPunct="1"/>
              <a:t>22</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23555" name="Rectangle 4">
            <a:extLst>
              <a:ext uri="{FF2B5EF4-FFF2-40B4-BE49-F238E27FC236}">
                <a16:creationId xmlns:a16="http://schemas.microsoft.com/office/drawing/2014/main" id="{B7F1D822-F5A7-4E88-A2E4-363A97452339}"/>
              </a:ext>
            </a:extLst>
          </p:cNvPr>
          <p:cNvSpPr>
            <a:spLocks noGrp="1" noChangeArrowheads="1"/>
          </p:cNvSpPr>
          <p:nvPr>
            <p:ph type="body" idx="1"/>
          </p:nvPr>
        </p:nvSpPr>
        <p:spPr>
          <a:xfrm>
            <a:off x="0" y="1268413"/>
            <a:ext cx="8459788" cy="4752975"/>
          </a:xfrm>
          <a:noFill/>
        </p:spPr>
        <p:txBody>
          <a:bodyPr/>
          <a:lstStyle/>
          <a:p>
            <a:pPr marL="914400" lvl="1" indent="-457200" eaLnBrk="1" hangingPunct="1"/>
            <a:r>
              <a:rPr lang="zh-CN" altLang="en-US" sz="2400" b="1" dirty="0">
                <a:latin typeface="华文细黑" panose="02010600040101010101" pitchFamily="2" charset="-122"/>
                <a:ea typeface="华文细黑" panose="02010600040101010101" pitchFamily="2" charset="-122"/>
              </a:rPr>
              <a:t>发展阶段</a:t>
            </a:r>
          </a:p>
          <a:p>
            <a:pPr marL="1295400" lvl="2" indent="-381000" eaLnBrk="1" hangingPunct="1">
              <a:buFont typeface="Wingdings" panose="05000000000000000000" pitchFamily="2" charset="2"/>
              <a:buNone/>
            </a:pPr>
            <a:r>
              <a:rPr lang="en-US" altLang="zh-CN" sz="2400" b="1" dirty="0">
                <a:latin typeface="华文细黑" panose="02010600040101010101" pitchFamily="2" charset="-122"/>
                <a:ea typeface="华文细黑" panose="02010600040101010101" pitchFamily="2" charset="-122"/>
              </a:rPr>
              <a:t>1  20</a:t>
            </a:r>
            <a:r>
              <a:rPr lang="zh-CN" altLang="en-US" sz="2400" b="1" dirty="0">
                <a:latin typeface="华文细黑" panose="02010600040101010101" pitchFamily="2" charset="-122"/>
                <a:ea typeface="华文细黑" panose="02010600040101010101" pitchFamily="2" charset="-122"/>
              </a:rPr>
              <a:t>世纪</a:t>
            </a:r>
            <a:r>
              <a:rPr lang="en-US" altLang="zh-CN" sz="2400" b="1" dirty="0">
                <a:latin typeface="华文细黑" panose="02010600040101010101" pitchFamily="2" charset="-122"/>
                <a:ea typeface="华文细黑" panose="02010600040101010101" pitchFamily="2" charset="-122"/>
              </a:rPr>
              <a:t>50</a:t>
            </a:r>
            <a:r>
              <a:rPr lang="zh-CN" altLang="en-US" sz="2400" b="1" dirty="0">
                <a:latin typeface="华文细黑" panose="02010600040101010101" pitchFamily="2" charset="-122"/>
                <a:ea typeface="华文细黑" panose="02010600040101010101" pitchFamily="2" charset="-122"/>
              </a:rPr>
              <a:t>年代中期，出现了</a:t>
            </a:r>
            <a:r>
              <a:rPr lang="en-US" altLang="zh-CN" sz="2400" b="1" dirty="0">
                <a:latin typeface="华文细黑" panose="02010600040101010101" pitchFamily="2" charset="-122"/>
                <a:ea typeface="华文细黑" panose="02010600040101010101" pitchFamily="2" charset="-122"/>
              </a:rPr>
              <a:t>Fortran</a:t>
            </a:r>
            <a:r>
              <a:rPr lang="zh-CN" altLang="en-US" sz="2400" b="1" dirty="0">
                <a:latin typeface="华文细黑" panose="02010600040101010101" pitchFamily="2" charset="-122"/>
                <a:ea typeface="华文细黑" panose="02010600040101010101" pitchFamily="2" charset="-122"/>
              </a:rPr>
              <a:t>等高级语言，相应的编译程序开发成功。</a:t>
            </a:r>
          </a:p>
          <a:p>
            <a:pPr marL="1295400" lvl="2" indent="-381000" eaLnBrk="1" hangingPunct="1">
              <a:buFont typeface="Wingdings" panose="05000000000000000000" pitchFamily="2" charset="2"/>
              <a:buNone/>
            </a:pPr>
            <a:r>
              <a:rPr lang="zh-CN" altLang="en-US" sz="2400" b="1" dirty="0">
                <a:latin typeface="华文细黑" panose="02010600040101010101" pitchFamily="2" charset="-122"/>
                <a:ea typeface="华文细黑" panose="02010600040101010101" pitchFamily="2" charset="-122"/>
              </a:rPr>
              <a:t>    </a:t>
            </a:r>
            <a:r>
              <a:rPr lang="en-US" altLang="zh-CN" sz="2400" b="1" dirty="0">
                <a:latin typeface="华文细黑" panose="02010600040101010101" pitchFamily="2" charset="-122"/>
                <a:ea typeface="华文细黑" panose="02010600040101010101" pitchFamily="2" charset="-122"/>
              </a:rPr>
              <a:t>50</a:t>
            </a:r>
            <a:r>
              <a:rPr lang="zh-CN" altLang="en-US" sz="2400" b="1" dirty="0">
                <a:latin typeface="华文细黑" panose="02010600040101010101" pitchFamily="2" charset="-122"/>
                <a:ea typeface="华文细黑" panose="02010600040101010101" pitchFamily="2" charset="-122"/>
              </a:rPr>
              <a:t>年代末开始研究编译程序的自动生成工具。它的功能是从任一语言的词法规则、语法规则和语义解释出发，自动产生该语言的编译程序。</a:t>
            </a:r>
          </a:p>
          <a:p>
            <a:pPr marL="1295400" lvl="2" indent="-381000" eaLnBrk="1" hangingPunct="1">
              <a:buFont typeface="Wingdings" panose="05000000000000000000" pitchFamily="2" charset="2"/>
              <a:buNone/>
            </a:pPr>
            <a:r>
              <a:rPr lang="en-US" altLang="zh-CN" sz="2400" b="1" dirty="0">
                <a:latin typeface="华文细黑" panose="02010600040101010101" pitchFamily="2" charset="-122"/>
                <a:ea typeface="华文细黑" panose="02010600040101010101" pitchFamily="2" charset="-122"/>
              </a:rPr>
              <a:t>2   1972</a:t>
            </a:r>
            <a:r>
              <a:rPr lang="zh-CN" altLang="en-US" sz="2400" b="1" dirty="0">
                <a:latin typeface="华文细黑" panose="02010600040101010101" pitchFamily="2" charset="-122"/>
                <a:ea typeface="华文细黑" panose="02010600040101010101" pitchFamily="2" charset="-122"/>
              </a:rPr>
              <a:t>年贝尔实验室在</a:t>
            </a:r>
            <a:r>
              <a:rPr lang="en-US" altLang="zh-CN" sz="2400" b="1" dirty="0">
                <a:latin typeface="华文细黑" panose="02010600040101010101" pitchFamily="2" charset="-122"/>
                <a:ea typeface="华文细黑" panose="02010600040101010101" pitchFamily="2" charset="-122"/>
              </a:rPr>
              <a:t>Unix</a:t>
            </a:r>
            <a:r>
              <a:rPr lang="zh-CN" altLang="en-US" sz="2400" b="1" dirty="0">
                <a:latin typeface="华文细黑" panose="02010600040101010101" pitchFamily="2" charset="-122"/>
                <a:ea typeface="华文细黑" panose="02010600040101010101" pitchFamily="2" charset="-122"/>
              </a:rPr>
              <a:t>上首次实现</a:t>
            </a:r>
            <a:r>
              <a:rPr lang="zh-CN" altLang="en-US" sz="2400" b="1" dirty="0">
                <a:solidFill>
                  <a:srgbClr val="0000CC"/>
                </a:solidFill>
                <a:latin typeface="华文细黑" panose="02010600040101010101" pitchFamily="2" charset="-122"/>
                <a:ea typeface="华文细黑" panose="02010600040101010101" pitchFamily="2" charset="-122"/>
              </a:rPr>
              <a:t>词法</a:t>
            </a:r>
            <a:r>
              <a:rPr lang="zh-CN" altLang="en-US" sz="2400" b="1" dirty="0">
                <a:latin typeface="华文细黑" panose="02010600040101010101" pitchFamily="2" charset="-122"/>
                <a:ea typeface="华文细黑" panose="02010600040101010101" pitchFamily="2" charset="-122"/>
              </a:rPr>
              <a:t>分析程序的生成系统</a:t>
            </a:r>
            <a:r>
              <a:rPr lang="en-US" altLang="zh-CN" sz="2400" b="1" dirty="0">
                <a:solidFill>
                  <a:srgbClr val="0000CC"/>
                </a:solidFill>
                <a:latin typeface="华文细黑" panose="02010600040101010101" pitchFamily="2" charset="-122"/>
                <a:ea typeface="华文细黑" panose="02010600040101010101" pitchFamily="2" charset="-122"/>
              </a:rPr>
              <a:t>LEX</a:t>
            </a:r>
            <a:r>
              <a:rPr lang="zh-CN" altLang="en-US" sz="2400" b="1" dirty="0">
                <a:latin typeface="华文细黑" panose="02010600040101010101" pitchFamily="2" charset="-122"/>
                <a:ea typeface="华文细黑" panose="02010600040101010101" pitchFamily="2" charset="-122"/>
              </a:rPr>
              <a:t>和</a:t>
            </a:r>
            <a:r>
              <a:rPr lang="zh-CN" altLang="en-US" sz="2400" b="1" dirty="0">
                <a:solidFill>
                  <a:srgbClr val="0000CC"/>
                </a:solidFill>
                <a:latin typeface="华文细黑" panose="02010600040101010101" pitchFamily="2" charset="-122"/>
                <a:ea typeface="华文细黑" panose="02010600040101010101" pitchFamily="2" charset="-122"/>
              </a:rPr>
              <a:t>语法</a:t>
            </a:r>
            <a:r>
              <a:rPr lang="zh-CN" altLang="en-US" sz="2400" b="1" dirty="0">
                <a:latin typeface="华文细黑" panose="02010600040101010101" pitchFamily="2" charset="-122"/>
                <a:ea typeface="华文细黑" panose="02010600040101010101" pitchFamily="2" charset="-122"/>
              </a:rPr>
              <a:t>分析程序的生成系统</a:t>
            </a:r>
            <a:r>
              <a:rPr lang="en-US" altLang="zh-CN" sz="2400" b="1" dirty="0">
                <a:solidFill>
                  <a:srgbClr val="0000CC"/>
                </a:solidFill>
                <a:latin typeface="华文细黑" panose="02010600040101010101" pitchFamily="2" charset="-122"/>
                <a:ea typeface="华文细黑" panose="02010600040101010101" pitchFamily="2" charset="-122"/>
              </a:rPr>
              <a:t>YACC</a:t>
            </a:r>
            <a:r>
              <a:rPr lang="zh-CN" altLang="en-US" sz="2400" b="1" dirty="0">
                <a:latin typeface="华文细黑" panose="02010600040101010101" pitchFamily="2" charset="-122"/>
                <a:ea typeface="华文细黑" panose="02010600040101010101" pitchFamily="2" charset="-122"/>
              </a:rPr>
              <a:t>。</a:t>
            </a:r>
          </a:p>
          <a:p>
            <a:pPr marL="1295400" lvl="2" indent="-381000" eaLnBrk="1" hangingPunct="1">
              <a:buFont typeface="Wingdings" panose="05000000000000000000" pitchFamily="2" charset="2"/>
              <a:buNone/>
            </a:pPr>
            <a:r>
              <a:rPr lang="en-US" altLang="zh-CN" sz="2400" b="1" dirty="0">
                <a:latin typeface="华文细黑" panose="02010600040101010101" pitchFamily="2" charset="-122"/>
                <a:ea typeface="华文细黑" panose="02010600040101010101" pitchFamily="2" charset="-122"/>
              </a:rPr>
              <a:t>3   60</a:t>
            </a:r>
            <a:r>
              <a:rPr lang="zh-CN" altLang="en-US" sz="2400" b="1" dirty="0">
                <a:latin typeface="华文细黑" panose="02010600040101010101" pitchFamily="2" charset="-122"/>
                <a:ea typeface="华文细黑" panose="02010600040101010101" pitchFamily="2" charset="-122"/>
              </a:rPr>
              <a:t>年代起，开始使用自展技术来构造编译程序。</a:t>
            </a:r>
            <a:r>
              <a:rPr lang="en-US" altLang="zh-CN" sz="2400" b="1" dirty="0">
                <a:latin typeface="华文细黑" panose="02010600040101010101" pitchFamily="2" charset="-122"/>
                <a:ea typeface="华文细黑" panose="02010600040101010101" pitchFamily="2" charset="-122"/>
              </a:rPr>
              <a:t>1971</a:t>
            </a:r>
            <a:r>
              <a:rPr lang="zh-CN" altLang="en-US" sz="2400" b="1" dirty="0">
                <a:latin typeface="华文细黑" panose="02010600040101010101" pitchFamily="2" charset="-122"/>
                <a:ea typeface="华文细黑" panose="02010600040101010101" pitchFamily="2" charset="-122"/>
              </a:rPr>
              <a:t>年，</a:t>
            </a:r>
            <a:r>
              <a:rPr lang="en-US" altLang="zh-CN" sz="2400" b="1" dirty="0">
                <a:latin typeface="华文细黑" panose="02010600040101010101" pitchFamily="2" charset="-122"/>
                <a:ea typeface="华文细黑" panose="02010600040101010101" pitchFamily="2" charset="-122"/>
              </a:rPr>
              <a:t>PASCAL</a:t>
            </a:r>
            <a:r>
              <a:rPr lang="zh-CN" altLang="en-US" sz="2400" b="1" dirty="0">
                <a:latin typeface="华文细黑" panose="02010600040101010101" pitchFamily="2" charset="-122"/>
                <a:ea typeface="华文细黑" panose="02010600040101010101" pitchFamily="2" charset="-122"/>
              </a:rPr>
              <a:t>的编译程序用自展技术生成后，影响越来越大。</a:t>
            </a:r>
          </a:p>
        </p:txBody>
      </p:sp>
      <p:sp>
        <p:nvSpPr>
          <p:cNvPr id="23556" name="Text Box 5">
            <a:extLst>
              <a:ext uri="{FF2B5EF4-FFF2-40B4-BE49-F238E27FC236}">
                <a16:creationId xmlns:a16="http://schemas.microsoft.com/office/drawing/2014/main" id="{8E702662-7F7C-49A4-BB72-72FB8AF76320}"/>
              </a:ext>
            </a:extLst>
          </p:cNvPr>
          <p:cNvSpPr txBox="1">
            <a:spLocks noChangeArrowheads="1"/>
          </p:cNvSpPr>
          <p:nvPr/>
        </p:nvSpPr>
        <p:spPr bwMode="auto">
          <a:xfrm>
            <a:off x="1042988" y="476250"/>
            <a:ext cx="3457575" cy="51911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4600" b="1">
                <a:solidFill>
                  <a:schemeClr val="hlink"/>
                </a:solidFill>
                <a:latin typeface="隶书" panose="02010509060101010101" pitchFamily="49" charset="-122"/>
                <a:ea typeface="隶书" panose="02010509060101010101" pitchFamily="49" charset="-122"/>
              </a:defRPr>
            </a:lvl1pPr>
            <a:lvl2pPr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lvl="1" eaLnBrk="1" hangingPunct="1">
              <a:spcBef>
                <a:spcPct val="20000"/>
              </a:spcBef>
              <a:buClr>
                <a:schemeClr val="accent2"/>
              </a:buClr>
              <a:buSzPct val="60000"/>
              <a:buFont typeface="Wingdings" panose="05000000000000000000" pitchFamily="2" charset="2"/>
              <a:buNone/>
            </a:pPr>
            <a:r>
              <a:rPr lang="en-US" altLang="zh-CN" sz="2800" dirty="0">
                <a:solidFill>
                  <a:schemeClr val="tx1"/>
                </a:solidFill>
                <a:latin typeface="华文细黑" panose="02010600040101010101" pitchFamily="2" charset="-122"/>
                <a:ea typeface="华文细黑" panose="02010600040101010101" pitchFamily="2" charset="-122"/>
              </a:rPr>
              <a:t>Compiler</a:t>
            </a:r>
            <a:r>
              <a:rPr lang="zh-CN" altLang="en-US" sz="2800" dirty="0">
                <a:solidFill>
                  <a:schemeClr val="tx1"/>
                </a:solidFill>
                <a:latin typeface="华文细黑" panose="02010600040101010101" pitchFamily="2" charset="-122"/>
                <a:ea typeface="华文细黑" panose="02010600040101010101" pitchFamily="2" charset="-122"/>
              </a:rPr>
              <a:t>的发展</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2619A879-012A-48D3-A507-5A4931C55F66}"/>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47153A7E-59EF-4700-84B3-FC09FF911BB2}" type="slidenum">
              <a:rPr lang="en-US" altLang="zh-CN" sz="1200" b="0">
                <a:solidFill>
                  <a:schemeClr val="tx1"/>
                </a:solidFill>
                <a:latin typeface="Garamond" panose="02020404030301010803" pitchFamily="18" charset="0"/>
                <a:ea typeface="宋体" panose="02010600030101010101" pitchFamily="2" charset="-122"/>
              </a:rPr>
              <a:pPr eaLnBrk="1" hangingPunct="1"/>
              <a:t>23</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24579" name="Rectangle 2">
            <a:extLst>
              <a:ext uri="{FF2B5EF4-FFF2-40B4-BE49-F238E27FC236}">
                <a16:creationId xmlns:a16="http://schemas.microsoft.com/office/drawing/2014/main" id="{B633CF3A-12FA-4C26-B982-ECE88F02C65C}"/>
              </a:ext>
            </a:extLst>
          </p:cNvPr>
          <p:cNvSpPr>
            <a:spLocks noGrp="1" noChangeArrowheads="1"/>
          </p:cNvSpPr>
          <p:nvPr>
            <p:ph type="title"/>
          </p:nvPr>
        </p:nvSpPr>
        <p:spPr>
          <a:xfrm>
            <a:off x="395537" y="260350"/>
            <a:ext cx="7345114" cy="648370"/>
          </a:xfrm>
          <a:noFill/>
        </p:spPr>
        <p:txBody>
          <a:bodyPr/>
          <a:lstStyle/>
          <a:p>
            <a:pPr eaLnBrk="1" hangingPunct="1"/>
            <a:r>
              <a:rPr lang="en-US" altLang="zh-CN" sz="4000" b="1" dirty="0">
                <a:solidFill>
                  <a:srgbClr val="FF0000"/>
                </a:solidFill>
                <a:latin typeface="华文细黑" panose="02010600040101010101" pitchFamily="2" charset="-122"/>
                <a:ea typeface="华文细黑" panose="02010600040101010101" pitchFamily="2" charset="-122"/>
              </a:rPr>
              <a:t>1.2  </a:t>
            </a:r>
            <a:r>
              <a:rPr lang="zh-CN" altLang="en-US" sz="4000" b="1" dirty="0">
                <a:solidFill>
                  <a:srgbClr val="FF0000"/>
                </a:solidFill>
                <a:latin typeface="华文细黑" panose="02010600040101010101" pitchFamily="2" charset="-122"/>
                <a:ea typeface="华文细黑" panose="02010600040101010101" pitchFamily="2" charset="-122"/>
              </a:rPr>
              <a:t>翻译程序</a:t>
            </a:r>
            <a:r>
              <a:rPr lang="zh-CN" altLang="en-US" sz="4000" b="1" dirty="0">
                <a:solidFill>
                  <a:schemeClr val="hlink"/>
                </a:solidFill>
                <a:latin typeface="华文细黑" panose="02010600040101010101" pitchFamily="2" charset="-122"/>
                <a:ea typeface="华文细黑" panose="02010600040101010101" pitchFamily="2" charset="-122"/>
              </a:rPr>
              <a:t> </a:t>
            </a:r>
          </a:p>
        </p:txBody>
      </p:sp>
      <p:sp>
        <p:nvSpPr>
          <p:cNvPr id="24580" name="Text Box 3">
            <a:extLst>
              <a:ext uri="{FF2B5EF4-FFF2-40B4-BE49-F238E27FC236}">
                <a16:creationId xmlns:a16="http://schemas.microsoft.com/office/drawing/2014/main" id="{9EDCD843-CFB1-412E-BE76-9330D190C956}"/>
              </a:ext>
            </a:extLst>
          </p:cNvPr>
          <p:cNvSpPr txBox="1">
            <a:spLocks noChangeArrowheads="1"/>
          </p:cNvSpPr>
          <p:nvPr/>
        </p:nvSpPr>
        <p:spPr bwMode="auto">
          <a:xfrm>
            <a:off x="304800" y="1524000"/>
            <a:ext cx="85344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just" eaLnBrk="1" hangingPunct="1">
              <a:spcBef>
                <a:spcPct val="50000"/>
              </a:spcBef>
            </a:pPr>
            <a:r>
              <a:rPr kumimoji="1" lang="zh-CN" altLang="en-US" sz="2400" dirty="0">
                <a:solidFill>
                  <a:schemeClr val="tx1"/>
                </a:solidFill>
                <a:latin typeface="华文细黑" panose="02010600040101010101" pitchFamily="2" charset="-122"/>
                <a:ea typeface="华文细黑" panose="02010600040101010101" pitchFamily="2" charset="-122"/>
              </a:rPr>
              <a:t>高级语言或汇编语言编制的程序不能直接在计算机上执行，必须经过“翻译程序”转化成机器语言才能执行。</a:t>
            </a:r>
            <a:r>
              <a:rPr kumimoji="1" lang="zh-CN" altLang="en-US" sz="2400" dirty="0">
                <a:solidFill>
                  <a:srgbClr val="0000CC"/>
                </a:solidFill>
                <a:latin typeface="华文细黑" panose="02010600040101010101" pitchFamily="2" charset="-122"/>
                <a:ea typeface="华文细黑" panose="02010600040101010101" pitchFamily="2" charset="-122"/>
              </a:rPr>
              <a:t>翻译程序</a:t>
            </a:r>
            <a:r>
              <a:rPr kumimoji="1" lang="zh-CN" altLang="en-US" sz="2400" dirty="0">
                <a:solidFill>
                  <a:schemeClr val="tx1"/>
                </a:solidFill>
                <a:latin typeface="华文细黑" panose="02010600040101010101" pitchFamily="2" charset="-122"/>
                <a:ea typeface="华文细黑" panose="02010600040101010101" pitchFamily="2" charset="-122"/>
              </a:rPr>
              <a:t>扫描所输入的源程序，然后将源程序转换成</a:t>
            </a:r>
            <a:r>
              <a:rPr kumimoji="1" lang="zh-CN" altLang="en-US" sz="2400" dirty="0">
                <a:solidFill>
                  <a:srgbClr val="0000CC"/>
                </a:solidFill>
                <a:latin typeface="华文细黑" panose="02010600040101010101" pitchFamily="2" charset="-122"/>
                <a:ea typeface="华文细黑" panose="02010600040101010101" pitchFamily="2" charset="-122"/>
              </a:rPr>
              <a:t>等价的</a:t>
            </a:r>
            <a:r>
              <a:rPr kumimoji="1" lang="zh-CN" altLang="en-US" sz="2400" dirty="0">
                <a:solidFill>
                  <a:schemeClr val="tx1"/>
                </a:solidFill>
                <a:latin typeface="华文细黑" panose="02010600040101010101" pitchFamily="2" charset="-122"/>
                <a:ea typeface="华文细黑" panose="02010600040101010101" pitchFamily="2" charset="-122"/>
              </a:rPr>
              <a:t>目标程序。</a:t>
            </a:r>
          </a:p>
          <a:p>
            <a:pPr algn="just" eaLnBrk="1" hangingPunct="1">
              <a:spcBef>
                <a:spcPct val="50000"/>
              </a:spcBef>
            </a:pPr>
            <a:r>
              <a:rPr kumimoji="1" lang="zh-CN" altLang="en-US" sz="2400" dirty="0">
                <a:solidFill>
                  <a:schemeClr val="tx1"/>
                </a:solidFill>
                <a:latin typeface="华文细黑" panose="02010600040101010101" pitchFamily="2" charset="-122"/>
                <a:ea typeface="华文细黑" panose="02010600040101010101" pitchFamily="2" charset="-122"/>
              </a:rPr>
              <a:t>翻译程序的源程序分高级语言源程序和汇编语言源程序两种：</a:t>
            </a:r>
          </a:p>
          <a:p>
            <a:pPr algn="just" eaLnBrk="1" hangingPunct="1">
              <a:spcBef>
                <a:spcPct val="50000"/>
              </a:spcBef>
            </a:pPr>
            <a:r>
              <a:rPr kumimoji="1" lang="en-US" altLang="zh-CN" sz="2400" dirty="0">
                <a:solidFill>
                  <a:schemeClr val="tx1"/>
                </a:solidFill>
                <a:latin typeface="华文细黑" panose="02010600040101010101" pitchFamily="2" charset="-122"/>
                <a:ea typeface="华文细黑" panose="02010600040101010101" pitchFamily="2" charset="-122"/>
              </a:rPr>
              <a:t>1)</a:t>
            </a:r>
            <a:r>
              <a:rPr kumimoji="1" lang="en-US" altLang="zh-CN" sz="2400" dirty="0">
                <a:solidFill>
                  <a:schemeClr val="tx1"/>
                </a:solidFill>
                <a:latin typeface="华文细黑" panose="02010600040101010101" pitchFamily="2" charset="-122"/>
                <a:ea typeface="华文细黑" panose="02010600040101010101" pitchFamily="2" charset="-122"/>
                <a:cs typeface="Times New Roman" panose="02020603050405020304" pitchFamily="18" charset="0"/>
              </a:rPr>
              <a:t>  </a:t>
            </a:r>
            <a:r>
              <a:rPr kumimoji="1" lang="zh-CN" altLang="en-US" sz="2400" dirty="0">
                <a:solidFill>
                  <a:schemeClr val="tx1"/>
                </a:solidFill>
                <a:latin typeface="华文细黑" panose="02010600040101010101" pitchFamily="2" charset="-122"/>
                <a:ea typeface="华文细黑" panose="02010600040101010101" pitchFamily="2" charset="-122"/>
              </a:rPr>
              <a:t>如果要翻译的源程序是汇编语言编写的，而目标语言是机器语言，则翻译程序称为“</a:t>
            </a:r>
            <a:r>
              <a:rPr kumimoji="1" lang="zh-CN" altLang="en-US" sz="2400" dirty="0">
                <a:solidFill>
                  <a:srgbClr val="FF0000"/>
                </a:solidFill>
                <a:latin typeface="华文细黑" panose="02010600040101010101" pitchFamily="2" charset="-122"/>
                <a:ea typeface="华文细黑" panose="02010600040101010101" pitchFamily="2" charset="-122"/>
              </a:rPr>
              <a:t>汇编程序</a:t>
            </a:r>
            <a:r>
              <a:rPr kumimoji="1" lang="zh-CN" altLang="en-US" sz="2400" dirty="0">
                <a:solidFill>
                  <a:schemeClr val="tx1"/>
                </a:solidFill>
                <a:latin typeface="华文细黑" panose="02010600040101010101" pitchFamily="2" charset="-122"/>
                <a:ea typeface="华文细黑" panose="02010600040101010101" pitchFamily="2" charset="-122"/>
              </a:rPr>
              <a:t>”</a:t>
            </a:r>
            <a:r>
              <a:rPr kumimoji="1" lang="zh-CN" altLang="en-US" sz="2400" dirty="0">
                <a:solidFill>
                  <a:schemeClr val="bg2"/>
                </a:solidFill>
                <a:latin typeface="华文细黑" panose="02010600040101010101" pitchFamily="2" charset="-122"/>
                <a:ea typeface="华文细黑" panose="02010600040101010101" pitchFamily="2" charset="-122"/>
              </a:rPr>
              <a:t>；</a:t>
            </a:r>
          </a:p>
          <a:p>
            <a:pPr algn="just" eaLnBrk="1" hangingPunct="1">
              <a:spcBef>
                <a:spcPct val="50000"/>
              </a:spcBef>
            </a:pPr>
            <a:r>
              <a:rPr kumimoji="1" lang="en-US" altLang="zh-CN" sz="2400" dirty="0">
                <a:solidFill>
                  <a:schemeClr val="tx1"/>
                </a:solidFill>
                <a:latin typeface="华文细黑" panose="02010600040101010101" pitchFamily="2" charset="-122"/>
                <a:ea typeface="华文细黑" panose="02010600040101010101" pitchFamily="2" charset="-122"/>
              </a:rPr>
              <a:t>2</a:t>
            </a:r>
            <a:r>
              <a:rPr kumimoji="1" lang="zh-CN" altLang="en-US" sz="2400" dirty="0">
                <a:solidFill>
                  <a:schemeClr val="tx1"/>
                </a:solidFill>
                <a:latin typeface="华文细黑" panose="02010600040101010101" pitchFamily="2" charset="-122"/>
                <a:ea typeface="华文细黑" panose="02010600040101010101" pitchFamily="2" charset="-122"/>
              </a:rPr>
              <a:t>）若要翻译的源程序用高级语言编制，其翻译后的目标程序为某种具体机器的机器语言或汇编语言，那么这种翻译程序称为</a:t>
            </a:r>
            <a:r>
              <a:rPr kumimoji="1" lang="zh-CN" altLang="en-US" sz="2400" dirty="0">
                <a:solidFill>
                  <a:schemeClr val="bg2"/>
                </a:solidFill>
                <a:latin typeface="华文细黑" panose="02010600040101010101" pitchFamily="2" charset="-122"/>
                <a:ea typeface="华文细黑" panose="02010600040101010101" pitchFamily="2" charset="-122"/>
              </a:rPr>
              <a:t>“</a:t>
            </a:r>
            <a:r>
              <a:rPr kumimoji="1" lang="zh-CN" altLang="en-US" sz="2400" dirty="0">
                <a:solidFill>
                  <a:srgbClr val="FF0000"/>
                </a:solidFill>
                <a:latin typeface="华文细黑" panose="02010600040101010101" pitchFamily="2" charset="-122"/>
                <a:ea typeface="华文细黑" panose="02010600040101010101" pitchFamily="2" charset="-122"/>
              </a:rPr>
              <a:t>编译程序</a:t>
            </a:r>
            <a:r>
              <a:rPr kumimoji="1" lang="zh-CN" altLang="en-US" sz="2400" dirty="0">
                <a:solidFill>
                  <a:schemeClr val="bg2"/>
                </a:solidFill>
                <a:latin typeface="华文细黑" panose="02010600040101010101" pitchFamily="2" charset="-122"/>
                <a:ea typeface="华文细黑" panose="02010600040101010101" pitchFamily="2" charset="-122"/>
              </a:rPr>
              <a:t>”</a:t>
            </a:r>
            <a:r>
              <a:rPr kumimoji="1" lang="zh-CN" altLang="en-US" sz="2400" dirty="0">
                <a:solidFill>
                  <a:schemeClr val="bg2"/>
                </a:solidFill>
                <a:latin typeface="Times New Roman" panose="02020603050405020304" pitchFamily="18" charset="0"/>
                <a:ea typeface="宋体" panose="02010600030101010101" pitchFamily="2" charset="-122"/>
              </a:rPr>
              <a:t>。 </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4">
            <a:extLst>
              <a:ext uri="{FF2B5EF4-FFF2-40B4-BE49-F238E27FC236}">
                <a16:creationId xmlns:a16="http://schemas.microsoft.com/office/drawing/2014/main" id="{B0DADC78-DA40-4783-B488-7620FBB86B01}"/>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112573AE-E934-42DC-94FF-0F4D1891AA3C}" type="slidenum">
              <a:rPr lang="en-US" altLang="zh-CN" sz="1200" b="0">
                <a:solidFill>
                  <a:schemeClr val="tx1"/>
                </a:solidFill>
                <a:latin typeface="Garamond" panose="02020404030301010803" pitchFamily="18" charset="0"/>
                <a:ea typeface="宋体" panose="02010600030101010101" pitchFamily="2" charset="-122"/>
              </a:rPr>
              <a:pPr eaLnBrk="1" hangingPunct="1"/>
              <a:t>24</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25603" name="Text Box 2">
            <a:extLst>
              <a:ext uri="{FF2B5EF4-FFF2-40B4-BE49-F238E27FC236}">
                <a16:creationId xmlns:a16="http://schemas.microsoft.com/office/drawing/2014/main" id="{FAAE1615-384C-4CA9-8432-8699E22D5E55}"/>
              </a:ext>
            </a:extLst>
          </p:cNvPr>
          <p:cNvSpPr txBox="1">
            <a:spLocks noChangeArrowheads="1"/>
          </p:cNvSpPr>
          <p:nvPr/>
        </p:nvSpPr>
        <p:spPr bwMode="auto">
          <a:xfrm>
            <a:off x="228600" y="836613"/>
            <a:ext cx="8915400" cy="201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r>
              <a:rPr kumimoji="1" lang="en-US" altLang="zh-CN" sz="2400" dirty="0">
                <a:solidFill>
                  <a:srgbClr val="CC3300"/>
                </a:solidFill>
                <a:latin typeface="华文细黑" panose="02010600040101010101" pitchFamily="2" charset="-122"/>
                <a:ea typeface="华文细黑" panose="02010600040101010101" pitchFamily="2" charset="-122"/>
              </a:rPr>
              <a:t>1</a:t>
            </a:r>
            <a:r>
              <a:rPr kumimoji="1" lang="zh-CN" altLang="en-US" sz="2400" dirty="0">
                <a:solidFill>
                  <a:srgbClr val="CC3300"/>
                </a:solidFill>
                <a:latin typeface="华文细黑" panose="02010600040101010101" pitchFamily="2" charset="-122"/>
                <a:ea typeface="华文细黑" panose="02010600040101010101" pitchFamily="2" charset="-122"/>
              </a:rPr>
              <a:t>、编译程序的目标程序是机器语言</a:t>
            </a:r>
          </a:p>
          <a:p>
            <a:pPr eaLnBrk="1" hangingPunct="1">
              <a:spcBef>
                <a:spcPct val="50000"/>
              </a:spcBef>
            </a:pPr>
            <a:r>
              <a:rPr kumimoji="1" lang="zh-CN" altLang="en-US" sz="2200" dirty="0">
                <a:solidFill>
                  <a:schemeClr val="tx1"/>
                </a:solidFill>
                <a:latin typeface="华文细黑" panose="02010600040101010101" pitchFamily="2" charset="-122"/>
                <a:ea typeface="华文细黑" panose="02010600040101010101" pitchFamily="2" charset="-122"/>
              </a:rPr>
              <a:t>在高级语言程序的编译和运行过程中，源程序和数据是在不同时间处理的。源程序在编译阶段处理，而数据则在程序的运行阶段处理。有的编译程序的目标程序是机器语言，则源程序从编译到被执行的过程如图</a:t>
            </a:r>
            <a:r>
              <a:rPr kumimoji="1" lang="en-US" altLang="zh-CN" sz="2200" dirty="0">
                <a:solidFill>
                  <a:schemeClr val="tx1"/>
                </a:solidFill>
                <a:latin typeface="华文细黑" panose="02010600040101010101" pitchFamily="2" charset="-122"/>
                <a:ea typeface="华文细黑" panose="02010600040101010101" pitchFamily="2" charset="-122"/>
              </a:rPr>
              <a:t>1.1</a:t>
            </a:r>
            <a:r>
              <a:rPr kumimoji="1" lang="zh-CN" altLang="en-US" sz="2200" dirty="0">
                <a:solidFill>
                  <a:schemeClr val="tx1"/>
                </a:solidFill>
                <a:latin typeface="华文细黑" panose="02010600040101010101" pitchFamily="2" charset="-122"/>
                <a:ea typeface="华文细黑" panose="02010600040101010101" pitchFamily="2" charset="-122"/>
              </a:rPr>
              <a:t>所示</a:t>
            </a:r>
            <a:r>
              <a:rPr kumimoji="1" lang="zh-CN" altLang="en-US" sz="2400" dirty="0">
                <a:solidFill>
                  <a:schemeClr val="tx1"/>
                </a:solidFill>
                <a:latin typeface="华文细黑" panose="02010600040101010101" pitchFamily="2" charset="-122"/>
                <a:ea typeface="华文细黑" panose="02010600040101010101" pitchFamily="2" charset="-122"/>
              </a:rPr>
              <a:t> 。</a:t>
            </a:r>
          </a:p>
        </p:txBody>
      </p:sp>
      <p:sp>
        <p:nvSpPr>
          <p:cNvPr id="25604" name="Text Box 3" descr="羊皮纸">
            <a:extLst>
              <a:ext uri="{FF2B5EF4-FFF2-40B4-BE49-F238E27FC236}">
                <a16:creationId xmlns:a16="http://schemas.microsoft.com/office/drawing/2014/main" id="{DE40E7A6-32E7-40B3-AC0D-E4F8746799B6}"/>
              </a:ext>
            </a:extLst>
          </p:cNvPr>
          <p:cNvSpPr txBox="1">
            <a:spLocks noChangeArrowheads="1"/>
          </p:cNvSpPr>
          <p:nvPr/>
        </p:nvSpPr>
        <p:spPr bwMode="auto">
          <a:xfrm>
            <a:off x="152400" y="3478213"/>
            <a:ext cx="1295400" cy="739775"/>
          </a:xfrm>
          <a:prstGeom prst="rect">
            <a:avLst/>
          </a:prstGeom>
          <a:blipFill dpi="0" rotWithShape="0">
            <a:blip r:embed="rId3"/>
            <a:srcRect/>
            <a:tile tx="0" ty="0" sx="100000" sy="100000" flip="none" algn="tl"/>
          </a:blipFill>
          <a:ln w="9525">
            <a:solidFill>
              <a:srgbClr val="009900"/>
            </a:solidFill>
            <a:miter lim="800000"/>
            <a:headEnd/>
            <a:tailEnd/>
          </a:ln>
        </p:spPr>
        <p:txBody>
          <a:bodyPr lIns="0" tIns="0" rIns="0" bIns="0">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400" dirty="0">
                <a:solidFill>
                  <a:schemeClr val="tx1"/>
                </a:solidFill>
                <a:latin typeface="华文细黑" panose="02010600040101010101" pitchFamily="2" charset="-122"/>
                <a:ea typeface="华文细黑" panose="02010600040101010101" pitchFamily="2" charset="-122"/>
              </a:rPr>
              <a:t>高级语言源程序 </a:t>
            </a:r>
          </a:p>
        </p:txBody>
      </p:sp>
      <p:sp>
        <p:nvSpPr>
          <p:cNvPr id="25605" name="Text Box 4">
            <a:extLst>
              <a:ext uri="{FF2B5EF4-FFF2-40B4-BE49-F238E27FC236}">
                <a16:creationId xmlns:a16="http://schemas.microsoft.com/office/drawing/2014/main" id="{9C96058E-D73F-40D1-93C2-DE84008536DE}"/>
              </a:ext>
            </a:extLst>
          </p:cNvPr>
          <p:cNvSpPr txBox="1">
            <a:spLocks noChangeArrowheads="1"/>
          </p:cNvSpPr>
          <p:nvPr/>
        </p:nvSpPr>
        <p:spPr bwMode="auto">
          <a:xfrm>
            <a:off x="2057400" y="3478213"/>
            <a:ext cx="914400" cy="739775"/>
          </a:xfrm>
          <a:prstGeom prst="rect">
            <a:avLst/>
          </a:prstGeom>
          <a:solidFill>
            <a:srgbClr val="FF99CC"/>
          </a:solidFill>
          <a:ln w="9525">
            <a:solidFill>
              <a:srgbClr val="009900"/>
            </a:solidFill>
            <a:miter lim="800000"/>
            <a:headEnd/>
            <a:tailEnd/>
          </a:ln>
        </p:spPr>
        <p:txBody>
          <a:bodyPr lIns="0" tIns="0" rIns="0" bIns="0">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400">
                <a:solidFill>
                  <a:schemeClr val="tx1"/>
                </a:solidFill>
                <a:latin typeface="华文细黑" panose="02010600040101010101" pitchFamily="2" charset="-122"/>
                <a:ea typeface="华文细黑" panose="02010600040101010101" pitchFamily="2" charset="-122"/>
              </a:rPr>
              <a:t>编译程序 </a:t>
            </a:r>
          </a:p>
        </p:txBody>
      </p:sp>
      <p:sp>
        <p:nvSpPr>
          <p:cNvPr id="25606" name="Text Box 5" descr="羊皮纸">
            <a:extLst>
              <a:ext uri="{FF2B5EF4-FFF2-40B4-BE49-F238E27FC236}">
                <a16:creationId xmlns:a16="http://schemas.microsoft.com/office/drawing/2014/main" id="{3CE7C81A-A4E6-4DAA-B3B8-E36A7356870A}"/>
              </a:ext>
            </a:extLst>
          </p:cNvPr>
          <p:cNvSpPr txBox="1">
            <a:spLocks noChangeArrowheads="1"/>
          </p:cNvSpPr>
          <p:nvPr/>
        </p:nvSpPr>
        <p:spPr bwMode="auto">
          <a:xfrm>
            <a:off x="3505200" y="3478213"/>
            <a:ext cx="1447800" cy="739775"/>
          </a:xfrm>
          <a:prstGeom prst="rect">
            <a:avLst/>
          </a:prstGeom>
          <a:blipFill dpi="0" rotWithShape="0">
            <a:blip r:embed="rId3"/>
            <a:srcRect/>
            <a:tile tx="0" ty="0" sx="100000" sy="100000" flip="none" algn="tl"/>
          </a:blipFill>
          <a:ln w="9525">
            <a:solidFill>
              <a:srgbClr val="009900"/>
            </a:solidFill>
            <a:miter lim="800000"/>
            <a:headEnd/>
            <a:tailEnd/>
          </a:ln>
        </p:spPr>
        <p:txBody>
          <a:bodyPr lIns="0" tIns="0" rIns="0" bIns="0">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400">
                <a:solidFill>
                  <a:schemeClr val="tx1"/>
                </a:solidFill>
                <a:latin typeface="华文细黑" panose="02010600040101010101" pitchFamily="2" charset="-122"/>
                <a:ea typeface="华文细黑" panose="02010600040101010101" pitchFamily="2" charset="-122"/>
              </a:rPr>
              <a:t>机器语言目标程序 </a:t>
            </a:r>
          </a:p>
        </p:txBody>
      </p:sp>
      <p:sp>
        <p:nvSpPr>
          <p:cNvPr id="25607" name="Text Box 6">
            <a:extLst>
              <a:ext uri="{FF2B5EF4-FFF2-40B4-BE49-F238E27FC236}">
                <a16:creationId xmlns:a16="http://schemas.microsoft.com/office/drawing/2014/main" id="{B4AADC91-EECF-4F4F-92F5-8CD07A804400}"/>
              </a:ext>
            </a:extLst>
          </p:cNvPr>
          <p:cNvSpPr txBox="1">
            <a:spLocks noChangeArrowheads="1"/>
          </p:cNvSpPr>
          <p:nvPr/>
        </p:nvSpPr>
        <p:spPr bwMode="auto">
          <a:xfrm>
            <a:off x="5486400" y="3108325"/>
            <a:ext cx="1905000" cy="1470025"/>
          </a:xfrm>
          <a:prstGeom prst="rect">
            <a:avLst/>
          </a:prstGeom>
          <a:solidFill>
            <a:srgbClr val="FF99CC"/>
          </a:solidFill>
          <a:ln w="9525">
            <a:solidFill>
              <a:srgbClr val="009900"/>
            </a:solidFill>
            <a:miter lim="800000"/>
            <a:headEnd/>
            <a:tailEnd/>
          </a:ln>
        </p:spPr>
        <p:txBody>
          <a:bodyPr lIns="0" tIns="0" rIns="0" bIns="0">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400">
                <a:solidFill>
                  <a:schemeClr val="tx1"/>
                </a:solidFill>
                <a:latin typeface="华文细黑" panose="02010600040101010101" pitchFamily="2" charset="-122"/>
                <a:ea typeface="华文细黑" panose="02010600040101010101" pitchFamily="2" charset="-122"/>
              </a:rPr>
              <a:t>目标程序 </a:t>
            </a:r>
          </a:p>
          <a:p>
            <a:pPr algn="ctr" eaLnBrk="1" hangingPunct="1">
              <a:spcBef>
                <a:spcPct val="50000"/>
              </a:spcBef>
            </a:pPr>
            <a:r>
              <a:rPr kumimoji="1" lang="en-US" altLang="zh-CN" sz="2400">
                <a:solidFill>
                  <a:schemeClr val="tx1"/>
                </a:solidFill>
                <a:latin typeface="华文细黑" panose="02010600040101010101" pitchFamily="2" charset="-122"/>
                <a:ea typeface="华文细黑" panose="02010600040101010101" pitchFamily="2" charset="-122"/>
                <a:cs typeface="Times New Roman" panose="02020603050405020304" pitchFamily="18" charset="0"/>
              </a:rPr>
              <a:t>+</a:t>
            </a:r>
            <a:endParaRPr kumimoji="1" lang="en-US" altLang="zh-CN" sz="2400">
              <a:solidFill>
                <a:schemeClr val="tx1"/>
              </a:solidFill>
              <a:latin typeface="华文细黑" panose="02010600040101010101" pitchFamily="2" charset="-122"/>
              <a:ea typeface="华文细黑" panose="02010600040101010101" pitchFamily="2" charset="-122"/>
            </a:endParaRPr>
          </a:p>
          <a:p>
            <a:pPr algn="ctr" eaLnBrk="1" hangingPunct="1">
              <a:spcBef>
                <a:spcPct val="50000"/>
              </a:spcBef>
            </a:pPr>
            <a:r>
              <a:rPr kumimoji="1" lang="zh-CN" altLang="en-US" sz="2400">
                <a:solidFill>
                  <a:schemeClr val="tx1"/>
                </a:solidFill>
                <a:latin typeface="华文细黑" panose="02010600040101010101" pitchFamily="2" charset="-122"/>
                <a:ea typeface="华文细黑" panose="02010600040101010101" pitchFamily="2" charset="-122"/>
              </a:rPr>
              <a:t>运行子程序 </a:t>
            </a:r>
          </a:p>
        </p:txBody>
      </p:sp>
      <p:sp>
        <p:nvSpPr>
          <p:cNvPr id="25608" name="Text Box 7" descr="羊皮纸">
            <a:extLst>
              <a:ext uri="{FF2B5EF4-FFF2-40B4-BE49-F238E27FC236}">
                <a16:creationId xmlns:a16="http://schemas.microsoft.com/office/drawing/2014/main" id="{AD7D4187-4471-4A27-A8B6-F021045E4D92}"/>
              </a:ext>
            </a:extLst>
          </p:cNvPr>
          <p:cNvSpPr txBox="1">
            <a:spLocks noChangeArrowheads="1"/>
          </p:cNvSpPr>
          <p:nvPr/>
        </p:nvSpPr>
        <p:spPr bwMode="auto">
          <a:xfrm>
            <a:off x="7772400" y="3465513"/>
            <a:ext cx="838200" cy="739775"/>
          </a:xfrm>
          <a:prstGeom prst="rect">
            <a:avLst/>
          </a:prstGeom>
          <a:blipFill dpi="0" rotWithShape="0">
            <a:blip r:embed="rId3"/>
            <a:srcRect/>
            <a:tile tx="0" ty="0" sx="100000" sy="100000" flip="none" algn="tl"/>
          </a:blipFill>
          <a:ln w="9525">
            <a:solidFill>
              <a:srgbClr val="009900"/>
            </a:solidFill>
            <a:miter lim="800000"/>
            <a:headEnd/>
            <a:tailEnd/>
          </a:ln>
        </p:spPr>
        <p:txBody>
          <a:bodyPr lIns="0" tIns="0" rIns="0" bIns="0">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400">
                <a:solidFill>
                  <a:schemeClr val="tx1"/>
                </a:solidFill>
                <a:latin typeface="华文细黑" panose="02010600040101010101" pitchFamily="2" charset="-122"/>
                <a:ea typeface="华文细黑" panose="02010600040101010101" pitchFamily="2" charset="-122"/>
              </a:rPr>
              <a:t>运行结果 </a:t>
            </a:r>
          </a:p>
        </p:txBody>
      </p:sp>
      <p:sp>
        <p:nvSpPr>
          <p:cNvPr id="25609" name="Text Box 8" descr="羊皮纸">
            <a:extLst>
              <a:ext uri="{FF2B5EF4-FFF2-40B4-BE49-F238E27FC236}">
                <a16:creationId xmlns:a16="http://schemas.microsoft.com/office/drawing/2014/main" id="{6B768955-33DF-42F0-9CDF-3B475248D325}"/>
              </a:ext>
            </a:extLst>
          </p:cNvPr>
          <p:cNvSpPr txBox="1">
            <a:spLocks noChangeArrowheads="1"/>
          </p:cNvSpPr>
          <p:nvPr/>
        </p:nvSpPr>
        <p:spPr bwMode="auto">
          <a:xfrm>
            <a:off x="6019800" y="2451100"/>
            <a:ext cx="838200" cy="374650"/>
          </a:xfrm>
          <a:prstGeom prst="rect">
            <a:avLst/>
          </a:prstGeom>
          <a:blipFill dpi="0" rotWithShape="0">
            <a:blip r:embed="rId3"/>
            <a:srcRect/>
            <a:tile tx="0" ty="0" sx="100000" sy="100000" flip="none" algn="tl"/>
          </a:blipFill>
          <a:ln w="9525">
            <a:solidFill>
              <a:srgbClr val="009900"/>
            </a:solidFill>
            <a:miter lim="800000"/>
            <a:headEnd/>
            <a:tailEnd/>
          </a:ln>
        </p:spPr>
        <p:txBody>
          <a:bodyPr lIns="0" tIns="0" rIns="0" bIns="0">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400">
                <a:solidFill>
                  <a:schemeClr val="tx1"/>
                </a:solidFill>
                <a:latin typeface="华文细黑" panose="02010600040101010101" pitchFamily="2" charset="-122"/>
                <a:ea typeface="华文细黑" panose="02010600040101010101" pitchFamily="2" charset="-122"/>
              </a:rPr>
              <a:t>数据 </a:t>
            </a:r>
          </a:p>
        </p:txBody>
      </p:sp>
      <p:sp>
        <p:nvSpPr>
          <p:cNvPr id="25610" name="Text Box 9">
            <a:extLst>
              <a:ext uri="{FF2B5EF4-FFF2-40B4-BE49-F238E27FC236}">
                <a16:creationId xmlns:a16="http://schemas.microsoft.com/office/drawing/2014/main" id="{011A1418-F590-4DA3-89FE-CCF7EF21F0BF}"/>
              </a:ext>
            </a:extLst>
          </p:cNvPr>
          <p:cNvSpPr txBox="1">
            <a:spLocks noChangeArrowheads="1"/>
          </p:cNvSpPr>
          <p:nvPr/>
        </p:nvSpPr>
        <p:spPr bwMode="auto">
          <a:xfrm>
            <a:off x="1219200" y="473075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400" b="0" dirty="0">
                <a:solidFill>
                  <a:schemeClr val="tx1"/>
                </a:solidFill>
                <a:latin typeface="华文细黑" panose="02010600040101010101" pitchFamily="2" charset="-122"/>
                <a:ea typeface="华文细黑" panose="02010600040101010101" pitchFamily="2" charset="-122"/>
              </a:rPr>
              <a:t>编译阶段 </a:t>
            </a:r>
          </a:p>
        </p:txBody>
      </p:sp>
      <p:sp>
        <p:nvSpPr>
          <p:cNvPr id="25611" name="Text Box 10">
            <a:extLst>
              <a:ext uri="{FF2B5EF4-FFF2-40B4-BE49-F238E27FC236}">
                <a16:creationId xmlns:a16="http://schemas.microsoft.com/office/drawing/2014/main" id="{43D78DF3-8126-44CF-AA08-7AABB6F1E8D1}"/>
              </a:ext>
            </a:extLst>
          </p:cNvPr>
          <p:cNvSpPr txBox="1">
            <a:spLocks noChangeArrowheads="1"/>
          </p:cNvSpPr>
          <p:nvPr/>
        </p:nvSpPr>
        <p:spPr bwMode="auto">
          <a:xfrm>
            <a:off x="5486400" y="473075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400" b="0" dirty="0">
                <a:solidFill>
                  <a:schemeClr val="tx1"/>
                </a:solidFill>
                <a:latin typeface="华文细黑" panose="02010600040101010101" pitchFamily="2" charset="-122"/>
                <a:ea typeface="华文细黑" panose="02010600040101010101" pitchFamily="2" charset="-122"/>
              </a:rPr>
              <a:t>执行阶段 </a:t>
            </a:r>
          </a:p>
        </p:txBody>
      </p:sp>
      <p:sp>
        <p:nvSpPr>
          <p:cNvPr id="25612" name="Text Box 11">
            <a:extLst>
              <a:ext uri="{FF2B5EF4-FFF2-40B4-BE49-F238E27FC236}">
                <a16:creationId xmlns:a16="http://schemas.microsoft.com/office/drawing/2014/main" id="{00090609-EA79-4F5A-9E12-EF6CCFA049FC}"/>
              </a:ext>
            </a:extLst>
          </p:cNvPr>
          <p:cNvSpPr txBox="1">
            <a:spLocks noChangeArrowheads="1"/>
          </p:cNvSpPr>
          <p:nvPr/>
        </p:nvSpPr>
        <p:spPr bwMode="auto">
          <a:xfrm>
            <a:off x="1042988" y="5805488"/>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400" b="0" dirty="0">
                <a:solidFill>
                  <a:schemeClr val="tx1"/>
                </a:solidFill>
                <a:latin typeface="Times New Roman" panose="02020603050405020304" pitchFamily="18" charset="0"/>
                <a:ea typeface="宋体" panose="02010600030101010101" pitchFamily="2" charset="-122"/>
              </a:rPr>
              <a:t>图</a:t>
            </a:r>
            <a:r>
              <a:rPr kumimoji="1" lang="en-US" altLang="zh-CN" sz="2400" b="0" dirty="0">
                <a:solidFill>
                  <a:schemeClr val="tx1"/>
                </a:solidFill>
                <a:latin typeface="Times New Roman" panose="02020603050405020304" pitchFamily="18" charset="0"/>
                <a:ea typeface="宋体" panose="02010600030101010101" pitchFamily="2" charset="-122"/>
              </a:rPr>
              <a:t>1.1 </a:t>
            </a:r>
            <a:r>
              <a:rPr kumimoji="1" lang="zh-CN" altLang="en-US" sz="2400" b="0" dirty="0">
                <a:solidFill>
                  <a:schemeClr val="tx1"/>
                </a:solidFill>
                <a:latin typeface="Times New Roman" panose="02020603050405020304" pitchFamily="18" charset="0"/>
                <a:ea typeface="宋体" panose="02010600030101010101" pitchFamily="2" charset="-122"/>
              </a:rPr>
              <a:t>生成机器语言目标程序的编译方式 </a:t>
            </a:r>
          </a:p>
        </p:txBody>
      </p:sp>
      <p:cxnSp>
        <p:nvCxnSpPr>
          <p:cNvPr id="25613" name="AutoShape 12">
            <a:extLst>
              <a:ext uri="{FF2B5EF4-FFF2-40B4-BE49-F238E27FC236}">
                <a16:creationId xmlns:a16="http://schemas.microsoft.com/office/drawing/2014/main" id="{E060DA93-7868-47D9-8FCC-4C13DB0DCD88}"/>
              </a:ext>
            </a:extLst>
          </p:cNvPr>
          <p:cNvCxnSpPr>
            <a:cxnSpLocks noChangeShapeType="1"/>
            <a:stCxn id="25604" idx="3"/>
            <a:endCxn id="25605" idx="1"/>
          </p:cNvCxnSpPr>
          <p:nvPr/>
        </p:nvCxnSpPr>
        <p:spPr bwMode="auto">
          <a:xfrm>
            <a:off x="1447800" y="3848100"/>
            <a:ext cx="609600" cy="0"/>
          </a:xfrm>
          <a:prstGeom prst="straightConnector1">
            <a:avLst/>
          </a:prstGeom>
          <a:noFill/>
          <a:ln w="57150">
            <a:solidFill>
              <a:srgbClr val="33CCCC"/>
            </a:solidFill>
            <a:miter lim="800000"/>
            <a:headEnd/>
            <a:tailEnd type="triangle" w="med" len="med"/>
          </a:ln>
          <a:extLst>
            <a:ext uri="{909E8E84-426E-40DD-AFC4-6F175D3DCCD1}">
              <a14:hiddenFill xmlns:a14="http://schemas.microsoft.com/office/drawing/2010/main">
                <a:noFill/>
              </a14:hiddenFill>
            </a:ext>
          </a:extLst>
        </p:spPr>
      </p:cxnSp>
      <p:cxnSp>
        <p:nvCxnSpPr>
          <p:cNvPr id="25614" name="AutoShape 13">
            <a:extLst>
              <a:ext uri="{FF2B5EF4-FFF2-40B4-BE49-F238E27FC236}">
                <a16:creationId xmlns:a16="http://schemas.microsoft.com/office/drawing/2014/main" id="{689AE8D6-F5E1-4EC7-A6DE-5CB44C336E8D}"/>
              </a:ext>
            </a:extLst>
          </p:cNvPr>
          <p:cNvCxnSpPr>
            <a:cxnSpLocks noChangeShapeType="1"/>
            <a:stCxn id="25605" idx="3"/>
            <a:endCxn id="25606" idx="1"/>
          </p:cNvCxnSpPr>
          <p:nvPr/>
        </p:nvCxnSpPr>
        <p:spPr bwMode="auto">
          <a:xfrm>
            <a:off x="2971800" y="3848100"/>
            <a:ext cx="533400" cy="0"/>
          </a:xfrm>
          <a:prstGeom prst="straightConnector1">
            <a:avLst/>
          </a:prstGeom>
          <a:noFill/>
          <a:ln w="57150">
            <a:solidFill>
              <a:srgbClr val="33CCCC"/>
            </a:solidFill>
            <a:miter lim="800000"/>
            <a:headEnd/>
            <a:tailEnd type="triangle" w="med" len="med"/>
          </a:ln>
          <a:extLst>
            <a:ext uri="{909E8E84-426E-40DD-AFC4-6F175D3DCCD1}">
              <a14:hiddenFill xmlns:a14="http://schemas.microsoft.com/office/drawing/2010/main">
                <a:noFill/>
              </a14:hiddenFill>
            </a:ext>
          </a:extLst>
        </p:spPr>
      </p:cxnSp>
      <p:cxnSp>
        <p:nvCxnSpPr>
          <p:cNvPr id="25615" name="AutoShape 14">
            <a:extLst>
              <a:ext uri="{FF2B5EF4-FFF2-40B4-BE49-F238E27FC236}">
                <a16:creationId xmlns:a16="http://schemas.microsoft.com/office/drawing/2014/main" id="{379D329D-6D9B-406C-89D0-E9A9D475C16B}"/>
              </a:ext>
            </a:extLst>
          </p:cNvPr>
          <p:cNvCxnSpPr>
            <a:cxnSpLocks noChangeShapeType="1"/>
            <a:stCxn id="25606" idx="3"/>
            <a:endCxn id="25607" idx="1"/>
          </p:cNvCxnSpPr>
          <p:nvPr/>
        </p:nvCxnSpPr>
        <p:spPr bwMode="auto">
          <a:xfrm flipV="1">
            <a:off x="4953000" y="3843338"/>
            <a:ext cx="533400" cy="4762"/>
          </a:xfrm>
          <a:prstGeom prst="straightConnector1">
            <a:avLst/>
          </a:prstGeom>
          <a:noFill/>
          <a:ln w="57150">
            <a:solidFill>
              <a:srgbClr val="33CCCC"/>
            </a:solidFill>
            <a:miter lim="800000"/>
            <a:headEnd/>
            <a:tailEnd type="triangle" w="med" len="med"/>
          </a:ln>
          <a:extLst>
            <a:ext uri="{909E8E84-426E-40DD-AFC4-6F175D3DCCD1}">
              <a14:hiddenFill xmlns:a14="http://schemas.microsoft.com/office/drawing/2010/main">
                <a:noFill/>
              </a14:hiddenFill>
            </a:ext>
          </a:extLst>
        </p:spPr>
      </p:cxnSp>
      <p:cxnSp>
        <p:nvCxnSpPr>
          <p:cNvPr id="25616" name="AutoShape 15">
            <a:extLst>
              <a:ext uri="{FF2B5EF4-FFF2-40B4-BE49-F238E27FC236}">
                <a16:creationId xmlns:a16="http://schemas.microsoft.com/office/drawing/2014/main" id="{0B31B99D-932E-4DD3-A894-E6F97ED59A93}"/>
              </a:ext>
            </a:extLst>
          </p:cNvPr>
          <p:cNvCxnSpPr>
            <a:cxnSpLocks noChangeShapeType="1"/>
            <a:stCxn id="25607" idx="3"/>
            <a:endCxn id="25608" idx="1"/>
          </p:cNvCxnSpPr>
          <p:nvPr/>
        </p:nvCxnSpPr>
        <p:spPr bwMode="auto">
          <a:xfrm flipV="1">
            <a:off x="7391400" y="3835400"/>
            <a:ext cx="381000" cy="7938"/>
          </a:xfrm>
          <a:prstGeom prst="straightConnector1">
            <a:avLst/>
          </a:prstGeom>
          <a:noFill/>
          <a:ln w="57150">
            <a:solidFill>
              <a:srgbClr val="33CCCC"/>
            </a:solidFill>
            <a:miter lim="800000"/>
            <a:headEnd/>
            <a:tailEnd type="triangle" w="med" len="med"/>
          </a:ln>
          <a:extLst>
            <a:ext uri="{909E8E84-426E-40DD-AFC4-6F175D3DCCD1}">
              <a14:hiddenFill xmlns:a14="http://schemas.microsoft.com/office/drawing/2010/main">
                <a:noFill/>
              </a14:hiddenFill>
            </a:ext>
          </a:extLst>
        </p:spPr>
      </p:cxnSp>
      <p:cxnSp>
        <p:nvCxnSpPr>
          <p:cNvPr id="25617" name="AutoShape 16">
            <a:extLst>
              <a:ext uri="{FF2B5EF4-FFF2-40B4-BE49-F238E27FC236}">
                <a16:creationId xmlns:a16="http://schemas.microsoft.com/office/drawing/2014/main" id="{D4E80431-A91D-4779-93E6-BF64C7169A8A}"/>
              </a:ext>
            </a:extLst>
          </p:cNvPr>
          <p:cNvCxnSpPr>
            <a:cxnSpLocks noChangeShapeType="1"/>
            <a:stCxn id="25609" idx="2"/>
            <a:endCxn id="25607" idx="0"/>
          </p:cNvCxnSpPr>
          <p:nvPr/>
        </p:nvCxnSpPr>
        <p:spPr bwMode="auto">
          <a:xfrm>
            <a:off x="6438900" y="2825750"/>
            <a:ext cx="0" cy="282575"/>
          </a:xfrm>
          <a:prstGeom prst="straightConnector1">
            <a:avLst/>
          </a:prstGeom>
          <a:noFill/>
          <a:ln w="57150">
            <a:solidFill>
              <a:srgbClr val="33CCCC"/>
            </a:solidFill>
            <a:miter lim="800000"/>
            <a:headEnd/>
            <a:tailEnd type="triangle" w="med" len="med"/>
          </a:ln>
          <a:extLst>
            <a:ext uri="{909E8E84-426E-40DD-AFC4-6F175D3DCCD1}">
              <a14:hiddenFill xmlns:a14="http://schemas.microsoft.com/office/drawing/2010/main">
                <a:noFill/>
              </a14:hiddenFill>
            </a:ext>
          </a:extLst>
        </p:spPr>
      </p:cxnSp>
      <p:sp>
        <p:nvSpPr>
          <p:cNvPr id="25618" name="Line 17">
            <a:extLst>
              <a:ext uri="{FF2B5EF4-FFF2-40B4-BE49-F238E27FC236}">
                <a16:creationId xmlns:a16="http://schemas.microsoft.com/office/drawing/2014/main" id="{ECE8A038-293A-4A7C-BEFF-D16EE7EB54D9}"/>
              </a:ext>
            </a:extLst>
          </p:cNvPr>
          <p:cNvSpPr>
            <a:spLocks noChangeShapeType="1"/>
          </p:cNvSpPr>
          <p:nvPr/>
        </p:nvSpPr>
        <p:spPr bwMode="auto">
          <a:xfrm>
            <a:off x="5257800" y="2368550"/>
            <a:ext cx="0" cy="2971800"/>
          </a:xfrm>
          <a:prstGeom prst="line">
            <a:avLst/>
          </a:prstGeom>
          <a:noFill/>
          <a:ln w="38100">
            <a:solidFill>
              <a:schemeClr val="bg2"/>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19" name="Text Box 19">
            <a:extLst>
              <a:ext uri="{FF2B5EF4-FFF2-40B4-BE49-F238E27FC236}">
                <a16:creationId xmlns:a16="http://schemas.microsoft.com/office/drawing/2014/main" id="{683F7EE7-DC6A-40CB-974E-A2344B68CB83}"/>
              </a:ext>
            </a:extLst>
          </p:cNvPr>
          <p:cNvSpPr txBox="1">
            <a:spLocks noChangeArrowheads="1"/>
          </p:cNvSpPr>
          <p:nvPr/>
        </p:nvSpPr>
        <p:spPr bwMode="auto">
          <a:xfrm>
            <a:off x="684213" y="333375"/>
            <a:ext cx="7559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r>
              <a:rPr kumimoji="1" lang="zh-CN" altLang="en-US" sz="2800">
                <a:solidFill>
                  <a:schemeClr val="tx1"/>
                </a:solidFill>
                <a:latin typeface="Times New Roman" panose="02020603050405020304" pitchFamily="18" charset="0"/>
                <a:ea typeface="宋体" panose="02010600030101010101" pitchFamily="2" charset="-122"/>
              </a:rPr>
              <a:t>语言处理器的类型（</a:t>
            </a:r>
            <a:r>
              <a:rPr kumimoji="1" lang="en-US" altLang="zh-CN" sz="2800">
                <a:solidFill>
                  <a:schemeClr val="tx1"/>
                </a:solidFill>
                <a:latin typeface="Times New Roman" panose="02020603050405020304" pitchFamily="18" charset="0"/>
                <a:ea typeface="宋体" panose="02010600030101010101" pitchFamily="2" charset="-122"/>
              </a:rPr>
              <a:t>language processor</a:t>
            </a:r>
            <a:r>
              <a:rPr kumimoji="1" lang="zh-CN" altLang="en-US" sz="2800">
                <a:solidFill>
                  <a:schemeClr val="tx1"/>
                </a:solidFill>
                <a:latin typeface="Times New Roman" panose="02020603050405020304" pitchFamily="18" charset="0"/>
                <a:ea typeface="宋体" panose="02010600030101010101" pitchFamily="2" charset="-122"/>
              </a:rPr>
              <a:t>）</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4">
            <a:extLst>
              <a:ext uri="{FF2B5EF4-FFF2-40B4-BE49-F238E27FC236}">
                <a16:creationId xmlns:a16="http://schemas.microsoft.com/office/drawing/2014/main" id="{4EBEC2CC-DC97-4EB3-825B-404589045497}"/>
              </a:ext>
            </a:extLst>
          </p:cNvPr>
          <p:cNvSpPr>
            <a:spLocks noGrp="1"/>
          </p:cNvSpPr>
          <p:nvPr>
            <p:ph type="sldNum" sz="quarter" idx="12"/>
          </p:nvPr>
        </p:nvSpPr>
        <p:spPr>
          <a:xfrm>
            <a:off x="6553200" y="6140152"/>
            <a:ext cx="2133600" cy="457200"/>
          </a:xfrm>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9223F32F-8DB6-4AA6-B793-B81BFBB620CB}" type="slidenum">
              <a:rPr lang="en-US" altLang="zh-CN" sz="1200" b="0">
                <a:solidFill>
                  <a:schemeClr val="tx1"/>
                </a:solidFill>
                <a:latin typeface="Garamond" panose="02020404030301010803" pitchFamily="18" charset="0"/>
                <a:ea typeface="宋体" panose="02010600030101010101" pitchFamily="2" charset="-122"/>
              </a:rPr>
              <a:pPr eaLnBrk="1" hangingPunct="1"/>
              <a:t>25</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26627" name="Text Box 2">
            <a:extLst>
              <a:ext uri="{FF2B5EF4-FFF2-40B4-BE49-F238E27FC236}">
                <a16:creationId xmlns:a16="http://schemas.microsoft.com/office/drawing/2014/main" id="{DA89FBF8-2C83-49EB-9426-C8BE05714DFE}"/>
              </a:ext>
            </a:extLst>
          </p:cNvPr>
          <p:cNvSpPr txBox="1">
            <a:spLocks noChangeArrowheads="1"/>
          </p:cNvSpPr>
          <p:nvPr/>
        </p:nvSpPr>
        <p:spPr bwMode="auto">
          <a:xfrm>
            <a:off x="107950" y="810578"/>
            <a:ext cx="903605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r>
              <a:rPr kumimoji="1" lang="en-US" altLang="zh-CN" sz="2400" dirty="0">
                <a:solidFill>
                  <a:srgbClr val="CC0000"/>
                </a:solidFill>
                <a:latin typeface="华文细黑" panose="02010600040101010101" pitchFamily="2" charset="-122"/>
                <a:ea typeface="华文细黑" panose="02010600040101010101" pitchFamily="2" charset="-122"/>
              </a:rPr>
              <a:t>2</a:t>
            </a:r>
            <a:r>
              <a:rPr kumimoji="1" lang="zh-CN" altLang="en-US" sz="2400" dirty="0">
                <a:solidFill>
                  <a:srgbClr val="CC0000"/>
                </a:solidFill>
                <a:latin typeface="华文细黑" panose="02010600040101010101" pitchFamily="2" charset="-122"/>
                <a:ea typeface="华文细黑" panose="02010600040101010101" pitchFamily="2" charset="-122"/>
              </a:rPr>
              <a:t>、编译程序的目标程序是汇编语言</a:t>
            </a:r>
          </a:p>
          <a:p>
            <a:pPr eaLnBrk="1" hangingPunct="1">
              <a:spcBef>
                <a:spcPct val="50000"/>
              </a:spcBef>
            </a:pPr>
            <a:r>
              <a:rPr kumimoji="1" lang="zh-CN" altLang="en-US" sz="2400" dirty="0">
                <a:solidFill>
                  <a:schemeClr val="tx1"/>
                </a:solidFill>
                <a:latin typeface="华文细黑" panose="02010600040101010101" pitchFamily="2" charset="-122"/>
                <a:ea typeface="华文细黑" panose="02010600040101010101" pitchFamily="2" charset="-122"/>
              </a:rPr>
              <a:t>如果编译程序翻译得到的目标程序是汇编语言程序，则还要经过“汇编程序”翻译成机器语言程序，这种编译方式的源程序从编译到被执行的过程如图</a:t>
            </a:r>
            <a:r>
              <a:rPr kumimoji="1" lang="en-US" altLang="zh-CN" sz="2400" dirty="0">
                <a:solidFill>
                  <a:schemeClr val="tx1"/>
                </a:solidFill>
                <a:latin typeface="华文细黑" panose="02010600040101010101" pitchFamily="2" charset="-122"/>
                <a:ea typeface="华文细黑" panose="02010600040101010101" pitchFamily="2" charset="-122"/>
              </a:rPr>
              <a:t>1.2</a:t>
            </a:r>
            <a:r>
              <a:rPr kumimoji="1" lang="zh-CN" altLang="en-US" sz="2400" dirty="0">
                <a:solidFill>
                  <a:schemeClr val="tx1"/>
                </a:solidFill>
                <a:latin typeface="华文细黑" panose="02010600040101010101" pitchFamily="2" charset="-122"/>
                <a:ea typeface="华文细黑" panose="02010600040101010101" pitchFamily="2" charset="-122"/>
              </a:rPr>
              <a:t>所示。 </a:t>
            </a:r>
          </a:p>
        </p:txBody>
      </p:sp>
      <p:grpSp>
        <p:nvGrpSpPr>
          <p:cNvPr id="26628" name="Group 3">
            <a:extLst>
              <a:ext uri="{FF2B5EF4-FFF2-40B4-BE49-F238E27FC236}">
                <a16:creationId xmlns:a16="http://schemas.microsoft.com/office/drawing/2014/main" id="{30F58DB8-682E-47DC-AAD6-ECD3248CB3AD}"/>
              </a:ext>
            </a:extLst>
          </p:cNvPr>
          <p:cNvGrpSpPr>
            <a:grpSpLocks/>
          </p:cNvGrpSpPr>
          <p:nvPr/>
        </p:nvGrpSpPr>
        <p:grpSpPr bwMode="auto">
          <a:xfrm>
            <a:off x="304800" y="2258714"/>
            <a:ext cx="8534400" cy="3986213"/>
            <a:chOff x="192" y="1968"/>
            <a:chExt cx="5376" cy="2511"/>
          </a:xfrm>
        </p:grpSpPr>
        <p:sp>
          <p:nvSpPr>
            <p:cNvPr id="26630" name="Text Box 4">
              <a:extLst>
                <a:ext uri="{FF2B5EF4-FFF2-40B4-BE49-F238E27FC236}">
                  <a16:creationId xmlns:a16="http://schemas.microsoft.com/office/drawing/2014/main" id="{AB608A21-B110-47BD-8C4E-6920E10503A9}"/>
                </a:ext>
              </a:extLst>
            </p:cNvPr>
            <p:cNvSpPr txBox="1">
              <a:spLocks noChangeArrowheads="1"/>
            </p:cNvSpPr>
            <p:nvPr/>
          </p:nvSpPr>
          <p:spPr bwMode="auto">
            <a:xfrm>
              <a:off x="382" y="2208"/>
              <a:ext cx="194" cy="1680"/>
            </a:xfrm>
            <a:prstGeom prst="rect">
              <a:avLst/>
            </a:prstGeom>
            <a:solidFill>
              <a:srgbClr val="FFFFCC"/>
            </a:solidFill>
            <a:ln w="9525">
              <a:solidFill>
                <a:srgbClr val="33CCCC"/>
              </a:solidFill>
              <a:miter lim="800000"/>
              <a:headEnd/>
              <a:tailEnd/>
            </a:ln>
          </p:spPr>
          <p:txBody>
            <a:bodyPr vert="eaVert" lIns="0" tIns="0" rIns="0" bIns="0">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000" dirty="0">
                  <a:solidFill>
                    <a:schemeClr val="tx1"/>
                  </a:solidFill>
                  <a:latin typeface="华文细黑" panose="02010600040101010101" pitchFamily="2" charset="-122"/>
                  <a:ea typeface="华文细黑" panose="02010600040101010101" pitchFamily="2" charset="-122"/>
                </a:rPr>
                <a:t>高级语言源程序 </a:t>
              </a:r>
            </a:p>
          </p:txBody>
        </p:sp>
        <p:sp>
          <p:nvSpPr>
            <p:cNvPr id="26631" name="Text Box 5">
              <a:extLst>
                <a:ext uri="{FF2B5EF4-FFF2-40B4-BE49-F238E27FC236}">
                  <a16:creationId xmlns:a16="http://schemas.microsoft.com/office/drawing/2014/main" id="{EAF919F4-52F1-4854-A85C-ED70A0089A6C}"/>
                </a:ext>
              </a:extLst>
            </p:cNvPr>
            <p:cNvSpPr txBox="1">
              <a:spLocks noChangeArrowheads="1"/>
            </p:cNvSpPr>
            <p:nvPr/>
          </p:nvSpPr>
          <p:spPr bwMode="auto">
            <a:xfrm>
              <a:off x="910" y="2592"/>
              <a:ext cx="194" cy="912"/>
            </a:xfrm>
            <a:prstGeom prst="rect">
              <a:avLst/>
            </a:prstGeom>
            <a:solidFill>
              <a:srgbClr val="FF99CC"/>
            </a:solidFill>
            <a:ln w="9525">
              <a:solidFill>
                <a:srgbClr val="33CCCC"/>
              </a:solidFill>
              <a:miter lim="800000"/>
              <a:headEnd/>
              <a:tailEnd/>
            </a:ln>
          </p:spPr>
          <p:txBody>
            <a:bodyPr vert="eaVert" lIns="0" tIns="0" rIns="0" bIns="0">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000">
                  <a:solidFill>
                    <a:schemeClr val="tx1"/>
                  </a:solidFill>
                  <a:latin typeface="华文细黑" panose="02010600040101010101" pitchFamily="2" charset="-122"/>
                  <a:ea typeface="华文细黑" panose="02010600040101010101" pitchFamily="2" charset="-122"/>
                </a:rPr>
                <a:t>编译程序 </a:t>
              </a:r>
            </a:p>
          </p:txBody>
        </p:sp>
        <p:sp>
          <p:nvSpPr>
            <p:cNvPr id="26632" name="Text Box 6">
              <a:extLst>
                <a:ext uri="{FF2B5EF4-FFF2-40B4-BE49-F238E27FC236}">
                  <a16:creationId xmlns:a16="http://schemas.microsoft.com/office/drawing/2014/main" id="{54048183-4EB7-4822-96C0-457BE3270844}"/>
                </a:ext>
              </a:extLst>
            </p:cNvPr>
            <p:cNvSpPr txBox="1">
              <a:spLocks noChangeArrowheads="1"/>
            </p:cNvSpPr>
            <p:nvPr/>
          </p:nvSpPr>
          <p:spPr bwMode="auto">
            <a:xfrm>
              <a:off x="1336" y="2256"/>
              <a:ext cx="388" cy="1584"/>
            </a:xfrm>
            <a:prstGeom prst="rect">
              <a:avLst/>
            </a:prstGeom>
            <a:solidFill>
              <a:srgbClr val="FFFFCC"/>
            </a:solidFill>
            <a:ln w="9525">
              <a:solidFill>
                <a:srgbClr val="33CCCC"/>
              </a:solidFill>
              <a:miter lim="800000"/>
              <a:headEnd/>
              <a:tailEnd/>
            </a:ln>
          </p:spPr>
          <p:txBody>
            <a:bodyPr vert="eaVert" lIns="0" tIns="0" rIns="0" bIns="0">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000">
                  <a:solidFill>
                    <a:schemeClr val="tx1"/>
                  </a:solidFill>
                  <a:latin typeface="华文细黑" panose="02010600040101010101" pitchFamily="2" charset="-122"/>
                  <a:ea typeface="华文细黑" panose="02010600040101010101" pitchFamily="2" charset="-122"/>
                </a:rPr>
                <a:t>汇编语言目标程序 </a:t>
              </a:r>
            </a:p>
          </p:txBody>
        </p:sp>
        <p:sp>
          <p:nvSpPr>
            <p:cNvPr id="26633" name="Text Box 7">
              <a:extLst>
                <a:ext uri="{FF2B5EF4-FFF2-40B4-BE49-F238E27FC236}">
                  <a16:creationId xmlns:a16="http://schemas.microsoft.com/office/drawing/2014/main" id="{FA97E742-1E6F-414E-9F3D-30F3F3D585BE}"/>
                </a:ext>
              </a:extLst>
            </p:cNvPr>
            <p:cNvSpPr txBox="1">
              <a:spLocks noChangeArrowheads="1"/>
            </p:cNvSpPr>
            <p:nvPr/>
          </p:nvSpPr>
          <p:spPr bwMode="auto">
            <a:xfrm>
              <a:off x="2206" y="2592"/>
              <a:ext cx="194" cy="912"/>
            </a:xfrm>
            <a:prstGeom prst="rect">
              <a:avLst/>
            </a:prstGeom>
            <a:solidFill>
              <a:srgbClr val="FF99CC"/>
            </a:solidFill>
            <a:ln w="9525">
              <a:solidFill>
                <a:srgbClr val="33CCCC"/>
              </a:solidFill>
              <a:miter lim="800000"/>
              <a:headEnd/>
              <a:tailEnd/>
            </a:ln>
          </p:spPr>
          <p:txBody>
            <a:bodyPr vert="eaVert" lIns="0" tIns="0" rIns="0" bIns="0">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000">
                  <a:solidFill>
                    <a:schemeClr val="tx1"/>
                  </a:solidFill>
                  <a:latin typeface="华文细黑" panose="02010600040101010101" pitchFamily="2" charset="-122"/>
                  <a:ea typeface="华文细黑" panose="02010600040101010101" pitchFamily="2" charset="-122"/>
                </a:rPr>
                <a:t>汇编程序</a:t>
              </a:r>
            </a:p>
          </p:txBody>
        </p:sp>
        <p:sp>
          <p:nvSpPr>
            <p:cNvPr id="26634" name="Text Box 8">
              <a:extLst>
                <a:ext uri="{FF2B5EF4-FFF2-40B4-BE49-F238E27FC236}">
                  <a16:creationId xmlns:a16="http://schemas.microsoft.com/office/drawing/2014/main" id="{DE2ECC2F-F9D0-48F0-A8F2-98E5C5814A48}"/>
                </a:ext>
              </a:extLst>
            </p:cNvPr>
            <p:cNvSpPr txBox="1">
              <a:spLocks noChangeArrowheads="1"/>
            </p:cNvSpPr>
            <p:nvPr/>
          </p:nvSpPr>
          <p:spPr bwMode="auto">
            <a:xfrm>
              <a:off x="2610" y="2256"/>
              <a:ext cx="388" cy="1584"/>
            </a:xfrm>
            <a:prstGeom prst="rect">
              <a:avLst/>
            </a:prstGeom>
            <a:solidFill>
              <a:srgbClr val="FFFFCC"/>
            </a:solidFill>
            <a:ln w="9525">
              <a:solidFill>
                <a:srgbClr val="33CCCC"/>
              </a:solidFill>
              <a:miter lim="800000"/>
              <a:headEnd/>
              <a:tailEnd/>
            </a:ln>
          </p:spPr>
          <p:txBody>
            <a:bodyPr vert="eaVert" lIns="0" tIns="0" rIns="0" bIns="0">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000">
                  <a:solidFill>
                    <a:schemeClr val="tx1"/>
                  </a:solidFill>
                  <a:latin typeface="华文细黑" panose="02010600040101010101" pitchFamily="2" charset="-122"/>
                  <a:ea typeface="华文细黑" panose="02010600040101010101" pitchFamily="2" charset="-122"/>
                </a:rPr>
                <a:t>机器语言目标程序 </a:t>
              </a:r>
            </a:p>
          </p:txBody>
        </p:sp>
        <p:sp>
          <p:nvSpPr>
            <p:cNvPr id="26635" name="Text Box 9">
              <a:extLst>
                <a:ext uri="{FF2B5EF4-FFF2-40B4-BE49-F238E27FC236}">
                  <a16:creationId xmlns:a16="http://schemas.microsoft.com/office/drawing/2014/main" id="{B14E7D72-8C62-4314-ACD2-A005018C6940}"/>
                </a:ext>
              </a:extLst>
            </p:cNvPr>
            <p:cNvSpPr txBox="1">
              <a:spLocks noChangeArrowheads="1"/>
            </p:cNvSpPr>
            <p:nvPr/>
          </p:nvSpPr>
          <p:spPr bwMode="auto">
            <a:xfrm>
              <a:off x="5326" y="2592"/>
              <a:ext cx="194" cy="912"/>
            </a:xfrm>
            <a:prstGeom prst="rect">
              <a:avLst/>
            </a:prstGeom>
            <a:solidFill>
              <a:srgbClr val="FFFFCC"/>
            </a:solidFill>
            <a:ln w="9525">
              <a:solidFill>
                <a:srgbClr val="33CCCC"/>
              </a:solidFill>
              <a:miter lim="800000"/>
              <a:headEnd/>
              <a:tailEnd/>
            </a:ln>
          </p:spPr>
          <p:txBody>
            <a:bodyPr vert="eaVert" lIns="0" tIns="0" rIns="0" bIns="0">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000">
                  <a:solidFill>
                    <a:schemeClr val="tx1"/>
                  </a:solidFill>
                  <a:latin typeface="华文细黑" panose="02010600040101010101" pitchFamily="2" charset="-122"/>
                  <a:ea typeface="华文细黑" panose="02010600040101010101" pitchFamily="2" charset="-122"/>
                </a:rPr>
                <a:t>运行结果 </a:t>
              </a:r>
            </a:p>
          </p:txBody>
        </p:sp>
        <p:sp>
          <p:nvSpPr>
            <p:cNvPr id="26636" name="Text Box 10">
              <a:extLst>
                <a:ext uri="{FF2B5EF4-FFF2-40B4-BE49-F238E27FC236}">
                  <a16:creationId xmlns:a16="http://schemas.microsoft.com/office/drawing/2014/main" id="{1D3E5724-7CBB-4758-9D07-CE983504DC85}"/>
                </a:ext>
              </a:extLst>
            </p:cNvPr>
            <p:cNvSpPr txBox="1">
              <a:spLocks noChangeArrowheads="1"/>
            </p:cNvSpPr>
            <p:nvPr/>
          </p:nvSpPr>
          <p:spPr bwMode="auto">
            <a:xfrm>
              <a:off x="3600" y="2592"/>
              <a:ext cx="1200" cy="775"/>
            </a:xfrm>
            <a:prstGeom prst="rect">
              <a:avLst/>
            </a:prstGeom>
            <a:solidFill>
              <a:srgbClr val="FF99CC"/>
            </a:solidFill>
            <a:ln w="9525">
              <a:solidFill>
                <a:srgbClr val="009900"/>
              </a:solidFill>
              <a:miter lim="800000"/>
              <a:headEnd/>
              <a:tailEnd/>
            </a:ln>
          </p:spPr>
          <p:txBody>
            <a:bodyPr lIns="0" tIns="0" rIns="0" bIns="0">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000">
                  <a:solidFill>
                    <a:schemeClr val="tx1"/>
                  </a:solidFill>
                  <a:latin typeface="华文细黑" panose="02010600040101010101" pitchFamily="2" charset="-122"/>
                  <a:ea typeface="华文细黑" panose="02010600040101010101" pitchFamily="2" charset="-122"/>
                </a:rPr>
                <a:t>目标程序 </a:t>
              </a:r>
            </a:p>
            <a:p>
              <a:pPr algn="ctr" eaLnBrk="1" hangingPunct="1">
                <a:spcBef>
                  <a:spcPct val="50000"/>
                </a:spcBef>
              </a:pPr>
              <a:r>
                <a:rPr kumimoji="1" lang="en-US" altLang="zh-CN" sz="2000">
                  <a:solidFill>
                    <a:schemeClr val="tx1"/>
                  </a:solidFill>
                  <a:latin typeface="华文细黑" panose="02010600040101010101" pitchFamily="2" charset="-122"/>
                  <a:ea typeface="华文细黑" panose="02010600040101010101" pitchFamily="2" charset="-122"/>
                </a:rPr>
                <a:t>+</a:t>
              </a:r>
            </a:p>
            <a:p>
              <a:pPr algn="ctr" eaLnBrk="1" hangingPunct="1">
                <a:spcBef>
                  <a:spcPct val="50000"/>
                </a:spcBef>
              </a:pPr>
              <a:r>
                <a:rPr kumimoji="1" lang="zh-CN" altLang="en-US" sz="2000">
                  <a:solidFill>
                    <a:schemeClr val="tx1"/>
                  </a:solidFill>
                  <a:latin typeface="华文细黑" panose="02010600040101010101" pitchFamily="2" charset="-122"/>
                  <a:ea typeface="华文细黑" panose="02010600040101010101" pitchFamily="2" charset="-122"/>
                </a:rPr>
                <a:t>运行子程序 </a:t>
              </a:r>
            </a:p>
          </p:txBody>
        </p:sp>
        <p:sp>
          <p:nvSpPr>
            <p:cNvPr id="26637" name="Text Box 11" descr="羊皮纸">
              <a:extLst>
                <a:ext uri="{FF2B5EF4-FFF2-40B4-BE49-F238E27FC236}">
                  <a16:creationId xmlns:a16="http://schemas.microsoft.com/office/drawing/2014/main" id="{BF2DCB96-AACE-45A9-9CEC-F42F1A32DF9C}"/>
                </a:ext>
              </a:extLst>
            </p:cNvPr>
            <p:cNvSpPr txBox="1">
              <a:spLocks noChangeArrowheads="1"/>
            </p:cNvSpPr>
            <p:nvPr/>
          </p:nvSpPr>
          <p:spPr bwMode="auto">
            <a:xfrm>
              <a:off x="3936" y="1968"/>
              <a:ext cx="528" cy="194"/>
            </a:xfrm>
            <a:prstGeom prst="rect">
              <a:avLst/>
            </a:prstGeom>
            <a:blipFill dpi="0" rotWithShape="0">
              <a:blip r:embed="rId3"/>
              <a:srcRect/>
              <a:tile tx="0" ty="0" sx="100000" sy="100000" flip="none" algn="tl"/>
            </a:blipFill>
            <a:ln w="9525">
              <a:solidFill>
                <a:srgbClr val="009900"/>
              </a:solidFill>
              <a:miter lim="800000"/>
              <a:headEnd/>
              <a:tailEnd/>
            </a:ln>
          </p:spPr>
          <p:txBody>
            <a:bodyPr lIns="0" tIns="0" rIns="0" bIns="0">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000">
                  <a:solidFill>
                    <a:schemeClr val="tx1"/>
                  </a:solidFill>
                  <a:latin typeface="华文细黑" panose="02010600040101010101" pitchFamily="2" charset="-122"/>
                  <a:ea typeface="华文细黑" panose="02010600040101010101" pitchFamily="2" charset="-122"/>
                </a:rPr>
                <a:t>数据 </a:t>
              </a:r>
            </a:p>
          </p:txBody>
        </p:sp>
        <p:cxnSp>
          <p:nvCxnSpPr>
            <p:cNvPr id="26638" name="AutoShape 12">
              <a:extLst>
                <a:ext uri="{FF2B5EF4-FFF2-40B4-BE49-F238E27FC236}">
                  <a16:creationId xmlns:a16="http://schemas.microsoft.com/office/drawing/2014/main" id="{AF19CAD0-DD9E-45F9-BE57-45DF49072209}"/>
                </a:ext>
              </a:extLst>
            </p:cNvPr>
            <p:cNvCxnSpPr>
              <a:cxnSpLocks noChangeShapeType="1"/>
              <a:stCxn id="26630" idx="3"/>
              <a:endCxn id="26631" idx="1"/>
            </p:cNvCxnSpPr>
            <p:nvPr/>
          </p:nvCxnSpPr>
          <p:spPr bwMode="auto">
            <a:xfrm>
              <a:off x="576" y="3048"/>
              <a:ext cx="334" cy="0"/>
            </a:xfrm>
            <a:prstGeom prst="straightConnector1">
              <a:avLst/>
            </a:prstGeom>
            <a:noFill/>
            <a:ln w="76200">
              <a:solidFill>
                <a:srgbClr val="33CCCC"/>
              </a:solidFill>
              <a:miter lim="800000"/>
              <a:headEnd/>
              <a:tailEnd type="triangle" w="med" len="med"/>
            </a:ln>
            <a:extLst>
              <a:ext uri="{909E8E84-426E-40DD-AFC4-6F175D3DCCD1}">
                <a14:hiddenFill xmlns:a14="http://schemas.microsoft.com/office/drawing/2010/main">
                  <a:noFill/>
                </a14:hiddenFill>
              </a:ext>
            </a:extLst>
          </p:spPr>
        </p:cxnSp>
        <p:cxnSp>
          <p:nvCxnSpPr>
            <p:cNvPr id="26639" name="AutoShape 13">
              <a:extLst>
                <a:ext uri="{FF2B5EF4-FFF2-40B4-BE49-F238E27FC236}">
                  <a16:creationId xmlns:a16="http://schemas.microsoft.com/office/drawing/2014/main" id="{1882E65E-A04C-43C2-AE10-35231BA67D6C}"/>
                </a:ext>
              </a:extLst>
            </p:cNvPr>
            <p:cNvCxnSpPr>
              <a:cxnSpLocks noChangeShapeType="1"/>
              <a:stCxn id="26631" idx="3"/>
              <a:endCxn id="26632" idx="1"/>
            </p:cNvCxnSpPr>
            <p:nvPr/>
          </p:nvCxnSpPr>
          <p:spPr bwMode="auto">
            <a:xfrm>
              <a:off x="1104" y="3048"/>
              <a:ext cx="232" cy="0"/>
            </a:xfrm>
            <a:prstGeom prst="straightConnector1">
              <a:avLst/>
            </a:prstGeom>
            <a:noFill/>
            <a:ln w="76200">
              <a:solidFill>
                <a:srgbClr val="33CCCC"/>
              </a:solidFill>
              <a:miter lim="800000"/>
              <a:headEnd/>
              <a:tailEnd type="triangle" w="med" len="med"/>
            </a:ln>
            <a:extLst>
              <a:ext uri="{909E8E84-426E-40DD-AFC4-6F175D3DCCD1}">
                <a14:hiddenFill xmlns:a14="http://schemas.microsoft.com/office/drawing/2010/main">
                  <a:noFill/>
                </a14:hiddenFill>
              </a:ext>
            </a:extLst>
          </p:spPr>
        </p:cxnSp>
        <p:cxnSp>
          <p:nvCxnSpPr>
            <p:cNvPr id="26640" name="AutoShape 14">
              <a:extLst>
                <a:ext uri="{FF2B5EF4-FFF2-40B4-BE49-F238E27FC236}">
                  <a16:creationId xmlns:a16="http://schemas.microsoft.com/office/drawing/2014/main" id="{B5EC26B1-E5A2-4DD9-8E98-C17CF5FE6251}"/>
                </a:ext>
              </a:extLst>
            </p:cNvPr>
            <p:cNvCxnSpPr>
              <a:cxnSpLocks noChangeShapeType="1"/>
              <a:stCxn id="26632" idx="3"/>
              <a:endCxn id="26633" idx="1"/>
            </p:cNvCxnSpPr>
            <p:nvPr/>
          </p:nvCxnSpPr>
          <p:spPr bwMode="auto">
            <a:xfrm>
              <a:off x="1724" y="3048"/>
              <a:ext cx="482" cy="0"/>
            </a:xfrm>
            <a:prstGeom prst="straightConnector1">
              <a:avLst/>
            </a:prstGeom>
            <a:noFill/>
            <a:ln w="76200">
              <a:solidFill>
                <a:srgbClr val="33CCCC"/>
              </a:solidFill>
              <a:miter lim="800000"/>
              <a:headEnd/>
              <a:tailEnd type="triangle" w="med" len="med"/>
            </a:ln>
            <a:extLst>
              <a:ext uri="{909E8E84-426E-40DD-AFC4-6F175D3DCCD1}">
                <a14:hiddenFill xmlns:a14="http://schemas.microsoft.com/office/drawing/2010/main">
                  <a:noFill/>
                </a14:hiddenFill>
              </a:ext>
            </a:extLst>
          </p:spPr>
        </p:cxnSp>
        <p:cxnSp>
          <p:nvCxnSpPr>
            <p:cNvPr id="26641" name="AutoShape 15">
              <a:extLst>
                <a:ext uri="{FF2B5EF4-FFF2-40B4-BE49-F238E27FC236}">
                  <a16:creationId xmlns:a16="http://schemas.microsoft.com/office/drawing/2014/main" id="{4265BE22-945D-4877-99DF-6EA0A06037AB}"/>
                </a:ext>
              </a:extLst>
            </p:cNvPr>
            <p:cNvCxnSpPr>
              <a:cxnSpLocks noChangeShapeType="1"/>
              <a:stCxn id="26633" idx="3"/>
              <a:endCxn id="26634" idx="1"/>
            </p:cNvCxnSpPr>
            <p:nvPr/>
          </p:nvCxnSpPr>
          <p:spPr bwMode="auto">
            <a:xfrm>
              <a:off x="2400" y="3048"/>
              <a:ext cx="210" cy="0"/>
            </a:xfrm>
            <a:prstGeom prst="straightConnector1">
              <a:avLst/>
            </a:prstGeom>
            <a:noFill/>
            <a:ln w="76200">
              <a:solidFill>
                <a:srgbClr val="33CCCC"/>
              </a:solidFill>
              <a:miter lim="800000"/>
              <a:headEnd/>
              <a:tailEnd type="triangle" w="med" len="med"/>
            </a:ln>
            <a:extLst>
              <a:ext uri="{909E8E84-426E-40DD-AFC4-6F175D3DCCD1}">
                <a14:hiddenFill xmlns:a14="http://schemas.microsoft.com/office/drawing/2010/main">
                  <a:noFill/>
                </a14:hiddenFill>
              </a:ext>
            </a:extLst>
          </p:spPr>
        </p:cxnSp>
        <p:cxnSp>
          <p:nvCxnSpPr>
            <p:cNvPr id="26642" name="AutoShape 16">
              <a:extLst>
                <a:ext uri="{FF2B5EF4-FFF2-40B4-BE49-F238E27FC236}">
                  <a16:creationId xmlns:a16="http://schemas.microsoft.com/office/drawing/2014/main" id="{2128A8A2-FB92-4EA8-AE30-F7862665CEC9}"/>
                </a:ext>
              </a:extLst>
            </p:cNvPr>
            <p:cNvCxnSpPr>
              <a:cxnSpLocks noChangeShapeType="1"/>
              <a:stCxn id="26634" idx="3"/>
            </p:cNvCxnSpPr>
            <p:nvPr/>
          </p:nvCxnSpPr>
          <p:spPr bwMode="auto">
            <a:xfrm>
              <a:off x="2998" y="3048"/>
              <a:ext cx="602" cy="0"/>
            </a:xfrm>
            <a:prstGeom prst="straightConnector1">
              <a:avLst/>
            </a:prstGeom>
            <a:noFill/>
            <a:ln w="76200">
              <a:solidFill>
                <a:srgbClr val="33CCCC"/>
              </a:solidFill>
              <a:miter lim="800000"/>
              <a:headEnd/>
              <a:tailEnd type="triangle" w="med" len="med"/>
            </a:ln>
            <a:extLst>
              <a:ext uri="{909E8E84-426E-40DD-AFC4-6F175D3DCCD1}">
                <a14:hiddenFill xmlns:a14="http://schemas.microsoft.com/office/drawing/2010/main">
                  <a:noFill/>
                </a14:hiddenFill>
              </a:ext>
            </a:extLst>
          </p:spPr>
        </p:cxnSp>
        <p:cxnSp>
          <p:nvCxnSpPr>
            <p:cNvPr id="26643" name="AutoShape 17">
              <a:extLst>
                <a:ext uri="{FF2B5EF4-FFF2-40B4-BE49-F238E27FC236}">
                  <a16:creationId xmlns:a16="http://schemas.microsoft.com/office/drawing/2014/main" id="{2234A338-CBEA-4022-9E57-C13F4920677D}"/>
                </a:ext>
              </a:extLst>
            </p:cNvPr>
            <p:cNvCxnSpPr>
              <a:cxnSpLocks noChangeShapeType="1"/>
              <a:endCxn id="26635" idx="1"/>
            </p:cNvCxnSpPr>
            <p:nvPr/>
          </p:nvCxnSpPr>
          <p:spPr bwMode="auto">
            <a:xfrm>
              <a:off x="4800" y="3048"/>
              <a:ext cx="526" cy="0"/>
            </a:xfrm>
            <a:prstGeom prst="straightConnector1">
              <a:avLst/>
            </a:prstGeom>
            <a:noFill/>
            <a:ln w="76200">
              <a:solidFill>
                <a:srgbClr val="33CCCC"/>
              </a:solidFill>
              <a:miter lim="800000"/>
              <a:headEnd/>
              <a:tailEnd type="triangle" w="med" len="med"/>
            </a:ln>
            <a:extLst>
              <a:ext uri="{909E8E84-426E-40DD-AFC4-6F175D3DCCD1}">
                <a14:hiddenFill xmlns:a14="http://schemas.microsoft.com/office/drawing/2010/main">
                  <a:noFill/>
                </a14:hiddenFill>
              </a:ext>
            </a:extLst>
          </p:spPr>
        </p:cxnSp>
        <p:cxnSp>
          <p:nvCxnSpPr>
            <p:cNvPr id="26644" name="AutoShape 18">
              <a:extLst>
                <a:ext uri="{FF2B5EF4-FFF2-40B4-BE49-F238E27FC236}">
                  <a16:creationId xmlns:a16="http://schemas.microsoft.com/office/drawing/2014/main" id="{66EF1F9E-A632-42BF-ADDA-521F817B3A1E}"/>
                </a:ext>
              </a:extLst>
            </p:cNvPr>
            <p:cNvCxnSpPr>
              <a:cxnSpLocks noChangeShapeType="1"/>
              <a:stCxn id="26637" idx="2"/>
              <a:endCxn id="26636" idx="0"/>
            </p:cNvCxnSpPr>
            <p:nvPr/>
          </p:nvCxnSpPr>
          <p:spPr bwMode="auto">
            <a:xfrm>
              <a:off x="4200" y="2162"/>
              <a:ext cx="0" cy="430"/>
            </a:xfrm>
            <a:prstGeom prst="straightConnector1">
              <a:avLst/>
            </a:prstGeom>
            <a:noFill/>
            <a:ln w="76200">
              <a:solidFill>
                <a:srgbClr val="33CCCC"/>
              </a:solidFill>
              <a:miter lim="800000"/>
              <a:headEnd/>
              <a:tailEnd type="triangle" w="med" len="med"/>
            </a:ln>
            <a:extLst>
              <a:ext uri="{909E8E84-426E-40DD-AFC4-6F175D3DCCD1}">
                <a14:hiddenFill xmlns:a14="http://schemas.microsoft.com/office/drawing/2010/main">
                  <a:noFill/>
                </a14:hiddenFill>
              </a:ext>
            </a:extLst>
          </p:spPr>
        </p:cxnSp>
        <p:sp>
          <p:nvSpPr>
            <p:cNvPr id="26645" name="Text Box 19">
              <a:extLst>
                <a:ext uri="{FF2B5EF4-FFF2-40B4-BE49-F238E27FC236}">
                  <a16:creationId xmlns:a16="http://schemas.microsoft.com/office/drawing/2014/main" id="{C3EC3CBE-E74E-4F98-BAD5-5107D2A1A3EB}"/>
                </a:ext>
              </a:extLst>
            </p:cNvPr>
            <p:cNvSpPr txBox="1">
              <a:spLocks noChangeArrowheads="1"/>
            </p:cNvSpPr>
            <p:nvPr/>
          </p:nvSpPr>
          <p:spPr bwMode="auto">
            <a:xfrm>
              <a:off x="192" y="3936"/>
              <a:ext cx="5376"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r>
                <a:rPr kumimoji="1" lang="en-US" altLang="zh-CN" sz="2000" b="0" dirty="0">
                  <a:solidFill>
                    <a:schemeClr val="tx1"/>
                  </a:solidFill>
                  <a:latin typeface="华文细黑" panose="02010600040101010101" pitchFamily="2" charset="-122"/>
                  <a:ea typeface="华文细黑" panose="02010600040101010101" pitchFamily="2" charset="-122"/>
                </a:rPr>
                <a:t>       </a:t>
              </a:r>
              <a:r>
                <a:rPr kumimoji="1" lang="zh-CN" altLang="en-US" sz="2000" b="0" dirty="0">
                  <a:latin typeface="华文细黑" panose="02010600040101010101" pitchFamily="2" charset="-122"/>
                  <a:ea typeface="华文细黑" panose="02010600040101010101" pitchFamily="2" charset="-122"/>
                </a:rPr>
                <a:t>编译阶段                    汇编阶段                             运行阶段 </a:t>
              </a:r>
            </a:p>
            <a:p>
              <a:pPr eaLnBrk="1" hangingPunct="1">
                <a:spcBef>
                  <a:spcPct val="50000"/>
                </a:spcBef>
              </a:pPr>
              <a:r>
                <a:rPr kumimoji="1" lang="zh-CN" altLang="en-US" sz="2000" dirty="0">
                  <a:latin typeface="华文细黑" panose="02010600040101010101" pitchFamily="2" charset="-122"/>
                  <a:ea typeface="华文细黑" panose="02010600040101010101" pitchFamily="2" charset="-122"/>
                </a:rPr>
                <a:t>                              </a:t>
              </a:r>
              <a:r>
                <a:rPr kumimoji="1" lang="zh-CN" altLang="en-US" sz="2000" dirty="0">
                  <a:solidFill>
                    <a:schemeClr val="bg2"/>
                  </a:solidFill>
                  <a:latin typeface="华文细黑" panose="02010600040101010101" pitchFamily="2" charset="-122"/>
                  <a:ea typeface="华文细黑" panose="02010600040101010101" pitchFamily="2" charset="-122"/>
                </a:rPr>
                <a:t>图</a:t>
              </a:r>
              <a:r>
                <a:rPr kumimoji="1" lang="en-US" altLang="zh-CN" sz="2000" dirty="0">
                  <a:solidFill>
                    <a:schemeClr val="bg2"/>
                  </a:solidFill>
                  <a:latin typeface="华文细黑" panose="02010600040101010101" pitchFamily="2" charset="-122"/>
                  <a:ea typeface="华文细黑" panose="02010600040101010101" pitchFamily="2" charset="-122"/>
                </a:rPr>
                <a:t>1.2  </a:t>
              </a:r>
              <a:r>
                <a:rPr kumimoji="1" lang="zh-CN" altLang="en-US" sz="2000" dirty="0">
                  <a:solidFill>
                    <a:schemeClr val="bg2"/>
                  </a:solidFill>
                  <a:latin typeface="华文细黑" panose="02010600040101010101" pitchFamily="2" charset="-122"/>
                  <a:ea typeface="华文细黑" panose="02010600040101010101" pitchFamily="2" charset="-122"/>
                </a:rPr>
                <a:t>生成汇编语言目标程序的编译方式</a:t>
              </a:r>
              <a:r>
                <a:rPr kumimoji="1" lang="zh-CN" altLang="en-US" sz="2000" b="0" dirty="0">
                  <a:solidFill>
                    <a:schemeClr val="bg2"/>
                  </a:solidFill>
                  <a:latin typeface="华文细黑" panose="02010600040101010101" pitchFamily="2" charset="-122"/>
                  <a:ea typeface="华文细黑" panose="02010600040101010101" pitchFamily="2" charset="-122"/>
                </a:rPr>
                <a:t> </a:t>
              </a:r>
            </a:p>
          </p:txBody>
        </p:sp>
      </p:grpSp>
      <p:sp>
        <p:nvSpPr>
          <p:cNvPr id="26629" name="Text Box 25">
            <a:extLst>
              <a:ext uri="{FF2B5EF4-FFF2-40B4-BE49-F238E27FC236}">
                <a16:creationId xmlns:a16="http://schemas.microsoft.com/office/drawing/2014/main" id="{219CF1A1-2FA1-49C9-9C79-282546FBA3F5}"/>
              </a:ext>
            </a:extLst>
          </p:cNvPr>
          <p:cNvSpPr txBox="1">
            <a:spLocks noChangeArrowheads="1"/>
          </p:cNvSpPr>
          <p:nvPr/>
        </p:nvSpPr>
        <p:spPr bwMode="auto">
          <a:xfrm>
            <a:off x="684213" y="333375"/>
            <a:ext cx="7559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r>
              <a:rPr kumimoji="1" lang="zh-CN" altLang="en-US" sz="2800" dirty="0">
                <a:solidFill>
                  <a:schemeClr val="tx1"/>
                </a:solidFill>
                <a:latin typeface="Times New Roman" panose="02020603050405020304" pitchFamily="18" charset="0"/>
                <a:ea typeface="宋体" panose="02010600030101010101" pitchFamily="2" charset="-122"/>
              </a:rPr>
              <a:t>语言处理器的类型</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4">
            <a:extLst>
              <a:ext uri="{FF2B5EF4-FFF2-40B4-BE49-F238E27FC236}">
                <a16:creationId xmlns:a16="http://schemas.microsoft.com/office/drawing/2014/main" id="{639C51EA-9A25-4381-A8D8-764E9384495E}"/>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65106E9A-0079-4CB9-AC03-D3975DEFA7CB}" type="slidenum">
              <a:rPr lang="en-US" altLang="zh-CN" sz="1200" b="0">
                <a:solidFill>
                  <a:schemeClr val="tx1"/>
                </a:solidFill>
                <a:latin typeface="Garamond" panose="02020404030301010803" pitchFamily="18" charset="0"/>
                <a:ea typeface="宋体" panose="02010600030101010101" pitchFamily="2" charset="-122"/>
              </a:rPr>
              <a:pPr eaLnBrk="1" hangingPunct="1"/>
              <a:t>26</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27651" name="Text Box 2">
            <a:extLst>
              <a:ext uri="{FF2B5EF4-FFF2-40B4-BE49-F238E27FC236}">
                <a16:creationId xmlns:a16="http://schemas.microsoft.com/office/drawing/2014/main" id="{40AF17BA-8703-4415-A624-B899B6E7A29F}"/>
              </a:ext>
            </a:extLst>
          </p:cNvPr>
          <p:cNvSpPr txBox="1">
            <a:spLocks noChangeArrowheads="1"/>
          </p:cNvSpPr>
          <p:nvPr/>
        </p:nvSpPr>
        <p:spPr bwMode="auto">
          <a:xfrm>
            <a:off x="0" y="1031875"/>
            <a:ext cx="9144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r>
              <a:rPr kumimoji="1" lang="en-US" altLang="zh-CN" sz="2400" dirty="0">
                <a:solidFill>
                  <a:srgbClr val="CC0000"/>
                </a:solidFill>
                <a:latin typeface="华文细黑" panose="02010600040101010101" pitchFamily="2" charset="-122"/>
                <a:ea typeface="华文细黑" panose="02010600040101010101" pitchFamily="2" charset="-122"/>
              </a:rPr>
              <a:t>3</a:t>
            </a:r>
            <a:r>
              <a:rPr kumimoji="1" lang="zh-CN" altLang="en-US" sz="2400" dirty="0">
                <a:solidFill>
                  <a:srgbClr val="CC0000"/>
                </a:solidFill>
                <a:latin typeface="华文细黑" panose="02010600040101010101" pitchFamily="2" charset="-122"/>
                <a:ea typeface="华文细黑" panose="02010600040101010101" pitchFamily="2" charset="-122"/>
              </a:rPr>
              <a:t>、从源程序的编译到执行只有一个阶段</a:t>
            </a:r>
            <a:r>
              <a:rPr kumimoji="1" lang="en-US" altLang="zh-CN" sz="2400" dirty="0">
                <a:solidFill>
                  <a:srgbClr val="CC0000"/>
                </a:solidFill>
                <a:latin typeface="华文细黑" panose="02010600040101010101" pitchFamily="2" charset="-122"/>
                <a:ea typeface="华文细黑" panose="02010600040101010101" pitchFamily="2" charset="-122"/>
              </a:rPr>
              <a:t>——</a:t>
            </a:r>
            <a:r>
              <a:rPr kumimoji="1" lang="zh-CN" altLang="en-US" sz="2400" dirty="0">
                <a:solidFill>
                  <a:srgbClr val="CC0000"/>
                </a:solidFill>
                <a:latin typeface="华文细黑" panose="02010600040101010101" pitchFamily="2" charset="-122"/>
                <a:ea typeface="华文细黑" panose="02010600040101010101" pitchFamily="2" charset="-122"/>
              </a:rPr>
              <a:t>解释执行阶段</a:t>
            </a:r>
          </a:p>
          <a:p>
            <a:pPr eaLnBrk="1" hangingPunct="1">
              <a:spcBef>
                <a:spcPct val="50000"/>
              </a:spcBef>
            </a:pPr>
            <a:r>
              <a:rPr kumimoji="1" lang="zh-CN" altLang="en-US" sz="2000" dirty="0">
                <a:solidFill>
                  <a:schemeClr val="tx1"/>
                </a:solidFill>
                <a:latin typeface="华文细黑" panose="02010600040101010101" pitchFamily="2" charset="-122"/>
                <a:ea typeface="华文细黑" panose="02010600040101010101" pitchFamily="2" charset="-122"/>
              </a:rPr>
              <a:t>如果翻译程序同时处理源程序和数据，按源程序中语句的动态顺序，逐句的进行分析解释，并立即予以执行，这种翻译程序称为“解释程序。</a:t>
            </a:r>
          </a:p>
          <a:p>
            <a:pPr eaLnBrk="1" hangingPunct="1">
              <a:spcBef>
                <a:spcPct val="50000"/>
              </a:spcBef>
            </a:pPr>
            <a:r>
              <a:rPr kumimoji="1" lang="zh-CN" altLang="en-US" sz="2000" dirty="0">
                <a:solidFill>
                  <a:schemeClr val="tx1"/>
                </a:solidFill>
                <a:latin typeface="华文细黑" panose="02010600040101010101" pitchFamily="2" charset="-122"/>
                <a:ea typeface="华文细黑" panose="02010600040101010101" pitchFamily="2" charset="-122"/>
              </a:rPr>
              <a:t>在解释方式下，最终并不生成目标程序，这是编译方式与解释方式的根本区别。</a:t>
            </a:r>
            <a:endParaRPr kumimoji="1" lang="zh-CN" altLang="en-US" sz="2400" b="0" dirty="0">
              <a:solidFill>
                <a:schemeClr val="tx1"/>
              </a:solidFill>
              <a:latin typeface="华文细黑" panose="02010600040101010101" pitchFamily="2" charset="-122"/>
              <a:ea typeface="华文细黑" panose="02010600040101010101" pitchFamily="2" charset="-122"/>
            </a:endParaRPr>
          </a:p>
        </p:txBody>
      </p:sp>
      <p:sp>
        <p:nvSpPr>
          <p:cNvPr id="27652" name="Text Box 3">
            <a:extLst>
              <a:ext uri="{FF2B5EF4-FFF2-40B4-BE49-F238E27FC236}">
                <a16:creationId xmlns:a16="http://schemas.microsoft.com/office/drawing/2014/main" id="{E06F1A4C-0FCA-4591-BB73-C8B8EA4EAEE1}"/>
              </a:ext>
            </a:extLst>
          </p:cNvPr>
          <p:cNvSpPr txBox="1">
            <a:spLocks noChangeArrowheads="1"/>
          </p:cNvSpPr>
          <p:nvPr/>
        </p:nvSpPr>
        <p:spPr bwMode="auto">
          <a:xfrm>
            <a:off x="1357313" y="3243263"/>
            <a:ext cx="2286000" cy="4572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400" dirty="0">
                <a:solidFill>
                  <a:schemeClr val="tx1"/>
                </a:solidFill>
                <a:latin typeface="华文细黑" panose="02010600040101010101" pitchFamily="2" charset="-122"/>
                <a:ea typeface="华文细黑" panose="02010600040101010101" pitchFamily="2" charset="-122"/>
              </a:rPr>
              <a:t>源程序 </a:t>
            </a:r>
          </a:p>
        </p:txBody>
      </p:sp>
      <p:sp>
        <p:nvSpPr>
          <p:cNvPr id="27653" name="Text Box 4">
            <a:extLst>
              <a:ext uri="{FF2B5EF4-FFF2-40B4-BE49-F238E27FC236}">
                <a16:creationId xmlns:a16="http://schemas.microsoft.com/office/drawing/2014/main" id="{3455E847-044F-4D51-9EF2-BCB88B618C61}"/>
              </a:ext>
            </a:extLst>
          </p:cNvPr>
          <p:cNvSpPr txBox="1">
            <a:spLocks noChangeArrowheads="1"/>
          </p:cNvSpPr>
          <p:nvPr/>
        </p:nvSpPr>
        <p:spPr bwMode="auto">
          <a:xfrm>
            <a:off x="1357313" y="4691063"/>
            <a:ext cx="2286000" cy="4572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400">
                <a:solidFill>
                  <a:schemeClr val="tx1"/>
                </a:solidFill>
                <a:latin typeface="华文细黑" panose="02010600040101010101" pitchFamily="2" charset="-122"/>
                <a:ea typeface="华文细黑" panose="02010600040101010101" pitchFamily="2" charset="-122"/>
              </a:rPr>
              <a:t>数据 </a:t>
            </a:r>
          </a:p>
        </p:txBody>
      </p:sp>
      <p:sp>
        <p:nvSpPr>
          <p:cNvPr id="27654" name="Text Box 5">
            <a:extLst>
              <a:ext uri="{FF2B5EF4-FFF2-40B4-BE49-F238E27FC236}">
                <a16:creationId xmlns:a16="http://schemas.microsoft.com/office/drawing/2014/main" id="{AA49F57A-A0D9-43F9-8C22-0B605A66BECE}"/>
              </a:ext>
            </a:extLst>
          </p:cNvPr>
          <p:cNvSpPr txBox="1">
            <a:spLocks noChangeArrowheads="1"/>
          </p:cNvSpPr>
          <p:nvPr/>
        </p:nvSpPr>
        <p:spPr bwMode="auto">
          <a:xfrm>
            <a:off x="4689515" y="3167063"/>
            <a:ext cx="553998" cy="2133600"/>
          </a:xfrm>
          <a:prstGeom prst="rect">
            <a:avLst/>
          </a:prstGeom>
          <a:solidFill>
            <a:srgbClr val="FF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400">
                <a:solidFill>
                  <a:schemeClr val="tx1"/>
                </a:solidFill>
                <a:latin typeface="华文细黑" panose="02010600040101010101" pitchFamily="2" charset="-122"/>
                <a:ea typeface="华文细黑" panose="02010600040101010101" pitchFamily="2" charset="-122"/>
              </a:rPr>
              <a:t>解释程序 </a:t>
            </a:r>
          </a:p>
        </p:txBody>
      </p:sp>
      <p:sp>
        <p:nvSpPr>
          <p:cNvPr id="27655" name="Text Box 6">
            <a:extLst>
              <a:ext uri="{FF2B5EF4-FFF2-40B4-BE49-F238E27FC236}">
                <a16:creationId xmlns:a16="http://schemas.microsoft.com/office/drawing/2014/main" id="{151CE332-EF27-4F58-BD8E-FAE469CAA814}"/>
              </a:ext>
            </a:extLst>
          </p:cNvPr>
          <p:cNvSpPr txBox="1">
            <a:spLocks noChangeArrowheads="1"/>
          </p:cNvSpPr>
          <p:nvPr/>
        </p:nvSpPr>
        <p:spPr bwMode="auto">
          <a:xfrm>
            <a:off x="6178550" y="3932238"/>
            <a:ext cx="1600200" cy="46166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400">
                <a:solidFill>
                  <a:schemeClr val="tx1"/>
                </a:solidFill>
                <a:latin typeface="华文细黑" panose="02010600040101010101" pitchFamily="2" charset="-122"/>
                <a:ea typeface="华文细黑" panose="02010600040101010101" pitchFamily="2" charset="-122"/>
              </a:rPr>
              <a:t>结果 </a:t>
            </a:r>
          </a:p>
        </p:txBody>
      </p:sp>
      <p:cxnSp>
        <p:nvCxnSpPr>
          <p:cNvPr id="27656" name="AutoShape 7">
            <a:extLst>
              <a:ext uri="{FF2B5EF4-FFF2-40B4-BE49-F238E27FC236}">
                <a16:creationId xmlns:a16="http://schemas.microsoft.com/office/drawing/2014/main" id="{9A9EF948-D77A-4ACB-94FF-AD680032C169}"/>
              </a:ext>
            </a:extLst>
          </p:cNvPr>
          <p:cNvCxnSpPr>
            <a:cxnSpLocks noChangeShapeType="1"/>
            <a:stCxn id="27652" idx="3"/>
            <a:endCxn id="27654" idx="1"/>
          </p:cNvCxnSpPr>
          <p:nvPr/>
        </p:nvCxnSpPr>
        <p:spPr bwMode="auto">
          <a:xfrm>
            <a:off x="3643313" y="3471863"/>
            <a:ext cx="1046202" cy="762000"/>
          </a:xfrm>
          <a:prstGeom prst="straightConnector1">
            <a:avLst/>
          </a:prstGeom>
          <a:noFill/>
          <a:ln w="76200">
            <a:solidFill>
              <a:srgbClr val="33CCCC"/>
            </a:solidFill>
            <a:miter lim="800000"/>
            <a:headEnd/>
            <a:tailEnd type="triangle" w="med" len="med"/>
          </a:ln>
          <a:extLst>
            <a:ext uri="{909E8E84-426E-40DD-AFC4-6F175D3DCCD1}">
              <a14:hiddenFill xmlns:a14="http://schemas.microsoft.com/office/drawing/2010/main">
                <a:noFill/>
              </a14:hiddenFill>
            </a:ext>
          </a:extLst>
        </p:spPr>
      </p:cxnSp>
      <p:cxnSp>
        <p:nvCxnSpPr>
          <p:cNvPr id="27657" name="AutoShape 8">
            <a:extLst>
              <a:ext uri="{FF2B5EF4-FFF2-40B4-BE49-F238E27FC236}">
                <a16:creationId xmlns:a16="http://schemas.microsoft.com/office/drawing/2014/main" id="{D1B91230-7B0C-491C-924F-C4CF44B469B0}"/>
              </a:ext>
            </a:extLst>
          </p:cNvPr>
          <p:cNvCxnSpPr>
            <a:cxnSpLocks noChangeShapeType="1"/>
            <a:stCxn id="27653" idx="3"/>
            <a:endCxn id="27654" idx="1"/>
          </p:cNvCxnSpPr>
          <p:nvPr/>
        </p:nvCxnSpPr>
        <p:spPr bwMode="auto">
          <a:xfrm flipV="1">
            <a:off x="3643313" y="4233863"/>
            <a:ext cx="1046202" cy="685800"/>
          </a:xfrm>
          <a:prstGeom prst="straightConnector1">
            <a:avLst/>
          </a:prstGeom>
          <a:noFill/>
          <a:ln w="76200">
            <a:solidFill>
              <a:srgbClr val="33CCCC"/>
            </a:solidFill>
            <a:miter lim="800000"/>
            <a:headEnd/>
            <a:tailEnd type="triangle" w="med" len="med"/>
          </a:ln>
          <a:extLst>
            <a:ext uri="{909E8E84-426E-40DD-AFC4-6F175D3DCCD1}">
              <a14:hiddenFill xmlns:a14="http://schemas.microsoft.com/office/drawing/2010/main">
                <a:noFill/>
              </a14:hiddenFill>
            </a:ext>
          </a:extLst>
        </p:spPr>
      </p:cxnSp>
      <p:cxnSp>
        <p:nvCxnSpPr>
          <p:cNvPr id="27658" name="AutoShape 9">
            <a:extLst>
              <a:ext uri="{FF2B5EF4-FFF2-40B4-BE49-F238E27FC236}">
                <a16:creationId xmlns:a16="http://schemas.microsoft.com/office/drawing/2014/main" id="{9DAF5A82-C36C-4573-BECD-FEECD3AAEF0A}"/>
              </a:ext>
            </a:extLst>
          </p:cNvPr>
          <p:cNvCxnSpPr>
            <a:cxnSpLocks noChangeShapeType="1"/>
            <a:stCxn id="27654" idx="3"/>
            <a:endCxn id="27655" idx="1"/>
          </p:cNvCxnSpPr>
          <p:nvPr/>
        </p:nvCxnSpPr>
        <p:spPr bwMode="auto">
          <a:xfrm flipV="1">
            <a:off x="5243513" y="4163071"/>
            <a:ext cx="935037" cy="70792"/>
          </a:xfrm>
          <a:prstGeom prst="straightConnector1">
            <a:avLst/>
          </a:prstGeom>
          <a:noFill/>
          <a:ln w="76200">
            <a:solidFill>
              <a:srgbClr val="33CCCC"/>
            </a:solidFill>
            <a:miter lim="800000"/>
            <a:headEnd/>
            <a:tailEnd type="triangle" w="med" len="med"/>
          </a:ln>
          <a:extLst>
            <a:ext uri="{909E8E84-426E-40DD-AFC4-6F175D3DCCD1}">
              <a14:hiddenFill xmlns:a14="http://schemas.microsoft.com/office/drawing/2010/main">
                <a:noFill/>
              </a14:hiddenFill>
            </a:ext>
          </a:extLst>
        </p:spPr>
      </p:cxnSp>
      <p:sp>
        <p:nvSpPr>
          <p:cNvPr id="27659" name="Text Box 10">
            <a:extLst>
              <a:ext uri="{FF2B5EF4-FFF2-40B4-BE49-F238E27FC236}">
                <a16:creationId xmlns:a16="http://schemas.microsoft.com/office/drawing/2014/main" id="{92AE0FE7-3B17-4DD7-92CA-289799E1709F}"/>
              </a:ext>
            </a:extLst>
          </p:cNvPr>
          <p:cNvSpPr txBox="1">
            <a:spLocks noChangeArrowheads="1"/>
          </p:cNvSpPr>
          <p:nvPr/>
        </p:nvSpPr>
        <p:spPr bwMode="auto">
          <a:xfrm>
            <a:off x="2411413" y="5734050"/>
            <a:ext cx="510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000">
                <a:solidFill>
                  <a:srgbClr val="993300"/>
                </a:solidFill>
                <a:latin typeface="Times New Roman" panose="02020603050405020304" pitchFamily="18" charset="0"/>
                <a:ea typeface="宋体" panose="02010600030101010101" pitchFamily="2" charset="-122"/>
              </a:rPr>
              <a:t>图</a:t>
            </a:r>
            <a:r>
              <a:rPr kumimoji="1" lang="en-US" altLang="zh-CN" sz="2000">
                <a:solidFill>
                  <a:srgbClr val="993300"/>
                </a:solidFill>
                <a:latin typeface="Times New Roman" panose="02020603050405020304" pitchFamily="18" charset="0"/>
                <a:ea typeface="宋体" panose="02010600030101010101" pitchFamily="2" charset="-122"/>
              </a:rPr>
              <a:t>1.3 </a:t>
            </a:r>
            <a:r>
              <a:rPr kumimoji="1" lang="zh-CN" altLang="en-US" sz="2000">
                <a:solidFill>
                  <a:srgbClr val="993300"/>
                </a:solidFill>
                <a:latin typeface="Times New Roman" panose="02020603050405020304" pitchFamily="18" charset="0"/>
                <a:ea typeface="宋体" panose="02010600030101010101" pitchFamily="2" charset="-122"/>
              </a:rPr>
              <a:t>高级语言的解释方式</a:t>
            </a:r>
            <a:r>
              <a:rPr kumimoji="1" lang="zh-CN" altLang="en-US" sz="2000">
                <a:solidFill>
                  <a:schemeClr val="folHlink"/>
                </a:solidFill>
                <a:latin typeface="Times New Roman" panose="02020603050405020304" pitchFamily="18" charset="0"/>
                <a:ea typeface="宋体" panose="02010600030101010101" pitchFamily="2" charset="-122"/>
              </a:rPr>
              <a:t> </a:t>
            </a:r>
          </a:p>
        </p:txBody>
      </p:sp>
      <p:sp>
        <p:nvSpPr>
          <p:cNvPr id="27660" name="Text Box 12">
            <a:extLst>
              <a:ext uri="{FF2B5EF4-FFF2-40B4-BE49-F238E27FC236}">
                <a16:creationId xmlns:a16="http://schemas.microsoft.com/office/drawing/2014/main" id="{4D085B05-6E6D-49D5-BBD7-1D56A284A743}"/>
              </a:ext>
            </a:extLst>
          </p:cNvPr>
          <p:cNvSpPr txBox="1">
            <a:spLocks noChangeArrowheads="1"/>
          </p:cNvSpPr>
          <p:nvPr/>
        </p:nvSpPr>
        <p:spPr bwMode="auto">
          <a:xfrm>
            <a:off x="684213" y="333375"/>
            <a:ext cx="7559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r>
              <a:rPr kumimoji="1" lang="zh-CN" altLang="en-US" sz="2800">
                <a:solidFill>
                  <a:schemeClr val="tx1"/>
                </a:solidFill>
                <a:latin typeface="Times New Roman" panose="02020603050405020304" pitchFamily="18" charset="0"/>
                <a:ea typeface="宋体" panose="02010600030101010101" pitchFamily="2" charset="-122"/>
              </a:rPr>
              <a:t>语言处理器的类型</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BFC97B31-9F25-4860-976C-59B59017B3F3}"/>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B2F6FAD6-DDB8-4D29-9B55-3A0CF5F19AFF}" type="slidenum">
              <a:rPr lang="en-US" altLang="zh-CN" sz="1200" b="0">
                <a:solidFill>
                  <a:schemeClr val="tx1"/>
                </a:solidFill>
                <a:latin typeface="Garamond" panose="02020404030301010803" pitchFamily="18" charset="0"/>
                <a:ea typeface="宋体" panose="02010600030101010101" pitchFamily="2" charset="-122"/>
              </a:rPr>
              <a:pPr eaLnBrk="1" hangingPunct="1"/>
              <a:t>27</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28675" name="Rectangle 4">
            <a:extLst>
              <a:ext uri="{FF2B5EF4-FFF2-40B4-BE49-F238E27FC236}">
                <a16:creationId xmlns:a16="http://schemas.microsoft.com/office/drawing/2014/main" id="{692D3F12-6221-4248-B9EC-67A12F815BB1}"/>
              </a:ext>
            </a:extLst>
          </p:cNvPr>
          <p:cNvSpPr>
            <a:spLocks noGrp="1" noChangeArrowheads="1"/>
          </p:cNvSpPr>
          <p:nvPr>
            <p:ph type="body" idx="1"/>
          </p:nvPr>
        </p:nvSpPr>
        <p:spPr>
          <a:xfrm>
            <a:off x="395288" y="260648"/>
            <a:ext cx="8280400" cy="2952750"/>
          </a:xfrm>
          <a:noFill/>
        </p:spPr>
        <p:txBody>
          <a:bodyPr/>
          <a:lstStyle/>
          <a:p>
            <a:pPr marL="914400" lvl="1" indent="-457200" eaLnBrk="1" hangingPunct="1"/>
            <a:r>
              <a:rPr lang="zh-CN" altLang="en-US" sz="2800" b="1" dirty="0">
                <a:solidFill>
                  <a:srgbClr val="0000CC"/>
                </a:solidFill>
                <a:latin typeface="华文细黑" panose="02010600040101010101" pitchFamily="2" charset="-122"/>
                <a:ea typeface="华文细黑" panose="02010600040101010101" pitchFamily="2" charset="-122"/>
              </a:rPr>
              <a:t>两类翻译程序</a:t>
            </a:r>
          </a:p>
          <a:p>
            <a:pPr marL="1295400" lvl="2" indent="-381000" eaLnBrk="1" hangingPunct="1">
              <a:lnSpc>
                <a:spcPct val="120000"/>
              </a:lnSpc>
            </a:pPr>
            <a:r>
              <a:rPr lang="zh-CN" altLang="en-US" sz="2400" b="1" dirty="0">
                <a:latin typeface="华文细黑" panose="02010600040101010101" pitchFamily="2" charset="-122"/>
                <a:ea typeface="华文细黑" panose="02010600040101010101" pitchFamily="2" charset="-122"/>
              </a:rPr>
              <a:t>编译程序：就是一个语言翻译程序，把源语言书写的程序翻译成等价的目标语言程序。</a:t>
            </a:r>
          </a:p>
          <a:p>
            <a:pPr marL="1295400" lvl="2" indent="-381000" eaLnBrk="1" hangingPunct="1">
              <a:lnSpc>
                <a:spcPct val="120000"/>
              </a:lnSpc>
            </a:pPr>
            <a:endParaRPr lang="zh-CN" altLang="en-US" sz="2400" b="1" dirty="0">
              <a:latin typeface="华文细黑" panose="02010600040101010101" pitchFamily="2" charset="-122"/>
              <a:ea typeface="华文细黑" panose="02010600040101010101" pitchFamily="2" charset="-122"/>
            </a:endParaRPr>
          </a:p>
          <a:p>
            <a:pPr marL="1295400" lvl="2" indent="-381000" eaLnBrk="1" hangingPunct="1">
              <a:lnSpc>
                <a:spcPct val="120000"/>
              </a:lnSpc>
            </a:pPr>
            <a:r>
              <a:rPr lang="zh-CN" altLang="en-US" sz="2400" b="1" dirty="0">
                <a:latin typeface="华文细黑" panose="02010600040101010101" pitchFamily="2" charset="-122"/>
                <a:ea typeface="华文细黑" panose="02010600040101010101" pitchFamily="2" charset="-122"/>
              </a:rPr>
              <a:t>解释程序：集编译与运行为一体，同时处理源程序与数据，采取边分析边执行的方式计算结果。</a:t>
            </a:r>
          </a:p>
        </p:txBody>
      </p:sp>
      <p:sp>
        <p:nvSpPr>
          <p:cNvPr id="28676" name="Rectangle 18">
            <a:extLst>
              <a:ext uri="{FF2B5EF4-FFF2-40B4-BE49-F238E27FC236}">
                <a16:creationId xmlns:a16="http://schemas.microsoft.com/office/drawing/2014/main" id="{8B28FAEA-80C5-45C8-BE50-EBDEB2A1FB09}"/>
              </a:ext>
            </a:extLst>
          </p:cNvPr>
          <p:cNvSpPr>
            <a:spLocks noChangeArrowheads="1"/>
          </p:cNvSpPr>
          <p:nvPr/>
        </p:nvSpPr>
        <p:spPr bwMode="auto">
          <a:xfrm>
            <a:off x="1258888" y="3789585"/>
            <a:ext cx="7488237"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lnSpc>
                <a:spcPct val="90000"/>
              </a:lnSpc>
              <a:spcBef>
                <a:spcPct val="20000"/>
              </a:spcBef>
              <a:buClr>
                <a:schemeClr val="accent1"/>
              </a:buClr>
              <a:buSzPct val="65000"/>
              <a:buFont typeface="Wingdings" panose="05000000000000000000" pitchFamily="2" charset="2"/>
              <a:buChar char="n"/>
            </a:pPr>
            <a:r>
              <a:rPr lang="zh-CN" altLang="en-US" sz="2400" dirty="0">
                <a:solidFill>
                  <a:schemeClr val="tx1"/>
                </a:solidFill>
                <a:latin typeface="华文细黑" panose="02010600040101010101" pitchFamily="2" charset="-122"/>
                <a:ea typeface="华文细黑" panose="02010600040101010101" pitchFamily="2" charset="-122"/>
              </a:rPr>
              <a:t>提供两种执行方式：编译方式、解释方式</a:t>
            </a:r>
          </a:p>
          <a:p>
            <a:pPr eaLnBrk="1" hangingPunct="1">
              <a:lnSpc>
                <a:spcPct val="90000"/>
              </a:lnSpc>
              <a:spcBef>
                <a:spcPct val="20000"/>
              </a:spcBef>
              <a:buClr>
                <a:schemeClr val="accent1"/>
              </a:buClr>
              <a:buSzPct val="65000"/>
              <a:buFont typeface="Wingdings" panose="05000000000000000000" pitchFamily="2" charset="2"/>
              <a:buChar char="n"/>
            </a:pPr>
            <a:r>
              <a:rPr lang="zh-CN" altLang="en-US" sz="2400" dirty="0">
                <a:solidFill>
                  <a:schemeClr val="tx1"/>
                </a:solidFill>
                <a:latin typeface="华文细黑" panose="02010600040101010101" pitchFamily="2" charset="-122"/>
                <a:ea typeface="华文细黑" panose="02010600040101010101" pitchFamily="2" charset="-122"/>
              </a:rPr>
              <a:t>混合策略</a:t>
            </a:r>
          </a:p>
          <a:p>
            <a:pPr eaLnBrk="1" hangingPunct="1">
              <a:lnSpc>
                <a:spcPct val="90000"/>
              </a:lnSpc>
              <a:spcBef>
                <a:spcPct val="20000"/>
              </a:spcBef>
              <a:buClr>
                <a:schemeClr val="accent1"/>
              </a:buClr>
              <a:buSzPct val="65000"/>
              <a:buFont typeface="Wingdings" panose="05000000000000000000" pitchFamily="2" charset="2"/>
              <a:buNone/>
            </a:pPr>
            <a:r>
              <a:rPr lang="zh-CN" altLang="en-US" sz="2400" dirty="0">
                <a:solidFill>
                  <a:schemeClr val="tx1"/>
                </a:solidFill>
                <a:latin typeface="华文细黑" panose="02010600040101010101" pitchFamily="2" charset="-122"/>
                <a:ea typeface="华文细黑" panose="02010600040101010101" pitchFamily="2" charset="-122"/>
              </a:rPr>
              <a:t>            最常执行的部分  </a:t>
            </a:r>
            <a:r>
              <a:rPr lang="zh-CN" altLang="en-US" sz="2400" dirty="0">
                <a:solidFill>
                  <a:schemeClr val="tx1"/>
                </a:solidFill>
                <a:latin typeface="华文细黑" panose="02010600040101010101" pitchFamily="2" charset="-122"/>
                <a:ea typeface="华文细黑" panose="02010600040101010101" pitchFamily="2" charset="-122"/>
                <a:sym typeface="Wingdings" panose="05000000000000000000" pitchFamily="2" charset="2"/>
              </a:rPr>
              <a:t></a:t>
            </a:r>
            <a:r>
              <a:rPr lang="zh-CN" altLang="en-US" sz="2400" dirty="0">
                <a:solidFill>
                  <a:schemeClr val="tx1"/>
                </a:solidFill>
                <a:latin typeface="华文细黑" panose="02010600040101010101" pitchFamily="2" charset="-122"/>
                <a:ea typeface="华文细黑" panose="02010600040101010101" pitchFamily="2" charset="-122"/>
              </a:rPr>
              <a:t> 编译实现</a:t>
            </a:r>
          </a:p>
          <a:p>
            <a:pPr eaLnBrk="1" hangingPunct="1">
              <a:lnSpc>
                <a:spcPct val="90000"/>
              </a:lnSpc>
              <a:spcBef>
                <a:spcPct val="20000"/>
              </a:spcBef>
              <a:buClr>
                <a:schemeClr val="accent1"/>
              </a:buClr>
              <a:buSzPct val="65000"/>
              <a:buFont typeface="Wingdings" panose="05000000000000000000" pitchFamily="2" charset="2"/>
              <a:buNone/>
            </a:pPr>
            <a:r>
              <a:rPr lang="zh-CN" altLang="en-US" sz="2400" dirty="0">
                <a:solidFill>
                  <a:schemeClr val="tx1"/>
                </a:solidFill>
                <a:latin typeface="华文细黑" panose="02010600040101010101" pitchFamily="2" charset="-122"/>
                <a:ea typeface="华文细黑" panose="02010600040101010101" pitchFamily="2" charset="-122"/>
              </a:rPr>
              <a:t>            其余</a:t>
            </a:r>
            <a:r>
              <a:rPr lang="zh-CN" altLang="en-US" sz="2400" dirty="0">
                <a:solidFill>
                  <a:schemeClr val="tx1"/>
                </a:solidFill>
                <a:latin typeface="华文细黑" panose="02010600040101010101" pitchFamily="2" charset="-122"/>
                <a:ea typeface="华文细黑" panose="02010600040101010101" pitchFamily="2" charset="-122"/>
                <a:sym typeface="Wingdings" panose="05000000000000000000" pitchFamily="2" charset="2"/>
              </a:rPr>
              <a:t></a:t>
            </a:r>
            <a:r>
              <a:rPr lang="zh-CN" altLang="en-US" sz="2400" dirty="0">
                <a:solidFill>
                  <a:schemeClr val="tx1"/>
                </a:solidFill>
                <a:latin typeface="华文细黑" panose="02010600040101010101" pitchFamily="2" charset="-122"/>
                <a:ea typeface="华文细黑" panose="02010600040101010101" pitchFamily="2" charset="-122"/>
              </a:rPr>
              <a:t> 解释实现</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555F8B21-F17E-427B-882D-91B8D7609AB6}"/>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5276A654-16A8-449D-BB99-98FF34F33C53}" type="slidenum">
              <a:rPr lang="en-US" altLang="zh-CN" sz="1200" b="0">
                <a:solidFill>
                  <a:schemeClr val="tx1"/>
                </a:solidFill>
                <a:latin typeface="Garamond" panose="02020404030301010803" pitchFamily="18" charset="0"/>
                <a:ea typeface="宋体" panose="02010600030101010101" pitchFamily="2" charset="-122"/>
              </a:rPr>
              <a:pPr eaLnBrk="1" hangingPunct="1"/>
              <a:t>28</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29699" name="Rectangle 5">
            <a:extLst>
              <a:ext uri="{FF2B5EF4-FFF2-40B4-BE49-F238E27FC236}">
                <a16:creationId xmlns:a16="http://schemas.microsoft.com/office/drawing/2014/main" id="{4A2088BD-DE98-4076-AD0F-D6557293B53A}"/>
              </a:ext>
            </a:extLst>
          </p:cNvPr>
          <p:cNvSpPr>
            <a:spLocks noGrp="1" noChangeArrowheads="1"/>
          </p:cNvSpPr>
          <p:nvPr>
            <p:ph type="body" idx="1"/>
          </p:nvPr>
        </p:nvSpPr>
        <p:spPr>
          <a:xfrm>
            <a:off x="0" y="260648"/>
            <a:ext cx="9144000" cy="4968875"/>
          </a:xfrm>
          <a:noFill/>
        </p:spPr>
        <p:txBody>
          <a:bodyPr/>
          <a:lstStyle/>
          <a:p>
            <a:pPr marL="914400" lvl="1" indent="-457200" eaLnBrk="1" hangingPunct="1">
              <a:lnSpc>
                <a:spcPct val="115000"/>
              </a:lnSpc>
            </a:pPr>
            <a:r>
              <a:rPr lang="zh-CN" altLang="en-US" sz="2800" b="1" dirty="0">
                <a:solidFill>
                  <a:srgbClr val="0000CC"/>
                </a:solidFill>
                <a:latin typeface="华文细黑" panose="02010600040101010101" pitchFamily="2" charset="-122"/>
                <a:ea typeface="华文细黑" panose="02010600040101010101" pitchFamily="2" charset="-122"/>
              </a:rPr>
              <a:t>编译、解释对比</a:t>
            </a:r>
          </a:p>
          <a:p>
            <a:pPr marL="1295400" lvl="2" indent="-381000" eaLnBrk="1" hangingPunct="1">
              <a:lnSpc>
                <a:spcPct val="115000"/>
              </a:lnSpc>
            </a:pPr>
            <a:r>
              <a:rPr lang="zh-CN" altLang="en-US" sz="2400" b="1" dirty="0">
                <a:latin typeface="华文细黑" panose="02010600040101010101" pitchFamily="2" charset="-122"/>
                <a:ea typeface="华文细黑" panose="02010600040101010101" pitchFamily="2" charset="-122"/>
              </a:rPr>
              <a:t>编译程序是将全部源程序翻译成目标程序，再执行，可反复执行，速度快</a:t>
            </a:r>
          </a:p>
          <a:p>
            <a:pPr marL="1295400" lvl="2" indent="-381000" eaLnBrk="1" hangingPunct="1">
              <a:lnSpc>
                <a:spcPct val="115000"/>
              </a:lnSpc>
            </a:pPr>
            <a:r>
              <a:rPr lang="zh-CN" altLang="en-US" sz="2400" b="1" dirty="0">
                <a:latin typeface="华文细黑" panose="02010600040101010101" pitchFamily="2" charset="-122"/>
                <a:ea typeface="华文细黑" panose="02010600040101010101" pitchFamily="2" charset="-122"/>
              </a:rPr>
              <a:t>解释程序对源程序逐句翻译执行，目标代码只执行一次，运行速度慢</a:t>
            </a:r>
          </a:p>
          <a:p>
            <a:pPr marL="1295400" lvl="2" indent="-381000" eaLnBrk="1" hangingPunct="1">
              <a:lnSpc>
                <a:spcPct val="115000"/>
              </a:lnSpc>
            </a:pPr>
            <a:r>
              <a:rPr lang="zh-CN" altLang="en-US" sz="2400" b="1" dirty="0">
                <a:latin typeface="华文细黑" panose="02010600040101010101" pitchFamily="2" charset="-122"/>
                <a:ea typeface="华文细黑" panose="02010600040101010101" pitchFamily="2" charset="-122"/>
              </a:rPr>
              <a:t>但解释程序容易实现（与用户的交互会话）人机对话，局部程序的改动不需重新翻译整个程序</a:t>
            </a:r>
          </a:p>
          <a:p>
            <a:pPr marL="1295400" lvl="2" indent="-381000" eaLnBrk="1" hangingPunct="1">
              <a:lnSpc>
                <a:spcPct val="115000"/>
              </a:lnSpc>
            </a:pPr>
            <a:r>
              <a:rPr lang="zh-CN" altLang="en-US" sz="2400" b="1" dirty="0">
                <a:latin typeface="华文细黑" panose="02010600040101010101" pitchFamily="2" charset="-122"/>
                <a:ea typeface="华文细黑" panose="02010600040101010101" pitchFamily="2" charset="-122"/>
              </a:rPr>
              <a:t>编译过程类似笔译</a:t>
            </a:r>
            <a:r>
              <a:rPr lang="en-US" altLang="zh-CN" sz="2400" b="1" dirty="0">
                <a:latin typeface="华文细黑" panose="02010600040101010101" pitchFamily="2" charset="-122"/>
                <a:ea typeface="华文细黑" panose="02010600040101010101" pitchFamily="2" charset="-122"/>
              </a:rPr>
              <a:t>——</a:t>
            </a:r>
            <a:r>
              <a:rPr lang="zh-CN" altLang="en-US" sz="2400" b="1" dirty="0">
                <a:latin typeface="华文细黑" panose="02010600040101010101" pitchFamily="2" charset="-122"/>
                <a:ea typeface="华文细黑" panose="02010600040101010101" pitchFamily="2" charset="-122"/>
              </a:rPr>
              <a:t>结果可反复阅读</a:t>
            </a:r>
          </a:p>
          <a:p>
            <a:pPr marL="1295400" lvl="2" indent="-381000" eaLnBrk="1" hangingPunct="1">
              <a:lnSpc>
                <a:spcPct val="115000"/>
              </a:lnSpc>
            </a:pPr>
            <a:r>
              <a:rPr lang="zh-CN" altLang="en-US" sz="2400" b="1" dirty="0">
                <a:latin typeface="华文细黑" panose="02010600040101010101" pitchFamily="2" charset="-122"/>
                <a:ea typeface="华文细黑" panose="02010600040101010101" pitchFamily="2" charset="-122"/>
              </a:rPr>
              <a:t>解释过程类似即席翻译</a:t>
            </a:r>
            <a:r>
              <a:rPr lang="en-US" altLang="zh-CN" sz="2400" b="1" dirty="0">
                <a:latin typeface="华文细黑" panose="02010600040101010101" pitchFamily="2" charset="-122"/>
                <a:ea typeface="华文细黑" panose="02010600040101010101" pitchFamily="2" charset="-122"/>
              </a:rPr>
              <a:t>——</a:t>
            </a:r>
            <a:r>
              <a:rPr lang="zh-CN" altLang="en-US" sz="2400" b="1" dirty="0">
                <a:latin typeface="华文细黑" panose="02010600040101010101" pitchFamily="2" charset="-122"/>
                <a:ea typeface="华文细黑" panose="02010600040101010101" pitchFamily="2" charset="-122"/>
              </a:rPr>
              <a:t>别人说一句话，他就译一句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5">
            <a:extLst>
              <a:ext uri="{FF2B5EF4-FFF2-40B4-BE49-F238E27FC236}">
                <a16:creationId xmlns:a16="http://schemas.microsoft.com/office/drawing/2014/main" id="{5C94D0D4-A313-40D3-8DDB-84A0DB8D8D2D}"/>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68AABA42-1F28-4424-AB4F-C89A80E02C32}" type="slidenum">
              <a:rPr lang="en-US" altLang="zh-CN" sz="1200" b="0">
                <a:solidFill>
                  <a:schemeClr val="tx1"/>
                </a:solidFill>
                <a:latin typeface="Garamond" panose="02020404030301010803" pitchFamily="18" charset="0"/>
                <a:ea typeface="宋体" panose="02010600030101010101" pitchFamily="2" charset="-122"/>
              </a:rPr>
              <a:pPr eaLnBrk="1" hangingPunct="1"/>
              <a:t>29</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30723" name="Rectangle 2">
            <a:extLst>
              <a:ext uri="{FF2B5EF4-FFF2-40B4-BE49-F238E27FC236}">
                <a16:creationId xmlns:a16="http://schemas.microsoft.com/office/drawing/2014/main" id="{8F524E84-BD84-4160-8BFC-089D029BC1E6}"/>
              </a:ext>
            </a:extLst>
          </p:cNvPr>
          <p:cNvSpPr>
            <a:spLocks noChangeArrowheads="1"/>
          </p:cNvSpPr>
          <p:nvPr/>
        </p:nvSpPr>
        <p:spPr bwMode="auto">
          <a:xfrm>
            <a:off x="3276600" y="1125538"/>
            <a:ext cx="1439863" cy="685800"/>
          </a:xfrm>
          <a:prstGeom prst="rect">
            <a:avLst/>
          </a:prstGeom>
          <a:solidFill>
            <a:schemeClr val="bg1"/>
          </a:solidFill>
          <a:ln w="28575">
            <a:solidFill>
              <a:schemeClr val="tx1"/>
            </a:solidFill>
            <a:miter lim="800000"/>
            <a:headEnd/>
            <a:tailEnd/>
          </a:ln>
        </p:spPr>
        <p:txBody>
          <a:bodyPr wrap="none" anchor="ct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r>
              <a:rPr kumimoji="1" lang="zh-CN" altLang="en-US" sz="2400" b="0" dirty="0">
                <a:solidFill>
                  <a:schemeClr val="tx1"/>
                </a:solidFill>
                <a:latin typeface="华文细黑" panose="02010600040101010101" pitchFamily="2" charset="-122"/>
                <a:ea typeface="华文细黑" panose="02010600040101010101" pitchFamily="2" charset="-122"/>
              </a:rPr>
              <a:t>编译</a:t>
            </a:r>
          </a:p>
        </p:txBody>
      </p:sp>
      <p:sp>
        <p:nvSpPr>
          <p:cNvPr id="30724" name="Rectangle 3">
            <a:extLst>
              <a:ext uri="{FF2B5EF4-FFF2-40B4-BE49-F238E27FC236}">
                <a16:creationId xmlns:a16="http://schemas.microsoft.com/office/drawing/2014/main" id="{E524225D-638A-4A39-A26E-38C4E93D9578}"/>
              </a:ext>
            </a:extLst>
          </p:cNvPr>
          <p:cNvSpPr>
            <a:spLocks noChangeArrowheads="1"/>
          </p:cNvSpPr>
          <p:nvPr/>
        </p:nvSpPr>
        <p:spPr bwMode="auto">
          <a:xfrm>
            <a:off x="1985963" y="1277938"/>
            <a:ext cx="533400" cy="304800"/>
          </a:xfrm>
          <a:prstGeom prst="rect">
            <a:avLst/>
          </a:prstGeom>
          <a:solidFill>
            <a:schemeClr val="bg1"/>
          </a:solidFill>
          <a:ln w="28575">
            <a:solidFill>
              <a:schemeClr val="bg1"/>
            </a:solidFill>
            <a:miter lim="800000"/>
            <a:headEnd/>
            <a:tailEnd/>
          </a:ln>
        </p:spPr>
        <p:txBody>
          <a:bodyPr wrap="none" anchor="ct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r>
              <a:rPr kumimoji="1" lang="en-US" altLang="en-US" sz="2400" b="0" dirty="0">
                <a:solidFill>
                  <a:schemeClr val="tx1"/>
                </a:solidFill>
                <a:latin typeface="Times New Roman" panose="02020603050405020304" pitchFamily="18" charset="0"/>
                <a:ea typeface="宋体" panose="02010600030101010101" pitchFamily="2" charset="-122"/>
              </a:rPr>
              <a:t>C++</a:t>
            </a:r>
            <a:endParaRPr kumimoji="1" lang="en-US" altLang="zh-CN" sz="2400" b="0" dirty="0">
              <a:solidFill>
                <a:schemeClr val="tx1"/>
              </a:solidFill>
              <a:latin typeface="Times New Roman" panose="02020603050405020304" pitchFamily="18" charset="0"/>
              <a:ea typeface="宋体" panose="02010600030101010101" pitchFamily="2" charset="-122"/>
            </a:endParaRPr>
          </a:p>
        </p:txBody>
      </p:sp>
      <p:sp>
        <p:nvSpPr>
          <p:cNvPr id="30725" name="Rectangle 4">
            <a:extLst>
              <a:ext uri="{FF2B5EF4-FFF2-40B4-BE49-F238E27FC236}">
                <a16:creationId xmlns:a16="http://schemas.microsoft.com/office/drawing/2014/main" id="{6E3E54F1-A4B1-42EC-9DF9-11A23A4B2C97}"/>
              </a:ext>
            </a:extLst>
          </p:cNvPr>
          <p:cNvSpPr>
            <a:spLocks noChangeArrowheads="1"/>
          </p:cNvSpPr>
          <p:nvPr/>
        </p:nvSpPr>
        <p:spPr bwMode="auto">
          <a:xfrm>
            <a:off x="5581650" y="1196975"/>
            <a:ext cx="609600" cy="457200"/>
          </a:xfrm>
          <a:prstGeom prst="rect">
            <a:avLst/>
          </a:prstGeom>
          <a:solidFill>
            <a:schemeClr val="bg1"/>
          </a:solidFill>
          <a:ln w="28575">
            <a:solidFill>
              <a:schemeClr val="bg1"/>
            </a:solidFill>
            <a:miter lim="800000"/>
            <a:headEnd/>
            <a:tailEnd/>
          </a:ln>
        </p:spPr>
        <p:txBody>
          <a:bodyPr wrap="none" anchor="ct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r>
              <a:rPr kumimoji="1" lang="zh-CN" altLang="en-US" sz="2400" b="0" dirty="0">
                <a:solidFill>
                  <a:schemeClr val="tx1"/>
                </a:solidFill>
                <a:latin typeface="华文细黑" panose="02010600040101010101" pitchFamily="2" charset="-122"/>
                <a:ea typeface="华文细黑" panose="02010600040101010101" pitchFamily="2" charset="-122"/>
              </a:rPr>
              <a:t>机器码</a:t>
            </a:r>
          </a:p>
        </p:txBody>
      </p:sp>
      <p:sp>
        <p:nvSpPr>
          <p:cNvPr id="30726" name="Line 5">
            <a:extLst>
              <a:ext uri="{FF2B5EF4-FFF2-40B4-BE49-F238E27FC236}">
                <a16:creationId xmlns:a16="http://schemas.microsoft.com/office/drawing/2014/main" id="{AD6F100F-EFDC-45CE-AB54-3AD4454800D6}"/>
              </a:ext>
            </a:extLst>
          </p:cNvPr>
          <p:cNvSpPr>
            <a:spLocks noChangeShapeType="1"/>
          </p:cNvSpPr>
          <p:nvPr/>
        </p:nvSpPr>
        <p:spPr bwMode="auto">
          <a:xfrm>
            <a:off x="4716463" y="1485900"/>
            <a:ext cx="685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7" name="Line 6">
            <a:extLst>
              <a:ext uri="{FF2B5EF4-FFF2-40B4-BE49-F238E27FC236}">
                <a16:creationId xmlns:a16="http://schemas.microsoft.com/office/drawing/2014/main" id="{2D6FF6D3-0F50-41BF-B1CB-96B2FFA2EA28}"/>
              </a:ext>
            </a:extLst>
          </p:cNvPr>
          <p:cNvSpPr>
            <a:spLocks noChangeShapeType="1"/>
          </p:cNvSpPr>
          <p:nvPr/>
        </p:nvSpPr>
        <p:spPr bwMode="auto">
          <a:xfrm>
            <a:off x="2595563" y="1430338"/>
            <a:ext cx="609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8" name="Rectangle 7">
            <a:extLst>
              <a:ext uri="{FF2B5EF4-FFF2-40B4-BE49-F238E27FC236}">
                <a16:creationId xmlns:a16="http://schemas.microsoft.com/office/drawing/2014/main" id="{128E967E-37B4-4AA0-9BD0-10471DD0ABCD}"/>
              </a:ext>
            </a:extLst>
          </p:cNvPr>
          <p:cNvSpPr>
            <a:spLocks noChangeArrowheads="1"/>
          </p:cNvSpPr>
          <p:nvPr/>
        </p:nvSpPr>
        <p:spPr bwMode="auto">
          <a:xfrm>
            <a:off x="323850" y="3500438"/>
            <a:ext cx="914400" cy="481012"/>
          </a:xfrm>
          <a:prstGeom prst="rect">
            <a:avLst/>
          </a:prstGeom>
          <a:solidFill>
            <a:schemeClr val="bg1"/>
          </a:solidFill>
          <a:ln w="28575">
            <a:solidFill>
              <a:schemeClr val="bg1"/>
            </a:solidFill>
            <a:miter lim="800000"/>
            <a:headEnd/>
            <a:tailEnd/>
          </a:ln>
        </p:spPr>
        <p:txBody>
          <a:bodyPr wrap="none" anchor="ct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r>
              <a:rPr kumimoji="1" lang="en-US" altLang="en-US" sz="2400" b="0" dirty="0">
                <a:solidFill>
                  <a:schemeClr val="tx1"/>
                </a:solidFill>
                <a:latin typeface="Times New Roman" panose="02020603050405020304" pitchFamily="18" charset="0"/>
                <a:ea typeface="宋体" panose="02010600030101010101" pitchFamily="2" charset="-122"/>
              </a:rPr>
              <a:t>Java</a:t>
            </a:r>
            <a:endParaRPr kumimoji="1" lang="en-US" altLang="zh-CN" sz="2400" b="0" dirty="0">
              <a:solidFill>
                <a:schemeClr val="tx1"/>
              </a:solidFill>
              <a:latin typeface="Times New Roman" panose="02020603050405020304" pitchFamily="18" charset="0"/>
              <a:ea typeface="宋体" panose="02010600030101010101" pitchFamily="2" charset="-122"/>
            </a:endParaRPr>
          </a:p>
        </p:txBody>
      </p:sp>
      <p:sp>
        <p:nvSpPr>
          <p:cNvPr id="30729" name="Text Box 8">
            <a:extLst>
              <a:ext uri="{FF2B5EF4-FFF2-40B4-BE49-F238E27FC236}">
                <a16:creationId xmlns:a16="http://schemas.microsoft.com/office/drawing/2014/main" id="{1DD4DB83-113C-44CF-87AB-61490751412C}"/>
              </a:ext>
            </a:extLst>
          </p:cNvPr>
          <p:cNvSpPr txBox="1">
            <a:spLocks noChangeArrowheads="1"/>
          </p:cNvSpPr>
          <p:nvPr/>
        </p:nvSpPr>
        <p:spPr bwMode="auto">
          <a:xfrm>
            <a:off x="5292725" y="1773238"/>
            <a:ext cx="3095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r>
              <a:rPr lang="zh-CN" altLang="en-US" sz="2000" dirty="0">
                <a:solidFill>
                  <a:schemeClr val="tx1"/>
                </a:solidFill>
                <a:latin typeface="华文细黑" panose="02010600040101010101" pitchFamily="2" charset="-122"/>
                <a:ea typeface="华文细黑" panose="02010600040101010101" pitchFamily="2" charset="-122"/>
              </a:rPr>
              <a:t>（只能在本地机上运行）</a:t>
            </a:r>
          </a:p>
        </p:txBody>
      </p:sp>
      <p:sp>
        <p:nvSpPr>
          <p:cNvPr id="30730" name="AutoShape 9">
            <a:extLst>
              <a:ext uri="{FF2B5EF4-FFF2-40B4-BE49-F238E27FC236}">
                <a16:creationId xmlns:a16="http://schemas.microsoft.com/office/drawing/2014/main" id="{64E9F1BC-DB6F-4E28-B170-4740F7D3A477}"/>
              </a:ext>
            </a:extLst>
          </p:cNvPr>
          <p:cNvSpPr>
            <a:spLocks/>
          </p:cNvSpPr>
          <p:nvPr/>
        </p:nvSpPr>
        <p:spPr bwMode="auto">
          <a:xfrm>
            <a:off x="1258888" y="3141663"/>
            <a:ext cx="296862" cy="1223962"/>
          </a:xfrm>
          <a:prstGeom prst="leftBrace">
            <a:avLst>
              <a:gd name="adj1" fmla="val 3435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endParaRPr lang="zh-CN" altLang="en-US"/>
          </a:p>
        </p:txBody>
      </p:sp>
      <p:sp>
        <p:nvSpPr>
          <p:cNvPr id="30731" name="Text Box 10">
            <a:extLst>
              <a:ext uri="{FF2B5EF4-FFF2-40B4-BE49-F238E27FC236}">
                <a16:creationId xmlns:a16="http://schemas.microsoft.com/office/drawing/2014/main" id="{4E454BF8-0997-4AE2-A8F0-DD183E4C09E5}"/>
              </a:ext>
            </a:extLst>
          </p:cNvPr>
          <p:cNvSpPr txBox="1">
            <a:spLocks noChangeArrowheads="1"/>
          </p:cNvSpPr>
          <p:nvPr/>
        </p:nvSpPr>
        <p:spPr bwMode="auto">
          <a:xfrm>
            <a:off x="1691680" y="2996952"/>
            <a:ext cx="66976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r>
              <a:rPr lang="zh-CN" altLang="en-US" sz="1800" dirty="0">
                <a:solidFill>
                  <a:schemeClr val="tx1"/>
                </a:solidFill>
                <a:latin typeface="华文细黑" panose="02010600040101010101" pitchFamily="2" charset="-122"/>
                <a:ea typeface="华文细黑" panose="02010600040101010101" pitchFamily="2" charset="-122"/>
              </a:rPr>
              <a:t>编译型：编译成中间代码（</a:t>
            </a:r>
            <a:r>
              <a:rPr lang="en-US" altLang="zh-CN" sz="1800" dirty="0">
                <a:solidFill>
                  <a:schemeClr val="tx1"/>
                </a:solidFill>
                <a:latin typeface="华文细黑" panose="02010600040101010101" pitchFamily="2" charset="-122"/>
                <a:ea typeface="华文细黑" panose="02010600040101010101" pitchFamily="2" charset="-122"/>
              </a:rPr>
              <a:t>Byte-code </a:t>
            </a:r>
            <a:r>
              <a:rPr lang="zh-CN" altLang="en-US" sz="1800" dirty="0">
                <a:solidFill>
                  <a:schemeClr val="tx1"/>
                </a:solidFill>
                <a:latin typeface="华文细黑" panose="02010600040101010101" pitchFamily="2" charset="-122"/>
                <a:ea typeface="华文细黑" panose="02010600040101010101" pitchFamily="2" charset="-122"/>
              </a:rPr>
              <a:t>字节码），即</a:t>
            </a:r>
            <a:r>
              <a:rPr lang="en-US" altLang="zh-CN" sz="1800" dirty="0">
                <a:solidFill>
                  <a:schemeClr val="tx1"/>
                </a:solidFill>
                <a:latin typeface="华文细黑" panose="02010600040101010101" pitchFamily="2" charset="-122"/>
                <a:ea typeface="华文细黑" panose="02010600040101010101" pitchFamily="2" charset="-122"/>
              </a:rPr>
              <a:t>JVM</a:t>
            </a:r>
            <a:r>
              <a:rPr lang="zh-CN" altLang="en-US" sz="1800" dirty="0">
                <a:solidFill>
                  <a:schemeClr val="tx1"/>
                </a:solidFill>
                <a:latin typeface="华文细黑" panose="02010600040101010101" pitchFamily="2" charset="-122"/>
                <a:ea typeface="华文细黑" panose="02010600040101010101" pitchFamily="2" charset="-122"/>
              </a:rPr>
              <a:t>代码。</a:t>
            </a:r>
          </a:p>
          <a:p>
            <a:pPr eaLnBrk="1" hangingPunct="1"/>
            <a:r>
              <a:rPr lang="zh-CN" altLang="en-US" sz="1800" dirty="0">
                <a:solidFill>
                  <a:schemeClr val="tx1"/>
                </a:solidFill>
                <a:latin typeface="华文细黑" panose="02010600040101010101" pitchFamily="2" charset="-122"/>
                <a:ea typeface="华文细黑" panose="02010600040101010101" pitchFamily="2" charset="-122"/>
              </a:rPr>
              <a:t>              独立于机器，可在任何具有</a:t>
            </a:r>
            <a:r>
              <a:rPr lang="en-US" altLang="zh-CN" sz="1800" dirty="0">
                <a:solidFill>
                  <a:schemeClr val="tx1"/>
                </a:solidFill>
                <a:latin typeface="华文细黑" panose="02010600040101010101" pitchFamily="2" charset="-122"/>
                <a:ea typeface="华文细黑" panose="02010600040101010101" pitchFamily="2" charset="-122"/>
              </a:rPr>
              <a:t>JVM</a:t>
            </a:r>
            <a:r>
              <a:rPr lang="zh-CN" altLang="en-US" sz="1800" dirty="0">
                <a:solidFill>
                  <a:schemeClr val="tx1"/>
                </a:solidFill>
                <a:latin typeface="华文细黑" panose="02010600040101010101" pitchFamily="2" charset="-122"/>
                <a:ea typeface="华文细黑" panose="02010600040101010101" pitchFamily="2" charset="-122"/>
              </a:rPr>
              <a:t>的机器上运行</a:t>
            </a:r>
          </a:p>
        </p:txBody>
      </p:sp>
      <p:sp>
        <p:nvSpPr>
          <p:cNvPr id="30732" name="Text Box 11">
            <a:extLst>
              <a:ext uri="{FF2B5EF4-FFF2-40B4-BE49-F238E27FC236}">
                <a16:creationId xmlns:a16="http://schemas.microsoft.com/office/drawing/2014/main" id="{D8A8176E-9D90-4A41-8FE5-4CBDFBF5EC74}"/>
              </a:ext>
            </a:extLst>
          </p:cNvPr>
          <p:cNvSpPr txBox="1">
            <a:spLocks noChangeArrowheads="1"/>
          </p:cNvSpPr>
          <p:nvPr/>
        </p:nvSpPr>
        <p:spPr bwMode="auto">
          <a:xfrm>
            <a:off x="1691680" y="4009219"/>
            <a:ext cx="56165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r>
              <a:rPr lang="zh-CN" altLang="en-US" sz="1800" dirty="0">
                <a:solidFill>
                  <a:schemeClr val="tx1"/>
                </a:solidFill>
                <a:latin typeface="华文细黑" panose="02010600040101010101" pitchFamily="2" charset="-122"/>
                <a:ea typeface="华文细黑" panose="02010600040101010101" pitchFamily="2" charset="-122"/>
              </a:rPr>
              <a:t>解释型：</a:t>
            </a:r>
            <a:r>
              <a:rPr lang="en-US" altLang="zh-CN" sz="1800" dirty="0">
                <a:solidFill>
                  <a:schemeClr val="tx1"/>
                </a:solidFill>
                <a:latin typeface="华文细黑" panose="02010600040101010101" pitchFamily="2" charset="-122"/>
                <a:ea typeface="华文细黑" panose="02010600040101010101" pitchFamily="2" charset="-122"/>
              </a:rPr>
              <a:t>JVM </a:t>
            </a:r>
            <a:r>
              <a:rPr lang="zh-CN" altLang="en-US" sz="1800" dirty="0">
                <a:solidFill>
                  <a:schemeClr val="tx1"/>
                </a:solidFill>
                <a:latin typeface="华文细黑" panose="02010600040101010101" pitchFamily="2" charset="-122"/>
                <a:ea typeface="华文细黑" panose="02010600040101010101" pitchFamily="2" charset="-122"/>
              </a:rPr>
              <a:t>（解释器）执行字节码</a:t>
            </a:r>
          </a:p>
          <a:p>
            <a:pPr eaLnBrk="1" hangingPunct="1"/>
            <a:r>
              <a:rPr lang="zh-CN" altLang="en-US" sz="1800" dirty="0">
                <a:solidFill>
                  <a:schemeClr val="tx1"/>
                </a:solidFill>
                <a:latin typeface="华文细黑" panose="02010600040101010101" pitchFamily="2" charset="-122"/>
                <a:ea typeface="华文细黑" panose="02010600040101010101" pitchFamily="2" charset="-122"/>
              </a:rPr>
              <a:t>            （</a:t>
            </a:r>
            <a:r>
              <a:rPr lang="en-US" altLang="zh-CN" sz="1800" dirty="0">
                <a:solidFill>
                  <a:schemeClr val="tx1"/>
                </a:solidFill>
                <a:latin typeface="华文细黑" panose="02010600040101010101" pitchFamily="2" charset="-122"/>
                <a:ea typeface="华文细黑" panose="02010600040101010101" pitchFamily="2" charset="-122"/>
              </a:rPr>
              <a:t>JVM</a:t>
            </a:r>
            <a:r>
              <a:rPr lang="zh-CN" altLang="en-US" sz="1800" dirty="0">
                <a:solidFill>
                  <a:schemeClr val="tx1"/>
                </a:solidFill>
                <a:latin typeface="华文细黑" panose="02010600040101010101" pitchFamily="2" charset="-122"/>
                <a:ea typeface="华文细黑" panose="02010600040101010101" pitchFamily="2" charset="-122"/>
              </a:rPr>
              <a:t>虚拟机，就是一个解释程序）</a:t>
            </a:r>
          </a:p>
        </p:txBody>
      </p:sp>
      <p:sp>
        <p:nvSpPr>
          <p:cNvPr id="30733" name="Text Box 12">
            <a:extLst>
              <a:ext uri="{FF2B5EF4-FFF2-40B4-BE49-F238E27FC236}">
                <a16:creationId xmlns:a16="http://schemas.microsoft.com/office/drawing/2014/main" id="{F9A631ED-387F-4E5D-98ED-EF9341E5AAC6}"/>
              </a:ext>
            </a:extLst>
          </p:cNvPr>
          <p:cNvSpPr txBox="1">
            <a:spLocks noChangeArrowheads="1"/>
          </p:cNvSpPr>
          <p:nvPr/>
        </p:nvSpPr>
        <p:spPr bwMode="auto">
          <a:xfrm>
            <a:off x="684213" y="5157788"/>
            <a:ext cx="1584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r>
              <a:rPr lang="en-US" altLang="zh-CN" sz="1800" dirty="0">
                <a:solidFill>
                  <a:schemeClr val="tx1"/>
                </a:solidFill>
                <a:latin typeface="华文细黑" panose="02010600040101010101" pitchFamily="2" charset="-122"/>
                <a:ea typeface="华文细黑" panose="02010600040101010101" pitchFamily="2" charset="-122"/>
              </a:rPr>
              <a:t>Java</a:t>
            </a:r>
            <a:r>
              <a:rPr lang="zh-CN" altLang="en-US" sz="1800" dirty="0">
                <a:solidFill>
                  <a:schemeClr val="tx1"/>
                </a:solidFill>
                <a:latin typeface="华文细黑" panose="02010600040101010101" pitchFamily="2" charset="-122"/>
                <a:ea typeface="华文细黑" panose="02010600040101010101" pitchFamily="2" charset="-122"/>
              </a:rPr>
              <a:t>特点</a:t>
            </a:r>
            <a:endParaRPr lang="en-US" altLang="zh-CN" sz="1800" dirty="0">
              <a:solidFill>
                <a:schemeClr val="tx1"/>
              </a:solidFill>
              <a:latin typeface="华文细黑" panose="02010600040101010101" pitchFamily="2" charset="-122"/>
              <a:ea typeface="华文细黑" panose="02010600040101010101" pitchFamily="2" charset="-122"/>
            </a:endParaRPr>
          </a:p>
        </p:txBody>
      </p:sp>
      <p:sp>
        <p:nvSpPr>
          <p:cNvPr id="30734" name="AutoShape 13">
            <a:extLst>
              <a:ext uri="{FF2B5EF4-FFF2-40B4-BE49-F238E27FC236}">
                <a16:creationId xmlns:a16="http://schemas.microsoft.com/office/drawing/2014/main" id="{C009C9C6-78DE-45B8-8579-53BD54E56B57}"/>
              </a:ext>
            </a:extLst>
          </p:cNvPr>
          <p:cNvSpPr>
            <a:spLocks/>
          </p:cNvSpPr>
          <p:nvPr/>
        </p:nvSpPr>
        <p:spPr bwMode="auto">
          <a:xfrm>
            <a:off x="1835696" y="4941888"/>
            <a:ext cx="295275" cy="914400"/>
          </a:xfrm>
          <a:prstGeom prst="leftBrace">
            <a:avLst>
              <a:gd name="adj1" fmla="val 2580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endParaRPr lang="zh-CN" altLang="en-US"/>
          </a:p>
        </p:txBody>
      </p:sp>
      <p:sp>
        <p:nvSpPr>
          <p:cNvPr id="30735" name="Text Box 14">
            <a:extLst>
              <a:ext uri="{FF2B5EF4-FFF2-40B4-BE49-F238E27FC236}">
                <a16:creationId xmlns:a16="http://schemas.microsoft.com/office/drawing/2014/main" id="{F84F7D66-5BA3-45A6-9B6D-3B653074DF76}"/>
              </a:ext>
            </a:extLst>
          </p:cNvPr>
          <p:cNvSpPr txBox="1">
            <a:spLocks noChangeArrowheads="1"/>
          </p:cNvSpPr>
          <p:nvPr/>
        </p:nvSpPr>
        <p:spPr bwMode="auto">
          <a:xfrm>
            <a:off x="2196059" y="4862487"/>
            <a:ext cx="424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r>
              <a:rPr lang="zh-CN" altLang="en-US" sz="1800" dirty="0">
                <a:solidFill>
                  <a:schemeClr val="tx1"/>
                </a:solidFill>
                <a:latin typeface="华文细黑" panose="02010600040101010101" pitchFamily="2" charset="-122"/>
                <a:ea typeface="华文细黑" panose="02010600040101010101" pitchFamily="2" charset="-122"/>
              </a:rPr>
              <a:t>一次编译，（源代码）平台</a:t>
            </a:r>
          </a:p>
        </p:txBody>
      </p:sp>
      <p:sp>
        <p:nvSpPr>
          <p:cNvPr id="30736" name="Text Box 15">
            <a:extLst>
              <a:ext uri="{FF2B5EF4-FFF2-40B4-BE49-F238E27FC236}">
                <a16:creationId xmlns:a16="http://schemas.microsoft.com/office/drawing/2014/main" id="{ED559282-461D-472A-8A2D-9E514B8E933D}"/>
              </a:ext>
            </a:extLst>
          </p:cNvPr>
          <p:cNvSpPr txBox="1">
            <a:spLocks noChangeArrowheads="1"/>
          </p:cNvSpPr>
          <p:nvPr/>
        </p:nvSpPr>
        <p:spPr bwMode="auto">
          <a:xfrm>
            <a:off x="3276600" y="55165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endParaRPr lang="zh-CN" altLang="zh-CN" sz="1800">
              <a:solidFill>
                <a:schemeClr val="tx1"/>
              </a:solidFill>
              <a:latin typeface="Arial" panose="020B0604020202020204" pitchFamily="34" charset="0"/>
              <a:ea typeface="宋体" panose="02010600030101010101" pitchFamily="2" charset="-122"/>
            </a:endParaRPr>
          </a:p>
        </p:txBody>
      </p:sp>
      <p:sp>
        <p:nvSpPr>
          <p:cNvPr id="30737" name="Text Box 16">
            <a:extLst>
              <a:ext uri="{FF2B5EF4-FFF2-40B4-BE49-F238E27FC236}">
                <a16:creationId xmlns:a16="http://schemas.microsoft.com/office/drawing/2014/main" id="{AF5B2BCC-9FA6-4A34-882C-0799575F7D00}"/>
              </a:ext>
            </a:extLst>
          </p:cNvPr>
          <p:cNvSpPr txBox="1">
            <a:spLocks noChangeArrowheads="1"/>
          </p:cNvSpPr>
          <p:nvPr/>
        </p:nvSpPr>
        <p:spPr bwMode="auto">
          <a:xfrm>
            <a:off x="2267496" y="5589240"/>
            <a:ext cx="2592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r>
              <a:rPr lang="zh-CN" altLang="en-US" sz="1800" dirty="0">
                <a:solidFill>
                  <a:schemeClr val="tx1"/>
                </a:solidFill>
                <a:latin typeface="华文细黑" panose="02010600040101010101" pitchFamily="2" charset="-122"/>
                <a:ea typeface="华文细黑" panose="02010600040101010101" pitchFamily="2" charset="-122"/>
              </a:rPr>
              <a:t>到处运行 （</a:t>
            </a:r>
            <a:r>
              <a:rPr lang="en-US" altLang="zh-CN" sz="1800" dirty="0">
                <a:solidFill>
                  <a:schemeClr val="tx1"/>
                </a:solidFill>
                <a:latin typeface="华文细黑" panose="02010600040101010101" pitchFamily="2" charset="-122"/>
                <a:ea typeface="华文细黑" panose="02010600040101010101" pitchFamily="2" charset="-122"/>
              </a:rPr>
              <a:t>JVM</a:t>
            </a:r>
            <a:r>
              <a:rPr lang="zh-CN" altLang="en-US" sz="1800" dirty="0">
                <a:solidFill>
                  <a:schemeClr val="tx1"/>
                </a:solidFill>
                <a:latin typeface="华文细黑" panose="02010600040101010101" pitchFamily="2" charset="-122"/>
                <a:ea typeface="华文细黑" panose="02010600040101010101" pitchFamily="2" charset="-122"/>
              </a:rPr>
              <a:t>）</a:t>
            </a:r>
          </a:p>
        </p:txBody>
      </p:sp>
      <p:sp>
        <p:nvSpPr>
          <p:cNvPr id="30738" name="Rectangle 17">
            <a:extLst>
              <a:ext uri="{FF2B5EF4-FFF2-40B4-BE49-F238E27FC236}">
                <a16:creationId xmlns:a16="http://schemas.microsoft.com/office/drawing/2014/main" id="{29E23F3B-D265-45F2-A4A9-58747F0DAFCD}"/>
              </a:ext>
            </a:extLst>
          </p:cNvPr>
          <p:cNvSpPr>
            <a:spLocks noChangeArrowheads="1"/>
          </p:cNvSpPr>
          <p:nvPr/>
        </p:nvSpPr>
        <p:spPr bwMode="auto">
          <a:xfrm>
            <a:off x="684213" y="549275"/>
            <a:ext cx="1439862" cy="576263"/>
          </a:xfrm>
          <a:prstGeom prst="rect">
            <a:avLst/>
          </a:prstGeom>
          <a:solidFill>
            <a:srgbClr val="99CCFF"/>
          </a:solidFill>
          <a:ln w="9525">
            <a:solidFill>
              <a:schemeClr val="tx1"/>
            </a:solidFill>
            <a:miter lim="800000"/>
            <a:headEnd/>
            <a:tailEnd/>
          </a:ln>
        </p:spPr>
        <p:txBody>
          <a:bodyPr wrap="none" anchor="ct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r>
              <a:rPr lang="zh-CN" altLang="en-US" sz="2000" dirty="0">
                <a:solidFill>
                  <a:schemeClr val="tx1"/>
                </a:solidFill>
                <a:latin typeface="Arial" panose="020B0604020202020204" pitchFamily="34" charset="0"/>
                <a:ea typeface="宋体" panose="02010600030101010101" pitchFamily="2" charset="-122"/>
              </a:rPr>
              <a:t>编译型语言</a:t>
            </a:r>
          </a:p>
        </p:txBody>
      </p:sp>
      <p:sp>
        <p:nvSpPr>
          <p:cNvPr id="30739" name="Rectangle 18">
            <a:extLst>
              <a:ext uri="{FF2B5EF4-FFF2-40B4-BE49-F238E27FC236}">
                <a16:creationId xmlns:a16="http://schemas.microsoft.com/office/drawing/2014/main" id="{FA162BD3-AC37-4E2C-BB01-83AF37E00C2F}"/>
              </a:ext>
            </a:extLst>
          </p:cNvPr>
          <p:cNvSpPr>
            <a:spLocks noChangeArrowheads="1"/>
          </p:cNvSpPr>
          <p:nvPr/>
        </p:nvSpPr>
        <p:spPr bwMode="auto">
          <a:xfrm>
            <a:off x="755650" y="2205038"/>
            <a:ext cx="1439863" cy="503237"/>
          </a:xfrm>
          <a:prstGeom prst="rect">
            <a:avLst/>
          </a:prstGeom>
          <a:solidFill>
            <a:srgbClr val="99CCFF"/>
          </a:solidFill>
          <a:ln w="9525">
            <a:solidFill>
              <a:schemeClr val="tx1"/>
            </a:solidFill>
            <a:miter lim="800000"/>
            <a:headEnd/>
            <a:tailEnd/>
          </a:ln>
        </p:spPr>
        <p:txBody>
          <a:bodyPr wrap="none" anchor="ct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r>
              <a:rPr lang="zh-CN" altLang="en-US" sz="2000" dirty="0">
                <a:solidFill>
                  <a:schemeClr val="tx1"/>
                </a:solidFill>
                <a:latin typeface="华文细黑" panose="02010600040101010101" pitchFamily="2" charset="-122"/>
                <a:ea typeface="华文细黑" panose="02010600040101010101" pitchFamily="2" charset="-122"/>
              </a:rPr>
              <a:t>解释型语言</a:t>
            </a:r>
          </a:p>
        </p:txBody>
      </p:sp>
      <p:sp>
        <p:nvSpPr>
          <p:cNvPr id="30740" name="Text Box 19">
            <a:extLst>
              <a:ext uri="{FF2B5EF4-FFF2-40B4-BE49-F238E27FC236}">
                <a16:creationId xmlns:a16="http://schemas.microsoft.com/office/drawing/2014/main" id="{F9068BDA-395D-46F1-9FBC-234878ECD86D}"/>
              </a:ext>
            </a:extLst>
          </p:cNvPr>
          <p:cNvSpPr txBox="1">
            <a:spLocks noChangeArrowheads="1"/>
          </p:cNvSpPr>
          <p:nvPr/>
        </p:nvSpPr>
        <p:spPr bwMode="auto">
          <a:xfrm>
            <a:off x="2555875" y="2349500"/>
            <a:ext cx="6337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r>
              <a:rPr lang="zh-CN" altLang="en-US" sz="1800" dirty="0">
                <a:solidFill>
                  <a:schemeClr val="tx1"/>
                </a:solidFill>
                <a:latin typeface="华文细黑" panose="02010600040101010101" pitchFamily="2" charset="-122"/>
                <a:ea typeface="华文细黑" panose="02010600040101010101" pitchFamily="2" charset="-122"/>
              </a:rPr>
              <a:t>如</a:t>
            </a:r>
            <a:r>
              <a:rPr lang="en-US" altLang="zh-CN" sz="1800" dirty="0">
                <a:solidFill>
                  <a:schemeClr val="tx1"/>
                </a:solidFill>
                <a:latin typeface="华文细黑" panose="02010600040101010101" pitchFamily="2" charset="-122"/>
                <a:ea typeface="华文细黑" panose="02010600040101010101" pitchFamily="2" charset="-122"/>
              </a:rPr>
              <a:t>BASIC,  LISP ,  </a:t>
            </a:r>
            <a:r>
              <a:rPr lang="zh-CN" altLang="en-US" sz="1800" dirty="0">
                <a:solidFill>
                  <a:schemeClr val="tx1"/>
                </a:solidFill>
                <a:latin typeface="华文细黑" panose="02010600040101010101" pitchFamily="2" charset="-122"/>
                <a:ea typeface="华文细黑" panose="02010600040101010101" pitchFamily="2" charset="-122"/>
              </a:rPr>
              <a:t>数据库查询语言</a:t>
            </a:r>
            <a:r>
              <a:rPr lang="en-US" altLang="zh-CN" sz="1800" dirty="0">
                <a:solidFill>
                  <a:schemeClr val="tx1"/>
                </a:solidFill>
                <a:latin typeface="华文细黑" panose="02010600040101010101" pitchFamily="2" charset="-122"/>
                <a:ea typeface="华文细黑" panose="02010600040101010101" pitchFamily="2" charset="-122"/>
              </a:rPr>
              <a:t>SQL,  UNIX</a:t>
            </a:r>
            <a:r>
              <a:rPr lang="zh-CN" altLang="en-US" sz="1800" dirty="0">
                <a:solidFill>
                  <a:schemeClr val="tx1"/>
                </a:solidFill>
                <a:latin typeface="华文细黑" panose="02010600040101010101" pitchFamily="2" charset="-122"/>
                <a:ea typeface="华文细黑" panose="02010600040101010101" pitchFamily="2" charset="-122"/>
              </a:rPr>
              <a:t>命令语言</a:t>
            </a:r>
            <a:r>
              <a:rPr lang="en-US" altLang="zh-CN" sz="1800" dirty="0">
                <a:solidFill>
                  <a:schemeClr val="tx1"/>
                </a:solidFill>
                <a:latin typeface="华文细黑" panose="02010600040101010101" pitchFamily="2" charset="-122"/>
                <a:ea typeface="华文细黑" panose="02010600040101010101" pitchFamily="2" charset="-122"/>
              </a:rPr>
              <a:t>shell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7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7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7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8" grpId="0" animBg="1"/>
      <p:bldP spid="30730" grpId="0" animBg="1"/>
      <p:bldP spid="30731" grpId="0"/>
      <p:bldP spid="30732" grpId="0"/>
      <p:bldP spid="30733" grpId="0"/>
      <p:bldP spid="30734" grpId="0" animBg="1"/>
      <p:bldP spid="30735" grpId="0"/>
      <p:bldP spid="307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AAACA931-7AC0-47E3-9B21-28D5B45913F9}"/>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B4DAB3B4-B4E7-4D20-AEE5-60E6D3A67D34}" type="slidenum">
              <a:rPr lang="en-US" altLang="zh-CN" sz="1200" b="0">
                <a:solidFill>
                  <a:schemeClr val="tx1"/>
                </a:solidFill>
                <a:latin typeface="Garamond" panose="02020404030301010803" pitchFamily="18" charset="0"/>
                <a:ea typeface="宋体" panose="02010600030101010101" pitchFamily="2" charset="-122"/>
              </a:rPr>
              <a:pPr eaLnBrk="1" hangingPunct="1"/>
              <a:t>3</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6147" name="Rectangle 2">
            <a:extLst>
              <a:ext uri="{FF2B5EF4-FFF2-40B4-BE49-F238E27FC236}">
                <a16:creationId xmlns:a16="http://schemas.microsoft.com/office/drawing/2014/main" id="{5800D809-CDFA-401D-A0D4-646775B8B3C0}"/>
              </a:ext>
            </a:extLst>
          </p:cNvPr>
          <p:cNvSpPr>
            <a:spLocks noGrp="1" noChangeArrowheads="1"/>
          </p:cNvSpPr>
          <p:nvPr>
            <p:ph type="body" idx="1"/>
          </p:nvPr>
        </p:nvSpPr>
        <p:spPr>
          <a:xfrm>
            <a:off x="285750" y="1196975"/>
            <a:ext cx="8572500" cy="5256213"/>
          </a:xfrm>
          <a:noFill/>
        </p:spPr>
        <p:txBody>
          <a:bodyPr/>
          <a:lstStyle/>
          <a:p>
            <a:pPr marL="538163" lvl="1" indent="-179388" eaLnBrk="1" hangingPunct="1">
              <a:lnSpc>
                <a:spcPct val="110000"/>
              </a:lnSpc>
            </a:pPr>
            <a:r>
              <a:rPr lang="zh-CN" altLang="en-US" sz="2400" b="1" dirty="0">
                <a:latin typeface="华文细黑" panose="02010600040101010101" pitchFamily="2" charset="-122"/>
                <a:ea typeface="华文细黑" panose="02010600040101010101" pitchFamily="2" charset="-122"/>
              </a:rPr>
              <a:t>教材：</a:t>
            </a:r>
          </a:p>
          <a:p>
            <a:pPr marL="538163" lvl="1" indent="-179388" eaLnBrk="1" hangingPunct="1">
              <a:lnSpc>
                <a:spcPct val="110000"/>
              </a:lnSpc>
              <a:buFont typeface="Wingdings" panose="05000000000000000000" pitchFamily="2" charset="2"/>
              <a:buNone/>
            </a:pPr>
            <a:r>
              <a:rPr lang="en-US" altLang="zh-CN" sz="2400" b="1" dirty="0">
                <a:latin typeface="华文细黑" panose="02010600040101010101" pitchFamily="2" charset="-122"/>
                <a:ea typeface="华文细黑" panose="02010600040101010101" pitchFamily="2" charset="-122"/>
              </a:rPr>
              <a:t>《</a:t>
            </a:r>
            <a:r>
              <a:rPr lang="zh-CN" altLang="en-US" sz="2400" b="1" dirty="0">
                <a:latin typeface="华文细黑" panose="02010600040101010101" pitchFamily="2" charset="-122"/>
                <a:ea typeface="华文细黑" panose="02010600040101010101" pitchFamily="2" charset="-122"/>
              </a:rPr>
              <a:t>编译原理</a:t>
            </a:r>
            <a:r>
              <a:rPr lang="en-US" altLang="zh-CN" sz="2400" b="1" dirty="0">
                <a:latin typeface="华文细黑" panose="02010600040101010101" pitchFamily="2" charset="-122"/>
                <a:ea typeface="华文细黑" panose="02010600040101010101" pitchFamily="2" charset="-122"/>
              </a:rPr>
              <a:t>》(</a:t>
            </a:r>
            <a:r>
              <a:rPr lang="zh-CN" altLang="en-US" sz="2400" b="1" dirty="0">
                <a:latin typeface="华文细黑" panose="02010600040101010101" pitchFamily="2" charset="-122"/>
                <a:ea typeface="华文细黑" panose="02010600040101010101" pitchFamily="2" charset="-122"/>
              </a:rPr>
              <a:t>第</a:t>
            </a:r>
            <a:r>
              <a:rPr lang="en-US" altLang="zh-CN" sz="2400" b="1" dirty="0">
                <a:latin typeface="华文细黑" panose="02010600040101010101" pitchFamily="2" charset="-122"/>
                <a:ea typeface="华文细黑" panose="02010600040101010101" pitchFamily="2" charset="-122"/>
              </a:rPr>
              <a:t>2</a:t>
            </a:r>
            <a:r>
              <a:rPr lang="zh-CN" altLang="en-US" sz="2400" b="1" dirty="0">
                <a:latin typeface="华文细黑" panose="02010600040101010101" pitchFamily="2" charset="-122"/>
                <a:ea typeface="华文细黑" panose="02010600040101010101" pitchFamily="2" charset="-122"/>
              </a:rPr>
              <a:t>版</a:t>
            </a:r>
            <a:r>
              <a:rPr lang="en-US" altLang="zh-CN" sz="2400" b="1" dirty="0">
                <a:latin typeface="华文细黑" panose="02010600040101010101" pitchFamily="2" charset="-122"/>
                <a:ea typeface="华文细黑" panose="02010600040101010101" pitchFamily="2" charset="-122"/>
              </a:rPr>
              <a:t>)</a:t>
            </a:r>
            <a:r>
              <a:rPr lang="zh-CN" altLang="en-US" sz="2400" b="1" dirty="0">
                <a:latin typeface="华文细黑" panose="02010600040101010101" pitchFamily="2" charset="-122"/>
                <a:ea typeface="华文细黑" panose="02010600040101010101" pitchFamily="2" charset="-122"/>
              </a:rPr>
              <a:t>，张素琴、吕映芝等，清华大学出版社</a:t>
            </a:r>
            <a:endParaRPr lang="en-US" altLang="zh-CN" sz="2400" b="1" dirty="0">
              <a:latin typeface="华文细黑" panose="02010600040101010101" pitchFamily="2" charset="-122"/>
              <a:ea typeface="华文细黑" panose="02010600040101010101" pitchFamily="2" charset="-122"/>
            </a:endParaRPr>
          </a:p>
          <a:p>
            <a:pPr marL="538163" lvl="1" indent="-179388" eaLnBrk="1" hangingPunct="1">
              <a:lnSpc>
                <a:spcPct val="110000"/>
              </a:lnSpc>
              <a:buFont typeface="Wingdings" panose="05000000000000000000" pitchFamily="2" charset="2"/>
              <a:buNone/>
            </a:pPr>
            <a:endParaRPr lang="en-US" altLang="zh-CN" sz="2400" b="1" dirty="0">
              <a:latin typeface="华文细黑" panose="02010600040101010101" pitchFamily="2" charset="-122"/>
              <a:ea typeface="华文细黑" panose="02010600040101010101" pitchFamily="2" charset="-122"/>
            </a:endParaRPr>
          </a:p>
          <a:p>
            <a:pPr marL="538163" lvl="1" indent="-179388" eaLnBrk="1" hangingPunct="1">
              <a:lnSpc>
                <a:spcPct val="110000"/>
              </a:lnSpc>
            </a:pPr>
            <a:r>
              <a:rPr lang="zh-CN" altLang="en-US" sz="2400" b="1" dirty="0">
                <a:latin typeface="华文细黑" panose="02010600040101010101" pitchFamily="2" charset="-122"/>
                <a:ea typeface="华文细黑" panose="02010600040101010101" pitchFamily="2" charset="-122"/>
              </a:rPr>
              <a:t>参考书</a:t>
            </a:r>
            <a:r>
              <a:rPr lang="en-US" altLang="zh-CN" sz="2400" b="1" dirty="0">
                <a:latin typeface="华文细黑" panose="02010600040101010101" pitchFamily="2" charset="-122"/>
                <a:ea typeface="华文细黑" panose="02010600040101010101" pitchFamily="2" charset="-122"/>
              </a:rPr>
              <a:t>1</a:t>
            </a:r>
            <a:r>
              <a:rPr lang="zh-CN" altLang="en-US" sz="2400" b="1" dirty="0">
                <a:latin typeface="华文细黑" panose="02010600040101010101" pitchFamily="2" charset="-122"/>
                <a:ea typeface="华文细黑" panose="02010600040101010101" pitchFamily="2" charset="-122"/>
              </a:rPr>
              <a:t>：</a:t>
            </a:r>
          </a:p>
          <a:p>
            <a:pPr marL="538163" lvl="1" indent="-179388" eaLnBrk="1" hangingPunct="1">
              <a:lnSpc>
                <a:spcPct val="110000"/>
              </a:lnSpc>
              <a:buFont typeface="Wingdings" panose="05000000000000000000" pitchFamily="2" charset="2"/>
              <a:buNone/>
            </a:pPr>
            <a:r>
              <a:rPr lang="en-US" altLang="zh-CN" sz="2400" b="1" dirty="0">
                <a:latin typeface="华文细黑" panose="02010600040101010101" pitchFamily="2" charset="-122"/>
                <a:ea typeface="华文细黑" panose="02010600040101010101" pitchFamily="2" charset="-122"/>
              </a:rPr>
              <a:t>《Compilers: Principles, Techniques, and Tools》 </a:t>
            </a:r>
          </a:p>
          <a:p>
            <a:pPr marL="538163" lvl="1" indent="-179388" eaLnBrk="1" hangingPunct="1">
              <a:lnSpc>
                <a:spcPct val="110000"/>
              </a:lnSpc>
              <a:buFont typeface="Wingdings" panose="05000000000000000000" pitchFamily="2" charset="2"/>
              <a:buNone/>
            </a:pPr>
            <a:r>
              <a:rPr lang="en-US" altLang="zh-CN" sz="2400" b="1" dirty="0">
                <a:solidFill>
                  <a:srgbClr val="0000CC"/>
                </a:solidFill>
                <a:latin typeface="华文细黑" panose="02010600040101010101" pitchFamily="2" charset="-122"/>
                <a:ea typeface="华文细黑" panose="02010600040101010101" pitchFamily="2" charset="-122"/>
              </a:rPr>
              <a:t>Alfred </a:t>
            </a:r>
            <a:r>
              <a:rPr lang="en-US" altLang="zh-CN" sz="2400" b="1" dirty="0" err="1">
                <a:solidFill>
                  <a:srgbClr val="0000CC"/>
                </a:solidFill>
                <a:latin typeface="华文细黑" panose="02010600040101010101" pitchFamily="2" charset="-122"/>
                <a:ea typeface="华文细黑" panose="02010600040101010101" pitchFamily="2" charset="-122"/>
              </a:rPr>
              <a:t>V.Aho</a:t>
            </a:r>
            <a:r>
              <a:rPr lang="en-US" altLang="zh-CN" sz="2400" b="1" dirty="0">
                <a:latin typeface="华文细黑" panose="02010600040101010101" pitchFamily="2" charset="-122"/>
                <a:ea typeface="华文细黑" panose="02010600040101010101" pitchFamily="2" charset="-122"/>
              </a:rPr>
              <a:t>, Ravi </a:t>
            </a:r>
            <a:r>
              <a:rPr lang="en-US" altLang="zh-CN" sz="2400" b="1" dirty="0" err="1">
                <a:latin typeface="华文细黑" panose="02010600040101010101" pitchFamily="2" charset="-122"/>
                <a:ea typeface="华文细黑" panose="02010600040101010101" pitchFamily="2" charset="-122"/>
              </a:rPr>
              <a:t>Sethi</a:t>
            </a:r>
            <a:r>
              <a:rPr lang="en-US" altLang="zh-CN" sz="2400" b="1" dirty="0">
                <a:latin typeface="华文细黑" panose="02010600040101010101" pitchFamily="2" charset="-122"/>
                <a:ea typeface="华文细黑" panose="02010600040101010101" pitchFamily="2" charset="-122"/>
              </a:rPr>
              <a:t>, </a:t>
            </a:r>
            <a:r>
              <a:rPr lang="en-US" altLang="zh-CN" sz="2400" b="1" dirty="0">
                <a:solidFill>
                  <a:srgbClr val="0000CC"/>
                </a:solidFill>
                <a:latin typeface="华文细黑" panose="02010600040101010101" pitchFamily="2" charset="-122"/>
                <a:ea typeface="华文细黑" panose="02010600040101010101" pitchFamily="2" charset="-122"/>
              </a:rPr>
              <a:t>Jeffrey </a:t>
            </a:r>
            <a:r>
              <a:rPr lang="en-US" altLang="zh-CN" sz="2400" b="1" dirty="0" err="1">
                <a:solidFill>
                  <a:srgbClr val="0000CC"/>
                </a:solidFill>
                <a:latin typeface="华文细黑" panose="02010600040101010101" pitchFamily="2" charset="-122"/>
                <a:ea typeface="华文细黑" panose="02010600040101010101" pitchFamily="2" charset="-122"/>
              </a:rPr>
              <a:t>D.Ullman</a:t>
            </a:r>
            <a:r>
              <a:rPr lang="en-US" altLang="zh-CN" sz="2400" b="1" dirty="0">
                <a:latin typeface="华文细黑" panose="02010600040101010101" pitchFamily="2" charset="-122"/>
                <a:ea typeface="华文细黑" panose="02010600040101010101" pitchFamily="2" charset="-122"/>
              </a:rPr>
              <a:t>, Addison-Wesley,1986. </a:t>
            </a:r>
            <a:r>
              <a:rPr lang="zh-CN" altLang="en-US" sz="2400" b="1" dirty="0">
                <a:latin typeface="华文细黑" panose="02010600040101010101" pitchFamily="2" charset="-122"/>
                <a:ea typeface="华文细黑" panose="02010600040101010101" pitchFamily="2" charset="-122"/>
              </a:rPr>
              <a:t>影印版：人民邮电出版社，</a:t>
            </a:r>
            <a:r>
              <a:rPr lang="en-US" altLang="zh-CN" sz="2400" b="1" dirty="0">
                <a:latin typeface="华文细黑" panose="02010600040101010101" pitchFamily="2" charset="-122"/>
                <a:ea typeface="华文细黑" panose="02010600040101010101" pitchFamily="2" charset="-122"/>
              </a:rPr>
              <a:t>2001</a:t>
            </a:r>
          </a:p>
        </p:txBody>
      </p:sp>
      <p:sp>
        <p:nvSpPr>
          <p:cNvPr id="6148" name="Text Box 3">
            <a:extLst>
              <a:ext uri="{FF2B5EF4-FFF2-40B4-BE49-F238E27FC236}">
                <a16:creationId xmlns:a16="http://schemas.microsoft.com/office/drawing/2014/main" id="{6F3B37AF-BE82-409B-B600-1C0D6F1BE0F2}"/>
              </a:ext>
            </a:extLst>
          </p:cNvPr>
          <p:cNvSpPr txBox="1">
            <a:spLocks noChangeArrowheads="1"/>
          </p:cNvSpPr>
          <p:nvPr/>
        </p:nvSpPr>
        <p:spPr bwMode="auto">
          <a:xfrm>
            <a:off x="539750" y="404813"/>
            <a:ext cx="4032250"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nSpc>
                <a:spcPct val="110000"/>
              </a:lnSpc>
              <a:spcBef>
                <a:spcPct val="50000"/>
              </a:spcBef>
              <a:buClr>
                <a:schemeClr val="accent1"/>
              </a:buClr>
              <a:buSzPct val="65000"/>
              <a:buFont typeface="Wingdings" panose="05000000000000000000" pitchFamily="2" charset="2"/>
              <a:buChar char="n"/>
            </a:pPr>
            <a:r>
              <a:rPr lang="zh-CN" altLang="en-US" sz="3000">
                <a:solidFill>
                  <a:schemeClr val="tx1"/>
                </a:solidFill>
                <a:latin typeface="Arial" panose="020B0604020202020204" pitchFamily="34" charset="0"/>
                <a:ea typeface="宋体" panose="02010600030101010101" pitchFamily="2" charset="-122"/>
              </a:rPr>
              <a:t>教材及主要参考书</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7126F241-37DD-47A4-9517-AC13B1B28796}"/>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9C6FB95E-B6BC-4C9D-B47E-D478828D48C6}" type="slidenum">
              <a:rPr lang="en-US" altLang="zh-CN" sz="1200" b="0">
                <a:solidFill>
                  <a:schemeClr val="tx1"/>
                </a:solidFill>
                <a:latin typeface="Garamond" panose="02020404030301010803" pitchFamily="18" charset="0"/>
                <a:ea typeface="宋体" panose="02010600030101010101" pitchFamily="2" charset="-122"/>
              </a:rPr>
              <a:pPr eaLnBrk="1" hangingPunct="1"/>
              <a:t>30</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31747" name="Rectangle 2">
            <a:extLst>
              <a:ext uri="{FF2B5EF4-FFF2-40B4-BE49-F238E27FC236}">
                <a16:creationId xmlns:a16="http://schemas.microsoft.com/office/drawing/2014/main" id="{AC14552D-880F-4D8A-A95E-A9E884DE0B62}"/>
              </a:ext>
            </a:extLst>
          </p:cNvPr>
          <p:cNvSpPr>
            <a:spLocks noGrp="1" noChangeArrowheads="1"/>
          </p:cNvSpPr>
          <p:nvPr>
            <p:ph type="title"/>
          </p:nvPr>
        </p:nvSpPr>
        <p:spPr>
          <a:xfrm>
            <a:off x="323528" y="404813"/>
            <a:ext cx="6408737" cy="792162"/>
          </a:xfrm>
          <a:noFill/>
        </p:spPr>
        <p:txBody>
          <a:bodyPr/>
          <a:lstStyle/>
          <a:p>
            <a:pPr eaLnBrk="1" hangingPunct="1"/>
            <a:r>
              <a:rPr lang="en-US" altLang="zh-CN" sz="4000" b="1" dirty="0">
                <a:solidFill>
                  <a:srgbClr val="993300"/>
                </a:solidFill>
                <a:latin typeface="华文细黑" panose="02010600040101010101" pitchFamily="2" charset="-122"/>
                <a:ea typeface="华文细黑" panose="02010600040101010101" pitchFamily="2" charset="-122"/>
              </a:rPr>
              <a:t>1.3 </a:t>
            </a:r>
            <a:r>
              <a:rPr lang="zh-CN" altLang="en-US" sz="4000" b="1" dirty="0">
                <a:solidFill>
                  <a:srgbClr val="993300"/>
                </a:solidFill>
                <a:latin typeface="华文细黑" panose="02010600040101010101" pitchFamily="2" charset="-122"/>
                <a:ea typeface="华文细黑" panose="02010600040101010101" pitchFamily="2" charset="-122"/>
              </a:rPr>
              <a:t>编译程序的组成</a:t>
            </a:r>
            <a:r>
              <a:rPr lang="zh-CN" altLang="en-US" dirty="0">
                <a:solidFill>
                  <a:schemeClr val="hlink"/>
                </a:solidFill>
                <a:latin typeface="华文细黑" panose="02010600040101010101" pitchFamily="2" charset="-122"/>
                <a:ea typeface="华文细黑" panose="02010600040101010101" pitchFamily="2" charset="-122"/>
              </a:rPr>
              <a:t> </a:t>
            </a:r>
          </a:p>
        </p:txBody>
      </p:sp>
      <p:sp>
        <p:nvSpPr>
          <p:cNvPr id="31748" name="Text Box 3">
            <a:extLst>
              <a:ext uri="{FF2B5EF4-FFF2-40B4-BE49-F238E27FC236}">
                <a16:creationId xmlns:a16="http://schemas.microsoft.com/office/drawing/2014/main" id="{8B568627-5370-4EB3-BB95-E3D903CFF6A5}"/>
              </a:ext>
            </a:extLst>
          </p:cNvPr>
          <p:cNvSpPr txBox="1">
            <a:spLocks noChangeArrowheads="1"/>
          </p:cNvSpPr>
          <p:nvPr/>
        </p:nvSpPr>
        <p:spPr bwMode="auto">
          <a:xfrm>
            <a:off x="304800" y="1295400"/>
            <a:ext cx="88392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r>
              <a:rPr kumimoji="1" lang="zh-CN" altLang="en-US" sz="2400" dirty="0">
                <a:solidFill>
                  <a:schemeClr val="tx1"/>
                </a:solidFill>
                <a:latin typeface="华文细黑" panose="02010600040101010101" pitchFamily="2" charset="-122"/>
                <a:ea typeface="华文细黑" panose="02010600040101010101" pitchFamily="2" charset="-122"/>
              </a:rPr>
              <a:t>按照编译程序的执行过程和所完成的任务，编译分成前后两个阶段：</a:t>
            </a:r>
            <a:r>
              <a:rPr kumimoji="1" lang="zh-CN" altLang="en-US" sz="2400" dirty="0">
                <a:solidFill>
                  <a:srgbClr val="0000CC"/>
                </a:solidFill>
                <a:latin typeface="华文细黑" panose="02010600040101010101" pitchFamily="2" charset="-122"/>
                <a:ea typeface="华文细黑" panose="02010600040101010101" pitchFamily="2" charset="-122"/>
              </a:rPr>
              <a:t>分析阶段</a:t>
            </a:r>
            <a:r>
              <a:rPr kumimoji="1" lang="zh-CN" altLang="en-US" sz="2400" dirty="0">
                <a:solidFill>
                  <a:schemeClr val="tx1"/>
                </a:solidFill>
                <a:latin typeface="华文细黑" panose="02010600040101010101" pitchFamily="2" charset="-122"/>
                <a:ea typeface="华文细黑" panose="02010600040101010101" pitchFamily="2" charset="-122"/>
              </a:rPr>
              <a:t>和</a:t>
            </a:r>
            <a:r>
              <a:rPr kumimoji="1" lang="zh-CN" altLang="en-US" sz="2400" dirty="0">
                <a:solidFill>
                  <a:srgbClr val="0000CC"/>
                </a:solidFill>
                <a:latin typeface="华文细黑" panose="02010600040101010101" pitchFamily="2" charset="-122"/>
                <a:ea typeface="华文细黑" panose="02010600040101010101" pitchFamily="2" charset="-122"/>
              </a:rPr>
              <a:t>综合阶段</a:t>
            </a:r>
            <a:r>
              <a:rPr kumimoji="1" lang="zh-CN" altLang="en-US" sz="2400" dirty="0">
                <a:solidFill>
                  <a:schemeClr val="tx1"/>
                </a:solidFill>
                <a:latin typeface="华文细黑" panose="02010600040101010101" pitchFamily="2" charset="-122"/>
                <a:ea typeface="华文细黑" panose="02010600040101010101" pitchFamily="2" charset="-122"/>
              </a:rPr>
              <a:t>。</a:t>
            </a:r>
          </a:p>
          <a:p>
            <a:pPr eaLnBrk="1" hangingPunct="1">
              <a:spcBef>
                <a:spcPct val="50000"/>
              </a:spcBef>
            </a:pPr>
            <a:r>
              <a:rPr kumimoji="1" lang="zh-CN" altLang="en-US" sz="2400" dirty="0">
                <a:solidFill>
                  <a:srgbClr val="CC0000"/>
                </a:solidFill>
                <a:latin typeface="华文细黑" panose="02010600040101010101" pitchFamily="2" charset="-122"/>
                <a:ea typeface="华文细黑" panose="02010600040101010101" pitchFamily="2" charset="-122"/>
              </a:rPr>
              <a:t>分析阶段</a:t>
            </a:r>
            <a:r>
              <a:rPr kumimoji="1" lang="zh-CN" altLang="en-US" sz="2400" dirty="0">
                <a:solidFill>
                  <a:schemeClr val="tx1"/>
                </a:solidFill>
                <a:latin typeface="华文细黑" panose="02010600040101010101" pitchFamily="2" charset="-122"/>
                <a:ea typeface="华文细黑" panose="02010600040101010101" pitchFamily="2" charset="-122"/>
              </a:rPr>
              <a:t>根据源语言的定义，</a:t>
            </a:r>
            <a:r>
              <a:rPr kumimoji="1" lang="zh-CN" altLang="en-US" sz="2400" dirty="0">
                <a:solidFill>
                  <a:srgbClr val="0000CC"/>
                </a:solidFill>
                <a:latin typeface="华文细黑" panose="02010600040101010101" pitchFamily="2" charset="-122"/>
                <a:ea typeface="华文细黑" panose="02010600040101010101" pitchFamily="2" charset="-122"/>
              </a:rPr>
              <a:t>分析</a:t>
            </a:r>
            <a:r>
              <a:rPr kumimoji="1" lang="zh-CN" altLang="en-US" sz="2400" dirty="0">
                <a:solidFill>
                  <a:schemeClr val="tx1"/>
                </a:solidFill>
                <a:latin typeface="华文细黑" panose="02010600040101010101" pitchFamily="2" charset="-122"/>
                <a:ea typeface="华文细黑" panose="02010600040101010101" pitchFamily="2" charset="-122"/>
              </a:rPr>
              <a:t>源程序的结构，检查源程序是否符合语言的规定，确定源程序所表示的对象和规定的操作，并以某种中间代码形式表示出来。分析阶段包括</a:t>
            </a:r>
            <a:r>
              <a:rPr kumimoji="1" lang="zh-CN" altLang="en-US" sz="2400" dirty="0">
                <a:solidFill>
                  <a:srgbClr val="0000CC"/>
                </a:solidFill>
                <a:latin typeface="华文细黑" panose="02010600040101010101" pitchFamily="2" charset="-122"/>
                <a:ea typeface="华文细黑" panose="02010600040101010101" pitchFamily="2" charset="-122"/>
              </a:rPr>
              <a:t>词法分析、语法分析和语义分析。</a:t>
            </a:r>
          </a:p>
          <a:p>
            <a:pPr eaLnBrk="1" hangingPunct="1">
              <a:spcBef>
                <a:spcPct val="50000"/>
              </a:spcBef>
            </a:pPr>
            <a:r>
              <a:rPr kumimoji="1" lang="zh-CN" altLang="en-US" sz="2400" dirty="0">
                <a:solidFill>
                  <a:srgbClr val="CC0000"/>
                </a:solidFill>
                <a:latin typeface="华文细黑" panose="02010600040101010101" pitchFamily="2" charset="-122"/>
                <a:ea typeface="华文细黑" panose="02010600040101010101" pitchFamily="2" charset="-122"/>
              </a:rPr>
              <a:t>综合阶段</a:t>
            </a:r>
            <a:r>
              <a:rPr kumimoji="1" lang="zh-CN" altLang="en-US" sz="2400" dirty="0">
                <a:solidFill>
                  <a:schemeClr val="tx1"/>
                </a:solidFill>
                <a:latin typeface="华文细黑" panose="02010600040101010101" pitchFamily="2" charset="-122"/>
                <a:ea typeface="华文细黑" panose="02010600040101010101" pitchFamily="2" charset="-122"/>
              </a:rPr>
              <a:t>根据分析结果构造所要求的目标代码程序，包括</a:t>
            </a:r>
            <a:r>
              <a:rPr kumimoji="1" lang="zh-CN" altLang="en-US" sz="2400" dirty="0">
                <a:solidFill>
                  <a:srgbClr val="0000CC"/>
                </a:solidFill>
                <a:latin typeface="华文细黑" panose="02010600040101010101" pitchFamily="2" charset="-122"/>
                <a:ea typeface="华文细黑" panose="02010600040101010101" pitchFamily="2" charset="-122"/>
              </a:rPr>
              <a:t>中间代码生成、代码优化和目标代码生成</a:t>
            </a:r>
            <a:r>
              <a:rPr kumimoji="1" lang="zh-CN" altLang="en-US" sz="2400" dirty="0">
                <a:solidFill>
                  <a:schemeClr val="tx1"/>
                </a:solidFill>
                <a:latin typeface="华文细黑" panose="02010600040101010101" pitchFamily="2" charset="-122"/>
                <a:ea typeface="华文细黑" panose="02010600040101010101" pitchFamily="2" charset="-122"/>
              </a:rPr>
              <a:t>。为了记录分析过程中识别出的标识符及有关信息，还需要使用</a:t>
            </a:r>
            <a:r>
              <a:rPr kumimoji="1" lang="zh-CN" altLang="en-US" sz="2400" dirty="0">
                <a:solidFill>
                  <a:srgbClr val="0000CC"/>
                </a:solidFill>
                <a:latin typeface="华文细黑" panose="02010600040101010101" pitchFamily="2" charset="-122"/>
                <a:ea typeface="华文细黑" panose="02010600040101010101" pitchFamily="2" charset="-122"/>
              </a:rPr>
              <a:t>符号表</a:t>
            </a:r>
            <a:r>
              <a:rPr kumimoji="1" lang="zh-CN" altLang="en-US" sz="2400" dirty="0">
                <a:solidFill>
                  <a:schemeClr val="tx1"/>
                </a:solidFill>
                <a:latin typeface="华文细黑" panose="02010600040101010101" pitchFamily="2" charset="-122"/>
                <a:ea typeface="华文细黑" panose="02010600040101010101" pitchFamily="2" charset="-122"/>
              </a:rPr>
              <a:t>。如果在编译过程中发现源程序有错误，不仅要报告错误</a:t>
            </a:r>
            <a:r>
              <a:rPr lang="zh-CN" altLang="en-US" sz="2400" dirty="0">
                <a:solidFill>
                  <a:schemeClr val="tx1"/>
                </a:solidFill>
                <a:latin typeface="华文细黑" panose="02010600040101010101" pitchFamily="2" charset="-122"/>
                <a:ea typeface="华文细黑" panose="02010600040101010101" pitchFamily="2" charset="-122"/>
              </a:rPr>
              <a:t>的类型、出错地点，</a:t>
            </a:r>
            <a:r>
              <a:rPr kumimoji="1" lang="zh-CN" altLang="en-US" sz="2400" dirty="0">
                <a:solidFill>
                  <a:schemeClr val="tx1"/>
                </a:solidFill>
                <a:latin typeface="华文细黑" panose="02010600040101010101" pitchFamily="2" charset="-122"/>
                <a:ea typeface="华文细黑" panose="02010600040101010101" pitchFamily="2" charset="-122"/>
              </a:rPr>
              <a:t>还要进行</a:t>
            </a:r>
            <a:r>
              <a:rPr kumimoji="1" lang="zh-CN" altLang="en-US" sz="2400" dirty="0">
                <a:solidFill>
                  <a:srgbClr val="0000CC"/>
                </a:solidFill>
                <a:latin typeface="华文细黑" panose="02010600040101010101" pitchFamily="2" charset="-122"/>
                <a:ea typeface="华文细黑" panose="02010600040101010101" pitchFamily="2" charset="-122"/>
              </a:rPr>
              <a:t>错误处理</a:t>
            </a:r>
            <a:r>
              <a:rPr kumimoji="1" lang="zh-CN" altLang="en-US" sz="2400" dirty="0">
                <a:solidFill>
                  <a:schemeClr val="tx1"/>
                </a:solidFill>
                <a:latin typeface="华文细黑" panose="02010600040101010101" pitchFamily="2" charset="-122"/>
                <a:ea typeface="华文细黑" panose="02010600040101010101" pitchFamily="2" charset="-122"/>
              </a:rPr>
              <a:t>，使编译能继续进行。 </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7" name="Text Box 27">
            <a:extLst>
              <a:ext uri="{FF2B5EF4-FFF2-40B4-BE49-F238E27FC236}">
                <a16:creationId xmlns:a16="http://schemas.microsoft.com/office/drawing/2014/main" id="{D878F100-9567-4B4A-9330-57E670C796CD}"/>
              </a:ext>
            </a:extLst>
          </p:cNvPr>
          <p:cNvSpPr txBox="1">
            <a:spLocks noChangeArrowheads="1"/>
          </p:cNvSpPr>
          <p:nvPr/>
        </p:nvSpPr>
        <p:spPr bwMode="auto">
          <a:xfrm>
            <a:off x="683568" y="1948086"/>
            <a:ext cx="3505200" cy="1381125"/>
          </a:xfrm>
          <a:prstGeom prst="rect">
            <a:avLst/>
          </a:prstGeom>
          <a:noFill/>
          <a:ln w="9525">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400" dirty="0">
                <a:solidFill>
                  <a:schemeClr val="tx1"/>
                </a:solidFill>
                <a:latin typeface="华文细黑" panose="02010600040101010101" pitchFamily="2" charset="-122"/>
                <a:ea typeface="华文细黑" panose="02010600040101010101" pitchFamily="2" charset="-122"/>
              </a:rPr>
              <a:t>分析阶段</a:t>
            </a:r>
          </a:p>
          <a:p>
            <a:pPr algn="ctr" eaLnBrk="1" hangingPunct="1">
              <a:spcBef>
                <a:spcPct val="50000"/>
              </a:spcBef>
            </a:pPr>
            <a:endParaRPr kumimoji="1" lang="zh-CN" altLang="en-US" sz="2000" dirty="0">
              <a:solidFill>
                <a:schemeClr val="tx1"/>
              </a:solidFill>
              <a:latin typeface="华文细黑" panose="02010600040101010101" pitchFamily="2" charset="-122"/>
              <a:ea typeface="华文细黑" panose="02010600040101010101" pitchFamily="2" charset="-122"/>
            </a:endParaRPr>
          </a:p>
          <a:p>
            <a:pPr algn="ctr" eaLnBrk="1" hangingPunct="1">
              <a:spcBef>
                <a:spcPct val="50000"/>
              </a:spcBef>
            </a:pPr>
            <a:endParaRPr kumimoji="1" lang="en-US" altLang="zh-CN" sz="2000" dirty="0">
              <a:solidFill>
                <a:schemeClr val="tx1"/>
              </a:solidFill>
              <a:latin typeface="华文细黑" panose="02010600040101010101" pitchFamily="2" charset="-122"/>
              <a:ea typeface="华文细黑" panose="02010600040101010101" pitchFamily="2" charset="-122"/>
            </a:endParaRPr>
          </a:p>
        </p:txBody>
      </p:sp>
      <p:sp>
        <p:nvSpPr>
          <p:cNvPr id="24" name="灯片编号占位符 4">
            <a:extLst>
              <a:ext uri="{FF2B5EF4-FFF2-40B4-BE49-F238E27FC236}">
                <a16:creationId xmlns:a16="http://schemas.microsoft.com/office/drawing/2014/main" id="{FF5A66E1-2B58-4D4F-8BD3-63B6AC8E292E}"/>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BDA397EA-51AC-4F6F-B769-A55C15FE71BF}" type="slidenum">
              <a:rPr lang="en-US" altLang="zh-CN" sz="1200" b="0">
                <a:solidFill>
                  <a:schemeClr val="tx1"/>
                </a:solidFill>
                <a:latin typeface="Garamond" panose="02020404030301010803" pitchFamily="18" charset="0"/>
                <a:ea typeface="宋体" panose="02010600030101010101" pitchFamily="2" charset="-122"/>
              </a:rPr>
              <a:pPr eaLnBrk="1" hangingPunct="1"/>
              <a:t>31</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32771" name="Rectangle 21">
            <a:extLst>
              <a:ext uri="{FF2B5EF4-FFF2-40B4-BE49-F238E27FC236}">
                <a16:creationId xmlns:a16="http://schemas.microsoft.com/office/drawing/2014/main" id="{37540C33-B656-4D76-9334-D2FABA559CFD}"/>
              </a:ext>
            </a:extLst>
          </p:cNvPr>
          <p:cNvSpPr>
            <a:spLocks noGrp="1" noChangeArrowheads="1"/>
          </p:cNvSpPr>
          <p:nvPr>
            <p:ph type="title"/>
          </p:nvPr>
        </p:nvSpPr>
        <p:spPr>
          <a:xfrm>
            <a:off x="2580184" y="4797152"/>
            <a:ext cx="4080048" cy="792162"/>
          </a:xfrm>
          <a:noFill/>
        </p:spPr>
        <p:txBody>
          <a:bodyPr/>
          <a:lstStyle/>
          <a:p>
            <a:pPr eaLnBrk="1" hangingPunct="1"/>
            <a:r>
              <a:rPr lang="zh-CN" altLang="en-US" sz="3600" b="1" dirty="0"/>
              <a:t>编译程序的结构</a:t>
            </a:r>
            <a:r>
              <a:rPr lang="zh-CN" altLang="en-US" sz="3600" dirty="0"/>
              <a:t> </a:t>
            </a:r>
          </a:p>
        </p:txBody>
      </p:sp>
      <p:sp>
        <p:nvSpPr>
          <p:cNvPr id="32772" name="Text Box 22" descr="蓝色砂纸">
            <a:extLst>
              <a:ext uri="{FF2B5EF4-FFF2-40B4-BE49-F238E27FC236}">
                <a16:creationId xmlns:a16="http://schemas.microsoft.com/office/drawing/2014/main" id="{AF18BD72-D3CE-4416-90AC-F2EF3AB442D6}"/>
              </a:ext>
            </a:extLst>
          </p:cNvPr>
          <p:cNvSpPr txBox="1">
            <a:spLocks noChangeArrowheads="1"/>
          </p:cNvSpPr>
          <p:nvPr/>
        </p:nvSpPr>
        <p:spPr bwMode="auto">
          <a:xfrm>
            <a:off x="827584" y="2397348"/>
            <a:ext cx="838200" cy="831850"/>
          </a:xfrm>
          <a:prstGeom prst="rect">
            <a:avLst/>
          </a:prstGeom>
          <a:blipFill dpi="0" rotWithShape="0">
            <a:blip r:embed="rId3"/>
            <a:srcRect/>
            <a:tile tx="0" ty="0" sx="100000" sy="100000" flip="none" algn="tl"/>
          </a:blipFill>
          <a:ln w="9525">
            <a:solidFill>
              <a:srgbClr val="33CCCC"/>
            </a:solidFill>
            <a:miter lim="800000"/>
            <a:headEnd/>
            <a:tailEnd/>
          </a:ln>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400" dirty="0">
                <a:solidFill>
                  <a:schemeClr val="tx1"/>
                </a:solidFill>
                <a:latin typeface="Times New Roman" panose="02020603050405020304" pitchFamily="18" charset="0"/>
                <a:ea typeface="宋体" panose="02010600030101010101" pitchFamily="2" charset="-122"/>
              </a:rPr>
              <a:t>词法分析</a:t>
            </a:r>
            <a:r>
              <a:rPr kumimoji="1" lang="zh-CN" altLang="en-US" sz="2000" dirty="0">
                <a:solidFill>
                  <a:schemeClr val="tx1"/>
                </a:solidFill>
                <a:latin typeface="Times New Roman" panose="02020603050405020304" pitchFamily="18" charset="0"/>
                <a:ea typeface="宋体" panose="02010600030101010101" pitchFamily="2" charset="-122"/>
              </a:rPr>
              <a:t> </a:t>
            </a:r>
          </a:p>
        </p:txBody>
      </p:sp>
      <p:sp>
        <p:nvSpPr>
          <p:cNvPr id="32773" name="Text Box 23" descr="蓝色砂纸">
            <a:extLst>
              <a:ext uri="{FF2B5EF4-FFF2-40B4-BE49-F238E27FC236}">
                <a16:creationId xmlns:a16="http://schemas.microsoft.com/office/drawing/2014/main" id="{C5C49C16-AD79-45AC-AC49-D76797B5A514}"/>
              </a:ext>
            </a:extLst>
          </p:cNvPr>
          <p:cNvSpPr txBox="1">
            <a:spLocks noChangeArrowheads="1"/>
          </p:cNvSpPr>
          <p:nvPr/>
        </p:nvSpPr>
        <p:spPr bwMode="auto">
          <a:xfrm>
            <a:off x="1894384" y="2397348"/>
            <a:ext cx="838200" cy="831850"/>
          </a:xfrm>
          <a:prstGeom prst="rect">
            <a:avLst/>
          </a:prstGeom>
          <a:blipFill dpi="0" rotWithShape="0">
            <a:blip r:embed="rId3"/>
            <a:srcRect/>
            <a:tile tx="0" ty="0" sx="100000" sy="100000" flip="none" algn="tl"/>
          </a:blipFill>
          <a:ln w="9525">
            <a:solidFill>
              <a:srgbClr val="33CCCC"/>
            </a:solidFill>
            <a:miter lim="800000"/>
            <a:headEnd/>
            <a:tailEnd/>
          </a:ln>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400">
                <a:solidFill>
                  <a:schemeClr val="tx1"/>
                </a:solidFill>
                <a:latin typeface="Times New Roman" panose="02020603050405020304" pitchFamily="18" charset="0"/>
                <a:ea typeface="宋体" panose="02010600030101010101" pitchFamily="2" charset="-122"/>
              </a:rPr>
              <a:t>语法分析</a:t>
            </a:r>
            <a:r>
              <a:rPr kumimoji="1" lang="zh-CN" altLang="en-US" sz="2000">
                <a:solidFill>
                  <a:schemeClr val="tx1"/>
                </a:solidFill>
                <a:latin typeface="Times New Roman" panose="02020603050405020304" pitchFamily="18" charset="0"/>
                <a:ea typeface="宋体" panose="02010600030101010101" pitchFamily="2" charset="-122"/>
              </a:rPr>
              <a:t> </a:t>
            </a:r>
          </a:p>
        </p:txBody>
      </p:sp>
      <p:sp>
        <p:nvSpPr>
          <p:cNvPr id="32774" name="Text Box 24" descr="蓝色砂纸">
            <a:extLst>
              <a:ext uri="{FF2B5EF4-FFF2-40B4-BE49-F238E27FC236}">
                <a16:creationId xmlns:a16="http://schemas.microsoft.com/office/drawing/2014/main" id="{5E2822C1-5BFF-4C79-B31B-27E33CBF7C3A}"/>
              </a:ext>
            </a:extLst>
          </p:cNvPr>
          <p:cNvSpPr txBox="1">
            <a:spLocks noChangeArrowheads="1"/>
          </p:cNvSpPr>
          <p:nvPr/>
        </p:nvSpPr>
        <p:spPr bwMode="auto">
          <a:xfrm>
            <a:off x="2961184" y="2397348"/>
            <a:ext cx="838200" cy="831850"/>
          </a:xfrm>
          <a:prstGeom prst="rect">
            <a:avLst/>
          </a:prstGeom>
          <a:blipFill dpi="0" rotWithShape="0">
            <a:blip r:embed="rId3"/>
            <a:srcRect/>
            <a:tile tx="0" ty="0" sx="100000" sy="100000" flip="none" algn="tl"/>
          </a:blipFill>
          <a:ln w="9525">
            <a:solidFill>
              <a:srgbClr val="33CCCC"/>
            </a:solidFill>
            <a:miter lim="800000"/>
            <a:headEnd/>
            <a:tailEnd/>
          </a:ln>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400">
                <a:solidFill>
                  <a:schemeClr val="tx1"/>
                </a:solidFill>
                <a:latin typeface="Times New Roman" panose="02020603050405020304" pitchFamily="18" charset="0"/>
                <a:ea typeface="宋体" panose="02010600030101010101" pitchFamily="2" charset="-122"/>
              </a:rPr>
              <a:t>语义分析</a:t>
            </a:r>
            <a:r>
              <a:rPr kumimoji="1" lang="zh-CN" altLang="en-US" sz="2000">
                <a:solidFill>
                  <a:schemeClr val="tx1"/>
                </a:solidFill>
                <a:latin typeface="Times New Roman" panose="02020603050405020304" pitchFamily="18" charset="0"/>
                <a:ea typeface="宋体" panose="02010600030101010101" pitchFamily="2" charset="-122"/>
              </a:rPr>
              <a:t> </a:t>
            </a:r>
          </a:p>
        </p:txBody>
      </p:sp>
      <p:cxnSp>
        <p:nvCxnSpPr>
          <p:cNvPr id="32775" name="AutoShape 25">
            <a:extLst>
              <a:ext uri="{FF2B5EF4-FFF2-40B4-BE49-F238E27FC236}">
                <a16:creationId xmlns:a16="http://schemas.microsoft.com/office/drawing/2014/main" id="{1256B842-9609-4355-9AB1-681285D8D969}"/>
              </a:ext>
            </a:extLst>
          </p:cNvPr>
          <p:cNvCxnSpPr>
            <a:cxnSpLocks noChangeShapeType="1"/>
            <a:stCxn id="32772" idx="3"/>
            <a:endCxn id="32773" idx="1"/>
          </p:cNvCxnSpPr>
          <p:nvPr/>
        </p:nvCxnSpPr>
        <p:spPr bwMode="auto">
          <a:xfrm>
            <a:off x="1665784" y="2813273"/>
            <a:ext cx="228600" cy="0"/>
          </a:xfrm>
          <a:prstGeom prst="straightConnector1">
            <a:avLst/>
          </a:prstGeom>
          <a:noFill/>
          <a:ln w="28575">
            <a:solidFill>
              <a:schemeClr val="hlink"/>
            </a:solidFill>
            <a:miter lim="800000"/>
            <a:headEnd/>
            <a:tailEnd type="triangle" w="med" len="med"/>
          </a:ln>
          <a:extLst>
            <a:ext uri="{909E8E84-426E-40DD-AFC4-6F175D3DCCD1}">
              <a14:hiddenFill xmlns:a14="http://schemas.microsoft.com/office/drawing/2010/main">
                <a:noFill/>
              </a14:hiddenFill>
            </a:ext>
          </a:extLst>
        </p:spPr>
      </p:cxnSp>
      <p:cxnSp>
        <p:nvCxnSpPr>
          <p:cNvPr id="32776" name="AutoShape 26">
            <a:extLst>
              <a:ext uri="{FF2B5EF4-FFF2-40B4-BE49-F238E27FC236}">
                <a16:creationId xmlns:a16="http://schemas.microsoft.com/office/drawing/2014/main" id="{FC96B1A3-9FF5-4BEF-9547-A80DA46ADA0E}"/>
              </a:ext>
            </a:extLst>
          </p:cNvPr>
          <p:cNvCxnSpPr>
            <a:cxnSpLocks noChangeShapeType="1"/>
            <a:stCxn id="32773" idx="3"/>
            <a:endCxn id="32774" idx="1"/>
          </p:cNvCxnSpPr>
          <p:nvPr/>
        </p:nvCxnSpPr>
        <p:spPr bwMode="auto">
          <a:xfrm>
            <a:off x="2732584" y="2813273"/>
            <a:ext cx="228600" cy="0"/>
          </a:xfrm>
          <a:prstGeom prst="straightConnector1">
            <a:avLst/>
          </a:prstGeom>
          <a:noFill/>
          <a:ln w="28575">
            <a:solidFill>
              <a:schemeClr val="hlink"/>
            </a:solidFill>
            <a:miter lim="800000"/>
            <a:headEnd/>
            <a:tailEnd type="triangle" w="med" len="med"/>
          </a:ln>
          <a:extLst>
            <a:ext uri="{909E8E84-426E-40DD-AFC4-6F175D3DCCD1}">
              <a14:hiddenFill xmlns:a14="http://schemas.microsoft.com/office/drawing/2010/main">
                <a:noFill/>
              </a14:hiddenFill>
            </a:ext>
          </a:extLst>
        </p:spPr>
      </p:cxnSp>
      <p:sp>
        <p:nvSpPr>
          <p:cNvPr id="32778" name="Text Box 28">
            <a:extLst>
              <a:ext uri="{FF2B5EF4-FFF2-40B4-BE49-F238E27FC236}">
                <a16:creationId xmlns:a16="http://schemas.microsoft.com/office/drawing/2014/main" id="{49211074-C072-48AA-B50A-CE5DE86C0A7C}"/>
              </a:ext>
            </a:extLst>
          </p:cNvPr>
          <p:cNvSpPr txBox="1">
            <a:spLocks noChangeArrowheads="1"/>
          </p:cNvSpPr>
          <p:nvPr/>
        </p:nvSpPr>
        <p:spPr bwMode="auto">
          <a:xfrm>
            <a:off x="4412159" y="1976661"/>
            <a:ext cx="4152900" cy="1381125"/>
          </a:xfrm>
          <a:prstGeom prst="rect">
            <a:avLst/>
          </a:prstGeom>
          <a:noFill/>
          <a:ln w="9525">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400" dirty="0">
                <a:solidFill>
                  <a:schemeClr val="tx1"/>
                </a:solidFill>
                <a:latin typeface="华文细黑" panose="02010600040101010101" pitchFamily="2" charset="-122"/>
                <a:ea typeface="华文细黑" panose="02010600040101010101" pitchFamily="2" charset="-122"/>
              </a:rPr>
              <a:t>综合阶段</a:t>
            </a:r>
            <a:r>
              <a:rPr kumimoji="1" lang="zh-CN" altLang="en-US" sz="2000" dirty="0">
                <a:solidFill>
                  <a:schemeClr val="tx1"/>
                </a:solidFill>
                <a:latin typeface="华文细黑" panose="02010600040101010101" pitchFamily="2" charset="-122"/>
                <a:ea typeface="华文细黑" panose="02010600040101010101" pitchFamily="2" charset="-122"/>
              </a:rPr>
              <a:t> </a:t>
            </a:r>
          </a:p>
          <a:p>
            <a:pPr algn="ctr" eaLnBrk="1" hangingPunct="1">
              <a:spcBef>
                <a:spcPct val="50000"/>
              </a:spcBef>
            </a:pPr>
            <a:endParaRPr kumimoji="1" lang="zh-CN" altLang="en-US" sz="2000" dirty="0">
              <a:solidFill>
                <a:schemeClr val="tx1"/>
              </a:solidFill>
              <a:latin typeface="华文细黑" panose="02010600040101010101" pitchFamily="2" charset="-122"/>
              <a:ea typeface="华文细黑" panose="02010600040101010101" pitchFamily="2" charset="-122"/>
            </a:endParaRPr>
          </a:p>
          <a:p>
            <a:pPr algn="ctr" eaLnBrk="1" hangingPunct="1">
              <a:spcBef>
                <a:spcPct val="50000"/>
              </a:spcBef>
            </a:pPr>
            <a:endParaRPr kumimoji="1" lang="en-US" altLang="zh-CN" sz="2000" dirty="0">
              <a:solidFill>
                <a:schemeClr val="tx1"/>
              </a:solidFill>
              <a:latin typeface="华文细黑" panose="02010600040101010101" pitchFamily="2" charset="-122"/>
              <a:ea typeface="华文细黑" panose="02010600040101010101" pitchFamily="2" charset="-122"/>
            </a:endParaRPr>
          </a:p>
        </p:txBody>
      </p:sp>
      <p:sp>
        <p:nvSpPr>
          <p:cNvPr id="32779" name="Text Box 29">
            <a:extLst>
              <a:ext uri="{FF2B5EF4-FFF2-40B4-BE49-F238E27FC236}">
                <a16:creationId xmlns:a16="http://schemas.microsoft.com/office/drawing/2014/main" id="{C7E6A4C2-D242-41BE-98F6-97FD81111E28}"/>
              </a:ext>
            </a:extLst>
          </p:cNvPr>
          <p:cNvSpPr txBox="1">
            <a:spLocks noChangeArrowheads="1"/>
          </p:cNvSpPr>
          <p:nvPr/>
        </p:nvSpPr>
        <p:spPr bwMode="auto">
          <a:xfrm>
            <a:off x="2580184" y="1052736"/>
            <a:ext cx="3886200" cy="466725"/>
          </a:xfrm>
          <a:prstGeom prst="rect">
            <a:avLst/>
          </a:prstGeom>
          <a:solidFill>
            <a:srgbClr val="CCECFF"/>
          </a:solidFill>
          <a:ln w="9525">
            <a:solidFill>
              <a:srgbClr val="6699FF"/>
            </a:solidFill>
            <a:miter lim="800000"/>
            <a:headEnd/>
            <a:tailEnd/>
          </a:ln>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400" dirty="0">
                <a:solidFill>
                  <a:schemeClr val="tx1"/>
                </a:solidFill>
                <a:latin typeface="华文细黑" panose="02010600040101010101" pitchFamily="2" charset="-122"/>
                <a:ea typeface="华文细黑" panose="02010600040101010101" pitchFamily="2" charset="-122"/>
              </a:rPr>
              <a:t>错误处理</a:t>
            </a:r>
          </a:p>
        </p:txBody>
      </p:sp>
      <p:sp>
        <p:nvSpPr>
          <p:cNvPr id="32780" name="Text Box 30">
            <a:extLst>
              <a:ext uri="{FF2B5EF4-FFF2-40B4-BE49-F238E27FC236}">
                <a16:creationId xmlns:a16="http://schemas.microsoft.com/office/drawing/2014/main" id="{C53BE62A-83FC-448F-828F-AD826523FD73}"/>
              </a:ext>
            </a:extLst>
          </p:cNvPr>
          <p:cNvSpPr txBox="1">
            <a:spLocks noChangeArrowheads="1"/>
          </p:cNvSpPr>
          <p:nvPr/>
        </p:nvSpPr>
        <p:spPr bwMode="auto">
          <a:xfrm>
            <a:off x="2611934" y="3762598"/>
            <a:ext cx="3886200" cy="466725"/>
          </a:xfrm>
          <a:prstGeom prst="rect">
            <a:avLst/>
          </a:prstGeom>
          <a:solidFill>
            <a:srgbClr val="CCECFF"/>
          </a:solidFill>
          <a:ln w="9525">
            <a:solidFill>
              <a:srgbClr val="6699FF"/>
            </a:solidFill>
            <a:miter lim="800000"/>
            <a:headEnd/>
            <a:tailEnd/>
          </a:ln>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400">
                <a:solidFill>
                  <a:schemeClr val="tx1"/>
                </a:solidFill>
                <a:latin typeface="华文细黑" panose="02010600040101010101" pitchFamily="2" charset="-122"/>
                <a:ea typeface="华文细黑" panose="02010600040101010101" pitchFamily="2" charset="-122"/>
              </a:rPr>
              <a:t>符号表</a:t>
            </a:r>
          </a:p>
        </p:txBody>
      </p:sp>
      <p:cxnSp>
        <p:nvCxnSpPr>
          <p:cNvPr id="32781" name="AutoShape 31">
            <a:extLst>
              <a:ext uri="{FF2B5EF4-FFF2-40B4-BE49-F238E27FC236}">
                <a16:creationId xmlns:a16="http://schemas.microsoft.com/office/drawing/2014/main" id="{FBF2EAC2-B85D-4C60-8CF2-E7DBDF891ED4}"/>
              </a:ext>
            </a:extLst>
          </p:cNvPr>
          <p:cNvCxnSpPr>
            <a:cxnSpLocks noChangeShapeType="1"/>
            <a:endCxn id="32780" idx="0"/>
          </p:cNvCxnSpPr>
          <p:nvPr/>
        </p:nvCxnSpPr>
        <p:spPr bwMode="auto">
          <a:xfrm>
            <a:off x="2348409" y="3370486"/>
            <a:ext cx="2206625" cy="392112"/>
          </a:xfrm>
          <a:prstGeom prst="straightConnector1">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32782" name="AutoShape 32">
            <a:extLst>
              <a:ext uri="{FF2B5EF4-FFF2-40B4-BE49-F238E27FC236}">
                <a16:creationId xmlns:a16="http://schemas.microsoft.com/office/drawing/2014/main" id="{A58795BE-6D51-4CA2-8245-60788133E3CB}"/>
              </a:ext>
            </a:extLst>
          </p:cNvPr>
          <p:cNvCxnSpPr>
            <a:cxnSpLocks noChangeShapeType="1"/>
          </p:cNvCxnSpPr>
          <p:nvPr/>
        </p:nvCxnSpPr>
        <p:spPr bwMode="auto">
          <a:xfrm flipV="1">
            <a:off x="4339134" y="3402236"/>
            <a:ext cx="2439987" cy="360362"/>
          </a:xfrm>
          <a:prstGeom prst="straightConnector1">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32783" name="AutoShape 33">
            <a:extLst>
              <a:ext uri="{FF2B5EF4-FFF2-40B4-BE49-F238E27FC236}">
                <a16:creationId xmlns:a16="http://schemas.microsoft.com/office/drawing/2014/main" id="{24EC1FFB-61E8-4470-A26E-B31698CB335D}"/>
              </a:ext>
            </a:extLst>
          </p:cNvPr>
          <p:cNvCxnSpPr>
            <a:cxnSpLocks noChangeShapeType="1"/>
            <a:endCxn id="32779" idx="2"/>
          </p:cNvCxnSpPr>
          <p:nvPr/>
        </p:nvCxnSpPr>
        <p:spPr bwMode="auto">
          <a:xfrm flipV="1">
            <a:off x="2348409" y="1519461"/>
            <a:ext cx="2174875" cy="469900"/>
          </a:xfrm>
          <a:prstGeom prst="straightConnector1">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32784" name="AutoShape 34">
            <a:extLst>
              <a:ext uri="{FF2B5EF4-FFF2-40B4-BE49-F238E27FC236}">
                <a16:creationId xmlns:a16="http://schemas.microsoft.com/office/drawing/2014/main" id="{A6DE1768-F952-4DEF-80DD-EEA168482F90}"/>
              </a:ext>
            </a:extLst>
          </p:cNvPr>
          <p:cNvCxnSpPr>
            <a:cxnSpLocks noChangeShapeType="1"/>
            <a:stCxn id="32779" idx="2"/>
            <a:endCxn id="32778" idx="0"/>
          </p:cNvCxnSpPr>
          <p:nvPr/>
        </p:nvCxnSpPr>
        <p:spPr bwMode="auto">
          <a:xfrm>
            <a:off x="4523284" y="1519461"/>
            <a:ext cx="1965325" cy="457200"/>
          </a:xfrm>
          <a:prstGeom prst="straightConnector1">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sp>
        <p:nvSpPr>
          <p:cNvPr id="32785" name="Text Box 35" descr="蓝色砂纸">
            <a:extLst>
              <a:ext uri="{FF2B5EF4-FFF2-40B4-BE49-F238E27FC236}">
                <a16:creationId xmlns:a16="http://schemas.microsoft.com/office/drawing/2014/main" id="{34AECB7E-BF4A-4CBD-BD47-4882C38153DB}"/>
              </a:ext>
            </a:extLst>
          </p:cNvPr>
          <p:cNvSpPr txBox="1">
            <a:spLocks noChangeArrowheads="1"/>
          </p:cNvSpPr>
          <p:nvPr/>
        </p:nvSpPr>
        <p:spPr bwMode="auto">
          <a:xfrm>
            <a:off x="4628059" y="2452911"/>
            <a:ext cx="1376362" cy="831850"/>
          </a:xfrm>
          <a:prstGeom prst="rect">
            <a:avLst/>
          </a:prstGeom>
          <a:blipFill dpi="0" rotWithShape="0">
            <a:blip r:embed="rId3"/>
            <a:srcRect/>
            <a:tile tx="0" ty="0" sx="100000" sy="100000" flip="none" algn="tl"/>
          </a:blipFill>
          <a:ln w="9525">
            <a:solidFill>
              <a:srgbClr val="33CCCC"/>
            </a:solidFill>
            <a:miter lim="800000"/>
            <a:headEnd/>
            <a:tailEnd/>
          </a:ln>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en-US" altLang="zh-CN" sz="2400">
                <a:solidFill>
                  <a:schemeClr val="tx1"/>
                </a:solidFill>
                <a:latin typeface="华文细黑" panose="02010600040101010101" pitchFamily="2" charset="-122"/>
                <a:ea typeface="华文细黑" panose="02010600040101010101" pitchFamily="2" charset="-122"/>
              </a:rPr>
              <a:t> </a:t>
            </a:r>
            <a:r>
              <a:rPr kumimoji="1" lang="zh-CN" altLang="en-US" sz="2400">
                <a:solidFill>
                  <a:schemeClr val="tx1"/>
                </a:solidFill>
                <a:latin typeface="华文细黑" panose="02010600040101010101" pitchFamily="2" charset="-122"/>
                <a:ea typeface="华文细黑" panose="02010600040101010101" pitchFamily="2" charset="-122"/>
              </a:rPr>
              <a:t>中间代码生成</a:t>
            </a:r>
          </a:p>
        </p:txBody>
      </p:sp>
      <p:cxnSp>
        <p:nvCxnSpPr>
          <p:cNvPr id="32786" name="AutoShape 36">
            <a:extLst>
              <a:ext uri="{FF2B5EF4-FFF2-40B4-BE49-F238E27FC236}">
                <a16:creationId xmlns:a16="http://schemas.microsoft.com/office/drawing/2014/main" id="{E91B6E47-E820-49FC-8FCB-6DE5A24A8EC0}"/>
              </a:ext>
            </a:extLst>
          </p:cNvPr>
          <p:cNvCxnSpPr>
            <a:cxnSpLocks noChangeShapeType="1"/>
          </p:cNvCxnSpPr>
          <p:nvPr/>
        </p:nvCxnSpPr>
        <p:spPr bwMode="auto">
          <a:xfrm>
            <a:off x="5979021" y="2825973"/>
            <a:ext cx="304800" cy="0"/>
          </a:xfrm>
          <a:prstGeom prst="straightConnector1">
            <a:avLst/>
          </a:prstGeom>
          <a:noFill/>
          <a:ln w="28575">
            <a:solidFill>
              <a:schemeClr val="hlink"/>
            </a:solidFill>
            <a:miter lim="800000"/>
            <a:headEnd/>
            <a:tailEnd type="triangle" w="med" len="med"/>
          </a:ln>
          <a:extLst>
            <a:ext uri="{909E8E84-426E-40DD-AFC4-6F175D3DCCD1}">
              <a14:hiddenFill xmlns:a14="http://schemas.microsoft.com/office/drawing/2010/main">
                <a:noFill/>
              </a14:hiddenFill>
            </a:ext>
          </a:extLst>
        </p:spPr>
      </p:cxnSp>
      <p:cxnSp>
        <p:nvCxnSpPr>
          <p:cNvPr id="32787" name="AutoShape 37">
            <a:extLst>
              <a:ext uri="{FF2B5EF4-FFF2-40B4-BE49-F238E27FC236}">
                <a16:creationId xmlns:a16="http://schemas.microsoft.com/office/drawing/2014/main" id="{9C5BF4A4-2A1E-479D-B50F-DD1FC75268E3}"/>
              </a:ext>
            </a:extLst>
          </p:cNvPr>
          <p:cNvCxnSpPr>
            <a:cxnSpLocks noChangeShapeType="1"/>
          </p:cNvCxnSpPr>
          <p:nvPr/>
        </p:nvCxnSpPr>
        <p:spPr bwMode="auto">
          <a:xfrm>
            <a:off x="3835896" y="2825973"/>
            <a:ext cx="792163" cy="0"/>
          </a:xfrm>
          <a:prstGeom prst="straightConnector1">
            <a:avLst/>
          </a:prstGeom>
          <a:noFill/>
          <a:ln w="28575">
            <a:solidFill>
              <a:schemeClr val="hlink"/>
            </a:solidFill>
            <a:miter lim="800000"/>
            <a:headEnd/>
            <a:tailEnd type="triangle" w="med" len="med"/>
          </a:ln>
          <a:extLst>
            <a:ext uri="{909E8E84-426E-40DD-AFC4-6F175D3DCCD1}">
              <a14:hiddenFill xmlns:a14="http://schemas.microsoft.com/office/drawing/2010/main">
                <a:noFill/>
              </a14:hiddenFill>
            </a:ext>
          </a:extLst>
        </p:spPr>
      </p:cxnSp>
      <p:cxnSp>
        <p:nvCxnSpPr>
          <p:cNvPr id="32788" name="AutoShape 38">
            <a:extLst>
              <a:ext uri="{FF2B5EF4-FFF2-40B4-BE49-F238E27FC236}">
                <a16:creationId xmlns:a16="http://schemas.microsoft.com/office/drawing/2014/main" id="{71983443-1B81-414A-9A4F-B7753632EDC3}"/>
              </a:ext>
            </a:extLst>
          </p:cNvPr>
          <p:cNvCxnSpPr>
            <a:cxnSpLocks noChangeShapeType="1"/>
          </p:cNvCxnSpPr>
          <p:nvPr/>
        </p:nvCxnSpPr>
        <p:spPr bwMode="auto">
          <a:xfrm>
            <a:off x="7147421" y="2825973"/>
            <a:ext cx="304800" cy="0"/>
          </a:xfrm>
          <a:prstGeom prst="straightConnector1">
            <a:avLst/>
          </a:prstGeom>
          <a:noFill/>
          <a:ln w="28575">
            <a:solidFill>
              <a:schemeClr val="hlink"/>
            </a:solidFill>
            <a:miter lim="800000"/>
            <a:headEnd/>
            <a:tailEnd type="triangle" w="med" len="med"/>
          </a:ln>
          <a:extLst>
            <a:ext uri="{909E8E84-426E-40DD-AFC4-6F175D3DCCD1}">
              <a14:hiddenFill xmlns:a14="http://schemas.microsoft.com/office/drawing/2010/main">
                <a:noFill/>
              </a14:hiddenFill>
            </a:ext>
          </a:extLst>
        </p:spPr>
      </p:cxnSp>
      <p:sp>
        <p:nvSpPr>
          <p:cNvPr id="32789" name="Text Box 39" descr="蓝色砂纸">
            <a:extLst>
              <a:ext uri="{FF2B5EF4-FFF2-40B4-BE49-F238E27FC236}">
                <a16:creationId xmlns:a16="http://schemas.microsoft.com/office/drawing/2014/main" id="{BBE5FDCB-574A-449D-B07E-B88C570F75C2}"/>
              </a:ext>
            </a:extLst>
          </p:cNvPr>
          <p:cNvSpPr txBox="1">
            <a:spLocks noChangeArrowheads="1"/>
          </p:cNvSpPr>
          <p:nvPr/>
        </p:nvSpPr>
        <p:spPr bwMode="auto">
          <a:xfrm>
            <a:off x="7436346" y="2497361"/>
            <a:ext cx="1295400" cy="831850"/>
          </a:xfrm>
          <a:prstGeom prst="rect">
            <a:avLst/>
          </a:prstGeom>
          <a:blipFill dpi="0" rotWithShape="0">
            <a:blip r:embed="rId3"/>
            <a:srcRect/>
            <a:tile tx="0" ty="0" sx="100000" sy="100000" flip="none" algn="tl"/>
          </a:blipFill>
          <a:ln w="9525">
            <a:solidFill>
              <a:srgbClr val="33CCCC"/>
            </a:solidFill>
            <a:miter lim="800000"/>
            <a:headEnd/>
            <a:tailEnd/>
          </a:ln>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400">
                <a:solidFill>
                  <a:schemeClr val="tx1"/>
                </a:solidFill>
                <a:latin typeface="华文细黑" panose="02010600040101010101" pitchFamily="2" charset="-122"/>
                <a:ea typeface="华文细黑" panose="02010600040101010101" pitchFamily="2" charset="-122"/>
              </a:rPr>
              <a:t>目标代码生成</a:t>
            </a:r>
          </a:p>
        </p:txBody>
      </p:sp>
      <p:sp>
        <p:nvSpPr>
          <p:cNvPr id="32790" name="Text Box 40" descr="蓝色砂纸">
            <a:extLst>
              <a:ext uri="{FF2B5EF4-FFF2-40B4-BE49-F238E27FC236}">
                <a16:creationId xmlns:a16="http://schemas.microsoft.com/office/drawing/2014/main" id="{F97448EA-BEBC-40BA-B72C-02BFE479B206}"/>
              </a:ext>
            </a:extLst>
          </p:cNvPr>
          <p:cNvSpPr txBox="1">
            <a:spLocks noChangeArrowheads="1"/>
          </p:cNvSpPr>
          <p:nvPr/>
        </p:nvSpPr>
        <p:spPr bwMode="auto">
          <a:xfrm>
            <a:off x="6283821" y="2465611"/>
            <a:ext cx="838200" cy="831850"/>
          </a:xfrm>
          <a:prstGeom prst="rect">
            <a:avLst/>
          </a:prstGeom>
          <a:blipFill dpi="0" rotWithShape="0">
            <a:blip r:embed="rId3"/>
            <a:srcRect/>
            <a:tile tx="0" ty="0" sx="100000" sy="100000" flip="none" algn="tl"/>
          </a:blipFill>
          <a:ln w="9525">
            <a:solidFill>
              <a:srgbClr val="33CCCC"/>
            </a:solidFill>
            <a:miter lim="800000"/>
            <a:headEnd/>
            <a:tailEnd/>
          </a:ln>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400">
                <a:solidFill>
                  <a:schemeClr val="tx1"/>
                </a:solidFill>
                <a:latin typeface="华文细黑" panose="02010600040101010101" pitchFamily="2" charset="-122"/>
                <a:ea typeface="华文细黑" panose="02010600040101010101" pitchFamily="2" charset="-122"/>
              </a:rPr>
              <a:t>代码优化</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灯片编号占位符 2">
            <a:extLst>
              <a:ext uri="{FF2B5EF4-FFF2-40B4-BE49-F238E27FC236}">
                <a16:creationId xmlns:a16="http://schemas.microsoft.com/office/drawing/2014/main" id="{F27C7600-6727-4127-9FAD-F95A9AE3C71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2AF37AA-51B6-4605-BFD7-E2901C5F94ED}" type="slidenum">
              <a:rPr kumimoji="0" lang="en-US" altLang="zh-CN" sz="1200" b="0" i="0" u="none" strike="noStrike" kern="1200" cap="none" spc="0" normalizeH="0" baseline="0" noProof="0" smtClean="0">
                <a:ln>
                  <a:noFill/>
                </a:ln>
                <a:solidFill>
                  <a:srgbClr val="000000"/>
                </a:solidFill>
                <a:effectLst/>
                <a:uLnTx/>
                <a:uFillTx/>
                <a:latin typeface="Garamond" panose="02020404030301010803"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zh-CN" sz="1200" b="0" i="0" u="none" strike="noStrike" kern="1200" cap="none" spc="0" normalizeH="0" baseline="0" noProof="0">
              <a:ln>
                <a:noFill/>
              </a:ln>
              <a:solidFill>
                <a:srgbClr val="000000"/>
              </a:solidFill>
              <a:effectLst/>
              <a:uLnTx/>
              <a:uFillTx/>
              <a:latin typeface="Garamond" panose="02020404030301010803" pitchFamily="18" charset="0"/>
              <a:ea typeface="宋体" panose="02010600030101010101" pitchFamily="2" charset="-122"/>
              <a:cs typeface="+mn-cs"/>
            </a:endParaRPr>
          </a:p>
        </p:txBody>
      </p:sp>
      <p:sp>
        <p:nvSpPr>
          <p:cNvPr id="41" name="Rectangle 9">
            <a:extLst>
              <a:ext uri="{FF2B5EF4-FFF2-40B4-BE49-F238E27FC236}">
                <a16:creationId xmlns:a16="http://schemas.microsoft.com/office/drawing/2014/main" id="{CF25EA95-BD52-4775-B5FD-C6F0BB30896D}"/>
              </a:ext>
            </a:extLst>
          </p:cNvPr>
          <p:cNvSpPr>
            <a:spLocks noChangeArrowheads="1"/>
          </p:cNvSpPr>
          <p:nvPr/>
        </p:nvSpPr>
        <p:spPr bwMode="auto">
          <a:xfrm>
            <a:off x="539552" y="323850"/>
            <a:ext cx="3028950" cy="519113"/>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003399"/>
                </a:solidFill>
                <a:effectLst/>
                <a:uLnTx/>
                <a:uFillTx/>
                <a:latin typeface="隶书" panose="02010509060101010101" pitchFamily="49" charset="-122"/>
                <a:ea typeface="楷体_GB2312" pitchFamily="49" charset="-122"/>
                <a:cs typeface="+mn-cs"/>
              </a:rPr>
              <a:t>1.</a:t>
            </a:r>
            <a:r>
              <a:rPr kumimoji="0" lang="zh-CN" altLang="en-US" sz="2800" b="1" i="0" u="none" strike="noStrike" kern="1200" cap="none" spc="0" normalizeH="0" baseline="0" noProof="0" dirty="0">
                <a:ln>
                  <a:noFill/>
                </a:ln>
                <a:solidFill>
                  <a:srgbClr val="003399"/>
                </a:solidFill>
                <a:effectLst/>
                <a:uLnTx/>
                <a:uFillTx/>
                <a:latin typeface="隶书" panose="02010509060101010101" pitchFamily="49" charset="-122"/>
                <a:ea typeface="楷体_GB2312" pitchFamily="49" charset="-122"/>
                <a:cs typeface="+mn-cs"/>
              </a:rPr>
              <a:t>编译过程的组成</a:t>
            </a:r>
          </a:p>
        </p:txBody>
      </p:sp>
      <p:sp>
        <p:nvSpPr>
          <p:cNvPr id="64517" name="Rectangle 13">
            <a:extLst>
              <a:ext uri="{FF2B5EF4-FFF2-40B4-BE49-F238E27FC236}">
                <a16:creationId xmlns:a16="http://schemas.microsoft.com/office/drawing/2014/main" id="{B3A68362-9E92-4B5C-9C70-675BE41AE1CF}"/>
              </a:ext>
            </a:extLst>
          </p:cNvPr>
          <p:cNvSpPr>
            <a:spLocks noChangeArrowheads="1"/>
          </p:cNvSpPr>
          <p:nvPr/>
        </p:nvSpPr>
        <p:spPr bwMode="auto">
          <a:xfrm>
            <a:off x="198438" y="3336925"/>
            <a:ext cx="2216150" cy="701675"/>
          </a:xfrm>
          <a:prstGeom prst="rect">
            <a:avLst/>
          </a:prstGeom>
          <a:solidFill>
            <a:srgbClr val="FFCC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40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编译过程</a:t>
            </a:r>
          </a:p>
        </p:txBody>
      </p:sp>
      <p:sp>
        <p:nvSpPr>
          <p:cNvPr id="43" name="Rectangle 14">
            <a:extLst>
              <a:ext uri="{FF2B5EF4-FFF2-40B4-BE49-F238E27FC236}">
                <a16:creationId xmlns:a16="http://schemas.microsoft.com/office/drawing/2014/main" id="{20B8A4EB-FF99-4694-814F-C6D2DA7844A4}"/>
              </a:ext>
            </a:extLst>
          </p:cNvPr>
          <p:cNvSpPr>
            <a:spLocks noChangeArrowheads="1"/>
          </p:cNvSpPr>
          <p:nvPr/>
        </p:nvSpPr>
        <p:spPr bwMode="auto">
          <a:xfrm>
            <a:off x="3432175" y="1587500"/>
            <a:ext cx="2070100" cy="698500"/>
          </a:xfrm>
          <a:prstGeom prst="rect">
            <a:avLst/>
          </a:prstGeom>
          <a:solidFill>
            <a:srgbClr val="0066FF"/>
          </a:solidFill>
          <a:ln w="57150" algn="ctr">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3600" b="0" i="0" u="none" strike="noStrike" kern="0" cap="none" spc="0" normalizeH="0" baseline="0" noProof="0" dirty="0">
                <a:ln>
                  <a:noFill/>
                </a:ln>
                <a:solidFill>
                  <a:srgbClr val="FFFFFF"/>
                </a:solidFill>
                <a:effectLst/>
                <a:uLnTx/>
                <a:uFillTx/>
                <a:latin typeface="隶书" panose="02010509060101010101" pitchFamily="49" charset="-122"/>
                <a:ea typeface="楷体_GB2312" pitchFamily="49" charset="-122"/>
                <a:cs typeface="+mn-cs"/>
              </a:rPr>
              <a:t>词法分析</a:t>
            </a:r>
          </a:p>
        </p:txBody>
      </p:sp>
      <p:sp>
        <p:nvSpPr>
          <p:cNvPr id="44" name="Rectangle 15">
            <a:extLst>
              <a:ext uri="{FF2B5EF4-FFF2-40B4-BE49-F238E27FC236}">
                <a16:creationId xmlns:a16="http://schemas.microsoft.com/office/drawing/2014/main" id="{40300DC9-A37C-4B74-B907-FE5CAC413FE9}"/>
              </a:ext>
            </a:extLst>
          </p:cNvPr>
          <p:cNvSpPr>
            <a:spLocks noChangeArrowheads="1"/>
          </p:cNvSpPr>
          <p:nvPr/>
        </p:nvSpPr>
        <p:spPr bwMode="auto">
          <a:xfrm>
            <a:off x="3429000" y="2503488"/>
            <a:ext cx="2070100" cy="698500"/>
          </a:xfrm>
          <a:prstGeom prst="rect">
            <a:avLst/>
          </a:prstGeom>
          <a:solidFill>
            <a:srgbClr val="0066FF"/>
          </a:solidFill>
          <a:ln w="57150" algn="ctr">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3600" b="0" i="0" u="none" strike="noStrike" kern="0" cap="none" spc="0" normalizeH="0" baseline="0" noProof="0">
                <a:ln>
                  <a:noFill/>
                </a:ln>
                <a:solidFill>
                  <a:srgbClr val="FFFFFF"/>
                </a:solidFill>
                <a:effectLst/>
                <a:uLnTx/>
                <a:uFillTx/>
                <a:latin typeface="隶书" panose="02010509060101010101" pitchFamily="49" charset="-122"/>
                <a:ea typeface="楷体_GB2312" pitchFamily="49" charset="-122"/>
                <a:cs typeface="+mn-cs"/>
              </a:rPr>
              <a:t>语法分析</a:t>
            </a:r>
          </a:p>
        </p:txBody>
      </p:sp>
      <p:sp>
        <p:nvSpPr>
          <p:cNvPr id="45" name="Rectangle 16">
            <a:extLst>
              <a:ext uri="{FF2B5EF4-FFF2-40B4-BE49-F238E27FC236}">
                <a16:creationId xmlns:a16="http://schemas.microsoft.com/office/drawing/2014/main" id="{96B2FDC6-2BFC-42A1-B18B-787331751839}"/>
              </a:ext>
            </a:extLst>
          </p:cNvPr>
          <p:cNvSpPr>
            <a:spLocks noChangeArrowheads="1"/>
          </p:cNvSpPr>
          <p:nvPr/>
        </p:nvSpPr>
        <p:spPr bwMode="auto">
          <a:xfrm>
            <a:off x="3408363" y="3455988"/>
            <a:ext cx="2984500" cy="698500"/>
          </a:xfrm>
          <a:prstGeom prst="rect">
            <a:avLst/>
          </a:prstGeom>
          <a:solidFill>
            <a:srgbClr val="0066FF"/>
          </a:solidFill>
          <a:ln w="57150" algn="ctr">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3600" b="0" i="0" u="none" strike="noStrike" kern="0" cap="none" spc="0" normalizeH="0" baseline="0" noProof="0">
                <a:ln>
                  <a:noFill/>
                </a:ln>
                <a:solidFill>
                  <a:srgbClr val="FFFFFF"/>
                </a:solidFill>
                <a:effectLst/>
                <a:uLnTx/>
                <a:uFillTx/>
                <a:latin typeface="隶书" panose="02010509060101010101" pitchFamily="49" charset="-122"/>
                <a:ea typeface="楷体_GB2312" pitchFamily="49" charset="-122"/>
                <a:cs typeface="+mn-cs"/>
              </a:rPr>
              <a:t>中间代码生成</a:t>
            </a:r>
          </a:p>
        </p:txBody>
      </p:sp>
      <p:sp>
        <p:nvSpPr>
          <p:cNvPr id="46" name="Rectangle 17">
            <a:extLst>
              <a:ext uri="{FF2B5EF4-FFF2-40B4-BE49-F238E27FC236}">
                <a16:creationId xmlns:a16="http://schemas.microsoft.com/office/drawing/2014/main" id="{AB02284D-ADEB-4F3A-94AB-4DD6018790F8}"/>
              </a:ext>
            </a:extLst>
          </p:cNvPr>
          <p:cNvSpPr>
            <a:spLocks noChangeArrowheads="1"/>
          </p:cNvSpPr>
          <p:nvPr/>
        </p:nvSpPr>
        <p:spPr bwMode="auto">
          <a:xfrm>
            <a:off x="3389313" y="4422775"/>
            <a:ext cx="2070100" cy="698500"/>
          </a:xfrm>
          <a:prstGeom prst="rect">
            <a:avLst/>
          </a:prstGeom>
          <a:solidFill>
            <a:srgbClr val="0066FF"/>
          </a:solidFill>
          <a:ln w="57150" algn="ctr">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3600" b="0" i="0" u="none" strike="noStrike" kern="0" cap="none" spc="0" normalizeH="0" baseline="0" noProof="0" dirty="0">
                <a:ln>
                  <a:noFill/>
                </a:ln>
                <a:solidFill>
                  <a:srgbClr val="FFFFFF"/>
                </a:solidFill>
                <a:effectLst/>
                <a:uLnTx/>
                <a:uFillTx/>
                <a:latin typeface="隶书" panose="02010509060101010101" pitchFamily="49" charset="-122"/>
                <a:ea typeface="楷体_GB2312" pitchFamily="49" charset="-122"/>
                <a:cs typeface="+mn-cs"/>
              </a:rPr>
              <a:t>代码优化</a:t>
            </a:r>
          </a:p>
        </p:txBody>
      </p:sp>
      <p:sp>
        <p:nvSpPr>
          <p:cNvPr id="47" name="Rectangle 18">
            <a:extLst>
              <a:ext uri="{FF2B5EF4-FFF2-40B4-BE49-F238E27FC236}">
                <a16:creationId xmlns:a16="http://schemas.microsoft.com/office/drawing/2014/main" id="{31A7F54E-69C2-4674-A7BB-9D212BF12267}"/>
              </a:ext>
            </a:extLst>
          </p:cNvPr>
          <p:cNvSpPr>
            <a:spLocks noChangeArrowheads="1"/>
          </p:cNvSpPr>
          <p:nvPr/>
        </p:nvSpPr>
        <p:spPr bwMode="auto">
          <a:xfrm>
            <a:off x="3368675" y="5354638"/>
            <a:ext cx="2984500" cy="698500"/>
          </a:xfrm>
          <a:prstGeom prst="rect">
            <a:avLst/>
          </a:prstGeom>
          <a:solidFill>
            <a:srgbClr val="0066FF"/>
          </a:solidFill>
          <a:ln w="57150" algn="ctr">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3600" b="0" i="0" u="none" strike="noStrike" kern="0" cap="none" spc="0" normalizeH="0" baseline="0" noProof="0">
                <a:ln>
                  <a:noFill/>
                </a:ln>
                <a:solidFill>
                  <a:srgbClr val="FFFFFF"/>
                </a:solidFill>
                <a:effectLst/>
                <a:uLnTx/>
                <a:uFillTx/>
                <a:latin typeface="隶书" panose="02010509060101010101" pitchFamily="49" charset="-122"/>
                <a:ea typeface="楷体_GB2312" pitchFamily="49" charset="-122"/>
                <a:cs typeface="+mn-cs"/>
              </a:rPr>
              <a:t>目标代码生成</a:t>
            </a:r>
          </a:p>
        </p:txBody>
      </p:sp>
      <p:grpSp>
        <p:nvGrpSpPr>
          <p:cNvPr id="64523" name="Group 21">
            <a:extLst>
              <a:ext uri="{FF2B5EF4-FFF2-40B4-BE49-F238E27FC236}">
                <a16:creationId xmlns:a16="http://schemas.microsoft.com/office/drawing/2014/main" id="{1F431470-4F33-4571-B3F9-22C29563360C}"/>
              </a:ext>
            </a:extLst>
          </p:cNvPr>
          <p:cNvGrpSpPr>
            <a:grpSpLocks/>
          </p:cNvGrpSpPr>
          <p:nvPr/>
        </p:nvGrpSpPr>
        <p:grpSpPr bwMode="auto">
          <a:xfrm>
            <a:off x="2398713" y="1819275"/>
            <a:ext cx="396875" cy="3956050"/>
            <a:chOff x="1628" y="1302"/>
            <a:chExt cx="250" cy="2492"/>
          </a:xfrm>
        </p:grpSpPr>
        <p:sp>
          <p:nvSpPr>
            <p:cNvPr id="49" name="Line 19">
              <a:extLst>
                <a:ext uri="{FF2B5EF4-FFF2-40B4-BE49-F238E27FC236}">
                  <a16:creationId xmlns:a16="http://schemas.microsoft.com/office/drawing/2014/main" id="{2B69E8C7-EF88-4748-A25D-CC1CCBF9BFD6}"/>
                </a:ext>
              </a:extLst>
            </p:cNvPr>
            <p:cNvSpPr>
              <a:spLocks noChangeShapeType="1"/>
            </p:cNvSpPr>
            <p:nvPr/>
          </p:nvSpPr>
          <p:spPr bwMode="auto">
            <a:xfrm flipV="1">
              <a:off x="1628" y="2467"/>
              <a:ext cx="238" cy="12"/>
            </a:xfrm>
            <a:prstGeom prst="line">
              <a:avLst/>
            </a:prstGeom>
            <a:noFill/>
            <a:ln w="571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zh-CN" altLang="en-US" sz="2800" b="0" i="0" u="none" strike="noStrike" kern="0" cap="none" spc="0" normalizeH="0" baseline="0" noProof="0">
                <a:ln>
                  <a:noFill/>
                </a:ln>
                <a:solidFill>
                  <a:srgbClr val="FF0000"/>
                </a:solidFill>
                <a:effectLst/>
                <a:uLnTx/>
                <a:uFillTx/>
                <a:latin typeface="隶书" panose="02010509060101010101" pitchFamily="49" charset="-122"/>
                <a:ea typeface="楷体_GB2312" pitchFamily="49" charset="-122"/>
                <a:cs typeface="+mn-cs"/>
              </a:endParaRPr>
            </a:p>
          </p:txBody>
        </p:sp>
        <p:sp>
          <p:nvSpPr>
            <p:cNvPr id="50" name="Line 20">
              <a:extLst>
                <a:ext uri="{FF2B5EF4-FFF2-40B4-BE49-F238E27FC236}">
                  <a16:creationId xmlns:a16="http://schemas.microsoft.com/office/drawing/2014/main" id="{80391A35-C1D4-4E99-98D0-C530C34587A3}"/>
                </a:ext>
              </a:extLst>
            </p:cNvPr>
            <p:cNvSpPr>
              <a:spLocks noChangeShapeType="1"/>
            </p:cNvSpPr>
            <p:nvPr/>
          </p:nvSpPr>
          <p:spPr bwMode="auto">
            <a:xfrm flipV="1">
              <a:off x="1866" y="1302"/>
              <a:ext cx="12" cy="2492"/>
            </a:xfrm>
            <a:prstGeom prst="line">
              <a:avLst/>
            </a:prstGeom>
            <a:noFill/>
            <a:ln w="571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zh-CN" altLang="en-US" sz="2800" b="0" i="0" u="none" strike="noStrike" kern="0" cap="none" spc="0" normalizeH="0" baseline="0" noProof="0">
                <a:ln>
                  <a:noFill/>
                </a:ln>
                <a:solidFill>
                  <a:srgbClr val="FF0000"/>
                </a:solidFill>
                <a:effectLst/>
                <a:uLnTx/>
                <a:uFillTx/>
                <a:latin typeface="隶书" panose="02010509060101010101" pitchFamily="49" charset="-122"/>
                <a:ea typeface="楷体_GB2312" pitchFamily="49" charset="-122"/>
                <a:cs typeface="+mn-cs"/>
              </a:endParaRPr>
            </a:p>
          </p:txBody>
        </p:sp>
      </p:grpSp>
      <p:sp>
        <p:nvSpPr>
          <p:cNvPr id="51" name="Line 22">
            <a:extLst>
              <a:ext uri="{FF2B5EF4-FFF2-40B4-BE49-F238E27FC236}">
                <a16:creationId xmlns:a16="http://schemas.microsoft.com/office/drawing/2014/main" id="{D61B54CA-9D5B-4C16-9253-87882FD8F6D2}"/>
              </a:ext>
            </a:extLst>
          </p:cNvPr>
          <p:cNvSpPr>
            <a:spLocks noChangeShapeType="1"/>
          </p:cNvSpPr>
          <p:nvPr/>
        </p:nvSpPr>
        <p:spPr bwMode="auto">
          <a:xfrm>
            <a:off x="2776538" y="1839913"/>
            <a:ext cx="555625" cy="0"/>
          </a:xfrm>
          <a:prstGeom prst="line">
            <a:avLst/>
          </a:prstGeom>
          <a:noFill/>
          <a:ln w="5715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zh-CN" altLang="en-US" sz="2800" b="0" i="0" u="none" strike="noStrike" kern="0" cap="none" spc="0" normalizeH="0" baseline="0" noProof="0">
              <a:ln>
                <a:noFill/>
              </a:ln>
              <a:solidFill>
                <a:srgbClr val="FF0000"/>
              </a:solidFill>
              <a:effectLst/>
              <a:uLnTx/>
              <a:uFillTx/>
              <a:latin typeface="隶书" panose="02010509060101010101" pitchFamily="49" charset="-122"/>
              <a:ea typeface="楷体_GB2312" pitchFamily="49" charset="-122"/>
              <a:cs typeface="+mn-cs"/>
            </a:endParaRPr>
          </a:p>
        </p:txBody>
      </p:sp>
      <p:sp>
        <p:nvSpPr>
          <p:cNvPr id="52" name="Line 24">
            <a:extLst>
              <a:ext uri="{FF2B5EF4-FFF2-40B4-BE49-F238E27FC236}">
                <a16:creationId xmlns:a16="http://schemas.microsoft.com/office/drawing/2014/main" id="{BC315CDA-C90E-4716-A43F-80472908C523}"/>
              </a:ext>
            </a:extLst>
          </p:cNvPr>
          <p:cNvSpPr>
            <a:spLocks noChangeShapeType="1"/>
          </p:cNvSpPr>
          <p:nvPr/>
        </p:nvSpPr>
        <p:spPr bwMode="auto">
          <a:xfrm>
            <a:off x="2757488" y="2833688"/>
            <a:ext cx="555625" cy="0"/>
          </a:xfrm>
          <a:prstGeom prst="line">
            <a:avLst/>
          </a:prstGeom>
          <a:noFill/>
          <a:ln w="5715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zh-CN" altLang="en-US" sz="2800" b="0" i="0" u="none" strike="noStrike" kern="0" cap="none" spc="0" normalizeH="0" baseline="0" noProof="0">
              <a:ln>
                <a:noFill/>
              </a:ln>
              <a:solidFill>
                <a:srgbClr val="FF0000"/>
              </a:solidFill>
              <a:effectLst/>
              <a:uLnTx/>
              <a:uFillTx/>
              <a:latin typeface="隶书" panose="02010509060101010101" pitchFamily="49" charset="-122"/>
              <a:ea typeface="楷体_GB2312" pitchFamily="49" charset="-122"/>
              <a:cs typeface="+mn-cs"/>
            </a:endParaRPr>
          </a:p>
        </p:txBody>
      </p:sp>
      <p:sp>
        <p:nvSpPr>
          <p:cNvPr id="53" name="Line 25">
            <a:extLst>
              <a:ext uri="{FF2B5EF4-FFF2-40B4-BE49-F238E27FC236}">
                <a16:creationId xmlns:a16="http://schemas.microsoft.com/office/drawing/2014/main" id="{45646515-80D4-4A4D-B9FE-0C1C387B0C0C}"/>
              </a:ext>
            </a:extLst>
          </p:cNvPr>
          <p:cNvSpPr>
            <a:spLocks noChangeShapeType="1"/>
          </p:cNvSpPr>
          <p:nvPr/>
        </p:nvSpPr>
        <p:spPr bwMode="auto">
          <a:xfrm>
            <a:off x="2755900" y="4743450"/>
            <a:ext cx="555625" cy="0"/>
          </a:xfrm>
          <a:prstGeom prst="line">
            <a:avLst/>
          </a:prstGeom>
          <a:noFill/>
          <a:ln w="5715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zh-CN" altLang="en-US" sz="2800" b="0" i="0" u="none" strike="noStrike" kern="0" cap="none" spc="0" normalizeH="0" baseline="0" noProof="0">
              <a:ln>
                <a:noFill/>
              </a:ln>
              <a:solidFill>
                <a:srgbClr val="FF0000"/>
              </a:solidFill>
              <a:effectLst/>
              <a:uLnTx/>
              <a:uFillTx/>
              <a:latin typeface="隶书" panose="02010509060101010101" pitchFamily="49" charset="-122"/>
              <a:ea typeface="楷体_GB2312" pitchFamily="49" charset="-122"/>
              <a:cs typeface="+mn-cs"/>
            </a:endParaRPr>
          </a:p>
        </p:txBody>
      </p:sp>
      <p:sp>
        <p:nvSpPr>
          <p:cNvPr id="54" name="Line 26">
            <a:extLst>
              <a:ext uri="{FF2B5EF4-FFF2-40B4-BE49-F238E27FC236}">
                <a16:creationId xmlns:a16="http://schemas.microsoft.com/office/drawing/2014/main" id="{E3DC7814-C830-44CF-B1AD-496CE3BE3249}"/>
              </a:ext>
            </a:extLst>
          </p:cNvPr>
          <p:cNvSpPr>
            <a:spLocks noChangeShapeType="1"/>
          </p:cNvSpPr>
          <p:nvPr/>
        </p:nvSpPr>
        <p:spPr bwMode="auto">
          <a:xfrm>
            <a:off x="2778125" y="3670300"/>
            <a:ext cx="555625" cy="0"/>
          </a:xfrm>
          <a:prstGeom prst="line">
            <a:avLst/>
          </a:prstGeom>
          <a:noFill/>
          <a:ln w="5715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zh-CN" altLang="en-US" sz="2800" b="0" i="0" u="none" strike="noStrike" kern="0" cap="none" spc="0" normalizeH="0" baseline="0" noProof="0">
              <a:ln>
                <a:noFill/>
              </a:ln>
              <a:solidFill>
                <a:srgbClr val="FF0000"/>
              </a:solidFill>
              <a:effectLst/>
              <a:uLnTx/>
              <a:uFillTx/>
              <a:latin typeface="隶书" panose="02010509060101010101" pitchFamily="49" charset="-122"/>
              <a:ea typeface="楷体_GB2312" pitchFamily="49" charset="-122"/>
              <a:cs typeface="+mn-cs"/>
            </a:endParaRPr>
          </a:p>
        </p:txBody>
      </p:sp>
      <p:sp>
        <p:nvSpPr>
          <p:cNvPr id="55" name="Line 27">
            <a:extLst>
              <a:ext uri="{FF2B5EF4-FFF2-40B4-BE49-F238E27FC236}">
                <a16:creationId xmlns:a16="http://schemas.microsoft.com/office/drawing/2014/main" id="{D060CE65-D82C-492D-BFB6-D63B99731944}"/>
              </a:ext>
            </a:extLst>
          </p:cNvPr>
          <p:cNvSpPr>
            <a:spLocks noChangeShapeType="1"/>
          </p:cNvSpPr>
          <p:nvPr/>
        </p:nvSpPr>
        <p:spPr bwMode="auto">
          <a:xfrm>
            <a:off x="2757488" y="5748338"/>
            <a:ext cx="555625" cy="0"/>
          </a:xfrm>
          <a:prstGeom prst="line">
            <a:avLst/>
          </a:prstGeom>
          <a:noFill/>
          <a:ln w="5715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zh-CN" altLang="en-US" sz="2800" b="0" i="0" u="none" strike="noStrike" kern="0" cap="none" spc="0" normalizeH="0" baseline="0" noProof="0">
              <a:ln>
                <a:noFill/>
              </a:ln>
              <a:solidFill>
                <a:srgbClr val="FF0000"/>
              </a:solidFill>
              <a:effectLst/>
              <a:uLnTx/>
              <a:uFillTx/>
              <a:latin typeface="隶书" panose="02010509060101010101" pitchFamily="49" charset="-122"/>
              <a:ea typeface="楷体_GB2312" pitchFamily="49" charset="-122"/>
              <a:cs typeface="+mn-cs"/>
            </a:endParaRPr>
          </a:p>
        </p:txBody>
      </p:sp>
      <p:sp>
        <p:nvSpPr>
          <p:cNvPr id="56" name="Rectangle 28">
            <a:extLst>
              <a:ext uri="{FF2B5EF4-FFF2-40B4-BE49-F238E27FC236}">
                <a16:creationId xmlns:a16="http://schemas.microsoft.com/office/drawing/2014/main" id="{76184877-8145-469B-B762-FEEF5E98C2D7}"/>
              </a:ext>
            </a:extLst>
          </p:cNvPr>
          <p:cNvSpPr>
            <a:spLocks noChangeArrowheads="1"/>
          </p:cNvSpPr>
          <p:nvPr/>
        </p:nvSpPr>
        <p:spPr bwMode="auto">
          <a:xfrm>
            <a:off x="7062788" y="912813"/>
            <a:ext cx="1250950"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FF0000"/>
                </a:solidFill>
                <a:effectLst/>
                <a:uLnTx/>
                <a:uFillTx/>
                <a:latin typeface="隶书" panose="02010509060101010101" pitchFamily="49" charset="-122"/>
                <a:ea typeface="楷体_GB2312" pitchFamily="49" charset="-122"/>
                <a:cs typeface="+mn-cs"/>
              </a:rPr>
              <a:t>源程序</a:t>
            </a:r>
          </a:p>
        </p:txBody>
      </p:sp>
      <p:sp>
        <p:nvSpPr>
          <p:cNvPr id="57" name="Rectangle 29">
            <a:extLst>
              <a:ext uri="{FF2B5EF4-FFF2-40B4-BE49-F238E27FC236}">
                <a16:creationId xmlns:a16="http://schemas.microsoft.com/office/drawing/2014/main" id="{CC4C276C-DDA9-4BE3-9792-2ABBEE8BAE43}"/>
              </a:ext>
            </a:extLst>
          </p:cNvPr>
          <p:cNvSpPr>
            <a:spLocks noChangeArrowheads="1"/>
          </p:cNvSpPr>
          <p:nvPr/>
        </p:nvSpPr>
        <p:spPr bwMode="auto">
          <a:xfrm>
            <a:off x="6961188" y="2027238"/>
            <a:ext cx="1606550"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FF0000"/>
                </a:solidFill>
                <a:effectLst/>
                <a:uLnTx/>
                <a:uFillTx/>
                <a:latin typeface="隶书" panose="02010509060101010101" pitchFamily="49" charset="-122"/>
                <a:ea typeface="楷体_GB2312" pitchFamily="49" charset="-122"/>
                <a:cs typeface="+mn-cs"/>
              </a:rPr>
              <a:t>单词符号</a:t>
            </a:r>
          </a:p>
        </p:txBody>
      </p:sp>
      <p:sp>
        <p:nvSpPr>
          <p:cNvPr id="58" name="Rectangle 30">
            <a:extLst>
              <a:ext uri="{FF2B5EF4-FFF2-40B4-BE49-F238E27FC236}">
                <a16:creationId xmlns:a16="http://schemas.microsoft.com/office/drawing/2014/main" id="{7C73536D-9401-4A5B-9579-E4C87CE33BD3}"/>
              </a:ext>
            </a:extLst>
          </p:cNvPr>
          <p:cNvSpPr>
            <a:spLocks noChangeArrowheads="1"/>
          </p:cNvSpPr>
          <p:nvPr/>
        </p:nvSpPr>
        <p:spPr bwMode="auto">
          <a:xfrm>
            <a:off x="7010400" y="3814763"/>
            <a:ext cx="1606550"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FF0000"/>
                </a:solidFill>
                <a:effectLst/>
                <a:uLnTx/>
                <a:uFillTx/>
                <a:latin typeface="隶书" panose="02010509060101010101" pitchFamily="49" charset="-122"/>
                <a:ea typeface="楷体_GB2312" pitchFamily="49" charset="-122"/>
                <a:cs typeface="+mn-cs"/>
              </a:rPr>
              <a:t>中间代码</a:t>
            </a:r>
          </a:p>
        </p:txBody>
      </p:sp>
      <p:sp>
        <p:nvSpPr>
          <p:cNvPr id="59" name="Rectangle 31">
            <a:extLst>
              <a:ext uri="{FF2B5EF4-FFF2-40B4-BE49-F238E27FC236}">
                <a16:creationId xmlns:a16="http://schemas.microsoft.com/office/drawing/2014/main" id="{31CBB8EC-E582-4DCC-8B83-B65B54F626B5}"/>
              </a:ext>
            </a:extLst>
          </p:cNvPr>
          <p:cNvSpPr>
            <a:spLocks noChangeArrowheads="1"/>
          </p:cNvSpPr>
          <p:nvPr/>
        </p:nvSpPr>
        <p:spPr bwMode="auto">
          <a:xfrm>
            <a:off x="6983413" y="2943225"/>
            <a:ext cx="1606550"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FF0000"/>
                </a:solidFill>
                <a:effectLst/>
                <a:uLnTx/>
                <a:uFillTx/>
                <a:latin typeface="隶书" panose="02010509060101010101" pitchFamily="49" charset="-122"/>
                <a:ea typeface="楷体_GB2312" pitchFamily="49" charset="-122"/>
                <a:cs typeface="+mn-cs"/>
              </a:rPr>
              <a:t>语法单位</a:t>
            </a:r>
          </a:p>
        </p:txBody>
      </p:sp>
      <p:sp>
        <p:nvSpPr>
          <p:cNvPr id="60" name="Rectangle 32">
            <a:extLst>
              <a:ext uri="{FF2B5EF4-FFF2-40B4-BE49-F238E27FC236}">
                <a16:creationId xmlns:a16="http://schemas.microsoft.com/office/drawing/2014/main" id="{5287C651-7F99-41D5-AF63-76A9EAE17A73}"/>
              </a:ext>
            </a:extLst>
          </p:cNvPr>
          <p:cNvSpPr>
            <a:spLocks noChangeArrowheads="1"/>
          </p:cNvSpPr>
          <p:nvPr/>
        </p:nvSpPr>
        <p:spPr bwMode="auto">
          <a:xfrm>
            <a:off x="7124700" y="5965825"/>
            <a:ext cx="1606550"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FF0000"/>
                </a:solidFill>
                <a:effectLst/>
                <a:uLnTx/>
                <a:uFillTx/>
                <a:latin typeface="隶书" panose="02010509060101010101" pitchFamily="49" charset="-122"/>
                <a:ea typeface="楷体_GB2312" pitchFamily="49" charset="-122"/>
                <a:cs typeface="+mn-cs"/>
              </a:rPr>
              <a:t>目标代码</a:t>
            </a:r>
          </a:p>
        </p:txBody>
      </p:sp>
      <p:sp>
        <p:nvSpPr>
          <p:cNvPr id="61" name="Rectangle 33">
            <a:extLst>
              <a:ext uri="{FF2B5EF4-FFF2-40B4-BE49-F238E27FC236}">
                <a16:creationId xmlns:a16="http://schemas.microsoft.com/office/drawing/2014/main" id="{0FCDACEB-6B66-46B6-9EBC-3B6529A84E4B}"/>
              </a:ext>
            </a:extLst>
          </p:cNvPr>
          <p:cNvSpPr>
            <a:spLocks noChangeArrowheads="1"/>
          </p:cNvSpPr>
          <p:nvPr/>
        </p:nvSpPr>
        <p:spPr bwMode="auto">
          <a:xfrm>
            <a:off x="6319838" y="4757738"/>
            <a:ext cx="29273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a:ln>
                  <a:noFill/>
                </a:ln>
                <a:solidFill>
                  <a:srgbClr val="FF0000"/>
                </a:solidFill>
                <a:effectLst/>
                <a:uLnTx/>
                <a:uFillTx/>
                <a:latin typeface="隶书" panose="02010509060101010101" pitchFamily="49" charset="-122"/>
                <a:ea typeface="楷体_GB2312" pitchFamily="49" charset="-122"/>
                <a:cs typeface="+mn-cs"/>
              </a:rPr>
              <a:t>中间代码（优化后）</a:t>
            </a:r>
          </a:p>
        </p:txBody>
      </p:sp>
      <p:sp>
        <p:nvSpPr>
          <p:cNvPr id="62" name="Rectangle 34">
            <a:extLst>
              <a:ext uri="{FF2B5EF4-FFF2-40B4-BE49-F238E27FC236}">
                <a16:creationId xmlns:a16="http://schemas.microsoft.com/office/drawing/2014/main" id="{7A36BDAE-19C4-4444-8AA5-0D43485DC118}"/>
              </a:ext>
            </a:extLst>
          </p:cNvPr>
          <p:cNvSpPr>
            <a:spLocks noChangeArrowheads="1"/>
          </p:cNvSpPr>
          <p:nvPr/>
        </p:nvSpPr>
        <p:spPr bwMode="auto">
          <a:xfrm>
            <a:off x="266700" y="1847850"/>
            <a:ext cx="1250950"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FF0000"/>
                </a:solidFill>
                <a:effectLst/>
                <a:uLnTx/>
                <a:uFillTx/>
                <a:latin typeface="隶书" panose="02010509060101010101" pitchFamily="49" charset="-122"/>
                <a:ea typeface="楷体_GB2312" pitchFamily="49" charset="-122"/>
                <a:cs typeface="+mn-cs"/>
              </a:rPr>
              <a:t>源程序</a:t>
            </a:r>
          </a:p>
        </p:txBody>
      </p:sp>
      <p:sp>
        <p:nvSpPr>
          <p:cNvPr id="63" name="Rectangle 35">
            <a:extLst>
              <a:ext uri="{FF2B5EF4-FFF2-40B4-BE49-F238E27FC236}">
                <a16:creationId xmlns:a16="http://schemas.microsoft.com/office/drawing/2014/main" id="{EEEC6B01-1EC6-4624-A919-95B84F731187}"/>
              </a:ext>
            </a:extLst>
          </p:cNvPr>
          <p:cNvSpPr>
            <a:spLocks noChangeArrowheads="1"/>
          </p:cNvSpPr>
          <p:nvPr/>
        </p:nvSpPr>
        <p:spPr bwMode="auto">
          <a:xfrm>
            <a:off x="82550" y="5189538"/>
            <a:ext cx="1606550"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FF0000"/>
                </a:solidFill>
                <a:effectLst/>
                <a:uLnTx/>
                <a:uFillTx/>
                <a:latin typeface="隶书" panose="02010509060101010101" pitchFamily="49" charset="-122"/>
                <a:ea typeface="楷体_GB2312" pitchFamily="49" charset="-122"/>
                <a:cs typeface="+mn-cs"/>
              </a:rPr>
              <a:t>目标代码</a:t>
            </a:r>
          </a:p>
        </p:txBody>
      </p:sp>
      <p:sp>
        <p:nvSpPr>
          <p:cNvPr id="64" name="Line 36">
            <a:extLst>
              <a:ext uri="{FF2B5EF4-FFF2-40B4-BE49-F238E27FC236}">
                <a16:creationId xmlns:a16="http://schemas.microsoft.com/office/drawing/2014/main" id="{10B69A0A-4086-4CE0-ABDC-A60084F5124B}"/>
              </a:ext>
            </a:extLst>
          </p:cNvPr>
          <p:cNvSpPr>
            <a:spLocks noChangeShapeType="1"/>
          </p:cNvSpPr>
          <p:nvPr/>
        </p:nvSpPr>
        <p:spPr bwMode="auto">
          <a:xfrm>
            <a:off x="836613" y="2444750"/>
            <a:ext cx="414337" cy="814388"/>
          </a:xfrm>
          <a:prstGeom prst="line">
            <a:avLst/>
          </a:prstGeom>
          <a:noFill/>
          <a:ln w="57150">
            <a:solidFill>
              <a:srgbClr val="DC59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zh-CN" altLang="en-US" sz="2800" b="0" i="0" u="none" strike="noStrike" kern="0" cap="none" spc="0" normalizeH="0" baseline="0" noProof="0">
              <a:ln>
                <a:noFill/>
              </a:ln>
              <a:solidFill>
                <a:srgbClr val="FF0000"/>
              </a:solidFill>
              <a:effectLst/>
              <a:uLnTx/>
              <a:uFillTx/>
              <a:latin typeface="隶书" panose="02010509060101010101" pitchFamily="49" charset="-122"/>
              <a:ea typeface="楷体_GB2312" pitchFamily="49" charset="-122"/>
              <a:cs typeface="+mn-cs"/>
            </a:endParaRPr>
          </a:p>
        </p:txBody>
      </p:sp>
      <p:sp>
        <p:nvSpPr>
          <p:cNvPr id="65" name="Line 38">
            <a:extLst>
              <a:ext uri="{FF2B5EF4-FFF2-40B4-BE49-F238E27FC236}">
                <a16:creationId xmlns:a16="http://schemas.microsoft.com/office/drawing/2014/main" id="{F9DD1EEF-34AD-4462-AABF-1C32E64E596F}"/>
              </a:ext>
            </a:extLst>
          </p:cNvPr>
          <p:cNvSpPr>
            <a:spLocks noChangeShapeType="1"/>
          </p:cNvSpPr>
          <p:nvPr/>
        </p:nvSpPr>
        <p:spPr bwMode="auto">
          <a:xfrm flipH="1">
            <a:off x="874713" y="4114800"/>
            <a:ext cx="396875" cy="1093788"/>
          </a:xfrm>
          <a:prstGeom prst="line">
            <a:avLst/>
          </a:prstGeom>
          <a:noFill/>
          <a:ln w="57150">
            <a:solidFill>
              <a:srgbClr val="DC59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zh-CN" altLang="en-US" sz="2800" b="0" i="0" u="none" strike="noStrike" kern="0" cap="none" spc="0" normalizeH="0" baseline="0" noProof="0">
              <a:ln>
                <a:noFill/>
              </a:ln>
              <a:solidFill>
                <a:srgbClr val="FF0000"/>
              </a:solidFill>
              <a:effectLst/>
              <a:uLnTx/>
              <a:uFillTx/>
              <a:latin typeface="隶书" panose="02010509060101010101" pitchFamily="49" charset="-122"/>
              <a:ea typeface="楷体_GB2312" pitchFamily="49" charset="-122"/>
              <a:cs typeface="+mn-cs"/>
            </a:endParaRPr>
          </a:p>
        </p:txBody>
      </p:sp>
      <p:sp>
        <p:nvSpPr>
          <p:cNvPr id="66" name="Line 45">
            <a:extLst>
              <a:ext uri="{FF2B5EF4-FFF2-40B4-BE49-F238E27FC236}">
                <a16:creationId xmlns:a16="http://schemas.microsoft.com/office/drawing/2014/main" id="{EBC158E8-8785-4850-AE90-201D9A59FF1C}"/>
              </a:ext>
            </a:extLst>
          </p:cNvPr>
          <p:cNvSpPr>
            <a:spLocks noChangeShapeType="1"/>
          </p:cNvSpPr>
          <p:nvPr/>
        </p:nvSpPr>
        <p:spPr bwMode="auto">
          <a:xfrm flipH="1">
            <a:off x="5645150" y="1214438"/>
            <a:ext cx="1435100" cy="573087"/>
          </a:xfrm>
          <a:prstGeom prst="line">
            <a:avLst/>
          </a:prstGeom>
          <a:noFill/>
          <a:ln w="57150">
            <a:solidFill>
              <a:srgbClr val="DC59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zh-CN" altLang="en-US" sz="2800" b="0" i="0" u="none" strike="noStrike" kern="0" cap="none" spc="0" normalizeH="0" baseline="0" noProof="0">
              <a:ln>
                <a:noFill/>
              </a:ln>
              <a:solidFill>
                <a:srgbClr val="FF0000"/>
              </a:solidFill>
              <a:effectLst/>
              <a:uLnTx/>
              <a:uFillTx/>
              <a:latin typeface="隶书" panose="02010509060101010101" pitchFamily="49" charset="-122"/>
              <a:ea typeface="楷体_GB2312" pitchFamily="49" charset="-122"/>
              <a:cs typeface="+mn-cs"/>
            </a:endParaRPr>
          </a:p>
        </p:txBody>
      </p:sp>
      <p:sp>
        <p:nvSpPr>
          <p:cNvPr id="67" name="Line 46">
            <a:extLst>
              <a:ext uri="{FF2B5EF4-FFF2-40B4-BE49-F238E27FC236}">
                <a16:creationId xmlns:a16="http://schemas.microsoft.com/office/drawing/2014/main" id="{D4D349C8-D585-40E8-8983-169A19EECDE0}"/>
              </a:ext>
            </a:extLst>
          </p:cNvPr>
          <p:cNvSpPr>
            <a:spLocks noChangeShapeType="1"/>
          </p:cNvSpPr>
          <p:nvPr/>
        </p:nvSpPr>
        <p:spPr bwMode="auto">
          <a:xfrm flipH="1">
            <a:off x="5546725" y="2446338"/>
            <a:ext cx="1492250" cy="357187"/>
          </a:xfrm>
          <a:prstGeom prst="line">
            <a:avLst/>
          </a:prstGeom>
          <a:noFill/>
          <a:ln w="57150">
            <a:solidFill>
              <a:srgbClr val="DC59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zh-CN" altLang="en-US" sz="2800" b="0" i="0" u="none" strike="noStrike" kern="0" cap="none" spc="0" normalizeH="0" baseline="0" noProof="0">
              <a:ln>
                <a:noFill/>
              </a:ln>
              <a:solidFill>
                <a:srgbClr val="FF0000"/>
              </a:solidFill>
              <a:effectLst/>
              <a:uLnTx/>
              <a:uFillTx/>
              <a:latin typeface="隶书" panose="02010509060101010101" pitchFamily="49" charset="-122"/>
              <a:ea typeface="楷体_GB2312" pitchFamily="49" charset="-122"/>
              <a:cs typeface="+mn-cs"/>
            </a:endParaRPr>
          </a:p>
        </p:txBody>
      </p:sp>
      <p:sp>
        <p:nvSpPr>
          <p:cNvPr id="68" name="Line 47">
            <a:extLst>
              <a:ext uri="{FF2B5EF4-FFF2-40B4-BE49-F238E27FC236}">
                <a16:creationId xmlns:a16="http://schemas.microsoft.com/office/drawing/2014/main" id="{8F2F754F-EEB4-49F3-B586-6CEF253C10B4}"/>
              </a:ext>
            </a:extLst>
          </p:cNvPr>
          <p:cNvSpPr>
            <a:spLocks noChangeShapeType="1"/>
          </p:cNvSpPr>
          <p:nvPr/>
        </p:nvSpPr>
        <p:spPr bwMode="auto">
          <a:xfrm flipH="1">
            <a:off x="6481763" y="3381375"/>
            <a:ext cx="519112" cy="317500"/>
          </a:xfrm>
          <a:prstGeom prst="line">
            <a:avLst/>
          </a:prstGeom>
          <a:noFill/>
          <a:ln w="57150">
            <a:solidFill>
              <a:srgbClr val="DC59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zh-CN" altLang="en-US" sz="2800" b="0" i="0" u="none" strike="noStrike" kern="0" cap="none" spc="0" normalizeH="0" baseline="0" noProof="0">
              <a:ln>
                <a:noFill/>
              </a:ln>
              <a:solidFill>
                <a:srgbClr val="FF0000"/>
              </a:solidFill>
              <a:effectLst/>
              <a:uLnTx/>
              <a:uFillTx/>
              <a:latin typeface="隶书" panose="02010509060101010101" pitchFamily="49" charset="-122"/>
              <a:ea typeface="楷体_GB2312" pitchFamily="49" charset="-122"/>
              <a:cs typeface="+mn-cs"/>
            </a:endParaRPr>
          </a:p>
        </p:txBody>
      </p:sp>
      <p:sp>
        <p:nvSpPr>
          <p:cNvPr id="69" name="Line 48">
            <a:extLst>
              <a:ext uri="{FF2B5EF4-FFF2-40B4-BE49-F238E27FC236}">
                <a16:creationId xmlns:a16="http://schemas.microsoft.com/office/drawing/2014/main" id="{B7740E94-222C-4B1C-8463-87A7C72D8F64}"/>
              </a:ext>
            </a:extLst>
          </p:cNvPr>
          <p:cNvSpPr>
            <a:spLocks noChangeShapeType="1"/>
          </p:cNvSpPr>
          <p:nvPr/>
        </p:nvSpPr>
        <p:spPr bwMode="auto">
          <a:xfrm flipH="1">
            <a:off x="5527675" y="4237038"/>
            <a:ext cx="1433513" cy="415925"/>
          </a:xfrm>
          <a:prstGeom prst="line">
            <a:avLst/>
          </a:prstGeom>
          <a:noFill/>
          <a:ln w="57150">
            <a:solidFill>
              <a:srgbClr val="DC59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zh-CN" altLang="en-US" sz="2800" b="0" i="0" u="none" strike="noStrike" kern="0" cap="none" spc="0" normalizeH="0" baseline="0" noProof="0">
              <a:ln>
                <a:noFill/>
              </a:ln>
              <a:solidFill>
                <a:srgbClr val="FF0000"/>
              </a:solidFill>
              <a:effectLst/>
              <a:uLnTx/>
              <a:uFillTx/>
              <a:latin typeface="隶书" panose="02010509060101010101" pitchFamily="49" charset="-122"/>
              <a:ea typeface="楷体_GB2312" pitchFamily="49" charset="-122"/>
              <a:cs typeface="+mn-cs"/>
            </a:endParaRPr>
          </a:p>
        </p:txBody>
      </p:sp>
      <p:sp>
        <p:nvSpPr>
          <p:cNvPr id="70" name="Line 49">
            <a:extLst>
              <a:ext uri="{FF2B5EF4-FFF2-40B4-BE49-F238E27FC236}">
                <a16:creationId xmlns:a16="http://schemas.microsoft.com/office/drawing/2014/main" id="{2436531B-B15B-47CA-BA70-692218DE72ED}"/>
              </a:ext>
            </a:extLst>
          </p:cNvPr>
          <p:cNvSpPr>
            <a:spLocks noChangeShapeType="1"/>
          </p:cNvSpPr>
          <p:nvPr/>
        </p:nvSpPr>
        <p:spPr bwMode="auto">
          <a:xfrm flipH="1">
            <a:off x="6442075" y="5192713"/>
            <a:ext cx="617538" cy="376237"/>
          </a:xfrm>
          <a:prstGeom prst="line">
            <a:avLst/>
          </a:prstGeom>
          <a:noFill/>
          <a:ln w="57150">
            <a:solidFill>
              <a:srgbClr val="DC59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zh-CN" altLang="en-US" sz="2800" b="0" i="0" u="none" strike="noStrike" kern="0" cap="none" spc="0" normalizeH="0" baseline="0" noProof="0">
              <a:ln>
                <a:noFill/>
              </a:ln>
              <a:solidFill>
                <a:srgbClr val="FF0000"/>
              </a:solidFill>
              <a:effectLst/>
              <a:uLnTx/>
              <a:uFillTx/>
              <a:latin typeface="隶书" panose="02010509060101010101" pitchFamily="49" charset="-122"/>
              <a:ea typeface="楷体_GB2312" pitchFamily="49" charset="-122"/>
              <a:cs typeface="+mn-cs"/>
            </a:endParaRPr>
          </a:p>
        </p:txBody>
      </p:sp>
      <p:sp>
        <p:nvSpPr>
          <p:cNvPr id="71" name="Line 50">
            <a:extLst>
              <a:ext uri="{FF2B5EF4-FFF2-40B4-BE49-F238E27FC236}">
                <a16:creationId xmlns:a16="http://schemas.microsoft.com/office/drawing/2014/main" id="{0E6F910E-7617-4864-84C4-AF1A1EF8A04F}"/>
              </a:ext>
            </a:extLst>
          </p:cNvPr>
          <p:cNvSpPr>
            <a:spLocks noChangeShapeType="1"/>
          </p:cNvSpPr>
          <p:nvPr/>
        </p:nvSpPr>
        <p:spPr bwMode="auto">
          <a:xfrm>
            <a:off x="6424613" y="5807075"/>
            <a:ext cx="1071562" cy="198438"/>
          </a:xfrm>
          <a:prstGeom prst="line">
            <a:avLst/>
          </a:prstGeom>
          <a:noFill/>
          <a:ln w="57150">
            <a:solidFill>
              <a:srgbClr val="DC59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zh-CN" altLang="en-US" sz="2800" b="0" i="0" u="none" strike="noStrike" kern="0" cap="none" spc="0" normalizeH="0" baseline="0" noProof="0">
              <a:ln>
                <a:noFill/>
              </a:ln>
              <a:solidFill>
                <a:srgbClr val="FF0000"/>
              </a:solidFill>
              <a:effectLst/>
              <a:uLnTx/>
              <a:uFillTx/>
              <a:latin typeface="隶书" panose="02010509060101010101" pitchFamily="49" charset="-122"/>
              <a:ea typeface="楷体_GB2312" pitchFamily="49" charset="-122"/>
              <a:cs typeface="+mn-cs"/>
            </a:endParaRPr>
          </a:p>
        </p:txBody>
      </p:sp>
      <p:sp>
        <p:nvSpPr>
          <p:cNvPr id="72" name="Line 51">
            <a:extLst>
              <a:ext uri="{FF2B5EF4-FFF2-40B4-BE49-F238E27FC236}">
                <a16:creationId xmlns:a16="http://schemas.microsoft.com/office/drawing/2014/main" id="{C3D901B2-77B7-4E8B-8E71-4447F73CAA73}"/>
              </a:ext>
            </a:extLst>
          </p:cNvPr>
          <p:cNvSpPr>
            <a:spLocks noChangeShapeType="1"/>
          </p:cNvSpPr>
          <p:nvPr/>
        </p:nvSpPr>
        <p:spPr bwMode="auto">
          <a:xfrm>
            <a:off x="5551488" y="4873625"/>
            <a:ext cx="714375" cy="138113"/>
          </a:xfrm>
          <a:prstGeom prst="line">
            <a:avLst/>
          </a:prstGeom>
          <a:noFill/>
          <a:ln w="57150">
            <a:solidFill>
              <a:srgbClr val="DC59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zh-CN" altLang="en-US" sz="2800" b="0" i="0" u="none" strike="noStrike" kern="0" cap="none" spc="0" normalizeH="0" baseline="0" noProof="0">
              <a:ln>
                <a:noFill/>
              </a:ln>
              <a:solidFill>
                <a:srgbClr val="FF0000"/>
              </a:solidFill>
              <a:effectLst/>
              <a:uLnTx/>
              <a:uFillTx/>
              <a:latin typeface="隶书" panose="02010509060101010101" pitchFamily="49" charset="-122"/>
              <a:ea typeface="楷体_GB2312" pitchFamily="49" charset="-122"/>
              <a:cs typeface="+mn-cs"/>
            </a:endParaRPr>
          </a:p>
        </p:txBody>
      </p:sp>
      <p:sp>
        <p:nvSpPr>
          <p:cNvPr id="73" name="Line 52">
            <a:extLst>
              <a:ext uri="{FF2B5EF4-FFF2-40B4-BE49-F238E27FC236}">
                <a16:creationId xmlns:a16="http://schemas.microsoft.com/office/drawing/2014/main" id="{AA2EE333-E0A0-4540-9E16-DD41DC540A9C}"/>
              </a:ext>
            </a:extLst>
          </p:cNvPr>
          <p:cNvSpPr>
            <a:spLocks noChangeShapeType="1"/>
          </p:cNvSpPr>
          <p:nvPr/>
        </p:nvSpPr>
        <p:spPr bwMode="auto">
          <a:xfrm>
            <a:off x="6507163" y="3919538"/>
            <a:ext cx="576262" cy="119062"/>
          </a:xfrm>
          <a:prstGeom prst="line">
            <a:avLst/>
          </a:prstGeom>
          <a:noFill/>
          <a:ln w="57150">
            <a:solidFill>
              <a:srgbClr val="DC59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zh-CN" altLang="en-US" sz="2800" b="0" i="0" u="none" strike="noStrike" kern="0" cap="none" spc="0" normalizeH="0" baseline="0" noProof="0">
              <a:ln>
                <a:noFill/>
              </a:ln>
              <a:solidFill>
                <a:srgbClr val="FF0000"/>
              </a:solidFill>
              <a:effectLst/>
              <a:uLnTx/>
              <a:uFillTx/>
              <a:latin typeface="隶书" panose="02010509060101010101" pitchFamily="49" charset="-122"/>
              <a:ea typeface="楷体_GB2312" pitchFamily="49" charset="-122"/>
              <a:cs typeface="+mn-cs"/>
            </a:endParaRPr>
          </a:p>
        </p:txBody>
      </p:sp>
      <p:sp>
        <p:nvSpPr>
          <p:cNvPr id="74" name="Line 53">
            <a:extLst>
              <a:ext uri="{FF2B5EF4-FFF2-40B4-BE49-F238E27FC236}">
                <a16:creationId xmlns:a16="http://schemas.microsoft.com/office/drawing/2014/main" id="{B722ECE8-8642-4EB3-8CB8-8D9133A7F5D8}"/>
              </a:ext>
            </a:extLst>
          </p:cNvPr>
          <p:cNvSpPr>
            <a:spLocks noChangeShapeType="1"/>
          </p:cNvSpPr>
          <p:nvPr/>
        </p:nvSpPr>
        <p:spPr bwMode="auto">
          <a:xfrm>
            <a:off x="5592763" y="3005138"/>
            <a:ext cx="1411287" cy="139700"/>
          </a:xfrm>
          <a:prstGeom prst="line">
            <a:avLst/>
          </a:prstGeom>
          <a:noFill/>
          <a:ln w="57150">
            <a:solidFill>
              <a:srgbClr val="DC59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zh-CN" altLang="en-US" sz="2800" b="0" i="0" u="none" strike="noStrike" kern="0" cap="none" spc="0" normalizeH="0" baseline="0" noProof="0">
              <a:ln>
                <a:noFill/>
              </a:ln>
              <a:solidFill>
                <a:srgbClr val="FF0000"/>
              </a:solidFill>
              <a:effectLst/>
              <a:uLnTx/>
              <a:uFillTx/>
              <a:latin typeface="隶书" panose="02010509060101010101" pitchFamily="49" charset="-122"/>
              <a:ea typeface="楷体_GB2312" pitchFamily="49" charset="-122"/>
              <a:cs typeface="+mn-cs"/>
            </a:endParaRPr>
          </a:p>
        </p:txBody>
      </p:sp>
      <p:sp>
        <p:nvSpPr>
          <p:cNvPr id="75" name="Line 54">
            <a:extLst>
              <a:ext uri="{FF2B5EF4-FFF2-40B4-BE49-F238E27FC236}">
                <a16:creationId xmlns:a16="http://schemas.microsoft.com/office/drawing/2014/main" id="{A1CEE0A6-0A07-4597-8056-AB18D70E2E07}"/>
              </a:ext>
            </a:extLst>
          </p:cNvPr>
          <p:cNvSpPr>
            <a:spLocks noChangeShapeType="1"/>
          </p:cNvSpPr>
          <p:nvPr/>
        </p:nvSpPr>
        <p:spPr bwMode="auto">
          <a:xfrm>
            <a:off x="5653088" y="2051050"/>
            <a:ext cx="1331912" cy="198438"/>
          </a:xfrm>
          <a:prstGeom prst="line">
            <a:avLst/>
          </a:prstGeom>
          <a:noFill/>
          <a:ln w="57150">
            <a:solidFill>
              <a:srgbClr val="DC59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zh-CN" altLang="en-US" sz="2800" b="0" i="0" u="none" strike="noStrike" kern="0" cap="none" spc="0" normalizeH="0" baseline="0" noProof="0">
              <a:ln>
                <a:noFill/>
              </a:ln>
              <a:solidFill>
                <a:srgbClr val="FF0000"/>
              </a:solidFill>
              <a:effectLst/>
              <a:uLnTx/>
              <a:uFillTx/>
              <a:latin typeface="隶书" panose="02010509060101010101" pitchFamily="49" charset="-122"/>
              <a:ea typeface="楷体_GB2312" pitchFamily="49" charset="-122"/>
              <a:cs typeface="+mn-cs"/>
            </a:endParaRPr>
          </a:p>
        </p:txBody>
      </p:sp>
    </p:spTree>
    <p:extLst>
      <p:ext uri="{BB962C8B-B14F-4D97-AF65-F5344CB8AC3E}">
        <p14:creationId xmlns:p14="http://schemas.microsoft.com/office/powerpoint/2010/main" val="16499852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dissolve">
                                      <p:cBhvr>
                                        <p:cTn id="7" dur="500"/>
                                        <p:tgtEl>
                                          <p:spTgt spid="62"/>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strips(downRight)">
                                      <p:cBhvr>
                                        <p:cTn id="11" dur="500"/>
                                        <p:tgtEl>
                                          <p:spTgt spid="6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dissolve">
                                      <p:cBhvr>
                                        <p:cTn id="16" dur="500"/>
                                        <p:tgtEl>
                                          <p:spTgt spid="56"/>
                                        </p:tgtEl>
                                      </p:cBhvr>
                                    </p:animEffect>
                                  </p:childTnLst>
                                </p:cTn>
                              </p:par>
                            </p:childTnLst>
                          </p:cTn>
                        </p:par>
                        <p:par>
                          <p:cTn id="17" fill="hold" nodeType="afterGroup">
                            <p:stCondLst>
                              <p:cond delay="500"/>
                            </p:stCondLst>
                            <p:childTnLst>
                              <p:par>
                                <p:cTn id="18" presetID="18" presetClass="entr" presetSubtype="12" fill="hold" nodeType="afterEffect">
                                  <p:stCondLst>
                                    <p:cond delay="0"/>
                                  </p:stCondLst>
                                  <p:childTnLst>
                                    <p:set>
                                      <p:cBhvr>
                                        <p:cTn id="19" dur="1" fill="hold">
                                          <p:stCondLst>
                                            <p:cond delay="0"/>
                                          </p:stCondLst>
                                        </p:cTn>
                                        <p:tgtEl>
                                          <p:spTgt spid="66"/>
                                        </p:tgtEl>
                                        <p:attrNameLst>
                                          <p:attrName>style.visibility</p:attrName>
                                        </p:attrNameLst>
                                      </p:cBhvr>
                                      <p:to>
                                        <p:strVal val="visible"/>
                                      </p:to>
                                    </p:set>
                                    <p:animEffect transition="in" filter="strips(downLeft)">
                                      <p:cBhvr>
                                        <p:cTn id="20" dur="500"/>
                                        <p:tgtEl>
                                          <p:spTgt spid="66"/>
                                        </p:tgtEl>
                                      </p:cBhvr>
                                    </p:animEffect>
                                  </p:childTnLst>
                                </p:cTn>
                              </p:par>
                            </p:childTnLst>
                          </p:cTn>
                        </p:par>
                        <p:par>
                          <p:cTn id="21" fill="hold" nodeType="afterGroup">
                            <p:stCondLst>
                              <p:cond delay="1000"/>
                            </p:stCondLst>
                            <p:childTnLst>
                              <p:par>
                                <p:cTn id="22" presetID="18" presetClass="entr" presetSubtype="6" fill="hold" nodeType="after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strips(downRight)">
                                      <p:cBhvr>
                                        <p:cTn id="24" dur="500"/>
                                        <p:tgtEl>
                                          <p:spTgt spid="51"/>
                                        </p:tgtEl>
                                      </p:cBhvr>
                                    </p:animEffect>
                                  </p:childTnLst>
                                </p:cTn>
                              </p:par>
                            </p:childTnLst>
                          </p:cTn>
                        </p:par>
                        <p:par>
                          <p:cTn id="25" fill="hold" nodeType="afterGroup">
                            <p:stCondLst>
                              <p:cond delay="1500"/>
                            </p:stCondLst>
                            <p:childTnLst>
                              <p:par>
                                <p:cTn id="26" presetID="9" presetClass="entr" presetSubtype="0" fill="hold" grpId="0" nodeType="after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dissolve">
                                      <p:cBhvr>
                                        <p:cTn id="28" dur="500"/>
                                        <p:tgtEl>
                                          <p:spTgt spid="43"/>
                                        </p:tgtEl>
                                      </p:cBhvr>
                                    </p:animEffect>
                                  </p:childTnLst>
                                </p:cTn>
                              </p:par>
                            </p:childTnLst>
                          </p:cTn>
                        </p:par>
                        <p:par>
                          <p:cTn id="29" fill="hold" nodeType="afterGroup">
                            <p:stCondLst>
                              <p:cond delay="2000"/>
                            </p:stCondLst>
                            <p:childTnLst>
                              <p:par>
                                <p:cTn id="30" presetID="18" presetClass="entr" presetSubtype="6" fill="hold" nodeType="after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strips(downRight)">
                                      <p:cBhvr>
                                        <p:cTn id="32" dur="500"/>
                                        <p:tgtEl>
                                          <p:spTgt spid="75"/>
                                        </p:tgtEl>
                                      </p:cBhvr>
                                    </p:animEffect>
                                  </p:childTnLst>
                                </p:cTn>
                              </p:par>
                            </p:childTnLst>
                          </p:cTn>
                        </p:par>
                        <p:par>
                          <p:cTn id="33" fill="hold" nodeType="afterGroup">
                            <p:stCondLst>
                              <p:cond delay="2500"/>
                            </p:stCondLst>
                            <p:childTnLst>
                              <p:par>
                                <p:cTn id="34" presetID="9" presetClass="entr" presetSubtype="0" fill="hold" grpId="0" nodeType="afterEffect">
                                  <p:stCondLst>
                                    <p:cond delay="0"/>
                                  </p:stCondLst>
                                  <p:childTnLst>
                                    <p:set>
                                      <p:cBhvr>
                                        <p:cTn id="35" dur="1" fill="hold">
                                          <p:stCondLst>
                                            <p:cond delay="0"/>
                                          </p:stCondLst>
                                        </p:cTn>
                                        <p:tgtEl>
                                          <p:spTgt spid="57"/>
                                        </p:tgtEl>
                                        <p:attrNameLst>
                                          <p:attrName>style.visibility</p:attrName>
                                        </p:attrNameLst>
                                      </p:cBhvr>
                                      <p:to>
                                        <p:strVal val="visible"/>
                                      </p:to>
                                    </p:set>
                                    <p:animEffect transition="in" filter="dissolve">
                                      <p:cBhvr>
                                        <p:cTn id="36" dur="500"/>
                                        <p:tgtEl>
                                          <p:spTgt spid="5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12" fill="hold" nodeType="click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strips(downLeft)">
                                      <p:cBhvr>
                                        <p:cTn id="41" dur="500"/>
                                        <p:tgtEl>
                                          <p:spTgt spid="67"/>
                                        </p:tgtEl>
                                      </p:cBhvr>
                                    </p:animEffect>
                                  </p:childTnLst>
                                </p:cTn>
                              </p:par>
                            </p:childTnLst>
                          </p:cTn>
                        </p:par>
                        <p:par>
                          <p:cTn id="42" fill="hold" nodeType="afterGroup">
                            <p:stCondLst>
                              <p:cond delay="500"/>
                            </p:stCondLst>
                            <p:childTnLst>
                              <p:par>
                                <p:cTn id="43" presetID="18" presetClass="entr" presetSubtype="6" fill="hold" nodeType="after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strips(downRight)">
                                      <p:cBhvr>
                                        <p:cTn id="45" dur="500"/>
                                        <p:tgtEl>
                                          <p:spTgt spid="52"/>
                                        </p:tgtEl>
                                      </p:cBhvr>
                                    </p:animEffect>
                                  </p:childTnLst>
                                </p:cTn>
                              </p:par>
                            </p:childTnLst>
                          </p:cTn>
                        </p:par>
                        <p:par>
                          <p:cTn id="46" fill="hold" nodeType="afterGroup">
                            <p:stCondLst>
                              <p:cond delay="1000"/>
                            </p:stCondLst>
                            <p:childTnLst>
                              <p:par>
                                <p:cTn id="47" presetID="9" presetClass="entr" presetSubtype="0" fill="hold" grpId="0" nodeType="after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dissolve">
                                      <p:cBhvr>
                                        <p:cTn id="49" dur="500"/>
                                        <p:tgtEl>
                                          <p:spTgt spid="44"/>
                                        </p:tgtEl>
                                      </p:cBhvr>
                                    </p:animEffect>
                                  </p:childTnLst>
                                </p:cTn>
                              </p:par>
                            </p:childTnLst>
                          </p:cTn>
                        </p:par>
                        <p:par>
                          <p:cTn id="50" fill="hold" nodeType="afterGroup">
                            <p:stCondLst>
                              <p:cond delay="1500"/>
                            </p:stCondLst>
                            <p:childTnLst>
                              <p:par>
                                <p:cTn id="51" presetID="18" presetClass="entr" presetSubtype="6" fill="hold" nodeType="afterEffect">
                                  <p:stCondLst>
                                    <p:cond delay="0"/>
                                  </p:stCondLst>
                                  <p:childTnLst>
                                    <p:set>
                                      <p:cBhvr>
                                        <p:cTn id="52" dur="1" fill="hold">
                                          <p:stCondLst>
                                            <p:cond delay="0"/>
                                          </p:stCondLst>
                                        </p:cTn>
                                        <p:tgtEl>
                                          <p:spTgt spid="74"/>
                                        </p:tgtEl>
                                        <p:attrNameLst>
                                          <p:attrName>style.visibility</p:attrName>
                                        </p:attrNameLst>
                                      </p:cBhvr>
                                      <p:to>
                                        <p:strVal val="visible"/>
                                      </p:to>
                                    </p:set>
                                    <p:animEffect transition="in" filter="strips(downRight)">
                                      <p:cBhvr>
                                        <p:cTn id="53" dur="500"/>
                                        <p:tgtEl>
                                          <p:spTgt spid="74"/>
                                        </p:tgtEl>
                                      </p:cBhvr>
                                    </p:animEffect>
                                  </p:childTnLst>
                                </p:cTn>
                              </p:par>
                            </p:childTnLst>
                          </p:cTn>
                        </p:par>
                        <p:par>
                          <p:cTn id="54" fill="hold" nodeType="afterGroup">
                            <p:stCondLst>
                              <p:cond delay="2000"/>
                            </p:stCondLst>
                            <p:childTnLst>
                              <p:par>
                                <p:cTn id="55" presetID="9" presetClass="entr" presetSubtype="0" fill="hold" grpId="0" nodeType="after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dissolve">
                                      <p:cBhvr>
                                        <p:cTn id="57" dur="500"/>
                                        <p:tgtEl>
                                          <p:spTgt spid="5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12" fill="hold" nodeType="clickEffect">
                                  <p:stCondLst>
                                    <p:cond delay="0"/>
                                  </p:stCondLst>
                                  <p:childTnLst>
                                    <p:set>
                                      <p:cBhvr>
                                        <p:cTn id="61" dur="1" fill="hold">
                                          <p:stCondLst>
                                            <p:cond delay="0"/>
                                          </p:stCondLst>
                                        </p:cTn>
                                        <p:tgtEl>
                                          <p:spTgt spid="68"/>
                                        </p:tgtEl>
                                        <p:attrNameLst>
                                          <p:attrName>style.visibility</p:attrName>
                                        </p:attrNameLst>
                                      </p:cBhvr>
                                      <p:to>
                                        <p:strVal val="visible"/>
                                      </p:to>
                                    </p:set>
                                    <p:animEffect transition="in" filter="strips(downLeft)">
                                      <p:cBhvr>
                                        <p:cTn id="62" dur="500"/>
                                        <p:tgtEl>
                                          <p:spTgt spid="68"/>
                                        </p:tgtEl>
                                      </p:cBhvr>
                                    </p:animEffect>
                                  </p:childTnLst>
                                </p:cTn>
                              </p:par>
                            </p:childTnLst>
                          </p:cTn>
                        </p:par>
                        <p:par>
                          <p:cTn id="63" fill="hold" nodeType="afterGroup">
                            <p:stCondLst>
                              <p:cond delay="500"/>
                            </p:stCondLst>
                            <p:childTnLst>
                              <p:par>
                                <p:cTn id="64" presetID="18" presetClass="entr" presetSubtype="6" fill="hold" nodeType="after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strips(downRight)">
                                      <p:cBhvr>
                                        <p:cTn id="66" dur="500"/>
                                        <p:tgtEl>
                                          <p:spTgt spid="54"/>
                                        </p:tgtEl>
                                      </p:cBhvr>
                                    </p:animEffect>
                                  </p:childTnLst>
                                </p:cTn>
                              </p:par>
                            </p:childTnLst>
                          </p:cTn>
                        </p:par>
                        <p:par>
                          <p:cTn id="67" fill="hold" nodeType="afterGroup">
                            <p:stCondLst>
                              <p:cond delay="1000"/>
                            </p:stCondLst>
                            <p:childTnLst>
                              <p:par>
                                <p:cTn id="68" presetID="9" presetClass="entr" presetSubtype="0" fill="hold" grpId="0" nodeType="after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dissolve">
                                      <p:cBhvr>
                                        <p:cTn id="70" dur="500"/>
                                        <p:tgtEl>
                                          <p:spTgt spid="45"/>
                                        </p:tgtEl>
                                      </p:cBhvr>
                                    </p:animEffect>
                                  </p:childTnLst>
                                </p:cTn>
                              </p:par>
                            </p:childTnLst>
                          </p:cTn>
                        </p:par>
                        <p:par>
                          <p:cTn id="71" fill="hold" nodeType="afterGroup">
                            <p:stCondLst>
                              <p:cond delay="1500"/>
                            </p:stCondLst>
                            <p:childTnLst>
                              <p:par>
                                <p:cTn id="72" presetID="18" presetClass="entr" presetSubtype="6" fill="hold" nodeType="afterEffect">
                                  <p:stCondLst>
                                    <p:cond delay="0"/>
                                  </p:stCondLst>
                                  <p:childTnLst>
                                    <p:set>
                                      <p:cBhvr>
                                        <p:cTn id="73" dur="1" fill="hold">
                                          <p:stCondLst>
                                            <p:cond delay="0"/>
                                          </p:stCondLst>
                                        </p:cTn>
                                        <p:tgtEl>
                                          <p:spTgt spid="73"/>
                                        </p:tgtEl>
                                        <p:attrNameLst>
                                          <p:attrName>style.visibility</p:attrName>
                                        </p:attrNameLst>
                                      </p:cBhvr>
                                      <p:to>
                                        <p:strVal val="visible"/>
                                      </p:to>
                                    </p:set>
                                    <p:animEffect transition="in" filter="strips(downRight)">
                                      <p:cBhvr>
                                        <p:cTn id="74" dur="500"/>
                                        <p:tgtEl>
                                          <p:spTgt spid="73"/>
                                        </p:tgtEl>
                                      </p:cBhvr>
                                    </p:animEffect>
                                  </p:childTnLst>
                                </p:cTn>
                              </p:par>
                            </p:childTnLst>
                          </p:cTn>
                        </p:par>
                        <p:par>
                          <p:cTn id="75" fill="hold" nodeType="afterGroup">
                            <p:stCondLst>
                              <p:cond delay="2000"/>
                            </p:stCondLst>
                            <p:childTnLst>
                              <p:par>
                                <p:cTn id="76" presetID="9" presetClass="entr" presetSubtype="0" fill="hold" grpId="0" nodeType="afterEffect">
                                  <p:stCondLst>
                                    <p:cond delay="0"/>
                                  </p:stCondLst>
                                  <p:childTnLst>
                                    <p:set>
                                      <p:cBhvr>
                                        <p:cTn id="77" dur="1" fill="hold">
                                          <p:stCondLst>
                                            <p:cond delay="0"/>
                                          </p:stCondLst>
                                        </p:cTn>
                                        <p:tgtEl>
                                          <p:spTgt spid="58"/>
                                        </p:tgtEl>
                                        <p:attrNameLst>
                                          <p:attrName>style.visibility</p:attrName>
                                        </p:attrNameLst>
                                      </p:cBhvr>
                                      <p:to>
                                        <p:strVal val="visible"/>
                                      </p:to>
                                    </p:set>
                                    <p:animEffect transition="in" filter="dissolve">
                                      <p:cBhvr>
                                        <p:cTn id="78" dur="500"/>
                                        <p:tgtEl>
                                          <p:spTgt spid="58"/>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8" presetClass="entr" presetSubtype="12" fill="hold" nodeType="clickEffect">
                                  <p:stCondLst>
                                    <p:cond delay="0"/>
                                  </p:stCondLst>
                                  <p:childTnLst>
                                    <p:set>
                                      <p:cBhvr>
                                        <p:cTn id="82" dur="1" fill="hold">
                                          <p:stCondLst>
                                            <p:cond delay="0"/>
                                          </p:stCondLst>
                                        </p:cTn>
                                        <p:tgtEl>
                                          <p:spTgt spid="69"/>
                                        </p:tgtEl>
                                        <p:attrNameLst>
                                          <p:attrName>style.visibility</p:attrName>
                                        </p:attrNameLst>
                                      </p:cBhvr>
                                      <p:to>
                                        <p:strVal val="visible"/>
                                      </p:to>
                                    </p:set>
                                    <p:animEffect transition="in" filter="strips(downLeft)">
                                      <p:cBhvr>
                                        <p:cTn id="83" dur="500"/>
                                        <p:tgtEl>
                                          <p:spTgt spid="69"/>
                                        </p:tgtEl>
                                      </p:cBhvr>
                                    </p:animEffect>
                                  </p:childTnLst>
                                </p:cTn>
                              </p:par>
                            </p:childTnLst>
                          </p:cTn>
                        </p:par>
                        <p:par>
                          <p:cTn id="84" fill="hold" nodeType="afterGroup">
                            <p:stCondLst>
                              <p:cond delay="500"/>
                            </p:stCondLst>
                            <p:childTnLst>
                              <p:par>
                                <p:cTn id="85" presetID="18" presetClass="entr" presetSubtype="6" fill="hold" nodeType="afterEffect">
                                  <p:stCondLst>
                                    <p:cond delay="0"/>
                                  </p:stCondLst>
                                  <p:childTnLst>
                                    <p:set>
                                      <p:cBhvr>
                                        <p:cTn id="86" dur="1" fill="hold">
                                          <p:stCondLst>
                                            <p:cond delay="0"/>
                                          </p:stCondLst>
                                        </p:cTn>
                                        <p:tgtEl>
                                          <p:spTgt spid="53"/>
                                        </p:tgtEl>
                                        <p:attrNameLst>
                                          <p:attrName>style.visibility</p:attrName>
                                        </p:attrNameLst>
                                      </p:cBhvr>
                                      <p:to>
                                        <p:strVal val="visible"/>
                                      </p:to>
                                    </p:set>
                                    <p:animEffect transition="in" filter="strips(downRight)">
                                      <p:cBhvr>
                                        <p:cTn id="87" dur="500"/>
                                        <p:tgtEl>
                                          <p:spTgt spid="53"/>
                                        </p:tgtEl>
                                      </p:cBhvr>
                                    </p:animEffect>
                                  </p:childTnLst>
                                </p:cTn>
                              </p:par>
                            </p:childTnLst>
                          </p:cTn>
                        </p:par>
                        <p:par>
                          <p:cTn id="88" fill="hold" nodeType="afterGroup">
                            <p:stCondLst>
                              <p:cond delay="1000"/>
                            </p:stCondLst>
                            <p:childTnLst>
                              <p:par>
                                <p:cTn id="89" presetID="9" presetClass="entr" presetSubtype="0" fill="hold" grpId="0" nodeType="afterEffect">
                                  <p:stCondLst>
                                    <p:cond delay="0"/>
                                  </p:stCondLst>
                                  <p:childTnLst>
                                    <p:set>
                                      <p:cBhvr>
                                        <p:cTn id="90" dur="1" fill="hold">
                                          <p:stCondLst>
                                            <p:cond delay="0"/>
                                          </p:stCondLst>
                                        </p:cTn>
                                        <p:tgtEl>
                                          <p:spTgt spid="46"/>
                                        </p:tgtEl>
                                        <p:attrNameLst>
                                          <p:attrName>style.visibility</p:attrName>
                                        </p:attrNameLst>
                                      </p:cBhvr>
                                      <p:to>
                                        <p:strVal val="visible"/>
                                      </p:to>
                                    </p:set>
                                    <p:animEffect transition="in" filter="dissolve">
                                      <p:cBhvr>
                                        <p:cTn id="91" dur="500"/>
                                        <p:tgtEl>
                                          <p:spTgt spid="46"/>
                                        </p:tgtEl>
                                      </p:cBhvr>
                                    </p:animEffect>
                                  </p:childTnLst>
                                </p:cTn>
                              </p:par>
                            </p:childTnLst>
                          </p:cTn>
                        </p:par>
                        <p:par>
                          <p:cTn id="92" fill="hold" nodeType="afterGroup">
                            <p:stCondLst>
                              <p:cond delay="1500"/>
                            </p:stCondLst>
                            <p:childTnLst>
                              <p:par>
                                <p:cTn id="93" presetID="18" presetClass="entr" presetSubtype="6" fill="hold" nodeType="afterEffect">
                                  <p:stCondLst>
                                    <p:cond delay="0"/>
                                  </p:stCondLst>
                                  <p:childTnLst>
                                    <p:set>
                                      <p:cBhvr>
                                        <p:cTn id="94" dur="1" fill="hold">
                                          <p:stCondLst>
                                            <p:cond delay="0"/>
                                          </p:stCondLst>
                                        </p:cTn>
                                        <p:tgtEl>
                                          <p:spTgt spid="72"/>
                                        </p:tgtEl>
                                        <p:attrNameLst>
                                          <p:attrName>style.visibility</p:attrName>
                                        </p:attrNameLst>
                                      </p:cBhvr>
                                      <p:to>
                                        <p:strVal val="visible"/>
                                      </p:to>
                                    </p:set>
                                    <p:animEffect transition="in" filter="strips(downRight)">
                                      <p:cBhvr>
                                        <p:cTn id="95" dur="500"/>
                                        <p:tgtEl>
                                          <p:spTgt spid="72"/>
                                        </p:tgtEl>
                                      </p:cBhvr>
                                    </p:animEffect>
                                  </p:childTnLst>
                                </p:cTn>
                              </p:par>
                            </p:childTnLst>
                          </p:cTn>
                        </p:par>
                        <p:par>
                          <p:cTn id="96" fill="hold" nodeType="afterGroup">
                            <p:stCondLst>
                              <p:cond delay="2000"/>
                            </p:stCondLst>
                            <p:childTnLst>
                              <p:par>
                                <p:cTn id="97" presetID="9" presetClass="entr" presetSubtype="0" fill="hold" grpId="0" nodeType="afterEffect">
                                  <p:stCondLst>
                                    <p:cond delay="0"/>
                                  </p:stCondLst>
                                  <p:childTnLst>
                                    <p:set>
                                      <p:cBhvr>
                                        <p:cTn id="98" dur="1" fill="hold">
                                          <p:stCondLst>
                                            <p:cond delay="0"/>
                                          </p:stCondLst>
                                        </p:cTn>
                                        <p:tgtEl>
                                          <p:spTgt spid="61"/>
                                        </p:tgtEl>
                                        <p:attrNameLst>
                                          <p:attrName>style.visibility</p:attrName>
                                        </p:attrNameLst>
                                      </p:cBhvr>
                                      <p:to>
                                        <p:strVal val="visible"/>
                                      </p:to>
                                    </p:set>
                                    <p:animEffect transition="in" filter="dissolve">
                                      <p:cBhvr>
                                        <p:cTn id="99" dur="500"/>
                                        <p:tgtEl>
                                          <p:spTgt spid="61"/>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8" presetClass="entr" presetSubtype="12" fill="hold" nodeType="clickEffect">
                                  <p:stCondLst>
                                    <p:cond delay="0"/>
                                  </p:stCondLst>
                                  <p:childTnLst>
                                    <p:set>
                                      <p:cBhvr>
                                        <p:cTn id="103" dur="1" fill="hold">
                                          <p:stCondLst>
                                            <p:cond delay="0"/>
                                          </p:stCondLst>
                                        </p:cTn>
                                        <p:tgtEl>
                                          <p:spTgt spid="70"/>
                                        </p:tgtEl>
                                        <p:attrNameLst>
                                          <p:attrName>style.visibility</p:attrName>
                                        </p:attrNameLst>
                                      </p:cBhvr>
                                      <p:to>
                                        <p:strVal val="visible"/>
                                      </p:to>
                                    </p:set>
                                    <p:animEffect transition="in" filter="strips(downLeft)">
                                      <p:cBhvr>
                                        <p:cTn id="104" dur="500"/>
                                        <p:tgtEl>
                                          <p:spTgt spid="70"/>
                                        </p:tgtEl>
                                      </p:cBhvr>
                                    </p:animEffect>
                                  </p:childTnLst>
                                </p:cTn>
                              </p:par>
                            </p:childTnLst>
                          </p:cTn>
                        </p:par>
                        <p:par>
                          <p:cTn id="105" fill="hold" nodeType="afterGroup">
                            <p:stCondLst>
                              <p:cond delay="500"/>
                            </p:stCondLst>
                            <p:childTnLst>
                              <p:par>
                                <p:cTn id="106" presetID="18" presetClass="entr" presetSubtype="6" fill="hold" nodeType="afterEffect">
                                  <p:stCondLst>
                                    <p:cond delay="0"/>
                                  </p:stCondLst>
                                  <p:childTnLst>
                                    <p:set>
                                      <p:cBhvr>
                                        <p:cTn id="107" dur="1" fill="hold">
                                          <p:stCondLst>
                                            <p:cond delay="0"/>
                                          </p:stCondLst>
                                        </p:cTn>
                                        <p:tgtEl>
                                          <p:spTgt spid="55"/>
                                        </p:tgtEl>
                                        <p:attrNameLst>
                                          <p:attrName>style.visibility</p:attrName>
                                        </p:attrNameLst>
                                      </p:cBhvr>
                                      <p:to>
                                        <p:strVal val="visible"/>
                                      </p:to>
                                    </p:set>
                                    <p:animEffect transition="in" filter="strips(downRight)">
                                      <p:cBhvr>
                                        <p:cTn id="108" dur="500"/>
                                        <p:tgtEl>
                                          <p:spTgt spid="55"/>
                                        </p:tgtEl>
                                      </p:cBhvr>
                                    </p:animEffect>
                                  </p:childTnLst>
                                </p:cTn>
                              </p:par>
                            </p:childTnLst>
                          </p:cTn>
                        </p:par>
                        <p:par>
                          <p:cTn id="109" fill="hold" nodeType="afterGroup">
                            <p:stCondLst>
                              <p:cond delay="1000"/>
                            </p:stCondLst>
                            <p:childTnLst>
                              <p:par>
                                <p:cTn id="110" presetID="9" presetClass="entr" presetSubtype="0" fill="hold" grpId="0" nodeType="afterEffect">
                                  <p:stCondLst>
                                    <p:cond delay="0"/>
                                  </p:stCondLst>
                                  <p:childTnLst>
                                    <p:set>
                                      <p:cBhvr>
                                        <p:cTn id="111" dur="1" fill="hold">
                                          <p:stCondLst>
                                            <p:cond delay="0"/>
                                          </p:stCondLst>
                                        </p:cTn>
                                        <p:tgtEl>
                                          <p:spTgt spid="47"/>
                                        </p:tgtEl>
                                        <p:attrNameLst>
                                          <p:attrName>style.visibility</p:attrName>
                                        </p:attrNameLst>
                                      </p:cBhvr>
                                      <p:to>
                                        <p:strVal val="visible"/>
                                      </p:to>
                                    </p:set>
                                    <p:animEffect transition="in" filter="dissolve">
                                      <p:cBhvr>
                                        <p:cTn id="112" dur="500"/>
                                        <p:tgtEl>
                                          <p:spTgt spid="47"/>
                                        </p:tgtEl>
                                      </p:cBhvr>
                                    </p:animEffect>
                                  </p:childTnLst>
                                </p:cTn>
                              </p:par>
                            </p:childTnLst>
                          </p:cTn>
                        </p:par>
                        <p:par>
                          <p:cTn id="113" fill="hold" nodeType="afterGroup">
                            <p:stCondLst>
                              <p:cond delay="1500"/>
                            </p:stCondLst>
                            <p:childTnLst>
                              <p:par>
                                <p:cTn id="114" presetID="18" presetClass="entr" presetSubtype="6" fill="hold" nodeType="afterEffect">
                                  <p:stCondLst>
                                    <p:cond delay="0"/>
                                  </p:stCondLst>
                                  <p:childTnLst>
                                    <p:set>
                                      <p:cBhvr>
                                        <p:cTn id="115" dur="1" fill="hold">
                                          <p:stCondLst>
                                            <p:cond delay="0"/>
                                          </p:stCondLst>
                                        </p:cTn>
                                        <p:tgtEl>
                                          <p:spTgt spid="71"/>
                                        </p:tgtEl>
                                        <p:attrNameLst>
                                          <p:attrName>style.visibility</p:attrName>
                                        </p:attrNameLst>
                                      </p:cBhvr>
                                      <p:to>
                                        <p:strVal val="visible"/>
                                      </p:to>
                                    </p:set>
                                    <p:animEffect transition="in" filter="strips(downRight)">
                                      <p:cBhvr>
                                        <p:cTn id="116" dur="500"/>
                                        <p:tgtEl>
                                          <p:spTgt spid="71"/>
                                        </p:tgtEl>
                                      </p:cBhvr>
                                    </p:animEffect>
                                  </p:childTnLst>
                                </p:cTn>
                              </p:par>
                            </p:childTnLst>
                          </p:cTn>
                        </p:par>
                        <p:par>
                          <p:cTn id="117" fill="hold" nodeType="afterGroup">
                            <p:stCondLst>
                              <p:cond delay="2000"/>
                            </p:stCondLst>
                            <p:childTnLst>
                              <p:par>
                                <p:cTn id="118" presetID="9" presetClass="entr" presetSubtype="0" fill="hold" grpId="0" nodeType="afterEffect">
                                  <p:stCondLst>
                                    <p:cond delay="0"/>
                                  </p:stCondLst>
                                  <p:childTnLst>
                                    <p:set>
                                      <p:cBhvr>
                                        <p:cTn id="119" dur="1" fill="hold">
                                          <p:stCondLst>
                                            <p:cond delay="0"/>
                                          </p:stCondLst>
                                        </p:cTn>
                                        <p:tgtEl>
                                          <p:spTgt spid="60"/>
                                        </p:tgtEl>
                                        <p:attrNameLst>
                                          <p:attrName>style.visibility</p:attrName>
                                        </p:attrNameLst>
                                      </p:cBhvr>
                                      <p:to>
                                        <p:strVal val="visible"/>
                                      </p:to>
                                    </p:set>
                                    <p:animEffect transition="in" filter="dissolve">
                                      <p:cBhvr>
                                        <p:cTn id="120" dur="500"/>
                                        <p:tgtEl>
                                          <p:spTgt spid="60"/>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8" presetClass="entr" presetSubtype="12" fill="hold" nodeType="clickEffect">
                                  <p:stCondLst>
                                    <p:cond delay="0"/>
                                  </p:stCondLst>
                                  <p:childTnLst>
                                    <p:set>
                                      <p:cBhvr>
                                        <p:cTn id="124" dur="1" fill="hold">
                                          <p:stCondLst>
                                            <p:cond delay="0"/>
                                          </p:stCondLst>
                                        </p:cTn>
                                        <p:tgtEl>
                                          <p:spTgt spid="65"/>
                                        </p:tgtEl>
                                        <p:attrNameLst>
                                          <p:attrName>style.visibility</p:attrName>
                                        </p:attrNameLst>
                                      </p:cBhvr>
                                      <p:to>
                                        <p:strVal val="visible"/>
                                      </p:to>
                                    </p:set>
                                    <p:animEffect transition="in" filter="strips(downLeft)">
                                      <p:cBhvr>
                                        <p:cTn id="125" dur="500"/>
                                        <p:tgtEl>
                                          <p:spTgt spid="65"/>
                                        </p:tgtEl>
                                      </p:cBhvr>
                                    </p:animEffect>
                                  </p:childTnLst>
                                </p:cTn>
                              </p:par>
                            </p:childTnLst>
                          </p:cTn>
                        </p:par>
                        <p:par>
                          <p:cTn id="126" fill="hold" nodeType="afterGroup">
                            <p:stCondLst>
                              <p:cond delay="500"/>
                            </p:stCondLst>
                            <p:childTnLst>
                              <p:par>
                                <p:cTn id="127" presetID="9" presetClass="entr" presetSubtype="0" fill="hold" grpId="0" nodeType="afterEffect">
                                  <p:stCondLst>
                                    <p:cond delay="0"/>
                                  </p:stCondLst>
                                  <p:childTnLst>
                                    <p:set>
                                      <p:cBhvr>
                                        <p:cTn id="128" dur="1" fill="hold">
                                          <p:stCondLst>
                                            <p:cond delay="0"/>
                                          </p:stCondLst>
                                        </p:cTn>
                                        <p:tgtEl>
                                          <p:spTgt spid="63"/>
                                        </p:tgtEl>
                                        <p:attrNameLst>
                                          <p:attrName>style.visibility</p:attrName>
                                        </p:attrNameLst>
                                      </p:cBhvr>
                                      <p:to>
                                        <p:strVal val="visible"/>
                                      </p:to>
                                    </p:set>
                                    <p:animEffect transition="in" filter="dissolve">
                                      <p:cBhvr>
                                        <p:cTn id="129"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46" grpId="0" animBg="1"/>
      <p:bldP spid="47" grpId="0" animBg="1"/>
      <p:bldP spid="56" grpId="0"/>
      <p:bldP spid="57" grpId="0"/>
      <p:bldP spid="58" grpId="0"/>
      <p:bldP spid="59" grpId="0"/>
      <p:bldP spid="60" grpId="0"/>
      <p:bldP spid="61" grpId="0"/>
      <p:bldP spid="62" grpId="0"/>
      <p:bldP spid="6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5">
            <a:extLst>
              <a:ext uri="{FF2B5EF4-FFF2-40B4-BE49-F238E27FC236}">
                <a16:creationId xmlns:a16="http://schemas.microsoft.com/office/drawing/2014/main" id="{F7C18C01-552E-4EC5-BDFB-B33420850727}"/>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100B5E16-9C8B-4A21-8BB7-97C7BBED9F29}" type="slidenum">
              <a:rPr lang="en-US" altLang="zh-CN" sz="1200" b="0">
                <a:solidFill>
                  <a:schemeClr val="tx1"/>
                </a:solidFill>
                <a:latin typeface="Garamond" panose="02020404030301010803" pitchFamily="18" charset="0"/>
                <a:ea typeface="宋体" panose="02010600030101010101" pitchFamily="2" charset="-122"/>
              </a:rPr>
              <a:pPr eaLnBrk="1" hangingPunct="1"/>
              <a:t>33</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33795" name="Text Box 2">
            <a:extLst>
              <a:ext uri="{FF2B5EF4-FFF2-40B4-BE49-F238E27FC236}">
                <a16:creationId xmlns:a16="http://schemas.microsoft.com/office/drawing/2014/main" id="{F19569F7-22F1-4423-8A42-33E04EA3553B}"/>
              </a:ext>
            </a:extLst>
          </p:cNvPr>
          <p:cNvSpPr txBox="1">
            <a:spLocks noChangeArrowheads="1"/>
          </p:cNvSpPr>
          <p:nvPr/>
        </p:nvSpPr>
        <p:spPr bwMode="auto">
          <a:xfrm>
            <a:off x="3122613" y="260350"/>
            <a:ext cx="2744787"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r>
              <a:rPr lang="zh-CN" altLang="en-US" sz="2400" dirty="0">
                <a:latin typeface="华文细黑" panose="02010600040101010101" pitchFamily="2" charset="-122"/>
                <a:ea typeface="华文细黑" panose="02010600040101010101" pitchFamily="2" charset="-122"/>
              </a:rPr>
              <a:t>源程序（字符流）</a:t>
            </a:r>
          </a:p>
        </p:txBody>
      </p:sp>
      <p:sp>
        <p:nvSpPr>
          <p:cNvPr id="33796" name="Rectangle 3">
            <a:extLst>
              <a:ext uri="{FF2B5EF4-FFF2-40B4-BE49-F238E27FC236}">
                <a16:creationId xmlns:a16="http://schemas.microsoft.com/office/drawing/2014/main" id="{4036623A-9B97-4609-8A3B-08DD4D997C2D}"/>
              </a:ext>
            </a:extLst>
          </p:cNvPr>
          <p:cNvSpPr>
            <a:spLocks noChangeArrowheads="1"/>
          </p:cNvSpPr>
          <p:nvPr/>
        </p:nvSpPr>
        <p:spPr bwMode="auto">
          <a:xfrm>
            <a:off x="3122613" y="969963"/>
            <a:ext cx="2178050" cy="461962"/>
          </a:xfrm>
          <a:prstGeom prst="rect">
            <a:avLst/>
          </a:prstGeom>
          <a:solidFill>
            <a:srgbClr val="FFFFFF"/>
          </a:solidFill>
          <a:ln w="9525">
            <a:solidFill>
              <a:srgbClr val="000000"/>
            </a:solidFill>
            <a:miter lim="800000"/>
            <a:headEnd/>
            <a:tailEnd/>
          </a:ln>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r>
              <a:rPr lang="zh-CN" altLang="en-US" sz="2400" dirty="0">
                <a:solidFill>
                  <a:schemeClr val="tx1"/>
                </a:solidFill>
                <a:latin typeface="华文细黑" panose="02010600040101010101" pitchFamily="2" charset="-122"/>
                <a:ea typeface="华文细黑" panose="02010600040101010101" pitchFamily="2" charset="-122"/>
              </a:rPr>
              <a:t>词法分析</a:t>
            </a:r>
          </a:p>
        </p:txBody>
      </p:sp>
      <p:sp>
        <p:nvSpPr>
          <p:cNvPr id="33797" name="Rectangle 4">
            <a:extLst>
              <a:ext uri="{FF2B5EF4-FFF2-40B4-BE49-F238E27FC236}">
                <a16:creationId xmlns:a16="http://schemas.microsoft.com/office/drawing/2014/main" id="{A5CD0D52-4D32-405F-8837-F7B18EF0F968}"/>
              </a:ext>
            </a:extLst>
          </p:cNvPr>
          <p:cNvSpPr>
            <a:spLocks noChangeArrowheads="1"/>
          </p:cNvSpPr>
          <p:nvPr/>
        </p:nvSpPr>
        <p:spPr bwMode="auto">
          <a:xfrm>
            <a:off x="2863850" y="3263900"/>
            <a:ext cx="2800350" cy="479425"/>
          </a:xfrm>
          <a:prstGeom prst="rect">
            <a:avLst/>
          </a:prstGeom>
          <a:solidFill>
            <a:srgbClr val="FFFFFF"/>
          </a:solidFill>
          <a:ln w="9525">
            <a:solidFill>
              <a:srgbClr val="000000"/>
            </a:solidFill>
            <a:miter lim="800000"/>
            <a:headEnd/>
            <a:tailEnd/>
          </a:ln>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r>
              <a:rPr lang="zh-CN" altLang="en-US" sz="2400">
                <a:solidFill>
                  <a:schemeClr val="tx1"/>
                </a:solidFill>
                <a:latin typeface="华文细黑" panose="02010600040101010101" pitchFamily="2" charset="-122"/>
                <a:ea typeface="华文细黑" panose="02010600040101010101" pitchFamily="2" charset="-122"/>
              </a:rPr>
              <a:t>中间代码生成</a:t>
            </a:r>
          </a:p>
        </p:txBody>
      </p:sp>
      <p:sp>
        <p:nvSpPr>
          <p:cNvPr id="33798" name="Rectangle 5">
            <a:extLst>
              <a:ext uri="{FF2B5EF4-FFF2-40B4-BE49-F238E27FC236}">
                <a16:creationId xmlns:a16="http://schemas.microsoft.com/office/drawing/2014/main" id="{2184B8F7-96B4-4AD5-92FA-BF729D79AFEB}"/>
              </a:ext>
            </a:extLst>
          </p:cNvPr>
          <p:cNvSpPr>
            <a:spLocks noChangeArrowheads="1"/>
          </p:cNvSpPr>
          <p:nvPr/>
        </p:nvSpPr>
        <p:spPr bwMode="auto">
          <a:xfrm>
            <a:off x="3203575" y="4149725"/>
            <a:ext cx="2178050" cy="479425"/>
          </a:xfrm>
          <a:prstGeom prst="rect">
            <a:avLst/>
          </a:prstGeom>
          <a:solidFill>
            <a:srgbClr val="FFFFFF"/>
          </a:solidFill>
          <a:ln w="9525">
            <a:solidFill>
              <a:srgbClr val="000000"/>
            </a:solidFill>
            <a:miter lim="800000"/>
            <a:headEnd/>
            <a:tailEnd/>
          </a:ln>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r>
              <a:rPr lang="zh-CN" altLang="en-US" sz="2400">
                <a:solidFill>
                  <a:schemeClr val="tx1"/>
                </a:solidFill>
                <a:latin typeface="华文细黑" panose="02010600040101010101" pitchFamily="2" charset="-122"/>
                <a:ea typeface="华文细黑" panose="02010600040101010101" pitchFamily="2" charset="-122"/>
              </a:rPr>
              <a:t>代码优化</a:t>
            </a:r>
          </a:p>
        </p:txBody>
      </p:sp>
      <p:sp>
        <p:nvSpPr>
          <p:cNvPr id="33799" name="Rectangle 6">
            <a:extLst>
              <a:ext uri="{FF2B5EF4-FFF2-40B4-BE49-F238E27FC236}">
                <a16:creationId xmlns:a16="http://schemas.microsoft.com/office/drawing/2014/main" id="{7212FA28-E66F-447D-9613-A9EE1AAB2788}"/>
              </a:ext>
            </a:extLst>
          </p:cNvPr>
          <p:cNvSpPr>
            <a:spLocks noChangeArrowheads="1"/>
          </p:cNvSpPr>
          <p:nvPr/>
        </p:nvSpPr>
        <p:spPr bwMode="auto">
          <a:xfrm>
            <a:off x="2916238" y="5013325"/>
            <a:ext cx="2800350" cy="477838"/>
          </a:xfrm>
          <a:prstGeom prst="rect">
            <a:avLst/>
          </a:prstGeom>
          <a:solidFill>
            <a:srgbClr val="FFFFFF"/>
          </a:solidFill>
          <a:ln w="9525">
            <a:solidFill>
              <a:srgbClr val="000000"/>
            </a:solidFill>
            <a:miter lim="800000"/>
            <a:headEnd/>
            <a:tailEnd/>
          </a:ln>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r>
              <a:rPr lang="zh-CN" altLang="en-US" sz="2400">
                <a:solidFill>
                  <a:schemeClr val="tx1"/>
                </a:solidFill>
                <a:latin typeface="华文细黑" panose="02010600040101010101" pitchFamily="2" charset="-122"/>
                <a:ea typeface="华文细黑" panose="02010600040101010101" pitchFamily="2" charset="-122"/>
              </a:rPr>
              <a:t>目标代码生成</a:t>
            </a:r>
          </a:p>
        </p:txBody>
      </p:sp>
      <p:sp>
        <p:nvSpPr>
          <p:cNvPr id="33800" name="Text Box 7">
            <a:extLst>
              <a:ext uri="{FF2B5EF4-FFF2-40B4-BE49-F238E27FC236}">
                <a16:creationId xmlns:a16="http://schemas.microsoft.com/office/drawing/2014/main" id="{71ABFE3F-301D-47AB-A9AE-DE27412786D0}"/>
              </a:ext>
            </a:extLst>
          </p:cNvPr>
          <p:cNvSpPr txBox="1">
            <a:spLocks noChangeArrowheads="1"/>
          </p:cNvSpPr>
          <p:nvPr/>
        </p:nvSpPr>
        <p:spPr bwMode="auto">
          <a:xfrm>
            <a:off x="3203575" y="5757887"/>
            <a:ext cx="21780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r>
              <a:rPr lang="zh-CN" altLang="en-US" sz="2400" dirty="0">
                <a:latin typeface="华文细黑" panose="02010600040101010101" pitchFamily="2" charset="-122"/>
                <a:ea typeface="华文细黑" panose="02010600040101010101" pitchFamily="2" charset="-122"/>
              </a:rPr>
              <a:t>目标程序</a:t>
            </a:r>
          </a:p>
        </p:txBody>
      </p:sp>
      <p:sp>
        <p:nvSpPr>
          <p:cNvPr id="33801" name="Rectangle 8">
            <a:extLst>
              <a:ext uri="{FF2B5EF4-FFF2-40B4-BE49-F238E27FC236}">
                <a16:creationId xmlns:a16="http://schemas.microsoft.com/office/drawing/2014/main" id="{689B9A7A-A9AE-4B5C-8329-E5BFB18FE09B}"/>
              </a:ext>
            </a:extLst>
          </p:cNvPr>
          <p:cNvSpPr>
            <a:spLocks noChangeArrowheads="1"/>
          </p:cNvSpPr>
          <p:nvPr/>
        </p:nvSpPr>
        <p:spPr bwMode="auto">
          <a:xfrm>
            <a:off x="1042988" y="981075"/>
            <a:ext cx="720725" cy="4608513"/>
          </a:xfrm>
          <a:prstGeom prst="rect">
            <a:avLst/>
          </a:prstGeom>
          <a:solidFill>
            <a:srgbClr val="C0C0C0"/>
          </a:solidFill>
          <a:ln w="9525">
            <a:solidFill>
              <a:srgbClr val="000000"/>
            </a:solidFill>
            <a:miter lim="800000"/>
            <a:headEnd/>
            <a:tailEnd/>
          </a:ln>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just" eaLnBrk="1" hangingPunct="1"/>
            <a:endParaRPr lang="en-US" altLang="zh-CN" sz="1600" b="0" dirty="0">
              <a:solidFill>
                <a:schemeClr val="tx1"/>
              </a:solidFill>
              <a:latin typeface="华文细黑" panose="02010600040101010101" pitchFamily="2" charset="-122"/>
              <a:ea typeface="华文细黑" panose="02010600040101010101" pitchFamily="2" charset="-122"/>
            </a:endParaRPr>
          </a:p>
          <a:p>
            <a:pPr algn="just" eaLnBrk="1" hangingPunct="1"/>
            <a:r>
              <a:rPr lang="zh-CN" altLang="en-US" sz="2400" dirty="0">
                <a:latin typeface="华文细黑" panose="02010600040101010101" pitchFamily="2" charset="-122"/>
                <a:ea typeface="华文细黑" panose="02010600040101010101" pitchFamily="2" charset="-122"/>
              </a:rPr>
              <a:t>表</a:t>
            </a:r>
          </a:p>
          <a:p>
            <a:pPr algn="just" eaLnBrk="1" hangingPunct="1"/>
            <a:endParaRPr lang="zh-CN" altLang="en-US" sz="2400" dirty="0">
              <a:latin typeface="华文细黑" panose="02010600040101010101" pitchFamily="2" charset="-122"/>
              <a:ea typeface="华文细黑" panose="02010600040101010101" pitchFamily="2" charset="-122"/>
            </a:endParaRPr>
          </a:p>
          <a:p>
            <a:pPr algn="just" eaLnBrk="1" hangingPunct="1"/>
            <a:endParaRPr lang="zh-CN" altLang="en-US" sz="2400" dirty="0">
              <a:latin typeface="华文细黑" panose="02010600040101010101" pitchFamily="2" charset="-122"/>
              <a:ea typeface="华文细黑" panose="02010600040101010101" pitchFamily="2" charset="-122"/>
            </a:endParaRPr>
          </a:p>
          <a:p>
            <a:pPr algn="just" eaLnBrk="1" hangingPunct="1"/>
            <a:r>
              <a:rPr lang="zh-CN" altLang="en-US" sz="2400" dirty="0">
                <a:latin typeface="华文细黑" panose="02010600040101010101" pitchFamily="2" charset="-122"/>
                <a:ea typeface="华文细黑" panose="02010600040101010101" pitchFamily="2" charset="-122"/>
              </a:rPr>
              <a:t>格</a:t>
            </a:r>
          </a:p>
          <a:p>
            <a:pPr algn="just" eaLnBrk="1" hangingPunct="1"/>
            <a:endParaRPr lang="zh-CN" altLang="en-US" sz="2400" dirty="0">
              <a:latin typeface="华文细黑" panose="02010600040101010101" pitchFamily="2" charset="-122"/>
              <a:ea typeface="华文细黑" panose="02010600040101010101" pitchFamily="2" charset="-122"/>
            </a:endParaRPr>
          </a:p>
          <a:p>
            <a:pPr algn="just" eaLnBrk="1" hangingPunct="1"/>
            <a:endParaRPr lang="zh-CN" altLang="en-US" sz="2400" dirty="0">
              <a:latin typeface="华文细黑" panose="02010600040101010101" pitchFamily="2" charset="-122"/>
              <a:ea typeface="华文细黑" panose="02010600040101010101" pitchFamily="2" charset="-122"/>
            </a:endParaRPr>
          </a:p>
          <a:p>
            <a:pPr algn="just" eaLnBrk="1" hangingPunct="1"/>
            <a:r>
              <a:rPr lang="zh-CN" altLang="en-US" sz="2400" dirty="0">
                <a:latin typeface="华文细黑" panose="02010600040101010101" pitchFamily="2" charset="-122"/>
                <a:ea typeface="华文细黑" panose="02010600040101010101" pitchFamily="2" charset="-122"/>
              </a:rPr>
              <a:t>管</a:t>
            </a:r>
          </a:p>
          <a:p>
            <a:pPr algn="just" eaLnBrk="1" hangingPunct="1"/>
            <a:endParaRPr lang="zh-CN" altLang="en-US" sz="2400" dirty="0">
              <a:latin typeface="华文细黑" panose="02010600040101010101" pitchFamily="2" charset="-122"/>
              <a:ea typeface="华文细黑" panose="02010600040101010101" pitchFamily="2" charset="-122"/>
            </a:endParaRPr>
          </a:p>
          <a:p>
            <a:pPr algn="just" eaLnBrk="1" hangingPunct="1"/>
            <a:endParaRPr lang="zh-CN" altLang="en-US" sz="2400" dirty="0">
              <a:latin typeface="华文细黑" panose="02010600040101010101" pitchFamily="2" charset="-122"/>
              <a:ea typeface="华文细黑" panose="02010600040101010101" pitchFamily="2" charset="-122"/>
            </a:endParaRPr>
          </a:p>
          <a:p>
            <a:pPr algn="just" eaLnBrk="1" hangingPunct="1"/>
            <a:r>
              <a:rPr lang="zh-CN" altLang="en-US" sz="2400" dirty="0">
                <a:latin typeface="华文细黑" panose="02010600040101010101" pitchFamily="2" charset="-122"/>
                <a:ea typeface="华文细黑" panose="02010600040101010101" pitchFamily="2" charset="-122"/>
              </a:rPr>
              <a:t>理</a:t>
            </a:r>
          </a:p>
          <a:p>
            <a:pPr eaLnBrk="1" hangingPunct="1"/>
            <a:endParaRPr lang="en-US" altLang="zh-CN" sz="2400" dirty="0">
              <a:latin typeface="华文细黑" panose="02010600040101010101" pitchFamily="2" charset="-122"/>
              <a:ea typeface="华文细黑" panose="02010600040101010101" pitchFamily="2" charset="-122"/>
            </a:endParaRPr>
          </a:p>
        </p:txBody>
      </p:sp>
      <p:sp>
        <p:nvSpPr>
          <p:cNvPr id="33802" name="Rectangle 9">
            <a:extLst>
              <a:ext uri="{FF2B5EF4-FFF2-40B4-BE49-F238E27FC236}">
                <a16:creationId xmlns:a16="http://schemas.microsoft.com/office/drawing/2014/main" id="{8E9916E9-DC3F-4F7E-870C-9C75F3E1FE25}"/>
              </a:ext>
            </a:extLst>
          </p:cNvPr>
          <p:cNvSpPr>
            <a:spLocks noChangeArrowheads="1"/>
          </p:cNvSpPr>
          <p:nvPr/>
        </p:nvSpPr>
        <p:spPr bwMode="auto">
          <a:xfrm>
            <a:off x="7596188" y="1125538"/>
            <a:ext cx="719137" cy="4149725"/>
          </a:xfrm>
          <a:prstGeom prst="rect">
            <a:avLst/>
          </a:prstGeom>
          <a:solidFill>
            <a:srgbClr val="C0C0C0"/>
          </a:solidFill>
          <a:ln w="9525">
            <a:solidFill>
              <a:srgbClr val="000000"/>
            </a:solidFill>
            <a:miter lim="800000"/>
            <a:headEnd/>
            <a:tailEnd/>
          </a:ln>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endParaRPr lang="en-US" altLang="zh-CN" sz="1600" b="0" dirty="0">
              <a:solidFill>
                <a:schemeClr val="tx1"/>
              </a:solidFill>
              <a:latin typeface="华文细黑" panose="02010600040101010101" pitchFamily="2" charset="-122"/>
              <a:ea typeface="华文细黑" panose="02010600040101010101" pitchFamily="2" charset="-122"/>
            </a:endParaRPr>
          </a:p>
          <a:p>
            <a:pPr algn="ctr" eaLnBrk="1" hangingPunct="1"/>
            <a:r>
              <a:rPr lang="zh-CN" altLang="en-US" sz="2400" dirty="0">
                <a:latin typeface="华文细黑" panose="02010600040101010101" pitchFamily="2" charset="-122"/>
                <a:ea typeface="华文细黑" panose="02010600040101010101" pitchFamily="2" charset="-122"/>
              </a:rPr>
              <a:t>出</a:t>
            </a:r>
          </a:p>
          <a:p>
            <a:pPr algn="ctr" eaLnBrk="1" hangingPunct="1"/>
            <a:endParaRPr lang="zh-CN" altLang="en-US" sz="2400" dirty="0">
              <a:latin typeface="华文细黑" panose="02010600040101010101" pitchFamily="2" charset="-122"/>
              <a:ea typeface="华文细黑" panose="02010600040101010101" pitchFamily="2" charset="-122"/>
            </a:endParaRPr>
          </a:p>
          <a:p>
            <a:pPr algn="ctr" eaLnBrk="1" hangingPunct="1"/>
            <a:endParaRPr lang="zh-CN" altLang="en-US" sz="2400" dirty="0">
              <a:latin typeface="华文细黑" panose="02010600040101010101" pitchFamily="2" charset="-122"/>
              <a:ea typeface="华文细黑" panose="02010600040101010101" pitchFamily="2" charset="-122"/>
            </a:endParaRPr>
          </a:p>
          <a:p>
            <a:pPr algn="ctr" eaLnBrk="1" hangingPunct="1"/>
            <a:r>
              <a:rPr lang="zh-CN" altLang="en-US" sz="2400" dirty="0">
                <a:latin typeface="华文细黑" panose="02010600040101010101" pitchFamily="2" charset="-122"/>
                <a:ea typeface="华文细黑" panose="02010600040101010101" pitchFamily="2" charset="-122"/>
              </a:rPr>
              <a:t>错</a:t>
            </a:r>
          </a:p>
          <a:p>
            <a:pPr algn="ctr" eaLnBrk="1" hangingPunct="1"/>
            <a:endParaRPr lang="zh-CN" altLang="en-US" sz="2400" dirty="0">
              <a:latin typeface="华文细黑" panose="02010600040101010101" pitchFamily="2" charset="-122"/>
              <a:ea typeface="华文细黑" panose="02010600040101010101" pitchFamily="2" charset="-122"/>
            </a:endParaRPr>
          </a:p>
          <a:p>
            <a:pPr algn="ctr" eaLnBrk="1" hangingPunct="1"/>
            <a:endParaRPr lang="zh-CN" altLang="en-US" sz="2400" dirty="0">
              <a:latin typeface="华文细黑" panose="02010600040101010101" pitchFamily="2" charset="-122"/>
              <a:ea typeface="华文细黑" panose="02010600040101010101" pitchFamily="2" charset="-122"/>
            </a:endParaRPr>
          </a:p>
          <a:p>
            <a:pPr algn="ctr" eaLnBrk="1" hangingPunct="1"/>
            <a:r>
              <a:rPr lang="zh-CN" altLang="en-US" sz="2400" dirty="0">
                <a:latin typeface="华文细黑" panose="02010600040101010101" pitchFamily="2" charset="-122"/>
                <a:ea typeface="华文细黑" panose="02010600040101010101" pitchFamily="2" charset="-122"/>
              </a:rPr>
              <a:t>处</a:t>
            </a:r>
          </a:p>
          <a:p>
            <a:pPr algn="ctr" eaLnBrk="1" hangingPunct="1"/>
            <a:endParaRPr lang="zh-CN" altLang="en-US" sz="2400" dirty="0">
              <a:latin typeface="华文细黑" panose="02010600040101010101" pitchFamily="2" charset="-122"/>
              <a:ea typeface="华文细黑" panose="02010600040101010101" pitchFamily="2" charset="-122"/>
            </a:endParaRPr>
          </a:p>
          <a:p>
            <a:pPr algn="ctr" eaLnBrk="1" hangingPunct="1"/>
            <a:endParaRPr lang="zh-CN" altLang="en-US" sz="2400" dirty="0">
              <a:latin typeface="华文细黑" panose="02010600040101010101" pitchFamily="2" charset="-122"/>
              <a:ea typeface="华文细黑" panose="02010600040101010101" pitchFamily="2" charset="-122"/>
            </a:endParaRPr>
          </a:p>
          <a:p>
            <a:pPr algn="ctr" eaLnBrk="1" hangingPunct="1"/>
            <a:r>
              <a:rPr lang="zh-CN" altLang="en-US" sz="2400" dirty="0">
                <a:latin typeface="华文细黑" panose="02010600040101010101" pitchFamily="2" charset="-122"/>
                <a:ea typeface="华文细黑" panose="02010600040101010101" pitchFamily="2" charset="-122"/>
              </a:rPr>
              <a:t>理</a:t>
            </a:r>
          </a:p>
          <a:p>
            <a:pPr algn="ctr" eaLnBrk="1" hangingPunct="1"/>
            <a:endParaRPr lang="en-US" altLang="zh-CN" sz="2400" dirty="0">
              <a:latin typeface="华文细黑" panose="02010600040101010101" pitchFamily="2" charset="-122"/>
              <a:ea typeface="华文细黑" panose="02010600040101010101" pitchFamily="2" charset="-122"/>
            </a:endParaRPr>
          </a:p>
        </p:txBody>
      </p:sp>
      <p:sp>
        <p:nvSpPr>
          <p:cNvPr id="33803" name="Line 10">
            <a:extLst>
              <a:ext uri="{FF2B5EF4-FFF2-40B4-BE49-F238E27FC236}">
                <a16:creationId xmlns:a16="http://schemas.microsoft.com/office/drawing/2014/main" id="{D3FE56BA-5EC0-4F87-8770-EA8983791E5E}"/>
              </a:ext>
            </a:extLst>
          </p:cNvPr>
          <p:cNvSpPr>
            <a:spLocks noChangeShapeType="1"/>
          </p:cNvSpPr>
          <p:nvPr/>
        </p:nvSpPr>
        <p:spPr bwMode="auto">
          <a:xfrm>
            <a:off x="4056063" y="635000"/>
            <a:ext cx="0" cy="3190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4" name="Text Box 11">
            <a:extLst>
              <a:ext uri="{FF2B5EF4-FFF2-40B4-BE49-F238E27FC236}">
                <a16:creationId xmlns:a16="http://schemas.microsoft.com/office/drawing/2014/main" id="{923F4A5B-BE31-4D69-A63A-8CEE51C26EA9}"/>
              </a:ext>
            </a:extLst>
          </p:cNvPr>
          <p:cNvSpPr txBox="1">
            <a:spLocks noChangeArrowheads="1"/>
          </p:cNvSpPr>
          <p:nvPr/>
        </p:nvSpPr>
        <p:spPr bwMode="auto">
          <a:xfrm>
            <a:off x="4716463" y="1341438"/>
            <a:ext cx="2176462"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r>
              <a:rPr lang="zh-CN" altLang="en-US" sz="2400">
                <a:solidFill>
                  <a:schemeClr val="tx1"/>
                </a:solidFill>
                <a:latin typeface="华文细黑" panose="02010600040101010101" pitchFamily="2" charset="-122"/>
                <a:ea typeface="华文细黑" panose="02010600040101010101" pitchFamily="2" charset="-122"/>
              </a:rPr>
              <a:t>单词符号流</a:t>
            </a:r>
          </a:p>
        </p:txBody>
      </p:sp>
      <p:sp>
        <p:nvSpPr>
          <p:cNvPr id="33805" name="Rectangle 12">
            <a:extLst>
              <a:ext uri="{FF2B5EF4-FFF2-40B4-BE49-F238E27FC236}">
                <a16:creationId xmlns:a16="http://schemas.microsoft.com/office/drawing/2014/main" id="{5EAEB275-A935-4D79-AE62-ADC6C5EAB4A5}"/>
              </a:ext>
            </a:extLst>
          </p:cNvPr>
          <p:cNvSpPr>
            <a:spLocks noChangeArrowheads="1"/>
          </p:cNvSpPr>
          <p:nvPr/>
        </p:nvSpPr>
        <p:spPr bwMode="auto">
          <a:xfrm>
            <a:off x="3122613" y="1751013"/>
            <a:ext cx="2178050" cy="463550"/>
          </a:xfrm>
          <a:prstGeom prst="rect">
            <a:avLst/>
          </a:prstGeom>
          <a:solidFill>
            <a:srgbClr val="FFFFFF"/>
          </a:solidFill>
          <a:ln w="9525">
            <a:solidFill>
              <a:srgbClr val="000000"/>
            </a:solidFill>
            <a:miter lim="800000"/>
            <a:headEnd/>
            <a:tailEnd/>
          </a:ln>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r>
              <a:rPr lang="zh-CN" altLang="en-US" sz="2400">
                <a:solidFill>
                  <a:schemeClr val="tx1"/>
                </a:solidFill>
                <a:latin typeface="华文细黑" panose="02010600040101010101" pitchFamily="2" charset="-122"/>
                <a:ea typeface="华文细黑" panose="02010600040101010101" pitchFamily="2" charset="-122"/>
              </a:rPr>
              <a:t>语法分析</a:t>
            </a:r>
          </a:p>
        </p:txBody>
      </p:sp>
      <p:sp>
        <p:nvSpPr>
          <p:cNvPr id="33806" name="Rectangle 13">
            <a:extLst>
              <a:ext uri="{FF2B5EF4-FFF2-40B4-BE49-F238E27FC236}">
                <a16:creationId xmlns:a16="http://schemas.microsoft.com/office/drawing/2014/main" id="{5C5F5289-D952-4CE9-A202-DBAC9C551959}"/>
              </a:ext>
            </a:extLst>
          </p:cNvPr>
          <p:cNvSpPr>
            <a:spLocks noChangeArrowheads="1"/>
          </p:cNvSpPr>
          <p:nvPr/>
        </p:nvSpPr>
        <p:spPr bwMode="auto">
          <a:xfrm>
            <a:off x="3122613" y="2497138"/>
            <a:ext cx="2178050" cy="463550"/>
          </a:xfrm>
          <a:prstGeom prst="rect">
            <a:avLst/>
          </a:prstGeom>
          <a:solidFill>
            <a:srgbClr val="FFFFFF"/>
          </a:solidFill>
          <a:ln w="9525">
            <a:solidFill>
              <a:srgbClr val="000000"/>
            </a:solidFill>
            <a:miter lim="800000"/>
            <a:headEnd/>
            <a:tailEnd/>
          </a:ln>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r>
              <a:rPr lang="zh-CN" altLang="en-US" sz="2400">
                <a:solidFill>
                  <a:schemeClr val="tx1"/>
                </a:solidFill>
                <a:latin typeface="华文细黑" panose="02010600040101010101" pitchFamily="2" charset="-122"/>
                <a:ea typeface="华文细黑" panose="02010600040101010101" pitchFamily="2" charset="-122"/>
              </a:rPr>
              <a:t>语义分析</a:t>
            </a:r>
          </a:p>
        </p:txBody>
      </p:sp>
      <p:sp>
        <p:nvSpPr>
          <p:cNvPr id="33807" name="Text Box 14">
            <a:extLst>
              <a:ext uri="{FF2B5EF4-FFF2-40B4-BE49-F238E27FC236}">
                <a16:creationId xmlns:a16="http://schemas.microsoft.com/office/drawing/2014/main" id="{6D1851BA-5FF2-4DF5-8C4B-21DEE86FDD7F}"/>
              </a:ext>
            </a:extLst>
          </p:cNvPr>
          <p:cNvSpPr txBox="1">
            <a:spLocks noChangeArrowheads="1"/>
          </p:cNvSpPr>
          <p:nvPr/>
        </p:nvSpPr>
        <p:spPr bwMode="auto">
          <a:xfrm>
            <a:off x="4643438" y="2133600"/>
            <a:ext cx="2176462"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r>
              <a:rPr lang="zh-CN" altLang="en-US" sz="2400">
                <a:solidFill>
                  <a:schemeClr val="tx1"/>
                </a:solidFill>
                <a:latin typeface="华文细黑" panose="02010600040101010101" pitchFamily="2" charset="-122"/>
                <a:ea typeface="华文细黑" panose="02010600040101010101" pitchFamily="2" charset="-122"/>
              </a:rPr>
              <a:t>语法树</a:t>
            </a:r>
          </a:p>
        </p:txBody>
      </p:sp>
      <p:sp>
        <p:nvSpPr>
          <p:cNvPr id="33808" name="Text Box 15">
            <a:extLst>
              <a:ext uri="{FF2B5EF4-FFF2-40B4-BE49-F238E27FC236}">
                <a16:creationId xmlns:a16="http://schemas.microsoft.com/office/drawing/2014/main" id="{8277AA6F-6854-4EF4-81EB-B8CF37C5242F}"/>
              </a:ext>
            </a:extLst>
          </p:cNvPr>
          <p:cNvSpPr txBox="1">
            <a:spLocks noChangeArrowheads="1"/>
          </p:cNvSpPr>
          <p:nvPr/>
        </p:nvSpPr>
        <p:spPr bwMode="auto">
          <a:xfrm>
            <a:off x="4643438" y="2852738"/>
            <a:ext cx="2176462"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r>
              <a:rPr lang="zh-CN" altLang="en-US" sz="2400">
                <a:solidFill>
                  <a:schemeClr val="tx1"/>
                </a:solidFill>
                <a:latin typeface="华文细黑" panose="02010600040101010101" pitchFamily="2" charset="-122"/>
                <a:ea typeface="华文细黑" panose="02010600040101010101" pitchFamily="2" charset="-122"/>
              </a:rPr>
              <a:t>语法树</a:t>
            </a:r>
          </a:p>
        </p:txBody>
      </p:sp>
      <p:sp>
        <p:nvSpPr>
          <p:cNvPr id="33809" name="Text Box 16">
            <a:extLst>
              <a:ext uri="{FF2B5EF4-FFF2-40B4-BE49-F238E27FC236}">
                <a16:creationId xmlns:a16="http://schemas.microsoft.com/office/drawing/2014/main" id="{B60AB5CA-861E-4D1B-887B-AFB049329D86}"/>
              </a:ext>
            </a:extLst>
          </p:cNvPr>
          <p:cNvSpPr txBox="1">
            <a:spLocks noChangeArrowheads="1"/>
          </p:cNvSpPr>
          <p:nvPr/>
        </p:nvSpPr>
        <p:spPr bwMode="auto">
          <a:xfrm>
            <a:off x="4067175" y="3644900"/>
            <a:ext cx="34036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r>
              <a:rPr lang="zh-CN" altLang="en-US" sz="2400" dirty="0">
                <a:solidFill>
                  <a:schemeClr val="tx1"/>
                </a:solidFill>
                <a:latin typeface="华文细黑" panose="02010600040101010101" pitchFamily="2" charset="-122"/>
                <a:ea typeface="华文细黑" panose="02010600040101010101" pitchFamily="2" charset="-122"/>
              </a:rPr>
              <a:t>三地址码</a:t>
            </a:r>
          </a:p>
        </p:txBody>
      </p:sp>
      <p:sp>
        <p:nvSpPr>
          <p:cNvPr id="33810" name="Text Box 17">
            <a:extLst>
              <a:ext uri="{FF2B5EF4-FFF2-40B4-BE49-F238E27FC236}">
                <a16:creationId xmlns:a16="http://schemas.microsoft.com/office/drawing/2014/main" id="{29D99D27-1618-4968-AE37-FFD3080272F3}"/>
              </a:ext>
            </a:extLst>
          </p:cNvPr>
          <p:cNvSpPr txBox="1">
            <a:spLocks noChangeArrowheads="1"/>
          </p:cNvSpPr>
          <p:nvPr/>
        </p:nvSpPr>
        <p:spPr bwMode="auto">
          <a:xfrm>
            <a:off x="4211638" y="4581525"/>
            <a:ext cx="331152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r>
              <a:rPr lang="zh-CN" altLang="en-US" sz="2400" dirty="0">
                <a:solidFill>
                  <a:schemeClr val="tx1"/>
                </a:solidFill>
                <a:latin typeface="华文细黑" panose="02010600040101010101" pitchFamily="2" charset="-122"/>
                <a:ea typeface="华文细黑" panose="02010600040101010101" pitchFamily="2" charset="-122"/>
              </a:rPr>
              <a:t>三地址码</a:t>
            </a:r>
          </a:p>
        </p:txBody>
      </p:sp>
      <p:sp>
        <p:nvSpPr>
          <p:cNvPr id="33811" name="Line 18">
            <a:extLst>
              <a:ext uri="{FF2B5EF4-FFF2-40B4-BE49-F238E27FC236}">
                <a16:creationId xmlns:a16="http://schemas.microsoft.com/office/drawing/2014/main" id="{4C632036-4A84-4953-BCD2-960920B1593E}"/>
              </a:ext>
            </a:extLst>
          </p:cNvPr>
          <p:cNvSpPr>
            <a:spLocks noChangeShapeType="1"/>
          </p:cNvSpPr>
          <p:nvPr/>
        </p:nvSpPr>
        <p:spPr bwMode="auto">
          <a:xfrm>
            <a:off x="4056063" y="1431925"/>
            <a:ext cx="0" cy="3190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2" name="Line 19">
            <a:extLst>
              <a:ext uri="{FF2B5EF4-FFF2-40B4-BE49-F238E27FC236}">
                <a16:creationId xmlns:a16="http://schemas.microsoft.com/office/drawing/2014/main" id="{3817B115-D2EC-47B6-9EFC-4C0EF970EA37}"/>
              </a:ext>
            </a:extLst>
          </p:cNvPr>
          <p:cNvSpPr>
            <a:spLocks noChangeShapeType="1"/>
          </p:cNvSpPr>
          <p:nvPr/>
        </p:nvSpPr>
        <p:spPr bwMode="auto">
          <a:xfrm>
            <a:off x="4056063" y="2230438"/>
            <a:ext cx="0" cy="3190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3" name="Line 20">
            <a:extLst>
              <a:ext uri="{FF2B5EF4-FFF2-40B4-BE49-F238E27FC236}">
                <a16:creationId xmlns:a16="http://schemas.microsoft.com/office/drawing/2014/main" id="{10458A65-DD05-4C81-82E7-E1B8DE513649}"/>
              </a:ext>
            </a:extLst>
          </p:cNvPr>
          <p:cNvSpPr>
            <a:spLocks noChangeShapeType="1"/>
          </p:cNvSpPr>
          <p:nvPr/>
        </p:nvSpPr>
        <p:spPr bwMode="auto">
          <a:xfrm>
            <a:off x="4056063" y="2967038"/>
            <a:ext cx="0" cy="3190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4" name="Line 21">
            <a:extLst>
              <a:ext uri="{FF2B5EF4-FFF2-40B4-BE49-F238E27FC236}">
                <a16:creationId xmlns:a16="http://schemas.microsoft.com/office/drawing/2014/main" id="{689D19FB-054D-4B70-8B2C-5A3255FDC9C5}"/>
              </a:ext>
            </a:extLst>
          </p:cNvPr>
          <p:cNvSpPr>
            <a:spLocks noChangeShapeType="1"/>
          </p:cNvSpPr>
          <p:nvPr/>
        </p:nvSpPr>
        <p:spPr bwMode="auto">
          <a:xfrm>
            <a:off x="4056063" y="3743325"/>
            <a:ext cx="0" cy="3190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5" name="Line 22">
            <a:extLst>
              <a:ext uri="{FF2B5EF4-FFF2-40B4-BE49-F238E27FC236}">
                <a16:creationId xmlns:a16="http://schemas.microsoft.com/office/drawing/2014/main" id="{9734D5DA-880B-4541-A605-DD114F97A89E}"/>
              </a:ext>
            </a:extLst>
          </p:cNvPr>
          <p:cNvSpPr>
            <a:spLocks noChangeShapeType="1"/>
          </p:cNvSpPr>
          <p:nvPr/>
        </p:nvSpPr>
        <p:spPr bwMode="auto">
          <a:xfrm>
            <a:off x="4067175" y="4724400"/>
            <a:ext cx="0" cy="3190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6" name="AutoShape 23">
            <a:extLst>
              <a:ext uri="{FF2B5EF4-FFF2-40B4-BE49-F238E27FC236}">
                <a16:creationId xmlns:a16="http://schemas.microsoft.com/office/drawing/2014/main" id="{37F8C3D3-5603-4CBD-9AE0-798D6C1D8D8E}"/>
              </a:ext>
            </a:extLst>
          </p:cNvPr>
          <p:cNvSpPr>
            <a:spLocks noChangeArrowheads="1"/>
          </p:cNvSpPr>
          <p:nvPr/>
        </p:nvSpPr>
        <p:spPr bwMode="auto">
          <a:xfrm>
            <a:off x="1835150" y="1196975"/>
            <a:ext cx="1243013" cy="84138"/>
          </a:xfrm>
          <a:prstGeom prst="leftRightArrow">
            <a:avLst>
              <a:gd name="adj1" fmla="val 50000"/>
              <a:gd name="adj2" fmla="val 295470"/>
            </a:avLst>
          </a:prstGeom>
          <a:solidFill>
            <a:srgbClr val="FFFFFF"/>
          </a:solidFill>
          <a:ln w="9525">
            <a:solidFill>
              <a:srgbClr val="000000"/>
            </a:solidFill>
            <a:miter lim="800000"/>
            <a:headEnd/>
            <a:tailEnd/>
          </a:ln>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endParaRPr lang="zh-CN" altLang="en-US"/>
          </a:p>
        </p:txBody>
      </p:sp>
      <p:sp>
        <p:nvSpPr>
          <p:cNvPr id="33817" name="AutoShape 24">
            <a:extLst>
              <a:ext uri="{FF2B5EF4-FFF2-40B4-BE49-F238E27FC236}">
                <a16:creationId xmlns:a16="http://schemas.microsoft.com/office/drawing/2014/main" id="{2522FD34-A40E-46DE-BB7B-84B680521C9C}"/>
              </a:ext>
            </a:extLst>
          </p:cNvPr>
          <p:cNvSpPr>
            <a:spLocks noChangeArrowheads="1"/>
          </p:cNvSpPr>
          <p:nvPr/>
        </p:nvSpPr>
        <p:spPr bwMode="auto">
          <a:xfrm>
            <a:off x="1879600" y="1911350"/>
            <a:ext cx="1243013" cy="77788"/>
          </a:xfrm>
          <a:prstGeom prst="leftRightArrow">
            <a:avLst>
              <a:gd name="adj1" fmla="val 50000"/>
              <a:gd name="adj2" fmla="val 319590"/>
            </a:avLst>
          </a:prstGeom>
          <a:solidFill>
            <a:srgbClr val="FFFFFF"/>
          </a:solidFill>
          <a:ln w="9525">
            <a:solidFill>
              <a:srgbClr val="000000"/>
            </a:solidFill>
            <a:miter lim="800000"/>
            <a:headEnd/>
            <a:tailEnd/>
          </a:ln>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endParaRPr lang="zh-CN" altLang="en-US"/>
          </a:p>
        </p:txBody>
      </p:sp>
      <p:sp>
        <p:nvSpPr>
          <p:cNvPr id="33818" name="AutoShape 25">
            <a:extLst>
              <a:ext uri="{FF2B5EF4-FFF2-40B4-BE49-F238E27FC236}">
                <a16:creationId xmlns:a16="http://schemas.microsoft.com/office/drawing/2014/main" id="{841B6525-482C-43DE-B677-E9D6D3D50F1A}"/>
              </a:ext>
            </a:extLst>
          </p:cNvPr>
          <p:cNvSpPr>
            <a:spLocks noChangeArrowheads="1"/>
          </p:cNvSpPr>
          <p:nvPr/>
        </p:nvSpPr>
        <p:spPr bwMode="auto">
          <a:xfrm>
            <a:off x="1879600" y="2625725"/>
            <a:ext cx="1243013" cy="82550"/>
          </a:xfrm>
          <a:prstGeom prst="leftRightArrow">
            <a:avLst>
              <a:gd name="adj1" fmla="val 50000"/>
              <a:gd name="adj2" fmla="val 301154"/>
            </a:avLst>
          </a:prstGeom>
          <a:solidFill>
            <a:srgbClr val="FFFFFF"/>
          </a:solidFill>
          <a:ln w="9525">
            <a:solidFill>
              <a:srgbClr val="000000"/>
            </a:solidFill>
            <a:miter lim="800000"/>
            <a:headEnd/>
            <a:tailEnd/>
          </a:ln>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endParaRPr lang="zh-CN" altLang="en-US"/>
          </a:p>
        </p:txBody>
      </p:sp>
      <p:sp>
        <p:nvSpPr>
          <p:cNvPr id="33819" name="AutoShape 26">
            <a:extLst>
              <a:ext uri="{FF2B5EF4-FFF2-40B4-BE49-F238E27FC236}">
                <a16:creationId xmlns:a16="http://schemas.microsoft.com/office/drawing/2014/main" id="{875B27A4-02A6-4879-A579-8306F16CCBEE}"/>
              </a:ext>
            </a:extLst>
          </p:cNvPr>
          <p:cNvSpPr>
            <a:spLocks noChangeArrowheads="1"/>
          </p:cNvSpPr>
          <p:nvPr/>
        </p:nvSpPr>
        <p:spPr bwMode="auto">
          <a:xfrm>
            <a:off x="1879600" y="3348038"/>
            <a:ext cx="931863" cy="80962"/>
          </a:xfrm>
          <a:prstGeom prst="leftRightArrow">
            <a:avLst>
              <a:gd name="adj1" fmla="val 50000"/>
              <a:gd name="adj2" fmla="val 230198"/>
            </a:avLst>
          </a:prstGeom>
          <a:solidFill>
            <a:srgbClr val="FFFFFF"/>
          </a:solidFill>
          <a:ln w="9525">
            <a:solidFill>
              <a:srgbClr val="000000"/>
            </a:solidFill>
            <a:miter lim="800000"/>
            <a:headEnd/>
            <a:tailEnd/>
          </a:ln>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endParaRPr lang="zh-CN" altLang="en-US"/>
          </a:p>
        </p:txBody>
      </p:sp>
      <p:sp>
        <p:nvSpPr>
          <p:cNvPr id="33820" name="AutoShape 27">
            <a:extLst>
              <a:ext uri="{FF2B5EF4-FFF2-40B4-BE49-F238E27FC236}">
                <a16:creationId xmlns:a16="http://schemas.microsoft.com/office/drawing/2014/main" id="{34105D9A-604B-491C-A03B-C583162A9DF3}"/>
              </a:ext>
            </a:extLst>
          </p:cNvPr>
          <p:cNvSpPr>
            <a:spLocks noChangeArrowheads="1"/>
          </p:cNvSpPr>
          <p:nvPr/>
        </p:nvSpPr>
        <p:spPr bwMode="auto">
          <a:xfrm>
            <a:off x="1908175" y="4292600"/>
            <a:ext cx="1243013" cy="76200"/>
          </a:xfrm>
          <a:prstGeom prst="leftRightArrow">
            <a:avLst>
              <a:gd name="adj1" fmla="val 50000"/>
              <a:gd name="adj2" fmla="val 326250"/>
            </a:avLst>
          </a:prstGeom>
          <a:solidFill>
            <a:srgbClr val="FFFFFF"/>
          </a:solidFill>
          <a:ln w="9525">
            <a:solidFill>
              <a:srgbClr val="000000"/>
            </a:solidFill>
            <a:miter lim="800000"/>
            <a:headEnd/>
            <a:tailEnd/>
          </a:ln>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endParaRPr lang="zh-CN" altLang="en-US"/>
          </a:p>
        </p:txBody>
      </p:sp>
      <p:sp>
        <p:nvSpPr>
          <p:cNvPr id="33821" name="AutoShape 28">
            <a:extLst>
              <a:ext uri="{FF2B5EF4-FFF2-40B4-BE49-F238E27FC236}">
                <a16:creationId xmlns:a16="http://schemas.microsoft.com/office/drawing/2014/main" id="{A74CFE14-1835-4F8F-8329-F3AB8457C5E2}"/>
              </a:ext>
            </a:extLst>
          </p:cNvPr>
          <p:cNvSpPr>
            <a:spLocks noChangeArrowheads="1"/>
          </p:cNvSpPr>
          <p:nvPr/>
        </p:nvSpPr>
        <p:spPr bwMode="auto">
          <a:xfrm>
            <a:off x="5292725" y="1125538"/>
            <a:ext cx="1511300" cy="71437"/>
          </a:xfrm>
          <a:prstGeom prst="leftRightArrow">
            <a:avLst>
              <a:gd name="adj1" fmla="val 50000"/>
              <a:gd name="adj2" fmla="val 423114"/>
            </a:avLst>
          </a:prstGeom>
          <a:solidFill>
            <a:srgbClr val="FFFFFF"/>
          </a:solidFill>
          <a:ln w="9525">
            <a:solidFill>
              <a:srgbClr val="000000"/>
            </a:solidFill>
            <a:miter lim="800000"/>
            <a:headEnd/>
            <a:tailEnd/>
          </a:ln>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endParaRPr lang="zh-CN" altLang="en-US"/>
          </a:p>
        </p:txBody>
      </p:sp>
      <p:sp>
        <p:nvSpPr>
          <p:cNvPr id="33822" name="AutoShape 29">
            <a:extLst>
              <a:ext uri="{FF2B5EF4-FFF2-40B4-BE49-F238E27FC236}">
                <a16:creationId xmlns:a16="http://schemas.microsoft.com/office/drawing/2014/main" id="{60C1D163-6E9B-4401-A7C8-5512404F230E}"/>
              </a:ext>
            </a:extLst>
          </p:cNvPr>
          <p:cNvSpPr>
            <a:spLocks noChangeArrowheads="1"/>
          </p:cNvSpPr>
          <p:nvPr/>
        </p:nvSpPr>
        <p:spPr bwMode="auto">
          <a:xfrm>
            <a:off x="5364163" y="1989138"/>
            <a:ext cx="1655762" cy="71437"/>
          </a:xfrm>
          <a:prstGeom prst="leftRightArrow">
            <a:avLst>
              <a:gd name="adj1" fmla="val 50000"/>
              <a:gd name="adj2" fmla="val 463559"/>
            </a:avLst>
          </a:prstGeom>
          <a:solidFill>
            <a:srgbClr val="FFFFFF"/>
          </a:solidFill>
          <a:ln w="9525">
            <a:solidFill>
              <a:srgbClr val="000000"/>
            </a:solidFill>
            <a:miter lim="800000"/>
            <a:headEnd/>
            <a:tailEnd/>
          </a:ln>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endParaRPr lang="zh-CN" altLang="en-US"/>
          </a:p>
        </p:txBody>
      </p:sp>
      <p:sp>
        <p:nvSpPr>
          <p:cNvPr id="33823" name="AutoShape 30">
            <a:extLst>
              <a:ext uri="{FF2B5EF4-FFF2-40B4-BE49-F238E27FC236}">
                <a16:creationId xmlns:a16="http://schemas.microsoft.com/office/drawing/2014/main" id="{CC52B27C-1F88-4B6C-8113-CAC5DAF48045}"/>
              </a:ext>
            </a:extLst>
          </p:cNvPr>
          <p:cNvSpPr>
            <a:spLocks noChangeArrowheads="1"/>
          </p:cNvSpPr>
          <p:nvPr/>
        </p:nvSpPr>
        <p:spPr bwMode="auto">
          <a:xfrm>
            <a:off x="5292725" y="2636838"/>
            <a:ext cx="1584325" cy="71437"/>
          </a:xfrm>
          <a:prstGeom prst="leftRightArrow">
            <a:avLst>
              <a:gd name="adj1" fmla="val 50000"/>
              <a:gd name="adj2" fmla="val 443559"/>
            </a:avLst>
          </a:prstGeom>
          <a:solidFill>
            <a:srgbClr val="FFFFFF"/>
          </a:solidFill>
          <a:ln w="9525">
            <a:solidFill>
              <a:srgbClr val="000000"/>
            </a:solidFill>
            <a:miter lim="800000"/>
            <a:headEnd/>
            <a:tailEnd/>
          </a:ln>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endParaRPr lang="zh-CN" altLang="en-US"/>
          </a:p>
        </p:txBody>
      </p:sp>
      <p:sp>
        <p:nvSpPr>
          <p:cNvPr id="33824" name="AutoShape 31">
            <a:extLst>
              <a:ext uri="{FF2B5EF4-FFF2-40B4-BE49-F238E27FC236}">
                <a16:creationId xmlns:a16="http://schemas.microsoft.com/office/drawing/2014/main" id="{438BB65F-6790-4F7F-A401-1CD30BF3B07B}"/>
              </a:ext>
            </a:extLst>
          </p:cNvPr>
          <p:cNvSpPr>
            <a:spLocks noChangeArrowheads="1"/>
          </p:cNvSpPr>
          <p:nvPr/>
        </p:nvSpPr>
        <p:spPr bwMode="auto">
          <a:xfrm>
            <a:off x="5651500" y="3429000"/>
            <a:ext cx="1368425" cy="71438"/>
          </a:xfrm>
          <a:prstGeom prst="leftRightArrow">
            <a:avLst>
              <a:gd name="adj1" fmla="val 50000"/>
              <a:gd name="adj2" fmla="val 383108"/>
            </a:avLst>
          </a:prstGeom>
          <a:solidFill>
            <a:srgbClr val="FFFFFF"/>
          </a:solidFill>
          <a:ln w="9525">
            <a:solidFill>
              <a:srgbClr val="000000"/>
            </a:solidFill>
            <a:miter lim="800000"/>
            <a:headEnd/>
            <a:tailEnd/>
          </a:ln>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endParaRPr lang="zh-CN" altLang="en-US"/>
          </a:p>
        </p:txBody>
      </p:sp>
      <p:sp>
        <p:nvSpPr>
          <p:cNvPr id="33825" name="AutoShape 32">
            <a:extLst>
              <a:ext uri="{FF2B5EF4-FFF2-40B4-BE49-F238E27FC236}">
                <a16:creationId xmlns:a16="http://schemas.microsoft.com/office/drawing/2014/main" id="{271E1032-A495-40DE-88B2-EB5FDE878C34}"/>
              </a:ext>
            </a:extLst>
          </p:cNvPr>
          <p:cNvSpPr>
            <a:spLocks noChangeArrowheads="1"/>
          </p:cNvSpPr>
          <p:nvPr/>
        </p:nvSpPr>
        <p:spPr bwMode="auto">
          <a:xfrm>
            <a:off x="5435600" y="4365625"/>
            <a:ext cx="1512888" cy="71438"/>
          </a:xfrm>
          <a:prstGeom prst="leftRightArrow">
            <a:avLst>
              <a:gd name="adj1" fmla="val 50000"/>
              <a:gd name="adj2" fmla="val 423553"/>
            </a:avLst>
          </a:prstGeom>
          <a:solidFill>
            <a:srgbClr val="FFFFFF"/>
          </a:solidFill>
          <a:ln w="9525">
            <a:solidFill>
              <a:srgbClr val="000000"/>
            </a:solidFill>
            <a:miter lim="800000"/>
            <a:headEnd/>
            <a:tailEnd/>
          </a:ln>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endParaRPr lang="zh-CN" altLang="en-US"/>
          </a:p>
        </p:txBody>
      </p:sp>
      <p:sp>
        <p:nvSpPr>
          <p:cNvPr id="33826" name="AutoShape 33">
            <a:extLst>
              <a:ext uri="{FF2B5EF4-FFF2-40B4-BE49-F238E27FC236}">
                <a16:creationId xmlns:a16="http://schemas.microsoft.com/office/drawing/2014/main" id="{F64353CC-D214-469E-9771-F97AE4C9D5A5}"/>
              </a:ext>
            </a:extLst>
          </p:cNvPr>
          <p:cNvSpPr>
            <a:spLocks noChangeArrowheads="1"/>
          </p:cNvSpPr>
          <p:nvPr/>
        </p:nvSpPr>
        <p:spPr bwMode="auto">
          <a:xfrm>
            <a:off x="5867400" y="5229225"/>
            <a:ext cx="1296988" cy="71438"/>
          </a:xfrm>
          <a:prstGeom prst="leftRightArrow">
            <a:avLst>
              <a:gd name="adj1" fmla="val 50000"/>
              <a:gd name="adj2" fmla="val 363109"/>
            </a:avLst>
          </a:prstGeom>
          <a:solidFill>
            <a:srgbClr val="FFFFFF"/>
          </a:solidFill>
          <a:ln w="9525">
            <a:solidFill>
              <a:srgbClr val="000000"/>
            </a:solidFill>
            <a:miter lim="800000"/>
            <a:headEnd/>
            <a:tailEnd/>
          </a:ln>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endParaRPr lang="zh-CN" altLang="en-US"/>
          </a:p>
        </p:txBody>
      </p:sp>
      <p:sp>
        <p:nvSpPr>
          <p:cNvPr id="33827" name="AutoShape 34">
            <a:extLst>
              <a:ext uri="{FF2B5EF4-FFF2-40B4-BE49-F238E27FC236}">
                <a16:creationId xmlns:a16="http://schemas.microsoft.com/office/drawing/2014/main" id="{52FC8702-EAF4-434C-A5A9-D7735C8D8CD1}"/>
              </a:ext>
            </a:extLst>
          </p:cNvPr>
          <p:cNvSpPr>
            <a:spLocks noChangeArrowheads="1"/>
          </p:cNvSpPr>
          <p:nvPr/>
        </p:nvSpPr>
        <p:spPr bwMode="auto">
          <a:xfrm>
            <a:off x="1908175" y="5084763"/>
            <a:ext cx="931863" cy="69850"/>
          </a:xfrm>
          <a:prstGeom prst="leftRightArrow">
            <a:avLst>
              <a:gd name="adj1" fmla="val 50000"/>
              <a:gd name="adj2" fmla="val 266818"/>
            </a:avLst>
          </a:prstGeom>
          <a:solidFill>
            <a:srgbClr val="FFFFFF"/>
          </a:solidFill>
          <a:ln w="9525">
            <a:solidFill>
              <a:srgbClr val="000000"/>
            </a:solidFill>
            <a:miter lim="800000"/>
            <a:headEnd/>
            <a:tailEnd/>
          </a:ln>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endParaRPr lang="zh-CN" altLang="en-US"/>
          </a:p>
        </p:txBody>
      </p:sp>
      <p:sp>
        <p:nvSpPr>
          <p:cNvPr id="33828" name="Line 35">
            <a:extLst>
              <a:ext uri="{FF2B5EF4-FFF2-40B4-BE49-F238E27FC236}">
                <a16:creationId xmlns:a16="http://schemas.microsoft.com/office/drawing/2014/main" id="{EA7BA5B9-104E-4652-A7DE-19DD5D423795}"/>
              </a:ext>
            </a:extLst>
          </p:cNvPr>
          <p:cNvSpPr>
            <a:spLocks noChangeShapeType="1"/>
          </p:cNvSpPr>
          <p:nvPr/>
        </p:nvSpPr>
        <p:spPr bwMode="auto">
          <a:xfrm>
            <a:off x="4140200" y="5445125"/>
            <a:ext cx="0" cy="3206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5">
            <a:extLst>
              <a:ext uri="{FF2B5EF4-FFF2-40B4-BE49-F238E27FC236}">
                <a16:creationId xmlns:a16="http://schemas.microsoft.com/office/drawing/2014/main" id="{2ED0CA40-5BD5-4B81-8EAB-340BE8EE8453}"/>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25219CDA-5E92-4BC4-8A01-85CB33BF80AC}" type="slidenum">
              <a:rPr lang="en-US" altLang="zh-CN" sz="1200" b="0">
                <a:solidFill>
                  <a:schemeClr val="tx1"/>
                </a:solidFill>
                <a:latin typeface="Garamond" panose="02020404030301010803" pitchFamily="18" charset="0"/>
                <a:ea typeface="宋体" panose="02010600030101010101" pitchFamily="2" charset="-122"/>
              </a:rPr>
              <a:pPr eaLnBrk="1" hangingPunct="1"/>
              <a:t>34</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34819" name="Text Box 2">
            <a:extLst>
              <a:ext uri="{FF2B5EF4-FFF2-40B4-BE49-F238E27FC236}">
                <a16:creationId xmlns:a16="http://schemas.microsoft.com/office/drawing/2014/main" id="{65F817F8-48C8-458F-964A-8C4635211886}"/>
              </a:ext>
            </a:extLst>
          </p:cNvPr>
          <p:cNvSpPr txBox="1">
            <a:spLocks noChangeArrowheads="1"/>
          </p:cNvSpPr>
          <p:nvPr/>
        </p:nvSpPr>
        <p:spPr bwMode="auto">
          <a:xfrm>
            <a:off x="-252413" y="84386"/>
            <a:ext cx="2744788"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r>
              <a:rPr lang="en-US" altLang="zh-CN" sz="2400" dirty="0">
                <a:solidFill>
                  <a:schemeClr val="bg2"/>
                </a:solidFill>
                <a:latin typeface="Times New Roman" panose="02020603050405020304" pitchFamily="18" charset="0"/>
                <a:ea typeface="宋体" panose="02010600030101010101" pitchFamily="2" charset="-122"/>
              </a:rPr>
              <a:t>a=</a:t>
            </a:r>
            <a:r>
              <a:rPr lang="en-US" altLang="zh-CN" sz="2400" dirty="0" err="1">
                <a:solidFill>
                  <a:schemeClr val="bg2"/>
                </a:solidFill>
                <a:latin typeface="Times New Roman" panose="02020603050405020304" pitchFamily="18" charset="0"/>
                <a:ea typeface="宋体" panose="02010600030101010101" pitchFamily="2" charset="-122"/>
              </a:rPr>
              <a:t>b+c</a:t>
            </a:r>
            <a:r>
              <a:rPr lang="en-US" altLang="zh-CN" sz="2400" dirty="0">
                <a:solidFill>
                  <a:schemeClr val="bg2"/>
                </a:solidFill>
                <a:latin typeface="Times New Roman" panose="02020603050405020304" pitchFamily="18" charset="0"/>
                <a:ea typeface="宋体" panose="02010600030101010101" pitchFamily="2" charset="-122"/>
              </a:rPr>
              <a:t>*20</a:t>
            </a:r>
            <a:endParaRPr lang="en-US" altLang="zh-CN" sz="2400" dirty="0">
              <a:solidFill>
                <a:schemeClr val="bg2"/>
              </a:solidFill>
              <a:latin typeface="Arial" panose="020B0604020202020204" pitchFamily="34" charset="0"/>
              <a:ea typeface="宋体" panose="02010600030101010101" pitchFamily="2" charset="-122"/>
            </a:endParaRPr>
          </a:p>
        </p:txBody>
      </p:sp>
      <p:sp>
        <p:nvSpPr>
          <p:cNvPr id="34820" name="Rectangle 3">
            <a:extLst>
              <a:ext uri="{FF2B5EF4-FFF2-40B4-BE49-F238E27FC236}">
                <a16:creationId xmlns:a16="http://schemas.microsoft.com/office/drawing/2014/main" id="{4EB36E41-D00A-46BD-9096-10E0C563F419}"/>
              </a:ext>
            </a:extLst>
          </p:cNvPr>
          <p:cNvSpPr>
            <a:spLocks noChangeArrowheads="1"/>
          </p:cNvSpPr>
          <p:nvPr/>
        </p:nvSpPr>
        <p:spPr bwMode="auto">
          <a:xfrm>
            <a:off x="107950" y="660475"/>
            <a:ext cx="2178050" cy="461962"/>
          </a:xfrm>
          <a:prstGeom prst="rect">
            <a:avLst/>
          </a:prstGeom>
          <a:solidFill>
            <a:srgbClr val="FFFFFF"/>
          </a:solidFill>
          <a:ln w="9525">
            <a:solidFill>
              <a:srgbClr val="000000"/>
            </a:solidFill>
            <a:miter lim="800000"/>
            <a:headEnd/>
            <a:tailEnd/>
          </a:ln>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r>
              <a:rPr lang="zh-CN" altLang="en-US" sz="2400">
                <a:solidFill>
                  <a:schemeClr val="bg2"/>
                </a:solidFill>
                <a:latin typeface="Times New Roman" panose="02020603050405020304" pitchFamily="18" charset="0"/>
                <a:ea typeface="宋体" panose="02010600030101010101" pitchFamily="2" charset="-122"/>
              </a:rPr>
              <a:t>词法分析</a:t>
            </a:r>
          </a:p>
        </p:txBody>
      </p:sp>
      <p:sp>
        <p:nvSpPr>
          <p:cNvPr id="34821" name="Rectangle 4">
            <a:extLst>
              <a:ext uri="{FF2B5EF4-FFF2-40B4-BE49-F238E27FC236}">
                <a16:creationId xmlns:a16="http://schemas.microsoft.com/office/drawing/2014/main" id="{AED8C227-97BB-4064-B30C-4B658D31CF7C}"/>
              </a:ext>
            </a:extLst>
          </p:cNvPr>
          <p:cNvSpPr>
            <a:spLocks noChangeArrowheads="1"/>
          </p:cNvSpPr>
          <p:nvPr/>
        </p:nvSpPr>
        <p:spPr bwMode="auto">
          <a:xfrm>
            <a:off x="4859338" y="260350"/>
            <a:ext cx="2800350" cy="479425"/>
          </a:xfrm>
          <a:prstGeom prst="rect">
            <a:avLst/>
          </a:prstGeom>
          <a:solidFill>
            <a:srgbClr val="FFFFFF"/>
          </a:solidFill>
          <a:ln w="9525">
            <a:solidFill>
              <a:srgbClr val="000000"/>
            </a:solidFill>
            <a:miter lim="800000"/>
            <a:headEnd/>
            <a:tailEnd/>
          </a:ln>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r>
              <a:rPr lang="zh-CN" altLang="en-US" sz="2400">
                <a:solidFill>
                  <a:schemeClr val="bg2"/>
                </a:solidFill>
                <a:latin typeface="Times New Roman" panose="02020603050405020304" pitchFamily="18" charset="0"/>
                <a:ea typeface="宋体" panose="02010600030101010101" pitchFamily="2" charset="-122"/>
              </a:rPr>
              <a:t>中间代码生成</a:t>
            </a:r>
          </a:p>
        </p:txBody>
      </p:sp>
      <p:sp>
        <p:nvSpPr>
          <p:cNvPr id="34822" name="Rectangle 5">
            <a:extLst>
              <a:ext uri="{FF2B5EF4-FFF2-40B4-BE49-F238E27FC236}">
                <a16:creationId xmlns:a16="http://schemas.microsoft.com/office/drawing/2014/main" id="{B5620E8F-9D2E-48D5-AD5F-7F117103B40A}"/>
              </a:ext>
            </a:extLst>
          </p:cNvPr>
          <p:cNvSpPr>
            <a:spLocks noChangeArrowheads="1"/>
          </p:cNvSpPr>
          <p:nvPr/>
        </p:nvSpPr>
        <p:spPr bwMode="auto">
          <a:xfrm>
            <a:off x="4859338" y="2060575"/>
            <a:ext cx="2178050" cy="479425"/>
          </a:xfrm>
          <a:prstGeom prst="rect">
            <a:avLst/>
          </a:prstGeom>
          <a:solidFill>
            <a:srgbClr val="FFFFFF"/>
          </a:solidFill>
          <a:ln w="9525">
            <a:solidFill>
              <a:srgbClr val="000000"/>
            </a:solidFill>
            <a:miter lim="800000"/>
            <a:headEnd/>
            <a:tailEnd/>
          </a:ln>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r>
              <a:rPr lang="zh-CN" altLang="en-US" sz="2400">
                <a:solidFill>
                  <a:schemeClr val="bg2"/>
                </a:solidFill>
                <a:latin typeface="Times New Roman" panose="02020603050405020304" pitchFamily="18" charset="0"/>
                <a:ea typeface="宋体" panose="02010600030101010101" pitchFamily="2" charset="-122"/>
              </a:rPr>
              <a:t>代码优化</a:t>
            </a:r>
          </a:p>
        </p:txBody>
      </p:sp>
      <p:sp>
        <p:nvSpPr>
          <p:cNvPr id="34823" name="Rectangle 6">
            <a:extLst>
              <a:ext uri="{FF2B5EF4-FFF2-40B4-BE49-F238E27FC236}">
                <a16:creationId xmlns:a16="http://schemas.microsoft.com/office/drawing/2014/main" id="{12A520A1-F601-4E49-B095-9EA5B291A966}"/>
              </a:ext>
            </a:extLst>
          </p:cNvPr>
          <p:cNvSpPr>
            <a:spLocks noChangeArrowheads="1"/>
          </p:cNvSpPr>
          <p:nvPr/>
        </p:nvSpPr>
        <p:spPr bwMode="auto">
          <a:xfrm>
            <a:off x="4572000" y="3284538"/>
            <a:ext cx="2800350" cy="477837"/>
          </a:xfrm>
          <a:prstGeom prst="rect">
            <a:avLst/>
          </a:prstGeom>
          <a:solidFill>
            <a:srgbClr val="FFFFFF"/>
          </a:solidFill>
          <a:ln w="9525">
            <a:solidFill>
              <a:srgbClr val="000000"/>
            </a:solidFill>
            <a:miter lim="800000"/>
            <a:headEnd/>
            <a:tailEnd/>
          </a:ln>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r>
              <a:rPr lang="zh-CN" altLang="en-US" sz="2400">
                <a:solidFill>
                  <a:schemeClr val="bg2"/>
                </a:solidFill>
                <a:latin typeface="Times New Roman" panose="02020603050405020304" pitchFamily="18" charset="0"/>
                <a:ea typeface="宋体" panose="02010600030101010101" pitchFamily="2" charset="-122"/>
              </a:rPr>
              <a:t>目标代码生成</a:t>
            </a:r>
          </a:p>
        </p:txBody>
      </p:sp>
      <p:sp>
        <p:nvSpPr>
          <p:cNvPr id="34824" name="Line 7">
            <a:extLst>
              <a:ext uri="{FF2B5EF4-FFF2-40B4-BE49-F238E27FC236}">
                <a16:creationId xmlns:a16="http://schemas.microsoft.com/office/drawing/2014/main" id="{6BDC166E-800D-453A-9072-698B97D32A36}"/>
              </a:ext>
            </a:extLst>
          </p:cNvPr>
          <p:cNvSpPr>
            <a:spLocks noChangeShapeType="1"/>
          </p:cNvSpPr>
          <p:nvPr/>
        </p:nvSpPr>
        <p:spPr bwMode="auto">
          <a:xfrm>
            <a:off x="1042988" y="444575"/>
            <a:ext cx="0" cy="319087"/>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5" name="Rectangle 8">
            <a:extLst>
              <a:ext uri="{FF2B5EF4-FFF2-40B4-BE49-F238E27FC236}">
                <a16:creationId xmlns:a16="http://schemas.microsoft.com/office/drawing/2014/main" id="{023D83BE-D0F8-4294-87CF-9754754BAB8E}"/>
              </a:ext>
            </a:extLst>
          </p:cNvPr>
          <p:cNvSpPr>
            <a:spLocks noChangeArrowheads="1"/>
          </p:cNvSpPr>
          <p:nvPr/>
        </p:nvSpPr>
        <p:spPr bwMode="auto">
          <a:xfrm>
            <a:off x="250825" y="2173362"/>
            <a:ext cx="2178050" cy="463550"/>
          </a:xfrm>
          <a:prstGeom prst="rect">
            <a:avLst/>
          </a:prstGeom>
          <a:solidFill>
            <a:srgbClr val="FFFFFF"/>
          </a:solidFill>
          <a:ln w="9525">
            <a:solidFill>
              <a:srgbClr val="000000"/>
            </a:solidFill>
            <a:miter lim="800000"/>
            <a:headEnd/>
            <a:tailEnd/>
          </a:ln>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r>
              <a:rPr lang="zh-CN" altLang="en-US" sz="2400">
                <a:solidFill>
                  <a:schemeClr val="bg2"/>
                </a:solidFill>
                <a:latin typeface="Times New Roman" panose="02020603050405020304" pitchFamily="18" charset="0"/>
                <a:ea typeface="宋体" panose="02010600030101010101" pitchFamily="2" charset="-122"/>
              </a:rPr>
              <a:t>语法分析</a:t>
            </a:r>
          </a:p>
        </p:txBody>
      </p:sp>
      <p:sp>
        <p:nvSpPr>
          <p:cNvPr id="34826" name="Rectangle 9">
            <a:extLst>
              <a:ext uri="{FF2B5EF4-FFF2-40B4-BE49-F238E27FC236}">
                <a16:creationId xmlns:a16="http://schemas.microsoft.com/office/drawing/2014/main" id="{E3BA0717-C424-494C-8CC8-040E3CEA3CEB}"/>
              </a:ext>
            </a:extLst>
          </p:cNvPr>
          <p:cNvSpPr>
            <a:spLocks noChangeArrowheads="1"/>
          </p:cNvSpPr>
          <p:nvPr/>
        </p:nvSpPr>
        <p:spPr bwMode="auto">
          <a:xfrm>
            <a:off x="0" y="4221163"/>
            <a:ext cx="2178050" cy="463550"/>
          </a:xfrm>
          <a:prstGeom prst="rect">
            <a:avLst/>
          </a:prstGeom>
          <a:solidFill>
            <a:srgbClr val="FFFFFF"/>
          </a:solidFill>
          <a:ln w="9525">
            <a:solidFill>
              <a:srgbClr val="000000"/>
            </a:solidFill>
            <a:miter lim="800000"/>
            <a:headEnd/>
            <a:tailEnd/>
          </a:ln>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r>
              <a:rPr lang="zh-CN" altLang="en-US" sz="2400">
                <a:solidFill>
                  <a:schemeClr val="bg2"/>
                </a:solidFill>
                <a:latin typeface="Times New Roman" panose="02020603050405020304" pitchFamily="18" charset="0"/>
                <a:ea typeface="宋体" panose="02010600030101010101" pitchFamily="2" charset="-122"/>
              </a:rPr>
              <a:t>语义分析</a:t>
            </a:r>
          </a:p>
        </p:txBody>
      </p:sp>
      <p:sp>
        <p:nvSpPr>
          <p:cNvPr id="34827" name="Line 10">
            <a:extLst>
              <a:ext uri="{FF2B5EF4-FFF2-40B4-BE49-F238E27FC236}">
                <a16:creationId xmlns:a16="http://schemas.microsoft.com/office/drawing/2014/main" id="{91F567C1-E316-4283-BB3A-D8EA2902E055}"/>
              </a:ext>
            </a:extLst>
          </p:cNvPr>
          <p:cNvSpPr>
            <a:spLocks noChangeShapeType="1"/>
          </p:cNvSpPr>
          <p:nvPr/>
        </p:nvSpPr>
        <p:spPr bwMode="auto">
          <a:xfrm>
            <a:off x="971550" y="1092275"/>
            <a:ext cx="0" cy="319087"/>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8" name="Line 11">
            <a:extLst>
              <a:ext uri="{FF2B5EF4-FFF2-40B4-BE49-F238E27FC236}">
                <a16:creationId xmlns:a16="http://schemas.microsoft.com/office/drawing/2014/main" id="{C46F5331-36FC-41FE-8565-9CFE8449CEA1}"/>
              </a:ext>
            </a:extLst>
          </p:cNvPr>
          <p:cNvSpPr>
            <a:spLocks noChangeShapeType="1"/>
          </p:cNvSpPr>
          <p:nvPr/>
        </p:nvSpPr>
        <p:spPr bwMode="auto">
          <a:xfrm>
            <a:off x="971550" y="2636838"/>
            <a:ext cx="0" cy="319087"/>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9" name="Line 12">
            <a:extLst>
              <a:ext uri="{FF2B5EF4-FFF2-40B4-BE49-F238E27FC236}">
                <a16:creationId xmlns:a16="http://schemas.microsoft.com/office/drawing/2014/main" id="{82263BBA-2EBD-4545-ACCB-6F13803999A1}"/>
              </a:ext>
            </a:extLst>
          </p:cNvPr>
          <p:cNvSpPr>
            <a:spLocks noChangeShapeType="1"/>
          </p:cNvSpPr>
          <p:nvPr/>
        </p:nvSpPr>
        <p:spPr bwMode="auto">
          <a:xfrm>
            <a:off x="539750" y="4724400"/>
            <a:ext cx="0" cy="319088"/>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0" name="Line 13">
            <a:extLst>
              <a:ext uri="{FF2B5EF4-FFF2-40B4-BE49-F238E27FC236}">
                <a16:creationId xmlns:a16="http://schemas.microsoft.com/office/drawing/2014/main" id="{C8F5BD5B-FD2D-479C-9C13-4176A8D30332}"/>
              </a:ext>
            </a:extLst>
          </p:cNvPr>
          <p:cNvSpPr>
            <a:spLocks noChangeShapeType="1"/>
          </p:cNvSpPr>
          <p:nvPr/>
        </p:nvSpPr>
        <p:spPr bwMode="auto">
          <a:xfrm>
            <a:off x="5508625" y="692150"/>
            <a:ext cx="0" cy="319088"/>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1" name="Line 14">
            <a:extLst>
              <a:ext uri="{FF2B5EF4-FFF2-40B4-BE49-F238E27FC236}">
                <a16:creationId xmlns:a16="http://schemas.microsoft.com/office/drawing/2014/main" id="{EB23D9A9-1EFD-4EA6-9139-46D18D19938B}"/>
              </a:ext>
            </a:extLst>
          </p:cNvPr>
          <p:cNvSpPr>
            <a:spLocks noChangeShapeType="1"/>
          </p:cNvSpPr>
          <p:nvPr/>
        </p:nvSpPr>
        <p:spPr bwMode="auto">
          <a:xfrm>
            <a:off x="5292725" y="2492375"/>
            <a:ext cx="0" cy="319088"/>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2" name="Line 15">
            <a:extLst>
              <a:ext uri="{FF2B5EF4-FFF2-40B4-BE49-F238E27FC236}">
                <a16:creationId xmlns:a16="http://schemas.microsoft.com/office/drawing/2014/main" id="{F446438A-6AA3-4E64-A888-797A31FD9679}"/>
              </a:ext>
            </a:extLst>
          </p:cNvPr>
          <p:cNvSpPr>
            <a:spLocks noChangeShapeType="1"/>
          </p:cNvSpPr>
          <p:nvPr/>
        </p:nvSpPr>
        <p:spPr bwMode="auto">
          <a:xfrm>
            <a:off x="5364163" y="3716338"/>
            <a:ext cx="0" cy="3206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3" name="Text Box 16">
            <a:extLst>
              <a:ext uri="{FF2B5EF4-FFF2-40B4-BE49-F238E27FC236}">
                <a16:creationId xmlns:a16="http://schemas.microsoft.com/office/drawing/2014/main" id="{E9153D20-02BD-45C2-9138-A3773B28946B}"/>
              </a:ext>
            </a:extLst>
          </p:cNvPr>
          <p:cNvSpPr txBox="1">
            <a:spLocks noChangeArrowheads="1"/>
          </p:cNvSpPr>
          <p:nvPr/>
        </p:nvSpPr>
        <p:spPr bwMode="auto">
          <a:xfrm>
            <a:off x="0" y="1308175"/>
            <a:ext cx="43195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r>
              <a:rPr kumimoji="1" lang="en-US" altLang="zh-CN" sz="2400">
                <a:solidFill>
                  <a:srgbClr val="993300"/>
                </a:solidFill>
                <a:latin typeface="Times New Roman" panose="02020603050405020304" pitchFamily="18" charset="0"/>
                <a:ea typeface="宋体" panose="02010600030101010101" pitchFamily="2" charset="-122"/>
              </a:rPr>
              <a:t>(id,a) (=,=) (id b) (+,+) (id,c) (*,*) (num, 20)</a:t>
            </a:r>
          </a:p>
        </p:txBody>
      </p:sp>
      <p:grpSp>
        <p:nvGrpSpPr>
          <p:cNvPr id="34834" name="Group 17">
            <a:extLst>
              <a:ext uri="{FF2B5EF4-FFF2-40B4-BE49-F238E27FC236}">
                <a16:creationId xmlns:a16="http://schemas.microsoft.com/office/drawing/2014/main" id="{EE1D1FFB-E8CC-4883-B615-EBC986DCCEDC}"/>
              </a:ext>
            </a:extLst>
          </p:cNvPr>
          <p:cNvGrpSpPr>
            <a:grpSpLocks/>
          </p:cNvGrpSpPr>
          <p:nvPr/>
        </p:nvGrpSpPr>
        <p:grpSpPr bwMode="auto">
          <a:xfrm>
            <a:off x="827088" y="2492375"/>
            <a:ext cx="3095625" cy="1754188"/>
            <a:chOff x="3198" y="527"/>
            <a:chExt cx="1950" cy="1105"/>
          </a:xfrm>
        </p:grpSpPr>
        <p:sp>
          <p:nvSpPr>
            <p:cNvPr id="34863" name="Text Box 18">
              <a:extLst>
                <a:ext uri="{FF2B5EF4-FFF2-40B4-BE49-F238E27FC236}">
                  <a16:creationId xmlns:a16="http://schemas.microsoft.com/office/drawing/2014/main" id="{904B3753-E9DA-458C-A3CC-73EC751881E0}"/>
                </a:ext>
              </a:extLst>
            </p:cNvPr>
            <p:cNvSpPr txBox="1">
              <a:spLocks noChangeArrowheads="1"/>
            </p:cNvSpPr>
            <p:nvPr/>
          </p:nvSpPr>
          <p:spPr bwMode="auto">
            <a:xfrm>
              <a:off x="3833" y="527"/>
              <a:ext cx="3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r>
                <a:rPr kumimoji="1" lang="en-US" altLang="zh-CN" sz="2400">
                  <a:solidFill>
                    <a:srgbClr val="993300"/>
                  </a:solidFill>
                  <a:latin typeface="Times New Roman" panose="02020603050405020304" pitchFamily="18" charset="0"/>
                  <a:ea typeface="宋体" panose="02010600030101010101" pitchFamily="2" charset="-122"/>
                </a:rPr>
                <a:t>=</a:t>
              </a:r>
            </a:p>
          </p:txBody>
        </p:sp>
        <p:sp>
          <p:nvSpPr>
            <p:cNvPr id="34864" name="Text Box 19">
              <a:extLst>
                <a:ext uri="{FF2B5EF4-FFF2-40B4-BE49-F238E27FC236}">
                  <a16:creationId xmlns:a16="http://schemas.microsoft.com/office/drawing/2014/main" id="{3457AAAD-5195-4B66-BE7B-E26D04CC81C1}"/>
                </a:ext>
              </a:extLst>
            </p:cNvPr>
            <p:cNvSpPr txBox="1">
              <a:spLocks noChangeArrowheads="1"/>
            </p:cNvSpPr>
            <p:nvPr/>
          </p:nvSpPr>
          <p:spPr bwMode="auto">
            <a:xfrm>
              <a:off x="3198" y="709"/>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en-US" altLang="zh-CN" sz="2400">
                  <a:solidFill>
                    <a:srgbClr val="993300"/>
                  </a:solidFill>
                  <a:latin typeface="Times New Roman" panose="02020603050405020304" pitchFamily="18" charset="0"/>
                  <a:ea typeface="宋体" panose="02010600030101010101" pitchFamily="2" charset="-122"/>
                </a:rPr>
                <a:t>(id,a)</a:t>
              </a:r>
            </a:p>
          </p:txBody>
        </p:sp>
        <p:sp>
          <p:nvSpPr>
            <p:cNvPr id="34865" name="Text Box 20">
              <a:extLst>
                <a:ext uri="{FF2B5EF4-FFF2-40B4-BE49-F238E27FC236}">
                  <a16:creationId xmlns:a16="http://schemas.microsoft.com/office/drawing/2014/main" id="{DBE41CC5-8D79-47B3-9F4E-767EC93BDC80}"/>
                </a:ext>
              </a:extLst>
            </p:cNvPr>
            <p:cNvSpPr txBox="1">
              <a:spLocks noChangeArrowheads="1"/>
            </p:cNvSpPr>
            <p:nvPr/>
          </p:nvSpPr>
          <p:spPr bwMode="auto">
            <a:xfrm>
              <a:off x="3515" y="1009"/>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en-US" altLang="zh-CN" sz="2400">
                  <a:solidFill>
                    <a:srgbClr val="993300"/>
                  </a:solidFill>
                  <a:latin typeface="Times New Roman" panose="02020603050405020304" pitchFamily="18" charset="0"/>
                  <a:ea typeface="宋体" panose="02010600030101010101" pitchFamily="2" charset="-122"/>
                </a:rPr>
                <a:t>(id,b)</a:t>
              </a:r>
            </a:p>
          </p:txBody>
        </p:sp>
        <p:sp>
          <p:nvSpPr>
            <p:cNvPr id="34866" name="Text Box 21">
              <a:extLst>
                <a:ext uri="{FF2B5EF4-FFF2-40B4-BE49-F238E27FC236}">
                  <a16:creationId xmlns:a16="http://schemas.microsoft.com/office/drawing/2014/main" id="{259CBF61-7D03-43AC-BC0E-DEA9B415C313}"/>
                </a:ext>
              </a:extLst>
            </p:cNvPr>
            <p:cNvSpPr txBox="1">
              <a:spLocks noChangeArrowheads="1"/>
            </p:cNvSpPr>
            <p:nvPr/>
          </p:nvSpPr>
          <p:spPr bwMode="auto">
            <a:xfrm>
              <a:off x="4468" y="1344"/>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en-US" altLang="zh-CN" sz="2400">
                  <a:solidFill>
                    <a:srgbClr val="993300"/>
                  </a:solidFill>
                  <a:latin typeface="Times New Roman" panose="02020603050405020304" pitchFamily="18" charset="0"/>
                  <a:ea typeface="宋体" panose="02010600030101010101" pitchFamily="2" charset="-122"/>
                </a:rPr>
                <a:t>20</a:t>
              </a:r>
            </a:p>
          </p:txBody>
        </p:sp>
        <p:sp>
          <p:nvSpPr>
            <p:cNvPr id="34867" name="Text Box 22">
              <a:extLst>
                <a:ext uri="{FF2B5EF4-FFF2-40B4-BE49-F238E27FC236}">
                  <a16:creationId xmlns:a16="http://schemas.microsoft.com/office/drawing/2014/main" id="{FD66E42E-F3CA-4697-8FAF-5B90FB2F65D9}"/>
                </a:ext>
              </a:extLst>
            </p:cNvPr>
            <p:cNvSpPr txBox="1">
              <a:spLocks noChangeArrowheads="1"/>
            </p:cNvSpPr>
            <p:nvPr/>
          </p:nvSpPr>
          <p:spPr bwMode="auto">
            <a:xfrm>
              <a:off x="4126" y="1036"/>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en-US" altLang="zh-CN" sz="2400">
                  <a:solidFill>
                    <a:srgbClr val="993300"/>
                  </a:solidFill>
                  <a:latin typeface="Times New Roman" panose="02020603050405020304" pitchFamily="18" charset="0"/>
                  <a:ea typeface="宋体" panose="02010600030101010101" pitchFamily="2" charset="-122"/>
                </a:rPr>
                <a:t>*</a:t>
              </a:r>
            </a:p>
          </p:txBody>
        </p:sp>
        <p:sp>
          <p:nvSpPr>
            <p:cNvPr id="34868" name="Text Box 23">
              <a:extLst>
                <a:ext uri="{FF2B5EF4-FFF2-40B4-BE49-F238E27FC236}">
                  <a16:creationId xmlns:a16="http://schemas.microsoft.com/office/drawing/2014/main" id="{5A203EA9-8472-4922-9010-00CE0AFE9987}"/>
                </a:ext>
              </a:extLst>
            </p:cNvPr>
            <p:cNvSpPr txBox="1">
              <a:spLocks noChangeArrowheads="1"/>
            </p:cNvSpPr>
            <p:nvPr/>
          </p:nvSpPr>
          <p:spPr bwMode="auto">
            <a:xfrm>
              <a:off x="3878" y="1344"/>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en-US" altLang="zh-CN" sz="2400">
                  <a:solidFill>
                    <a:srgbClr val="993300"/>
                  </a:solidFill>
                  <a:latin typeface="Times New Roman" panose="02020603050405020304" pitchFamily="18" charset="0"/>
                  <a:ea typeface="宋体" panose="02010600030101010101" pitchFamily="2" charset="-122"/>
                </a:rPr>
                <a:t>(id,c)</a:t>
              </a:r>
            </a:p>
          </p:txBody>
        </p:sp>
        <p:sp>
          <p:nvSpPr>
            <p:cNvPr id="34869" name="Text Box 24">
              <a:extLst>
                <a:ext uri="{FF2B5EF4-FFF2-40B4-BE49-F238E27FC236}">
                  <a16:creationId xmlns:a16="http://schemas.microsoft.com/office/drawing/2014/main" id="{C8591A9A-B7F3-4C7D-ABA6-B32BA17AAAA2}"/>
                </a:ext>
              </a:extLst>
            </p:cNvPr>
            <p:cNvSpPr txBox="1">
              <a:spLocks noChangeArrowheads="1"/>
            </p:cNvSpPr>
            <p:nvPr/>
          </p:nvSpPr>
          <p:spPr bwMode="auto">
            <a:xfrm>
              <a:off x="3878" y="754"/>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en-US" altLang="zh-CN" sz="2400">
                  <a:solidFill>
                    <a:srgbClr val="993300"/>
                  </a:solidFill>
                  <a:latin typeface="Times New Roman" panose="02020603050405020304" pitchFamily="18" charset="0"/>
                  <a:ea typeface="宋体" panose="02010600030101010101" pitchFamily="2" charset="-122"/>
                </a:rPr>
                <a:t>+</a:t>
              </a:r>
            </a:p>
          </p:txBody>
        </p:sp>
        <p:sp>
          <p:nvSpPr>
            <p:cNvPr id="34870" name="Line 25">
              <a:extLst>
                <a:ext uri="{FF2B5EF4-FFF2-40B4-BE49-F238E27FC236}">
                  <a16:creationId xmlns:a16="http://schemas.microsoft.com/office/drawing/2014/main" id="{8D063953-804D-490A-B088-BCEDB11EF2BB}"/>
                </a:ext>
              </a:extLst>
            </p:cNvPr>
            <p:cNvSpPr>
              <a:spLocks noChangeShapeType="1"/>
            </p:cNvSpPr>
            <p:nvPr/>
          </p:nvSpPr>
          <p:spPr bwMode="auto">
            <a:xfrm flipH="1">
              <a:off x="3742" y="709"/>
              <a:ext cx="136" cy="136"/>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71" name="Line 26">
              <a:extLst>
                <a:ext uri="{FF2B5EF4-FFF2-40B4-BE49-F238E27FC236}">
                  <a16:creationId xmlns:a16="http://schemas.microsoft.com/office/drawing/2014/main" id="{E0D31226-D9F2-401E-8F8A-F8F1D381242C}"/>
                </a:ext>
              </a:extLst>
            </p:cNvPr>
            <p:cNvSpPr>
              <a:spLocks noChangeShapeType="1"/>
            </p:cNvSpPr>
            <p:nvPr/>
          </p:nvSpPr>
          <p:spPr bwMode="auto">
            <a:xfrm>
              <a:off x="4014" y="709"/>
              <a:ext cx="136" cy="136"/>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72" name="Line 27">
              <a:extLst>
                <a:ext uri="{FF2B5EF4-FFF2-40B4-BE49-F238E27FC236}">
                  <a16:creationId xmlns:a16="http://schemas.microsoft.com/office/drawing/2014/main" id="{4A8F3B76-B694-49A2-8A80-810E814E1224}"/>
                </a:ext>
              </a:extLst>
            </p:cNvPr>
            <p:cNvSpPr>
              <a:spLocks noChangeShapeType="1"/>
            </p:cNvSpPr>
            <p:nvPr/>
          </p:nvSpPr>
          <p:spPr bwMode="auto">
            <a:xfrm flipH="1">
              <a:off x="4014" y="935"/>
              <a:ext cx="136" cy="136"/>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73" name="Line 28">
              <a:extLst>
                <a:ext uri="{FF2B5EF4-FFF2-40B4-BE49-F238E27FC236}">
                  <a16:creationId xmlns:a16="http://schemas.microsoft.com/office/drawing/2014/main" id="{6F5F24C7-C8A0-4AAD-9288-EBFFE5E53A1B}"/>
                </a:ext>
              </a:extLst>
            </p:cNvPr>
            <p:cNvSpPr>
              <a:spLocks noChangeShapeType="1"/>
            </p:cNvSpPr>
            <p:nvPr/>
          </p:nvSpPr>
          <p:spPr bwMode="auto">
            <a:xfrm>
              <a:off x="4251" y="942"/>
              <a:ext cx="171" cy="154"/>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74" name="Line 29">
              <a:extLst>
                <a:ext uri="{FF2B5EF4-FFF2-40B4-BE49-F238E27FC236}">
                  <a16:creationId xmlns:a16="http://schemas.microsoft.com/office/drawing/2014/main" id="{135CD039-8489-44CB-93C0-E9D41BBFCEE5}"/>
                </a:ext>
              </a:extLst>
            </p:cNvPr>
            <p:cNvSpPr>
              <a:spLocks noChangeShapeType="1"/>
            </p:cNvSpPr>
            <p:nvPr/>
          </p:nvSpPr>
          <p:spPr bwMode="auto">
            <a:xfrm flipH="1">
              <a:off x="4286" y="1253"/>
              <a:ext cx="136" cy="181"/>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75" name="Line 30">
              <a:extLst>
                <a:ext uri="{FF2B5EF4-FFF2-40B4-BE49-F238E27FC236}">
                  <a16:creationId xmlns:a16="http://schemas.microsoft.com/office/drawing/2014/main" id="{7014EB8F-3CAF-4337-8BA5-0C87DAADBDE3}"/>
                </a:ext>
              </a:extLst>
            </p:cNvPr>
            <p:cNvSpPr>
              <a:spLocks noChangeShapeType="1"/>
            </p:cNvSpPr>
            <p:nvPr/>
          </p:nvSpPr>
          <p:spPr bwMode="auto">
            <a:xfrm>
              <a:off x="4513" y="1207"/>
              <a:ext cx="181" cy="182"/>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4835" name="Group 31">
            <a:extLst>
              <a:ext uri="{FF2B5EF4-FFF2-40B4-BE49-F238E27FC236}">
                <a16:creationId xmlns:a16="http://schemas.microsoft.com/office/drawing/2014/main" id="{D889DCD3-7177-4C81-BB37-7C2E12D4A458}"/>
              </a:ext>
            </a:extLst>
          </p:cNvPr>
          <p:cNvGrpSpPr>
            <a:grpSpLocks/>
          </p:cNvGrpSpPr>
          <p:nvPr/>
        </p:nvGrpSpPr>
        <p:grpSpPr bwMode="auto">
          <a:xfrm>
            <a:off x="827088" y="4600575"/>
            <a:ext cx="3455987" cy="2257425"/>
            <a:chOff x="3470" y="482"/>
            <a:chExt cx="2177" cy="1422"/>
          </a:xfrm>
        </p:grpSpPr>
        <p:sp>
          <p:nvSpPr>
            <p:cNvPr id="34848" name="Text Box 32">
              <a:extLst>
                <a:ext uri="{FF2B5EF4-FFF2-40B4-BE49-F238E27FC236}">
                  <a16:creationId xmlns:a16="http://schemas.microsoft.com/office/drawing/2014/main" id="{42523F9A-894A-4F63-AB5C-4EB8FA9E8147}"/>
                </a:ext>
              </a:extLst>
            </p:cNvPr>
            <p:cNvSpPr txBox="1">
              <a:spLocks noChangeArrowheads="1"/>
            </p:cNvSpPr>
            <p:nvPr/>
          </p:nvSpPr>
          <p:spPr bwMode="auto">
            <a:xfrm>
              <a:off x="4105" y="482"/>
              <a:ext cx="3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r>
                <a:rPr kumimoji="1" lang="en-US" altLang="zh-CN" sz="2400">
                  <a:solidFill>
                    <a:srgbClr val="993300"/>
                  </a:solidFill>
                  <a:latin typeface="Times New Roman" panose="02020603050405020304" pitchFamily="18" charset="0"/>
                  <a:ea typeface="宋体" panose="02010600030101010101" pitchFamily="2" charset="-122"/>
                </a:rPr>
                <a:t>=</a:t>
              </a:r>
            </a:p>
          </p:txBody>
        </p:sp>
        <p:sp>
          <p:nvSpPr>
            <p:cNvPr id="34849" name="Text Box 33">
              <a:extLst>
                <a:ext uri="{FF2B5EF4-FFF2-40B4-BE49-F238E27FC236}">
                  <a16:creationId xmlns:a16="http://schemas.microsoft.com/office/drawing/2014/main" id="{EE967AF9-7D0E-4C13-AD79-1AEB461FBB51}"/>
                </a:ext>
              </a:extLst>
            </p:cNvPr>
            <p:cNvSpPr txBox="1">
              <a:spLocks noChangeArrowheads="1"/>
            </p:cNvSpPr>
            <p:nvPr/>
          </p:nvSpPr>
          <p:spPr bwMode="auto">
            <a:xfrm>
              <a:off x="3470" y="664"/>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en-US" altLang="zh-CN" sz="2400">
                  <a:solidFill>
                    <a:srgbClr val="993300"/>
                  </a:solidFill>
                  <a:latin typeface="Times New Roman" panose="02020603050405020304" pitchFamily="18" charset="0"/>
                  <a:ea typeface="宋体" panose="02010600030101010101" pitchFamily="2" charset="-122"/>
                </a:rPr>
                <a:t>(id,a)</a:t>
              </a:r>
            </a:p>
          </p:txBody>
        </p:sp>
        <p:sp>
          <p:nvSpPr>
            <p:cNvPr id="34850" name="Text Box 34">
              <a:extLst>
                <a:ext uri="{FF2B5EF4-FFF2-40B4-BE49-F238E27FC236}">
                  <a16:creationId xmlns:a16="http://schemas.microsoft.com/office/drawing/2014/main" id="{2F91ACE1-057B-47C9-8650-34727E0A10AC}"/>
                </a:ext>
              </a:extLst>
            </p:cNvPr>
            <p:cNvSpPr txBox="1">
              <a:spLocks noChangeArrowheads="1"/>
            </p:cNvSpPr>
            <p:nvPr/>
          </p:nvSpPr>
          <p:spPr bwMode="auto">
            <a:xfrm>
              <a:off x="3787" y="964"/>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en-US" altLang="zh-CN" sz="2400">
                  <a:solidFill>
                    <a:srgbClr val="993300"/>
                  </a:solidFill>
                  <a:latin typeface="Times New Roman" panose="02020603050405020304" pitchFamily="18" charset="0"/>
                  <a:ea typeface="宋体" panose="02010600030101010101" pitchFamily="2" charset="-122"/>
                </a:rPr>
                <a:t>(id,b)</a:t>
              </a:r>
            </a:p>
          </p:txBody>
        </p:sp>
        <p:sp>
          <p:nvSpPr>
            <p:cNvPr id="34851" name="Text Box 35">
              <a:extLst>
                <a:ext uri="{FF2B5EF4-FFF2-40B4-BE49-F238E27FC236}">
                  <a16:creationId xmlns:a16="http://schemas.microsoft.com/office/drawing/2014/main" id="{F3855C8E-1338-44EA-93E9-F0BF6F9B323B}"/>
                </a:ext>
              </a:extLst>
            </p:cNvPr>
            <p:cNvSpPr txBox="1">
              <a:spLocks noChangeArrowheads="1"/>
            </p:cNvSpPr>
            <p:nvPr/>
          </p:nvSpPr>
          <p:spPr bwMode="auto">
            <a:xfrm>
              <a:off x="4921" y="1616"/>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en-US" altLang="zh-CN" sz="2400">
                  <a:solidFill>
                    <a:srgbClr val="993300"/>
                  </a:solidFill>
                  <a:latin typeface="Times New Roman" panose="02020603050405020304" pitchFamily="18" charset="0"/>
                  <a:ea typeface="宋体" panose="02010600030101010101" pitchFamily="2" charset="-122"/>
                </a:rPr>
                <a:t>20</a:t>
              </a:r>
            </a:p>
          </p:txBody>
        </p:sp>
        <p:sp>
          <p:nvSpPr>
            <p:cNvPr id="34852" name="Text Box 36">
              <a:extLst>
                <a:ext uri="{FF2B5EF4-FFF2-40B4-BE49-F238E27FC236}">
                  <a16:creationId xmlns:a16="http://schemas.microsoft.com/office/drawing/2014/main" id="{F8925662-A4B5-44ED-B6D3-1D774B3CA66A}"/>
                </a:ext>
              </a:extLst>
            </p:cNvPr>
            <p:cNvSpPr txBox="1">
              <a:spLocks noChangeArrowheads="1"/>
            </p:cNvSpPr>
            <p:nvPr/>
          </p:nvSpPr>
          <p:spPr bwMode="auto">
            <a:xfrm>
              <a:off x="4398" y="991"/>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en-US" altLang="zh-CN" sz="2400">
                  <a:solidFill>
                    <a:srgbClr val="993300"/>
                  </a:solidFill>
                  <a:latin typeface="Times New Roman" panose="02020603050405020304" pitchFamily="18" charset="0"/>
                  <a:ea typeface="宋体" panose="02010600030101010101" pitchFamily="2" charset="-122"/>
                </a:rPr>
                <a:t>*</a:t>
              </a:r>
            </a:p>
          </p:txBody>
        </p:sp>
        <p:sp>
          <p:nvSpPr>
            <p:cNvPr id="34853" name="Text Box 37">
              <a:extLst>
                <a:ext uri="{FF2B5EF4-FFF2-40B4-BE49-F238E27FC236}">
                  <a16:creationId xmlns:a16="http://schemas.microsoft.com/office/drawing/2014/main" id="{049F4913-81F7-4B70-A565-2E7E09A990B7}"/>
                </a:ext>
              </a:extLst>
            </p:cNvPr>
            <p:cNvSpPr txBox="1">
              <a:spLocks noChangeArrowheads="1"/>
            </p:cNvSpPr>
            <p:nvPr/>
          </p:nvSpPr>
          <p:spPr bwMode="auto">
            <a:xfrm>
              <a:off x="4150" y="1299"/>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en-US" altLang="zh-CN" sz="2400">
                  <a:solidFill>
                    <a:srgbClr val="993300"/>
                  </a:solidFill>
                  <a:latin typeface="Times New Roman" panose="02020603050405020304" pitchFamily="18" charset="0"/>
                  <a:ea typeface="宋体" panose="02010600030101010101" pitchFamily="2" charset="-122"/>
                </a:rPr>
                <a:t>(id,c)</a:t>
              </a:r>
            </a:p>
          </p:txBody>
        </p:sp>
        <p:sp>
          <p:nvSpPr>
            <p:cNvPr id="34854" name="Text Box 38">
              <a:extLst>
                <a:ext uri="{FF2B5EF4-FFF2-40B4-BE49-F238E27FC236}">
                  <a16:creationId xmlns:a16="http://schemas.microsoft.com/office/drawing/2014/main" id="{ABBF794E-909D-4FC3-BE24-E6E64B16E045}"/>
                </a:ext>
              </a:extLst>
            </p:cNvPr>
            <p:cNvSpPr txBox="1">
              <a:spLocks noChangeArrowheads="1"/>
            </p:cNvSpPr>
            <p:nvPr/>
          </p:nvSpPr>
          <p:spPr bwMode="auto">
            <a:xfrm>
              <a:off x="4150" y="709"/>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en-US" altLang="zh-CN" sz="2400">
                  <a:solidFill>
                    <a:srgbClr val="993300"/>
                  </a:solidFill>
                  <a:latin typeface="Times New Roman" panose="02020603050405020304" pitchFamily="18" charset="0"/>
                  <a:ea typeface="宋体" panose="02010600030101010101" pitchFamily="2" charset="-122"/>
                </a:rPr>
                <a:t>+</a:t>
              </a:r>
            </a:p>
          </p:txBody>
        </p:sp>
        <p:sp>
          <p:nvSpPr>
            <p:cNvPr id="34855" name="Line 39">
              <a:extLst>
                <a:ext uri="{FF2B5EF4-FFF2-40B4-BE49-F238E27FC236}">
                  <a16:creationId xmlns:a16="http://schemas.microsoft.com/office/drawing/2014/main" id="{80BFCBCA-7561-41AA-8063-2AC40AAD991C}"/>
                </a:ext>
              </a:extLst>
            </p:cNvPr>
            <p:cNvSpPr>
              <a:spLocks noChangeShapeType="1"/>
            </p:cNvSpPr>
            <p:nvPr/>
          </p:nvSpPr>
          <p:spPr bwMode="auto">
            <a:xfrm flipH="1">
              <a:off x="4014" y="664"/>
              <a:ext cx="136" cy="136"/>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56" name="Line 40">
              <a:extLst>
                <a:ext uri="{FF2B5EF4-FFF2-40B4-BE49-F238E27FC236}">
                  <a16:creationId xmlns:a16="http://schemas.microsoft.com/office/drawing/2014/main" id="{7AA29653-356B-4344-8976-CFD651CD92D5}"/>
                </a:ext>
              </a:extLst>
            </p:cNvPr>
            <p:cNvSpPr>
              <a:spLocks noChangeShapeType="1"/>
            </p:cNvSpPr>
            <p:nvPr/>
          </p:nvSpPr>
          <p:spPr bwMode="auto">
            <a:xfrm>
              <a:off x="4286" y="664"/>
              <a:ext cx="136" cy="136"/>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57" name="Line 41">
              <a:extLst>
                <a:ext uri="{FF2B5EF4-FFF2-40B4-BE49-F238E27FC236}">
                  <a16:creationId xmlns:a16="http://schemas.microsoft.com/office/drawing/2014/main" id="{2A1BD6D3-7626-4C7E-AF6B-64DCFCB9CE70}"/>
                </a:ext>
              </a:extLst>
            </p:cNvPr>
            <p:cNvSpPr>
              <a:spLocks noChangeShapeType="1"/>
            </p:cNvSpPr>
            <p:nvPr/>
          </p:nvSpPr>
          <p:spPr bwMode="auto">
            <a:xfrm flipH="1">
              <a:off x="4286" y="890"/>
              <a:ext cx="136" cy="136"/>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58" name="Line 42">
              <a:extLst>
                <a:ext uri="{FF2B5EF4-FFF2-40B4-BE49-F238E27FC236}">
                  <a16:creationId xmlns:a16="http://schemas.microsoft.com/office/drawing/2014/main" id="{B0CE5897-73D5-4122-A2C6-A9A9E0DF0BC4}"/>
                </a:ext>
              </a:extLst>
            </p:cNvPr>
            <p:cNvSpPr>
              <a:spLocks noChangeShapeType="1"/>
            </p:cNvSpPr>
            <p:nvPr/>
          </p:nvSpPr>
          <p:spPr bwMode="auto">
            <a:xfrm>
              <a:off x="4523" y="897"/>
              <a:ext cx="171" cy="154"/>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59" name="Line 43">
              <a:extLst>
                <a:ext uri="{FF2B5EF4-FFF2-40B4-BE49-F238E27FC236}">
                  <a16:creationId xmlns:a16="http://schemas.microsoft.com/office/drawing/2014/main" id="{46A3370D-F8F3-4F70-BA64-275DF3A83C2A}"/>
                </a:ext>
              </a:extLst>
            </p:cNvPr>
            <p:cNvSpPr>
              <a:spLocks noChangeShapeType="1"/>
            </p:cNvSpPr>
            <p:nvPr/>
          </p:nvSpPr>
          <p:spPr bwMode="auto">
            <a:xfrm flipH="1">
              <a:off x="4558" y="1208"/>
              <a:ext cx="136" cy="181"/>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60" name="Line 44">
              <a:extLst>
                <a:ext uri="{FF2B5EF4-FFF2-40B4-BE49-F238E27FC236}">
                  <a16:creationId xmlns:a16="http://schemas.microsoft.com/office/drawing/2014/main" id="{4428D0F0-F158-4828-9241-F2DED100CDE0}"/>
                </a:ext>
              </a:extLst>
            </p:cNvPr>
            <p:cNvSpPr>
              <a:spLocks noChangeShapeType="1"/>
            </p:cNvSpPr>
            <p:nvPr/>
          </p:nvSpPr>
          <p:spPr bwMode="auto">
            <a:xfrm>
              <a:off x="4785" y="1162"/>
              <a:ext cx="181" cy="182"/>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61" name="Text Box 45">
              <a:extLst>
                <a:ext uri="{FF2B5EF4-FFF2-40B4-BE49-F238E27FC236}">
                  <a16:creationId xmlns:a16="http://schemas.microsoft.com/office/drawing/2014/main" id="{D0CCA908-748B-4EE5-B302-C9FF136FA19E}"/>
                </a:ext>
              </a:extLst>
            </p:cNvPr>
            <p:cNvSpPr txBox="1">
              <a:spLocks noChangeArrowheads="1"/>
            </p:cNvSpPr>
            <p:nvPr/>
          </p:nvSpPr>
          <p:spPr bwMode="auto">
            <a:xfrm>
              <a:off x="4604" y="1253"/>
              <a:ext cx="10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en-US" altLang="zh-CN" sz="2400">
                  <a:solidFill>
                    <a:srgbClr val="993300"/>
                  </a:solidFill>
                  <a:latin typeface="Times New Roman" panose="02020603050405020304" pitchFamily="18" charset="0"/>
                  <a:ea typeface="宋体" panose="02010600030101010101" pitchFamily="2" charset="-122"/>
                </a:rPr>
                <a:t>inttofloat</a:t>
              </a:r>
            </a:p>
          </p:txBody>
        </p:sp>
        <p:sp>
          <p:nvSpPr>
            <p:cNvPr id="34862" name="Line 46">
              <a:extLst>
                <a:ext uri="{FF2B5EF4-FFF2-40B4-BE49-F238E27FC236}">
                  <a16:creationId xmlns:a16="http://schemas.microsoft.com/office/drawing/2014/main" id="{AB4CB123-4C27-45F8-B4C6-34BBAC5B0F2A}"/>
                </a:ext>
              </a:extLst>
            </p:cNvPr>
            <p:cNvSpPr>
              <a:spLocks noChangeShapeType="1"/>
            </p:cNvSpPr>
            <p:nvPr/>
          </p:nvSpPr>
          <p:spPr bwMode="auto">
            <a:xfrm>
              <a:off x="5103" y="1525"/>
              <a:ext cx="136" cy="136"/>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4836" name="Group 47">
            <a:extLst>
              <a:ext uri="{FF2B5EF4-FFF2-40B4-BE49-F238E27FC236}">
                <a16:creationId xmlns:a16="http://schemas.microsoft.com/office/drawing/2014/main" id="{6C60E90D-A296-4A88-911C-6828AE9B8FFF}"/>
              </a:ext>
            </a:extLst>
          </p:cNvPr>
          <p:cNvGrpSpPr>
            <a:grpSpLocks/>
          </p:cNvGrpSpPr>
          <p:nvPr/>
        </p:nvGrpSpPr>
        <p:grpSpPr bwMode="auto">
          <a:xfrm>
            <a:off x="6300788" y="692150"/>
            <a:ext cx="2438400" cy="1416050"/>
            <a:chOff x="2154" y="1434"/>
            <a:chExt cx="1536" cy="892"/>
          </a:xfrm>
        </p:grpSpPr>
        <p:sp>
          <p:nvSpPr>
            <p:cNvPr id="34844" name="Text Box 48">
              <a:extLst>
                <a:ext uri="{FF2B5EF4-FFF2-40B4-BE49-F238E27FC236}">
                  <a16:creationId xmlns:a16="http://schemas.microsoft.com/office/drawing/2014/main" id="{64A4C8EF-9051-40CF-8139-7B547E41A9A1}"/>
                </a:ext>
              </a:extLst>
            </p:cNvPr>
            <p:cNvSpPr txBox="1">
              <a:spLocks noChangeArrowheads="1"/>
            </p:cNvSpPr>
            <p:nvPr/>
          </p:nvSpPr>
          <p:spPr bwMode="auto">
            <a:xfrm>
              <a:off x="2154" y="1434"/>
              <a:ext cx="14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r>
                <a:rPr kumimoji="1" lang="en-US" altLang="zh-CN" sz="2400">
                  <a:solidFill>
                    <a:srgbClr val="993300"/>
                  </a:solidFill>
                  <a:latin typeface="Times New Roman" panose="02020603050405020304" pitchFamily="18" charset="0"/>
                  <a:ea typeface="宋体" panose="02010600030101010101" pitchFamily="2" charset="-122"/>
                </a:rPr>
                <a:t>t1=inttofloat(20)</a:t>
              </a:r>
            </a:p>
          </p:txBody>
        </p:sp>
        <p:sp>
          <p:nvSpPr>
            <p:cNvPr id="34845" name="Text Box 49">
              <a:extLst>
                <a:ext uri="{FF2B5EF4-FFF2-40B4-BE49-F238E27FC236}">
                  <a16:creationId xmlns:a16="http://schemas.microsoft.com/office/drawing/2014/main" id="{66D8B691-E8F6-4E12-9FF4-751AA7497340}"/>
                </a:ext>
              </a:extLst>
            </p:cNvPr>
            <p:cNvSpPr txBox="1">
              <a:spLocks noChangeArrowheads="1"/>
            </p:cNvSpPr>
            <p:nvPr/>
          </p:nvSpPr>
          <p:spPr bwMode="auto">
            <a:xfrm>
              <a:off x="2165" y="1644"/>
              <a:ext cx="14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r>
                <a:rPr kumimoji="1" lang="en-US" altLang="zh-CN" sz="2400">
                  <a:solidFill>
                    <a:srgbClr val="993300"/>
                  </a:solidFill>
                  <a:latin typeface="Times New Roman" panose="02020603050405020304" pitchFamily="18" charset="0"/>
                  <a:ea typeface="宋体" panose="02010600030101010101" pitchFamily="2" charset="-122"/>
                </a:rPr>
                <a:t>t2=c*t1</a:t>
              </a:r>
            </a:p>
          </p:txBody>
        </p:sp>
        <p:sp>
          <p:nvSpPr>
            <p:cNvPr id="34846" name="Text Box 50">
              <a:extLst>
                <a:ext uri="{FF2B5EF4-FFF2-40B4-BE49-F238E27FC236}">
                  <a16:creationId xmlns:a16="http://schemas.microsoft.com/office/drawing/2014/main" id="{8BD6D168-A3E5-428E-9E04-2C70D6DB2B76}"/>
                </a:ext>
              </a:extLst>
            </p:cNvPr>
            <p:cNvSpPr txBox="1">
              <a:spLocks noChangeArrowheads="1"/>
            </p:cNvSpPr>
            <p:nvPr/>
          </p:nvSpPr>
          <p:spPr bwMode="auto">
            <a:xfrm>
              <a:off x="2165" y="1856"/>
              <a:ext cx="14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r>
                <a:rPr kumimoji="1" lang="en-US" altLang="zh-CN" sz="2400">
                  <a:solidFill>
                    <a:srgbClr val="993300"/>
                  </a:solidFill>
                  <a:latin typeface="Times New Roman" panose="02020603050405020304" pitchFamily="18" charset="0"/>
                  <a:ea typeface="宋体" panose="02010600030101010101" pitchFamily="2" charset="-122"/>
                </a:rPr>
                <a:t>t3=b+t2</a:t>
              </a:r>
            </a:p>
          </p:txBody>
        </p:sp>
        <p:sp>
          <p:nvSpPr>
            <p:cNvPr id="34847" name="Text Box 51">
              <a:extLst>
                <a:ext uri="{FF2B5EF4-FFF2-40B4-BE49-F238E27FC236}">
                  <a16:creationId xmlns:a16="http://schemas.microsoft.com/office/drawing/2014/main" id="{E8BD0903-3030-4801-AF44-82559913D051}"/>
                </a:ext>
              </a:extLst>
            </p:cNvPr>
            <p:cNvSpPr txBox="1">
              <a:spLocks noChangeArrowheads="1"/>
            </p:cNvSpPr>
            <p:nvPr/>
          </p:nvSpPr>
          <p:spPr bwMode="auto">
            <a:xfrm>
              <a:off x="2193" y="2038"/>
              <a:ext cx="14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r>
                <a:rPr kumimoji="1" lang="en-US" altLang="zh-CN" sz="2400">
                  <a:solidFill>
                    <a:srgbClr val="993300"/>
                  </a:solidFill>
                  <a:latin typeface="Times New Roman" panose="02020603050405020304" pitchFamily="18" charset="0"/>
                  <a:ea typeface="宋体" panose="02010600030101010101" pitchFamily="2" charset="-122"/>
                </a:rPr>
                <a:t>a=t3</a:t>
              </a:r>
            </a:p>
          </p:txBody>
        </p:sp>
      </p:grpSp>
      <p:grpSp>
        <p:nvGrpSpPr>
          <p:cNvPr id="34837" name="Group 52">
            <a:extLst>
              <a:ext uri="{FF2B5EF4-FFF2-40B4-BE49-F238E27FC236}">
                <a16:creationId xmlns:a16="http://schemas.microsoft.com/office/drawing/2014/main" id="{D0C47866-BB22-4E2C-8FDF-DCF91340D713}"/>
              </a:ext>
            </a:extLst>
          </p:cNvPr>
          <p:cNvGrpSpPr>
            <a:grpSpLocks/>
          </p:cNvGrpSpPr>
          <p:nvPr/>
        </p:nvGrpSpPr>
        <p:grpSpPr bwMode="auto">
          <a:xfrm>
            <a:off x="5364163" y="1916113"/>
            <a:ext cx="2438400" cy="1416050"/>
            <a:chOff x="2154" y="1434"/>
            <a:chExt cx="1536" cy="892"/>
          </a:xfrm>
        </p:grpSpPr>
        <p:sp>
          <p:nvSpPr>
            <p:cNvPr id="34840" name="Text Box 53">
              <a:extLst>
                <a:ext uri="{FF2B5EF4-FFF2-40B4-BE49-F238E27FC236}">
                  <a16:creationId xmlns:a16="http://schemas.microsoft.com/office/drawing/2014/main" id="{70EBCF9E-5C3A-44F9-8FAA-71567CEA0C67}"/>
                </a:ext>
              </a:extLst>
            </p:cNvPr>
            <p:cNvSpPr txBox="1">
              <a:spLocks noChangeArrowheads="1"/>
            </p:cNvSpPr>
            <p:nvPr/>
          </p:nvSpPr>
          <p:spPr bwMode="auto">
            <a:xfrm>
              <a:off x="2154" y="1434"/>
              <a:ext cx="14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endParaRPr kumimoji="1" lang="zh-CN" altLang="zh-CN" sz="2400">
                <a:solidFill>
                  <a:schemeClr val="bg2"/>
                </a:solidFill>
                <a:latin typeface="Times New Roman" panose="02020603050405020304" pitchFamily="18" charset="0"/>
                <a:ea typeface="宋体" panose="02010600030101010101" pitchFamily="2" charset="-122"/>
              </a:endParaRPr>
            </a:p>
          </p:txBody>
        </p:sp>
        <p:sp>
          <p:nvSpPr>
            <p:cNvPr id="34841" name="Text Box 54">
              <a:extLst>
                <a:ext uri="{FF2B5EF4-FFF2-40B4-BE49-F238E27FC236}">
                  <a16:creationId xmlns:a16="http://schemas.microsoft.com/office/drawing/2014/main" id="{527E5F2F-4667-4554-8AEE-29A1E817A542}"/>
                </a:ext>
              </a:extLst>
            </p:cNvPr>
            <p:cNvSpPr txBox="1">
              <a:spLocks noChangeArrowheads="1"/>
            </p:cNvSpPr>
            <p:nvPr/>
          </p:nvSpPr>
          <p:spPr bwMode="auto">
            <a:xfrm>
              <a:off x="2165" y="1644"/>
              <a:ext cx="14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endParaRPr kumimoji="1" lang="zh-CN" altLang="zh-CN" sz="2400">
                <a:solidFill>
                  <a:schemeClr val="bg2"/>
                </a:solidFill>
                <a:latin typeface="Times New Roman" panose="02020603050405020304" pitchFamily="18" charset="0"/>
                <a:ea typeface="宋体" panose="02010600030101010101" pitchFamily="2" charset="-122"/>
              </a:endParaRPr>
            </a:p>
          </p:txBody>
        </p:sp>
        <p:sp>
          <p:nvSpPr>
            <p:cNvPr id="34842" name="Text Box 55">
              <a:extLst>
                <a:ext uri="{FF2B5EF4-FFF2-40B4-BE49-F238E27FC236}">
                  <a16:creationId xmlns:a16="http://schemas.microsoft.com/office/drawing/2014/main" id="{80EA5E33-11C6-4162-BC4B-68B7613CB795}"/>
                </a:ext>
              </a:extLst>
            </p:cNvPr>
            <p:cNvSpPr txBox="1">
              <a:spLocks noChangeArrowheads="1"/>
            </p:cNvSpPr>
            <p:nvPr/>
          </p:nvSpPr>
          <p:spPr bwMode="auto">
            <a:xfrm>
              <a:off x="2165" y="1856"/>
              <a:ext cx="14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r>
                <a:rPr kumimoji="1" lang="en-US" altLang="zh-CN" sz="2400">
                  <a:solidFill>
                    <a:srgbClr val="993300"/>
                  </a:solidFill>
                  <a:latin typeface="Times New Roman" panose="02020603050405020304" pitchFamily="18" charset="0"/>
                  <a:ea typeface="宋体" panose="02010600030101010101" pitchFamily="2" charset="-122"/>
                </a:rPr>
                <a:t>t1=c*20.0</a:t>
              </a:r>
            </a:p>
          </p:txBody>
        </p:sp>
        <p:sp>
          <p:nvSpPr>
            <p:cNvPr id="34843" name="Text Box 56">
              <a:extLst>
                <a:ext uri="{FF2B5EF4-FFF2-40B4-BE49-F238E27FC236}">
                  <a16:creationId xmlns:a16="http://schemas.microsoft.com/office/drawing/2014/main" id="{3329F2CE-BB0D-4C7F-B057-2346DE4D560D}"/>
                </a:ext>
              </a:extLst>
            </p:cNvPr>
            <p:cNvSpPr txBox="1">
              <a:spLocks noChangeArrowheads="1"/>
            </p:cNvSpPr>
            <p:nvPr/>
          </p:nvSpPr>
          <p:spPr bwMode="auto">
            <a:xfrm>
              <a:off x="2193" y="2038"/>
              <a:ext cx="14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r>
                <a:rPr kumimoji="1" lang="en-US" altLang="zh-CN" sz="2400">
                  <a:solidFill>
                    <a:srgbClr val="993300"/>
                  </a:solidFill>
                  <a:latin typeface="Times New Roman" panose="02020603050405020304" pitchFamily="18" charset="0"/>
                  <a:ea typeface="宋体" panose="02010600030101010101" pitchFamily="2" charset="-122"/>
                </a:rPr>
                <a:t>a=b+t1</a:t>
              </a:r>
            </a:p>
          </p:txBody>
        </p:sp>
      </p:grpSp>
      <p:sp>
        <p:nvSpPr>
          <p:cNvPr id="34838" name="Text Box 57">
            <a:extLst>
              <a:ext uri="{FF2B5EF4-FFF2-40B4-BE49-F238E27FC236}">
                <a16:creationId xmlns:a16="http://schemas.microsoft.com/office/drawing/2014/main" id="{9A50262E-861C-41AE-8C49-268B395F5D03}"/>
              </a:ext>
            </a:extLst>
          </p:cNvPr>
          <p:cNvSpPr txBox="1">
            <a:spLocks noChangeArrowheads="1"/>
          </p:cNvSpPr>
          <p:nvPr/>
        </p:nvSpPr>
        <p:spPr bwMode="auto">
          <a:xfrm>
            <a:off x="4643438" y="4005263"/>
            <a:ext cx="331152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ts val="1200"/>
              </a:spcBef>
            </a:pPr>
            <a:r>
              <a:rPr kumimoji="1" lang="en-US" altLang="zh-CN" sz="2400" dirty="0">
                <a:solidFill>
                  <a:srgbClr val="993300"/>
                </a:solidFill>
                <a:latin typeface="Times New Roman" panose="02020603050405020304" pitchFamily="18" charset="0"/>
                <a:ea typeface="宋体" panose="02010600030101010101" pitchFamily="2" charset="-122"/>
              </a:rPr>
              <a:t>LDF R2, c</a:t>
            </a:r>
          </a:p>
          <a:p>
            <a:pPr eaLnBrk="1" hangingPunct="1">
              <a:spcBef>
                <a:spcPts val="1200"/>
              </a:spcBef>
            </a:pPr>
            <a:r>
              <a:rPr kumimoji="1" lang="en-US" altLang="zh-CN" sz="2400" dirty="0">
                <a:solidFill>
                  <a:srgbClr val="993300"/>
                </a:solidFill>
                <a:latin typeface="Times New Roman" panose="02020603050405020304" pitchFamily="18" charset="0"/>
                <a:ea typeface="宋体" panose="02010600030101010101" pitchFamily="2" charset="-122"/>
              </a:rPr>
              <a:t>MULF R2,  #20.0</a:t>
            </a:r>
          </a:p>
          <a:p>
            <a:pPr eaLnBrk="1" hangingPunct="1">
              <a:spcBef>
                <a:spcPts val="1200"/>
              </a:spcBef>
            </a:pPr>
            <a:r>
              <a:rPr kumimoji="1" lang="en-US" altLang="zh-CN" sz="2400" dirty="0">
                <a:solidFill>
                  <a:srgbClr val="993300"/>
                </a:solidFill>
                <a:latin typeface="Times New Roman" panose="02020603050405020304" pitchFamily="18" charset="0"/>
                <a:ea typeface="宋体" panose="02010600030101010101" pitchFamily="2" charset="-122"/>
              </a:rPr>
              <a:t>LDF R1, b</a:t>
            </a:r>
          </a:p>
          <a:p>
            <a:pPr eaLnBrk="1" hangingPunct="1">
              <a:spcBef>
                <a:spcPts val="1200"/>
              </a:spcBef>
            </a:pPr>
            <a:r>
              <a:rPr kumimoji="1" lang="en-US" altLang="zh-CN" sz="2400" dirty="0">
                <a:solidFill>
                  <a:srgbClr val="993300"/>
                </a:solidFill>
                <a:latin typeface="Times New Roman" panose="02020603050405020304" pitchFamily="18" charset="0"/>
                <a:ea typeface="宋体" panose="02010600030101010101" pitchFamily="2" charset="-122"/>
              </a:rPr>
              <a:t>ADDF R1, R2</a:t>
            </a:r>
          </a:p>
          <a:p>
            <a:pPr eaLnBrk="1" hangingPunct="1">
              <a:spcBef>
                <a:spcPts val="1200"/>
              </a:spcBef>
            </a:pPr>
            <a:r>
              <a:rPr kumimoji="1" lang="en-US" altLang="zh-CN" sz="2400" dirty="0">
                <a:solidFill>
                  <a:srgbClr val="993300"/>
                </a:solidFill>
                <a:latin typeface="Times New Roman" panose="02020603050405020304" pitchFamily="18" charset="0"/>
                <a:ea typeface="宋体" panose="02010600030101010101" pitchFamily="2" charset="-122"/>
              </a:rPr>
              <a:t>STF a ,R1</a:t>
            </a:r>
          </a:p>
        </p:txBody>
      </p:sp>
      <p:sp>
        <p:nvSpPr>
          <p:cNvPr id="34839" name="Text Box 58">
            <a:extLst>
              <a:ext uri="{FF2B5EF4-FFF2-40B4-BE49-F238E27FC236}">
                <a16:creationId xmlns:a16="http://schemas.microsoft.com/office/drawing/2014/main" id="{EA5101BF-ED5F-4BE9-A58A-FA6E84B0195F}"/>
              </a:ext>
            </a:extLst>
          </p:cNvPr>
          <p:cNvSpPr txBox="1">
            <a:spLocks noChangeArrowheads="1"/>
          </p:cNvSpPr>
          <p:nvPr/>
        </p:nvSpPr>
        <p:spPr bwMode="auto">
          <a:xfrm>
            <a:off x="8528447" y="1341438"/>
            <a:ext cx="615553"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800" dirty="0">
                <a:solidFill>
                  <a:srgbClr val="993300"/>
                </a:solidFill>
                <a:latin typeface="华文细黑" panose="02010600040101010101" pitchFamily="2" charset="-122"/>
                <a:ea typeface="华文细黑" panose="02010600040101010101" pitchFamily="2" charset="-122"/>
              </a:rPr>
              <a:t>一个赋值语句的翻译</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F9217510-6908-42B5-A120-E9392AAC3CC2}"/>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77320070-C0AA-4296-B55E-AF078437F68D}" type="slidenum">
              <a:rPr lang="en-US" altLang="zh-CN" sz="1200" b="0">
                <a:solidFill>
                  <a:schemeClr val="tx1"/>
                </a:solidFill>
                <a:latin typeface="Garamond" panose="02020404030301010803" pitchFamily="18" charset="0"/>
                <a:ea typeface="宋体" panose="02010600030101010101" pitchFamily="2" charset="-122"/>
              </a:rPr>
              <a:pPr eaLnBrk="1" hangingPunct="1"/>
              <a:t>35</a:t>
            </a:fld>
            <a:endParaRPr lang="en-US" altLang="zh-CN" sz="1200" b="0">
              <a:solidFill>
                <a:schemeClr val="tx1"/>
              </a:solidFill>
              <a:latin typeface="Garamond" panose="02020404030301010803" pitchFamily="18" charset="0"/>
              <a:ea typeface="宋体" panose="02010600030101010101" pitchFamily="2" charset="-122"/>
            </a:endParaRPr>
          </a:p>
        </p:txBody>
      </p:sp>
      <p:sp useBgFill="1">
        <p:nvSpPr>
          <p:cNvPr id="35843" name="Text Box 3">
            <a:extLst>
              <a:ext uri="{FF2B5EF4-FFF2-40B4-BE49-F238E27FC236}">
                <a16:creationId xmlns:a16="http://schemas.microsoft.com/office/drawing/2014/main" id="{23B2D751-8411-4FC2-ADB1-5D09845A73BB}"/>
              </a:ext>
            </a:extLst>
          </p:cNvPr>
          <p:cNvSpPr txBox="1">
            <a:spLocks noChangeArrowheads="1"/>
          </p:cNvSpPr>
          <p:nvPr/>
        </p:nvSpPr>
        <p:spPr bwMode="auto">
          <a:xfrm>
            <a:off x="468313" y="981075"/>
            <a:ext cx="8675687" cy="5706177"/>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20000"/>
              </a:spcBef>
            </a:pPr>
            <a:r>
              <a:rPr kumimoji="1" lang="zh-CN" altLang="en-US" sz="2400" dirty="0">
                <a:latin typeface="华文细黑" panose="02010600040101010101" pitchFamily="2" charset="-122"/>
                <a:ea typeface="华文细黑" panose="02010600040101010101" pitchFamily="2" charset="-122"/>
              </a:rPr>
              <a:t>（</a:t>
            </a:r>
            <a:r>
              <a:rPr kumimoji="1" lang="en-US" altLang="zh-CN" sz="2400" dirty="0">
                <a:latin typeface="华文细黑" panose="02010600040101010101" pitchFamily="2" charset="-122"/>
                <a:ea typeface="华文细黑" panose="02010600040101010101" pitchFamily="2" charset="-122"/>
              </a:rPr>
              <a:t>1</a:t>
            </a:r>
            <a:r>
              <a:rPr kumimoji="1" lang="zh-CN" altLang="en-US" sz="2400" dirty="0">
                <a:latin typeface="华文细黑" panose="02010600040101010101" pitchFamily="2" charset="-122"/>
                <a:ea typeface="华文细黑" panose="02010600040101010101" pitchFamily="2" charset="-122"/>
              </a:rPr>
              <a:t>）词法分析：</a:t>
            </a:r>
            <a:r>
              <a:rPr kumimoji="1" lang="zh-CN" altLang="en-US" sz="2400" dirty="0">
                <a:solidFill>
                  <a:schemeClr val="tx1"/>
                </a:solidFill>
                <a:latin typeface="华文细黑" panose="02010600040101010101" pitchFamily="2" charset="-122"/>
                <a:ea typeface="华文细黑" panose="02010600040101010101" pitchFamily="2" charset="-122"/>
              </a:rPr>
              <a:t>识别单词。从词法分析的层面来看，语言是由字符组成的单词的集合。进行词法分析的程序称为扫描器（</a:t>
            </a:r>
            <a:r>
              <a:rPr kumimoji="1" lang="en-US" altLang="zh-CN" sz="2400" dirty="0">
                <a:solidFill>
                  <a:schemeClr val="tx1"/>
                </a:solidFill>
                <a:latin typeface="华文细黑" panose="02010600040101010101" pitchFamily="2" charset="-122"/>
                <a:ea typeface="华文细黑" panose="02010600040101010101" pitchFamily="2" charset="-122"/>
              </a:rPr>
              <a:t>scanner</a:t>
            </a:r>
            <a:r>
              <a:rPr kumimoji="1" lang="zh-CN" altLang="en-US" sz="2400" dirty="0">
                <a:solidFill>
                  <a:schemeClr val="tx1"/>
                </a:solidFill>
                <a:latin typeface="华文细黑" panose="02010600040101010101" pitchFamily="2" charset="-122"/>
                <a:ea typeface="华文细黑" panose="02010600040101010101" pitchFamily="2" charset="-122"/>
              </a:rPr>
              <a:t>）。</a:t>
            </a:r>
          </a:p>
          <a:p>
            <a:pPr eaLnBrk="1" hangingPunct="1">
              <a:spcBef>
                <a:spcPct val="20000"/>
              </a:spcBef>
            </a:pPr>
            <a:r>
              <a:rPr kumimoji="1" lang="zh-CN" altLang="en-US" sz="2400" dirty="0">
                <a:latin typeface="华文细黑" panose="02010600040101010101" pitchFamily="2" charset="-122"/>
                <a:ea typeface="华文细黑" panose="02010600040101010101" pitchFamily="2" charset="-122"/>
              </a:rPr>
              <a:t>（</a:t>
            </a:r>
            <a:r>
              <a:rPr kumimoji="1" lang="en-US" altLang="zh-CN" sz="2400" dirty="0">
                <a:latin typeface="华文细黑" panose="02010600040101010101" pitchFamily="2" charset="-122"/>
                <a:ea typeface="华文细黑" panose="02010600040101010101" pitchFamily="2" charset="-122"/>
              </a:rPr>
              <a:t>2</a:t>
            </a:r>
            <a:r>
              <a:rPr kumimoji="1" lang="zh-CN" altLang="en-US" sz="2400" dirty="0">
                <a:latin typeface="华文细黑" panose="02010600040101010101" pitchFamily="2" charset="-122"/>
                <a:ea typeface="华文细黑" panose="02010600040101010101" pitchFamily="2" charset="-122"/>
              </a:rPr>
              <a:t>）语法分析：</a:t>
            </a:r>
            <a:r>
              <a:rPr kumimoji="1" lang="zh-CN" altLang="en-US" sz="2400" dirty="0">
                <a:solidFill>
                  <a:schemeClr val="tx1"/>
                </a:solidFill>
                <a:latin typeface="华文细黑" panose="02010600040101010101" pitchFamily="2" charset="-122"/>
                <a:ea typeface="华文细黑" panose="02010600040101010101" pitchFamily="2" charset="-122"/>
              </a:rPr>
              <a:t>分析语法。从语法分析的层面来看，语言是由单词组成的句子的集合。进行语法分析的程序称为语法分析器（</a:t>
            </a:r>
            <a:r>
              <a:rPr kumimoji="1" lang="en-US" altLang="zh-CN" sz="2400" dirty="0">
                <a:solidFill>
                  <a:schemeClr val="tx1"/>
                </a:solidFill>
                <a:latin typeface="华文细黑" panose="02010600040101010101" pitchFamily="2" charset="-122"/>
                <a:ea typeface="华文细黑" panose="02010600040101010101" pitchFamily="2" charset="-122"/>
              </a:rPr>
              <a:t>parser</a:t>
            </a:r>
            <a:r>
              <a:rPr kumimoji="1" lang="zh-CN" altLang="en-US" sz="2400" dirty="0">
                <a:solidFill>
                  <a:schemeClr val="tx1"/>
                </a:solidFill>
                <a:latin typeface="华文细黑" panose="02010600040101010101" pitchFamily="2" charset="-122"/>
                <a:ea typeface="华文细黑" panose="02010600040101010101" pitchFamily="2" charset="-122"/>
              </a:rPr>
              <a:t>）。</a:t>
            </a:r>
          </a:p>
          <a:p>
            <a:pPr eaLnBrk="1" hangingPunct="1">
              <a:spcBef>
                <a:spcPct val="20000"/>
              </a:spcBef>
            </a:pPr>
            <a:r>
              <a:rPr kumimoji="1" lang="zh-CN" altLang="en-US" sz="2400" dirty="0">
                <a:latin typeface="华文细黑" panose="02010600040101010101" pitchFamily="2" charset="-122"/>
                <a:ea typeface="华文细黑" panose="02010600040101010101" pitchFamily="2" charset="-122"/>
              </a:rPr>
              <a:t>（</a:t>
            </a:r>
            <a:r>
              <a:rPr kumimoji="1" lang="en-US" altLang="zh-CN" sz="2400" dirty="0">
                <a:latin typeface="华文细黑" panose="02010600040101010101" pitchFamily="2" charset="-122"/>
                <a:ea typeface="华文细黑" panose="02010600040101010101" pitchFamily="2" charset="-122"/>
              </a:rPr>
              <a:t>3</a:t>
            </a:r>
            <a:r>
              <a:rPr kumimoji="1" lang="zh-CN" altLang="en-US" sz="2400" dirty="0">
                <a:latin typeface="华文细黑" panose="02010600040101010101" pitchFamily="2" charset="-122"/>
                <a:ea typeface="华文细黑" panose="02010600040101010101" pitchFamily="2" charset="-122"/>
              </a:rPr>
              <a:t>）语义分析：</a:t>
            </a:r>
            <a:r>
              <a:rPr kumimoji="1" lang="zh-CN" altLang="en-US" sz="2400" dirty="0">
                <a:solidFill>
                  <a:schemeClr val="tx1"/>
                </a:solidFill>
                <a:latin typeface="华文细黑" panose="02010600040101010101" pitchFamily="2" charset="-122"/>
                <a:ea typeface="华文细黑" panose="02010600040101010101" pitchFamily="2" charset="-122"/>
              </a:rPr>
              <a:t>检查源程序是否和语言定义的语义一致。</a:t>
            </a:r>
          </a:p>
          <a:p>
            <a:pPr eaLnBrk="1" hangingPunct="1">
              <a:spcBef>
                <a:spcPct val="20000"/>
              </a:spcBef>
            </a:pPr>
            <a:r>
              <a:rPr kumimoji="1" lang="zh-CN" altLang="en-US" sz="2400" dirty="0">
                <a:solidFill>
                  <a:schemeClr val="tx1"/>
                </a:solidFill>
                <a:latin typeface="华文细黑" panose="02010600040101010101" pitchFamily="2" charset="-122"/>
                <a:ea typeface="华文细黑" panose="02010600040101010101" pitchFamily="2" charset="-122"/>
              </a:rPr>
              <a:t>        例如类型检查和类型转换（</a:t>
            </a:r>
            <a:r>
              <a:rPr kumimoji="1" lang="en-US" altLang="zh-CN" sz="2400" dirty="0">
                <a:solidFill>
                  <a:schemeClr val="tx1"/>
                </a:solidFill>
                <a:latin typeface="华文细黑" panose="02010600040101010101" pitchFamily="2" charset="-122"/>
                <a:ea typeface="华文细黑" panose="02010600040101010101" pitchFamily="2" charset="-122"/>
              </a:rPr>
              <a:t>semantic analyzer)</a:t>
            </a:r>
            <a:r>
              <a:rPr kumimoji="1" lang="zh-CN" altLang="en-US" sz="2400" dirty="0">
                <a:solidFill>
                  <a:schemeClr val="tx1"/>
                </a:solidFill>
                <a:latin typeface="华文细黑" panose="02010600040101010101" pitchFamily="2" charset="-122"/>
                <a:ea typeface="华文细黑" panose="02010600040101010101" pitchFamily="2" charset="-122"/>
              </a:rPr>
              <a:t>。</a:t>
            </a:r>
          </a:p>
          <a:p>
            <a:pPr eaLnBrk="1" hangingPunct="1">
              <a:spcBef>
                <a:spcPct val="20000"/>
              </a:spcBef>
            </a:pPr>
            <a:r>
              <a:rPr kumimoji="1" lang="zh-CN" altLang="en-US" sz="2400" dirty="0">
                <a:solidFill>
                  <a:schemeClr val="tx1"/>
                </a:solidFill>
                <a:latin typeface="华文细黑" panose="02010600040101010101" pitchFamily="2" charset="-122"/>
                <a:ea typeface="华文细黑" panose="02010600040101010101" pitchFamily="2" charset="-122"/>
              </a:rPr>
              <a:t>（</a:t>
            </a:r>
            <a:r>
              <a:rPr kumimoji="1" lang="en-US" altLang="zh-CN" sz="2400" dirty="0">
                <a:solidFill>
                  <a:schemeClr val="tx1"/>
                </a:solidFill>
                <a:latin typeface="华文细黑" panose="02010600040101010101" pitchFamily="2" charset="-122"/>
                <a:ea typeface="华文细黑" panose="02010600040101010101" pitchFamily="2" charset="-122"/>
              </a:rPr>
              <a:t>4</a:t>
            </a:r>
            <a:r>
              <a:rPr kumimoji="1" lang="zh-CN" altLang="en-US" sz="2400" dirty="0">
                <a:solidFill>
                  <a:schemeClr val="tx1"/>
                </a:solidFill>
                <a:latin typeface="华文细黑" panose="02010600040101010101" pitchFamily="2" charset="-122"/>
                <a:ea typeface="华文细黑" panose="02010600040101010101" pitchFamily="2" charset="-122"/>
              </a:rPr>
              <a:t>）</a:t>
            </a:r>
            <a:r>
              <a:rPr kumimoji="1" lang="zh-CN" altLang="en-US" sz="2400" dirty="0">
                <a:latin typeface="华文细黑" panose="02010600040101010101" pitchFamily="2" charset="-122"/>
                <a:ea typeface="华文细黑" panose="02010600040101010101" pitchFamily="2" charset="-122"/>
              </a:rPr>
              <a:t>中间代码生成：</a:t>
            </a:r>
            <a:r>
              <a:rPr kumimoji="1" lang="zh-CN" altLang="en-US" sz="2400" dirty="0">
                <a:solidFill>
                  <a:schemeClr val="tx1"/>
                </a:solidFill>
                <a:latin typeface="华文细黑" panose="02010600040101010101" pitchFamily="2" charset="-122"/>
                <a:ea typeface="华文细黑" panose="02010600040101010101" pitchFamily="2" charset="-122"/>
              </a:rPr>
              <a:t>独立具体机器的代码，便于进一步优化（</a:t>
            </a:r>
            <a:r>
              <a:rPr kumimoji="1" lang="en-US" altLang="zh-CN" sz="2400" dirty="0">
                <a:solidFill>
                  <a:schemeClr val="tx1"/>
                </a:solidFill>
                <a:latin typeface="华文细黑" panose="02010600040101010101" pitchFamily="2" charset="-122"/>
                <a:ea typeface="华文细黑" panose="02010600040101010101" pitchFamily="2" charset="-122"/>
              </a:rPr>
              <a:t>intermediate code generator</a:t>
            </a:r>
            <a:r>
              <a:rPr kumimoji="1" lang="zh-CN" altLang="en-US" sz="2400" dirty="0">
                <a:solidFill>
                  <a:schemeClr val="tx1"/>
                </a:solidFill>
                <a:latin typeface="华文细黑" panose="02010600040101010101" pitchFamily="2" charset="-122"/>
                <a:ea typeface="华文细黑" panose="02010600040101010101" pitchFamily="2" charset="-122"/>
              </a:rPr>
              <a:t>）。</a:t>
            </a:r>
          </a:p>
          <a:p>
            <a:pPr eaLnBrk="1" hangingPunct="1">
              <a:spcBef>
                <a:spcPct val="20000"/>
              </a:spcBef>
            </a:pPr>
            <a:r>
              <a:rPr kumimoji="1" lang="zh-CN" altLang="en-US" sz="2400" dirty="0">
                <a:solidFill>
                  <a:schemeClr val="tx1"/>
                </a:solidFill>
                <a:latin typeface="华文细黑" panose="02010600040101010101" pitchFamily="2" charset="-122"/>
                <a:ea typeface="华文细黑" panose="02010600040101010101" pitchFamily="2" charset="-122"/>
              </a:rPr>
              <a:t>（</a:t>
            </a:r>
            <a:r>
              <a:rPr kumimoji="1" lang="en-US" altLang="zh-CN" sz="2400" dirty="0">
                <a:solidFill>
                  <a:schemeClr val="tx1"/>
                </a:solidFill>
                <a:latin typeface="华文细黑" panose="02010600040101010101" pitchFamily="2" charset="-122"/>
                <a:ea typeface="华文细黑" panose="02010600040101010101" pitchFamily="2" charset="-122"/>
              </a:rPr>
              <a:t>5</a:t>
            </a:r>
            <a:r>
              <a:rPr kumimoji="1" lang="zh-CN" altLang="en-US" sz="2400" dirty="0">
                <a:solidFill>
                  <a:schemeClr val="tx1"/>
                </a:solidFill>
                <a:latin typeface="华文细黑" panose="02010600040101010101" pitchFamily="2" charset="-122"/>
                <a:ea typeface="华文细黑" panose="02010600040101010101" pitchFamily="2" charset="-122"/>
              </a:rPr>
              <a:t>）</a:t>
            </a:r>
            <a:r>
              <a:rPr kumimoji="1" lang="zh-CN" altLang="en-US" sz="2400" dirty="0">
                <a:latin typeface="华文细黑" panose="02010600040101010101" pitchFamily="2" charset="-122"/>
                <a:ea typeface="华文细黑" panose="02010600040101010101" pitchFamily="2" charset="-122"/>
              </a:rPr>
              <a:t>代码优化：</a:t>
            </a:r>
            <a:r>
              <a:rPr kumimoji="1" lang="zh-CN" altLang="en-US" sz="2400" dirty="0">
                <a:solidFill>
                  <a:schemeClr val="tx1"/>
                </a:solidFill>
                <a:latin typeface="华文细黑" panose="02010600040101010101" pitchFamily="2" charset="-122"/>
                <a:ea typeface="华文细黑" panose="02010600040101010101" pitchFamily="2" charset="-122"/>
              </a:rPr>
              <a:t>为生成更有效的目标代码进行的修饰工作（</a:t>
            </a:r>
            <a:r>
              <a:rPr kumimoji="1" lang="en-US" altLang="zh-CN" sz="2400" dirty="0">
                <a:solidFill>
                  <a:schemeClr val="tx1"/>
                </a:solidFill>
                <a:latin typeface="华文细黑" panose="02010600040101010101" pitchFamily="2" charset="-122"/>
                <a:ea typeface="华文细黑" panose="02010600040101010101" pitchFamily="2" charset="-122"/>
              </a:rPr>
              <a:t>code optimizer</a:t>
            </a:r>
            <a:r>
              <a:rPr kumimoji="1" lang="zh-CN" altLang="en-US" sz="2400" dirty="0">
                <a:solidFill>
                  <a:schemeClr val="tx1"/>
                </a:solidFill>
                <a:latin typeface="华文细黑" panose="02010600040101010101" pitchFamily="2" charset="-122"/>
                <a:ea typeface="华文细黑" panose="02010600040101010101" pitchFamily="2" charset="-122"/>
              </a:rPr>
              <a:t>）。</a:t>
            </a:r>
          </a:p>
          <a:p>
            <a:pPr eaLnBrk="1" hangingPunct="1">
              <a:spcBef>
                <a:spcPct val="20000"/>
              </a:spcBef>
            </a:pPr>
            <a:r>
              <a:rPr kumimoji="1" lang="zh-CN" altLang="en-US" sz="2400" dirty="0">
                <a:latin typeface="华文细黑" panose="02010600040101010101" pitchFamily="2" charset="-122"/>
                <a:ea typeface="华文细黑" panose="02010600040101010101" pitchFamily="2" charset="-122"/>
              </a:rPr>
              <a:t>（</a:t>
            </a:r>
            <a:r>
              <a:rPr kumimoji="1" lang="en-US" altLang="zh-CN" sz="2400" dirty="0">
                <a:latin typeface="华文细黑" panose="02010600040101010101" pitchFamily="2" charset="-122"/>
                <a:ea typeface="华文细黑" panose="02010600040101010101" pitchFamily="2" charset="-122"/>
              </a:rPr>
              <a:t>6</a:t>
            </a:r>
            <a:r>
              <a:rPr kumimoji="1" lang="zh-CN" altLang="en-US" sz="2400" dirty="0">
                <a:latin typeface="华文细黑" panose="02010600040101010101" pitchFamily="2" charset="-122"/>
                <a:ea typeface="华文细黑" panose="02010600040101010101" pitchFamily="2" charset="-122"/>
              </a:rPr>
              <a:t>）目标代码生成：</a:t>
            </a:r>
            <a:r>
              <a:rPr kumimoji="1" lang="zh-CN" altLang="en-US" sz="2400" dirty="0">
                <a:solidFill>
                  <a:schemeClr val="tx1"/>
                </a:solidFill>
                <a:latin typeface="华文细黑" panose="02010600040101010101" pitchFamily="2" charset="-122"/>
                <a:ea typeface="华文细黑" panose="02010600040101010101" pitchFamily="2" charset="-122"/>
              </a:rPr>
              <a:t>生成特定机器上的目标代码（</a:t>
            </a:r>
            <a:r>
              <a:rPr kumimoji="1" lang="en-US" altLang="zh-CN" sz="2400" dirty="0">
                <a:solidFill>
                  <a:schemeClr val="tx1"/>
                </a:solidFill>
                <a:latin typeface="华文细黑" panose="02010600040101010101" pitchFamily="2" charset="-122"/>
                <a:ea typeface="华文细黑" panose="02010600040101010101" pitchFamily="2" charset="-122"/>
              </a:rPr>
              <a:t>target code generator</a:t>
            </a:r>
            <a:r>
              <a:rPr kumimoji="1" lang="zh-CN" altLang="en-US" sz="2400" dirty="0">
                <a:solidFill>
                  <a:schemeClr val="tx1"/>
                </a:solidFill>
                <a:latin typeface="华文细黑" panose="02010600040101010101" pitchFamily="2" charset="-122"/>
                <a:ea typeface="华文细黑" panose="02010600040101010101" pitchFamily="2" charset="-122"/>
              </a:rPr>
              <a:t>）。</a:t>
            </a:r>
          </a:p>
        </p:txBody>
      </p:sp>
      <p:sp>
        <p:nvSpPr>
          <p:cNvPr id="35844" name="Rectangle 5">
            <a:extLst>
              <a:ext uri="{FF2B5EF4-FFF2-40B4-BE49-F238E27FC236}">
                <a16:creationId xmlns:a16="http://schemas.microsoft.com/office/drawing/2014/main" id="{C33EC447-8DAD-4BEA-978F-3E08AE0DBC24}"/>
              </a:ext>
            </a:extLst>
          </p:cNvPr>
          <p:cNvSpPr>
            <a:spLocks noGrp="1" noChangeArrowheads="1"/>
          </p:cNvSpPr>
          <p:nvPr>
            <p:ph type="title"/>
          </p:nvPr>
        </p:nvSpPr>
        <p:spPr>
          <a:xfrm>
            <a:off x="1258888" y="260350"/>
            <a:ext cx="6408737" cy="792163"/>
          </a:xfrm>
          <a:noFill/>
        </p:spPr>
        <p:txBody>
          <a:bodyPr/>
          <a:lstStyle/>
          <a:p>
            <a:pPr eaLnBrk="1" hangingPunct="1"/>
            <a:r>
              <a:rPr lang="en-US" altLang="zh-CN" sz="4000" b="1"/>
              <a:t>1.3 </a:t>
            </a:r>
            <a:r>
              <a:rPr lang="zh-CN" altLang="en-US" sz="4000" b="1"/>
              <a:t>编译程序的组成</a:t>
            </a:r>
            <a:r>
              <a:rPr lang="zh-CN" altLang="en-US"/>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84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8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EBED2C1C-9870-4D5E-BCFC-6D70A2C4D18F}"/>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899BC9CF-BD65-4F78-983C-7BE72A8403F7}" type="slidenum">
              <a:rPr lang="en-US" altLang="zh-CN" sz="1200" b="0">
                <a:solidFill>
                  <a:schemeClr val="tx1"/>
                </a:solidFill>
                <a:latin typeface="Garamond" panose="02020404030301010803" pitchFamily="18" charset="0"/>
                <a:ea typeface="宋体" panose="02010600030101010101" pitchFamily="2" charset="-122"/>
              </a:rPr>
              <a:pPr eaLnBrk="1" hangingPunct="1"/>
              <a:t>36</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36867" name="Rectangle 4">
            <a:extLst>
              <a:ext uri="{FF2B5EF4-FFF2-40B4-BE49-F238E27FC236}">
                <a16:creationId xmlns:a16="http://schemas.microsoft.com/office/drawing/2014/main" id="{C90C078C-A88B-4BCC-8C70-6A96220A558F}"/>
              </a:ext>
            </a:extLst>
          </p:cNvPr>
          <p:cNvSpPr>
            <a:spLocks noGrp="1" noChangeArrowheads="1"/>
          </p:cNvSpPr>
          <p:nvPr>
            <p:ph type="body" idx="1"/>
          </p:nvPr>
        </p:nvSpPr>
        <p:spPr>
          <a:xfrm>
            <a:off x="0" y="1628800"/>
            <a:ext cx="8459788" cy="3240088"/>
          </a:xfrm>
          <a:noFill/>
        </p:spPr>
        <p:txBody>
          <a:bodyPr/>
          <a:lstStyle/>
          <a:p>
            <a:pPr marL="1295400" lvl="2" indent="-381000" eaLnBrk="1" hangingPunct="1">
              <a:lnSpc>
                <a:spcPct val="110000"/>
              </a:lnSpc>
            </a:pPr>
            <a:r>
              <a:rPr lang="zh-CN" altLang="en-US" sz="2400" b="1" dirty="0">
                <a:latin typeface="华文细黑" panose="02010600040101010101" pitchFamily="2" charset="-122"/>
                <a:ea typeface="华文细黑" panose="02010600040101010101" pitchFamily="2" charset="-122"/>
              </a:rPr>
              <a:t>编译程序完成从源程序到目标程序的翻译工作，是分阶段进行的，每个阶段将源程序的一种表示</a:t>
            </a:r>
            <a:r>
              <a:rPr lang="zh-CN" altLang="en-US" sz="2400" b="1" dirty="0">
                <a:solidFill>
                  <a:srgbClr val="0000CC"/>
                </a:solidFill>
                <a:latin typeface="华文细黑" panose="02010600040101010101" pitchFamily="2" charset="-122"/>
                <a:ea typeface="华文细黑" panose="02010600040101010101" pitchFamily="2" charset="-122"/>
              </a:rPr>
              <a:t>形式转换</a:t>
            </a:r>
            <a:r>
              <a:rPr lang="zh-CN" altLang="en-US" sz="2400" b="1" dirty="0">
                <a:latin typeface="华文细黑" panose="02010600040101010101" pitchFamily="2" charset="-122"/>
                <a:ea typeface="华文细黑" panose="02010600040101010101" pitchFamily="2" charset="-122"/>
              </a:rPr>
              <a:t>成另一种表示形式，各阶段的操作在逻辑上是紧密相关的。</a:t>
            </a:r>
          </a:p>
          <a:p>
            <a:pPr marL="1295400" lvl="2" indent="-381000" eaLnBrk="1" hangingPunct="1">
              <a:lnSpc>
                <a:spcPct val="110000"/>
              </a:lnSpc>
            </a:pPr>
            <a:endParaRPr lang="zh-CN" altLang="en-US" sz="2400" b="1" dirty="0">
              <a:latin typeface="华文细黑" panose="02010600040101010101" pitchFamily="2" charset="-122"/>
              <a:ea typeface="华文细黑" panose="02010600040101010101" pitchFamily="2" charset="-122"/>
            </a:endParaRPr>
          </a:p>
          <a:p>
            <a:pPr marL="1295400" lvl="2" indent="-381000" eaLnBrk="1" hangingPunct="1">
              <a:lnSpc>
                <a:spcPct val="110000"/>
              </a:lnSpc>
            </a:pPr>
            <a:r>
              <a:rPr lang="zh-CN" altLang="en-US" sz="2400" b="1" dirty="0">
                <a:latin typeface="华文细黑" panose="02010600040101010101" pitchFamily="2" charset="-122"/>
                <a:ea typeface="华文细黑" panose="02010600040101010101" pitchFamily="2" charset="-122"/>
              </a:rPr>
              <a:t>根据源语言的不同，编译过程的某些阶段也可省略</a:t>
            </a:r>
            <a:r>
              <a:rPr lang="en-US" altLang="zh-CN" sz="2400" b="1" dirty="0">
                <a:latin typeface="华文细黑" panose="02010600040101010101" pitchFamily="2" charset="-122"/>
                <a:ea typeface="华文细黑" panose="02010600040101010101" pitchFamily="2" charset="-122"/>
              </a:rPr>
              <a:t>.</a:t>
            </a:r>
            <a:r>
              <a:rPr lang="zh-CN" altLang="en-US" sz="2400" b="1" dirty="0">
                <a:latin typeface="华文细黑" panose="02010600040101010101" pitchFamily="2" charset="-122"/>
                <a:ea typeface="华文细黑" panose="02010600040101010101" pitchFamily="2" charset="-122"/>
              </a:rPr>
              <a:t>如：中间代码生成、代码优化。</a:t>
            </a:r>
          </a:p>
          <a:p>
            <a:pPr marL="1295400" lvl="2" indent="-381000" eaLnBrk="1" hangingPunct="1">
              <a:lnSpc>
                <a:spcPct val="110000"/>
              </a:lnSpc>
            </a:pPr>
            <a:endParaRPr lang="en-US" altLang="zh-CN" dirty="0"/>
          </a:p>
        </p:txBody>
      </p:sp>
      <p:sp>
        <p:nvSpPr>
          <p:cNvPr id="36868" name="Text Box 5">
            <a:extLst>
              <a:ext uri="{FF2B5EF4-FFF2-40B4-BE49-F238E27FC236}">
                <a16:creationId xmlns:a16="http://schemas.microsoft.com/office/drawing/2014/main" id="{FB90DB59-8EAC-4F57-9808-2C54E4C39093}"/>
              </a:ext>
            </a:extLst>
          </p:cNvPr>
          <p:cNvSpPr txBox="1">
            <a:spLocks noChangeArrowheads="1"/>
          </p:cNvSpPr>
          <p:nvPr/>
        </p:nvSpPr>
        <p:spPr bwMode="auto">
          <a:xfrm>
            <a:off x="684213" y="333375"/>
            <a:ext cx="48958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r>
              <a:rPr lang="en-US" altLang="zh-CN" sz="4000">
                <a:solidFill>
                  <a:schemeClr val="tx2"/>
                </a:solidFill>
                <a:latin typeface="Arial" panose="020B0604020202020204" pitchFamily="34" charset="0"/>
                <a:ea typeface="宋体" panose="02010600030101010101" pitchFamily="2" charset="-122"/>
              </a:rPr>
              <a:t>1.3 </a:t>
            </a:r>
            <a:r>
              <a:rPr lang="zh-CN" altLang="en-US" sz="4000">
                <a:solidFill>
                  <a:schemeClr val="tx2"/>
                </a:solidFill>
                <a:latin typeface="Arial" panose="020B0604020202020204" pitchFamily="34" charset="0"/>
                <a:ea typeface="宋体" panose="02010600030101010101" pitchFamily="2" charset="-122"/>
              </a:rPr>
              <a:t>编译程序的组成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4">
            <a:extLst>
              <a:ext uri="{FF2B5EF4-FFF2-40B4-BE49-F238E27FC236}">
                <a16:creationId xmlns:a16="http://schemas.microsoft.com/office/drawing/2014/main" id="{B9F6C0D4-D80C-4C2F-9B6F-78E7A21E7FD3}"/>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B7129866-556C-48E5-878F-CAA24472DFA9}" type="slidenum">
              <a:rPr lang="en-US" altLang="zh-CN" sz="1200" b="0">
                <a:solidFill>
                  <a:schemeClr val="tx1"/>
                </a:solidFill>
                <a:latin typeface="Garamond" panose="02020404030301010803" pitchFamily="18" charset="0"/>
                <a:ea typeface="宋体" panose="02010600030101010101" pitchFamily="2" charset="-122"/>
              </a:rPr>
              <a:pPr eaLnBrk="1" hangingPunct="1"/>
              <a:t>37</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37891" name="Rectangle 2">
            <a:extLst>
              <a:ext uri="{FF2B5EF4-FFF2-40B4-BE49-F238E27FC236}">
                <a16:creationId xmlns:a16="http://schemas.microsoft.com/office/drawing/2014/main" id="{AE3C1FF6-DA24-48C2-AE12-FE1175C1A1B8}"/>
              </a:ext>
            </a:extLst>
          </p:cNvPr>
          <p:cNvSpPr>
            <a:spLocks noGrp="1" noChangeArrowheads="1"/>
          </p:cNvSpPr>
          <p:nvPr>
            <p:ph type="title"/>
          </p:nvPr>
        </p:nvSpPr>
        <p:spPr>
          <a:xfrm>
            <a:off x="685800" y="260350"/>
            <a:ext cx="7773988" cy="576263"/>
          </a:xfrm>
          <a:noFill/>
        </p:spPr>
        <p:txBody>
          <a:bodyPr/>
          <a:lstStyle/>
          <a:p>
            <a:pPr eaLnBrk="1" hangingPunct="1"/>
            <a:r>
              <a:rPr lang="en-US" altLang="zh-CN" sz="3800" b="1">
                <a:solidFill>
                  <a:srgbClr val="993300"/>
                </a:solidFill>
              </a:rPr>
              <a:t>1.3.1 </a:t>
            </a:r>
            <a:r>
              <a:rPr lang="zh-CN" altLang="en-US" sz="3800" b="1">
                <a:solidFill>
                  <a:srgbClr val="993300"/>
                </a:solidFill>
              </a:rPr>
              <a:t>词法分析程序</a:t>
            </a:r>
            <a:r>
              <a:rPr lang="zh-CN" altLang="en-US" sz="3800"/>
              <a:t> </a:t>
            </a:r>
          </a:p>
        </p:txBody>
      </p:sp>
      <p:sp>
        <p:nvSpPr>
          <p:cNvPr id="37892" name="Text Box 3" descr="信纸">
            <a:extLst>
              <a:ext uri="{FF2B5EF4-FFF2-40B4-BE49-F238E27FC236}">
                <a16:creationId xmlns:a16="http://schemas.microsoft.com/office/drawing/2014/main" id="{DDC4CAA3-E17F-4B4C-B6A3-54D0D7445BB4}"/>
              </a:ext>
            </a:extLst>
          </p:cNvPr>
          <p:cNvSpPr txBox="1">
            <a:spLocks noChangeArrowheads="1"/>
          </p:cNvSpPr>
          <p:nvPr/>
        </p:nvSpPr>
        <p:spPr bwMode="auto">
          <a:xfrm>
            <a:off x="0" y="1025525"/>
            <a:ext cx="63246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lnSpc>
                <a:spcPct val="125000"/>
              </a:lnSpc>
              <a:spcBef>
                <a:spcPts val="600"/>
              </a:spcBef>
              <a:spcAft>
                <a:spcPts val="600"/>
              </a:spcAft>
            </a:pPr>
            <a:r>
              <a:rPr kumimoji="1" lang="zh-CN" altLang="en-US" sz="2400" dirty="0">
                <a:solidFill>
                  <a:srgbClr val="0000CC"/>
                </a:solidFill>
                <a:latin typeface="Times New Roman" panose="02020603050405020304" pitchFamily="18" charset="0"/>
                <a:ea typeface="宋体" panose="02010600030101010101" pitchFamily="2" charset="-122"/>
              </a:rPr>
              <a:t>　</a:t>
            </a:r>
            <a:r>
              <a:rPr kumimoji="1" lang="zh-CN" altLang="en-US" sz="2400" dirty="0">
                <a:solidFill>
                  <a:schemeClr val="tx1"/>
                </a:solidFill>
                <a:latin typeface="Times New Roman" panose="02020603050405020304" pitchFamily="18" charset="0"/>
                <a:ea typeface="宋体" panose="02010600030101010101" pitchFamily="2" charset="-122"/>
              </a:rPr>
              <a:t>　</a:t>
            </a:r>
            <a:r>
              <a:rPr kumimoji="1" lang="zh-CN" altLang="en-US" sz="2400" dirty="0">
                <a:solidFill>
                  <a:schemeClr val="tx1"/>
                </a:solidFill>
                <a:latin typeface="华文细黑" panose="02010600040101010101" pitchFamily="2" charset="-122"/>
                <a:ea typeface="华文细黑" panose="02010600040101010101" pitchFamily="2" charset="-122"/>
              </a:rPr>
              <a:t>词法分析又称扫描器。词法分析依次读入源程序中的每个字符，依据语言的构词规则，识别出一个个</a:t>
            </a:r>
            <a:r>
              <a:rPr kumimoji="1" lang="zh-CN" altLang="en-US" sz="2400" dirty="0">
                <a:solidFill>
                  <a:srgbClr val="0000CC"/>
                </a:solidFill>
                <a:latin typeface="华文细黑" panose="02010600040101010101" pitchFamily="2" charset="-122"/>
                <a:ea typeface="华文细黑" panose="02010600040101010101" pitchFamily="2" charset="-122"/>
              </a:rPr>
              <a:t>具有独立意义的最小语法单位</a:t>
            </a:r>
            <a:r>
              <a:rPr kumimoji="1" lang="zh-CN" altLang="en-US" sz="2400" dirty="0">
                <a:solidFill>
                  <a:schemeClr val="tx1"/>
                </a:solidFill>
                <a:latin typeface="华文细黑" panose="02010600040101010101" pitchFamily="2" charset="-122"/>
                <a:ea typeface="华文细黑" panose="02010600040101010101" pitchFamily="2" charset="-122"/>
              </a:rPr>
              <a:t>，即“</a:t>
            </a:r>
            <a:r>
              <a:rPr kumimoji="1" lang="zh-CN" altLang="en-US" sz="2400" dirty="0">
                <a:solidFill>
                  <a:srgbClr val="FF0000"/>
                </a:solidFill>
                <a:latin typeface="华文细黑" panose="02010600040101010101" pitchFamily="2" charset="-122"/>
                <a:ea typeface="华文细黑" panose="02010600040101010101" pitchFamily="2" charset="-122"/>
              </a:rPr>
              <a:t>单词</a:t>
            </a:r>
            <a:r>
              <a:rPr kumimoji="1" lang="zh-CN" altLang="en-US" sz="2400" dirty="0">
                <a:solidFill>
                  <a:schemeClr val="tx1"/>
                </a:solidFill>
                <a:latin typeface="华文细黑" panose="02010600040101010101" pitchFamily="2" charset="-122"/>
                <a:ea typeface="华文细黑" panose="02010600040101010101" pitchFamily="2" charset="-122"/>
              </a:rPr>
              <a:t>”，例如：是标识符、还是分界符、还是数等等。</a:t>
            </a:r>
            <a:r>
              <a:rPr lang="zh-CN" altLang="en-US" sz="2400" b="0" dirty="0">
                <a:solidFill>
                  <a:srgbClr val="CC3300"/>
                </a:solidFill>
                <a:latin typeface="华文细黑" panose="02010600040101010101" pitchFamily="2" charset="-122"/>
                <a:ea typeface="华文细黑" panose="02010600040101010101" pitchFamily="2" charset="-122"/>
              </a:rPr>
              <a:t>（</a:t>
            </a:r>
            <a:r>
              <a:rPr lang="zh-CN" altLang="en-US" sz="2400" dirty="0">
                <a:solidFill>
                  <a:srgbClr val="CC3300"/>
                </a:solidFill>
                <a:latin typeface="华文细黑" panose="02010600040101010101" pitchFamily="2" charset="-122"/>
                <a:ea typeface="华文细黑" panose="02010600040101010101" pitchFamily="2" charset="-122"/>
              </a:rPr>
              <a:t>字符串</a:t>
            </a:r>
            <a:r>
              <a:rPr lang="zh-CN" altLang="en-US" sz="2400" dirty="0">
                <a:solidFill>
                  <a:srgbClr val="CC3300"/>
                </a:solidFill>
                <a:latin typeface="华文细黑" panose="02010600040101010101" pitchFamily="2" charset="-122"/>
                <a:ea typeface="华文细黑" panose="02010600040101010101" pitchFamily="2" charset="-122"/>
                <a:sym typeface="Wingdings" panose="05000000000000000000" pitchFamily="2" charset="2"/>
              </a:rPr>
              <a:t></a:t>
            </a:r>
            <a:r>
              <a:rPr lang="zh-CN" altLang="en-US" sz="2400" dirty="0">
                <a:solidFill>
                  <a:srgbClr val="CC3300"/>
                </a:solidFill>
                <a:latin typeface="华文细黑" panose="02010600040101010101" pitchFamily="2" charset="-122"/>
                <a:ea typeface="华文细黑" panose="02010600040101010101" pitchFamily="2" charset="-122"/>
              </a:rPr>
              <a:t>单词串</a:t>
            </a:r>
            <a:r>
              <a:rPr lang="zh-CN" altLang="en-US" sz="2400" b="0" dirty="0">
                <a:solidFill>
                  <a:srgbClr val="CC3300"/>
                </a:solidFill>
                <a:latin typeface="华文细黑" panose="02010600040101010101" pitchFamily="2" charset="-122"/>
                <a:ea typeface="华文细黑" panose="02010600040101010101" pitchFamily="2" charset="-122"/>
              </a:rPr>
              <a:t> ）</a:t>
            </a:r>
          </a:p>
          <a:p>
            <a:pPr eaLnBrk="1" hangingPunct="1">
              <a:lnSpc>
                <a:spcPct val="125000"/>
              </a:lnSpc>
              <a:spcBef>
                <a:spcPts val="600"/>
              </a:spcBef>
              <a:spcAft>
                <a:spcPts val="600"/>
              </a:spcAft>
            </a:pPr>
            <a:endParaRPr kumimoji="1" lang="zh-CN" altLang="en-US" sz="2400" dirty="0">
              <a:solidFill>
                <a:schemeClr val="tx1"/>
              </a:solidFill>
              <a:latin typeface="华文细黑" panose="02010600040101010101" pitchFamily="2" charset="-122"/>
              <a:ea typeface="华文细黑" panose="02010600040101010101" pitchFamily="2" charset="-122"/>
            </a:endParaRPr>
          </a:p>
          <a:p>
            <a:pPr eaLnBrk="1" hangingPunct="1">
              <a:lnSpc>
                <a:spcPct val="125000"/>
              </a:lnSpc>
              <a:spcBef>
                <a:spcPts val="600"/>
              </a:spcBef>
              <a:spcAft>
                <a:spcPts val="600"/>
              </a:spcAft>
            </a:pPr>
            <a:r>
              <a:rPr kumimoji="1" lang="zh-CN" altLang="en-US" sz="2400" dirty="0">
                <a:solidFill>
                  <a:schemeClr val="tx1"/>
                </a:solidFill>
                <a:latin typeface="华文细黑" panose="02010600040101010101" pitchFamily="2" charset="-122"/>
                <a:ea typeface="华文细黑" panose="02010600040101010101" pitchFamily="2" charset="-122"/>
              </a:rPr>
              <a:t>　　可采用整数码或有意义的记号表示单词词性。例如，表达式</a:t>
            </a:r>
            <a:r>
              <a:rPr kumimoji="1" lang="zh-CN" altLang="en-US" sz="2400" dirty="0">
                <a:latin typeface="华文细黑" panose="02010600040101010101" pitchFamily="2" charset="-122"/>
                <a:ea typeface="华文细黑" panose="02010600040101010101" pitchFamily="2" charset="-122"/>
              </a:rPr>
              <a:t>　</a:t>
            </a:r>
            <a:r>
              <a:rPr kumimoji="1" lang="en-US" altLang="zh-CN" sz="2400" dirty="0">
                <a:latin typeface="华文细黑" panose="02010600040101010101" pitchFamily="2" charset="-122"/>
                <a:ea typeface="华文细黑" panose="02010600040101010101" pitchFamily="2" charset="-122"/>
              </a:rPr>
              <a:t>a=10+c*20</a:t>
            </a:r>
            <a:r>
              <a:rPr kumimoji="1" lang="zh-CN" altLang="en-US" sz="2400" dirty="0">
                <a:solidFill>
                  <a:schemeClr val="bg2"/>
                </a:solidFill>
                <a:latin typeface="华文细黑" panose="02010600040101010101" pitchFamily="2" charset="-122"/>
                <a:ea typeface="华文细黑" panose="02010600040101010101" pitchFamily="2" charset="-122"/>
              </a:rPr>
              <a:t>　</a:t>
            </a:r>
            <a:r>
              <a:rPr kumimoji="1" lang="zh-CN" altLang="en-US" sz="2400" dirty="0">
                <a:solidFill>
                  <a:schemeClr val="tx1"/>
                </a:solidFill>
                <a:latin typeface="华文细黑" panose="02010600040101010101" pitchFamily="2" charset="-122"/>
                <a:ea typeface="华文细黑" panose="02010600040101010101" pitchFamily="2" charset="-122"/>
              </a:rPr>
              <a:t>经词法分析其结果如图所示。</a:t>
            </a:r>
          </a:p>
        </p:txBody>
      </p:sp>
      <p:graphicFrame>
        <p:nvGraphicFramePr>
          <p:cNvPr id="556036" name="Group 4">
            <a:extLst>
              <a:ext uri="{FF2B5EF4-FFF2-40B4-BE49-F238E27FC236}">
                <a16:creationId xmlns:a16="http://schemas.microsoft.com/office/drawing/2014/main" id="{6710BA67-4933-464A-AC96-97E6A1923EFA}"/>
              </a:ext>
            </a:extLst>
          </p:cNvPr>
          <p:cNvGraphicFramePr>
            <a:graphicFrameLocks noGrp="1"/>
          </p:cNvGraphicFramePr>
          <p:nvPr>
            <p:extLst>
              <p:ext uri="{D42A27DB-BD31-4B8C-83A1-F6EECF244321}">
                <p14:modId xmlns:p14="http://schemas.microsoft.com/office/powerpoint/2010/main" val="1864158743"/>
              </p:ext>
            </p:extLst>
          </p:nvPr>
        </p:nvGraphicFramePr>
        <p:xfrm>
          <a:off x="6553200" y="1239838"/>
          <a:ext cx="2438400" cy="4318000"/>
        </p:xfrm>
        <a:graphic>
          <a:graphicData uri="http://schemas.openxmlformats.org/drawingml/2006/table">
            <a:tbl>
              <a:tblPr/>
              <a:tblGrid>
                <a:gridCol w="812800">
                  <a:extLst>
                    <a:ext uri="{9D8B030D-6E8A-4147-A177-3AD203B41FA5}">
                      <a16:colId xmlns:a16="http://schemas.microsoft.com/office/drawing/2014/main" val="130009149"/>
                    </a:ext>
                  </a:extLst>
                </a:gridCol>
                <a:gridCol w="812800">
                  <a:extLst>
                    <a:ext uri="{9D8B030D-6E8A-4147-A177-3AD203B41FA5}">
                      <a16:colId xmlns:a16="http://schemas.microsoft.com/office/drawing/2014/main" val="2404249649"/>
                    </a:ext>
                  </a:extLst>
                </a:gridCol>
                <a:gridCol w="812800">
                  <a:extLst>
                    <a:ext uri="{9D8B030D-6E8A-4147-A177-3AD203B41FA5}">
                      <a16:colId xmlns:a16="http://schemas.microsoft.com/office/drawing/2014/main" val="3529410227"/>
                    </a:ext>
                  </a:extLst>
                </a:gridCol>
              </a:tblGrid>
              <a:tr h="50800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整数码</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99CC"/>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zh-CN" altLang="en-US" sz="22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记号</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99CC"/>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zh-CN" altLang="en-US" sz="2200" b="1" i="0" u="none" strike="noStrike" cap="none" normalizeH="0" baseline="0">
                          <a:ln>
                            <a:noFill/>
                          </a:ln>
                          <a:solidFill>
                            <a:schemeClr val="bg2"/>
                          </a:solidFill>
                          <a:effectLst/>
                          <a:latin typeface="Arial" panose="020B0604020202020204" pitchFamily="34" charset="0"/>
                          <a:ea typeface="宋体" panose="02010600030101010101" pitchFamily="2" charset="-122"/>
                        </a:rPr>
                        <a:t>单词</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99CC"/>
                    </a:solidFill>
                  </a:tcPr>
                </a:tc>
                <a:extLst>
                  <a:ext uri="{0D108BD9-81ED-4DB2-BD59-A6C34878D82A}">
                    <a16:rowId xmlns:a16="http://schemas.microsoft.com/office/drawing/2014/main" val="3450375132"/>
                  </a:ext>
                </a:extLst>
              </a:tr>
              <a:tr h="50800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000" b="1" i="0" u="none" strike="noStrike" cap="none" normalizeH="0" baseline="0">
                          <a:ln>
                            <a:noFill/>
                          </a:ln>
                          <a:solidFill>
                            <a:schemeClr val="bg2"/>
                          </a:solidFill>
                          <a:effectLst/>
                          <a:latin typeface="Arial" panose="020B0604020202020204" pitchFamily="34" charset="0"/>
                          <a:ea typeface="宋体" panose="02010600030101010101" pitchFamily="2" charset="-122"/>
                        </a:rPr>
                        <a:t>100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99CC"/>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0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ID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99CC"/>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000" b="1" i="0" u="none" strike="noStrike" cap="none" normalizeH="0" baseline="0">
                          <a:ln>
                            <a:noFill/>
                          </a:ln>
                          <a:solidFill>
                            <a:schemeClr val="bg2"/>
                          </a:solidFill>
                          <a:effectLst/>
                          <a:latin typeface="Arial" panose="020B0604020202020204" pitchFamily="34" charset="0"/>
                          <a:ea typeface="宋体" panose="02010600030101010101" pitchFamily="2" charset="-122"/>
                        </a:rPr>
                        <a:t>a</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99CC"/>
                    </a:solidFill>
                  </a:tcPr>
                </a:tc>
                <a:extLst>
                  <a:ext uri="{0D108BD9-81ED-4DB2-BD59-A6C34878D82A}">
                    <a16:rowId xmlns:a16="http://schemas.microsoft.com/office/drawing/2014/main" val="193998355"/>
                  </a:ext>
                </a:extLst>
              </a:tr>
              <a:tr h="50800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000" b="1" i="0" u="none" strike="noStrike" cap="none" normalizeH="0" baseline="0">
                          <a:ln>
                            <a:noFill/>
                          </a:ln>
                          <a:solidFill>
                            <a:schemeClr val="bg2"/>
                          </a:solidFill>
                          <a:effectLst/>
                          <a:latin typeface="Arial" panose="020B0604020202020204" pitchFamily="34" charset="0"/>
                          <a:ea typeface="宋体" panose="02010600030101010101" pitchFamily="2" charset="-122"/>
                        </a:rPr>
                        <a:t>21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99CC"/>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0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99CC"/>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0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99CC"/>
                    </a:solidFill>
                  </a:tcPr>
                </a:tc>
                <a:extLst>
                  <a:ext uri="{0D108BD9-81ED-4DB2-BD59-A6C34878D82A}">
                    <a16:rowId xmlns:a16="http://schemas.microsoft.com/office/drawing/2014/main" val="2370107778"/>
                  </a:ext>
                </a:extLst>
              </a:tr>
              <a:tr h="50800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0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200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99CC"/>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000" b="1" i="0" u="none" strike="noStrike" cap="none" normalizeH="0" baseline="0">
                          <a:ln>
                            <a:noFill/>
                          </a:ln>
                          <a:solidFill>
                            <a:schemeClr val="bg2"/>
                          </a:solidFill>
                          <a:effectLst/>
                          <a:latin typeface="Arial" panose="020B0604020202020204" pitchFamily="34" charset="0"/>
                          <a:ea typeface="宋体" panose="02010600030101010101" pitchFamily="2" charset="-122"/>
                        </a:rPr>
                        <a:t>NUM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99CC"/>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000" b="1" i="0" u="none" strike="noStrike" cap="none" normalizeH="0" baseline="0">
                          <a:ln>
                            <a:noFill/>
                          </a:ln>
                          <a:solidFill>
                            <a:schemeClr val="bg2"/>
                          </a:solidFill>
                          <a:effectLst/>
                          <a:latin typeface="Arial" panose="020B0604020202020204" pitchFamily="34" charset="0"/>
                          <a:ea typeface="宋体" panose="02010600030101010101" pitchFamily="2" charset="-122"/>
                        </a:rPr>
                        <a:t>10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99CC"/>
                    </a:solidFill>
                  </a:tcPr>
                </a:tc>
                <a:extLst>
                  <a:ext uri="{0D108BD9-81ED-4DB2-BD59-A6C34878D82A}">
                    <a16:rowId xmlns:a16="http://schemas.microsoft.com/office/drawing/2014/main" val="50877998"/>
                  </a:ext>
                </a:extLst>
              </a:tr>
              <a:tr h="50800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000" b="1" i="0" u="none" strike="noStrike" cap="none" normalizeH="0" baseline="0">
                          <a:ln>
                            <a:noFill/>
                          </a:ln>
                          <a:solidFill>
                            <a:schemeClr val="bg2"/>
                          </a:solidFill>
                          <a:effectLst/>
                          <a:latin typeface="Arial" panose="020B0604020202020204" pitchFamily="34" charset="0"/>
                          <a:ea typeface="宋体" panose="02010600030101010101" pitchFamily="2" charset="-122"/>
                        </a:rPr>
                        <a:t>22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99CC"/>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0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99CC"/>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0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99CC"/>
                    </a:solidFill>
                  </a:tcPr>
                </a:tc>
                <a:extLst>
                  <a:ext uri="{0D108BD9-81ED-4DB2-BD59-A6C34878D82A}">
                    <a16:rowId xmlns:a16="http://schemas.microsoft.com/office/drawing/2014/main" val="2732558181"/>
                  </a:ext>
                </a:extLst>
              </a:tr>
              <a:tr h="50800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000" b="1" i="0" u="none" strike="noStrike" cap="none" normalizeH="0" baseline="0">
                          <a:ln>
                            <a:noFill/>
                          </a:ln>
                          <a:solidFill>
                            <a:schemeClr val="bg2"/>
                          </a:solidFill>
                          <a:effectLst/>
                          <a:latin typeface="Arial" panose="020B0604020202020204" pitchFamily="34" charset="0"/>
                          <a:ea typeface="宋体" panose="02010600030101010101" pitchFamily="2" charset="-122"/>
                        </a:rPr>
                        <a:t>100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99CC"/>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000" b="1" i="0" u="none" strike="noStrike" cap="none" normalizeH="0" baseline="0">
                          <a:ln>
                            <a:noFill/>
                          </a:ln>
                          <a:solidFill>
                            <a:schemeClr val="bg2"/>
                          </a:solidFill>
                          <a:effectLst/>
                          <a:latin typeface="Arial" panose="020B0604020202020204" pitchFamily="34" charset="0"/>
                          <a:ea typeface="宋体" panose="02010600030101010101" pitchFamily="2" charset="-122"/>
                        </a:rPr>
                        <a:t>ID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99CC"/>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000" b="1" i="0" u="none" strike="noStrike" cap="none" normalizeH="0" baseline="0">
                          <a:ln>
                            <a:noFill/>
                          </a:ln>
                          <a:solidFill>
                            <a:schemeClr val="bg2"/>
                          </a:solidFill>
                          <a:effectLst/>
                          <a:latin typeface="Arial" panose="020B0604020202020204" pitchFamily="34" charset="0"/>
                          <a:ea typeface="宋体" panose="02010600030101010101" pitchFamily="2" charset="-122"/>
                        </a:rPr>
                        <a:t>c</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99CC"/>
                    </a:solidFill>
                  </a:tcPr>
                </a:tc>
                <a:extLst>
                  <a:ext uri="{0D108BD9-81ED-4DB2-BD59-A6C34878D82A}">
                    <a16:rowId xmlns:a16="http://schemas.microsoft.com/office/drawing/2014/main" val="3491257636"/>
                  </a:ext>
                </a:extLst>
              </a:tr>
              <a:tr h="50800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000" b="1" i="0" u="none" strike="noStrike" cap="none" normalizeH="0" baseline="0">
                          <a:ln>
                            <a:noFill/>
                          </a:ln>
                          <a:solidFill>
                            <a:schemeClr val="bg2"/>
                          </a:solidFill>
                          <a:effectLst/>
                          <a:latin typeface="Arial" panose="020B0604020202020204" pitchFamily="34" charset="0"/>
                          <a:ea typeface="宋体" panose="02010600030101010101" pitchFamily="2" charset="-122"/>
                        </a:rPr>
                        <a:t>25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99CC"/>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0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99CC"/>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000" b="1" i="0" u="none" strike="noStrike" cap="none" normalizeH="0" baseline="0">
                          <a:ln>
                            <a:noFill/>
                          </a:ln>
                          <a:solidFill>
                            <a:schemeClr val="bg2"/>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99CC"/>
                    </a:solidFill>
                  </a:tcPr>
                </a:tc>
                <a:extLst>
                  <a:ext uri="{0D108BD9-81ED-4DB2-BD59-A6C34878D82A}">
                    <a16:rowId xmlns:a16="http://schemas.microsoft.com/office/drawing/2014/main" val="980918954"/>
                  </a:ext>
                </a:extLst>
              </a:tr>
              <a:tr h="50800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000" b="1" i="0" u="none" strike="noStrike" cap="none" normalizeH="0" baseline="0">
                          <a:ln>
                            <a:noFill/>
                          </a:ln>
                          <a:solidFill>
                            <a:schemeClr val="bg2"/>
                          </a:solidFill>
                          <a:effectLst/>
                          <a:latin typeface="Arial" panose="020B0604020202020204" pitchFamily="34" charset="0"/>
                          <a:ea typeface="宋体" panose="02010600030101010101" pitchFamily="2" charset="-122"/>
                        </a:rPr>
                        <a:t>200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99CC"/>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000" b="1" i="0" u="none" strike="noStrike" cap="none" normalizeH="0" baseline="0">
                          <a:ln>
                            <a:noFill/>
                          </a:ln>
                          <a:solidFill>
                            <a:schemeClr val="bg2"/>
                          </a:solidFill>
                          <a:effectLst/>
                          <a:latin typeface="Arial" panose="020B0604020202020204" pitchFamily="34" charset="0"/>
                          <a:ea typeface="宋体" panose="02010600030101010101" pitchFamily="2" charset="-122"/>
                        </a:rPr>
                        <a:t>NUM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99CC"/>
                    </a:solid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000" b="1" i="0" u="none" strike="noStrike" cap="none" normalizeH="0" baseline="0" dirty="0">
                          <a:ln>
                            <a:noFill/>
                          </a:ln>
                          <a:solidFill>
                            <a:schemeClr val="bg2"/>
                          </a:solidFill>
                          <a:effectLst/>
                          <a:latin typeface="Arial" panose="020B0604020202020204" pitchFamily="34" charset="0"/>
                          <a:ea typeface="宋体" panose="02010600030101010101" pitchFamily="2" charset="-122"/>
                        </a:rPr>
                        <a:t>20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99CC"/>
                    </a:solidFill>
                  </a:tcPr>
                </a:tc>
                <a:extLst>
                  <a:ext uri="{0D108BD9-81ED-4DB2-BD59-A6C34878D82A}">
                    <a16:rowId xmlns:a16="http://schemas.microsoft.com/office/drawing/2014/main" val="3259612341"/>
                  </a:ext>
                </a:extLst>
              </a:tr>
            </a:tbl>
          </a:graphicData>
        </a:graphic>
      </p:graphicFrame>
      <p:sp>
        <p:nvSpPr>
          <p:cNvPr id="37931" name="Text Box 42">
            <a:extLst>
              <a:ext uri="{FF2B5EF4-FFF2-40B4-BE49-F238E27FC236}">
                <a16:creationId xmlns:a16="http://schemas.microsoft.com/office/drawing/2014/main" id="{E2229A53-937B-4C33-8135-33F33C93F314}"/>
              </a:ext>
            </a:extLst>
          </p:cNvPr>
          <p:cNvSpPr txBox="1">
            <a:spLocks noChangeArrowheads="1"/>
          </p:cNvSpPr>
          <p:nvPr/>
        </p:nvSpPr>
        <p:spPr bwMode="auto">
          <a:xfrm>
            <a:off x="6100393" y="5625068"/>
            <a:ext cx="2590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000" dirty="0">
                <a:solidFill>
                  <a:schemeClr val="tx1"/>
                </a:solidFill>
                <a:latin typeface="Times New Roman" panose="02020603050405020304" pitchFamily="18" charset="0"/>
                <a:ea typeface="宋体" panose="02010600030101010101" pitchFamily="2" charset="-122"/>
              </a:rPr>
              <a:t>词法分析结果</a:t>
            </a:r>
            <a:r>
              <a:rPr kumimoji="1" lang="zh-CN" altLang="en-US" sz="3600" dirty="0">
                <a:solidFill>
                  <a:schemeClr val="tx1"/>
                </a:solidFill>
                <a:latin typeface="Times New Roman" panose="02020603050405020304" pitchFamily="18" charset="0"/>
                <a:ea typeface="宋体" panose="02010600030101010101" pitchFamily="2" charset="-122"/>
              </a:rPr>
              <a:t> </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FAFF1640-204C-4B2D-8B31-FB98BF3EB494}"/>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8E688E54-E7A9-477A-ABB6-25A0C75BDDE1}" type="slidenum">
              <a:rPr lang="en-US" altLang="zh-CN" sz="1200" b="0">
                <a:solidFill>
                  <a:schemeClr val="tx1"/>
                </a:solidFill>
                <a:latin typeface="Garamond" panose="02020404030301010803" pitchFamily="18" charset="0"/>
                <a:ea typeface="宋体" panose="02010600030101010101" pitchFamily="2" charset="-122"/>
              </a:rPr>
              <a:pPr eaLnBrk="1" hangingPunct="1"/>
              <a:t>38</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38915" name="Text Box 3">
            <a:extLst>
              <a:ext uri="{FF2B5EF4-FFF2-40B4-BE49-F238E27FC236}">
                <a16:creationId xmlns:a16="http://schemas.microsoft.com/office/drawing/2014/main" id="{00330757-FED5-47D7-8881-4E89EA38201E}"/>
              </a:ext>
            </a:extLst>
          </p:cNvPr>
          <p:cNvSpPr txBox="1">
            <a:spLocks noChangeArrowheads="1"/>
          </p:cNvSpPr>
          <p:nvPr/>
        </p:nvSpPr>
        <p:spPr bwMode="auto">
          <a:xfrm>
            <a:off x="468313" y="1766008"/>
            <a:ext cx="8675687"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r>
              <a:rPr kumimoji="1" lang="zh-CN" altLang="en-US" sz="2400" dirty="0">
                <a:latin typeface="Times New Roman" panose="02020603050405020304" pitchFamily="18" charset="0"/>
                <a:ea typeface="宋体" panose="02010600030101010101" pitchFamily="2" charset="-122"/>
              </a:rPr>
              <a:t>　</a:t>
            </a:r>
            <a:r>
              <a:rPr kumimoji="1" lang="zh-CN" altLang="en-US" sz="2400" dirty="0">
                <a:latin typeface="华文细黑" panose="02010600040101010101" pitchFamily="2" charset="-122"/>
                <a:ea typeface="华文细黑" panose="02010600040101010101" pitchFamily="2" charset="-122"/>
              </a:rPr>
              <a:t>　</a:t>
            </a:r>
            <a:r>
              <a:rPr kumimoji="1" lang="zh-CN" altLang="en-US" sz="3600" dirty="0">
                <a:solidFill>
                  <a:schemeClr val="tx1"/>
                </a:solidFill>
                <a:latin typeface="华文细黑" panose="02010600040101010101" pitchFamily="2" charset="-122"/>
                <a:ea typeface="华文细黑" panose="02010600040101010101" pitchFamily="2" charset="-122"/>
              </a:rPr>
              <a:t>词法分析的数学模型是有穷状态自动机和正则表达式</a:t>
            </a:r>
          </a:p>
        </p:txBody>
      </p:sp>
      <p:sp>
        <p:nvSpPr>
          <p:cNvPr id="38916" name="Text Box 4">
            <a:extLst>
              <a:ext uri="{FF2B5EF4-FFF2-40B4-BE49-F238E27FC236}">
                <a16:creationId xmlns:a16="http://schemas.microsoft.com/office/drawing/2014/main" id="{EE44AD99-A05D-4D05-8560-6B4484B90FEA}"/>
              </a:ext>
            </a:extLst>
          </p:cNvPr>
          <p:cNvSpPr txBox="1">
            <a:spLocks noChangeArrowheads="1"/>
          </p:cNvSpPr>
          <p:nvPr/>
        </p:nvSpPr>
        <p:spPr bwMode="auto">
          <a:xfrm>
            <a:off x="899592" y="3429000"/>
            <a:ext cx="5256213"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r>
              <a:rPr kumimoji="1"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kumimoji="1" lang="zh-CN" altLang="en-US"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dirty="0" err="1">
                <a:solidFill>
                  <a:schemeClr val="tx1"/>
                </a:solidFill>
                <a:latin typeface="Times New Roman" panose="02020603050405020304" pitchFamily="18" charset="0"/>
                <a:ea typeface="宋体" panose="02010600030101010101" pitchFamily="2" charset="-122"/>
                <a:sym typeface="Symbol" panose="05050102010706020507" pitchFamily="18" charset="2"/>
              </a:rPr>
              <a:t>a|b</a:t>
            </a:r>
            <a:r>
              <a:rPr kumimoji="1"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rPr>
              <a:t>|…|z,     =0|1|…|9</a:t>
            </a:r>
          </a:p>
          <a:p>
            <a:pPr eaLnBrk="1" hangingPunct="1">
              <a:spcBef>
                <a:spcPct val="50000"/>
              </a:spcBef>
            </a:pPr>
            <a:r>
              <a:rPr kumimoji="1" lang="en-US" altLang="zh-CN" sz="3600" dirty="0">
                <a:solidFill>
                  <a:schemeClr val="tx1"/>
                </a:solidFill>
                <a:latin typeface="Times New Roman" panose="02020603050405020304" pitchFamily="18" charset="0"/>
                <a:ea typeface="宋体" panose="02010600030101010101" pitchFamily="2" charset="-122"/>
                <a:sym typeface="Symbol" panose="05050102010706020507" pitchFamily="18" charset="2"/>
              </a:rPr>
              <a:t>(| )*  ,  *</a:t>
            </a:r>
          </a:p>
        </p:txBody>
      </p:sp>
      <p:sp>
        <p:nvSpPr>
          <p:cNvPr id="38917" name="Rectangle 6">
            <a:extLst>
              <a:ext uri="{FF2B5EF4-FFF2-40B4-BE49-F238E27FC236}">
                <a16:creationId xmlns:a16="http://schemas.microsoft.com/office/drawing/2014/main" id="{709B9808-FE9B-4A2E-93AD-FE200C6A2DF5}"/>
              </a:ext>
            </a:extLst>
          </p:cNvPr>
          <p:cNvSpPr>
            <a:spLocks noGrp="1" noChangeArrowheads="1"/>
          </p:cNvSpPr>
          <p:nvPr>
            <p:ph type="title"/>
          </p:nvPr>
        </p:nvSpPr>
        <p:spPr>
          <a:xfrm>
            <a:off x="685800" y="260350"/>
            <a:ext cx="7773988" cy="576263"/>
          </a:xfrm>
          <a:noFill/>
        </p:spPr>
        <p:txBody>
          <a:bodyPr/>
          <a:lstStyle/>
          <a:p>
            <a:pPr eaLnBrk="1" hangingPunct="1"/>
            <a:r>
              <a:rPr lang="en-US" altLang="zh-CN" sz="3800" b="1"/>
              <a:t>1.3.1 </a:t>
            </a:r>
            <a:r>
              <a:rPr lang="zh-CN" altLang="en-US" sz="3800" b="1"/>
              <a:t>词法分析程序</a:t>
            </a:r>
            <a:r>
              <a:rPr lang="zh-CN" altLang="en-US" sz="3800"/>
              <a:t> </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2">
            <a:extLst>
              <a:ext uri="{FF2B5EF4-FFF2-40B4-BE49-F238E27FC236}">
                <a16:creationId xmlns:a16="http://schemas.microsoft.com/office/drawing/2014/main" id="{07537DEF-2EF0-4384-820E-6D42780144B9}"/>
              </a:ext>
            </a:extLst>
          </p:cNvPr>
          <p:cNvSpPr>
            <a:spLocks noGrp="1"/>
          </p:cNvSpPr>
          <p:nvPr>
            <p:ph type="sldNum" sz="quarter" idx="12"/>
          </p:nvPr>
        </p:nvSpPr>
        <p:spPr>
          <a:xfrm>
            <a:off x="6756400" y="5346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fld id="{3DE9394C-FF03-456D-A0B2-FDB6F7CC5043}" type="slidenum">
              <a:rPr lang="en-US" altLang="zh-CN" sz="1200" b="0" smtClean="0">
                <a:solidFill>
                  <a:schemeClr val="tx1"/>
                </a:solidFill>
                <a:latin typeface="Garamond" panose="02020404030301010803" pitchFamily="18" charset="0"/>
                <a:ea typeface="宋体" panose="02010600030101010101" pitchFamily="2" charset="-122"/>
              </a:rPr>
              <a:pPr/>
              <a:t>39</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5" name="Rectangle 38">
            <a:extLst>
              <a:ext uri="{FF2B5EF4-FFF2-40B4-BE49-F238E27FC236}">
                <a16:creationId xmlns:a16="http://schemas.microsoft.com/office/drawing/2014/main" id="{761FF07D-3472-470C-8A2C-82919EC53657}"/>
              </a:ext>
            </a:extLst>
          </p:cNvPr>
          <p:cNvSpPr>
            <a:spLocks noChangeArrowheads="1"/>
          </p:cNvSpPr>
          <p:nvPr/>
        </p:nvSpPr>
        <p:spPr bwMode="auto">
          <a:xfrm>
            <a:off x="557213" y="836712"/>
            <a:ext cx="10985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lang="zh-CN" altLang="en-US" sz="3600" dirty="0">
                <a:solidFill>
                  <a:srgbClr val="C00000"/>
                </a:solidFill>
                <a:ea typeface="楷体_GB2312" pitchFamily="49" charset="-122"/>
              </a:rPr>
              <a:t>任务</a:t>
            </a:r>
          </a:p>
        </p:txBody>
      </p:sp>
      <p:sp>
        <p:nvSpPr>
          <p:cNvPr id="6" name="Rectangle 39">
            <a:extLst>
              <a:ext uri="{FF2B5EF4-FFF2-40B4-BE49-F238E27FC236}">
                <a16:creationId xmlns:a16="http://schemas.microsoft.com/office/drawing/2014/main" id="{2ABDB954-3432-4583-9DEF-52848F03CC24}"/>
              </a:ext>
            </a:extLst>
          </p:cNvPr>
          <p:cNvSpPr>
            <a:spLocks noChangeArrowheads="1"/>
          </p:cNvSpPr>
          <p:nvPr/>
        </p:nvSpPr>
        <p:spPr bwMode="auto">
          <a:xfrm>
            <a:off x="490538" y="2495650"/>
            <a:ext cx="20129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lang="zh-CN" altLang="en-US" sz="3600">
                <a:solidFill>
                  <a:srgbClr val="C00000"/>
                </a:solidFill>
                <a:ea typeface="楷体_GB2312" pitchFamily="49" charset="-122"/>
              </a:rPr>
              <a:t>所做转换</a:t>
            </a:r>
          </a:p>
        </p:txBody>
      </p:sp>
      <p:sp>
        <p:nvSpPr>
          <p:cNvPr id="7" name="Rectangle 40">
            <a:extLst>
              <a:ext uri="{FF2B5EF4-FFF2-40B4-BE49-F238E27FC236}">
                <a16:creationId xmlns:a16="http://schemas.microsoft.com/office/drawing/2014/main" id="{C541199C-0956-45F3-BE04-77509732505E}"/>
              </a:ext>
            </a:extLst>
          </p:cNvPr>
          <p:cNvSpPr>
            <a:spLocks noChangeArrowheads="1"/>
          </p:cNvSpPr>
          <p:nvPr/>
        </p:nvSpPr>
        <p:spPr bwMode="auto">
          <a:xfrm>
            <a:off x="598488" y="4084737"/>
            <a:ext cx="10985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lang="zh-CN" altLang="en-US" sz="3600">
                <a:solidFill>
                  <a:srgbClr val="C00000"/>
                </a:solidFill>
                <a:ea typeface="楷体_GB2312" pitchFamily="49" charset="-122"/>
              </a:rPr>
              <a:t>依据</a:t>
            </a:r>
          </a:p>
        </p:txBody>
      </p:sp>
      <p:sp>
        <p:nvSpPr>
          <p:cNvPr id="8" name="Rectangle 41">
            <a:extLst>
              <a:ext uri="{FF2B5EF4-FFF2-40B4-BE49-F238E27FC236}">
                <a16:creationId xmlns:a16="http://schemas.microsoft.com/office/drawing/2014/main" id="{ACE8842B-C9F5-4412-9A0D-0C9A0D55E89F}"/>
              </a:ext>
            </a:extLst>
          </p:cNvPr>
          <p:cNvSpPr>
            <a:spLocks noChangeArrowheads="1"/>
          </p:cNvSpPr>
          <p:nvPr/>
        </p:nvSpPr>
        <p:spPr bwMode="auto">
          <a:xfrm>
            <a:off x="1920017" y="4677996"/>
            <a:ext cx="1620957" cy="523220"/>
          </a:xfrm>
          <a:prstGeom prst="rect">
            <a:avLst/>
          </a:prstGeom>
          <a:noFill/>
          <a:ln w="57150" algn="ctr">
            <a:solidFill>
              <a:srgbClr val="3366FF"/>
            </a:solidFill>
            <a:miter lim="800000"/>
            <a:headEnd/>
            <a:tailEnd/>
          </a:ln>
          <a:effectLst/>
        </p:spPr>
        <p:txBody>
          <a:bodyPr wrap="none" anchor="ctr">
            <a:spAutoFit/>
          </a:bodyPr>
          <a:lstStyle/>
          <a:p>
            <a:pPr algn="ctr" eaLnBrk="1" fontAlgn="auto" hangingPunct="1">
              <a:spcBef>
                <a:spcPct val="50000"/>
              </a:spcBef>
              <a:spcAft>
                <a:spcPts val="0"/>
              </a:spcAft>
              <a:defRPr/>
            </a:pPr>
            <a:r>
              <a:rPr lang="zh-CN" altLang="en-US" sz="2800" b="0" kern="0">
                <a:solidFill>
                  <a:schemeClr val="tx1"/>
                </a:solidFill>
                <a:ea typeface="楷体_GB2312" pitchFamily="49" charset="-122"/>
              </a:rPr>
              <a:t>构词规则</a:t>
            </a:r>
          </a:p>
        </p:txBody>
      </p:sp>
      <p:sp>
        <p:nvSpPr>
          <p:cNvPr id="9" name="Rectangle 42">
            <a:extLst>
              <a:ext uri="{FF2B5EF4-FFF2-40B4-BE49-F238E27FC236}">
                <a16:creationId xmlns:a16="http://schemas.microsoft.com/office/drawing/2014/main" id="{D9FA5D95-EBDC-477B-9AB8-D41E1D841DFA}"/>
              </a:ext>
            </a:extLst>
          </p:cNvPr>
          <p:cNvSpPr>
            <a:spLocks noChangeArrowheads="1"/>
          </p:cNvSpPr>
          <p:nvPr/>
        </p:nvSpPr>
        <p:spPr bwMode="auto">
          <a:xfrm>
            <a:off x="3617913" y="4035525"/>
            <a:ext cx="29273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lang="zh-CN" altLang="en-US" sz="3600">
                <a:solidFill>
                  <a:srgbClr val="C00000"/>
                </a:solidFill>
                <a:ea typeface="楷体_GB2312" pitchFamily="49" charset="-122"/>
              </a:rPr>
              <a:t>主要理论基础</a:t>
            </a:r>
          </a:p>
        </p:txBody>
      </p:sp>
      <p:sp>
        <p:nvSpPr>
          <p:cNvPr id="10" name="Rectangle 43">
            <a:extLst>
              <a:ext uri="{FF2B5EF4-FFF2-40B4-BE49-F238E27FC236}">
                <a16:creationId xmlns:a16="http://schemas.microsoft.com/office/drawing/2014/main" id="{C447855E-3921-45F7-912C-3F1D99026277}"/>
              </a:ext>
            </a:extLst>
          </p:cNvPr>
          <p:cNvSpPr>
            <a:spLocks noChangeArrowheads="1"/>
          </p:cNvSpPr>
          <p:nvPr/>
        </p:nvSpPr>
        <p:spPr bwMode="auto">
          <a:xfrm>
            <a:off x="6801431" y="4690696"/>
            <a:ext cx="1980029" cy="523220"/>
          </a:xfrm>
          <a:prstGeom prst="rect">
            <a:avLst/>
          </a:prstGeom>
          <a:noFill/>
          <a:ln w="57150" algn="ctr">
            <a:solidFill>
              <a:srgbClr val="3366FF"/>
            </a:solidFill>
            <a:miter lim="800000"/>
            <a:headEnd/>
            <a:tailEnd/>
          </a:ln>
          <a:effectLst/>
        </p:spPr>
        <p:txBody>
          <a:bodyPr wrap="none" anchor="ctr">
            <a:spAutoFit/>
          </a:bodyPr>
          <a:lstStyle/>
          <a:p>
            <a:pPr algn="ctr" eaLnBrk="1" fontAlgn="auto" hangingPunct="1">
              <a:spcBef>
                <a:spcPct val="50000"/>
              </a:spcBef>
              <a:spcAft>
                <a:spcPts val="0"/>
              </a:spcAft>
              <a:defRPr/>
            </a:pPr>
            <a:r>
              <a:rPr lang="zh-CN" altLang="en-US" sz="2800" b="0" kern="0">
                <a:solidFill>
                  <a:schemeClr val="tx1"/>
                </a:solidFill>
                <a:ea typeface="楷体_GB2312" pitchFamily="49" charset="-122"/>
              </a:rPr>
              <a:t>自动机理论</a:t>
            </a:r>
          </a:p>
        </p:txBody>
      </p:sp>
      <p:sp>
        <p:nvSpPr>
          <p:cNvPr id="11" name="Rectangle 44">
            <a:extLst>
              <a:ext uri="{FF2B5EF4-FFF2-40B4-BE49-F238E27FC236}">
                <a16:creationId xmlns:a16="http://schemas.microsoft.com/office/drawing/2014/main" id="{353A2122-7EF7-4DC2-B32A-1A23EC801CA0}"/>
              </a:ext>
            </a:extLst>
          </p:cNvPr>
          <p:cNvSpPr>
            <a:spLocks noChangeArrowheads="1"/>
          </p:cNvSpPr>
          <p:nvPr/>
        </p:nvSpPr>
        <p:spPr bwMode="auto">
          <a:xfrm>
            <a:off x="1946708" y="3219083"/>
            <a:ext cx="2339102" cy="523220"/>
          </a:xfrm>
          <a:prstGeom prst="rect">
            <a:avLst/>
          </a:prstGeom>
          <a:noFill/>
          <a:ln w="57150" algn="ctr">
            <a:solidFill>
              <a:srgbClr val="3366FF"/>
            </a:solidFill>
            <a:miter lim="800000"/>
            <a:headEnd/>
            <a:tailEnd/>
          </a:ln>
          <a:effectLst/>
        </p:spPr>
        <p:txBody>
          <a:bodyPr wrap="none" anchor="ctr">
            <a:spAutoFit/>
          </a:bodyPr>
          <a:lstStyle/>
          <a:p>
            <a:pPr algn="ctr" eaLnBrk="1" fontAlgn="auto" hangingPunct="1">
              <a:spcBef>
                <a:spcPct val="50000"/>
              </a:spcBef>
              <a:spcAft>
                <a:spcPts val="0"/>
              </a:spcAft>
              <a:defRPr/>
            </a:pPr>
            <a:r>
              <a:rPr lang="zh-CN" altLang="en-US" sz="2800" b="0" kern="0">
                <a:solidFill>
                  <a:schemeClr val="tx1"/>
                </a:solidFill>
                <a:ea typeface="楷体_GB2312" pitchFamily="49" charset="-122"/>
              </a:rPr>
              <a:t>源程序字符串</a:t>
            </a:r>
          </a:p>
        </p:txBody>
      </p:sp>
      <p:sp>
        <p:nvSpPr>
          <p:cNvPr id="12" name="Rectangle 45">
            <a:extLst>
              <a:ext uri="{FF2B5EF4-FFF2-40B4-BE49-F238E27FC236}">
                <a16:creationId xmlns:a16="http://schemas.microsoft.com/office/drawing/2014/main" id="{F78135B7-5BE9-4A5D-BB59-A66223925FA0}"/>
              </a:ext>
            </a:extLst>
          </p:cNvPr>
          <p:cNvSpPr>
            <a:spLocks noChangeArrowheads="1"/>
          </p:cNvSpPr>
          <p:nvPr/>
        </p:nvSpPr>
        <p:spPr bwMode="auto">
          <a:xfrm>
            <a:off x="6287230" y="3190508"/>
            <a:ext cx="1620957" cy="523220"/>
          </a:xfrm>
          <a:prstGeom prst="rect">
            <a:avLst/>
          </a:prstGeom>
          <a:noFill/>
          <a:ln w="57150" algn="ctr">
            <a:solidFill>
              <a:srgbClr val="3366FF"/>
            </a:solidFill>
            <a:miter lim="800000"/>
            <a:headEnd/>
            <a:tailEnd/>
          </a:ln>
          <a:effectLst/>
        </p:spPr>
        <p:txBody>
          <a:bodyPr wrap="none" anchor="ctr">
            <a:spAutoFit/>
          </a:bodyPr>
          <a:lstStyle/>
          <a:p>
            <a:pPr algn="ctr" eaLnBrk="1" fontAlgn="auto" hangingPunct="1">
              <a:spcBef>
                <a:spcPct val="50000"/>
              </a:spcBef>
              <a:spcAft>
                <a:spcPts val="0"/>
              </a:spcAft>
              <a:defRPr/>
            </a:pPr>
            <a:r>
              <a:rPr lang="zh-CN" altLang="en-US" sz="2800" b="0" kern="0">
                <a:solidFill>
                  <a:schemeClr val="tx1"/>
                </a:solidFill>
                <a:ea typeface="楷体_GB2312" pitchFamily="49" charset="-122"/>
              </a:rPr>
              <a:t>单词符号</a:t>
            </a:r>
          </a:p>
        </p:txBody>
      </p:sp>
      <p:sp>
        <p:nvSpPr>
          <p:cNvPr id="13" name="Line 46">
            <a:extLst>
              <a:ext uri="{FF2B5EF4-FFF2-40B4-BE49-F238E27FC236}">
                <a16:creationId xmlns:a16="http://schemas.microsoft.com/office/drawing/2014/main" id="{1C5E2142-8774-4857-BBEA-90BF741A57F4}"/>
              </a:ext>
            </a:extLst>
          </p:cNvPr>
          <p:cNvSpPr>
            <a:spLocks noChangeShapeType="1"/>
          </p:cNvSpPr>
          <p:nvPr/>
        </p:nvSpPr>
        <p:spPr bwMode="auto">
          <a:xfrm flipV="1">
            <a:off x="4316413" y="3446562"/>
            <a:ext cx="1935162" cy="20638"/>
          </a:xfrm>
          <a:prstGeom prst="line">
            <a:avLst/>
          </a:prstGeom>
          <a:noFill/>
          <a:ln w="57150">
            <a:solidFill>
              <a:srgbClr val="DC5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endParaRPr lang="zh-CN" altLang="en-US" sz="2800" b="0" kern="0">
              <a:solidFill>
                <a:srgbClr val="FF0000"/>
              </a:solidFill>
              <a:ea typeface="楷体_GB2312" pitchFamily="49" charset="-122"/>
            </a:endParaRPr>
          </a:p>
        </p:txBody>
      </p:sp>
      <p:sp>
        <p:nvSpPr>
          <p:cNvPr id="14" name="Rectangle 47">
            <a:extLst>
              <a:ext uri="{FF2B5EF4-FFF2-40B4-BE49-F238E27FC236}">
                <a16:creationId xmlns:a16="http://schemas.microsoft.com/office/drawing/2014/main" id="{3B4F0803-4AC8-42D2-AAE3-60E435266380}"/>
              </a:ext>
            </a:extLst>
          </p:cNvPr>
          <p:cNvSpPr>
            <a:spLocks noChangeArrowheads="1"/>
          </p:cNvSpPr>
          <p:nvPr/>
        </p:nvSpPr>
        <p:spPr bwMode="auto">
          <a:xfrm>
            <a:off x="1917696" y="901800"/>
            <a:ext cx="6988175" cy="1430337"/>
          </a:xfrm>
          <a:prstGeom prst="rect">
            <a:avLst/>
          </a:prstGeom>
          <a:noFill/>
          <a:ln w="57150" algn="ctr">
            <a:solidFill>
              <a:srgbClr val="3366FF"/>
            </a:solidFill>
            <a:miter lim="800000"/>
            <a:headEnd/>
            <a:tailEnd/>
          </a:ln>
          <a:effectLst/>
        </p:spPr>
        <p:txBody>
          <a:bodyPr anchor="ctr">
            <a:spAutoFit/>
          </a:bodyPr>
          <a:lstStyle/>
          <a:p>
            <a:pPr eaLnBrk="1" fontAlgn="auto" hangingPunct="1">
              <a:spcBef>
                <a:spcPct val="50000"/>
              </a:spcBef>
              <a:spcAft>
                <a:spcPts val="0"/>
              </a:spcAft>
              <a:defRPr/>
            </a:pPr>
            <a:r>
              <a:rPr lang="zh-CN" altLang="en-US" sz="2800" b="0" kern="0" dirty="0">
                <a:solidFill>
                  <a:schemeClr val="tx1"/>
                </a:solidFill>
                <a:ea typeface="楷体_GB2312" pitchFamily="49" charset="-122"/>
              </a:rPr>
              <a:t>输入源程序；扫描、分解字符串，识别出一个个单词（定义符、标识符、运算符、界符、常数）</a:t>
            </a:r>
          </a:p>
        </p:txBody>
      </p:sp>
      <p:sp>
        <p:nvSpPr>
          <p:cNvPr id="15" name="Line 48">
            <a:extLst>
              <a:ext uri="{FF2B5EF4-FFF2-40B4-BE49-F238E27FC236}">
                <a16:creationId xmlns:a16="http://schemas.microsoft.com/office/drawing/2014/main" id="{83BFAD3D-BB15-4965-8B45-DE5DF33C3D75}"/>
              </a:ext>
            </a:extLst>
          </p:cNvPr>
          <p:cNvSpPr>
            <a:spLocks noChangeShapeType="1"/>
          </p:cNvSpPr>
          <p:nvPr/>
        </p:nvSpPr>
        <p:spPr bwMode="auto">
          <a:xfrm flipV="1">
            <a:off x="3617913" y="4941987"/>
            <a:ext cx="3125787" cy="7938"/>
          </a:xfrm>
          <a:prstGeom prst="line">
            <a:avLst/>
          </a:prstGeom>
          <a:noFill/>
          <a:ln w="57150">
            <a:solidFill>
              <a:srgbClr val="DC5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endParaRPr lang="zh-CN" altLang="en-US" sz="2800" b="0" kern="0">
              <a:solidFill>
                <a:srgbClr val="FF0000"/>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nodeType="afterGroup">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slide(fromTop)">
                                      <p:cBhvr>
                                        <p:cTn id="11" dur="500"/>
                                        <p:tgtEl>
                                          <p:spTgt spid="1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par>
                          <p:cTn id="17" fill="hold" nodeType="afterGroup">
                            <p:stCondLst>
                              <p:cond delay="500"/>
                            </p:stCondLst>
                            <p:childTnLst>
                              <p:par>
                                <p:cTn id="18" presetID="12" presetClass="entr" presetSubtype="1"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slide(fromTop)">
                                      <p:cBhvr>
                                        <p:cTn id="20" dur="500"/>
                                        <p:tgtEl>
                                          <p:spTgt spid="11"/>
                                        </p:tgtEl>
                                      </p:cBhvr>
                                    </p:animEffect>
                                  </p:childTnLst>
                                </p:cTn>
                              </p:par>
                            </p:childTnLst>
                          </p:cTn>
                        </p:par>
                        <p:par>
                          <p:cTn id="21" fill="hold" nodeType="afterGroup">
                            <p:stCondLst>
                              <p:cond delay="1000"/>
                            </p:stCondLst>
                            <p:childTnLst>
                              <p:par>
                                <p:cTn id="22" presetID="12" presetClass="entr" presetSubtype="8" fill="hold"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slide(fromLeft)">
                                      <p:cBhvr>
                                        <p:cTn id="24" dur="500"/>
                                        <p:tgtEl>
                                          <p:spTgt spid="13"/>
                                        </p:tgtEl>
                                      </p:cBhvr>
                                    </p:animEffect>
                                  </p:childTnLst>
                                </p:cTn>
                              </p:par>
                            </p:childTnLst>
                          </p:cTn>
                        </p:par>
                        <p:par>
                          <p:cTn id="25" fill="hold" nodeType="afterGroup">
                            <p:stCondLst>
                              <p:cond delay="1500"/>
                            </p:stCondLst>
                            <p:childTnLst>
                              <p:par>
                                <p:cTn id="26" presetID="12" presetClass="entr" presetSubtype="1"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slide(fromTop)">
                                      <p:cBhvr>
                                        <p:cTn id="28" dur="500"/>
                                        <p:tgtEl>
                                          <p:spTgt spid="1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dissolve">
                                      <p:cBhvr>
                                        <p:cTn id="33" dur="500"/>
                                        <p:tgtEl>
                                          <p:spTgt spid="7"/>
                                        </p:tgtEl>
                                      </p:cBhvr>
                                    </p:animEffect>
                                  </p:childTnLst>
                                </p:cTn>
                              </p:par>
                            </p:childTnLst>
                          </p:cTn>
                        </p:par>
                        <p:par>
                          <p:cTn id="34" fill="hold" nodeType="afterGroup">
                            <p:stCondLst>
                              <p:cond delay="500"/>
                            </p:stCondLst>
                            <p:childTnLst>
                              <p:par>
                                <p:cTn id="35" presetID="12" presetClass="entr" presetSubtype="1"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slide(fromTop)">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dissolve">
                                      <p:cBhvr>
                                        <p:cTn id="42" dur="500"/>
                                        <p:tgtEl>
                                          <p:spTgt spid="9"/>
                                        </p:tgtEl>
                                      </p:cBhvr>
                                    </p:animEffect>
                                  </p:childTnLst>
                                </p:cTn>
                              </p:par>
                            </p:childTnLst>
                          </p:cTn>
                        </p:par>
                        <p:par>
                          <p:cTn id="43" fill="hold" nodeType="afterGroup">
                            <p:stCondLst>
                              <p:cond delay="500"/>
                            </p:stCondLst>
                            <p:childTnLst>
                              <p:par>
                                <p:cTn id="44" presetID="12" presetClass="entr" presetSubtype="1"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slide(fromTop)">
                                      <p:cBhvr>
                                        <p:cTn id="46" dur="500"/>
                                        <p:tgtEl>
                                          <p:spTgt spid="10"/>
                                        </p:tgtEl>
                                      </p:cBhvr>
                                    </p:animEffect>
                                  </p:childTnLst>
                                </p:cTn>
                              </p:par>
                            </p:childTnLst>
                          </p:cTn>
                        </p:par>
                        <p:par>
                          <p:cTn id="47" fill="hold" nodeType="afterGroup">
                            <p:stCondLst>
                              <p:cond delay="1000"/>
                            </p:stCondLst>
                            <p:childTnLst>
                              <p:par>
                                <p:cTn id="48" presetID="12" presetClass="entr" presetSubtype="8" fill="hold"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slide(fromLeft)">
                                      <p:cBhvr>
                                        <p:cTn id="5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9" grpId="0"/>
      <p:bldP spid="10" grpId="0" animBg="1"/>
      <p:bldP spid="11" grpId="0" animBg="1"/>
      <p:bldP spid="12"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AAACA931-7AC0-47E3-9B21-28D5B45913F9}"/>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B4DAB3B4-B4E7-4D20-AEE5-60E6D3A67D34}" type="slidenum">
              <a:rPr lang="en-US" altLang="zh-CN" sz="1200" b="0">
                <a:solidFill>
                  <a:schemeClr val="tx1"/>
                </a:solidFill>
                <a:latin typeface="Garamond" panose="02020404030301010803" pitchFamily="18" charset="0"/>
                <a:ea typeface="宋体" panose="02010600030101010101" pitchFamily="2" charset="-122"/>
              </a:rPr>
              <a:pPr eaLnBrk="1" hangingPunct="1"/>
              <a:t>4</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6147" name="Rectangle 2">
            <a:extLst>
              <a:ext uri="{FF2B5EF4-FFF2-40B4-BE49-F238E27FC236}">
                <a16:creationId xmlns:a16="http://schemas.microsoft.com/office/drawing/2014/main" id="{5800D809-CDFA-401D-A0D4-646775B8B3C0}"/>
              </a:ext>
            </a:extLst>
          </p:cNvPr>
          <p:cNvSpPr>
            <a:spLocks noGrp="1" noChangeArrowheads="1"/>
          </p:cNvSpPr>
          <p:nvPr>
            <p:ph type="body" idx="1"/>
          </p:nvPr>
        </p:nvSpPr>
        <p:spPr>
          <a:xfrm>
            <a:off x="285750" y="1196975"/>
            <a:ext cx="8572500" cy="5256213"/>
          </a:xfrm>
          <a:noFill/>
        </p:spPr>
        <p:txBody>
          <a:bodyPr/>
          <a:lstStyle/>
          <a:p>
            <a:pPr marL="538163" lvl="1" indent="-179388" eaLnBrk="1" hangingPunct="1">
              <a:lnSpc>
                <a:spcPct val="110000"/>
              </a:lnSpc>
            </a:pPr>
            <a:r>
              <a:rPr lang="zh-CN" altLang="en-US" sz="2400" b="1" dirty="0">
                <a:latin typeface="华文细黑" panose="02010600040101010101" pitchFamily="2" charset="-122"/>
                <a:ea typeface="华文细黑" panose="02010600040101010101" pitchFamily="2" charset="-122"/>
              </a:rPr>
              <a:t>参考书</a:t>
            </a:r>
            <a:r>
              <a:rPr lang="en-US" altLang="zh-CN" sz="2400" b="1" dirty="0">
                <a:latin typeface="华文细黑" panose="02010600040101010101" pitchFamily="2" charset="-122"/>
                <a:ea typeface="华文细黑" panose="02010600040101010101" pitchFamily="2" charset="-122"/>
              </a:rPr>
              <a:t>2</a:t>
            </a:r>
            <a:r>
              <a:rPr lang="zh-CN" altLang="en-US" sz="2400" b="1" dirty="0">
                <a:latin typeface="华文细黑" panose="02010600040101010101" pitchFamily="2" charset="-122"/>
                <a:ea typeface="华文细黑" panose="02010600040101010101" pitchFamily="2" charset="-122"/>
              </a:rPr>
              <a:t>：（参考书</a:t>
            </a:r>
            <a:r>
              <a:rPr lang="en-US" altLang="zh-CN" sz="2400" b="1" dirty="0">
                <a:latin typeface="华文细黑" panose="02010600040101010101" pitchFamily="2" charset="-122"/>
                <a:ea typeface="华文细黑" panose="02010600040101010101" pitchFamily="2" charset="-122"/>
              </a:rPr>
              <a:t>1 </a:t>
            </a:r>
            <a:r>
              <a:rPr lang="zh-CN" altLang="en-US" sz="2400" b="1" dirty="0">
                <a:latin typeface="华文细黑" panose="02010600040101010101" pitchFamily="2" charset="-122"/>
                <a:ea typeface="华文细黑" panose="02010600040101010101" pitchFamily="2" charset="-122"/>
              </a:rPr>
              <a:t>的中译本）</a:t>
            </a:r>
          </a:p>
          <a:p>
            <a:pPr marL="538163" lvl="1" indent="-179388" eaLnBrk="1" hangingPunct="1">
              <a:lnSpc>
                <a:spcPct val="110000"/>
              </a:lnSpc>
              <a:buFont typeface="Wingdings" panose="05000000000000000000" pitchFamily="2" charset="2"/>
              <a:buNone/>
            </a:pPr>
            <a:r>
              <a:rPr lang="zh-CN" altLang="en-US" sz="2400" b="1" dirty="0">
                <a:latin typeface="华文细黑" panose="02010600040101010101" pitchFamily="2" charset="-122"/>
                <a:ea typeface="华文细黑" panose="02010600040101010101" pitchFamily="2" charset="-122"/>
              </a:rPr>
              <a:t> </a:t>
            </a:r>
            <a:r>
              <a:rPr lang="en-US" altLang="zh-CN" sz="2400" b="1" dirty="0">
                <a:latin typeface="华文细黑" panose="02010600040101010101" pitchFamily="2" charset="-122"/>
                <a:ea typeface="华文细黑" panose="02010600040101010101" pitchFamily="2" charset="-122"/>
              </a:rPr>
              <a:t>《</a:t>
            </a:r>
            <a:r>
              <a:rPr lang="zh-CN" altLang="en-US" sz="2400" b="1" dirty="0">
                <a:latin typeface="华文细黑" panose="02010600040101010101" pitchFamily="2" charset="-122"/>
                <a:ea typeface="华文细黑" panose="02010600040101010101" pitchFamily="2" charset="-122"/>
              </a:rPr>
              <a:t>编译原理</a:t>
            </a:r>
            <a:r>
              <a:rPr lang="en-US" altLang="zh-CN" sz="2400" b="1" dirty="0">
                <a:latin typeface="华文细黑" panose="02010600040101010101" pitchFamily="2" charset="-122"/>
                <a:ea typeface="华文细黑" panose="02010600040101010101" pitchFamily="2" charset="-122"/>
              </a:rPr>
              <a:t>》 Alfred </a:t>
            </a:r>
            <a:r>
              <a:rPr lang="en-US" altLang="zh-CN" sz="2400" b="1" dirty="0" err="1">
                <a:latin typeface="华文细黑" panose="02010600040101010101" pitchFamily="2" charset="-122"/>
                <a:ea typeface="华文细黑" panose="02010600040101010101" pitchFamily="2" charset="-122"/>
              </a:rPr>
              <a:t>V.Aho</a:t>
            </a:r>
            <a:r>
              <a:rPr lang="en-US" altLang="zh-CN" sz="2400" b="1" dirty="0">
                <a:latin typeface="华文细黑" panose="02010600040101010101" pitchFamily="2" charset="-122"/>
                <a:ea typeface="华文细黑" panose="02010600040101010101" pitchFamily="2" charset="-122"/>
              </a:rPr>
              <a:t>, Ravi </a:t>
            </a:r>
            <a:r>
              <a:rPr lang="en-US" altLang="zh-CN" sz="2400" b="1" dirty="0" err="1">
                <a:latin typeface="华文细黑" panose="02010600040101010101" pitchFamily="2" charset="-122"/>
                <a:ea typeface="华文细黑" panose="02010600040101010101" pitchFamily="2" charset="-122"/>
              </a:rPr>
              <a:t>Sethi</a:t>
            </a:r>
            <a:r>
              <a:rPr lang="en-US" altLang="zh-CN" sz="2400" b="1" dirty="0">
                <a:latin typeface="华文细黑" panose="02010600040101010101" pitchFamily="2" charset="-122"/>
                <a:ea typeface="华文细黑" panose="02010600040101010101" pitchFamily="2" charset="-122"/>
              </a:rPr>
              <a:t>, Jeffrey </a:t>
            </a:r>
            <a:r>
              <a:rPr lang="en-US" altLang="zh-CN" sz="2400" b="1" dirty="0" err="1">
                <a:latin typeface="华文细黑" panose="02010600040101010101" pitchFamily="2" charset="-122"/>
                <a:ea typeface="华文细黑" panose="02010600040101010101" pitchFamily="2" charset="-122"/>
              </a:rPr>
              <a:t>D.Ullman</a:t>
            </a:r>
            <a:r>
              <a:rPr lang="en-US" altLang="zh-CN" sz="2400" b="1" dirty="0">
                <a:latin typeface="华文细黑" panose="02010600040101010101" pitchFamily="2" charset="-122"/>
                <a:ea typeface="华文细黑" panose="02010600040101010101" pitchFamily="2" charset="-122"/>
              </a:rPr>
              <a:t>, Addison-Wesley </a:t>
            </a:r>
            <a:r>
              <a:rPr lang="zh-CN" altLang="en-US" sz="2400" b="1" dirty="0">
                <a:latin typeface="华文细黑" panose="02010600040101010101" pitchFamily="2" charset="-122"/>
                <a:ea typeface="华文细黑" panose="02010600040101010101" pitchFamily="2" charset="-122"/>
              </a:rPr>
              <a:t>著</a:t>
            </a:r>
            <a:r>
              <a:rPr lang="en-US" altLang="zh-CN" sz="2400" b="1" dirty="0">
                <a:latin typeface="华文细黑" panose="02010600040101010101" pitchFamily="2" charset="-122"/>
                <a:ea typeface="华文细黑" panose="02010600040101010101" pitchFamily="2" charset="-122"/>
              </a:rPr>
              <a:t>. </a:t>
            </a:r>
            <a:r>
              <a:rPr lang="zh-CN" altLang="en-US" sz="2400" b="1" dirty="0">
                <a:latin typeface="华文细黑" panose="02010600040101010101" pitchFamily="2" charset="-122"/>
                <a:ea typeface="华文细黑" panose="02010600040101010101" pitchFamily="2" charset="-122"/>
              </a:rPr>
              <a:t>李建中，姜守旭 译    机械工业出版社</a:t>
            </a:r>
          </a:p>
          <a:p>
            <a:pPr marL="538163" lvl="1" indent="-179388" eaLnBrk="1" hangingPunct="1">
              <a:lnSpc>
                <a:spcPct val="110000"/>
              </a:lnSpc>
            </a:pPr>
            <a:r>
              <a:rPr lang="zh-CN" altLang="en-US" sz="2400" b="1" dirty="0">
                <a:latin typeface="华文细黑" panose="02010600040101010101" pitchFamily="2" charset="-122"/>
                <a:ea typeface="华文细黑" panose="02010600040101010101" pitchFamily="2" charset="-122"/>
              </a:rPr>
              <a:t>参考书</a:t>
            </a:r>
            <a:r>
              <a:rPr lang="en-US" altLang="zh-CN" sz="2400" b="1" dirty="0">
                <a:latin typeface="华文细黑" panose="02010600040101010101" pitchFamily="2" charset="-122"/>
                <a:ea typeface="华文细黑" panose="02010600040101010101" pitchFamily="2" charset="-122"/>
              </a:rPr>
              <a:t>3:   《</a:t>
            </a:r>
            <a:r>
              <a:rPr lang="zh-CN" altLang="en-US" sz="2400" b="1" dirty="0">
                <a:latin typeface="华文细黑" panose="02010600040101010101" pitchFamily="2" charset="-122"/>
                <a:ea typeface="华文细黑" panose="02010600040101010101" pitchFamily="2" charset="-122"/>
              </a:rPr>
              <a:t>编译原理和技术</a:t>
            </a:r>
            <a:r>
              <a:rPr lang="en-US" altLang="zh-CN" sz="2400" b="1" dirty="0">
                <a:latin typeface="华文细黑" panose="02010600040101010101" pitchFamily="2" charset="-122"/>
                <a:ea typeface="华文细黑" panose="02010600040101010101" pitchFamily="2" charset="-122"/>
              </a:rPr>
              <a:t>》</a:t>
            </a:r>
            <a:r>
              <a:rPr lang="zh-CN" altLang="en-US" sz="2400" b="1" dirty="0">
                <a:latin typeface="华文细黑" panose="02010600040101010101" pitchFamily="2" charset="-122"/>
                <a:ea typeface="华文细黑" panose="02010600040101010101" pitchFamily="2" charset="-122"/>
              </a:rPr>
              <a:t>，</a:t>
            </a:r>
          </a:p>
          <a:p>
            <a:pPr marL="538163" lvl="1" indent="-179388" eaLnBrk="1" hangingPunct="1">
              <a:lnSpc>
                <a:spcPct val="110000"/>
              </a:lnSpc>
              <a:buFont typeface="Wingdings" panose="05000000000000000000" pitchFamily="2" charset="2"/>
              <a:buNone/>
            </a:pPr>
            <a:r>
              <a:rPr lang="zh-CN" altLang="en-US" sz="2400" b="1" dirty="0">
                <a:latin typeface="华文细黑" panose="02010600040101010101" pitchFamily="2" charset="-122"/>
                <a:ea typeface="华文细黑" panose="02010600040101010101" pitchFamily="2" charset="-122"/>
              </a:rPr>
              <a:t>               丁文魁、杜淑敏，电子工业出版社，</a:t>
            </a:r>
            <a:r>
              <a:rPr lang="en-US" altLang="zh-CN" sz="2400" b="1" dirty="0">
                <a:latin typeface="华文细黑" panose="02010600040101010101" pitchFamily="2" charset="-122"/>
                <a:ea typeface="华文细黑" panose="02010600040101010101" pitchFamily="2" charset="-122"/>
              </a:rPr>
              <a:t>2008</a:t>
            </a:r>
            <a:r>
              <a:rPr lang="zh-CN" altLang="en-US" sz="2400" b="1" dirty="0">
                <a:latin typeface="华文细黑" panose="02010600040101010101" pitchFamily="2" charset="-122"/>
                <a:ea typeface="华文细黑" panose="02010600040101010101" pitchFamily="2" charset="-122"/>
              </a:rPr>
              <a:t>年</a:t>
            </a:r>
            <a:r>
              <a:rPr lang="en-US" altLang="zh-CN" sz="2400" b="1" dirty="0">
                <a:latin typeface="华文细黑" panose="02010600040101010101" pitchFamily="2" charset="-122"/>
                <a:ea typeface="华文细黑" panose="02010600040101010101" pitchFamily="2" charset="-122"/>
              </a:rPr>
              <a:t>3</a:t>
            </a:r>
            <a:r>
              <a:rPr lang="zh-CN" altLang="en-US" sz="2400" b="1" dirty="0">
                <a:latin typeface="华文细黑" panose="02010600040101010101" pitchFamily="2" charset="-122"/>
                <a:ea typeface="华文细黑" panose="02010600040101010101" pitchFamily="2" charset="-122"/>
              </a:rPr>
              <a:t>月</a:t>
            </a:r>
          </a:p>
          <a:p>
            <a:pPr marL="538163" lvl="1" indent="-179388" eaLnBrk="1" hangingPunct="1">
              <a:lnSpc>
                <a:spcPct val="110000"/>
              </a:lnSpc>
            </a:pPr>
            <a:r>
              <a:rPr lang="zh-CN" altLang="en-US" sz="2400" b="1" dirty="0">
                <a:latin typeface="华文细黑" panose="02010600040101010101" pitchFamily="2" charset="-122"/>
                <a:ea typeface="华文细黑" panose="02010600040101010101" pitchFamily="2" charset="-122"/>
              </a:rPr>
              <a:t>参考书</a:t>
            </a:r>
            <a:r>
              <a:rPr lang="en-US" altLang="zh-CN" sz="2400" b="1" dirty="0">
                <a:latin typeface="华文细黑" panose="02010600040101010101" pitchFamily="2" charset="-122"/>
                <a:ea typeface="华文细黑" panose="02010600040101010101" pitchFamily="2" charset="-122"/>
              </a:rPr>
              <a:t>4:</a:t>
            </a:r>
            <a:r>
              <a:rPr lang="en-US" altLang="ja-JP" sz="2400" b="1" dirty="0">
                <a:latin typeface="华文细黑" panose="02010600040101010101" pitchFamily="2" charset="-122"/>
                <a:ea typeface="华文细黑" panose="02010600040101010101" pitchFamily="2" charset="-122"/>
              </a:rPr>
              <a:t>  </a:t>
            </a:r>
            <a:r>
              <a:rPr lang="en-US" altLang="zh-CN" sz="2400" b="1" dirty="0">
                <a:latin typeface="华文细黑" panose="02010600040101010101" pitchFamily="2" charset="-122"/>
                <a:ea typeface="华文细黑" panose="02010600040101010101" pitchFamily="2" charset="-122"/>
              </a:rPr>
              <a:t>《</a:t>
            </a:r>
            <a:r>
              <a:rPr lang="zh-CN" altLang="en-US" sz="2400" b="1" dirty="0">
                <a:latin typeface="华文细黑" panose="02010600040101010101" pitchFamily="2" charset="-122"/>
                <a:ea typeface="华文细黑" panose="02010600040101010101" pitchFamily="2" charset="-122"/>
              </a:rPr>
              <a:t>编译原理</a:t>
            </a:r>
            <a:r>
              <a:rPr lang="en-US" altLang="zh-CN" sz="2400" b="1" dirty="0">
                <a:latin typeface="华文细黑" panose="02010600040101010101" pitchFamily="2" charset="-122"/>
                <a:ea typeface="华文细黑" panose="02010600040101010101" pitchFamily="2" charset="-122"/>
              </a:rPr>
              <a:t>》</a:t>
            </a:r>
            <a:r>
              <a:rPr lang="zh-CN" altLang="en-US" sz="2400" b="1" dirty="0">
                <a:latin typeface="华文细黑" panose="02010600040101010101" pitchFamily="2" charset="-122"/>
                <a:ea typeface="华文细黑" panose="02010600040101010101" pitchFamily="2" charset="-122"/>
              </a:rPr>
              <a:t>，</a:t>
            </a:r>
            <a:endParaRPr lang="zh-CN" altLang="ja-JP" sz="2400" b="1" dirty="0">
              <a:latin typeface="华文细黑" panose="02010600040101010101" pitchFamily="2" charset="-122"/>
              <a:ea typeface="华文细黑" panose="02010600040101010101" pitchFamily="2" charset="-122"/>
            </a:endParaRPr>
          </a:p>
          <a:p>
            <a:pPr marL="538163" lvl="1" indent="-179388" eaLnBrk="1" hangingPunct="1">
              <a:lnSpc>
                <a:spcPct val="110000"/>
              </a:lnSpc>
              <a:buFont typeface="Wingdings" panose="05000000000000000000" pitchFamily="2" charset="2"/>
              <a:buNone/>
            </a:pPr>
            <a:r>
              <a:rPr lang="zh-CN" altLang="ja-JP" sz="2400" b="1" dirty="0">
                <a:latin typeface="华文细黑" panose="02010600040101010101" pitchFamily="2" charset="-122"/>
                <a:ea typeface="华文细黑" panose="02010600040101010101" pitchFamily="2" charset="-122"/>
              </a:rPr>
              <a:t>	</a:t>
            </a:r>
            <a:r>
              <a:rPr lang="zh-CN" altLang="en-US" sz="2400" b="1" dirty="0">
                <a:latin typeface="华文细黑" panose="02010600040101010101" pitchFamily="2" charset="-122"/>
                <a:ea typeface="华文细黑" panose="02010600040101010101" pitchFamily="2" charset="-122"/>
              </a:rPr>
              <a:t>	</a:t>
            </a:r>
            <a:r>
              <a:rPr lang="zh-CN" altLang="ja-JP" sz="2400" b="1" dirty="0">
                <a:latin typeface="华文细黑" panose="02010600040101010101" pitchFamily="2" charset="-122"/>
                <a:ea typeface="华文细黑" panose="02010600040101010101" pitchFamily="2" charset="-122"/>
              </a:rPr>
              <a:t>	</a:t>
            </a:r>
            <a:r>
              <a:rPr lang="zh-CN" altLang="en-US" sz="2400" b="1" dirty="0">
                <a:latin typeface="华文细黑" panose="02010600040101010101" pitchFamily="2" charset="-122"/>
                <a:ea typeface="华文细黑" panose="02010600040101010101" pitchFamily="2" charset="-122"/>
              </a:rPr>
              <a:t> </a:t>
            </a:r>
            <a:r>
              <a:rPr lang="zh-CN" altLang="ja-JP" sz="2400" b="1" dirty="0">
                <a:latin typeface="华文细黑" panose="02010600040101010101" pitchFamily="2" charset="-122"/>
                <a:ea typeface="华文细黑" panose="02010600040101010101" pitchFamily="2" charset="-122"/>
              </a:rPr>
              <a:t> </a:t>
            </a:r>
            <a:r>
              <a:rPr lang="zh-CN" altLang="en-US" sz="2400" b="1" dirty="0">
                <a:latin typeface="华文细黑" panose="02010600040101010101" pitchFamily="2" charset="-122"/>
                <a:ea typeface="华文细黑" panose="02010600040101010101" pitchFamily="2" charset="-122"/>
              </a:rPr>
              <a:t>孙悦红，清华大学出版社 </a:t>
            </a:r>
            <a:r>
              <a:rPr lang="en-US" altLang="zh-CN" sz="2400" b="1" dirty="0">
                <a:latin typeface="华文细黑" panose="02010600040101010101" pitchFamily="2" charset="-122"/>
                <a:ea typeface="华文细黑" panose="02010600040101010101" pitchFamily="2" charset="-122"/>
              </a:rPr>
              <a:t>2005</a:t>
            </a:r>
          </a:p>
        </p:txBody>
      </p:sp>
      <p:sp>
        <p:nvSpPr>
          <p:cNvPr id="6148" name="Text Box 3">
            <a:extLst>
              <a:ext uri="{FF2B5EF4-FFF2-40B4-BE49-F238E27FC236}">
                <a16:creationId xmlns:a16="http://schemas.microsoft.com/office/drawing/2014/main" id="{6F3B37AF-BE82-409B-B600-1C0D6F1BE0F2}"/>
              </a:ext>
            </a:extLst>
          </p:cNvPr>
          <p:cNvSpPr txBox="1">
            <a:spLocks noChangeArrowheads="1"/>
          </p:cNvSpPr>
          <p:nvPr/>
        </p:nvSpPr>
        <p:spPr bwMode="auto">
          <a:xfrm>
            <a:off x="539750" y="404813"/>
            <a:ext cx="4032250"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nSpc>
                <a:spcPct val="110000"/>
              </a:lnSpc>
              <a:spcBef>
                <a:spcPct val="50000"/>
              </a:spcBef>
              <a:buClr>
                <a:schemeClr val="accent1"/>
              </a:buClr>
              <a:buSzPct val="65000"/>
              <a:buFont typeface="Wingdings" panose="05000000000000000000" pitchFamily="2" charset="2"/>
              <a:buChar char="n"/>
            </a:pPr>
            <a:r>
              <a:rPr lang="zh-CN" altLang="en-US" sz="3000">
                <a:solidFill>
                  <a:schemeClr val="tx1"/>
                </a:solidFill>
                <a:latin typeface="Arial" panose="020B0604020202020204" pitchFamily="34" charset="0"/>
                <a:ea typeface="宋体" panose="02010600030101010101" pitchFamily="2" charset="-122"/>
              </a:rPr>
              <a:t>教材及主要参考书</a:t>
            </a:r>
          </a:p>
        </p:txBody>
      </p:sp>
    </p:spTree>
    <p:extLst>
      <p:ext uri="{BB962C8B-B14F-4D97-AF65-F5344CB8AC3E}">
        <p14:creationId xmlns:p14="http://schemas.microsoft.com/office/powerpoint/2010/main" val="8861808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2">
            <a:extLst>
              <a:ext uri="{FF2B5EF4-FFF2-40B4-BE49-F238E27FC236}">
                <a16:creationId xmlns:a16="http://schemas.microsoft.com/office/drawing/2014/main" id="{137BD6BB-F038-40B4-83C8-316D024AA95A}"/>
              </a:ext>
            </a:extLst>
          </p:cNvPr>
          <p:cNvSpPr>
            <a:spLocks noGrp="1"/>
          </p:cNvSpPr>
          <p:nvPr>
            <p:ph type="sldNum" sz="quarter" idx="12"/>
          </p:nvPr>
        </p:nvSpPr>
        <p:spPr>
          <a:xfrm>
            <a:off x="6553200" y="5569372"/>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DDC1965-A5B6-4ED9-BF1F-E88351CC1387}" type="slidenum">
              <a:rPr kumimoji="0" lang="en-US" altLang="zh-CN" sz="1200" b="0" i="0" u="none" strike="noStrike" kern="1200" cap="none" spc="0" normalizeH="0" baseline="0" noProof="0" smtClean="0">
                <a:ln>
                  <a:noFill/>
                </a:ln>
                <a:solidFill>
                  <a:srgbClr val="000000"/>
                </a:solidFill>
                <a:effectLst/>
                <a:uLnTx/>
                <a:uFillTx/>
                <a:latin typeface="Garamond" panose="02020404030301010803"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US" altLang="zh-CN" sz="1200" b="0" i="0" u="none" strike="noStrike" kern="1200" cap="none" spc="0" normalizeH="0" baseline="0" noProof="0">
              <a:ln>
                <a:noFill/>
              </a:ln>
              <a:solidFill>
                <a:srgbClr val="000000"/>
              </a:solidFill>
              <a:effectLst/>
              <a:uLnTx/>
              <a:uFillTx/>
              <a:latin typeface="Garamond" panose="02020404030301010803" pitchFamily="18" charset="0"/>
              <a:ea typeface="宋体" panose="02010600030101010101" pitchFamily="2" charset="-122"/>
              <a:cs typeface="+mn-cs"/>
            </a:endParaRPr>
          </a:p>
        </p:txBody>
      </p:sp>
      <p:sp>
        <p:nvSpPr>
          <p:cNvPr id="36" name="Rectangle 3">
            <a:extLst>
              <a:ext uri="{FF2B5EF4-FFF2-40B4-BE49-F238E27FC236}">
                <a16:creationId xmlns:a16="http://schemas.microsoft.com/office/drawing/2014/main" id="{BC10167F-84E1-409C-A4EE-FB95B401D058}"/>
              </a:ext>
            </a:extLst>
          </p:cNvPr>
          <p:cNvSpPr>
            <a:spLocks noChangeArrowheads="1"/>
          </p:cNvSpPr>
          <p:nvPr/>
        </p:nvSpPr>
        <p:spPr bwMode="auto">
          <a:xfrm>
            <a:off x="555625" y="476672"/>
            <a:ext cx="1627188" cy="523875"/>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3399"/>
                </a:solidFill>
                <a:effectLst/>
                <a:uLnTx/>
                <a:uFillTx/>
                <a:latin typeface="隶书" panose="02010509060101010101" pitchFamily="49" charset="-122"/>
                <a:ea typeface="楷体_GB2312" pitchFamily="49" charset="-122"/>
                <a:cs typeface="+mn-cs"/>
              </a:rPr>
              <a:t>词法分析</a:t>
            </a:r>
          </a:p>
        </p:txBody>
      </p:sp>
      <p:sp>
        <p:nvSpPr>
          <p:cNvPr id="78852" name="Rectangle 4">
            <a:extLst>
              <a:ext uri="{FF2B5EF4-FFF2-40B4-BE49-F238E27FC236}">
                <a16:creationId xmlns:a16="http://schemas.microsoft.com/office/drawing/2014/main" id="{3DE4B97F-C782-493D-9F15-12D2C601883C}"/>
              </a:ext>
            </a:extLst>
          </p:cNvPr>
          <p:cNvSpPr>
            <a:spLocks noChangeArrowheads="1"/>
          </p:cNvSpPr>
          <p:nvPr/>
        </p:nvSpPr>
        <p:spPr bwMode="auto">
          <a:xfrm>
            <a:off x="633413" y="1059284"/>
            <a:ext cx="10985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3600" b="1" i="0" u="none" strike="noStrike" kern="1200" cap="none" spc="0" normalizeH="0" baseline="0" noProof="0">
                <a:ln>
                  <a:noFill/>
                </a:ln>
                <a:solidFill>
                  <a:srgbClr val="FF0000"/>
                </a:solidFill>
                <a:effectLst/>
                <a:uLnTx/>
                <a:uFillTx/>
                <a:latin typeface="隶书" panose="02010509060101010101" pitchFamily="49" charset="-122"/>
                <a:ea typeface="楷体_GB2312" pitchFamily="49" charset="-122"/>
                <a:cs typeface="+mn-cs"/>
              </a:rPr>
              <a:t>示例</a:t>
            </a:r>
          </a:p>
        </p:txBody>
      </p:sp>
      <p:sp>
        <p:nvSpPr>
          <p:cNvPr id="78853" name="Rectangle 14">
            <a:extLst>
              <a:ext uri="{FF2B5EF4-FFF2-40B4-BE49-F238E27FC236}">
                <a16:creationId xmlns:a16="http://schemas.microsoft.com/office/drawing/2014/main" id="{3BF59BA9-342F-4E85-9C50-080DA0767E4E}"/>
              </a:ext>
            </a:extLst>
          </p:cNvPr>
          <p:cNvSpPr>
            <a:spLocks noChangeArrowheads="1"/>
          </p:cNvSpPr>
          <p:nvPr/>
        </p:nvSpPr>
        <p:spPr bwMode="auto">
          <a:xfrm>
            <a:off x="3128963" y="1640309"/>
            <a:ext cx="5492750" cy="3776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4400" b="1" i="0" u="none" strike="noStrike" kern="1200" cap="none" spc="0" normalizeH="0" baseline="0" noProof="0">
                <a:ln>
                  <a:noFill/>
                </a:ln>
                <a:solidFill>
                  <a:srgbClr val="FF0000"/>
                </a:solidFill>
                <a:effectLst/>
                <a:uLnTx/>
                <a:uFillTx/>
                <a:latin typeface="隶书" panose="02010509060101010101" pitchFamily="49" charset="-122"/>
                <a:ea typeface="楷体_GB2312" pitchFamily="49" charset="-122"/>
                <a:cs typeface="+mn-cs"/>
              </a:rPr>
              <a:t>FOR K := 1 TO 100</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4400" b="1" i="0" u="none" strike="noStrike" kern="1200" cap="none" spc="0" normalizeH="0" baseline="0" noProof="0">
                <a:ln>
                  <a:noFill/>
                </a:ln>
                <a:solidFill>
                  <a:srgbClr val="FF0000"/>
                </a:solidFill>
                <a:effectLst/>
                <a:uLnTx/>
                <a:uFillTx/>
                <a:latin typeface="隶书" panose="02010509060101010101" pitchFamily="49" charset="-122"/>
                <a:ea typeface="楷体_GB2312" pitchFamily="49" charset="-122"/>
                <a:cs typeface="+mn-cs"/>
              </a:rPr>
              <a:t>    M := I + 10 * K</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4400" b="1" i="0" u="none" strike="noStrike" kern="1200" cap="none" spc="0" normalizeH="0" baseline="0" noProof="0">
                <a:ln>
                  <a:noFill/>
                </a:ln>
                <a:solidFill>
                  <a:srgbClr val="FF0000"/>
                </a:solidFill>
                <a:effectLst/>
                <a:uLnTx/>
                <a:uFillTx/>
                <a:latin typeface="隶书" panose="02010509060101010101" pitchFamily="49" charset="-122"/>
                <a:ea typeface="楷体_GB2312" pitchFamily="49" charset="-122"/>
                <a:cs typeface="+mn-cs"/>
              </a:rPr>
              <a:t>    N := J + 10 * K</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4400" b="1" i="0" u="none" strike="noStrike" kern="1200" cap="none" spc="0" normalizeH="0" baseline="0" noProof="0">
                <a:ln>
                  <a:noFill/>
                </a:ln>
                <a:solidFill>
                  <a:srgbClr val="FF0000"/>
                </a:solidFill>
                <a:effectLst/>
                <a:uLnTx/>
                <a:uFillTx/>
                <a:latin typeface="隶书" panose="02010509060101010101" pitchFamily="49" charset="-122"/>
                <a:ea typeface="楷体_GB2312" pitchFamily="49" charset="-122"/>
                <a:cs typeface="+mn-cs"/>
              </a:rPr>
              <a:t>NEXT K</a:t>
            </a:r>
          </a:p>
        </p:txBody>
      </p:sp>
      <p:sp>
        <p:nvSpPr>
          <p:cNvPr id="39" name="Rectangle 15">
            <a:extLst>
              <a:ext uri="{FF2B5EF4-FFF2-40B4-BE49-F238E27FC236}">
                <a16:creationId xmlns:a16="http://schemas.microsoft.com/office/drawing/2014/main" id="{A6BA1083-361E-4374-BDF0-9328BBFD1132}"/>
              </a:ext>
            </a:extLst>
          </p:cNvPr>
          <p:cNvSpPr>
            <a:spLocks noChangeArrowheads="1"/>
          </p:cNvSpPr>
          <p:nvPr/>
        </p:nvSpPr>
        <p:spPr bwMode="auto">
          <a:xfrm>
            <a:off x="6238875" y="1684759"/>
            <a:ext cx="742950" cy="762000"/>
          </a:xfrm>
          <a:prstGeom prst="rect">
            <a:avLst/>
          </a:prstGeom>
          <a:solidFill>
            <a:srgbClr val="00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44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TO</a:t>
            </a:r>
          </a:p>
        </p:txBody>
      </p:sp>
      <p:sp>
        <p:nvSpPr>
          <p:cNvPr id="40" name="Rectangle 16">
            <a:extLst>
              <a:ext uri="{FF2B5EF4-FFF2-40B4-BE49-F238E27FC236}">
                <a16:creationId xmlns:a16="http://schemas.microsoft.com/office/drawing/2014/main" id="{7AA9F89F-29B5-47AE-B3BE-9A68140C78DD}"/>
              </a:ext>
            </a:extLst>
          </p:cNvPr>
          <p:cNvSpPr>
            <a:spLocks noChangeArrowheads="1"/>
          </p:cNvSpPr>
          <p:nvPr/>
        </p:nvSpPr>
        <p:spPr bwMode="auto">
          <a:xfrm>
            <a:off x="3073400" y="4689897"/>
            <a:ext cx="1301750" cy="762000"/>
          </a:xfrm>
          <a:prstGeom prst="rect">
            <a:avLst/>
          </a:prstGeom>
          <a:solidFill>
            <a:srgbClr val="00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44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NEXT</a:t>
            </a:r>
          </a:p>
        </p:txBody>
      </p:sp>
      <p:sp>
        <p:nvSpPr>
          <p:cNvPr id="41" name="Rectangle 17">
            <a:extLst>
              <a:ext uri="{FF2B5EF4-FFF2-40B4-BE49-F238E27FC236}">
                <a16:creationId xmlns:a16="http://schemas.microsoft.com/office/drawing/2014/main" id="{C1290EC0-0193-4F4B-A0B5-40EF75836287}"/>
              </a:ext>
            </a:extLst>
          </p:cNvPr>
          <p:cNvSpPr>
            <a:spLocks noChangeArrowheads="1"/>
          </p:cNvSpPr>
          <p:nvPr/>
        </p:nvSpPr>
        <p:spPr bwMode="auto">
          <a:xfrm>
            <a:off x="3084513" y="1668884"/>
            <a:ext cx="1022350" cy="762000"/>
          </a:xfrm>
          <a:prstGeom prst="rect">
            <a:avLst/>
          </a:prstGeom>
          <a:solidFill>
            <a:srgbClr val="00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44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FOR</a:t>
            </a:r>
          </a:p>
        </p:txBody>
      </p:sp>
      <p:sp>
        <p:nvSpPr>
          <p:cNvPr id="42" name="Rectangle 18">
            <a:extLst>
              <a:ext uri="{FF2B5EF4-FFF2-40B4-BE49-F238E27FC236}">
                <a16:creationId xmlns:a16="http://schemas.microsoft.com/office/drawing/2014/main" id="{4D132F97-DEBD-4650-8F6E-7CCA10390D47}"/>
              </a:ext>
            </a:extLst>
          </p:cNvPr>
          <p:cNvSpPr>
            <a:spLocks noChangeArrowheads="1"/>
          </p:cNvSpPr>
          <p:nvPr/>
        </p:nvSpPr>
        <p:spPr bwMode="auto">
          <a:xfrm>
            <a:off x="4284663" y="1664122"/>
            <a:ext cx="463550" cy="762000"/>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44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K</a:t>
            </a:r>
          </a:p>
        </p:txBody>
      </p:sp>
      <p:sp>
        <p:nvSpPr>
          <p:cNvPr id="43" name="Rectangle 19">
            <a:extLst>
              <a:ext uri="{FF2B5EF4-FFF2-40B4-BE49-F238E27FC236}">
                <a16:creationId xmlns:a16="http://schemas.microsoft.com/office/drawing/2014/main" id="{DD2BC4E6-58C8-4B4F-9DBA-F58FF3024112}"/>
              </a:ext>
            </a:extLst>
          </p:cNvPr>
          <p:cNvSpPr>
            <a:spLocks noChangeArrowheads="1"/>
          </p:cNvSpPr>
          <p:nvPr/>
        </p:nvSpPr>
        <p:spPr bwMode="auto">
          <a:xfrm>
            <a:off x="4256088" y="3737397"/>
            <a:ext cx="463550" cy="762000"/>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44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N</a:t>
            </a:r>
          </a:p>
        </p:txBody>
      </p:sp>
      <p:sp>
        <p:nvSpPr>
          <p:cNvPr id="44" name="Rectangle 20">
            <a:extLst>
              <a:ext uri="{FF2B5EF4-FFF2-40B4-BE49-F238E27FC236}">
                <a16:creationId xmlns:a16="http://schemas.microsoft.com/office/drawing/2014/main" id="{E604927A-A40D-46ED-99CF-339CE679EB48}"/>
              </a:ext>
            </a:extLst>
          </p:cNvPr>
          <p:cNvSpPr>
            <a:spLocks noChangeArrowheads="1"/>
          </p:cNvSpPr>
          <p:nvPr/>
        </p:nvSpPr>
        <p:spPr bwMode="auto">
          <a:xfrm>
            <a:off x="4270375" y="2667422"/>
            <a:ext cx="463550" cy="762000"/>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44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M</a:t>
            </a:r>
          </a:p>
        </p:txBody>
      </p:sp>
      <p:sp>
        <p:nvSpPr>
          <p:cNvPr id="45" name="Rectangle 21">
            <a:extLst>
              <a:ext uri="{FF2B5EF4-FFF2-40B4-BE49-F238E27FC236}">
                <a16:creationId xmlns:a16="http://schemas.microsoft.com/office/drawing/2014/main" id="{257EEE23-CC3E-4E31-91CF-E8E092A7C186}"/>
              </a:ext>
            </a:extLst>
          </p:cNvPr>
          <p:cNvSpPr>
            <a:spLocks noChangeArrowheads="1"/>
          </p:cNvSpPr>
          <p:nvPr/>
        </p:nvSpPr>
        <p:spPr bwMode="auto">
          <a:xfrm>
            <a:off x="5689600" y="2697584"/>
            <a:ext cx="463550" cy="762000"/>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44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I</a:t>
            </a:r>
          </a:p>
        </p:txBody>
      </p:sp>
      <p:sp>
        <p:nvSpPr>
          <p:cNvPr id="46" name="Rectangle 22">
            <a:extLst>
              <a:ext uri="{FF2B5EF4-FFF2-40B4-BE49-F238E27FC236}">
                <a16:creationId xmlns:a16="http://schemas.microsoft.com/office/drawing/2014/main" id="{4C012C1D-BD8E-4328-8F7A-F210F1EF573F}"/>
              </a:ext>
            </a:extLst>
          </p:cNvPr>
          <p:cNvSpPr>
            <a:spLocks noChangeArrowheads="1"/>
          </p:cNvSpPr>
          <p:nvPr/>
        </p:nvSpPr>
        <p:spPr bwMode="auto">
          <a:xfrm>
            <a:off x="5705475" y="3707234"/>
            <a:ext cx="463550" cy="762000"/>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44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J</a:t>
            </a:r>
          </a:p>
        </p:txBody>
      </p:sp>
      <p:sp>
        <p:nvSpPr>
          <p:cNvPr id="47" name="Rectangle 23">
            <a:extLst>
              <a:ext uri="{FF2B5EF4-FFF2-40B4-BE49-F238E27FC236}">
                <a16:creationId xmlns:a16="http://schemas.microsoft.com/office/drawing/2014/main" id="{5D9DB68C-F6F8-4CD1-870C-9CB4927A9EB5}"/>
              </a:ext>
            </a:extLst>
          </p:cNvPr>
          <p:cNvSpPr>
            <a:spLocks noChangeArrowheads="1"/>
          </p:cNvSpPr>
          <p:nvPr/>
        </p:nvSpPr>
        <p:spPr bwMode="auto">
          <a:xfrm>
            <a:off x="8205788" y="3735809"/>
            <a:ext cx="463550" cy="762000"/>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44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K</a:t>
            </a:r>
          </a:p>
        </p:txBody>
      </p:sp>
      <p:sp>
        <p:nvSpPr>
          <p:cNvPr id="48" name="Rectangle 24">
            <a:extLst>
              <a:ext uri="{FF2B5EF4-FFF2-40B4-BE49-F238E27FC236}">
                <a16:creationId xmlns:a16="http://schemas.microsoft.com/office/drawing/2014/main" id="{584C03C3-094F-4436-A167-01FFD3A08BA6}"/>
              </a:ext>
            </a:extLst>
          </p:cNvPr>
          <p:cNvSpPr>
            <a:spLocks noChangeArrowheads="1"/>
          </p:cNvSpPr>
          <p:nvPr/>
        </p:nvSpPr>
        <p:spPr bwMode="auto">
          <a:xfrm>
            <a:off x="8197850" y="2689647"/>
            <a:ext cx="463550" cy="762000"/>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44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K</a:t>
            </a:r>
          </a:p>
        </p:txBody>
      </p:sp>
      <p:sp>
        <p:nvSpPr>
          <p:cNvPr id="49" name="Rectangle 25">
            <a:extLst>
              <a:ext uri="{FF2B5EF4-FFF2-40B4-BE49-F238E27FC236}">
                <a16:creationId xmlns:a16="http://schemas.microsoft.com/office/drawing/2014/main" id="{5A5AD4D4-D396-4A58-BB28-9B6B445EEF94}"/>
              </a:ext>
            </a:extLst>
          </p:cNvPr>
          <p:cNvSpPr>
            <a:spLocks noChangeArrowheads="1"/>
          </p:cNvSpPr>
          <p:nvPr/>
        </p:nvSpPr>
        <p:spPr bwMode="auto">
          <a:xfrm>
            <a:off x="4554538" y="4696247"/>
            <a:ext cx="463550" cy="762000"/>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44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K</a:t>
            </a:r>
          </a:p>
        </p:txBody>
      </p:sp>
      <p:sp>
        <p:nvSpPr>
          <p:cNvPr id="50" name="Rectangle 26">
            <a:extLst>
              <a:ext uri="{FF2B5EF4-FFF2-40B4-BE49-F238E27FC236}">
                <a16:creationId xmlns:a16="http://schemas.microsoft.com/office/drawing/2014/main" id="{E1B3B66A-59B3-4D0B-AE3D-81D5CE3DE734}"/>
              </a:ext>
            </a:extLst>
          </p:cNvPr>
          <p:cNvSpPr>
            <a:spLocks noChangeArrowheads="1"/>
          </p:cNvSpPr>
          <p:nvPr/>
        </p:nvSpPr>
        <p:spPr bwMode="auto">
          <a:xfrm>
            <a:off x="4848225" y="1684759"/>
            <a:ext cx="742950" cy="762000"/>
          </a:xfrm>
          <a:prstGeom prst="rect">
            <a:avLst/>
          </a:prstGeom>
          <a:solidFill>
            <a:srgbClr val="99FF99"/>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4400" b="1" i="0" u="none" strike="noStrike" kern="1200" cap="none" spc="0" normalizeH="0" baseline="0" noProof="0">
                <a:ln>
                  <a:noFill/>
                </a:ln>
                <a:solidFill>
                  <a:srgbClr val="0000FF"/>
                </a:solidFill>
                <a:effectLst/>
                <a:uLnTx/>
                <a:uFillTx/>
                <a:latin typeface="隶书" panose="02010509060101010101" pitchFamily="49" charset="-122"/>
                <a:ea typeface="楷体_GB2312" pitchFamily="49" charset="-122"/>
                <a:cs typeface="+mn-cs"/>
              </a:rPr>
              <a:t>:=</a:t>
            </a:r>
          </a:p>
        </p:txBody>
      </p:sp>
      <p:sp>
        <p:nvSpPr>
          <p:cNvPr id="51" name="Rectangle 27">
            <a:extLst>
              <a:ext uri="{FF2B5EF4-FFF2-40B4-BE49-F238E27FC236}">
                <a16:creationId xmlns:a16="http://schemas.microsoft.com/office/drawing/2014/main" id="{E6FA5834-1C55-4EE0-B1E5-6646E6C8B122}"/>
              </a:ext>
            </a:extLst>
          </p:cNvPr>
          <p:cNvSpPr>
            <a:spLocks noChangeArrowheads="1"/>
          </p:cNvSpPr>
          <p:nvPr/>
        </p:nvSpPr>
        <p:spPr bwMode="auto">
          <a:xfrm>
            <a:off x="7138988" y="1664122"/>
            <a:ext cx="1022350" cy="762000"/>
          </a:xfrm>
          <a:prstGeom prst="rect">
            <a:avLst/>
          </a:prstGeom>
          <a:solidFill>
            <a:srgbClr val="66CC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44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100</a:t>
            </a:r>
          </a:p>
        </p:txBody>
      </p:sp>
      <p:sp>
        <p:nvSpPr>
          <p:cNvPr id="52" name="Rectangle 28">
            <a:extLst>
              <a:ext uri="{FF2B5EF4-FFF2-40B4-BE49-F238E27FC236}">
                <a16:creationId xmlns:a16="http://schemas.microsoft.com/office/drawing/2014/main" id="{786BE32B-9BB3-4F8E-9E05-B5DCC8621F19}"/>
              </a:ext>
            </a:extLst>
          </p:cNvPr>
          <p:cNvSpPr>
            <a:spLocks noChangeArrowheads="1"/>
          </p:cNvSpPr>
          <p:nvPr/>
        </p:nvSpPr>
        <p:spPr bwMode="auto">
          <a:xfrm>
            <a:off x="4860925" y="2675359"/>
            <a:ext cx="742950" cy="762000"/>
          </a:xfrm>
          <a:prstGeom prst="rect">
            <a:avLst/>
          </a:prstGeom>
          <a:solidFill>
            <a:srgbClr val="99FF99"/>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4400" b="1" i="0" u="none" strike="noStrike" kern="1200" cap="none" spc="0" normalizeH="0" baseline="0" noProof="0">
                <a:ln>
                  <a:noFill/>
                </a:ln>
                <a:solidFill>
                  <a:srgbClr val="0000FF"/>
                </a:solidFill>
                <a:effectLst/>
                <a:uLnTx/>
                <a:uFillTx/>
                <a:latin typeface="隶书" panose="02010509060101010101" pitchFamily="49" charset="-122"/>
                <a:ea typeface="楷体_GB2312" pitchFamily="49" charset="-122"/>
                <a:cs typeface="+mn-cs"/>
              </a:rPr>
              <a:t>:=</a:t>
            </a:r>
          </a:p>
        </p:txBody>
      </p:sp>
      <p:sp>
        <p:nvSpPr>
          <p:cNvPr id="53" name="Rectangle 29">
            <a:extLst>
              <a:ext uri="{FF2B5EF4-FFF2-40B4-BE49-F238E27FC236}">
                <a16:creationId xmlns:a16="http://schemas.microsoft.com/office/drawing/2014/main" id="{8B2B63A0-09D2-4717-91E7-2FA745ED798E}"/>
              </a:ext>
            </a:extLst>
          </p:cNvPr>
          <p:cNvSpPr>
            <a:spLocks noChangeArrowheads="1"/>
          </p:cNvSpPr>
          <p:nvPr/>
        </p:nvSpPr>
        <p:spPr bwMode="auto">
          <a:xfrm>
            <a:off x="4873625" y="3727872"/>
            <a:ext cx="742950" cy="762000"/>
          </a:xfrm>
          <a:prstGeom prst="rect">
            <a:avLst/>
          </a:prstGeom>
          <a:solidFill>
            <a:srgbClr val="99FF99"/>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4400" b="1" i="0" u="none" strike="noStrike" kern="1200" cap="none" spc="0" normalizeH="0" baseline="0" noProof="0">
                <a:ln>
                  <a:noFill/>
                </a:ln>
                <a:solidFill>
                  <a:srgbClr val="0000FF"/>
                </a:solidFill>
                <a:effectLst/>
                <a:uLnTx/>
                <a:uFillTx/>
                <a:latin typeface="隶书" panose="02010509060101010101" pitchFamily="49" charset="-122"/>
                <a:ea typeface="楷体_GB2312" pitchFamily="49" charset="-122"/>
                <a:cs typeface="+mn-cs"/>
              </a:rPr>
              <a:t>:=</a:t>
            </a:r>
          </a:p>
        </p:txBody>
      </p:sp>
      <p:sp>
        <p:nvSpPr>
          <p:cNvPr id="54" name="Rectangle 32">
            <a:extLst>
              <a:ext uri="{FF2B5EF4-FFF2-40B4-BE49-F238E27FC236}">
                <a16:creationId xmlns:a16="http://schemas.microsoft.com/office/drawing/2014/main" id="{366B7FB4-6332-4604-A3F7-489D60A122DA}"/>
              </a:ext>
            </a:extLst>
          </p:cNvPr>
          <p:cNvSpPr>
            <a:spLocks noChangeArrowheads="1"/>
          </p:cNvSpPr>
          <p:nvPr/>
        </p:nvSpPr>
        <p:spPr bwMode="auto">
          <a:xfrm>
            <a:off x="5670550" y="1689522"/>
            <a:ext cx="463550" cy="762000"/>
          </a:xfrm>
          <a:prstGeom prst="rect">
            <a:avLst/>
          </a:prstGeom>
          <a:solidFill>
            <a:srgbClr val="66CC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44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1</a:t>
            </a:r>
          </a:p>
        </p:txBody>
      </p:sp>
      <p:sp>
        <p:nvSpPr>
          <p:cNvPr id="55" name="Rectangle 33">
            <a:extLst>
              <a:ext uri="{FF2B5EF4-FFF2-40B4-BE49-F238E27FC236}">
                <a16:creationId xmlns:a16="http://schemas.microsoft.com/office/drawing/2014/main" id="{0CB457A1-2CB2-4171-8626-964ADF881B45}"/>
              </a:ext>
            </a:extLst>
          </p:cNvPr>
          <p:cNvSpPr>
            <a:spLocks noChangeArrowheads="1"/>
          </p:cNvSpPr>
          <p:nvPr/>
        </p:nvSpPr>
        <p:spPr bwMode="auto">
          <a:xfrm>
            <a:off x="6881813" y="2695997"/>
            <a:ext cx="742950" cy="762000"/>
          </a:xfrm>
          <a:prstGeom prst="rect">
            <a:avLst/>
          </a:prstGeom>
          <a:solidFill>
            <a:srgbClr val="66CC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44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10</a:t>
            </a:r>
          </a:p>
        </p:txBody>
      </p:sp>
      <p:sp>
        <p:nvSpPr>
          <p:cNvPr id="56" name="Rectangle 34">
            <a:extLst>
              <a:ext uri="{FF2B5EF4-FFF2-40B4-BE49-F238E27FC236}">
                <a16:creationId xmlns:a16="http://schemas.microsoft.com/office/drawing/2014/main" id="{3F47C746-E693-46E8-82A0-322DF3D4CF24}"/>
              </a:ext>
            </a:extLst>
          </p:cNvPr>
          <p:cNvSpPr>
            <a:spLocks noChangeArrowheads="1"/>
          </p:cNvSpPr>
          <p:nvPr/>
        </p:nvSpPr>
        <p:spPr bwMode="auto">
          <a:xfrm>
            <a:off x="6873875" y="3704059"/>
            <a:ext cx="742950" cy="762000"/>
          </a:xfrm>
          <a:prstGeom prst="rect">
            <a:avLst/>
          </a:prstGeom>
          <a:solidFill>
            <a:srgbClr val="66CC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44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10</a:t>
            </a:r>
          </a:p>
        </p:txBody>
      </p:sp>
      <p:sp>
        <p:nvSpPr>
          <p:cNvPr id="57" name="Rectangle 35">
            <a:extLst>
              <a:ext uri="{FF2B5EF4-FFF2-40B4-BE49-F238E27FC236}">
                <a16:creationId xmlns:a16="http://schemas.microsoft.com/office/drawing/2014/main" id="{26918A13-6033-4184-A527-A478E5959039}"/>
              </a:ext>
            </a:extLst>
          </p:cNvPr>
          <p:cNvSpPr>
            <a:spLocks noChangeArrowheads="1"/>
          </p:cNvSpPr>
          <p:nvPr/>
        </p:nvSpPr>
        <p:spPr bwMode="auto">
          <a:xfrm>
            <a:off x="6269038" y="2702347"/>
            <a:ext cx="463550" cy="762000"/>
          </a:xfrm>
          <a:prstGeom prst="rect">
            <a:avLst/>
          </a:prstGeom>
          <a:solidFill>
            <a:srgbClr val="FF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44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a:t>
            </a:r>
          </a:p>
        </p:txBody>
      </p:sp>
      <p:sp>
        <p:nvSpPr>
          <p:cNvPr id="58" name="Rectangle 36">
            <a:extLst>
              <a:ext uri="{FF2B5EF4-FFF2-40B4-BE49-F238E27FC236}">
                <a16:creationId xmlns:a16="http://schemas.microsoft.com/office/drawing/2014/main" id="{05BB1063-DD7D-43F8-AEBA-834BDB914C92}"/>
              </a:ext>
            </a:extLst>
          </p:cNvPr>
          <p:cNvSpPr>
            <a:spLocks noChangeArrowheads="1"/>
          </p:cNvSpPr>
          <p:nvPr/>
        </p:nvSpPr>
        <p:spPr bwMode="auto">
          <a:xfrm>
            <a:off x="7696200" y="3713584"/>
            <a:ext cx="463550" cy="762000"/>
          </a:xfrm>
          <a:prstGeom prst="rect">
            <a:avLst/>
          </a:prstGeom>
          <a:solidFill>
            <a:srgbClr val="FF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44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a:t>
            </a:r>
          </a:p>
        </p:txBody>
      </p:sp>
      <p:sp>
        <p:nvSpPr>
          <p:cNvPr id="59" name="Rectangle 37">
            <a:extLst>
              <a:ext uri="{FF2B5EF4-FFF2-40B4-BE49-F238E27FC236}">
                <a16:creationId xmlns:a16="http://schemas.microsoft.com/office/drawing/2014/main" id="{9CE1B5A5-0E32-4D0C-96DB-D2EE4CC66375}"/>
              </a:ext>
            </a:extLst>
          </p:cNvPr>
          <p:cNvSpPr>
            <a:spLocks noChangeArrowheads="1"/>
          </p:cNvSpPr>
          <p:nvPr/>
        </p:nvSpPr>
        <p:spPr bwMode="auto">
          <a:xfrm>
            <a:off x="7688263" y="2686472"/>
            <a:ext cx="463550" cy="762000"/>
          </a:xfrm>
          <a:prstGeom prst="rect">
            <a:avLst/>
          </a:prstGeom>
          <a:solidFill>
            <a:srgbClr val="FF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44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a:t>
            </a:r>
          </a:p>
        </p:txBody>
      </p:sp>
      <p:sp>
        <p:nvSpPr>
          <p:cNvPr id="60" name="Rectangle 38">
            <a:extLst>
              <a:ext uri="{FF2B5EF4-FFF2-40B4-BE49-F238E27FC236}">
                <a16:creationId xmlns:a16="http://schemas.microsoft.com/office/drawing/2014/main" id="{03094FDB-42EF-4DED-9D11-7C3F541FB3A5}"/>
              </a:ext>
            </a:extLst>
          </p:cNvPr>
          <p:cNvSpPr>
            <a:spLocks noChangeArrowheads="1"/>
          </p:cNvSpPr>
          <p:nvPr/>
        </p:nvSpPr>
        <p:spPr bwMode="auto">
          <a:xfrm>
            <a:off x="6281738" y="3713584"/>
            <a:ext cx="463550" cy="762000"/>
          </a:xfrm>
          <a:prstGeom prst="rect">
            <a:avLst/>
          </a:prstGeom>
          <a:solidFill>
            <a:srgbClr val="FF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44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a:t>
            </a:r>
          </a:p>
        </p:txBody>
      </p:sp>
      <p:sp>
        <p:nvSpPr>
          <p:cNvPr id="61" name="Rectangle 39">
            <a:extLst>
              <a:ext uri="{FF2B5EF4-FFF2-40B4-BE49-F238E27FC236}">
                <a16:creationId xmlns:a16="http://schemas.microsoft.com/office/drawing/2014/main" id="{69165B14-4222-48DF-8EF2-59F863C6A361}"/>
              </a:ext>
            </a:extLst>
          </p:cNvPr>
          <p:cNvSpPr>
            <a:spLocks noChangeArrowheads="1"/>
          </p:cNvSpPr>
          <p:nvPr/>
        </p:nvSpPr>
        <p:spPr bwMode="auto">
          <a:xfrm>
            <a:off x="727075" y="1783184"/>
            <a:ext cx="1555750" cy="641350"/>
          </a:xfrm>
          <a:prstGeom prst="rect">
            <a:avLst/>
          </a:prstGeom>
          <a:solidFill>
            <a:srgbClr val="00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36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定义符</a:t>
            </a:r>
          </a:p>
        </p:txBody>
      </p:sp>
      <p:sp>
        <p:nvSpPr>
          <p:cNvPr id="62" name="Rectangle 40">
            <a:extLst>
              <a:ext uri="{FF2B5EF4-FFF2-40B4-BE49-F238E27FC236}">
                <a16:creationId xmlns:a16="http://schemas.microsoft.com/office/drawing/2014/main" id="{662FBC77-3787-4183-98C1-BB28915829A1}"/>
              </a:ext>
            </a:extLst>
          </p:cNvPr>
          <p:cNvSpPr>
            <a:spLocks noChangeArrowheads="1"/>
          </p:cNvSpPr>
          <p:nvPr/>
        </p:nvSpPr>
        <p:spPr bwMode="auto">
          <a:xfrm>
            <a:off x="742950" y="2549947"/>
            <a:ext cx="1555750" cy="641350"/>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36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标识符</a:t>
            </a:r>
          </a:p>
        </p:txBody>
      </p:sp>
      <p:sp>
        <p:nvSpPr>
          <p:cNvPr id="63" name="Rectangle 41">
            <a:extLst>
              <a:ext uri="{FF2B5EF4-FFF2-40B4-BE49-F238E27FC236}">
                <a16:creationId xmlns:a16="http://schemas.microsoft.com/office/drawing/2014/main" id="{F15C8CEF-FC9D-4F90-AA0D-436E71644CA8}"/>
              </a:ext>
            </a:extLst>
          </p:cNvPr>
          <p:cNvSpPr>
            <a:spLocks noChangeArrowheads="1"/>
          </p:cNvSpPr>
          <p:nvPr/>
        </p:nvSpPr>
        <p:spPr bwMode="auto">
          <a:xfrm>
            <a:off x="744538" y="3294484"/>
            <a:ext cx="1555750" cy="641350"/>
          </a:xfrm>
          <a:prstGeom prst="rect">
            <a:avLst/>
          </a:prstGeom>
          <a:solidFill>
            <a:srgbClr val="99FF99"/>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3600" b="1" i="0" u="none" strike="noStrike" kern="1200" cap="none" spc="0" normalizeH="0" baseline="0" noProof="0">
                <a:ln>
                  <a:noFill/>
                </a:ln>
                <a:solidFill>
                  <a:srgbClr val="0000FF"/>
                </a:solidFill>
                <a:effectLst/>
                <a:uLnTx/>
                <a:uFillTx/>
                <a:latin typeface="隶书" panose="02010509060101010101" pitchFamily="49" charset="-122"/>
                <a:ea typeface="楷体_GB2312" pitchFamily="49" charset="-122"/>
                <a:cs typeface="+mn-cs"/>
              </a:rPr>
              <a:t>分界符</a:t>
            </a:r>
          </a:p>
        </p:txBody>
      </p:sp>
      <p:sp>
        <p:nvSpPr>
          <p:cNvPr id="64" name="Rectangle 42">
            <a:extLst>
              <a:ext uri="{FF2B5EF4-FFF2-40B4-BE49-F238E27FC236}">
                <a16:creationId xmlns:a16="http://schemas.microsoft.com/office/drawing/2014/main" id="{F88AC734-B515-4691-88B7-878AB1E671D6}"/>
              </a:ext>
            </a:extLst>
          </p:cNvPr>
          <p:cNvSpPr>
            <a:spLocks noChangeArrowheads="1"/>
          </p:cNvSpPr>
          <p:nvPr/>
        </p:nvSpPr>
        <p:spPr bwMode="auto">
          <a:xfrm>
            <a:off x="752475" y="4043784"/>
            <a:ext cx="1555750" cy="641350"/>
          </a:xfrm>
          <a:prstGeom prst="rect">
            <a:avLst/>
          </a:prstGeom>
          <a:solidFill>
            <a:srgbClr val="FF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36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运算符</a:t>
            </a:r>
          </a:p>
        </p:txBody>
      </p:sp>
      <p:sp>
        <p:nvSpPr>
          <p:cNvPr id="65" name="Rectangle 43">
            <a:extLst>
              <a:ext uri="{FF2B5EF4-FFF2-40B4-BE49-F238E27FC236}">
                <a16:creationId xmlns:a16="http://schemas.microsoft.com/office/drawing/2014/main" id="{03816A3F-B7FE-44F5-8022-80C978AD2381}"/>
              </a:ext>
            </a:extLst>
          </p:cNvPr>
          <p:cNvSpPr>
            <a:spLocks noChangeArrowheads="1"/>
          </p:cNvSpPr>
          <p:nvPr/>
        </p:nvSpPr>
        <p:spPr bwMode="auto">
          <a:xfrm>
            <a:off x="762000" y="4805784"/>
            <a:ext cx="1535113" cy="641350"/>
          </a:xfrm>
          <a:prstGeom prst="rect">
            <a:avLst/>
          </a:prstGeom>
          <a:solidFill>
            <a:srgbClr val="66CC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36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 </a:t>
            </a:r>
            <a:r>
              <a:rPr kumimoji="0" lang="zh-CN" altLang="en-US" sz="36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常数</a:t>
            </a:r>
          </a:p>
        </p:txBody>
      </p:sp>
    </p:spTree>
    <p:extLst>
      <p:ext uri="{BB962C8B-B14F-4D97-AF65-F5344CB8AC3E}">
        <p14:creationId xmlns:p14="http://schemas.microsoft.com/office/powerpoint/2010/main" val="12666510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slide(fromTop)">
                                      <p:cBhvr>
                                        <p:cTn id="7" dur="500"/>
                                        <p:tgtEl>
                                          <p:spTgt spid="61"/>
                                        </p:tgtEl>
                                      </p:cBhvr>
                                    </p:animEffect>
                                  </p:childTnLst>
                                </p:cTn>
                              </p:par>
                            </p:childTnLst>
                          </p:cTn>
                        </p:par>
                        <p:par>
                          <p:cTn id="8" fill="hold" nodeType="afterGroup">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slide(fromTop)">
                                      <p:cBhvr>
                                        <p:cTn id="11" dur="500"/>
                                        <p:tgtEl>
                                          <p:spTgt spid="41"/>
                                        </p:tgtEl>
                                      </p:cBhvr>
                                    </p:animEffect>
                                  </p:childTnLst>
                                </p:cTn>
                              </p:par>
                            </p:childTnLst>
                          </p:cTn>
                        </p:par>
                        <p:par>
                          <p:cTn id="12" fill="hold" nodeType="afterGroup">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slide(fromTop)">
                                      <p:cBhvr>
                                        <p:cTn id="15" dur="500"/>
                                        <p:tgtEl>
                                          <p:spTgt spid="39"/>
                                        </p:tgtEl>
                                      </p:cBhvr>
                                    </p:animEffect>
                                  </p:childTnLst>
                                </p:cTn>
                              </p:par>
                            </p:childTnLst>
                          </p:cTn>
                        </p:par>
                        <p:par>
                          <p:cTn id="16" fill="hold" nodeType="afterGroup">
                            <p:stCondLst>
                              <p:cond delay="1500"/>
                            </p:stCondLst>
                            <p:childTnLst>
                              <p:par>
                                <p:cTn id="17" presetID="12" presetClass="entr" presetSubtype="1"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slide(fromTop)">
                                      <p:cBhvr>
                                        <p:cTn id="19" dur="500"/>
                                        <p:tgtEl>
                                          <p:spTgt spid="4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1" fill="hold" grpId="0" nodeType="clickEffect">
                                  <p:stCondLst>
                                    <p:cond delay="0"/>
                                  </p:stCondLst>
                                  <p:childTnLst>
                                    <p:set>
                                      <p:cBhvr>
                                        <p:cTn id="23" dur="1" fill="hold">
                                          <p:stCondLst>
                                            <p:cond delay="0"/>
                                          </p:stCondLst>
                                        </p:cTn>
                                        <p:tgtEl>
                                          <p:spTgt spid="62"/>
                                        </p:tgtEl>
                                        <p:attrNameLst>
                                          <p:attrName>style.visibility</p:attrName>
                                        </p:attrNameLst>
                                      </p:cBhvr>
                                      <p:to>
                                        <p:strVal val="visible"/>
                                      </p:to>
                                    </p:set>
                                    <p:animEffect transition="in" filter="slide(fromTop)">
                                      <p:cBhvr>
                                        <p:cTn id="24" dur="500"/>
                                        <p:tgtEl>
                                          <p:spTgt spid="62"/>
                                        </p:tgtEl>
                                      </p:cBhvr>
                                    </p:animEffect>
                                  </p:childTnLst>
                                </p:cTn>
                              </p:par>
                            </p:childTnLst>
                          </p:cTn>
                        </p:par>
                        <p:par>
                          <p:cTn id="25" fill="hold" nodeType="afterGroup">
                            <p:stCondLst>
                              <p:cond delay="500"/>
                            </p:stCondLst>
                            <p:childTnLst>
                              <p:par>
                                <p:cTn id="26" presetID="12" presetClass="entr" presetSubtype="1" fill="hold" grpId="0" nodeType="after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slide(fromTop)">
                                      <p:cBhvr>
                                        <p:cTn id="28" dur="500"/>
                                        <p:tgtEl>
                                          <p:spTgt spid="42"/>
                                        </p:tgtEl>
                                      </p:cBhvr>
                                    </p:animEffect>
                                  </p:childTnLst>
                                </p:cTn>
                              </p:par>
                            </p:childTnLst>
                          </p:cTn>
                        </p:par>
                        <p:par>
                          <p:cTn id="29" fill="hold" nodeType="afterGroup">
                            <p:stCondLst>
                              <p:cond delay="1000"/>
                            </p:stCondLst>
                            <p:childTnLst>
                              <p:par>
                                <p:cTn id="30" presetID="12" presetClass="entr" presetSubtype="1" fill="hold" grpId="0"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slide(fromTop)">
                                      <p:cBhvr>
                                        <p:cTn id="32" dur="500"/>
                                        <p:tgtEl>
                                          <p:spTgt spid="44"/>
                                        </p:tgtEl>
                                      </p:cBhvr>
                                    </p:animEffect>
                                  </p:childTnLst>
                                </p:cTn>
                              </p:par>
                            </p:childTnLst>
                          </p:cTn>
                        </p:par>
                        <p:par>
                          <p:cTn id="33" fill="hold" nodeType="afterGroup">
                            <p:stCondLst>
                              <p:cond delay="1500"/>
                            </p:stCondLst>
                            <p:childTnLst>
                              <p:par>
                                <p:cTn id="34" presetID="12" presetClass="entr" presetSubtype="1" fill="hold" grpId="0" nodeType="after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slide(fromTop)">
                                      <p:cBhvr>
                                        <p:cTn id="36" dur="500"/>
                                        <p:tgtEl>
                                          <p:spTgt spid="45"/>
                                        </p:tgtEl>
                                      </p:cBhvr>
                                    </p:animEffect>
                                  </p:childTnLst>
                                </p:cTn>
                              </p:par>
                            </p:childTnLst>
                          </p:cTn>
                        </p:par>
                        <p:par>
                          <p:cTn id="37" fill="hold" nodeType="afterGroup">
                            <p:stCondLst>
                              <p:cond delay="2000"/>
                            </p:stCondLst>
                            <p:childTnLst>
                              <p:par>
                                <p:cTn id="38" presetID="12" presetClass="entr" presetSubtype="1" fill="hold" grpId="0" nodeType="after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slide(fromTop)">
                                      <p:cBhvr>
                                        <p:cTn id="40" dur="500"/>
                                        <p:tgtEl>
                                          <p:spTgt spid="48"/>
                                        </p:tgtEl>
                                      </p:cBhvr>
                                    </p:animEffect>
                                  </p:childTnLst>
                                </p:cTn>
                              </p:par>
                            </p:childTnLst>
                          </p:cTn>
                        </p:par>
                        <p:par>
                          <p:cTn id="41" fill="hold" nodeType="afterGroup">
                            <p:stCondLst>
                              <p:cond delay="2500"/>
                            </p:stCondLst>
                            <p:childTnLst>
                              <p:par>
                                <p:cTn id="42" presetID="12" presetClass="entr" presetSubtype="1" fill="hold" grpId="0" nodeType="after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slide(fromTop)">
                                      <p:cBhvr>
                                        <p:cTn id="44" dur="500"/>
                                        <p:tgtEl>
                                          <p:spTgt spid="43"/>
                                        </p:tgtEl>
                                      </p:cBhvr>
                                    </p:animEffect>
                                  </p:childTnLst>
                                </p:cTn>
                              </p:par>
                            </p:childTnLst>
                          </p:cTn>
                        </p:par>
                        <p:par>
                          <p:cTn id="45" fill="hold" nodeType="afterGroup">
                            <p:stCondLst>
                              <p:cond delay="3000"/>
                            </p:stCondLst>
                            <p:childTnLst>
                              <p:par>
                                <p:cTn id="46" presetID="12" presetClass="entr" presetSubtype="1" fill="hold" grpId="0" nodeType="afterEffect">
                                  <p:stCondLst>
                                    <p:cond delay="0"/>
                                  </p:stCondLst>
                                  <p:childTnLst>
                                    <p:set>
                                      <p:cBhvr>
                                        <p:cTn id="47" dur="1" fill="hold">
                                          <p:stCondLst>
                                            <p:cond delay="0"/>
                                          </p:stCondLst>
                                        </p:cTn>
                                        <p:tgtEl>
                                          <p:spTgt spid="46"/>
                                        </p:tgtEl>
                                        <p:attrNameLst>
                                          <p:attrName>style.visibility</p:attrName>
                                        </p:attrNameLst>
                                      </p:cBhvr>
                                      <p:to>
                                        <p:strVal val="visible"/>
                                      </p:to>
                                    </p:set>
                                    <p:animEffect transition="in" filter="slide(fromTop)">
                                      <p:cBhvr>
                                        <p:cTn id="48" dur="500"/>
                                        <p:tgtEl>
                                          <p:spTgt spid="46"/>
                                        </p:tgtEl>
                                      </p:cBhvr>
                                    </p:animEffect>
                                  </p:childTnLst>
                                </p:cTn>
                              </p:par>
                            </p:childTnLst>
                          </p:cTn>
                        </p:par>
                        <p:par>
                          <p:cTn id="49" fill="hold" nodeType="afterGroup">
                            <p:stCondLst>
                              <p:cond delay="3500"/>
                            </p:stCondLst>
                            <p:childTnLst>
                              <p:par>
                                <p:cTn id="50" presetID="12" presetClass="entr" presetSubtype="1" fill="hold" grpId="0" nodeType="after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slide(fromTop)">
                                      <p:cBhvr>
                                        <p:cTn id="52" dur="500"/>
                                        <p:tgtEl>
                                          <p:spTgt spid="47"/>
                                        </p:tgtEl>
                                      </p:cBhvr>
                                    </p:animEffect>
                                  </p:childTnLst>
                                </p:cTn>
                              </p:par>
                            </p:childTnLst>
                          </p:cTn>
                        </p:par>
                        <p:par>
                          <p:cTn id="53" fill="hold" nodeType="afterGroup">
                            <p:stCondLst>
                              <p:cond delay="4000"/>
                            </p:stCondLst>
                            <p:childTnLst>
                              <p:par>
                                <p:cTn id="54" presetID="12" presetClass="entr" presetSubtype="1" fill="hold" grpId="0" nodeType="after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slide(fromTop)">
                                      <p:cBhvr>
                                        <p:cTn id="56" dur="500"/>
                                        <p:tgtEl>
                                          <p:spTgt spid="4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2" presetClass="entr" presetSubtype="1" fill="hold" grpId="0" nodeType="clickEffect">
                                  <p:stCondLst>
                                    <p:cond delay="0"/>
                                  </p:stCondLst>
                                  <p:childTnLst>
                                    <p:set>
                                      <p:cBhvr>
                                        <p:cTn id="60" dur="1" fill="hold">
                                          <p:stCondLst>
                                            <p:cond delay="0"/>
                                          </p:stCondLst>
                                        </p:cTn>
                                        <p:tgtEl>
                                          <p:spTgt spid="63"/>
                                        </p:tgtEl>
                                        <p:attrNameLst>
                                          <p:attrName>style.visibility</p:attrName>
                                        </p:attrNameLst>
                                      </p:cBhvr>
                                      <p:to>
                                        <p:strVal val="visible"/>
                                      </p:to>
                                    </p:set>
                                    <p:animEffect transition="in" filter="slide(fromTop)">
                                      <p:cBhvr>
                                        <p:cTn id="61" dur="500"/>
                                        <p:tgtEl>
                                          <p:spTgt spid="63"/>
                                        </p:tgtEl>
                                      </p:cBhvr>
                                    </p:animEffect>
                                  </p:childTnLst>
                                </p:cTn>
                              </p:par>
                            </p:childTnLst>
                          </p:cTn>
                        </p:par>
                        <p:par>
                          <p:cTn id="62" fill="hold" nodeType="afterGroup">
                            <p:stCondLst>
                              <p:cond delay="500"/>
                            </p:stCondLst>
                            <p:childTnLst>
                              <p:par>
                                <p:cTn id="63" presetID="12" presetClass="entr" presetSubtype="1"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Effect transition="in" filter="slide(fromTop)">
                                      <p:cBhvr>
                                        <p:cTn id="65" dur="500"/>
                                        <p:tgtEl>
                                          <p:spTgt spid="50"/>
                                        </p:tgtEl>
                                      </p:cBhvr>
                                    </p:animEffect>
                                  </p:childTnLst>
                                </p:cTn>
                              </p:par>
                            </p:childTnLst>
                          </p:cTn>
                        </p:par>
                        <p:par>
                          <p:cTn id="66" fill="hold" nodeType="afterGroup">
                            <p:stCondLst>
                              <p:cond delay="1000"/>
                            </p:stCondLst>
                            <p:childTnLst>
                              <p:par>
                                <p:cTn id="67" presetID="12" presetClass="entr" presetSubtype="1" fill="hold" grpId="0" nodeType="after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slide(fromTop)">
                                      <p:cBhvr>
                                        <p:cTn id="69" dur="500"/>
                                        <p:tgtEl>
                                          <p:spTgt spid="52"/>
                                        </p:tgtEl>
                                      </p:cBhvr>
                                    </p:animEffect>
                                  </p:childTnLst>
                                </p:cTn>
                              </p:par>
                            </p:childTnLst>
                          </p:cTn>
                        </p:par>
                        <p:par>
                          <p:cTn id="70" fill="hold" nodeType="afterGroup">
                            <p:stCondLst>
                              <p:cond delay="1500"/>
                            </p:stCondLst>
                            <p:childTnLst>
                              <p:par>
                                <p:cTn id="71" presetID="12" presetClass="entr" presetSubtype="1" fill="hold" grpId="0" nodeType="afterEffect">
                                  <p:stCondLst>
                                    <p:cond delay="0"/>
                                  </p:stCondLst>
                                  <p:childTnLst>
                                    <p:set>
                                      <p:cBhvr>
                                        <p:cTn id="72" dur="1" fill="hold">
                                          <p:stCondLst>
                                            <p:cond delay="0"/>
                                          </p:stCondLst>
                                        </p:cTn>
                                        <p:tgtEl>
                                          <p:spTgt spid="53"/>
                                        </p:tgtEl>
                                        <p:attrNameLst>
                                          <p:attrName>style.visibility</p:attrName>
                                        </p:attrNameLst>
                                      </p:cBhvr>
                                      <p:to>
                                        <p:strVal val="visible"/>
                                      </p:to>
                                    </p:set>
                                    <p:animEffect transition="in" filter="slide(fromTop)">
                                      <p:cBhvr>
                                        <p:cTn id="73" dur="500"/>
                                        <p:tgtEl>
                                          <p:spTgt spid="53"/>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2" presetClass="entr" presetSubtype="1" fill="hold" grpId="0" nodeType="clickEffect">
                                  <p:stCondLst>
                                    <p:cond delay="0"/>
                                  </p:stCondLst>
                                  <p:childTnLst>
                                    <p:set>
                                      <p:cBhvr>
                                        <p:cTn id="77" dur="1" fill="hold">
                                          <p:stCondLst>
                                            <p:cond delay="0"/>
                                          </p:stCondLst>
                                        </p:cTn>
                                        <p:tgtEl>
                                          <p:spTgt spid="64"/>
                                        </p:tgtEl>
                                        <p:attrNameLst>
                                          <p:attrName>style.visibility</p:attrName>
                                        </p:attrNameLst>
                                      </p:cBhvr>
                                      <p:to>
                                        <p:strVal val="visible"/>
                                      </p:to>
                                    </p:set>
                                    <p:animEffect transition="in" filter="slide(fromTop)">
                                      <p:cBhvr>
                                        <p:cTn id="78" dur="500"/>
                                        <p:tgtEl>
                                          <p:spTgt spid="64"/>
                                        </p:tgtEl>
                                      </p:cBhvr>
                                    </p:animEffect>
                                  </p:childTnLst>
                                </p:cTn>
                              </p:par>
                            </p:childTnLst>
                          </p:cTn>
                        </p:par>
                        <p:par>
                          <p:cTn id="79" fill="hold" nodeType="afterGroup">
                            <p:stCondLst>
                              <p:cond delay="500"/>
                            </p:stCondLst>
                            <p:childTnLst>
                              <p:par>
                                <p:cTn id="80" presetID="12" presetClass="entr" presetSubtype="1" fill="hold" grpId="0" nodeType="afterEffect">
                                  <p:stCondLst>
                                    <p:cond delay="0"/>
                                  </p:stCondLst>
                                  <p:childTnLst>
                                    <p:set>
                                      <p:cBhvr>
                                        <p:cTn id="81" dur="1" fill="hold">
                                          <p:stCondLst>
                                            <p:cond delay="0"/>
                                          </p:stCondLst>
                                        </p:cTn>
                                        <p:tgtEl>
                                          <p:spTgt spid="57"/>
                                        </p:tgtEl>
                                        <p:attrNameLst>
                                          <p:attrName>style.visibility</p:attrName>
                                        </p:attrNameLst>
                                      </p:cBhvr>
                                      <p:to>
                                        <p:strVal val="visible"/>
                                      </p:to>
                                    </p:set>
                                    <p:animEffect transition="in" filter="slide(fromTop)">
                                      <p:cBhvr>
                                        <p:cTn id="82" dur="500"/>
                                        <p:tgtEl>
                                          <p:spTgt spid="57"/>
                                        </p:tgtEl>
                                      </p:cBhvr>
                                    </p:animEffect>
                                  </p:childTnLst>
                                </p:cTn>
                              </p:par>
                            </p:childTnLst>
                          </p:cTn>
                        </p:par>
                        <p:par>
                          <p:cTn id="83" fill="hold" nodeType="afterGroup">
                            <p:stCondLst>
                              <p:cond delay="1000"/>
                            </p:stCondLst>
                            <p:childTnLst>
                              <p:par>
                                <p:cTn id="84" presetID="12" presetClass="entr" presetSubtype="1" fill="hold" grpId="0" nodeType="afterEffect">
                                  <p:stCondLst>
                                    <p:cond delay="0"/>
                                  </p:stCondLst>
                                  <p:childTnLst>
                                    <p:set>
                                      <p:cBhvr>
                                        <p:cTn id="85" dur="1" fill="hold">
                                          <p:stCondLst>
                                            <p:cond delay="0"/>
                                          </p:stCondLst>
                                        </p:cTn>
                                        <p:tgtEl>
                                          <p:spTgt spid="59"/>
                                        </p:tgtEl>
                                        <p:attrNameLst>
                                          <p:attrName>style.visibility</p:attrName>
                                        </p:attrNameLst>
                                      </p:cBhvr>
                                      <p:to>
                                        <p:strVal val="visible"/>
                                      </p:to>
                                    </p:set>
                                    <p:animEffect transition="in" filter="slide(fromTop)">
                                      <p:cBhvr>
                                        <p:cTn id="86" dur="500"/>
                                        <p:tgtEl>
                                          <p:spTgt spid="59"/>
                                        </p:tgtEl>
                                      </p:cBhvr>
                                    </p:animEffect>
                                  </p:childTnLst>
                                </p:cTn>
                              </p:par>
                            </p:childTnLst>
                          </p:cTn>
                        </p:par>
                        <p:par>
                          <p:cTn id="87" fill="hold" nodeType="afterGroup">
                            <p:stCondLst>
                              <p:cond delay="1500"/>
                            </p:stCondLst>
                            <p:childTnLst>
                              <p:par>
                                <p:cTn id="88" presetID="12" presetClass="entr" presetSubtype="1" fill="hold" grpId="0" nodeType="afterEffect">
                                  <p:stCondLst>
                                    <p:cond delay="0"/>
                                  </p:stCondLst>
                                  <p:childTnLst>
                                    <p:set>
                                      <p:cBhvr>
                                        <p:cTn id="89" dur="1" fill="hold">
                                          <p:stCondLst>
                                            <p:cond delay="0"/>
                                          </p:stCondLst>
                                        </p:cTn>
                                        <p:tgtEl>
                                          <p:spTgt spid="60"/>
                                        </p:tgtEl>
                                        <p:attrNameLst>
                                          <p:attrName>style.visibility</p:attrName>
                                        </p:attrNameLst>
                                      </p:cBhvr>
                                      <p:to>
                                        <p:strVal val="visible"/>
                                      </p:to>
                                    </p:set>
                                    <p:animEffect transition="in" filter="slide(fromTop)">
                                      <p:cBhvr>
                                        <p:cTn id="90" dur="500"/>
                                        <p:tgtEl>
                                          <p:spTgt spid="60"/>
                                        </p:tgtEl>
                                      </p:cBhvr>
                                    </p:animEffect>
                                  </p:childTnLst>
                                </p:cTn>
                              </p:par>
                            </p:childTnLst>
                          </p:cTn>
                        </p:par>
                        <p:par>
                          <p:cTn id="91" fill="hold" nodeType="afterGroup">
                            <p:stCondLst>
                              <p:cond delay="2000"/>
                            </p:stCondLst>
                            <p:childTnLst>
                              <p:par>
                                <p:cTn id="92" presetID="12" presetClass="entr" presetSubtype="1" fill="hold" grpId="0" nodeType="afterEffect">
                                  <p:stCondLst>
                                    <p:cond delay="0"/>
                                  </p:stCondLst>
                                  <p:childTnLst>
                                    <p:set>
                                      <p:cBhvr>
                                        <p:cTn id="93" dur="1" fill="hold">
                                          <p:stCondLst>
                                            <p:cond delay="0"/>
                                          </p:stCondLst>
                                        </p:cTn>
                                        <p:tgtEl>
                                          <p:spTgt spid="58"/>
                                        </p:tgtEl>
                                        <p:attrNameLst>
                                          <p:attrName>style.visibility</p:attrName>
                                        </p:attrNameLst>
                                      </p:cBhvr>
                                      <p:to>
                                        <p:strVal val="visible"/>
                                      </p:to>
                                    </p:set>
                                    <p:animEffect transition="in" filter="slide(fromTop)">
                                      <p:cBhvr>
                                        <p:cTn id="94" dur="500"/>
                                        <p:tgtEl>
                                          <p:spTgt spid="58"/>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12" presetClass="entr" presetSubtype="1" fill="hold" grpId="0" nodeType="click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slide(fromTop)">
                                      <p:cBhvr>
                                        <p:cTn id="99" dur="500"/>
                                        <p:tgtEl>
                                          <p:spTgt spid="65"/>
                                        </p:tgtEl>
                                      </p:cBhvr>
                                    </p:animEffect>
                                  </p:childTnLst>
                                </p:cTn>
                              </p:par>
                            </p:childTnLst>
                          </p:cTn>
                        </p:par>
                        <p:par>
                          <p:cTn id="100" fill="hold" nodeType="afterGroup">
                            <p:stCondLst>
                              <p:cond delay="500"/>
                            </p:stCondLst>
                            <p:childTnLst>
                              <p:par>
                                <p:cTn id="101" presetID="12" presetClass="entr" presetSubtype="1" fill="hold" grpId="0" nodeType="afterEffect">
                                  <p:stCondLst>
                                    <p:cond delay="0"/>
                                  </p:stCondLst>
                                  <p:childTnLst>
                                    <p:set>
                                      <p:cBhvr>
                                        <p:cTn id="102" dur="1" fill="hold">
                                          <p:stCondLst>
                                            <p:cond delay="0"/>
                                          </p:stCondLst>
                                        </p:cTn>
                                        <p:tgtEl>
                                          <p:spTgt spid="54"/>
                                        </p:tgtEl>
                                        <p:attrNameLst>
                                          <p:attrName>style.visibility</p:attrName>
                                        </p:attrNameLst>
                                      </p:cBhvr>
                                      <p:to>
                                        <p:strVal val="visible"/>
                                      </p:to>
                                    </p:set>
                                    <p:animEffect transition="in" filter="slide(fromTop)">
                                      <p:cBhvr>
                                        <p:cTn id="103" dur="500"/>
                                        <p:tgtEl>
                                          <p:spTgt spid="54"/>
                                        </p:tgtEl>
                                      </p:cBhvr>
                                    </p:animEffect>
                                  </p:childTnLst>
                                </p:cTn>
                              </p:par>
                            </p:childTnLst>
                          </p:cTn>
                        </p:par>
                        <p:par>
                          <p:cTn id="104" fill="hold" nodeType="afterGroup">
                            <p:stCondLst>
                              <p:cond delay="1000"/>
                            </p:stCondLst>
                            <p:childTnLst>
                              <p:par>
                                <p:cTn id="105" presetID="12" presetClass="entr" presetSubtype="1" fill="hold" grpId="0" nodeType="afterEffect">
                                  <p:stCondLst>
                                    <p:cond delay="0"/>
                                  </p:stCondLst>
                                  <p:childTnLst>
                                    <p:set>
                                      <p:cBhvr>
                                        <p:cTn id="106" dur="1" fill="hold">
                                          <p:stCondLst>
                                            <p:cond delay="0"/>
                                          </p:stCondLst>
                                        </p:cTn>
                                        <p:tgtEl>
                                          <p:spTgt spid="51"/>
                                        </p:tgtEl>
                                        <p:attrNameLst>
                                          <p:attrName>style.visibility</p:attrName>
                                        </p:attrNameLst>
                                      </p:cBhvr>
                                      <p:to>
                                        <p:strVal val="visible"/>
                                      </p:to>
                                    </p:set>
                                    <p:animEffect transition="in" filter="slide(fromTop)">
                                      <p:cBhvr>
                                        <p:cTn id="107" dur="500"/>
                                        <p:tgtEl>
                                          <p:spTgt spid="51"/>
                                        </p:tgtEl>
                                      </p:cBhvr>
                                    </p:animEffect>
                                  </p:childTnLst>
                                </p:cTn>
                              </p:par>
                            </p:childTnLst>
                          </p:cTn>
                        </p:par>
                        <p:par>
                          <p:cTn id="108" fill="hold" nodeType="afterGroup">
                            <p:stCondLst>
                              <p:cond delay="1500"/>
                            </p:stCondLst>
                            <p:childTnLst>
                              <p:par>
                                <p:cTn id="109" presetID="12" presetClass="entr" presetSubtype="1" fill="hold" grpId="0" nodeType="afterEffect">
                                  <p:stCondLst>
                                    <p:cond delay="0"/>
                                  </p:stCondLst>
                                  <p:childTnLst>
                                    <p:set>
                                      <p:cBhvr>
                                        <p:cTn id="110" dur="1" fill="hold">
                                          <p:stCondLst>
                                            <p:cond delay="0"/>
                                          </p:stCondLst>
                                        </p:cTn>
                                        <p:tgtEl>
                                          <p:spTgt spid="55"/>
                                        </p:tgtEl>
                                        <p:attrNameLst>
                                          <p:attrName>style.visibility</p:attrName>
                                        </p:attrNameLst>
                                      </p:cBhvr>
                                      <p:to>
                                        <p:strVal val="visible"/>
                                      </p:to>
                                    </p:set>
                                    <p:animEffect transition="in" filter="slide(fromTop)">
                                      <p:cBhvr>
                                        <p:cTn id="111" dur="500"/>
                                        <p:tgtEl>
                                          <p:spTgt spid="55"/>
                                        </p:tgtEl>
                                      </p:cBhvr>
                                    </p:animEffect>
                                  </p:childTnLst>
                                </p:cTn>
                              </p:par>
                            </p:childTnLst>
                          </p:cTn>
                        </p:par>
                        <p:par>
                          <p:cTn id="112" fill="hold" nodeType="afterGroup">
                            <p:stCondLst>
                              <p:cond delay="2000"/>
                            </p:stCondLst>
                            <p:childTnLst>
                              <p:par>
                                <p:cTn id="113" presetID="12" presetClass="entr" presetSubtype="1" fill="hold" grpId="0" nodeType="afterEffect">
                                  <p:stCondLst>
                                    <p:cond delay="0"/>
                                  </p:stCondLst>
                                  <p:childTnLst>
                                    <p:set>
                                      <p:cBhvr>
                                        <p:cTn id="114" dur="1" fill="hold">
                                          <p:stCondLst>
                                            <p:cond delay="0"/>
                                          </p:stCondLst>
                                        </p:cTn>
                                        <p:tgtEl>
                                          <p:spTgt spid="56"/>
                                        </p:tgtEl>
                                        <p:attrNameLst>
                                          <p:attrName>style.visibility</p:attrName>
                                        </p:attrNameLst>
                                      </p:cBhvr>
                                      <p:to>
                                        <p:strVal val="visible"/>
                                      </p:to>
                                    </p:set>
                                    <p:animEffect transition="in" filter="slide(fromTop)">
                                      <p:cBhvr>
                                        <p:cTn id="115"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A56A872A-AD10-4A71-A7F0-017463B8DF53}"/>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CDDD399F-B591-4B02-B289-16D709AD355F}" type="slidenum">
              <a:rPr lang="en-US" altLang="zh-CN" sz="1200" b="0">
                <a:solidFill>
                  <a:schemeClr val="tx1"/>
                </a:solidFill>
                <a:latin typeface="Garamond" panose="02020404030301010803" pitchFamily="18" charset="0"/>
                <a:ea typeface="宋体" panose="02010600030101010101" pitchFamily="2" charset="-122"/>
              </a:rPr>
              <a:pPr eaLnBrk="1" hangingPunct="1"/>
              <a:t>41</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39939" name="Rectangle 2">
            <a:extLst>
              <a:ext uri="{FF2B5EF4-FFF2-40B4-BE49-F238E27FC236}">
                <a16:creationId xmlns:a16="http://schemas.microsoft.com/office/drawing/2014/main" id="{FD024310-5FDA-411A-9799-E815B371D4BD}"/>
              </a:ext>
            </a:extLst>
          </p:cNvPr>
          <p:cNvSpPr>
            <a:spLocks noGrp="1" noChangeArrowheads="1"/>
          </p:cNvSpPr>
          <p:nvPr>
            <p:ph type="title"/>
          </p:nvPr>
        </p:nvSpPr>
        <p:spPr>
          <a:xfrm>
            <a:off x="685800" y="260350"/>
            <a:ext cx="7773988" cy="720725"/>
          </a:xfrm>
          <a:noFill/>
        </p:spPr>
        <p:txBody>
          <a:bodyPr/>
          <a:lstStyle/>
          <a:p>
            <a:pPr eaLnBrk="1" hangingPunct="1"/>
            <a:r>
              <a:rPr lang="en-US" altLang="zh-CN" sz="4000" b="1">
                <a:solidFill>
                  <a:schemeClr val="tx1"/>
                </a:solidFill>
              </a:rPr>
              <a:t>1.3.2.</a:t>
            </a:r>
            <a:r>
              <a:rPr lang="zh-CN" altLang="en-US" sz="4000" b="1">
                <a:solidFill>
                  <a:schemeClr val="tx1"/>
                </a:solidFill>
              </a:rPr>
              <a:t>语法分析程序</a:t>
            </a:r>
            <a:r>
              <a:rPr lang="zh-CN" altLang="en-US"/>
              <a:t> </a:t>
            </a:r>
          </a:p>
        </p:txBody>
      </p:sp>
      <p:sp>
        <p:nvSpPr>
          <p:cNvPr id="39940" name="Text Box 3">
            <a:extLst>
              <a:ext uri="{FF2B5EF4-FFF2-40B4-BE49-F238E27FC236}">
                <a16:creationId xmlns:a16="http://schemas.microsoft.com/office/drawing/2014/main" id="{F635723E-FAC9-471F-818F-24ABDFB3E72C}"/>
              </a:ext>
            </a:extLst>
          </p:cNvPr>
          <p:cNvSpPr txBox="1">
            <a:spLocks noChangeArrowheads="1"/>
          </p:cNvSpPr>
          <p:nvPr/>
        </p:nvSpPr>
        <p:spPr bwMode="auto">
          <a:xfrm>
            <a:off x="0" y="1341438"/>
            <a:ext cx="3995738" cy="3205162"/>
          </a:xfrm>
          <a:prstGeom prst="rect">
            <a:avLst/>
          </a:prstGeom>
          <a:noFill/>
          <a:ln w="9525">
            <a:solidFill>
              <a:schemeClr val="bg1"/>
            </a:solidFill>
            <a:miter lim="800000"/>
            <a:headEnd/>
            <a:tailEnd/>
          </a:ln>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r>
              <a:rPr kumimoji="1" lang="zh-CN" altLang="en-US" sz="2400" dirty="0">
                <a:latin typeface="华文细黑" panose="02010600040101010101" pitchFamily="2" charset="-122"/>
                <a:ea typeface="华文细黑" panose="02010600040101010101" pitchFamily="2" charset="-122"/>
              </a:rPr>
              <a:t>语法分析的功能是在词法分析的基础上，根据语言的语法规则，将一个个单词符号组成语言的各种语法类</a:t>
            </a:r>
            <a:r>
              <a:rPr kumimoji="1" lang="zh-CN" altLang="en-US" sz="2400" dirty="0">
                <a:solidFill>
                  <a:schemeClr val="bg2"/>
                </a:solidFill>
                <a:latin typeface="华文细黑" panose="02010600040101010101" pitchFamily="2" charset="-122"/>
                <a:ea typeface="华文细黑" panose="02010600040101010101" pitchFamily="2" charset="-122"/>
              </a:rPr>
              <a:t>。</a:t>
            </a:r>
          </a:p>
          <a:p>
            <a:pPr eaLnBrk="1" hangingPunct="1">
              <a:spcBef>
                <a:spcPct val="50000"/>
              </a:spcBef>
            </a:pPr>
            <a:r>
              <a:rPr kumimoji="1" lang="zh-CN" altLang="en-US" sz="2400" dirty="0">
                <a:solidFill>
                  <a:schemeClr val="tx1"/>
                </a:solidFill>
                <a:latin typeface="华文细黑" panose="02010600040101010101" pitchFamily="2" charset="-122"/>
                <a:ea typeface="华文细黑" panose="02010600040101010101" pitchFamily="2" charset="-122"/>
              </a:rPr>
              <a:t>例如：算术表达式、</a:t>
            </a:r>
          </a:p>
          <a:p>
            <a:pPr eaLnBrk="1" hangingPunct="1">
              <a:spcBef>
                <a:spcPct val="50000"/>
              </a:spcBef>
            </a:pPr>
            <a:r>
              <a:rPr kumimoji="1" lang="zh-CN" altLang="en-US" sz="2400" dirty="0">
                <a:solidFill>
                  <a:schemeClr val="tx1"/>
                </a:solidFill>
                <a:latin typeface="华文细黑" panose="02010600040101010101" pitchFamily="2" charset="-122"/>
                <a:ea typeface="华文细黑" panose="02010600040101010101" pitchFamily="2" charset="-122"/>
              </a:rPr>
              <a:t>赋值语句等。</a:t>
            </a:r>
          </a:p>
          <a:p>
            <a:pPr eaLnBrk="1" hangingPunct="1">
              <a:spcBef>
                <a:spcPct val="50000"/>
              </a:spcBef>
            </a:pPr>
            <a:endParaRPr kumimoji="1" lang="en-US" altLang="zh-CN" sz="2400" dirty="0">
              <a:solidFill>
                <a:schemeClr val="bg2"/>
              </a:solidFill>
              <a:latin typeface="Times New Roman" panose="02020603050405020304" pitchFamily="18" charset="0"/>
              <a:ea typeface="宋体" panose="02010600030101010101" pitchFamily="2" charset="-122"/>
            </a:endParaRPr>
          </a:p>
        </p:txBody>
      </p:sp>
      <p:sp>
        <p:nvSpPr>
          <p:cNvPr id="39941" name="Text Box 4">
            <a:extLst>
              <a:ext uri="{FF2B5EF4-FFF2-40B4-BE49-F238E27FC236}">
                <a16:creationId xmlns:a16="http://schemas.microsoft.com/office/drawing/2014/main" id="{AECEA74A-2F4D-471B-AC7E-25528415C65C}"/>
              </a:ext>
            </a:extLst>
          </p:cNvPr>
          <p:cNvSpPr txBox="1">
            <a:spLocks noChangeArrowheads="1"/>
          </p:cNvSpPr>
          <p:nvPr/>
        </p:nvSpPr>
        <p:spPr bwMode="auto">
          <a:xfrm>
            <a:off x="4030663" y="1484313"/>
            <a:ext cx="5113337" cy="3752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r>
              <a:rPr kumimoji="1" lang="zh-CN" altLang="en-US" sz="2400" dirty="0">
                <a:solidFill>
                  <a:schemeClr val="tx1"/>
                </a:solidFill>
                <a:latin typeface="华文细黑" panose="02010600040101010101" pitchFamily="2" charset="-122"/>
                <a:ea typeface="华文细黑" panose="02010600040101010101" pitchFamily="2" charset="-122"/>
              </a:rPr>
              <a:t>赋值语句的语法结构定义为：</a:t>
            </a:r>
          </a:p>
          <a:p>
            <a:pPr eaLnBrk="1" hangingPunct="1"/>
            <a:endParaRPr kumimoji="1" lang="zh-CN" altLang="en-US" sz="2400" dirty="0">
              <a:solidFill>
                <a:schemeClr val="tx1"/>
              </a:solidFill>
              <a:latin typeface="华文细黑" panose="02010600040101010101" pitchFamily="2" charset="-122"/>
              <a:ea typeface="华文细黑" panose="02010600040101010101" pitchFamily="2" charset="-122"/>
            </a:endParaRPr>
          </a:p>
          <a:p>
            <a:pPr eaLnBrk="1" hangingPunct="1"/>
            <a:r>
              <a:rPr kumimoji="1" lang="zh-CN" altLang="en-US" sz="2400" dirty="0">
                <a:solidFill>
                  <a:schemeClr val="tx1"/>
                </a:solidFill>
                <a:latin typeface="华文细黑" panose="02010600040101010101" pitchFamily="2" charset="-122"/>
                <a:ea typeface="华文细黑" panose="02010600040101010101" pitchFamily="2" charset="-122"/>
              </a:rPr>
              <a:t>　　</a:t>
            </a:r>
            <a:r>
              <a:rPr kumimoji="1" lang="zh-CN" altLang="en-US" sz="2400" dirty="0">
                <a:latin typeface="华文细黑" panose="02010600040101010101" pitchFamily="2" charset="-122"/>
                <a:ea typeface="华文细黑" panose="02010600040101010101" pitchFamily="2" charset="-122"/>
              </a:rPr>
              <a:t>赋值语句→标识符</a:t>
            </a:r>
            <a:r>
              <a:rPr kumimoji="1" lang="en-US" altLang="zh-CN" sz="2400" dirty="0">
                <a:latin typeface="华文细黑" panose="02010600040101010101" pitchFamily="2" charset="-122"/>
                <a:ea typeface="华文细黑" panose="02010600040101010101" pitchFamily="2" charset="-122"/>
              </a:rPr>
              <a:t>:=</a:t>
            </a:r>
            <a:r>
              <a:rPr kumimoji="1" lang="zh-CN" altLang="en-US" sz="2400" dirty="0">
                <a:latin typeface="华文细黑" panose="02010600040101010101" pitchFamily="2" charset="-122"/>
                <a:ea typeface="华文细黑" panose="02010600040101010101" pitchFamily="2" charset="-122"/>
              </a:rPr>
              <a:t>表达式</a:t>
            </a:r>
          </a:p>
          <a:p>
            <a:pPr eaLnBrk="1" hangingPunct="1"/>
            <a:endParaRPr kumimoji="1" lang="zh-CN" altLang="en-US" sz="2400" dirty="0">
              <a:latin typeface="华文细黑" panose="02010600040101010101" pitchFamily="2" charset="-122"/>
              <a:ea typeface="华文细黑" panose="02010600040101010101" pitchFamily="2" charset="-122"/>
            </a:endParaRPr>
          </a:p>
          <a:p>
            <a:pPr eaLnBrk="1" hangingPunct="1"/>
            <a:r>
              <a:rPr kumimoji="1" lang="zh-CN" altLang="en-US" sz="2400" dirty="0">
                <a:solidFill>
                  <a:schemeClr val="tx1"/>
                </a:solidFill>
                <a:latin typeface="华文细黑" panose="02010600040101010101" pitchFamily="2" charset="-122"/>
                <a:ea typeface="华文细黑" panose="02010600040101010101" pitchFamily="2" charset="-122"/>
              </a:rPr>
              <a:t>表达式的语法结构定义为：</a:t>
            </a:r>
          </a:p>
          <a:p>
            <a:pPr eaLnBrk="1" hangingPunct="1"/>
            <a:endParaRPr kumimoji="1" lang="zh-CN" altLang="en-US" sz="2400" dirty="0">
              <a:solidFill>
                <a:schemeClr val="bg2"/>
              </a:solidFill>
              <a:latin typeface="华文细黑" panose="02010600040101010101" pitchFamily="2" charset="-122"/>
              <a:ea typeface="华文细黑" panose="02010600040101010101" pitchFamily="2" charset="-122"/>
            </a:endParaRPr>
          </a:p>
          <a:p>
            <a:pPr eaLnBrk="1" hangingPunct="1"/>
            <a:r>
              <a:rPr kumimoji="1" lang="zh-CN" altLang="en-US" sz="2400" dirty="0">
                <a:solidFill>
                  <a:schemeClr val="tx1"/>
                </a:solidFill>
                <a:latin typeface="华文细黑" panose="02010600040101010101" pitchFamily="2" charset="-122"/>
                <a:ea typeface="华文细黑" panose="02010600040101010101" pitchFamily="2" charset="-122"/>
              </a:rPr>
              <a:t>　</a:t>
            </a:r>
            <a:r>
              <a:rPr kumimoji="1" lang="zh-CN" altLang="en-US" sz="2400" dirty="0">
                <a:latin typeface="华文细黑" panose="02010600040101010101" pitchFamily="2" charset="-122"/>
                <a:ea typeface="华文细黑" panose="02010600040101010101" pitchFamily="2" charset="-122"/>
              </a:rPr>
              <a:t>表达式→表达式</a:t>
            </a:r>
            <a:r>
              <a:rPr kumimoji="1" lang="en-US" altLang="zh-CN" sz="2400" dirty="0">
                <a:latin typeface="华文细黑" panose="02010600040101010101" pitchFamily="2" charset="-122"/>
                <a:ea typeface="华文细黑" panose="02010600040101010101" pitchFamily="2" charset="-122"/>
              </a:rPr>
              <a:t>+</a:t>
            </a:r>
            <a:r>
              <a:rPr kumimoji="1" lang="zh-CN" altLang="en-US" sz="2400" dirty="0">
                <a:latin typeface="华文细黑" panose="02010600040101010101" pitchFamily="2" charset="-122"/>
                <a:ea typeface="华文细黑" panose="02010600040101010101" pitchFamily="2" charset="-122"/>
              </a:rPr>
              <a:t>表达式</a:t>
            </a:r>
          </a:p>
          <a:p>
            <a:pPr eaLnBrk="1" hangingPunct="1"/>
            <a:r>
              <a:rPr kumimoji="1" lang="zh-CN" altLang="en-US" sz="2400" dirty="0">
                <a:latin typeface="华文细黑" panose="02010600040101010101" pitchFamily="2" charset="-122"/>
                <a:ea typeface="华文细黑" panose="02010600040101010101" pitchFamily="2" charset="-122"/>
              </a:rPr>
              <a:t>　　　　　</a:t>
            </a:r>
            <a:r>
              <a:rPr kumimoji="1" lang="en-US" altLang="zh-CN" sz="2400" dirty="0">
                <a:latin typeface="华文细黑" panose="02010600040101010101" pitchFamily="2" charset="-122"/>
                <a:ea typeface="华文细黑" panose="02010600040101010101" pitchFamily="2" charset="-122"/>
              </a:rPr>
              <a:t>| </a:t>
            </a:r>
            <a:r>
              <a:rPr kumimoji="1" lang="zh-CN" altLang="en-US" sz="2400" dirty="0">
                <a:latin typeface="华文细黑" panose="02010600040101010101" pitchFamily="2" charset="-122"/>
                <a:ea typeface="华文细黑" panose="02010600040101010101" pitchFamily="2" charset="-122"/>
              </a:rPr>
              <a:t>表达式</a:t>
            </a:r>
            <a:r>
              <a:rPr kumimoji="1" lang="en-US" altLang="zh-CN" sz="2400" dirty="0">
                <a:latin typeface="华文细黑" panose="02010600040101010101" pitchFamily="2" charset="-122"/>
                <a:ea typeface="华文细黑" panose="02010600040101010101" pitchFamily="2" charset="-122"/>
              </a:rPr>
              <a:t>-</a:t>
            </a:r>
            <a:r>
              <a:rPr kumimoji="1" lang="zh-CN" altLang="en-US" sz="2400" dirty="0">
                <a:latin typeface="华文细黑" panose="02010600040101010101" pitchFamily="2" charset="-122"/>
                <a:ea typeface="华文细黑" panose="02010600040101010101" pitchFamily="2" charset="-122"/>
              </a:rPr>
              <a:t>表达式</a:t>
            </a:r>
          </a:p>
          <a:p>
            <a:pPr eaLnBrk="1" hangingPunct="1"/>
            <a:r>
              <a:rPr kumimoji="1" lang="zh-CN" altLang="en-US" sz="2400" dirty="0">
                <a:latin typeface="华文细黑" panose="02010600040101010101" pitchFamily="2" charset="-122"/>
                <a:ea typeface="华文细黑" panose="02010600040101010101" pitchFamily="2" charset="-122"/>
              </a:rPr>
              <a:t>　　　　　</a:t>
            </a:r>
            <a:r>
              <a:rPr kumimoji="1" lang="en-US" altLang="zh-CN" sz="2400" dirty="0">
                <a:latin typeface="华文细黑" panose="02010600040101010101" pitchFamily="2" charset="-122"/>
                <a:ea typeface="华文细黑" panose="02010600040101010101" pitchFamily="2" charset="-122"/>
              </a:rPr>
              <a:t>| </a:t>
            </a:r>
            <a:r>
              <a:rPr kumimoji="1" lang="zh-CN" altLang="en-US" sz="2400" dirty="0">
                <a:latin typeface="华文细黑" panose="02010600040101010101" pitchFamily="2" charset="-122"/>
                <a:ea typeface="华文细黑" panose="02010600040101010101" pitchFamily="2" charset="-122"/>
              </a:rPr>
              <a:t>标识符</a:t>
            </a:r>
          </a:p>
          <a:p>
            <a:pPr eaLnBrk="1" hangingPunct="1"/>
            <a:r>
              <a:rPr kumimoji="1" lang="zh-CN" altLang="en-US" sz="2400" dirty="0">
                <a:latin typeface="华文细黑" panose="02010600040101010101" pitchFamily="2" charset="-122"/>
                <a:ea typeface="华文细黑" panose="02010600040101010101" pitchFamily="2" charset="-122"/>
              </a:rPr>
              <a:t>　　　　　 </a:t>
            </a:r>
            <a:r>
              <a:rPr kumimoji="1" lang="en-US" altLang="zh-CN" sz="2400" dirty="0">
                <a:latin typeface="华文细黑" panose="02010600040101010101" pitchFamily="2" charset="-122"/>
                <a:ea typeface="华文细黑" panose="02010600040101010101" pitchFamily="2" charset="-122"/>
              </a:rPr>
              <a:t>| </a:t>
            </a:r>
            <a:r>
              <a:rPr kumimoji="1" lang="zh-CN" altLang="en-US" sz="2400" dirty="0">
                <a:latin typeface="华文细黑" panose="02010600040101010101" pitchFamily="2" charset="-122"/>
                <a:ea typeface="华文细黑" panose="02010600040101010101" pitchFamily="2" charset="-122"/>
              </a:rPr>
              <a:t>常数</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A4A85DAD-D6C5-4C0B-AF9C-2C65C752A88A}"/>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23B8E93B-4A8F-45DC-8AF1-B3B944C7E367}" type="slidenum">
              <a:rPr lang="en-US" altLang="zh-CN" sz="1200" b="0">
                <a:solidFill>
                  <a:schemeClr val="tx1"/>
                </a:solidFill>
                <a:latin typeface="Garamond" panose="02020404030301010803" pitchFamily="18" charset="0"/>
                <a:ea typeface="宋体" panose="02010600030101010101" pitchFamily="2" charset="-122"/>
              </a:rPr>
              <a:pPr eaLnBrk="1" hangingPunct="1"/>
              <a:t>42</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40963" name="Text Box 3">
            <a:extLst>
              <a:ext uri="{FF2B5EF4-FFF2-40B4-BE49-F238E27FC236}">
                <a16:creationId xmlns:a16="http://schemas.microsoft.com/office/drawing/2014/main" id="{49A712E1-EAFA-430A-86E1-014D0B753915}"/>
              </a:ext>
            </a:extLst>
          </p:cNvPr>
          <p:cNvSpPr txBox="1">
            <a:spLocks noChangeArrowheads="1"/>
          </p:cNvSpPr>
          <p:nvPr/>
        </p:nvSpPr>
        <p:spPr bwMode="auto">
          <a:xfrm>
            <a:off x="0" y="1341438"/>
            <a:ext cx="9144000" cy="830997"/>
          </a:xfrm>
          <a:prstGeom prst="rect">
            <a:avLst/>
          </a:prstGeom>
          <a:noFill/>
          <a:ln w="9525">
            <a:solidFill>
              <a:schemeClr val="bg1"/>
            </a:solidFill>
            <a:miter lim="800000"/>
            <a:headEnd/>
            <a:tailEnd/>
          </a:ln>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r>
              <a:rPr kumimoji="1" lang="zh-CN" altLang="en-US" sz="2400" dirty="0">
                <a:solidFill>
                  <a:schemeClr val="bg2"/>
                </a:solidFill>
                <a:latin typeface="华文细黑" panose="02010600040101010101" pitchFamily="2" charset="-122"/>
                <a:ea typeface="华文细黑" panose="02010600040101010101" pitchFamily="2" charset="-122"/>
              </a:rPr>
              <a:t>　　</a:t>
            </a:r>
            <a:r>
              <a:rPr kumimoji="1" lang="zh-CN" altLang="en-US" sz="2400" dirty="0">
                <a:solidFill>
                  <a:srgbClr val="FF0000"/>
                </a:solidFill>
                <a:latin typeface="华文细黑" panose="02010600040101010101" pitchFamily="2" charset="-122"/>
                <a:ea typeface="华文细黑" panose="02010600040101010101" pitchFamily="2" charset="-122"/>
              </a:rPr>
              <a:t>单词的词性</a:t>
            </a:r>
            <a:r>
              <a:rPr kumimoji="1" lang="zh-CN" altLang="en-US" sz="2400" dirty="0">
                <a:solidFill>
                  <a:schemeClr val="tx1"/>
                </a:solidFill>
                <a:latin typeface="华文细黑" panose="02010600040101010101" pitchFamily="2" charset="-122"/>
                <a:ea typeface="华文细黑" panose="02010600040101010101" pitchFamily="2" charset="-122"/>
              </a:rPr>
              <a:t>（种别）在语法分析时使用。</a:t>
            </a:r>
          </a:p>
          <a:p>
            <a:pPr eaLnBrk="1" hangingPunct="1"/>
            <a:r>
              <a:rPr kumimoji="1" lang="zh-CN" altLang="en-US" sz="2400" dirty="0">
                <a:solidFill>
                  <a:schemeClr val="bg2"/>
                </a:solidFill>
                <a:latin typeface="华文细黑" panose="02010600040101010101" pitchFamily="2" charset="-122"/>
                <a:ea typeface="华文细黑" panose="02010600040101010101" pitchFamily="2" charset="-122"/>
              </a:rPr>
              <a:t>　　</a:t>
            </a:r>
            <a:r>
              <a:rPr kumimoji="1" lang="zh-CN" altLang="en-US" sz="2400" dirty="0">
                <a:solidFill>
                  <a:srgbClr val="FF0000"/>
                </a:solidFill>
                <a:latin typeface="华文细黑" panose="02010600040101010101" pitchFamily="2" charset="-122"/>
                <a:ea typeface="华文细黑" panose="02010600040101010101" pitchFamily="2" charset="-122"/>
              </a:rPr>
              <a:t>单词的值</a:t>
            </a:r>
            <a:r>
              <a:rPr kumimoji="1" lang="zh-CN" altLang="en-US" sz="2400" dirty="0">
                <a:solidFill>
                  <a:schemeClr val="tx1"/>
                </a:solidFill>
                <a:latin typeface="华文细黑" panose="02010600040101010101" pitchFamily="2" charset="-122"/>
                <a:ea typeface="华文细黑" panose="02010600040101010101" pitchFamily="2" charset="-122"/>
              </a:rPr>
              <a:t>在语义分析时使用。</a:t>
            </a:r>
          </a:p>
        </p:txBody>
      </p:sp>
      <p:sp>
        <p:nvSpPr>
          <p:cNvPr id="40964" name="Text Box 4">
            <a:extLst>
              <a:ext uri="{FF2B5EF4-FFF2-40B4-BE49-F238E27FC236}">
                <a16:creationId xmlns:a16="http://schemas.microsoft.com/office/drawing/2014/main" id="{BE842374-7357-4B28-B206-D7EE82E19881}"/>
              </a:ext>
            </a:extLst>
          </p:cNvPr>
          <p:cNvSpPr txBox="1">
            <a:spLocks noChangeArrowheads="1"/>
          </p:cNvSpPr>
          <p:nvPr/>
        </p:nvSpPr>
        <p:spPr bwMode="auto">
          <a:xfrm>
            <a:off x="323850" y="3284538"/>
            <a:ext cx="8569325" cy="1200150"/>
          </a:xfrm>
          <a:prstGeom prst="rect">
            <a:avLst/>
          </a:prstGeom>
          <a:noFill/>
          <a:ln w="9525">
            <a:solidFill>
              <a:schemeClr val="bg1"/>
            </a:solidFill>
            <a:miter lim="800000"/>
            <a:headEnd/>
            <a:tailEnd/>
          </a:ln>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r>
              <a:rPr kumimoji="1" lang="zh-CN" altLang="en-US" sz="2400" dirty="0">
                <a:solidFill>
                  <a:schemeClr val="tx1"/>
                </a:solidFill>
                <a:latin typeface="华文细黑" panose="02010600040101010101" pitchFamily="2" charset="-122"/>
                <a:ea typeface="华文细黑" panose="02010600040101010101" pitchFamily="2" charset="-122"/>
              </a:rPr>
              <a:t>在语法分析时，赋值语句　</a:t>
            </a:r>
            <a:r>
              <a:rPr kumimoji="1" lang="en-US" altLang="zh-CN" sz="3600" dirty="0">
                <a:solidFill>
                  <a:schemeClr val="tx1"/>
                </a:solidFill>
                <a:latin typeface="华文细黑" panose="02010600040101010101" pitchFamily="2" charset="-122"/>
                <a:ea typeface="华文细黑" panose="02010600040101010101" pitchFamily="2" charset="-122"/>
              </a:rPr>
              <a:t>sum := ave+23</a:t>
            </a:r>
          </a:p>
          <a:p>
            <a:pPr eaLnBrk="1" hangingPunct="1"/>
            <a:r>
              <a:rPr kumimoji="1" lang="zh-CN" altLang="en-US" sz="2400" dirty="0">
                <a:solidFill>
                  <a:schemeClr val="tx1"/>
                </a:solidFill>
                <a:latin typeface="华文细黑" panose="02010600040101010101" pitchFamily="2" charset="-122"/>
                <a:ea typeface="华文细黑" panose="02010600040101010101" pitchFamily="2" charset="-122"/>
              </a:rPr>
              <a:t>的语法结构应表示为　</a:t>
            </a:r>
            <a:r>
              <a:rPr kumimoji="1" lang="en-US" altLang="zh-CN" sz="3600" dirty="0">
                <a:solidFill>
                  <a:schemeClr val="tx1"/>
                </a:solidFill>
                <a:latin typeface="华文细黑" panose="02010600040101010101" pitchFamily="2" charset="-122"/>
                <a:ea typeface="华文细黑" panose="02010600040101010101" pitchFamily="2" charset="-122"/>
              </a:rPr>
              <a:t>ID:= ID+NUM </a:t>
            </a:r>
          </a:p>
        </p:txBody>
      </p:sp>
      <p:sp>
        <p:nvSpPr>
          <p:cNvPr id="40965" name="Rectangle 6">
            <a:extLst>
              <a:ext uri="{FF2B5EF4-FFF2-40B4-BE49-F238E27FC236}">
                <a16:creationId xmlns:a16="http://schemas.microsoft.com/office/drawing/2014/main" id="{524E5B8F-322E-422C-ABC6-98FDA8B17A7D}"/>
              </a:ext>
            </a:extLst>
          </p:cNvPr>
          <p:cNvSpPr>
            <a:spLocks noGrp="1" noChangeArrowheads="1"/>
          </p:cNvSpPr>
          <p:nvPr>
            <p:ph type="title"/>
          </p:nvPr>
        </p:nvSpPr>
        <p:spPr>
          <a:xfrm>
            <a:off x="685800" y="260350"/>
            <a:ext cx="7773988" cy="720725"/>
          </a:xfrm>
          <a:noFill/>
        </p:spPr>
        <p:txBody>
          <a:bodyPr/>
          <a:lstStyle/>
          <a:p>
            <a:pPr eaLnBrk="1" hangingPunct="1"/>
            <a:r>
              <a:rPr lang="en-US" altLang="zh-CN" b="1" dirty="0"/>
              <a:t>1.3.2.</a:t>
            </a:r>
            <a:r>
              <a:rPr lang="zh-CN" altLang="en-US" b="1" dirty="0"/>
              <a:t>语法分析程序</a:t>
            </a:r>
            <a:r>
              <a:rPr lang="zh-CN" altLang="en-US" dirty="0"/>
              <a:t> </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4">
            <a:extLst>
              <a:ext uri="{FF2B5EF4-FFF2-40B4-BE49-F238E27FC236}">
                <a16:creationId xmlns:a16="http://schemas.microsoft.com/office/drawing/2014/main" id="{BCD3EC32-CAB1-483C-A269-B804DA58C8D0}"/>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1FC67776-E03C-451E-9D23-A59A29BDB0D0}" type="slidenum">
              <a:rPr lang="en-US" altLang="zh-CN" sz="1200" b="0">
                <a:solidFill>
                  <a:schemeClr val="tx1"/>
                </a:solidFill>
                <a:latin typeface="Garamond" panose="02020404030301010803" pitchFamily="18" charset="0"/>
                <a:ea typeface="宋体" panose="02010600030101010101" pitchFamily="2" charset="-122"/>
              </a:rPr>
              <a:pPr eaLnBrk="1" hangingPunct="1"/>
              <a:t>43</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41987" name="Rectangle 3">
            <a:extLst>
              <a:ext uri="{FF2B5EF4-FFF2-40B4-BE49-F238E27FC236}">
                <a16:creationId xmlns:a16="http://schemas.microsoft.com/office/drawing/2014/main" id="{41EAF8A6-3629-4AC6-ADD8-7035258E2D6D}"/>
              </a:ext>
            </a:extLst>
          </p:cNvPr>
          <p:cNvSpPr>
            <a:spLocks noChangeArrowheads="1"/>
          </p:cNvSpPr>
          <p:nvPr/>
        </p:nvSpPr>
        <p:spPr bwMode="auto">
          <a:xfrm>
            <a:off x="0" y="1190536"/>
            <a:ext cx="792075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6700"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r>
              <a:rPr kumimoji="1" lang="zh-CN" altLang="en-US" sz="2400" dirty="0">
                <a:solidFill>
                  <a:schemeClr val="tx1"/>
                </a:solidFill>
                <a:latin typeface="华文细黑" panose="02010600040101010101" pitchFamily="2" charset="-122"/>
                <a:ea typeface="华文细黑" panose="02010600040101010101" pitchFamily="2" charset="-122"/>
              </a:rPr>
              <a:t>单词类别表示的串：</a:t>
            </a:r>
            <a:r>
              <a:rPr kumimoji="1" lang="en-US" altLang="zh-CN" sz="2400" dirty="0">
                <a:solidFill>
                  <a:schemeClr val="tx1"/>
                </a:solidFill>
                <a:latin typeface="华文细黑" panose="02010600040101010101" pitchFamily="2" charset="-122"/>
                <a:ea typeface="华文细黑" panose="02010600040101010101" pitchFamily="2" charset="-122"/>
              </a:rPr>
              <a:t>ID:= ID+NUM  </a:t>
            </a:r>
          </a:p>
          <a:p>
            <a:pPr eaLnBrk="1" hangingPunct="1"/>
            <a:r>
              <a:rPr kumimoji="1" lang="zh-CN" altLang="en-US" sz="2400" dirty="0">
                <a:solidFill>
                  <a:schemeClr val="tx1"/>
                </a:solidFill>
                <a:latin typeface="华文细黑" panose="02010600040101010101" pitchFamily="2" charset="-122"/>
                <a:ea typeface="华文细黑" panose="02010600040101010101" pitchFamily="2" charset="-122"/>
              </a:rPr>
              <a:t>经过语法分析后，</a:t>
            </a:r>
            <a:r>
              <a:rPr kumimoji="1" lang="en-US" altLang="zh-CN" sz="2400" dirty="0">
                <a:solidFill>
                  <a:schemeClr val="tx1"/>
                </a:solidFill>
                <a:latin typeface="华文细黑" panose="02010600040101010101" pitchFamily="2" charset="-122"/>
                <a:ea typeface="华文细黑" panose="02010600040101010101" pitchFamily="2" charset="-122"/>
              </a:rPr>
              <a:t>ID:= ID+NUM </a:t>
            </a:r>
            <a:r>
              <a:rPr kumimoji="1" lang="zh-CN" altLang="en-US" sz="2400" dirty="0">
                <a:solidFill>
                  <a:schemeClr val="tx1"/>
                </a:solidFill>
                <a:latin typeface="华文细黑" panose="02010600040101010101" pitchFamily="2" charset="-122"/>
                <a:ea typeface="华文细黑" panose="02010600040101010101" pitchFamily="2" charset="-122"/>
              </a:rPr>
              <a:t>被识别出是赋值语句，</a:t>
            </a:r>
          </a:p>
          <a:p>
            <a:pPr eaLnBrk="1" hangingPunct="1"/>
            <a:r>
              <a:rPr lang="zh-CN" altLang="en-US" sz="2400" dirty="0">
                <a:solidFill>
                  <a:schemeClr val="tx1"/>
                </a:solidFill>
                <a:latin typeface="华文细黑" panose="02010600040101010101" pitchFamily="2" charset="-122"/>
                <a:ea typeface="华文细黑" panose="02010600040101010101" pitchFamily="2" charset="-122"/>
              </a:rPr>
              <a:t>识别过程相当于建立一棵语法树。</a:t>
            </a:r>
            <a:endParaRPr kumimoji="1" lang="zh-CN" altLang="en-US" sz="2400" dirty="0">
              <a:solidFill>
                <a:schemeClr val="tx1"/>
              </a:solidFill>
              <a:latin typeface="华文细黑" panose="02010600040101010101" pitchFamily="2" charset="-122"/>
              <a:ea typeface="华文细黑" panose="02010600040101010101" pitchFamily="2" charset="-122"/>
            </a:endParaRPr>
          </a:p>
        </p:txBody>
      </p:sp>
      <p:sp>
        <p:nvSpPr>
          <p:cNvPr id="41988" name="Text Box 5">
            <a:extLst>
              <a:ext uri="{FF2B5EF4-FFF2-40B4-BE49-F238E27FC236}">
                <a16:creationId xmlns:a16="http://schemas.microsoft.com/office/drawing/2014/main" id="{C90DC43B-814F-48E7-8DFC-504CB18B4D30}"/>
              </a:ext>
            </a:extLst>
          </p:cNvPr>
          <p:cNvSpPr txBox="1">
            <a:spLocks noChangeArrowheads="1"/>
          </p:cNvSpPr>
          <p:nvPr/>
        </p:nvSpPr>
        <p:spPr bwMode="auto">
          <a:xfrm>
            <a:off x="3224213" y="3500438"/>
            <a:ext cx="104457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r>
              <a:rPr kumimoji="1" lang="en-US" altLang="zh-CN" sz="1000" b="0">
                <a:solidFill>
                  <a:schemeClr val="tx1"/>
                </a:solidFill>
                <a:latin typeface="Times New Roman" panose="02020603050405020304" pitchFamily="18" charset="0"/>
                <a:ea typeface="宋体" panose="02010600030101010101" pitchFamily="2" charset="-122"/>
              </a:rPr>
              <a:t>  </a:t>
            </a:r>
            <a:r>
              <a:rPr kumimoji="1" lang="en-US" altLang="zh-CN" sz="2400" b="0">
                <a:solidFill>
                  <a:schemeClr val="tx1"/>
                </a:solidFill>
                <a:latin typeface="Times New Roman" panose="02020603050405020304" pitchFamily="18" charset="0"/>
                <a:ea typeface="宋体" panose="02010600030101010101" pitchFamily="2" charset="-122"/>
              </a:rPr>
              <a:t>:=</a:t>
            </a:r>
          </a:p>
        </p:txBody>
      </p:sp>
      <p:sp>
        <p:nvSpPr>
          <p:cNvPr id="41989" name="Text Box 6">
            <a:extLst>
              <a:ext uri="{FF2B5EF4-FFF2-40B4-BE49-F238E27FC236}">
                <a16:creationId xmlns:a16="http://schemas.microsoft.com/office/drawing/2014/main" id="{24548E85-330A-46AA-B071-B0F1EC7028CC}"/>
              </a:ext>
            </a:extLst>
          </p:cNvPr>
          <p:cNvSpPr txBox="1">
            <a:spLocks noChangeArrowheads="1"/>
          </p:cNvSpPr>
          <p:nvPr/>
        </p:nvSpPr>
        <p:spPr bwMode="auto">
          <a:xfrm>
            <a:off x="1042988" y="3429000"/>
            <a:ext cx="1677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r>
              <a:rPr kumimoji="1" lang="en-US" altLang="zh-CN" sz="2400" b="0">
                <a:solidFill>
                  <a:schemeClr val="tx1"/>
                </a:solidFill>
                <a:latin typeface="Times New Roman" panose="02020603050405020304" pitchFamily="18" charset="0"/>
                <a:ea typeface="宋体" panose="02010600030101010101" pitchFamily="2" charset="-122"/>
              </a:rPr>
              <a:t>ID (sum)</a:t>
            </a:r>
            <a:r>
              <a:rPr kumimoji="1" lang="en-US" altLang="zh-CN" sz="1000" b="0">
                <a:solidFill>
                  <a:schemeClr val="tx1"/>
                </a:solidFill>
                <a:latin typeface="Times New Roman" panose="02020603050405020304" pitchFamily="18" charset="0"/>
                <a:ea typeface="宋体" panose="02010600030101010101" pitchFamily="2" charset="-122"/>
              </a:rPr>
              <a:t>  </a:t>
            </a:r>
            <a:endParaRPr kumimoji="1" lang="en-US" altLang="zh-CN" sz="2400" b="0">
              <a:solidFill>
                <a:schemeClr val="tx1"/>
              </a:solidFill>
              <a:latin typeface="Times New Roman" panose="02020603050405020304" pitchFamily="18" charset="0"/>
              <a:ea typeface="宋体" panose="02010600030101010101" pitchFamily="2" charset="-122"/>
            </a:endParaRPr>
          </a:p>
        </p:txBody>
      </p:sp>
      <p:sp>
        <p:nvSpPr>
          <p:cNvPr id="41990" name="Text Box 7">
            <a:extLst>
              <a:ext uri="{FF2B5EF4-FFF2-40B4-BE49-F238E27FC236}">
                <a16:creationId xmlns:a16="http://schemas.microsoft.com/office/drawing/2014/main" id="{B4722218-3837-45B9-B7BE-FF3CD319C648}"/>
              </a:ext>
            </a:extLst>
          </p:cNvPr>
          <p:cNvSpPr txBox="1">
            <a:spLocks noChangeArrowheads="1"/>
          </p:cNvSpPr>
          <p:nvPr/>
        </p:nvSpPr>
        <p:spPr bwMode="auto">
          <a:xfrm>
            <a:off x="4441825" y="3394075"/>
            <a:ext cx="1568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r>
              <a:rPr kumimoji="1" lang="zh-CN" altLang="en-US" sz="2400" b="0">
                <a:solidFill>
                  <a:schemeClr val="tx1"/>
                </a:solidFill>
                <a:latin typeface="Times New Roman" panose="02020603050405020304" pitchFamily="18" charset="0"/>
                <a:ea typeface="宋体" panose="02010600030101010101" pitchFamily="2" charset="-122"/>
              </a:rPr>
              <a:t>表达式</a:t>
            </a:r>
          </a:p>
        </p:txBody>
      </p:sp>
      <p:sp>
        <p:nvSpPr>
          <p:cNvPr id="41991" name="Text Box 8">
            <a:extLst>
              <a:ext uri="{FF2B5EF4-FFF2-40B4-BE49-F238E27FC236}">
                <a16:creationId xmlns:a16="http://schemas.microsoft.com/office/drawing/2014/main" id="{BF90D7B9-6DFC-428C-84BF-B8727E29EB48}"/>
              </a:ext>
            </a:extLst>
          </p:cNvPr>
          <p:cNvSpPr txBox="1">
            <a:spLocks noChangeArrowheads="1"/>
          </p:cNvSpPr>
          <p:nvPr/>
        </p:nvSpPr>
        <p:spPr bwMode="auto">
          <a:xfrm>
            <a:off x="2835275" y="2636838"/>
            <a:ext cx="1830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r>
              <a:rPr kumimoji="1" lang="zh-CN" altLang="en-US" sz="2400" b="0" dirty="0">
                <a:solidFill>
                  <a:schemeClr val="tx1"/>
                </a:solidFill>
                <a:latin typeface="Times New Roman" panose="02020603050405020304" pitchFamily="18" charset="0"/>
                <a:ea typeface="宋体" panose="02010600030101010101" pitchFamily="2" charset="-122"/>
              </a:rPr>
              <a:t>赋值语句</a:t>
            </a:r>
          </a:p>
        </p:txBody>
      </p:sp>
      <p:sp>
        <p:nvSpPr>
          <p:cNvPr id="41992" name="Line 9">
            <a:extLst>
              <a:ext uri="{FF2B5EF4-FFF2-40B4-BE49-F238E27FC236}">
                <a16:creationId xmlns:a16="http://schemas.microsoft.com/office/drawing/2014/main" id="{5CF9D7C8-26CD-44CE-A877-BF3C59812D33}"/>
              </a:ext>
            </a:extLst>
          </p:cNvPr>
          <p:cNvSpPr>
            <a:spLocks noChangeShapeType="1"/>
          </p:cNvSpPr>
          <p:nvPr/>
        </p:nvSpPr>
        <p:spPr bwMode="auto">
          <a:xfrm flipH="1">
            <a:off x="1957388" y="3132138"/>
            <a:ext cx="130810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3" name="Line 10">
            <a:extLst>
              <a:ext uri="{FF2B5EF4-FFF2-40B4-BE49-F238E27FC236}">
                <a16:creationId xmlns:a16="http://schemas.microsoft.com/office/drawing/2014/main" id="{7168498B-CF28-4F02-B70C-86B7814ABF8D}"/>
              </a:ext>
            </a:extLst>
          </p:cNvPr>
          <p:cNvSpPr>
            <a:spLocks noChangeShapeType="1"/>
          </p:cNvSpPr>
          <p:nvPr/>
        </p:nvSpPr>
        <p:spPr bwMode="auto">
          <a:xfrm>
            <a:off x="3592513" y="3116263"/>
            <a:ext cx="0" cy="4587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4" name="Line 11">
            <a:extLst>
              <a:ext uri="{FF2B5EF4-FFF2-40B4-BE49-F238E27FC236}">
                <a16:creationId xmlns:a16="http://schemas.microsoft.com/office/drawing/2014/main" id="{5E0828CF-30F4-49D8-B22E-1E02567D34E0}"/>
              </a:ext>
            </a:extLst>
          </p:cNvPr>
          <p:cNvSpPr>
            <a:spLocks noChangeShapeType="1"/>
          </p:cNvSpPr>
          <p:nvPr/>
        </p:nvSpPr>
        <p:spPr bwMode="auto">
          <a:xfrm>
            <a:off x="3810000" y="3132138"/>
            <a:ext cx="130810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5" name="Text Box 12">
            <a:extLst>
              <a:ext uri="{FF2B5EF4-FFF2-40B4-BE49-F238E27FC236}">
                <a16:creationId xmlns:a16="http://schemas.microsoft.com/office/drawing/2014/main" id="{70F43F9A-11D9-4436-AE80-744D0AEF5CD7}"/>
              </a:ext>
            </a:extLst>
          </p:cNvPr>
          <p:cNvSpPr txBox="1">
            <a:spLocks noChangeArrowheads="1"/>
          </p:cNvSpPr>
          <p:nvPr/>
        </p:nvSpPr>
        <p:spPr bwMode="auto">
          <a:xfrm>
            <a:off x="3133725" y="4003675"/>
            <a:ext cx="1570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r>
              <a:rPr kumimoji="1" lang="zh-CN" altLang="en-US" sz="2400" b="0">
                <a:solidFill>
                  <a:schemeClr val="tx1"/>
                </a:solidFill>
                <a:latin typeface="Times New Roman" panose="02020603050405020304" pitchFamily="18" charset="0"/>
                <a:ea typeface="宋体" panose="02010600030101010101" pitchFamily="2" charset="-122"/>
              </a:rPr>
              <a:t>表达式</a:t>
            </a:r>
          </a:p>
        </p:txBody>
      </p:sp>
      <p:sp>
        <p:nvSpPr>
          <p:cNvPr id="41996" name="Text Box 13">
            <a:extLst>
              <a:ext uri="{FF2B5EF4-FFF2-40B4-BE49-F238E27FC236}">
                <a16:creationId xmlns:a16="http://schemas.microsoft.com/office/drawing/2014/main" id="{97BD7DB8-F1DD-410E-AAE7-39811D991A9E}"/>
              </a:ext>
            </a:extLst>
          </p:cNvPr>
          <p:cNvSpPr txBox="1">
            <a:spLocks noChangeArrowheads="1"/>
          </p:cNvSpPr>
          <p:nvPr/>
        </p:nvSpPr>
        <p:spPr bwMode="auto">
          <a:xfrm>
            <a:off x="5815013" y="4003675"/>
            <a:ext cx="1568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r>
              <a:rPr kumimoji="1" lang="zh-CN" altLang="en-US" sz="2400" b="0">
                <a:solidFill>
                  <a:schemeClr val="tx1"/>
                </a:solidFill>
                <a:latin typeface="Times New Roman" panose="02020603050405020304" pitchFamily="18" charset="0"/>
                <a:ea typeface="宋体" panose="02010600030101010101" pitchFamily="2" charset="-122"/>
              </a:rPr>
              <a:t>表达式</a:t>
            </a:r>
          </a:p>
        </p:txBody>
      </p:sp>
      <p:sp>
        <p:nvSpPr>
          <p:cNvPr id="41997" name="Text Box 14">
            <a:extLst>
              <a:ext uri="{FF2B5EF4-FFF2-40B4-BE49-F238E27FC236}">
                <a16:creationId xmlns:a16="http://schemas.microsoft.com/office/drawing/2014/main" id="{80637217-FDEF-4756-8D01-7B8C247754F1}"/>
              </a:ext>
            </a:extLst>
          </p:cNvPr>
          <p:cNvSpPr txBox="1">
            <a:spLocks noChangeArrowheads="1"/>
          </p:cNvSpPr>
          <p:nvPr/>
        </p:nvSpPr>
        <p:spPr bwMode="auto">
          <a:xfrm>
            <a:off x="5016500" y="4149725"/>
            <a:ext cx="784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r>
              <a:rPr kumimoji="1" lang="en-US" altLang="zh-CN" sz="2400" b="0">
                <a:solidFill>
                  <a:schemeClr val="tx1"/>
                </a:solidFill>
                <a:latin typeface="Times New Roman" panose="02020603050405020304" pitchFamily="18" charset="0"/>
                <a:ea typeface="宋体" panose="02010600030101010101" pitchFamily="2" charset="-122"/>
              </a:rPr>
              <a:t>+</a:t>
            </a:r>
          </a:p>
        </p:txBody>
      </p:sp>
      <p:sp>
        <p:nvSpPr>
          <p:cNvPr id="41998" name="Line 15">
            <a:extLst>
              <a:ext uri="{FF2B5EF4-FFF2-40B4-BE49-F238E27FC236}">
                <a16:creationId xmlns:a16="http://schemas.microsoft.com/office/drawing/2014/main" id="{88DF0010-AF49-4352-915F-1D8839EFF12C}"/>
              </a:ext>
            </a:extLst>
          </p:cNvPr>
          <p:cNvSpPr>
            <a:spLocks noChangeShapeType="1"/>
          </p:cNvSpPr>
          <p:nvPr/>
        </p:nvSpPr>
        <p:spPr bwMode="auto">
          <a:xfrm flipH="1">
            <a:off x="3919538" y="3759200"/>
            <a:ext cx="1044575" cy="3032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9" name="Line 16">
            <a:extLst>
              <a:ext uri="{FF2B5EF4-FFF2-40B4-BE49-F238E27FC236}">
                <a16:creationId xmlns:a16="http://schemas.microsoft.com/office/drawing/2014/main" id="{A328A81B-2774-4284-B9A2-5654DBD8EA77}"/>
              </a:ext>
            </a:extLst>
          </p:cNvPr>
          <p:cNvSpPr>
            <a:spLocks noChangeShapeType="1"/>
          </p:cNvSpPr>
          <p:nvPr/>
        </p:nvSpPr>
        <p:spPr bwMode="auto">
          <a:xfrm>
            <a:off x="5487988" y="3784600"/>
            <a:ext cx="1046162" cy="3032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0" name="Text Box 17">
            <a:extLst>
              <a:ext uri="{FF2B5EF4-FFF2-40B4-BE49-F238E27FC236}">
                <a16:creationId xmlns:a16="http://schemas.microsoft.com/office/drawing/2014/main" id="{6B5D0EA2-B492-4EC6-B116-B91CC2CA28A3}"/>
              </a:ext>
            </a:extLst>
          </p:cNvPr>
          <p:cNvSpPr txBox="1">
            <a:spLocks noChangeArrowheads="1"/>
          </p:cNvSpPr>
          <p:nvPr/>
        </p:nvSpPr>
        <p:spPr bwMode="auto">
          <a:xfrm>
            <a:off x="3302000" y="4868863"/>
            <a:ext cx="1679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r>
              <a:rPr kumimoji="1" lang="en-US" altLang="zh-CN" sz="2400" b="0">
                <a:solidFill>
                  <a:schemeClr val="tx1"/>
                </a:solidFill>
                <a:latin typeface="Times New Roman" panose="02020603050405020304" pitchFamily="18" charset="0"/>
                <a:ea typeface="宋体" panose="02010600030101010101" pitchFamily="2" charset="-122"/>
              </a:rPr>
              <a:t>ID (ave)</a:t>
            </a:r>
            <a:r>
              <a:rPr kumimoji="1" lang="en-US" altLang="zh-CN" sz="1000" b="0">
                <a:solidFill>
                  <a:schemeClr val="tx1"/>
                </a:solidFill>
                <a:latin typeface="Times New Roman" panose="02020603050405020304" pitchFamily="18" charset="0"/>
                <a:ea typeface="宋体" panose="02010600030101010101" pitchFamily="2" charset="-122"/>
              </a:rPr>
              <a:t>  </a:t>
            </a:r>
            <a:endParaRPr kumimoji="1" lang="en-US" altLang="zh-CN" sz="2400" b="0">
              <a:solidFill>
                <a:schemeClr val="tx1"/>
              </a:solidFill>
              <a:latin typeface="Times New Roman" panose="02020603050405020304" pitchFamily="18" charset="0"/>
              <a:ea typeface="宋体" panose="02010600030101010101" pitchFamily="2" charset="-122"/>
            </a:endParaRPr>
          </a:p>
        </p:txBody>
      </p:sp>
      <p:sp>
        <p:nvSpPr>
          <p:cNvPr id="42001" name="Line 18">
            <a:extLst>
              <a:ext uri="{FF2B5EF4-FFF2-40B4-BE49-F238E27FC236}">
                <a16:creationId xmlns:a16="http://schemas.microsoft.com/office/drawing/2014/main" id="{8A8F88D8-45EF-46E9-86B4-4A1255D072A0}"/>
              </a:ext>
            </a:extLst>
          </p:cNvPr>
          <p:cNvSpPr>
            <a:spLocks noChangeShapeType="1"/>
          </p:cNvSpPr>
          <p:nvPr/>
        </p:nvSpPr>
        <p:spPr bwMode="auto">
          <a:xfrm>
            <a:off x="3829050" y="4513263"/>
            <a:ext cx="0" cy="3063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2" name="Line 19">
            <a:extLst>
              <a:ext uri="{FF2B5EF4-FFF2-40B4-BE49-F238E27FC236}">
                <a16:creationId xmlns:a16="http://schemas.microsoft.com/office/drawing/2014/main" id="{3243991E-A596-4C90-BA59-5671B5F936BB}"/>
              </a:ext>
            </a:extLst>
          </p:cNvPr>
          <p:cNvSpPr>
            <a:spLocks noChangeShapeType="1"/>
          </p:cNvSpPr>
          <p:nvPr/>
        </p:nvSpPr>
        <p:spPr bwMode="auto">
          <a:xfrm>
            <a:off x="6565900" y="4471988"/>
            <a:ext cx="0" cy="3063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3" name="Text Box 20">
            <a:extLst>
              <a:ext uri="{FF2B5EF4-FFF2-40B4-BE49-F238E27FC236}">
                <a16:creationId xmlns:a16="http://schemas.microsoft.com/office/drawing/2014/main" id="{FACC6669-D6D8-453D-8E4B-C5CC06192BC9}"/>
              </a:ext>
            </a:extLst>
          </p:cNvPr>
          <p:cNvSpPr txBox="1">
            <a:spLocks noChangeArrowheads="1"/>
          </p:cNvSpPr>
          <p:nvPr/>
        </p:nvSpPr>
        <p:spPr bwMode="auto">
          <a:xfrm>
            <a:off x="5794375" y="4868863"/>
            <a:ext cx="209073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r>
              <a:rPr kumimoji="1" lang="en-US" altLang="zh-CN" sz="2400" b="0">
                <a:solidFill>
                  <a:schemeClr val="tx1"/>
                </a:solidFill>
                <a:latin typeface="Times New Roman" panose="02020603050405020304" pitchFamily="18" charset="0"/>
                <a:ea typeface="宋体" panose="02010600030101010101" pitchFamily="2" charset="-122"/>
              </a:rPr>
              <a:t>NUM (23)  </a:t>
            </a:r>
          </a:p>
        </p:txBody>
      </p:sp>
      <p:sp>
        <p:nvSpPr>
          <p:cNvPr id="42004" name="Line 21">
            <a:extLst>
              <a:ext uri="{FF2B5EF4-FFF2-40B4-BE49-F238E27FC236}">
                <a16:creationId xmlns:a16="http://schemas.microsoft.com/office/drawing/2014/main" id="{D3D44A93-39F0-4677-B4C6-365908FA3F87}"/>
              </a:ext>
            </a:extLst>
          </p:cNvPr>
          <p:cNvSpPr>
            <a:spLocks noChangeShapeType="1"/>
          </p:cNvSpPr>
          <p:nvPr/>
        </p:nvSpPr>
        <p:spPr bwMode="auto">
          <a:xfrm>
            <a:off x="5249863" y="3840163"/>
            <a:ext cx="0" cy="360362"/>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2005" name="Line 25">
            <a:extLst>
              <a:ext uri="{FF2B5EF4-FFF2-40B4-BE49-F238E27FC236}">
                <a16:creationId xmlns:a16="http://schemas.microsoft.com/office/drawing/2014/main" id="{5717F25E-142E-4DA8-AFBD-02B7DA7401DB}"/>
              </a:ext>
            </a:extLst>
          </p:cNvPr>
          <p:cNvSpPr>
            <a:spLocks noChangeShapeType="1"/>
          </p:cNvSpPr>
          <p:nvPr/>
        </p:nvSpPr>
        <p:spPr bwMode="auto">
          <a:xfrm flipH="1">
            <a:off x="4079875" y="3789363"/>
            <a:ext cx="779463" cy="215900"/>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2006" name="Rectangle 31">
            <a:extLst>
              <a:ext uri="{FF2B5EF4-FFF2-40B4-BE49-F238E27FC236}">
                <a16:creationId xmlns:a16="http://schemas.microsoft.com/office/drawing/2014/main" id="{88554F91-53AB-4F4F-A2F7-6842E924E3E3}"/>
              </a:ext>
            </a:extLst>
          </p:cNvPr>
          <p:cNvSpPr>
            <a:spLocks noGrp="1" noChangeArrowheads="1"/>
          </p:cNvSpPr>
          <p:nvPr>
            <p:ph type="title"/>
          </p:nvPr>
        </p:nvSpPr>
        <p:spPr>
          <a:xfrm>
            <a:off x="685800" y="260350"/>
            <a:ext cx="7773988" cy="720725"/>
          </a:xfrm>
          <a:noFill/>
        </p:spPr>
        <p:txBody>
          <a:bodyPr/>
          <a:lstStyle/>
          <a:p>
            <a:pPr eaLnBrk="1" hangingPunct="1"/>
            <a:r>
              <a:rPr lang="en-US" altLang="zh-CN" b="1"/>
              <a:t>1.3.2.</a:t>
            </a:r>
            <a:r>
              <a:rPr lang="zh-CN" altLang="en-US" b="1"/>
              <a:t>语法分析程序</a:t>
            </a:r>
            <a:r>
              <a:rPr lang="zh-CN" altLang="en-US"/>
              <a:t> </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FA212873-7995-44F7-BCA6-74A7AF78BF82}"/>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25FA79AC-FE03-4510-A3CC-817E8E0396DC}" type="slidenum">
              <a:rPr lang="en-US" altLang="zh-CN" sz="1200" b="0">
                <a:solidFill>
                  <a:schemeClr val="tx1"/>
                </a:solidFill>
                <a:latin typeface="Garamond" panose="02020404030301010803" pitchFamily="18" charset="0"/>
                <a:ea typeface="宋体" panose="02010600030101010101" pitchFamily="2" charset="-122"/>
              </a:rPr>
              <a:pPr eaLnBrk="1" hangingPunct="1"/>
              <a:t>44</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43011" name="Text Box 3">
            <a:extLst>
              <a:ext uri="{FF2B5EF4-FFF2-40B4-BE49-F238E27FC236}">
                <a16:creationId xmlns:a16="http://schemas.microsoft.com/office/drawing/2014/main" id="{3949D3D8-5EE7-4A89-92A5-B7202DA46319}"/>
              </a:ext>
            </a:extLst>
          </p:cNvPr>
          <p:cNvSpPr txBox="1">
            <a:spLocks noChangeArrowheads="1"/>
          </p:cNvSpPr>
          <p:nvPr/>
        </p:nvSpPr>
        <p:spPr bwMode="auto">
          <a:xfrm>
            <a:off x="468313" y="1628800"/>
            <a:ext cx="8675687"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r>
              <a:rPr kumimoji="1" lang="zh-CN" altLang="en-US" sz="2400" dirty="0">
                <a:latin typeface="Times New Roman" panose="02020603050405020304" pitchFamily="18" charset="0"/>
                <a:ea typeface="宋体" panose="02010600030101010101" pitchFamily="2" charset="-122"/>
              </a:rPr>
              <a:t>　　</a:t>
            </a:r>
          </a:p>
          <a:p>
            <a:pPr eaLnBrk="1" hangingPunct="1">
              <a:spcBef>
                <a:spcPct val="50000"/>
              </a:spcBef>
            </a:pPr>
            <a:r>
              <a:rPr kumimoji="1" lang="zh-CN" altLang="en-US" sz="3600" dirty="0">
                <a:solidFill>
                  <a:schemeClr val="tx1"/>
                </a:solidFill>
                <a:latin typeface="华文细黑" panose="02010600040101010101" pitchFamily="2" charset="-122"/>
                <a:ea typeface="华文细黑" panose="02010600040101010101" pitchFamily="2" charset="-122"/>
              </a:rPr>
              <a:t>语法分析的数学模型是下推自动机或上下文无关文法</a:t>
            </a:r>
          </a:p>
          <a:p>
            <a:pPr eaLnBrk="1" hangingPunct="1">
              <a:spcBef>
                <a:spcPct val="50000"/>
              </a:spcBef>
            </a:pPr>
            <a:endParaRPr kumimoji="1" lang="en-US" altLang="zh-CN" sz="3600" dirty="0">
              <a:solidFill>
                <a:schemeClr val="bg2"/>
              </a:solidFill>
              <a:latin typeface="Times New Roman" panose="02020603050405020304" pitchFamily="18" charset="0"/>
              <a:ea typeface="宋体" panose="02010600030101010101" pitchFamily="2" charset="-122"/>
            </a:endParaRPr>
          </a:p>
        </p:txBody>
      </p:sp>
      <p:sp>
        <p:nvSpPr>
          <p:cNvPr id="43012" name="Rectangle 5">
            <a:extLst>
              <a:ext uri="{FF2B5EF4-FFF2-40B4-BE49-F238E27FC236}">
                <a16:creationId xmlns:a16="http://schemas.microsoft.com/office/drawing/2014/main" id="{205EC414-F26A-4BE0-B932-3D231AA2C2E5}"/>
              </a:ext>
            </a:extLst>
          </p:cNvPr>
          <p:cNvSpPr>
            <a:spLocks noGrp="1" noChangeArrowheads="1"/>
          </p:cNvSpPr>
          <p:nvPr>
            <p:ph type="title"/>
          </p:nvPr>
        </p:nvSpPr>
        <p:spPr>
          <a:xfrm>
            <a:off x="685800" y="260350"/>
            <a:ext cx="7773988" cy="720725"/>
          </a:xfrm>
          <a:noFill/>
        </p:spPr>
        <p:txBody>
          <a:bodyPr/>
          <a:lstStyle/>
          <a:p>
            <a:pPr eaLnBrk="1" hangingPunct="1"/>
            <a:r>
              <a:rPr lang="en-US" altLang="zh-CN" b="1"/>
              <a:t>1.3.2.</a:t>
            </a:r>
            <a:r>
              <a:rPr lang="zh-CN" altLang="en-US" b="1"/>
              <a:t>语法分析程序</a:t>
            </a:r>
            <a:r>
              <a:rPr lang="zh-CN" altLang="en-US"/>
              <a:t> </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3">
            <a:extLst>
              <a:ext uri="{FF2B5EF4-FFF2-40B4-BE49-F238E27FC236}">
                <a16:creationId xmlns:a16="http://schemas.microsoft.com/office/drawing/2014/main" id="{37A674C2-DCEB-41EC-8824-5E7DE1A08FD2}"/>
              </a:ext>
            </a:extLst>
          </p:cNvPr>
          <p:cNvSpPr>
            <a:spLocks noChangeArrowheads="1"/>
          </p:cNvSpPr>
          <p:nvPr/>
        </p:nvSpPr>
        <p:spPr bwMode="auto">
          <a:xfrm>
            <a:off x="555625" y="277912"/>
            <a:ext cx="1962150" cy="519112"/>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003399"/>
                </a:solidFill>
                <a:effectLst/>
                <a:uLnTx/>
                <a:uFillTx/>
                <a:latin typeface="隶书" panose="02010509060101010101" pitchFamily="49" charset="-122"/>
                <a:ea typeface="楷体_GB2312" pitchFamily="49" charset="-122"/>
                <a:cs typeface="+mn-cs"/>
              </a:rPr>
              <a:t>3.</a:t>
            </a:r>
            <a:r>
              <a:rPr kumimoji="0" lang="zh-CN" altLang="en-US" sz="2800" b="1" i="0" u="none" strike="noStrike" kern="1200" cap="none" spc="0" normalizeH="0" baseline="0" noProof="0" dirty="0">
                <a:ln>
                  <a:noFill/>
                </a:ln>
                <a:solidFill>
                  <a:srgbClr val="003399"/>
                </a:solidFill>
                <a:effectLst/>
                <a:uLnTx/>
                <a:uFillTx/>
                <a:latin typeface="隶书" panose="02010509060101010101" pitchFamily="49" charset="-122"/>
                <a:ea typeface="楷体_GB2312" pitchFamily="49" charset="-122"/>
                <a:cs typeface="+mn-cs"/>
              </a:rPr>
              <a:t>语法分析</a:t>
            </a:r>
          </a:p>
        </p:txBody>
      </p:sp>
      <p:sp>
        <p:nvSpPr>
          <p:cNvPr id="134148" name="Rectangle 4">
            <a:extLst>
              <a:ext uri="{FF2B5EF4-FFF2-40B4-BE49-F238E27FC236}">
                <a16:creationId xmlns:a16="http://schemas.microsoft.com/office/drawing/2014/main" id="{0E775047-4D37-4DEB-B159-522F1B62ED0B}"/>
              </a:ext>
            </a:extLst>
          </p:cNvPr>
          <p:cNvSpPr>
            <a:spLocks noChangeArrowheads="1"/>
          </p:cNvSpPr>
          <p:nvPr/>
        </p:nvSpPr>
        <p:spPr bwMode="auto">
          <a:xfrm>
            <a:off x="452973" y="1047561"/>
            <a:ext cx="1005403"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3200" i="0" u="none" strike="noStrike" kern="1200" cap="none" spc="0" normalizeH="0" baseline="0" noProof="0">
                <a:ln>
                  <a:noFill/>
                </a:ln>
                <a:solidFill>
                  <a:srgbClr val="C00000"/>
                </a:solidFill>
                <a:effectLst/>
                <a:uLnTx/>
                <a:uFillTx/>
                <a:latin typeface="华文细黑" panose="02010600040101010101" pitchFamily="2" charset="-122"/>
                <a:ea typeface="华文细黑" panose="02010600040101010101" pitchFamily="2" charset="-122"/>
              </a:rPr>
              <a:t>任务</a:t>
            </a:r>
          </a:p>
        </p:txBody>
      </p:sp>
      <p:sp>
        <p:nvSpPr>
          <p:cNvPr id="134149" name="Rectangle 5">
            <a:extLst>
              <a:ext uri="{FF2B5EF4-FFF2-40B4-BE49-F238E27FC236}">
                <a16:creationId xmlns:a16="http://schemas.microsoft.com/office/drawing/2014/main" id="{7185E949-96BC-44CE-B99F-59A762C1EA15}"/>
              </a:ext>
            </a:extLst>
          </p:cNvPr>
          <p:cNvSpPr>
            <a:spLocks noChangeArrowheads="1"/>
          </p:cNvSpPr>
          <p:nvPr/>
        </p:nvSpPr>
        <p:spPr bwMode="auto">
          <a:xfrm>
            <a:off x="433129" y="2706499"/>
            <a:ext cx="1826141"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3200" i="0" u="none" strike="noStrike" kern="1200" cap="none" spc="0" normalizeH="0" baseline="0" noProof="0">
                <a:ln>
                  <a:noFill/>
                </a:ln>
                <a:solidFill>
                  <a:srgbClr val="C00000"/>
                </a:solidFill>
                <a:effectLst/>
                <a:uLnTx/>
                <a:uFillTx/>
                <a:latin typeface="华文细黑" panose="02010600040101010101" pitchFamily="2" charset="-122"/>
                <a:ea typeface="华文细黑" panose="02010600040101010101" pitchFamily="2" charset="-122"/>
              </a:rPr>
              <a:t>所做转换</a:t>
            </a:r>
          </a:p>
        </p:txBody>
      </p:sp>
      <p:sp>
        <p:nvSpPr>
          <p:cNvPr id="134150" name="Rectangle 6">
            <a:extLst>
              <a:ext uri="{FF2B5EF4-FFF2-40B4-BE49-F238E27FC236}">
                <a16:creationId xmlns:a16="http://schemas.microsoft.com/office/drawing/2014/main" id="{2415FC37-AB00-41B9-A494-13566E7032B2}"/>
              </a:ext>
            </a:extLst>
          </p:cNvPr>
          <p:cNvSpPr>
            <a:spLocks noChangeArrowheads="1"/>
          </p:cNvSpPr>
          <p:nvPr/>
        </p:nvSpPr>
        <p:spPr bwMode="auto">
          <a:xfrm>
            <a:off x="494248" y="4295586"/>
            <a:ext cx="1005403"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3200" i="0" u="none" strike="noStrike" kern="1200" cap="none" spc="0" normalizeH="0" baseline="0" noProof="0" dirty="0">
                <a:ln>
                  <a:noFill/>
                </a:ln>
                <a:solidFill>
                  <a:srgbClr val="C00000"/>
                </a:solidFill>
                <a:effectLst/>
                <a:uLnTx/>
                <a:uFillTx/>
                <a:latin typeface="华文细黑" panose="02010600040101010101" pitchFamily="2" charset="-122"/>
                <a:ea typeface="华文细黑" panose="02010600040101010101" pitchFamily="2" charset="-122"/>
              </a:rPr>
              <a:t>依据</a:t>
            </a:r>
          </a:p>
        </p:txBody>
      </p:sp>
      <p:sp>
        <p:nvSpPr>
          <p:cNvPr id="134151" name="Rectangle 7">
            <a:extLst>
              <a:ext uri="{FF2B5EF4-FFF2-40B4-BE49-F238E27FC236}">
                <a16:creationId xmlns:a16="http://schemas.microsoft.com/office/drawing/2014/main" id="{9F8787B9-D920-4A13-9D63-38A8C2880BF8}"/>
              </a:ext>
            </a:extLst>
          </p:cNvPr>
          <p:cNvSpPr>
            <a:spLocks noChangeArrowheads="1"/>
          </p:cNvSpPr>
          <p:nvPr/>
        </p:nvSpPr>
        <p:spPr bwMode="auto">
          <a:xfrm>
            <a:off x="1704121" y="4860558"/>
            <a:ext cx="1620957" cy="523220"/>
          </a:xfrm>
          <a:prstGeom prst="rect">
            <a:avLst/>
          </a:prstGeom>
          <a:noFill/>
          <a:ln w="57150" algn="ctr">
            <a:solidFill>
              <a:schemeClr val="accent2"/>
            </a:solidFill>
            <a:miter lim="800000"/>
            <a:headEnd/>
            <a:tailEnd/>
          </a:ln>
          <a:effec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chemeClr val="tx1"/>
                </a:solidFill>
                <a:effectLst/>
                <a:uLnTx/>
                <a:uFillTx/>
                <a:latin typeface="华文细黑" panose="02010600040101010101" pitchFamily="2" charset="-122"/>
                <a:ea typeface="华文细黑" panose="02010600040101010101" pitchFamily="2" charset="-122"/>
              </a:rPr>
              <a:t>语法规则</a:t>
            </a:r>
          </a:p>
        </p:txBody>
      </p:sp>
      <p:sp>
        <p:nvSpPr>
          <p:cNvPr id="134152" name="Rectangle 8">
            <a:extLst>
              <a:ext uri="{FF2B5EF4-FFF2-40B4-BE49-F238E27FC236}">
                <a16:creationId xmlns:a16="http://schemas.microsoft.com/office/drawing/2014/main" id="{7D812365-D598-4204-946E-A75EB8A02F59}"/>
              </a:ext>
            </a:extLst>
          </p:cNvPr>
          <p:cNvSpPr>
            <a:spLocks noChangeArrowheads="1"/>
          </p:cNvSpPr>
          <p:nvPr/>
        </p:nvSpPr>
        <p:spPr bwMode="auto">
          <a:xfrm>
            <a:off x="3454936" y="4246374"/>
            <a:ext cx="2646878"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3200" i="0" u="none" strike="noStrike" kern="1200" cap="none" spc="0" normalizeH="0" baseline="0" noProof="0" dirty="0">
                <a:ln>
                  <a:noFill/>
                </a:ln>
                <a:solidFill>
                  <a:srgbClr val="C00000"/>
                </a:solidFill>
                <a:effectLst/>
                <a:uLnTx/>
                <a:uFillTx/>
                <a:latin typeface="华文细黑" panose="02010600040101010101" pitchFamily="2" charset="-122"/>
                <a:ea typeface="华文细黑" panose="02010600040101010101" pitchFamily="2" charset="-122"/>
              </a:rPr>
              <a:t>主要理论基础</a:t>
            </a:r>
          </a:p>
        </p:txBody>
      </p:sp>
      <p:sp>
        <p:nvSpPr>
          <p:cNvPr id="134153" name="Rectangle 9">
            <a:extLst>
              <a:ext uri="{FF2B5EF4-FFF2-40B4-BE49-F238E27FC236}">
                <a16:creationId xmlns:a16="http://schemas.microsoft.com/office/drawing/2014/main" id="{A32C0ACA-B04E-40BD-9D29-788C09CC8280}"/>
              </a:ext>
            </a:extLst>
          </p:cNvPr>
          <p:cNvSpPr>
            <a:spLocks noChangeArrowheads="1"/>
          </p:cNvSpPr>
          <p:nvPr/>
        </p:nvSpPr>
        <p:spPr bwMode="auto">
          <a:xfrm>
            <a:off x="6205825" y="4895483"/>
            <a:ext cx="2698175" cy="523220"/>
          </a:xfrm>
          <a:prstGeom prst="rect">
            <a:avLst/>
          </a:prstGeom>
          <a:noFill/>
          <a:ln w="57150" algn="ctr">
            <a:solidFill>
              <a:schemeClr val="accent2"/>
            </a:solidFill>
            <a:miter lim="800000"/>
            <a:headEnd/>
            <a:tailEnd/>
          </a:ln>
          <a:effec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chemeClr val="tx1"/>
                </a:solidFill>
                <a:effectLst/>
                <a:uLnTx/>
                <a:uFillTx/>
                <a:latin typeface="华文细黑" panose="02010600040101010101" pitchFamily="2" charset="-122"/>
                <a:ea typeface="华文细黑" panose="02010600040101010101" pitchFamily="2" charset="-122"/>
              </a:rPr>
              <a:t>上下文无关文法</a:t>
            </a:r>
          </a:p>
        </p:txBody>
      </p:sp>
      <p:sp>
        <p:nvSpPr>
          <p:cNvPr id="134154" name="Rectangle 10">
            <a:extLst>
              <a:ext uri="{FF2B5EF4-FFF2-40B4-BE49-F238E27FC236}">
                <a16:creationId xmlns:a16="http://schemas.microsoft.com/office/drawing/2014/main" id="{DFE1920D-E565-4602-86C5-E660EFF782F4}"/>
              </a:ext>
            </a:extLst>
          </p:cNvPr>
          <p:cNvSpPr>
            <a:spLocks noChangeArrowheads="1"/>
          </p:cNvSpPr>
          <p:nvPr/>
        </p:nvSpPr>
        <p:spPr bwMode="auto">
          <a:xfrm>
            <a:off x="1607284" y="3420695"/>
            <a:ext cx="1620957" cy="523220"/>
          </a:xfrm>
          <a:prstGeom prst="rect">
            <a:avLst/>
          </a:prstGeom>
          <a:noFill/>
          <a:ln w="57150" algn="ctr">
            <a:solidFill>
              <a:schemeClr val="accent2"/>
            </a:solidFill>
            <a:miter lim="800000"/>
            <a:headEnd/>
            <a:tailEnd/>
          </a:ln>
          <a:effec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单词符号</a:t>
            </a:r>
          </a:p>
        </p:txBody>
      </p:sp>
      <p:sp>
        <p:nvSpPr>
          <p:cNvPr id="134155" name="Rectangle 11">
            <a:extLst>
              <a:ext uri="{FF2B5EF4-FFF2-40B4-BE49-F238E27FC236}">
                <a16:creationId xmlns:a16="http://schemas.microsoft.com/office/drawing/2014/main" id="{50A3FB2C-24EA-4205-918E-9B2E01CE1C05}"/>
              </a:ext>
            </a:extLst>
          </p:cNvPr>
          <p:cNvSpPr>
            <a:spLocks noChangeArrowheads="1"/>
          </p:cNvSpPr>
          <p:nvPr/>
        </p:nvSpPr>
        <p:spPr bwMode="auto">
          <a:xfrm>
            <a:off x="4994117" y="3373070"/>
            <a:ext cx="3775393" cy="523220"/>
          </a:xfrm>
          <a:prstGeom prst="rect">
            <a:avLst/>
          </a:prstGeom>
          <a:noFill/>
          <a:ln w="57150" algn="ctr">
            <a:solidFill>
              <a:schemeClr val="accent2"/>
            </a:solidFill>
            <a:miter lim="800000"/>
            <a:headEnd/>
            <a:tailEnd/>
          </a:ln>
          <a:effec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语法单位（语法范畴）</a:t>
            </a:r>
          </a:p>
        </p:txBody>
      </p:sp>
      <p:sp>
        <p:nvSpPr>
          <p:cNvPr id="134156" name="Line 12">
            <a:extLst>
              <a:ext uri="{FF2B5EF4-FFF2-40B4-BE49-F238E27FC236}">
                <a16:creationId xmlns:a16="http://schemas.microsoft.com/office/drawing/2014/main" id="{1B7CFF4B-698A-4A99-B198-56A97250B97C}"/>
              </a:ext>
            </a:extLst>
          </p:cNvPr>
          <p:cNvSpPr>
            <a:spLocks noChangeShapeType="1"/>
          </p:cNvSpPr>
          <p:nvPr/>
        </p:nvSpPr>
        <p:spPr bwMode="auto">
          <a:xfrm flipV="1">
            <a:off x="3300413" y="3648174"/>
            <a:ext cx="1636712" cy="0"/>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4600" b="1" i="0" u="none" strike="noStrike" kern="1200" cap="none" spc="0" normalizeH="0" baseline="0" noProof="0">
              <a:ln>
                <a:noFill/>
              </a:ln>
              <a:solidFill>
                <a:srgbClr val="996600"/>
              </a:solidFill>
              <a:effectLst/>
              <a:uLnTx/>
              <a:uFillTx/>
              <a:latin typeface="隶书" panose="02010509060101010101" pitchFamily="49" charset="-122"/>
              <a:ea typeface="隶书" panose="02010509060101010101" pitchFamily="49" charset="-122"/>
              <a:cs typeface="+mn-cs"/>
            </a:endParaRPr>
          </a:p>
        </p:txBody>
      </p:sp>
      <p:sp>
        <p:nvSpPr>
          <p:cNvPr id="134157" name="Rectangle 13">
            <a:extLst>
              <a:ext uri="{FF2B5EF4-FFF2-40B4-BE49-F238E27FC236}">
                <a16:creationId xmlns:a16="http://schemas.microsoft.com/office/drawing/2014/main" id="{0545F6B2-0B01-401D-8919-EF953E6000FB}"/>
              </a:ext>
            </a:extLst>
          </p:cNvPr>
          <p:cNvSpPr>
            <a:spLocks noChangeArrowheads="1"/>
          </p:cNvSpPr>
          <p:nvPr/>
        </p:nvSpPr>
        <p:spPr bwMode="auto">
          <a:xfrm>
            <a:off x="1701800" y="873224"/>
            <a:ext cx="6988175" cy="1857375"/>
          </a:xfrm>
          <a:prstGeom prst="rect">
            <a:avLst/>
          </a:prstGeom>
          <a:noFill/>
          <a:ln w="57150" algn="ctr">
            <a:solidFill>
              <a:schemeClr val="accent2"/>
            </a:solidFill>
            <a:miter lim="800000"/>
            <a:headEnd/>
            <a:tailEnd/>
          </a:ln>
          <a:effectLst/>
        </p:spPr>
        <p:txBody>
          <a:bodyPr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在词法分析基础上，将单词符号串转化为语法单位（语法范畴）（短语、子句、句子、程序段、程序），并确定整个输入串是否构成语法上正确的程序。</a:t>
            </a:r>
          </a:p>
        </p:txBody>
      </p:sp>
      <p:sp>
        <p:nvSpPr>
          <p:cNvPr id="134158" name="Line 14">
            <a:extLst>
              <a:ext uri="{FF2B5EF4-FFF2-40B4-BE49-F238E27FC236}">
                <a16:creationId xmlns:a16="http://schemas.microsoft.com/office/drawing/2014/main" id="{3E6C5254-9159-4988-A454-7784F3576684}"/>
              </a:ext>
            </a:extLst>
          </p:cNvPr>
          <p:cNvSpPr>
            <a:spLocks noChangeShapeType="1"/>
          </p:cNvSpPr>
          <p:nvPr/>
        </p:nvSpPr>
        <p:spPr bwMode="auto">
          <a:xfrm flipV="1">
            <a:off x="3343275" y="5168999"/>
            <a:ext cx="2838450" cy="0"/>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4600" b="1" i="0" u="none" strike="noStrike" kern="1200" cap="none" spc="0" normalizeH="0" baseline="0" noProof="0">
              <a:ln>
                <a:noFill/>
              </a:ln>
              <a:solidFill>
                <a:srgbClr val="996600"/>
              </a:solidFill>
              <a:effectLst/>
              <a:uLnTx/>
              <a:uFillTx/>
              <a:latin typeface="隶书" panose="02010509060101010101" pitchFamily="49" charset="-122"/>
              <a:ea typeface="隶书" panose="02010509060101010101" pitchFamily="49"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4148"/>
                                        </p:tgtEl>
                                        <p:attrNameLst>
                                          <p:attrName>style.visibility</p:attrName>
                                        </p:attrNameLst>
                                      </p:cBhvr>
                                      <p:to>
                                        <p:strVal val="visible"/>
                                      </p:to>
                                    </p:set>
                                    <p:animEffect transition="in" filter="dissolve">
                                      <p:cBhvr>
                                        <p:cTn id="7" dur="500"/>
                                        <p:tgtEl>
                                          <p:spTgt spid="134148"/>
                                        </p:tgtEl>
                                      </p:cBhvr>
                                    </p:animEffect>
                                  </p:childTnLst>
                                </p:cTn>
                              </p:par>
                            </p:childTnLst>
                          </p:cTn>
                        </p:par>
                        <p:par>
                          <p:cTn id="8" fill="hold" nodeType="afterGroup">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134157"/>
                                        </p:tgtEl>
                                        <p:attrNameLst>
                                          <p:attrName>style.visibility</p:attrName>
                                        </p:attrNameLst>
                                      </p:cBhvr>
                                      <p:to>
                                        <p:strVal val="visible"/>
                                      </p:to>
                                    </p:set>
                                    <p:animEffect transition="in" filter="slide(fromTop)">
                                      <p:cBhvr>
                                        <p:cTn id="11" dur="500"/>
                                        <p:tgtEl>
                                          <p:spTgt spid="13415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34149"/>
                                        </p:tgtEl>
                                        <p:attrNameLst>
                                          <p:attrName>style.visibility</p:attrName>
                                        </p:attrNameLst>
                                      </p:cBhvr>
                                      <p:to>
                                        <p:strVal val="visible"/>
                                      </p:to>
                                    </p:set>
                                    <p:animEffect transition="in" filter="dissolve">
                                      <p:cBhvr>
                                        <p:cTn id="16" dur="500"/>
                                        <p:tgtEl>
                                          <p:spTgt spid="134149"/>
                                        </p:tgtEl>
                                      </p:cBhvr>
                                    </p:animEffect>
                                  </p:childTnLst>
                                </p:cTn>
                              </p:par>
                            </p:childTnLst>
                          </p:cTn>
                        </p:par>
                        <p:par>
                          <p:cTn id="17" fill="hold" nodeType="afterGroup">
                            <p:stCondLst>
                              <p:cond delay="500"/>
                            </p:stCondLst>
                            <p:childTnLst>
                              <p:par>
                                <p:cTn id="18" presetID="12" presetClass="entr" presetSubtype="1" fill="hold" grpId="0" nodeType="afterEffect">
                                  <p:stCondLst>
                                    <p:cond delay="0"/>
                                  </p:stCondLst>
                                  <p:childTnLst>
                                    <p:set>
                                      <p:cBhvr>
                                        <p:cTn id="19" dur="1" fill="hold">
                                          <p:stCondLst>
                                            <p:cond delay="0"/>
                                          </p:stCondLst>
                                        </p:cTn>
                                        <p:tgtEl>
                                          <p:spTgt spid="134154"/>
                                        </p:tgtEl>
                                        <p:attrNameLst>
                                          <p:attrName>style.visibility</p:attrName>
                                        </p:attrNameLst>
                                      </p:cBhvr>
                                      <p:to>
                                        <p:strVal val="visible"/>
                                      </p:to>
                                    </p:set>
                                    <p:animEffect transition="in" filter="slide(fromTop)">
                                      <p:cBhvr>
                                        <p:cTn id="20" dur="500"/>
                                        <p:tgtEl>
                                          <p:spTgt spid="134154"/>
                                        </p:tgtEl>
                                      </p:cBhvr>
                                    </p:animEffect>
                                  </p:childTnLst>
                                </p:cTn>
                              </p:par>
                            </p:childTnLst>
                          </p:cTn>
                        </p:par>
                        <p:par>
                          <p:cTn id="21" fill="hold" nodeType="afterGroup">
                            <p:stCondLst>
                              <p:cond delay="1000"/>
                            </p:stCondLst>
                            <p:childTnLst>
                              <p:par>
                                <p:cTn id="22" presetID="12" presetClass="entr" presetSubtype="8" fill="hold" nodeType="afterEffect">
                                  <p:stCondLst>
                                    <p:cond delay="0"/>
                                  </p:stCondLst>
                                  <p:childTnLst>
                                    <p:set>
                                      <p:cBhvr>
                                        <p:cTn id="23" dur="1" fill="hold">
                                          <p:stCondLst>
                                            <p:cond delay="0"/>
                                          </p:stCondLst>
                                        </p:cTn>
                                        <p:tgtEl>
                                          <p:spTgt spid="134156"/>
                                        </p:tgtEl>
                                        <p:attrNameLst>
                                          <p:attrName>style.visibility</p:attrName>
                                        </p:attrNameLst>
                                      </p:cBhvr>
                                      <p:to>
                                        <p:strVal val="visible"/>
                                      </p:to>
                                    </p:set>
                                    <p:animEffect transition="in" filter="slide(fromLeft)">
                                      <p:cBhvr>
                                        <p:cTn id="24" dur="500"/>
                                        <p:tgtEl>
                                          <p:spTgt spid="134156"/>
                                        </p:tgtEl>
                                      </p:cBhvr>
                                    </p:animEffect>
                                  </p:childTnLst>
                                </p:cTn>
                              </p:par>
                            </p:childTnLst>
                          </p:cTn>
                        </p:par>
                        <p:par>
                          <p:cTn id="25" fill="hold" nodeType="afterGroup">
                            <p:stCondLst>
                              <p:cond delay="1500"/>
                            </p:stCondLst>
                            <p:childTnLst>
                              <p:par>
                                <p:cTn id="26" presetID="12" presetClass="entr" presetSubtype="1" fill="hold" grpId="0" nodeType="afterEffect">
                                  <p:stCondLst>
                                    <p:cond delay="0"/>
                                  </p:stCondLst>
                                  <p:childTnLst>
                                    <p:set>
                                      <p:cBhvr>
                                        <p:cTn id="27" dur="1" fill="hold">
                                          <p:stCondLst>
                                            <p:cond delay="0"/>
                                          </p:stCondLst>
                                        </p:cTn>
                                        <p:tgtEl>
                                          <p:spTgt spid="134155"/>
                                        </p:tgtEl>
                                        <p:attrNameLst>
                                          <p:attrName>style.visibility</p:attrName>
                                        </p:attrNameLst>
                                      </p:cBhvr>
                                      <p:to>
                                        <p:strVal val="visible"/>
                                      </p:to>
                                    </p:set>
                                    <p:animEffect transition="in" filter="slide(fromTop)">
                                      <p:cBhvr>
                                        <p:cTn id="28" dur="500"/>
                                        <p:tgtEl>
                                          <p:spTgt spid="13415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34150"/>
                                        </p:tgtEl>
                                        <p:attrNameLst>
                                          <p:attrName>style.visibility</p:attrName>
                                        </p:attrNameLst>
                                      </p:cBhvr>
                                      <p:to>
                                        <p:strVal val="visible"/>
                                      </p:to>
                                    </p:set>
                                    <p:animEffect transition="in" filter="dissolve">
                                      <p:cBhvr>
                                        <p:cTn id="33" dur="500"/>
                                        <p:tgtEl>
                                          <p:spTgt spid="134150"/>
                                        </p:tgtEl>
                                      </p:cBhvr>
                                    </p:animEffect>
                                  </p:childTnLst>
                                </p:cTn>
                              </p:par>
                            </p:childTnLst>
                          </p:cTn>
                        </p:par>
                        <p:par>
                          <p:cTn id="34" fill="hold" nodeType="afterGroup">
                            <p:stCondLst>
                              <p:cond delay="500"/>
                            </p:stCondLst>
                            <p:childTnLst>
                              <p:par>
                                <p:cTn id="35" presetID="12" presetClass="entr" presetSubtype="1" fill="hold" grpId="0" nodeType="afterEffect">
                                  <p:stCondLst>
                                    <p:cond delay="0"/>
                                  </p:stCondLst>
                                  <p:childTnLst>
                                    <p:set>
                                      <p:cBhvr>
                                        <p:cTn id="36" dur="1" fill="hold">
                                          <p:stCondLst>
                                            <p:cond delay="0"/>
                                          </p:stCondLst>
                                        </p:cTn>
                                        <p:tgtEl>
                                          <p:spTgt spid="134151"/>
                                        </p:tgtEl>
                                        <p:attrNameLst>
                                          <p:attrName>style.visibility</p:attrName>
                                        </p:attrNameLst>
                                      </p:cBhvr>
                                      <p:to>
                                        <p:strVal val="visible"/>
                                      </p:to>
                                    </p:set>
                                    <p:animEffect transition="in" filter="slide(fromTop)">
                                      <p:cBhvr>
                                        <p:cTn id="37" dur="500"/>
                                        <p:tgtEl>
                                          <p:spTgt spid="13415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34152"/>
                                        </p:tgtEl>
                                        <p:attrNameLst>
                                          <p:attrName>style.visibility</p:attrName>
                                        </p:attrNameLst>
                                      </p:cBhvr>
                                      <p:to>
                                        <p:strVal val="visible"/>
                                      </p:to>
                                    </p:set>
                                    <p:animEffect transition="in" filter="dissolve">
                                      <p:cBhvr>
                                        <p:cTn id="42" dur="500"/>
                                        <p:tgtEl>
                                          <p:spTgt spid="134152"/>
                                        </p:tgtEl>
                                      </p:cBhvr>
                                    </p:animEffect>
                                  </p:childTnLst>
                                </p:cTn>
                              </p:par>
                            </p:childTnLst>
                          </p:cTn>
                        </p:par>
                        <p:par>
                          <p:cTn id="43" fill="hold" nodeType="afterGroup">
                            <p:stCondLst>
                              <p:cond delay="500"/>
                            </p:stCondLst>
                            <p:childTnLst>
                              <p:par>
                                <p:cTn id="44" presetID="12" presetClass="entr" presetSubtype="1" fill="hold" grpId="0" nodeType="afterEffect">
                                  <p:stCondLst>
                                    <p:cond delay="0"/>
                                  </p:stCondLst>
                                  <p:childTnLst>
                                    <p:set>
                                      <p:cBhvr>
                                        <p:cTn id="45" dur="1" fill="hold">
                                          <p:stCondLst>
                                            <p:cond delay="0"/>
                                          </p:stCondLst>
                                        </p:cTn>
                                        <p:tgtEl>
                                          <p:spTgt spid="134153"/>
                                        </p:tgtEl>
                                        <p:attrNameLst>
                                          <p:attrName>style.visibility</p:attrName>
                                        </p:attrNameLst>
                                      </p:cBhvr>
                                      <p:to>
                                        <p:strVal val="visible"/>
                                      </p:to>
                                    </p:set>
                                    <p:animEffect transition="in" filter="slide(fromTop)">
                                      <p:cBhvr>
                                        <p:cTn id="46" dur="500"/>
                                        <p:tgtEl>
                                          <p:spTgt spid="134153"/>
                                        </p:tgtEl>
                                      </p:cBhvr>
                                    </p:animEffect>
                                  </p:childTnLst>
                                </p:cTn>
                              </p:par>
                            </p:childTnLst>
                          </p:cTn>
                        </p:par>
                        <p:par>
                          <p:cTn id="47" fill="hold" nodeType="afterGroup">
                            <p:stCondLst>
                              <p:cond delay="1000"/>
                            </p:stCondLst>
                            <p:childTnLst>
                              <p:par>
                                <p:cTn id="48" presetID="12" presetClass="entr" presetSubtype="8" fill="hold" nodeType="afterEffect">
                                  <p:stCondLst>
                                    <p:cond delay="0"/>
                                  </p:stCondLst>
                                  <p:childTnLst>
                                    <p:set>
                                      <p:cBhvr>
                                        <p:cTn id="49" dur="1" fill="hold">
                                          <p:stCondLst>
                                            <p:cond delay="0"/>
                                          </p:stCondLst>
                                        </p:cTn>
                                        <p:tgtEl>
                                          <p:spTgt spid="134158"/>
                                        </p:tgtEl>
                                        <p:attrNameLst>
                                          <p:attrName>style.visibility</p:attrName>
                                        </p:attrNameLst>
                                      </p:cBhvr>
                                      <p:to>
                                        <p:strVal val="visible"/>
                                      </p:to>
                                    </p:set>
                                    <p:animEffect transition="in" filter="slide(fromLeft)">
                                      <p:cBhvr>
                                        <p:cTn id="50" dur="500"/>
                                        <p:tgtEl>
                                          <p:spTgt spid="134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8" grpId="0"/>
      <p:bldP spid="134149" grpId="0"/>
      <p:bldP spid="134150" grpId="0"/>
      <p:bldP spid="134151" grpId="0" animBg="1"/>
      <p:bldP spid="134152" grpId="0"/>
      <p:bldP spid="134153" grpId="0" animBg="1"/>
      <p:bldP spid="134154" grpId="0" animBg="1"/>
      <p:bldP spid="134155" grpId="0" animBg="1"/>
      <p:bldP spid="13415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a:extLst>
              <a:ext uri="{FF2B5EF4-FFF2-40B4-BE49-F238E27FC236}">
                <a16:creationId xmlns:a16="http://schemas.microsoft.com/office/drawing/2014/main" id="{35871C13-4407-44A6-9FDB-9AB4B4AEC02F}"/>
              </a:ext>
            </a:extLst>
          </p:cNvPr>
          <p:cNvSpPr>
            <a:spLocks noChangeArrowheads="1"/>
          </p:cNvSpPr>
          <p:nvPr/>
        </p:nvSpPr>
        <p:spPr bwMode="auto">
          <a:xfrm>
            <a:off x="368300" y="404664"/>
            <a:ext cx="1962150" cy="519112"/>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003399"/>
                </a:solidFill>
                <a:effectLst/>
                <a:uLnTx/>
                <a:uFillTx/>
                <a:latin typeface="隶书" panose="02010509060101010101" pitchFamily="49" charset="-122"/>
                <a:ea typeface="楷体_GB2312" pitchFamily="49" charset="-122"/>
                <a:cs typeface="+mn-cs"/>
              </a:rPr>
              <a:t>3.</a:t>
            </a:r>
            <a:r>
              <a:rPr kumimoji="0" lang="zh-CN" altLang="en-US" sz="2800" b="1" i="0" u="none" strike="noStrike" kern="1200" cap="none" spc="0" normalizeH="0" baseline="0" noProof="0">
                <a:ln>
                  <a:noFill/>
                </a:ln>
                <a:solidFill>
                  <a:srgbClr val="003399"/>
                </a:solidFill>
                <a:effectLst/>
                <a:uLnTx/>
                <a:uFillTx/>
                <a:latin typeface="隶书" panose="02010509060101010101" pitchFamily="49" charset="-122"/>
                <a:ea typeface="楷体_GB2312" pitchFamily="49" charset="-122"/>
                <a:cs typeface="+mn-cs"/>
              </a:rPr>
              <a:t>语法分析</a:t>
            </a:r>
          </a:p>
        </p:txBody>
      </p:sp>
      <p:sp>
        <p:nvSpPr>
          <p:cNvPr id="89091" name="Rectangle 4">
            <a:extLst>
              <a:ext uri="{FF2B5EF4-FFF2-40B4-BE49-F238E27FC236}">
                <a16:creationId xmlns:a16="http://schemas.microsoft.com/office/drawing/2014/main" id="{8F5BBDCC-E713-4C7F-95BE-BF975177D55F}"/>
              </a:ext>
            </a:extLst>
          </p:cNvPr>
          <p:cNvSpPr>
            <a:spLocks noChangeArrowheads="1"/>
          </p:cNvSpPr>
          <p:nvPr/>
        </p:nvSpPr>
        <p:spPr bwMode="auto">
          <a:xfrm>
            <a:off x="368836" y="994926"/>
            <a:ext cx="1005403"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3200" b="1" i="0" u="none" strike="noStrike" kern="1200" cap="none" spc="0" normalizeH="0" baseline="0" noProof="0" dirty="0">
                <a:ln>
                  <a:noFill/>
                </a:ln>
                <a:solidFill>
                  <a:srgbClr val="C00000"/>
                </a:solidFill>
                <a:effectLst/>
                <a:uLnTx/>
                <a:uFillTx/>
                <a:latin typeface="华文细黑" panose="02010600040101010101" pitchFamily="2" charset="-122"/>
                <a:ea typeface="华文细黑" panose="02010600040101010101" pitchFamily="2" charset="-122"/>
              </a:rPr>
              <a:t>示例</a:t>
            </a:r>
          </a:p>
        </p:txBody>
      </p:sp>
      <p:sp>
        <p:nvSpPr>
          <p:cNvPr id="89092" name="Rectangle 5">
            <a:extLst>
              <a:ext uri="{FF2B5EF4-FFF2-40B4-BE49-F238E27FC236}">
                <a16:creationId xmlns:a16="http://schemas.microsoft.com/office/drawing/2014/main" id="{AF8D0AD6-8BDF-4063-9F64-581AB3B27F25}"/>
              </a:ext>
            </a:extLst>
          </p:cNvPr>
          <p:cNvSpPr>
            <a:spLocks noChangeArrowheads="1"/>
          </p:cNvSpPr>
          <p:nvPr/>
        </p:nvSpPr>
        <p:spPr bwMode="auto">
          <a:xfrm>
            <a:off x="6211888" y="1504801"/>
            <a:ext cx="539750" cy="519113"/>
          </a:xfrm>
          <a:prstGeom prst="rect">
            <a:avLst/>
          </a:prstGeom>
          <a:solidFill>
            <a:srgbClr val="00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TO</a:t>
            </a:r>
          </a:p>
        </p:txBody>
      </p:sp>
      <p:sp>
        <p:nvSpPr>
          <p:cNvPr id="89093" name="Rectangle 6">
            <a:extLst>
              <a:ext uri="{FF2B5EF4-FFF2-40B4-BE49-F238E27FC236}">
                <a16:creationId xmlns:a16="http://schemas.microsoft.com/office/drawing/2014/main" id="{82546AF4-3E36-4D2B-A2B9-BA5AB3D2873C}"/>
              </a:ext>
            </a:extLst>
          </p:cNvPr>
          <p:cNvSpPr>
            <a:spLocks noChangeArrowheads="1"/>
          </p:cNvSpPr>
          <p:nvPr/>
        </p:nvSpPr>
        <p:spPr bwMode="auto">
          <a:xfrm>
            <a:off x="1408113" y="3636814"/>
            <a:ext cx="895350" cy="519112"/>
          </a:xfrm>
          <a:prstGeom prst="rect">
            <a:avLst/>
          </a:prstGeom>
          <a:solidFill>
            <a:srgbClr val="00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NEXT</a:t>
            </a:r>
          </a:p>
        </p:txBody>
      </p:sp>
      <p:sp>
        <p:nvSpPr>
          <p:cNvPr id="89094" name="Rectangle 7">
            <a:extLst>
              <a:ext uri="{FF2B5EF4-FFF2-40B4-BE49-F238E27FC236}">
                <a16:creationId xmlns:a16="http://schemas.microsoft.com/office/drawing/2014/main" id="{4DCE72AB-6EEC-4719-BB4A-BDD7E088494A}"/>
              </a:ext>
            </a:extLst>
          </p:cNvPr>
          <p:cNvSpPr>
            <a:spLocks noChangeArrowheads="1"/>
          </p:cNvSpPr>
          <p:nvPr/>
        </p:nvSpPr>
        <p:spPr bwMode="auto">
          <a:xfrm>
            <a:off x="1457325" y="1550839"/>
            <a:ext cx="717550" cy="519112"/>
          </a:xfrm>
          <a:prstGeom prst="rect">
            <a:avLst/>
          </a:prstGeom>
          <a:solidFill>
            <a:srgbClr val="00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FOR</a:t>
            </a:r>
          </a:p>
        </p:txBody>
      </p:sp>
      <p:sp>
        <p:nvSpPr>
          <p:cNvPr id="135176" name="Rectangle 8">
            <a:extLst>
              <a:ext uri="{FF2B5EF4-FFF2-40B4-BE49-F238E27FC236}">
                <a16:creationId xmlns:a16="http://schemas.microsoft.com/office/drawing/2014/main" id="{CC3E7E4E-09C7-4BC1-BE2F-6C47DA014328}"/>
              </a:ext>
            </a:extLst>
          </p:cNvPr>
          <p:cNvSpPr>
            <a:spLocks noChangeArrowheads="1"/>
          </p:cNvSpPr>
          <p:nvPr/>
        </p:nvSpPr>
        <p:spPr bwMode="auto">
          <a:xfrm>
            <a:off x="3013075" y="1525439"/>
            <a:ext cx="361950" cy="519112"/>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K</a:t>
            </a:r>
          </a:p>
        </p:txBody>
      </p:sp>
      <p:sp>
        <p:nvSpPr>
          <p:cNvPr id="135177" name="Rectangle 9">
            <a:extLst>
              <a:ext uri="{FF2B5EF4-FFF2-40B4-BE49-F238E27FC236}">
                <a16:creationId xmlns:a16="http://schemas.microsoft.com/office/drawing/2014/main" id="{FAD36145-1757-4014-842F-867F4389EEA7}"/>
              </a:ext>
            </a:extLst>
          </p:cNvPr>
          <p:cNvSpPr>
            <a:spLocks noChangeArrowheads="1"/>
          </p:cNvSpPr>
          <p:nvPr/>
        </p:nvSpPr>
        <p:spPr bwMode="auto">
          <a:xfrm>
            <a:off x="2865438" y="2933551"/>
            <a:ext cx="361950" cy="519113"/>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N</a:t>
            </a:r>
          </a:p>
        </p:txBody>
      </p:sp>
      <p:sp>
        <p:nvSpPr>
          <p:cNvPr id="135178" name="Rectangle 10">
            <a:extLst>
              <a:ext uri="{FF2B5EF4-FFF2-40B4-BE49-F238E27FC236}">
                <a16:creationId xmlns:a16="http://schemas.microsoft.com/office/drawing/2014/main" id="{C61C902C-45EC-48D7-ADE6-1EE34AF58268}"/>
              </a:ext>
            </a:extLst>
          </p:cNvPr>
          <p:cNvSpPr>
            <a:spLocks noChangeArrowheads="1"/>
          </p:cNvSpPr>
          <p:nvPr/>
        </p:nvSpPr>
        <p:spPr bwMode="auto">
          <a:xfrm>
            <a:off x="2859088" y="2258864"/>
            <a:ext cx="361950" cy="519112"/>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M</a:t>
            </a:r>
          </a:p>
        </p:txBody>
      </p:sp>
      <p:sp>
        <p:nvSpPr>
          <p:cNvPr id="135179" name="Rectangle 11">
            <a:extLst>
              <a:ext uri="{FF2B5EF4-FFF2-40B4-BE49-F238E27FC236}">
                <a16:creationId xmlns:a16="http://schemas.microsoft.com/office/drawing/2014/main" id="{0D0F3984-C1D0-4CC1-BCE0-193DA56FDB90}"/>
              </a:ext>
            </a:extLst>
          </p:cNvPr>
          <p:cNvSpPr>
            <a:spLocks noChangeArrowheads="1"/>
          </p:cNvSpPr>
          <p:nvPr/>
        </p:nvSpPr>
        <p:spPr bwMode="auto">
          <a:xfrm>
            <a:off x="4048125" y="2266801"/>
            <a:ext cx="361950" cy="519113"/>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I</a:t>
            </a:r>
          </a:p>
        </p:txBody>
      </p:sp>
      <p:sp>
        <p:nvSpPr>
          <p:cNvPr id="135180" name="Rectangle 12">
            <a:extLst>
              <a:ext uri="{FF2B5EF4-FFF2-40B4-BE49-F238E27FC236}">
                <a16:creationId xmlns:a16="http://schemas.microsoft.com/office/drawing/2014/main" id="{154193FC-D11B-4399-9428-BA0A05784AD6}"/>
              </a:ext>
            </a:extLst>
          </p:cNvPr>
          <p:cNvSpPr>
            <a:spLocks noChangeArrowheads="1"/>
          </p:cNvSpPr>
          <p:nvPr/>
        </p:nvSpPr>
        <p:spPr bwMode="auto">
          <a:xfrm>
            <a:off x="4064000" y="2924026"/>
            <a:ext cx="361950" cy="519113"/>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J</a:t>
            </a:r>
          </a:p>
        </p:txBody>
      </p:sp>
      <p:sp>
        <p:nvSpPr>
          <p:cNvPr id="135181" name="Rectangle 13">
            <a:extLst>
              <a:ext uri="{FF2B5EF4-FFF2-40B4-BE49-F238E27FC236}">
                <a16:creationId xmlns:a16="http://schemas.microsoft.com/office/drawing/2014/main" id="{BD8A38CA-ABA4-42A4-9F77-19BE777B4E9F}"/>
              </a:ext>
            </a:extLst>
          </p:cNvPr>
          <p:cNvSpPr>
            <a:spLocks noChangeArrowheads="1"/>
          </p:cNvSpPr>
          <p:nvPr/>
        </p:nvSpPr>
        <p:spPr bwMode="auto">
          <a:xfrm>
            <a:off x="6481763" y="2931964"/>
            <a:ext cx="361950" cy="519112"/>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K</a:t>
            </a:r>
          </a:p>
        </p:txBody>
      </p:sp>
      <p:sp>
        <p:nvSpPr>
          <p:cNvPr id="135182" name="Rectangle 14">
            <a:extLst>
              <a:ext uri="{FF2B5EF4-FFF2-40B4-BE49-F238E27FC236}">
                <a16:creationId xmlns:a16="http://schemas.microsoft.com/office/drawing/2014/main" id="{A134FD25-8E80-4044-B0FA-7A1AB68A21D9}"/>
              </a:ext>
            </a:extLst>
          </p:cNvPr>
          <p:cNvSpPr>
            <a:spLocks noChangeArrowheads="1"/>
          </p:cNvSpPr>
          <p:nvPr/>
        </p:nvSpPr>
        <p:spPr bwMode="auto">
          <a:xfrm>
            <a:off x="6453188" y="2239814"/>
            <a:ext cx="361950" cy="519112"/>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K</a:t>
            </a:r>
          </a:p>
        </p:txBody>
      </p:sp>
      <p:sp>
        <p:nvSpPr>
          <p:cNvPr id="135183" name="Rectangle 15">
            <a:extLst>
              <a:ext uri="{FF2B5EF4-FFF2-40B4-BE49-F238E27FC236}">
                <a16:creationId xmlns:a16="http://schemas.microsoft.com/office/drawing/2014/main" id="{9E3C01D9-EDCA-4E5E-ACE8-09B1A71E74CF}"/>
              </a:ext>
            </a:extLst>
          </p:cNvPr>
          <p:cNvSpPr>
            <a:spLocks noChangeArrowheads="1"/>
          </p:cNvSpPr>
          <p:nvPr/>
        </p:nvSpPr>
        <p:spPr bwMode="auto">
          <a:xfrm>
            <a:off x="2990850" y="3641576"/>
            <a:ext cx="361950" cy="519113"/>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K</a:t>
            </a:r>
          </a:p>
        </p:txBody>
      </p:sp>
      <p:sp>
        <p:nvSpPr>
          <p:cNvPr id="89103" name="Rectangle 16">
            <a:extLst>
              <a:ext uri="{FF2B5EF4-FFF2-40B4-BE49-F238E27FC236}">
                <a16:creationId xmlns:a16="http://schemas.microsoft.com/office/drawing/2014/main" id="{0161903B-CDC8-4C40-8396-3A7AEBD0A691}"/>
              </a:ext>
            </a:extLst>
          </p:cNvPr>
          <p:cNvSpPr>
            <a:spLocks noChangeArrowheads="1"/>
          </p:cNvSpPr>
          <p:nvPr/>
        </p:nvSpPr>
        <p:spPr bwMode="auto">
          <a:xfrm>
            <a:off x="4013200" y="1525439"/>
            <a:ext cx="539750" cy="519112"/>
          </a:xfrm>
          <a:prstGeom prst="rect">
            <a:avLst/>
          </a:prstGeom>
          <a:solidFill>
            <a:srgbClr val="99FF99"/>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FF"/>
                </a:solidFill>
                <a:effectLst/>
                <a:uLnTx/>
                <a:uFillTx/>
                <a:latin typeface="隶书" panose="02010509060101010101" pitchFamily="49" charset="-122"/>
                <a:ea typeface="楷体_GB2312" pitchFamily="49" charset="-122"/>
                <a:cs typeface="+mn-cs"/>
              </a:rPr>
              <a:t>:=</a:t>
            </a:r>
          </a:p>
        </p:txBody>
      </p:sp>
      <p:sp>
        <p:nvSpPr>
          <p:cNvPr id="135185" name="Rectangle 17">
            <a:extLst>
              <a:ext uri="{FF2B5EF4-FFF2-40B4-BE49-F238E27FC236}">
                <a16:creationId xmlns:a16="http://schemas.microsoft.com/office/drawing/2014/main" id="{5D7B6711-2408-4F5D-BDBA-961286A3D045}"/>
              </a:ext>
            </a:extLst>
          </p:cNvPr>
          <p:cNvSpPr>
            <a:spLocks noChangeArrowheads="1"/>
          </p:cNvSpPr>
          <p:nvPr/>
        </p:nvSpPr>
        <p:spPr bwMode="auto">
          <a:xfrm>
            <a:off x="7340600" y="1504801"/>
            <a:ext cx="717550" cy="519113"/>
          </a:xfrm>
          <a:prstGeom prst="rect">
            <a:avLst/>
          </a:prstGeom>
          <a:solidFill>
            <a:srgbClr val="66CC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100</a:t>
            </a:r>
          </a:p>
        </p:txBody>
      </p:sp>
      <p:sp>
        <p:nvSpPr>
          <p:cNvPr id="135186" name="Rectangle 18">
            <a:extLst>
              <a:ext uri="{FF2B5EF4-FFF2-40B4-BE49-F238E27FC236}">
                <a16:creationId xmlns:a16="http://schemas.microsoft.com/office/drawing/2014/main" id="{C93674B9-7E83-46BC-9FC8-C1252F1E5CEA}"/>
              </a:ext>
            </a:extLst>
          </p:cNvPr>
          <p:cNvSpPr>
            <a:spLocks noChangeArrowheads="1"/>
          </p:cNvSpPr>
          <p:nvPr/>
        </p:nvSpPr>
        <p:spPr bwMode="auto">
          <a:xfrm>
            <a:off x="3344863" y="2287439"/>
            <a:ext cx="539750" cy="519112"/>
          </a:xfrm>
          <a:prstGeom prst="rect">
            <a:avLst/>
          </a:prstGeom>
          <a:solidFill>
            <a:srgbClr val="99FF99"/>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FF"/>
                </a:solidFill>
                <a:effectLst/>
                <a:uLnTx/>
                <a:uFillTx/>
                <a:latin typeface="隶书" panose="02010509060101010101" pitchFamily="49" charset="-122"/>
                <a:ea typeface="楷体_GB2312" pitchFamily="49" charset="-122"/>
                <a:cs typeface="+mn-cs"/>
              </a:rPr>
              <a:t>:=</a:t>
            </a:r>
          </a:p>
        </p:txBody>
      </p:sp>
      <p:sp>
        <p:nvSpPr>
          <p:cNvPr id="135187" name="Rectangle 19">
            <a:extLst>
              <a:ext uri="{FF2B5EF4-FFF2-40B4-BE49-F238E27FC236}">
                <a16:creationId xmlns:a16="http://schemas.microsoft.com/office/drawing/2014/main" id="{4CEC0F28-B7A3-40B4-87F2-0051B2435440}"/>
              </a:ext>
            </a:extLst>
          </p:cNvPr>
          <p:cNvSpPr>
            <a:spLocks noChangeArrowheads="1"/>
          </p:cNvSpPr>
          <p:nvPr/>
        </p:nvSpPr>
        <p:spPr bwMode="auto">
          <a:xfrm>
            <a:off x="3357563" y="2924026"/>
            <a:ext cx="539750" cy="519113"/>
          </a:xfrm>
          <a:prstGeom prst="rect">
            <a:avLst/>
          </a:prstGeom>
          <a:solidFill>
            <a:srgbClr val="99FF99"/>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FF"/>
                </a:solidFill>
                <a:effectLst/>
                <a:uLnTx/>
                <a:uFillTx/>
                <a:latin typeface="隶书" panose="02010509060101010101" pitchFamily="49" charset="-122"/>
                <a:ea typeface="楷体_GB2312" pitchFamily="49" charset="-122"/>
                <a:cs typeface="+mn-cs"/>
              </a:rPr>
              <a:t>:=</a:t>
            </a:r>
          </a:p>
        </p:txBody>
      </p:sp>
      <p:sp>
        <p:nvSpPr>
          <p:cNvPr id="135188" name="Rectangle 20">
            <a:extLst>
              <a:ext uri="{FF2B5EF4-FFF2-40B4-BE49-F238E27FC236}">
                <a16:creationId xmlns:a16="http://schemas.microsoft.com/office/drawing/2014/main" id="{9131B7DC-873F-44D5-8017-78793933928C}"/>
              </a:ext>
            </a:extLst>
          </p:cNvPr>
          <p:cNvSpPr>
            <a:spLocks noChangeArrowheads="1"/>
          </p:cNvSpPr>
          <p:nvPr/>
        </p:nvSpPr>
        <p:spPr bwMode="auto">
          <a:xfrm>
            <a:off x="5208588" y="1509564"/>
            <a:ext cx="361950" cy="519112"/>
          </a:xfrm>
          <a:prstGeom prst="rect">
            <a:avLst/>
          </a:prstGeom>
          <a:solidFill>
            <a:srgbClr val="66CC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1</a:t>
            </a:r>
          </a:p>
        </p:txBody>
      </p:sp>
      <p:sp>
        <p:nvSpPr>
          <p:cNvPr id="135189" name="Rectangle 21">
            <a:extLst>
              <a:ext uri="{FF2B5EF4-FFF2-40B4-BE49-F238E27FC236}">
                <a16:creationId xmlns:a16="http://schemas.microsoft.com/office/drawing/2014/main" id="{DB4EBE07-0BA6-4169-9DB0-6AA7D38C7B61}"/>
              </a:ext>
            </a:extLst>
          </p:cNvPr>
          <p:cNvSpPr>
            <a:spLocks noChangeArrowheads="1"/>
          </p:cNvSpPr>
          <p:nvPr/>
        </p:nvSpPr>
        <p:spPr bwMode="auto">
          <a:xfrm>
            <a:off x="5137150" y="2265214"/>
            <a:ext cx="539750" cy="519112"/>
          </a:xfrm>
          <a:prstGeom prst="rect">
            <a:avLst/>
          </a:prstGeom>
          <a:solidFill>
            <a:srgbClr val="66CC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10</a:t>
            </a:r>
          </a:p>
        </p:txBody>
      </p:sp>
      <p:sp>
        <p:nvSpPr>
          <p:cNvPr id="135190" name="Rectangle 22">
            <a:extLst>
              <a:ext uri="{FF2B5EF4-FFF2-40B4-BE49-F238E27FC236}">
                <a16:creationId xmlns:a16="http://schemas.microsoft.com/office/drawing/2014/main" id="{6CF33140-D26D-4385-AEDB-767E9F5E2071}"/>
              </a:ext>
            </a:extLst>
          </p:cNvPr>
          <p:cNvSpPr>
            <a:spLocks noChangeArrowheads="1"/>
          </p:cNvSpPr>
          <p:nvPr/>
        </p:nvSpPr>
        <p:spPr bwMode="auto">
          <a:xfrm>
            <a:off x="5170488" y="2943076"/>
            <a:ext cx="539750" cy="519113"/>
          </a:xfrm>
          <a:prstGeom prst="rect">
            <a:avLst/>
          </a:prstGeom>
          <a:solidFill>
            <a:srgbClr val="66CC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10</a:t>
            </a:r>
          </a:p>
        </p:txBody>
      </p:sp>
      <p:sp>
        <p:nvSpPr>
          <p:cNvPr id="135191" name="Rectangle 23">
            <a:extLst>
              <a:ext uri="{FF2B5EF4-FFF2-40B4-BE49-F238E27FC236}">
                <a16:creationId xmlns:a16="http://schemas.microsoft.com/office/drawing/2014/main" id="{BF04C5AA-E466-49CA-ACDF-F72F8C6DDDD5}"/>
              </a:ext>
            </a:extLst>
          </p:cNvPr>
          <p:cNvSpPr>
            <a:spLocks noChangeArrowheads="1"/>
          </p:cNvSpPr>
          <p:nvPr/>
        </p:nvSpPr>
        <p:spPr bwMode="auto">
          <a:xfrm>
            <a:off x="4608513" y="2250926"/>
            <a:ext cx="361950" cy="519113"/>
          </a:xfrm>
          <a:prstGeom prst="rect">
            <a:avLst/>
          </a:prstGeom>
          <a:solidFill>
            <a:srgbClr val="FF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a:t>
            </a:r>
          </a:p>
        </p:txBody>
      </p:sp>
      <p:sp>
        <p:nvSpPr>
          <p:cNvPr id="135192" name="Rectangle 24">
            <a:extLst>
              <a:ext uri="{FF2B5EF4-FFF2-40B4-BE49-F238E27FC236}">
                <a16:creationId xmlns:a16="http://schemas.microsoft.com/office/drawing/2014/main" id="{1EF66F5D-3D3F-4460-B2BD-6713A3336F6F}"/>
              </a:ext>
            </a:extLst>
          </p:cNvPr>
          <p:cNvSpPr>
            <a:spLocks noChangeArrowheads="1"/>
          </p:cNvSpPr>
          <p:nvPr/>
        </p:nvSpPr>
        <p:spPr bwMode="auto">
          <a:xfrm>
            <a:off x="5910263" y="2930376"/>
            <a:ext cx="361950" cy="519113"/>
          </a:xfrm>
          <a:prstGeom prst="rect">
            <a:avLst/>
          </a:prstGeom>
          <a:solidFill>
            <a:srgbClr val="FF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a:t>
            </a:r>
          </a:p>
        </p:txBody>
      </p:sp>
      <p:sp>
        <p:nvSpPr>
          <p:cNvPr id="135193" name="Rectangle 25">
            <a:extLst>
              <a:ext uri="{FF2B5EF4-FFF2-40B4-BE49-F238E27FC236}">
                <a16:creationId xmlns:a16="http://schemas.microsoft.com/office/drawing/2014/main" id="{AEEE6C1F-38D7-4B23-A367-7CE81DEEA086}"/>
              </a:ext>
            </a:extLst>
          </p:cNvPr>
          <p:cNvSpPr>
            <a:spLocks noChangeArrowheads="1"/>
          </p:cNvSpPr>
          <p:nvPr/>
        </p:nvSpPr>
        <p:spPr bwMode="auto">
          <a:xfrm>
            <a:off x="5881688" y="2235051"/>
            <a:ext cx="361950" cy="519113"/>
          </a:xfrm>
          <a:prstGeom prst="rect">
            <a:avLst/>
          </a:prstGeom>
          <a:solidFill>
            <a:srgbClr val="FF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a:t>
            </a:r>
          </a:p>
        </p:txBody>
      </p:sp>
      <p:sp>
        <p:nvSpPr>
          <p:cNvPr id="135194" name="Rectangle 26">
            <a:extLst>
              <a:ext uri="{FF2B5EF4-FFF2-40B4-BE49-F238E27FC236}">
                <a16:creationId xmlns:a16="http://schemas.microsoft.com/office/drawing/2014/main" id="{42812326-BFB4-43E0-8C2A-A78546C0CF3E}"/>
              </a:ext>
            </a:extLst>
          </p:cNvPr>
          <p:cNvSpPr>
            <a:spLocks noChangeArrowheads="1"/>
          </p:cNvSpPr>
          <p:nvPr/>
        </p:nvSpPr>
        <p:spPr bwMode="auto">
          <a:xfrm>
            <a:off x="4621213" y="2952601"/>
            <a:ext cx="361950" cy="519113"/>
          </a:xfrm>
          <a:prstGeom prst="rect">
            <a:avLst/>
          </a:prstGeom>
          <a:solidFill>
            <a:srgbClr val="FF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a:t>
            </a:r>
          </a:p>
        </p:txBody>
      </p:sp>
      <p:sp>
        <p:nvSpPr>
          <p:cNvPr id="135195" name="Rectangle 27">
            <a:extLst>
              <a:ext uri="{FF2B5EF4-FFF2-40B4-BE49-F238E27FC236}">
                <a16:creationId xmlns:a16="http://schemas.microsoft.com/office/drawing/2014/main" id="{0C0309B3-EE0E-4337-B49F-CDEB18117DD6}"/>
              </a:ext>
            </a:extLst>
          </p:cNvPr>
          <p:cNvSpPr>
            <a:spLocks noChangeArrowheads="1"/>
          </p:cNvSpPr>
          <p:nvPr/>
        </p:nvSpPr>
        <p:spPr bwMode="auto">
          <a:xfrm>
            <a:off x="1531938" y="5105251"/>
            <a:ext cx="5873750" cy="519113"/>
          </a:xfrm>
          <a:prstGeom prst="rect">
            <a:avLst/>
          </a:prstGeom>
          <a:solidFill>
            <a:srgbClr val="3366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变量、常数及其运算结果均是表达式</a:t>
            </a:r>
          </a:p>
        </p:txBody>
      </p:sp>
      <p:sp>
        <p:nvSpPr>
          <p:cNvPr id="135196" name="Rectangle 28">
            <a:extLst>
              <a:ext uri="{FF2B5EF4-FFF2-40B4-BE49-F238E27FC236}">
                <a16:creationId xmlns:a16="http://schemas.microsoft.com/office/drawing/2014/main" id="{A61ABAA0-2255-4DEC-A70B-8382FFB6FD51}"/>
              </a:ext>
            </a:extLst>
          </p:cNvPr>
          <p:cNvSpPr>
            <a:spLocks noChangeArrowheads="1"/>
          </p:cNvSpPr>
          <p:nvPr/>
        </p:nvSpPr>
        <p:spPr bwMode="auto">
          <a:xfrm>
            <a:off x="5124450" y="2250926"/>
            <a:ext cx="1250950" cy="519113"/>
          </a:xfrm>
          <a:prstGeom prst="rect">
            <a:avLst/>
          </a:prstGeom>
          <a:solidFill>
            <a:srgbClr val="3366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表达式</a:t>
            </a:r>
          </a:p>
        </p:txBody>
      </p:sp>
      <p:sp>
        <p:nvSpPr>
          <p:cNvPr id="135197" name="Rectangle 29">
            <a:extLst>
              <a:ext uri="{FF2B5EF4-FFF2-40B4-BE49-F238E27FC236}">
                <a16:creationId xmlns:a16="http://schemas.microsoft.com/office/drawing/2014/main" id="{E37BFCE8-61BD-4D01-A7E7-862D2D68E0F4}"/>
              </a:ext>
            </a:extLst>
          </p:cNvPr>
          <p:cNvSpPr>
            <a:spLocks noChangeArrowheads="1"/>
          </p:cNvSpPr>
          <p:nvPr/>
        </p:nvSpPr>
        <p:spPr bwMode="auto">
          <a:xfrm>
            <a:off x="4037013" y="2263626"/>
            <a:ext cx="1250950" cy="519113"/>
          </a:xfrm>
          <a:prstGeom prst="rect">
            <a:avLst/>
          </a:prstGeom>
          <a:solidFill>
            <a:srgbClr val="3366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表达式</a:t>
            </a:r>
          </a:p>
        </p:txBody>
      </p:sp>
      <p:sp>
        <p:nvSpPr>
          <p:cNvPr id="135198" name="Rectangle 30">
            <a:extLst>
              <a:ext uri="{FF2B5EF4-FFF2-40B4-BE49-F238E27FC236}">
                <a16:creationId xmlns:a16="http://schemas.microsoft.com/office/drawing/2014/main" id="{AD9CBD49-6C7D-405F-9766-1552965C63E0}"/>
              </a:ext>
            </a:extLst>
          </p:cNvPr>
          <p:cNvSpPr>
            <a:spLocks noChangeArrowheads="1"/>
          </p:cNvSpPr>
          <p:nvPr/>
        </p:nvSpPr>
        <p:spPr bwMode="auto">
          <a:xfrm>
            <a:off x="5172075" y="2941489"/>
            <a:ext cx="1250950" cy="519112"/>
          </a:xfrm>
          <a:prstGeom prst="rect">
            <a:avLst/>
          </a:prstGeom>
          <a:solidFill>
            <a:srgbClr val="3366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表达式</a:t>
            </a:r>
          </a:p>
        </p:txBody>
      </p:sp>
      <p:sp>
        <p:nvSpPr>
          <p:cNvPr id="135199" name="Rectangle 31">
            <a:extLst>
              <a:ext uri="{FF2B5EF4-FFF2-40B4-BE49-F238E27FC236}">
                <a16:creationId xmlns:a16="http://schemas.microsoft.com/office/drawing/2014/main" id="{C38843EC-B9C7-45F2-B14C-23F90966813F}"/>
              </a:ext>
            </a:extLst>
          </p:cNvPr>
          <p:cNvSpPr>
            <a:spLocks noChangeArrowheads="1"/>
          </p:cNvSpPr>
          <p:nvPr/>
        </p:nvSpPr>
        <p:spPr bwMode="auto">
          <a:xfrm>
            <a:off x="4041775" y="2912914"/>
            <a:ext cx="1250950" cy="519112"/>
          </a:xfrm>
          <a:prstGeom prst="rect">
            <a:avLst/>
          </a:prstGeom>
          <a:solidFill>
            <a:srgbClr val="3366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表达式</a:t>
            </a:r>
          </a:p>
        </p:txBody>
      </p:sp>
      <p:sp>
        <p:nvSpPr>
          <p:cNvPr id="135200" name="Rectangle 32">
            <a:extLst>
              <a:ext uri="{FF2B5EF4-FFF2-40B4-BE49-F238E27FC236}">
                <a16:creationId xmlns:a16="http://schemas.microsoft.com/office/drawing/2014/main" id="{E9C22914-AE16-44C2-BA66-A80E692193AD}"/>
              </a:ext>
            </a:extLst>
          </p:cNvPr>
          <p:cNvSpPr>
            <a:spLocks noChangeArrowheads="1"/>
          </p:cNvSpPr>
          <p:nvPr/>
        </p:nvSpPr>
        <p:spPr bwMode="auto">
          <a:xfrm>
            <a:off x="4735513" y="1514326"/>
            <a:ext cx="1250950" cy="519113"/>
          </a:xfrm>
          <a:prstGeom prst="rect">
            <a:avLst/>
          </a:prstGeom>
          <a:solidFill>
            <a:srgbClr val="3366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表达式</a:t>
            </a:r>
          </a:p>
        </p:txBody>
      </p:sp>
      <p:sp>
        <p:nvSpPr>
          <p:cNvPr id="135201" name="Rectangle 33">
            <a:extLst>
              <a:ext uri="{FF2B5EF4-FFF2-40B4-BE49-F238E27FC236}">
                <a16:creationId xmlns:a16="http://schemas.microsoft.com/office/drawing/2014/main" id="{BD6C4247-7398-40DA-A373-1E6B912069B3}"/>
              </a:ext>
            </a:extLst>
          </p:cNvPr>
          <p:cNvSpPr>
            <a:spLocks noChangeArrowheads="1"/>
          </p:cNvSpPr>
          <p:nvPr/>
        </p:nvSpPr>
        <p:spPr bwMode="auto">
          <a:xfrm>
            <a:off x="7035800" y="1506389"/>
            <a:ext cx="1250950" cy="519112"/>
          </a:xfrm>
          <a:prstGeom prst="rect">
            <a:avLst/>
          </a:prstGeom>
          <a:solidFill>
            <a:srgbClr val="3366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表达式</a:t>
            </a:r>
          </a:p>
        </p:txBody>
      </p:sp>
      <p:sp>
        <p:nvSpPr>
          <p:cNvPr id="135202" name="Rectangle 34">
            <a:extLst>
              <a:ext uri="{FF2B5EF4-FFF2-40B4-BE49-F238E27FC236}">
                <a16:creationId xmlns:a16="http://schemas.microsoft.com/office/drawing/2014/main" id="{524A25FB-EDDA-4D57-A542-4EA249CC3AB6}"/>
              </a:ext>
            </a:extLst>
          </p:cNvPr>
          <p:cNvSpPr>
            <a:spLocks noChangeArrowheads="1"/>
          </p:cNvSpPr>
          <p:nvPr/>
        </p:nvSpPr>
        <p:spPr bwMode="auto">
          <a:xfrm>
            <a:off x="1387475" y="5078264"/>
            <a:ext cx="6229350" cy="519112"/>
          </a:xfrm>
          <a:prstGeom prst="rect">
            <a:avLst/>
          </a:prstGeom>
          <a:solidFill>
            <a:srgbClr val="3366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赋值句的形式为</a:t>
            </a:r>
            <a:r>
              <a:rPr kumimoji="0" lang="zh-CN" altLang="en-US" sz="2800" b="1" i="0" u="none" strike="noStrike" kern="1200" cap="none" spc="0" normalizeH="0" baseline="0" noProof="0">
                <a:ln>
                  <a:noFill/>
                </a:ln>
                <a:solidFill>
                  <a:srgbClr val="FFFFFF"/>
                </a:solidFill>
                <a:effectLst/>
                <a:uLnTx/>
                <a:uFillTx/>
                <a:latin typeface="Arial" panose="020B0604020202020204" pitchFamily="34" charset="0"/>
                <a:ea typeface="楷体_GB2312" pitchFamily="49" charset="-122"/>
                <a:cs typeface="+mn-cs"/>
              </a:rPr>
              <a:t>“</a:t>
            </a:r>
            <a:r>
              <a:rPr kumimoji="0" lang="zh-CN" altLang="en-US" sz="28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变量　：＝　表达式</a:t>
            </a:r>
            <a:r>
              <a:rPr kumimoji="0" lang="zh-CN" altLang="en-US" sz="2800" b="1" i="0" u="none" strike="noStrike" kern="1200" cap="none" spc="0" normalizeH="0" baseline="0" noProof="0">
                <a:ln>
                  <a:noFill/>
                </a:ln>
                <a:solidFill>
                  <a:srgbClr val="FFFFFF"/>
                </a:solidFill>
                <a:effectLst/>
                <a:uLnTx/>
                <a:uFillTx/>
                <a:latin typeface="Arial" panose="020B0604020202020204" pitchFamily="34" charset="0"/>
                <a:ea typeface="楷体_GB2312" pitchFamily="49" charset="-122"/>
                <a:cs typeface="+mn-cs"/>
              </a:rPr>
              <a:t>”</a:t>
            </a:r>
            <a:endParaRPr kumimoji="0" lang="zh-CN" altLang="en-US" sz="28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endParaRPr>
          </a:p>
        </p:txBody>
      </p:sp>
      <p:sp>
        <p:nvSpPr>
          <p:cNvPr id="135203" name="Rectangle 35">
            <a:extLst>
              <a:ext uri="{FF2B5EF4-FFF2-40B4-BE49-F238E27FC236}">
                <a16:creationId xmlns:a16="http://schemas.microsoft.com/office/drawing/2014/main" id="{ECDA7EEE-1604-4836-B1BD-E67EE2279A15}"/>
              </a:ext>
            </a:extLst>
          </p:cNvPr>
          <p:cNvSpPr>
            <a:spLocks noChangeArrowheads="1"/>
          </p:cNvSpPr>
          <p:nvPr/>
        </p:nvSpPr>
        <p:spPr bwMode="auto">
          <a:xfrm>
            <a:off x="2871788" y="2285851"/>
            <a:ext cx="1250950" cy="519113"/>
          </a:xfrm>
          <a:prstGeom prst="rect">
            <a:avLst/>
          </a:prstGeom>
          <a:solidFill>
            <a:srgbClr val="3366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赋值句</a:t>
            </a:r>
          </a:p>
        </p:txBody>
      </p:sp>
      <p:sp>
        <p:nvSpPr>
          <p:cNvPr id="135204" name="Rectangle 36">
            <a:extLst>
              <a:ext uri="{FF2B5EF4-FFF2-40B4-BE49-F238E27FC236}">
                <a16:creationId xmlns:a16="http://schemas.microsoft.com/office/drawing/2014/main" id="{E8EBA3EE-C800-4A62-A9F9-E1A48CEAFDF8}"/>
              </a:ext>
            </a:extLst>
          </p:cNvPr>
          <p:cNvSpPr>
            <a:spLocks noChangeArrowheads="1"/>
          </p:cNvSpPr>
          <p:nvPr/>
        </p:nvSpPr>
        <p:spPr bwMode="auto">
          <a:xfrm>
            <a:off x="2863850" y="2943076"/>
            <a:ext cx="1250950" cy="519113"/>
          </a:xfrm>
          <a:prstGeom prst="rect">
            <a:avLst/>
          </a:prstGeom>
          <a:solidFill>
            <a:srgbClr val="3366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赋值句</a:t>
            </a:r>
          </a:p>
        </p:txBody>
      </p:sp>
      <p:sp>
        <p:nvSpPr>
          <p:cNvPr id="135205" name="Rectangle 37">
            <a:extLst>
              <a:ext uri="{FF2B5EF4-FFF2-40B4-BE49-F238E27FC236}">
                <a16:creationId xmlns:a16="http://schemas.microsoft.com/office/drawing/2014/main" id="{3424B1BB-866F-4D8C-9A4A-467E5D495741}"/>
              </a:ext>
            </a:extLst>
          </p:cNvPr>
          <p:cNvSpPr>
            <a:spLocks noChangeArrowheads="1"/>
          </p:cNvSpPr>
          <p:nvPr/>
        </p:nvSpPr>
        <p:spPr bwMode="auto">
          <a:xfrm>
            <a:off x="2405063" y="5090964"/>
            <a:ext cx="4095750" cy="519112"/>
          </a:xfrm>
          <a:prstGeom prst="rect">
            <a:avLst/>
          </a:prstGeom>
          <a:solidFill>
            <a:srgbClr val="3366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多个赋值句可构成语句块</a:t>
            </a:r>
          </a:p>
        </p:txBody>
      </p:sp>
      <p:sp>
        <p:nvSpPr>
          <p:cNvPr id="135206" name="Rectangle 38">
            <a:extLst>
              <a:ext uri="{FF2B5EF4-FFF2-40B4-BE49-F238E27FC236}">
                <a16:creationId xmlns:a16="http://schemas.microsoft.com/office/drawing/2014/main" id="{CFD785F4-8346-4D5F-80B8-84E26CEBBFD7}"/>
              </a:ext>
            </a:extLst>
          </p:cNvPr>
          <p:cNvSpPr>
            <a:spLocks noChangeArrowheads="1"/>
          </p:cNvSpPr>
          <p:nvPr/>
        </p:nvSpPr>
        <p:spPr bwMode="auto">
          <a:xfrm>
            <a:off x="2855913" y="2644626"/>
            <a:ext cx="1250950" cy="519113"/>
          </a:xfrm>
          <a:prstGeom prst="rect">
            <a:avLst/>
          </a:prstGeom>
          <a:solidFill>
            <a:srgbClr val="3366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语句块</a:t>
            </a:r>
          </a:p>
        </p:txBody>
      </p:sp>
      <p:sp>
        <p:nvSpPr>
          <p:cNvPr id="135207" name="Rectangle 39">
            <a:extLst>
              <a:ext uri="{FF2B5EF4-FFF2-40B4-BE49-F238E27FC236}">
                <a16:creationId xmlns:a16="http://schemas.microsoft.com/office/drawing/2014/main" id="{102D6E62-477D-4F07-872A-F6CF1643D065}"/>
              </a:ext>
            </a:extLst>
          </p:cNvPr>
          <p:cNvSpPr>
            <a:spLocks noChangeArrowheads="1"/>
          </p:cNvSpPr>
          <p:nvPr/>
        </p:nvSpPr>
        <p:spPr bwMode="auto">
          <a:xfrm>
            <a:off x="1989138" y="5083026"/>
            <a:ext cx="5162550" cy="519113"/>
          </a:xfrm>
          <a:prstGeom prst="rect">
            <a:avLst/>
          </a:prstGeom>
          <a:solidFill>
            <a:srgbClr val="3366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表达式可作为循环的初值和终值</a:t>
            </a:r>
          </a:p>
        </p:txBody>
      </p:sp>
      <p:sp>
        <p:nvSpPr>
          <p:cNvPr id="135208" name="Rectangle 40">
            <a:extLst>
              <a:ext uri="{FF2B5EF4-FFF2-40B4-BE49-F238E27FC236}">
                <a16:creationId xmlns:a16="http://schemas.microsoft.com/office/drawing/2014/main" id="{A34D9A6C-7591-4E08-8115-AD4C0E5EBE6F}"/>
              </a:ext>
            </a:extLst>
          </p:cNvPr>
          <p:cNvSpPr>
            <a:spLocks noChangeArrowheads="1"/>
          </p:cNvSpPr>
          <p:nvPr/>
        </p:nvSpPr>
        <p:spPr bwMode="auto">
          <a:xfrm>
            <a:off x="4926013" y="1504801"/>
            <a:ext cx="895350" cy="519113"/>
          </a:xfrm>
          <a:prstGeom prst="rect">
            <a:avLst/>
          </a:prstGeom>
          <a:solidFill>
            <a:srgbClr val="3366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初值</a:t>
            </a:r>
          </a:p>
        </p:txBody>
      </p:sp>
      <p:sp>
        <p:nvSpPr>
          <p:cNvPr id="135209" name="Rectangle 41">
            <a:extLst>
              <a:ext uri="{FF2B5EF4-FFF2-40B4-BE49-F238E27FC236}">
                <a16:creationId xmlns:a16="http://schemas.microsoft.com/office/drawing/2014/main" id="{1C3502F4-455B-4BFC-AD76-580935E611A2}"/>
              </a:ext>
            </a:extLst>
          </p:cNvPr>
          <p:cNvSpPr>
            <a:spLocks noChangeArrowheads="1"/>
          </p:cNvSpPr>
          <p:nvPr/>
        </p:nvSpPr>
        <p:spPr bwMode="auto">
          <a:xfrm>
            <a:off x="7265988" y="1519089"/>
            <a:ext cx="895350" cy="519112"/>
          </a:xfrm>
          <a:prstGeom prst="rect">
            <a:avLst/>
          </a:prstGeom>
          <a:solidFill>
            <a:srgbClr val="3366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终值</a:t>
            </a:r>
          </a:p>
        </p:txBody>
      </p:sp>
      <p:sp>
        <p:nvSpPr>
          <p:cNvPr id="135210" name="Rectangle 42">
            <a:extLst>
              <a:ext uri="{FF2B5EF4-FFF2-40B4-BE49-F238E27FC236}">
                <a16:creationId xmlns:a16="http://schemas.microsoft.com/office/drawing/2014/main" id="{EF4C49C9-9D8E-4C63-A735-BA2E8752248D}"/>
              </a:ext>
            </a:extLst>
          </p:cNvPr>
          <p:cNvSpPr>
            <a:spLocks noChangeArrowheads="1"/>
          </p:cNvSpPr>
          <p:nvPr/>
        </p:nvSpPr>
        <p:spPr bwMode="auto">
          <a:xfrm>
            <a:off x="1666875" y="5075089"/>
            <a:ext cx="5873750" cy="519112"/>
          </a:xfrm>
          <a:prstGeom prst="rect">
            <a:avLst/>
          </a:prstGeom>
          <a:solidFill>
            <a:srgbClr val="3366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简单数值变量可作为循环的控制变量</a:t>
            </a:r>
          </a:p>
        </p:txBody>
      </p:sp>
      <p:sp>
        <p:nvSpPr>
          <p:cNvPr id="135211" name="Rectangle 43">
            <a:extLst>
              <a:ext uri="{FF2B5EF4-FFF2-40B4-BE49-F238E27FC236}">
                <a16:creationId xmlns:a16="http://schemas.microsoft.com/office/drawing/2014/main" id="{AF02560A-994F-4EA0-8877-722C6D534AA2}"/>
              </a:ext>
            </a:extLst>
          </p:cNvPr>
          <p:cNvSpPr>
            <a:spLocks noChangeArrowheads="1"/>
          </p:cNvSpPr>
          <p:nvPr/>
        </p:nvSpPr>
        <p:spPr bwMode="auto">
          <a:xfrm>
            <a:off x="2270125" y="1533376"/>
            <a:ext cx="1606550" cy="519113"/>
          </a:xfrm>
          <a:prstGeom prst="rect">
            <a:avLst/>
          </a:prstGeom>
          <a:solidFill>
            <a:srgbClr val="3366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控制变量</a:t>
            </a:r>
          </a:p>
        </p:txBody>
      </p:sp>
      <p:sp>
        <p:nvSpPr>
          <p:cNvPr id="135212" name="Rectangle 44">
            <a:extLst>
              <a:ext uri="{FF2B5EF4-FFF2-40B4-BE49-F238E27FC236}">
                <a16:creationId xmlns:a16="http://schemas.microsoft.com/office/drawing/2014/main" id="{64EDF4BA-0ADC-451C-9482-2F30FA51821F}"/>
              </a:ext>
            </a:extLst>
          </p:cNvPr>
          <p:cNvSpPr>
            <a:spLocks noChangeArrowheads="1"/>
          </p:cNvSpPr>
          <p:nvPr/>
        </p:nvSpPr>
        <p:spPr bwMode="auto">
          <a:xfrm>
            <a:off x="2409825" y="3622526"/>
            <a:ext cx="1606550" cy="519113"/>
          </a:xfrm>
          <a:prstGeom prst="rect">
            <a:avLst/>
          </a:prstGeom>
          <a:solidFill>
            <a:srgbClr val="3366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控制变量</a:t>
            </a:r>
          </a:p>
        </p:txBody>
      </p:sp>
      <p:sp>
        <p:nvSpPr>
          <p:cNvPr id="135213" name="Rectangle 45">
            <a:extLst>
              <a:ext uri="{FF2B5EF4-FFF2-40B4-BE49-F238E27FC236}">
                <a16:creationId xmlns:a16="http://schemas.microsoft.com/office/drawing/2014/main" id="{06FB48DD-A17A-4037-A28C-C694E285C7EE}"/>
              </a:ext>
            </a:extLst>
          </p:cNvPr>
          <p:cNvSpPr>
            <a:spLocks noChangeArrowheads="1"/>
          </p:cNvSpPr>
          <p:nvPr/>
        </p:nvSpPr>
        <p:spPr bwMode="auto">
          <a:xfrm>
            <a:off x="1228725" y="4622651"/>
            <a:ext cx="6940550" cy="1160463"/>
          </a:xfrm>
          <a:prstGeom prst="rect">
            <a:avLst/>
          </a:prstGeom>
          <a:solidFill>
            <a:srgbClr val="3366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此时可以看出上述结果符合ＦＯＲ循环语句</a:t>
            </a:r>
          </a:p>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的语法定义，故语法分析成功完成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5195"/>
                                        </p:tgtEl>
                                        <p:attrNameLst>
                                          <p:attrName>style.visibility</p:attrName>
                                        </p:attrNameLst>
                                      </p:cBhvr>
                                      <p:to>
                                        <p:strVal val="visible"/>
                                      </p:to>
                                    </p:set>
                                    <p:animEffect transition="in" filter="slide(fromBottom)">
                                      <p:cBhvr>
                                        <p:cTn id="7" dur="500"/>
                                        <p:tgtEl>
                                          <p:spTgt spid="1351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7" presetClass="exit" presetSubtype="0" fill="hold" grpId="0" nodeType="clickEffect">
                                  <p:stCondLst>
                                    <p:cond delay="0"/>
                                  </p:stCondLst>
                                  <p:childTnLst>
                                    <p:animEffect transition="out" filter="fade">
                                      <p:cBhvr>
                                        <p:cTn id="11" dur="1000"/>
                                        <p:tgtEl>
                                          <p:spTgt spid="135182"/>
                                        </p:tgtEl>
                                      </p:cBhvr>
                                    </p:animEffect>
                                    <p:anim calcmode="lin" valueType="num">
                                      <p:cBhvr>
                                        <p:cTn id="12" dur="1000"/>
                                        <p:tgtEl>
                                          <p:spTgt spid="135182"/>
                                        </p:tgtEl>
                                        <p:attrNameLst>
                                          <p:attrName>ppt_x</p:attrName>
                                        </p:attrNameLst>
                                      </p:cBhvr>
                                      <p:tavLst>
                                        <p:tav tm="0">
                                          <p:val>
                                            <p:strVal val="ppt_x"/>
                                          </p:val>
                                        </p:tav>
                                        <p:tav tm="100000">
                                          <p:val>
                                            <p:strVal val="ppt_x"/>
                                          </p:val>
                                        </p:tav>
                                      </p:tavLst>
                                    </p:anim>
                                    <p:anim calcmode="lin" valueType="num">
                                      <p:cBhvr>
                                        <p:cTn id="13" dur="1000"/>
                                        <p:tgtEl>
                                          <p:spTgt spid="135182"/>
                                        </p:tgtEl>
                                        <p:attrNameLst>
                                          <p:attrName>ppt_y</p:attrName>
                                        </p:attrNameLst>
                                      </p:cBhvr>
                                      <p:tavLst>
                                        <p:tav tm="0">
                                          <p:val>
                                            <p:strVal val="ppt_y"/>
                                          </p:val>
                                        </p:tav>
                                        <p:tav tm="100000">
                                          <p:val>
                                            <p:strVal val="ppt_y-.1"/>
                                          </p:val>
                                        </p:tav>
                                      </p:tavLst>
                                    </p:anim>
                                    <p:set>
                                      <p:cBhvr>
                                        <p:cTn id="14" dur="1" fill="hold">
                                          <p:stCondLst>
                                            <p:cond delay="999"/>
                                          </p:stCondLst>
                                        </p:cTn>
                                        <p:tgtEl>
                                          <p:spTgt spid="135182"/>
                                        </p:tgtEl>
                                        <p:attrNameLst>
                                          <p:attrName>style.visibility</p:attrName>
                                        </p:attrNameLst>
                                      </p:cBhvr>
                                      <p:to>
                                        <p:strVal val="hidden"/>
                                      </p:to>
                                    </p:set>
                                  </p:childTnLst>
                                </p:cTn>
                              </p:par>
                              <p:par>
                                <p:cTn id="15" presetID="47" presetClass="exit" presetSubtype="0" fill="hold" grpId="0" nodeType="withEffect">
                                  <p:stCondLst>
                                    <p:cond delay="0"/>
                                  </p:stCondLst>
                                  <p:childTnLst>
                                    <p:animEffect transition="out" filter="fade">
                                      <p:cBhvr>
                                        <p:cTn id="16" dur="1000"/>
                                        <p:tgtEl>
                                          <p:spTgt spid="135189"/>
                                        </p:tgtEl>
                                      </p:cBhvr>
                                    </p:animEffect>
                                    <p:anim calcmode="lin" valueType="num">
                                      <p:cBhvr>
                                        <p:cTn id="17" dur="1000"/>
                                        <p:tgtEl>
                                          <p:spTgt spid="135189"/>
                                        </p:tgtEl>
                                        <p:attrNameLst>
                                          <p:attrName>ppt_x</p:attrName>
                                        </p:attrNameLst>
                                      </p:cBhvr>
                                      <p:tavLst>
                                        <p:tav tm="0">
                                          <p:val>
                                            <p:strVal val="ppt_x"/>
                                          </p:val>
                                        </p:tav>
                                        <p:tav tm="100000">
                                          <p:val>
                                            <p:strVal val="ppt_x"/>
                                          </p:val>
                                        </p:tav>
                                      </p:tavLst>
                                    </p:anim>
                                    <p:anim calcmode="lin" valueType="num">
                                      <p:cBhvr>
                                        <p:cTn id="18" dur="1000"/>
                                        <p:tgtEl>
                                          <p:spTgt spid="135189"/>
                                        </p:tgtEl>
                                        <p:attrNameLst>
                                          <p:attrName>ppt_y</p:attrName>
                                        </p:attrNameLst>
                                      </p:cBhvr>
                                      <p:tavLst>
                                        <p:tav tm="0">
                                          <p:val>
                                            <p:strVal val="ppt_y"/>
                                          </p:val>
                                        </p:tav>
                                        <p:tav tm="100000">
                                          <p:val>
                                            <p:strVal val="ppt_y-.1"/>
                                          </p:val>
                                        </p:tav>
                                      </p:tavLst>
                                    </p:anim>
                                    <p:set>
                                      <p:cBhvr>
                                        <p:cTn id="19" dur="1" fill="hold">
                                          <p:stCondLst>
                                            <p:cond delay="999"/>
                                          </p:stCondLst>
                                        </p:cTn>
                                        <p:tgtEl>
                                          <p:spTgt spid="135189"/>
                                        </p:tgtEl>
                                        <p:attrNameLst>
                                          <p:attrName>style.visibility</p:attrName>
                                        </p:attrNameLst>
                                      </p:cBhvr>
                                      <p:to>
                                        <p:strVal val="hidden"/>
                                      </p:to>
                                    </p:set>
                                  </p:childTnLst>
                                </p:cTn>
                              </p:par>
                              <p:par>
                                <p:cTn id="20" presetID="47" presetClass="exit" presetSubtype="0" fill="hold" grpId="0" nodeType="withEffect">
                                  <p:stCondLst>
                                    <p:cond delay="0"/>
                                  </p:stCondLst>
                                  <p:childTnLst>
                                    <p:animEffect transition="out" filter="fade">
                                      <p:cBhvr>
                                        <p:cTn id="21" dur="1000"/>
                                        <p:tgtEl>
                                          <p:spTgt spid="135193"/>
                                        </p:tgtEl>
                                      </p:cBhvr>
                                    </p:animEffect>
                                    <p:anim calcmode="lin" valueType="num">
                                      <p:cBhvr>
                                        <p:cTn id="22" dur="1000"/>
                                        <p:tgtEl>
                                          <p:spTgt spid="135193"/>
                                        </p:tgtEl>
                                        <p:attrNameLst>
                                          <p:attrName>ppt_x</p:attrName>
                                        </p:attrNameLst>
                                      </p:cBhvr>
                                      <p:tavLst>
                                        <p:tav tm="0">
                                          <p:val>
                                            <p:strVal val="ppt_x"/>
                                          </p:val>
                                        </p:tav>
                                        <p:tav tm="100000">
                                          <p:val>
                                            <p:strVal val="ppt_x"/>
                                          </p:val>
                                        </p:tav>
                                      </p:tavLst>
                                    </p:anim>
                                    <p:anim calcmode="lin" valueType="num">
                                      <p:cBhvr>
                                        <p:cTn id="23" dur="1000"/>
                                        <p:tgtEl>
                                          <p:spTgt spid="135193"/>
                                        </p:tgtEl>
                                        <p:attrNameLst>
                                          <p:attrName>ppt_y</p:attrName>
                                        </p:attrNameLst>
                                      </p:cBhvr>
                                      <p:tavLst>
                                        <p:tav tm="0">
                                          <p:val>
                                            <p:strVal val="ppt_y"/>
                                          </p:val>
                                        </p:tav>
                                        <p:tav tm="100000">
                                          <p:val>
                                            <p:strVal val="ppt_y-.1"/>
                                          </p:val>
                                        </p:tav>
                                      </p:tavLst>
                                    </p:anim>
                                    <p:set>
                                      <p:cBhvr>
                                        <p:cTn id="24" dur="1" fill="hold">
                                          <p:stCondLst>
                                            <p:cond delay="999"/>
                                          </p:stCondLst>
                                        </p:cTn>
                                        <p:tgtEl>
                                          <p:spTgt spid="135193"/>
                                        </p:tgtEl>
                                        <p:attrNameLst>
                                          <p:attrName>style.visibility</p:attrName>
                                        </p:attrNameLst>
                                      </p:cBhvr>
                                      <p:to>
                                        <p:strVal val="hidden"/>
                                      </p:to>
                                    </p:set>
                                  </p:childTnLst>
                                </p:cTn>
                              </p:par>
                            </p:childTnLst>
                          </p:cTn>
                        </p:par>
                        <p:par>
                          <p:cTn id="25" fill="hold" nodeType="afterGroup">
                            <p:stCondLst>
                              <p:cond delay="1000"/>
                            </p:stCondLst>
                            <p:childTnLst>
                              <p:par>
                                <p:cTn id="26" presetID="47" presetClass="entr" presetSubtype="0" fill="hold" grpId="0" nodeType="afterEffect">
                                  <p:stCondLst>
                                    <p:cond delay="0"/>
                                  </p:stCondLst>
                                  <p:childTnLst>
                                    <p:set>
                                      <p:cBhvr>
                                        <p:cTn id="27" dur="1" fill="hold">
                                          <p:stCondLst>
                                            <p:cond delay="0"/>
                                          </p:stCondLst>
                                        </p:cTn>
                                        <p:tgtEl>
                                          <p:spTgt spid="135196"/>
                                        </p:tgtEl>
                                        <p:attrNameLst>
                                          <p:attrName>style.visibility</p:attrName>
                                        </p:attrNameLst>
                                      </p:cBhvr>
                                      <p:to>
                                        <p:strVal val="visible"/>
                                      </p:to>
                                    </p:set>
                                    <p:animEffect transition="in" filter="fade">
                                      <p:cBhvr>
                                        <p:cTn id="28" dur="1000"/>
                                        <p:tgtEl>
                                          <p:spTgt spid="135196"/>
                                        </p:tgtEl>
                                      </p:cBhvr>
                                    </p:animEffect>
                                    <p:anim calcmode="lin" valueType="num">
                                      <p:cBhvr>
                                        <p:cTn id="29" dur="1000" fill="hold"/>
                                        <p:tgtEl>
                                          <p:spTgt spid="135196"/>
                                        </p:tgtEl>
                                        <p:attrNameLst>
                                          <p:attrName>ppt_x</p:attrName>
                                        </p:attrNameLst>
                                      </p:cBhvr>
                                      <p:tavLst>
                                        <p:tav tm="0">
                                          <p:val>
                                            <p:strVal val="#ppt_x"/>
                                          </p:val>
                                        </p:tav>
                                        <p:tav tm="100000">
                                          <p:val>
                                            <p:strVal val="#ppt_x"/>
                                          </p:val>
                                        </p:tav>
                                      </p:tavLst>
                                    </p:anim>
                                    <p:anim calcmode="lin" valueType="num">
                                      <p:cBhvr>
                                        <p:cTn id="30" dur="1000" fill="hold"/>
                                        <p:tgtEl>
                                          <p:spTgt spid="135196"/>
                                        </p:tgtEl>
                                        <p:attrNameLst>
                                          <p:attrName>ppt_y</p:attrName>
                                        </p:attrNameLst>
                                      </p:cBhvr>
                                      <p:tavLst>
                                        <p:tav tm="0">
                                          <p:val>
                                            <p:strVal val="#ppt_y-.1"/>
                                          </p:val>
                                        </p:tav>
                                        <p:tav tm="100000">
                                          <p:val>
                                            <p:strVal val="#ppt_y"/>
                                          </p:val>
                                        </p:tav>
                                      </p:tavLst>
                                    </p:anim>
                                  </p:childTnLst>
                                </p:cTn>
                              </p:par>
                            </p:childTnLst>
                          </p:cTn>
                        </p:par>
                        <p:par>
                          <p:cTn id="31" fill="hold" nodeType="afterGroup">
                            <p:stCondLst>
                              <p:cond delay="2000"/>
                            </p:stCondLst>
                            <p:childTnLst>
                              <p:par>
                                <p:cTn id="32" presetID="47" presetClass="exit" presetSubtype="0" fill="hold" grpId="0" nodeType="afterEffect">
                                  <p:stCondLst>
                                    <p:cond delay="0"/>
                                  </p:stCondLst>
                                  <p:childTnLst>
                                    <p:animEffect transition="out" filter="fade">
                                      <p:cBhvr>
                                        <p:cTn id="33" dur="1000"/>
                                        <p:tgtEl>
                                          <p:spTgt spid="135179"/>
                                        </p:tgtEl>
                                      </p:cBhvr>
                                    </p:animEffect>
                                    <p:anim calcmode="lin" valueType="num">
                                      <p:cBhvr>
                                        <p:cTn id="34" dur="1000"/>
                                        <p:tgtEl>
                                          <p:spTgt spid="135179"/>
                                        </p:tgtEl>
                                        <p:attrNameLst>
                                          <p:attrName>ppt_x</p:attrName>
                                        </p:attrNameLst>
                                      </p:cBhvr>
                                      <p:tavLst>
                                        <p:tav tm="0">
                                          <p:val>
                                            <p:strVal val="ppt_x"/>
                                          </p:val>
                                        </p:tav>
                                        <p:tav tm="100000">
                                          <p:val>
                                            <p:strVal val="ppt_x"/>
                                          </p:val>
                                        </p:tav>
                                      </p:tavLst>
                                    </p:anim>
                                    <p:anim calcmode="lin" valueType="num">
                                      <p:cBhvr>
                                        <p:cTn id="35" dur="1000"/>
                                        <p:tgtEl>
                                          <p:spTgt spid="135179"/>
                                        </p:tgtEl>
                                        <p:attrNameLst>
                                          <p:attrName>ppt_y</p:attrName>
                                        </p:attrNameLst>
                                      </p:cBhvr>
                                      <p:tavLst>
                                        <p:tav tm="0">
                                          <p:val>
                                            <p:strVal val="ppt_y"/>
                                          </p:val>
                                        </p:tav>
                                        <p:tav tm="100000">
                                          <p:val>
                                            <p:strVal val="ppt_y-.1"/>
                                          </p:val>
                                        </p:tav>
                                      </p:tavLst>
                                    </p:anim>
                                    <p:set>
                                      <p:cBhvr>
                                        <p:cTn id="36" dur="1" fill="hold">
                                          <p:stCondLst>
                                            <p:cond delay="999"/>
                                          </p:stCondLst>
                                        </p:cTn>
                                        <p:tgtEl>
                                          <p:spTgt spid="135179"/>
                                        </p:tgtEl>
                                        <p:attrNameLst>
                                          <p:attrName>style.visibility</p:attrName>
                                        </p:attrNameLst>
                                      </p:cBhvr>
                                      <p:to>
                                        <p:strVal val="hidden"/>
                                      </p:to>
                                    </p:set>
                                  </p:childTnLst>
                                </p:cTn>
                              </p:par>
                              <p:par>
                                <p:cTn id="37" presetID="47" presetClass="exit" presetSubtype="0" fill="hold" grpId="0" nodeType="withEffect">
                                  <p:stCondLst>
                                    <p:cond delay="0"/>
                                  </p:stCondLst>
                                  <p:childTnLst>
                                    <p:animEffect transition="out" filter="fade">
                                      <p:cBhvr>
                                        <p:cTn id="38" dur="1000"/>
                                        <p:tgtEl>
                                          <p:spTgt spid="135191"/>
                                        </p:tgtEl>
                                      </p:cBhvr>
                                    </p:animEffect>
                                    <p:anim calcmode="lin" valueType="num">
                                      <p:cBhvr>
                                        <p:cTn id="39" dur="1000"/>
                                        <p:tgtEl>
                                          <p:spTgt spid="135191"/>
                                        </p:tgtEl>
                                        <p:attrNameLst>
                                          <p:attrName>ppt_x</p:attrName>
                                        </p:attrNameLst>
                                      </p:cBhvr>
                                      <p:tavLst>
                                        <p:tav tm="0">
                                          <p:val>
                                            <p:strVal val="ppt_x"/>
                                          </p:val>
                                        </p:tav>
                                        <p:tav tm="100000">
                                          <p:val>
                                            <p:strVal val="ppt_x"/>
                                          </p:val>
                                        </p:tav>
                                      </p:tavLst>
                                    </p:anim>
                                    <p:anim calcmode="lin" valueType="num">
                                      <p:cBhvr>
                                        <p:cTn id="40" dur="1000"/>
                                        <p:tgtEl>
                                          <p:spTgt spid="135191"/>
                                        </p:tgtEl>
                                        <p:attrNameLst>
                                          <p:attrName>ppt_y</p:attrName>
                                        </p:attrNameLst>
                                      </p:cBhvr>
                                      <p:tavLst>
                                        <p:tav tm="0">
                                          <p:val>
                                            <p:strVal val="ppt_y"/>
                                          </p:val>
                                        </p:tav>
                                        <p:tav tm="100000">
                                          <p:val>
                                            <p:strVal val="ppt_y-.1"/>
                                          </p:val>
                                        </p:tav>
                                      </p:tavLst>
                                    </p:anim>
                                    <p:set>
                                      <p:cBhvr>
                                        <p:cTn id="41" dur="1" fill="hold">
                                          <p:stCondLst>
                                            <p:cond delay="999"/>
                                          </p:stCondLst>
                                        </p:cTn>
                                        <p:tgtEl>
                                          <p:spTgt spid="135191"/>
                                        </p:tgtEl>
                                        <p:attrNameLst>
                                          <p:attrName>style.visibility</p:attrName>
                                        </p:attrNameLst>
                                      </p:cBhvr>
                                      <p:to>
                                        <p:strVal val="hidden"/>
                                      </p:to>
                                    </p:set>
                                  </p:childTnLst>
                                </p:cTn>
                              </p:par>
                              <p:par>
                                <p:cTn id="42" presetID="47" presetClass="exit" presetSubtype="0" fill="hold" grpId="1" nodeType="withEffect">
                                  <p:stCondLst>
                                    <p:cond delay="0"/>
                                  </p:stCondLst>
                                  <p:childTnLst>
                                    <p:animEffect transition="out" filter="fade">
                                      <p:cBhvr>
                                        <p:cTn id="43" dur="1000"/>
                                        <p:tgtEl>
                                          <p:spTgt spid="135196"/>
                                        </p:tgtEl>
                                      </p:cBhvr>
                                    </p:animEffect>
                                    <p:anim calcmode="lin" valueType="num">
                                      <p:cBhvr>
                                        <p:cTn id="44" dur="1000"/>
                                        <p:tgtEl>
                                          <p:spTgt spid="135196"/>
                                        </p:tgtEl>
                                        <p:attrNameLst>
                                          <p:attrName>ppt_x</p:attrName>
                                        </p:attrNameLst>
                                      </p:cBhvr>
                                      <p:tavLst>
                                        <p:tav tm="0">
                                          <p:val>
                                            <p:strVal val="ppt_x"/>
                                          </p:val>
                                        </p:tav>
                                        <p:tav tm="100000">
                                          <p:val>
                                            <p:strVal val="ppt_x"/>
                                          </p:val>
                                        </p:tav>
                                      </p:tavLst>
                                    </p:anim>
                                    <p:anim calcmode="lin" valueType="num">
                                      <p:cBhvr>
                                        <p:cTn id="45" dur="1000"/>
                                        <p:tgtEl>
                                          <p:spTgt spid="135196"/>
                                        </p:tgtEl>
                                        <p:attrNameLst>
                                          <p:attrName>ppt_y</p:attrName>
                                        </p:attrNameLst>
                                      </p:cBhvr>
                                      <p:tavLst>
                                        <p:tav tm="0">
                                          <p:val>
                                            <p:strVal val="ppt_y"/>
                                          </p:val>
                                        </p:tav>
                                        <p:tav tm="100000">
                                          <p:val>
                                            <p:strVal val="ppt_y-.1"/>
                                          </p:val>
                                        </p:tav>
                                      </p:tavLst>
                                    </p:anim>
                                    <p:set>
                                      <p:cBhvr>
                                        <p:cTn id="46" dur="1" fill="hold">
                                          <p:stCondLst>
                                            <p:cond delay="999"/>
                                          </p:stCondLst>
                                        </p:cTn>
                                        <p:tgtEl>
                                          <p:spTgt spid="135196"/>
                                        </p:tgtEl>
                                        <p:attrNameLst>
                                          <p:attrName>style.visibility</p:attrName>
                                        </p:attrNameLst>
                                      </p:cBhvr>
                                      <p:to>
                                        <p:strVal val="hidden"/>
                                      </p:to>
                                    </p:set>
                                  </p:childTnLst>
                                </p:cTn>
                              </p:par>
                            </p:childTnLst>
                          </p:cTn>
                        </p:par>
                        <p:par>
                          <p:cTn id="47" fill="hold" nodeType="afterGroup">
                            <p:stCondLst>
                              <p:cond delay="3000"/>
                            </p:stCondLst>
                            <p:childTnLst>
                              <p:par>
                                <p:cTn id="48" presetID="47" presetClass="entr" presetSubtype="0" fill="hold" grpId="0" nodeType="afterEffect">
                                  <p:stCondLst>
                                    <p:cond delay="0"/>
                                  </p:stCondLst>
                                  <p:childTnLst>
                                    <p:set>
                                      <p:cBhvr>
                                        <p:cTn id="49" dur="1" fill="hold">
                                          <p:stCondLst>
                                            <p:cond delay="0"/>
                                          </p:stCondLst>
                                        </p:cTn>
                                        <p:tgtEl>
                                          <p:spTgt spid="135197"/>
                                        </p:tgtEl>
                                        <p:attrNameLst>
                                          <p:attrName>style.visibility</p:attrName>
                                        </p:attrNameLst>
                                      </p:cBhvr>
                                      <p:to>
                                        <p:strVal val="visible"/>
                                      </p:to>
                                    </p:set>
                                    <p:animEffect transition="in" filter="fade">
                                      <p:cBhvr>
                                        <p:cTn id="50" dur="1000"/>
                                        <p:tgtEl>
                                          <p:spTgt spid="135197"/>
                                        </p:tgtEl>
                                      </p:cBhvr>
                                    </p:animEffect>
                                    <p:anim calcmode="lin" valueType="num">
                                      <p:cBhvr>
                                        <p:cTn id="51" dur="1000" fill="hold"/>
                                        <p:tgtEl>
                                          <p:spTgt spid="135197"/>
                                        </p:tgtEl>
                                        <p:attrNameLst>
                                          <p:attrName>ppt_x</p:attrName>
                                        </p:attrNameLst>
                                      </p:cBhvr>
                                      <p:tavLst>
                                        <p:tav tm="0">
                                          <p:val>
                                            <p:strVal val="#ppt_x"/>
                                          </p:val>
                                        </p:tav>
                                        <p:tav tm="100000">
                                          <p:val>
                                            <p:strVal val="#ppt_x"/>
                                          </p:val>
                                        </p:tav>
                                      </p:tavLst>
                                    </p:anim>
                                    <p:anim calcmode="lin" valueType="num">
                                      <p:cBhvr>
                                        <p:cTn id="52" dur="1000" fill="hold"/>
                                        <p:tgtEl>
                                          <p:spTgt spid="135197"/>
                                        </p:tgtEl>
                                        <p:attrNameLst>
                                          <p:attrName>ppt_y</p:attrName>
                                        </p:attrNameLst>
                                      </p:cBhvr>
                                      <p:tavLst>
                                        <p:tav tm="0">
                                          <p:val>
                                            <p:strVal val="#ppt_y-.1"/>
                                          </p:val>
                                        </p:tav>
                                        <p:tav tm="100000">
                                          <p:val>
                                            <p:strVal val="#ppt_y"/>
                                          </p:val>
                                        </p:tav>
                                      </p:tavLst>
                                    </p:anim>
                                  </p:childTnLst>
                                </p:cTn>
                              </p:par>
                            </p:childTnLst>
                          </p:cTn>
                        </p:par>
                        <p:par>
                          <p:cTn id="53" fill="hold" nodeType="afterGroup">
                            <p:stCondLst>
                              <p:cond delay="4000"/>
                            </p:stCondLst>
                            <p:childTnLst>
                              <p:par>
                                <p:cTn id="54" presetID="47" presetClass="exit" presetSubtype="0" fill="hold" grpId="0" nodeType="afterEffect">
                                  <p:stCondLst>
                                    <p:cond delay="0"/>
                                  </p:stCondLst>
                                  <p:childTnLst>
                                    <p:animEffect transition="out" filter="fade">
                                      <p:cBhvr>
                                        <p:cTn id="55" dur="1000"/>
                                        <p:tgtEl>
                                          <p:spTgt spid="135181"/>
                                        </p:tgtEl>
                                      </p:cBhvr>
                                    </p:animEffect>
                                    <p:anim calcmode="lin" valueType="num">
                                      <p:cBhvr>
                                        <p:cTn id="56" dur="1000"/>
                                        <p:tgtEl>
                                          <p:spTgt spid="135181"/>
                                        </p:tgtEl>
                                        <p:attrNameLst>
                                          <p:attrName>ppt_x</p:attrName>
                                        </p:attrNameLst>
                                      </p:cBhvr>
                                      <p:tavLst>
                                        <p:tav tm="0">
                                          <p:val>
                                            <p:strVal val="ppt_x"/>
                                          </p:val>
                                        </p:tav>
                                        <p:tav tm="100000">
                                          <p:val>
                                            <p:strVal val="ppt_x"/>
                                          </p:val>
                                        </p:tav>
                                      </p:tavLst>
                                    </p:anim>
                                    <p:anim calcmode="lin" valueType="num">
                                      <p:cBhvr>
                                        <p:cTn id="57" dur="1000"/>
                                        <p:tgtEl>
                                          <p:spTgt spid="135181"/>
                                        </p:tgtEl>
                                        <p:attrNameLst>
                                          <p:attrName>ppt_y</p:attrName>
                                        </p:attrNameLst>
                                      </p:cBhvr>
                                      <p:tavLst>
                                        <p:tav tm="0">
                                          <p:val>
                                            <p:strVal val="ppt_y"/>
                                          </p:val>
                                        </p:tav>
                                        <p:tav tm="100000">
                                          <p:val>
                                            <p:strVal val="ppt_y-.1"/>
                                          </p:val>
                                        </p:tav>
                                      </p:tavLst>
                                    </p:anim>
                                    <p:set>
                                      <p:cBhvr>
                                        <p:cTn id="58" dur="1" fill="hold">
                                          <p:stCondLst>
                                            <p:cond delay="999"/>
                                          </p:stCondLst>
                                        </p:cTn>
                                        <p:tgtEl>
                                          <p:spTgt spid="135181"/>
                                        </p:tgtEl>
                                        <p:attrNameLst>
                                          <p:attrName>style.visibility</p:attrName>
                                        </p:attrNameLst>
                                      </p:cBhvr>
                                      <p:to>
                                        <p:strVal val="hidden"/>
                                      </p:to>
                                    </p:set>
                                  </p:childTnLst>
                                </p:cTn>
                              </p:par>
                              <p:par>
                                <p:cTn id="59" presetID="47" presetClass="exit" presetSubtype="0" fill="hold" grpId="0" nodeType="withEffect">
                                  <p:stCondLst>
                                    <p:cond delay="0"/>
                                  </p:stCondLst>
                                  <p:childTnLst>
                                    <p:animEffect transition="out" filter="fade">
                                      <p:cBhvr>
                                        <p:cTn id="60" dur="1000"/>
                                        <p:tgtEl>
                                          <p:spTgt spid="135190"/>
                                        </p:tgtEl>
                                      </p:cBhvr>
                                    </p:animEffect>
                                    <p:anim calcmode="lin" valueType="num">
                                      <p:cBhvr>
                                        <p:cTn id="61" dur="1000"/>
                                        <p:tgtEl>
                                          <p:spTgt spid="135190"/>
                                        </p:tgtEl>
                                        <p:attrNameLst>
                                          <p:attrName>ppt_x</p:attrName>
                                        </p:attrNameLst>
                                      </p:cBhvr>
                                      <p:tavLst>
                                        <p:tav tm="0">
                                          <p:val>
                                            <p:strVal val="ppt_x"/>
                                          </p:val>
                                        </p:tav>
                                        <p:tav tm="100000">
                                          <p:val>
                                            <p:strVal val="ppt_x"/>
                                          </p:val>
                                        </p:tav>
                                      </p:tavLst>
                                    </p:anim>
                                    <p:anim calcmode="lin" valueType="num">
                                      <p:cBhvr>
                                        <p:cTn id="62" dur="1000"/>
                                        <p:tgtEl>
                                          <p:spTgt spid="135190"/>
                                        </p:tgtEl>
                                        <p:attrNameLst>
                                          <p:attrName>ppt_y</p:attrName>
                                        </p:attrNameLst>
                                      </p:cBhvr>
                                      <p:tavLst>
                                        <p:tav tm="0">
                                          <p:val>
                                            <p:strVal val="ppt_y"/>
                                          </p:val>
                                        </p:tav>
                                        <p:tav tm="100000">
                                          <p:val>
                                            <p:strVal val="ppt_y-.1"/>
                                          </p:val>
                                        </p:tav>
                                      </p:tavLst>
                                    </p:anim>
                                    <p:set>
                                      <p:cBhvr>
                                        <p:cTn id="63" dur="1" fill="hold">
                                          <p:stCondLst>
                                            <p:cond delay="999"/>
                                          </p:stCondLst>
                                        </p:cTn>
                                        <p:tgtEl>
                                          <p:spTgt spid="135190"/>
                                        </p:tgtEl>
                                        <p:attrNameLst>
                                          <p:attrName>style.visibility</p:attrName>
                                        </p:attrNameLst>
                                      </p:cBhvr>
                                      <p:to>
                                        <p:strVal val="hidden"/>
                                      </p:to>
                                    </p:set>
                                  </p:childTnLst>
                                </p:cTn>
                              </p:par>
                              <p:par>
                                <p:cTn id="64" presetID="47" presetClass="exit" presetSubtype="0" fill="hold" grpId="0" nodeType="withEffect">
                                  <p:stCondLst>
                                    <p:cond delay="0"/>
                                  </p:stCondLst>
                                  <p:childTnLst>
                                    <p:animEffect transition="out" filter="fade">
                                      <p:cBhvr>
                                        <p:cTn id="65" dur="1000"/>
                                        <p:tgtEl>
                                          <p:spTgt spid="135192"/>
                                        </p:tgtEl>
                                      </p:cBhvr>
                                    </p:animEffect>
                                    <p:anim calcmode="lin" valueType="num">
                                      <p:cBhvr>
                                        <p:cTn id="66" dur="1000"/>
                                        <p:tgtEl>
                                          <p:spTgt spid="135192"/>
                                        </p:tgtEl>
                                        <p:attrNameLst>
                                          <p:attrName>ppt_x</p:attrName>
                                        </p:attrNameLst>
                                      </p:cBhvr>
                                      <p:tavLst>
                                        <p:tav tm="0">
                                          <p:val>
                                            <p:strVal val="ppt_x"/>
                                          </p:val>
                                        </p:tav>
                                        <p:tav tm="100000">
                                          <p:val>
                                            <p:strVal val="ppt_x"/>
                                          </p:val>
                                        </p:tav>
                                      </p:tavLst>
                                    </p:anim>
                                    <p:anim calcmode="lin" valueType="num">
                                      <p:cBhvr>
                                        <p:cTn id="67" dur="1000"/>
                                        <p:tgtEl>
                                          <p:spTgt spid="135192"/>
                                        </p:tgtEl>
                                        <p:attrNameLst>
                                          <p:attrName>ppt_y</p:attrName>
                                        </p:attrNameLst>
                                      </p:cBhvr>
                                      <p:tavLst>
                                        <p:tav tm="0">
                                          <p:val>
                                            <p:strVal val="ppt_y"/>
                                          </p:val>
                                        </p:tav>
                                        <p:tav tm="100000">
                                          <p:val>
                                            <p:strVal val="ppt_y-.1"/>
                                          </p:val>
                                        </p:tav>
                                      </p:tavLst>
                                    </p:anim>
                                    <p:set>
                                      <p:cBhvr>
                                        <p:cTn id="68" dur="1" fill="hold">
                                          <p:stCondLst>
                                            <p:cond delay="999"/>
                                          </p:stCondLst>
                                        </p:cTn>
                                        <p:tgtEl>
                                          <p:spTgt spid="135192"/>
                                        </p:tgtEl>
                                        <p:attrNameLst>
                                          <p:attrName>style.visibility</p:attrName>
                                        </p:attrNameLst>
                                      </p:cBhvr>
                                      <p:to>
                                        <p:strVal val="hidden"/>
                                      </p:to>
                                    </p:set>
                                  </p:childTnLst>
                                </p:cTn>
                              </p:par>
                            </p:childTnLst>
                          </p:cTn>
                        </p:par>
                        <p:par>
                          <p:cTn id="69" fill="hold" nodeType="afterGroup">
                            <p:stCondLst>
                              <p:cond delay="5000"/>
                            </p:stCondLst>
                            <p:childTnLst>
                              <p:par>
                                <p:cTn id="70" presetID="47" presetClass="entr" presetSubtype="0" fill="hold" grpId="0" nodeType="afterEffect">
                                  <p:stCondLst>
                                    <p:cond delay="0"/>
                                  </p:stCondLst>
                                  <p:childTnLst>
                                    <p:set>
                                      <p:cBhvr>
                                        <p:cTn id="71" dur="1" fill="hold">
                                          <p:stCondLst>
                                            <p:cond delay="0"/>
                                          </p:stCondLst>
                                        </p:cTn>
                                        <p:tgtEl>
                                          <p:spTgt spid="135198"/>
                                        </p:tgtEl>
                                        <p:attrNameLst>
                                          <p:attrName>style.visibility</p:attrName>
                                        </p:attrNameLst>
                                      </p:cBhvr>
                                      <p:to>
                                        <p:strVal val="visible"/>
                                      </p:to>
                                    </p:set>
                                    <p:animEffect transition="in" filter="fade">
                                      <p:cBhvr>
                                        <p:cTn id="72" dur="1000"/>
                                        <p:tgtEl>
                                          <p:spTgt spid="135198"/>
                                        </p:tgtEl>
                                      </p:cBhvr>
                                    </p:animEffect>
                                    <p:anim calcmode="lin" valueType="num">
                                      <p:cBhvr>
                                        <p:cTn id="73" dur="1000" fill="hold"/>
                                        <p:tgtEl>
                                          <p:spTgt spid="135198"/>
                                        </p:tgtEl>
                                        <p:attrNameLst>
                                          <p:attrName>ppt_x</p:attrName>
                                        </p:attrNameLst>
                                      </p:cBhvr>
                                      <p:tavLst>
                                        <p:tav tm="0">
                                          <p:val>
                                            <p:strVal val="#ppt_x"/>
                                          </p:val>
                                        </p:tav>
                                        <p:tav tm="100000">
                                          <p:val>
                                            <p:strVal val="#ppt_x"/>
                                          </p:val>
                                        </p:tav>
                                      </p:tavLst>
                                    </p:anim>
                                    <p:anim calcmode="lin" valueType="num">
                                      <p:cBhvr>
                                        <p:cTn id="74" dur="1000" fill="hold"/>
                                        <p:tgtEl>
                                          <p:spTgt spid="135198"/>
                                        </p:tgtEl>
                                        <p:attrNameLst>
                                          <p:attrName>ppt_y</p:attrName>
                                        </p:attrNameLst>
                                      </p:cBhvr>
                                      <p:tavLst>
                                        <p:tav tm="0">
                                          <p:val>
                                            <p:strVal val="#ppt_y-.1"/>
                                          </p:val>
                                        </p:tav>
                                        <p:tav tm="100000">
                                          <p:val>
                                            <p:strVal val="#ppt_y"/>
                                          </p:val>
                                        </p:tav>
                                      </p:tavLst>
                                    </p:anim>
                                  </p:childTnLst>
                                </p:cTn>
                              </p:par>
                            </p:childTnLst>
                          </p:cTn>
                        </p:par>
                        <p:par>
                          <p:cTn id="75" fill="hold" nodeType="afterGroup">
                            <p:stCondLst>
                              <p:cond delay="6000"/>
                            </p:stCondLst>
                            <p:childTnLst>
                              <p:par>
                                <p:cTn id="76" presetID="47" presetClass="exit" presetSubtype="0" fill="hold" grpId="1" nodeType="afterEffect">
                                  <p:stCondLst>
                                    <p:cond delay="0"/>
                                  </p:stCondLst>
                                  <p:childTnLst>
                                    <p:animEffect transition="out" filter="fade">
                                      <p:cBhvr>
                                        <p:cTn id="77" dur="1000"/>
                                        <p:tgtEl>
                                          <p:spTgt spid="135198"/>
                                        </p:tgtEl>
                                      </p:cBhvr>
                                    </p:animEffect>
                                    <p:anim calcmode="lin" valueType="num">
                                      <p:cBhvr>
                                        <p:cTn id="78" dur="1000"/>
                                        <p:tgtEl>
                                          <p:spTgt spid="135198"/>
                                        </p:tgtEl>
                                        <p:attrNameLst>
                                          <p:attrName>ppt_x</p:attrName>
                                        </p:attrNameLst>
                                      </p:cBhvr>
                                      <p:tavLst>
                                        <p:tav tm="0">
                                          <p:val>
                                            <p:strVal val="ppt_x"/>
                                          </p:val>
                                        </p:tav>
                                        <p:tav tm="100000">
                                          <p:val>
                                            <p:strVal val="ppt_x"/>
                                          </p:val>
                                        </p:tav>
                                      </p:tavLst>
                                    </p:anim>
                                    <p:anim calcmode="lin" valueType="num">
                                      <p:cBhvr>
                                        <p:cTn id="79" dur="1000"/>
                                        <p:tgtEl>
                                          <p:spTgt spid="135198"/>
                                        </p:tgtEl>
                                        <p:attrNameLst>
                                          <p:attrName>ppt_y</p:attrName>
                                        </p:attrNameLst>
                                      </p:cBhvr>
                                      <p:tavLst>
                                        <p:tav tm="0">
                                          <p:val>
                                            <p:strVal val="ppt_y"/>
                                          </p:val>
                                        </p:tav>
                                        <p:tav tm="100000">
                                          <p:val>
                                            <p:strVal val="ppt_y-.1"/>
                                          </p:val>
                                        </p:tav>
                                      </p:tavLst>
                                    </p:anim>
                                    <p:set>
                                      <p:cBhvr>
                                        <p:cTn id="80" dur="1" fill="hold">
                                          <p:stCondLst>
                                            <p:cond delay="999"/>
                                          </p:stCondLst>
                                        </p:cTn>
                                        <p:tgtEl>
                                          <p:spTgt spid="135198"/>
                                        </p:tgtEl>
                                        <p:attrNameLst>
                                          <p:attrName>style.visibility</p:attrName>
                                        </p:attrNameLst>
                                      </p:cBhvr>
                                      <p:to>
                                        <p:strVal val="hidden"/>
                                      </p:to>
                                    </p:set>
                                  </p:childTnLst>
                                </p:cTn>
                              </p:par>
                              <p:par>
                                <p:cTn id="81" presetID="47" presetClass="exit" presetSubtype="0" fill="hold" grpId="0" nodeType="withEffect">
                                  <p:stCondLst>
                                    <p:cond delay="0"/>
                                  </p:stCondLst>
                                  <p:childTnLst>
                                    <p:animEffect transition="out" filter="fade">
                                      <p:cBhvr>
                                        <p:cTn id="82" dur="1000"/>
                                        <p:tgtEl>
                                          <p:spTgt spid="135194"/>
                                        </p:tgtEl>
                                      </p:cBhvr>
                                    </p:animEffect>
                                    <p:anim calcmode="lin" valueType="num">
                                      <p:cBhvr>
                                        <p:cTn id="83" dur="1000"/>
                                        <p:tgtEl>
                                          <p:spTgt spid="135194"/>
                                        </p:tgtEl>
                                        <p:attrNameLst>
                                          <p:attrName>ppt_x</p:attrName>
                                        </p:attrNameLst>
                                      </p:cBhvr>
                                      <p:tavLst>
                                        <p:tav tm="0">
                                          <p:val>
                                            <p:strVal val="ppt_x"/>
                                          </p:val>
                                        </p:tav>
                                        <p:tav tm="100000">
                                          <p:val>
                                            <p:strVal val="ppt_x"/>
                                          </p:val>
                                        </p:tav>
                                      </p:tavLst>
                                    </p:anim>
                                    <p:anim calcmode="lin" valueType="num">
                                      <p:cBhvr>
                                        <p:cTn id="84" dur="1000"/>
                                        <p:tgtEl>
                                          <p:spTgt spid="135194"/>
                                        </p:tgtEl>
                                        <p:attrNameLst>
                                          <p:attrName>ppt_y</p:attrName>
                                        </p:attrNameLst>
                                      </p:cBhvr>
                                      <p:tavLst>
                                        <p:tav tm="0">
                                          <p:val>
                                            <p:strVal val="ppt_y"/>
                                          </p:val>
                                        </p:tav>
                                        <p:tav tm="100000">
                                          <p:val>
                                            <p:strVal val="ppt_y-.1"/>
                                          </p:val>
                                        </p:tav>
                                      </p:tavLst>
                                    </p:anim>
                                    <p:set>
                                      <p:cBhvr>
                                        <p:cTn id="85" dur="1" fill="hold">
                                          <p:stCondLst>
                                            <p:cond delay="999"/>
                                          </p:stCondLst>
                                        </p:cTn>
                                        <p:tgtEl>
                                          <p:spTgt spid="135194"/>
                                        </p:tgtEl>
                                        <p:attrNameLst>
                                          <p:attrName>style.visibility</p:attrName>
                                        </p:attrNameLst>
                                      </p:cBhvr>
                                      <p:to>
                                        <p:strVal val="hidden"/>
                                      </p:to>
                                    </p:set>
                                  </p:childTnLst>
                                </p:cTn>
                              </p:par>
                              <p:par>
                                <p:cTn id="86" presetID="47" presetClass="exit" presetSubtype="0" fill="hold" grpId="0" nodeType="withEffect">
                                  <p:stCondLst>
                                    <p:cond delay="0"/>
                                  </p:stCondLst>
                                  <p:childTnLst>
                                    <p:animEffect transition="out" filter="fade">
                                      <p:cBhvr>
                                        <p:cTn id="87" dur="1000"/>
                                        <p:tgtEl>
                                          <p:spTgt spid="135180"/>
                                        </p:tgtEl>
                                      </p:cBhvr>
                                    </p:animEffect>
                                    <p:anim calcmode="lin" valueType="num">
                                      <p:cBhvr>
                                        <p:cTn id="88" dur="1000"/>
                                        <p:tgtEl>
                                          <p:spTgt spid="135180"/>
                                        </p:tgtEl>
                                        <p:attrNameLst>
                                          <p:attrName>ppt_x</p:attrName>
                                        </p:attrNameLst>
                                      </p:cBhvr>
                                      <p:tavLst>
                                        <p:tav tm="0">
                                          <p:val>
                                            <p:strVal val="ppt_x"/>
                                          </p:val>
                                        </p:tav>
                                        <p:tav tm="100000">
                                          <p:val>
                                            <p:strVal val="ppt_x"/>
                                          </p:val>
                                        </p:tav>
                                      </p:tavLst>
                                    </p:anim>
                                    <p:anim calcmode="lin" valueType="num">
                                      <p:cBhvr>
                                        <p:cTn id="89" dur="1000"/>
                                        <p:tgtEl>
                                          <p:spTgt spid="135180"/>
                                        </p:tgtEl>
                                        <p:attrNameLst>
                                          <p:attrName>ppt_y</p:attrName>
                                        </p:attrNameLst>
                                      </p:cBhvr>
                                      <p:tavLst>
                                        <p:tav tm="0">
                                          <p:val>
                                            <p:strVal val="ppt_y"/>
                                          </p:val>
                                        </p:tav>
                                        <p:tav tm="100000">
                                          <p:val>
                                            <p:strVal val="ppt_y-.1"/>
                                          </p:val>
                                        </p:tav>
                                      </p:tavLst>
                                    </p:anim>
                                    <p:set>
                                      <p:cBhvr>
                                        <p:cTn id="90" dur="1" fill="hold">
                                          <p:stCondLst>
                                            <p:cond delay="999"/>
                                          </p:stCondLst>
                                        </p:cTn>
                                        <p:tgtEl>
                                          <p:spTgt spid="135180"/>
                                        </p:tgtEl>
                                        <p:attrNameLst>
                                          <p:attrName>style.visibility</p:attrName>
                                        </p:attrNameLst>
                                      </p:cBhvr>
                                      <p:to>
                                        <p:strVal val="hidden"/>
                                      </p:to>
                                    </p:set>
                                  </p:childTnLst>
                                </p:cTn>
                              </p:par>
                            </p:childTnLst>
                          </p:cTn>
                        </p:par>
                        <p:par>
                          <p:cTn id="91" fill="hold" nodeType="afterGroup">
                            <p:stCondLst>
                              <p:cond delay="7000"/>
                            </p:stCondLst>
                            <p:childTnLst>
                              <p:par>
                                <p:cTn id="92" presetID="47" presetClass="entr" presetSubtype="0" fill="hold" grpId="0" nodeType="afterEffect">
                                  <p:stCondLst>
                                    <p:cond delay="0"/>
                                  </p:stCondLst>
                                  <p:childTnLst>
                                    <p:set>
                                      <p:cBhvr>
                                        <p:cTn id="93" dur="1" fill="hold">
                                          <p:stCondLst>
                                            <p:cond delay="0"/>
                                          </p:stCondLst>
                                        </p:cTn>
                                        <p:tgtEl>
                                          <p:spTgt spid="135199"/>
                                        </p:tgtEl>
                                        <p:attrNameLst>
                                          <p:attrName>style.visibility</p:attrName>
                                        </p:attrNameLst>
                                      </p:cBhvr>
                                      <p:to>
                                        <p:strVal val="visible"/>
                                      </p:to>
                                    </p:set>
                                    <p:animEffect transition="in" filter="fade">
                                      <p:cBhvr>
                                        <p:cTn id="94" dur="1000"/>
                                        <p:tgtEl>
                                          <p:spTgt spid="135199"/>
                                        </p:tgtEl>
                                      </p:cBhvr>
                                    </p:animEffect>
                                    <p:anim calcmode="lin" valueType="num">
                                      <p:cBhvr>
                                        <p:cTn id="95" dur="1000" fill="hold"/>
                                        <p:tgtEl>
                                          <p:spTgt spid="135199"/>
                                        </p:tgtEl>
                                        <p:attrNameLst>
                                          <p:attrName>ppt_x</p:attrName>
                                        </p:attrNameLst>
                                      </p:cBhvr>
                                      <p:tavLst>
                                        <p:tav tm="0">
                                          <p:val>
                                            <p:strVal val="#ppt_x"/>
                                          </p:val>
                                        </p:tav>
                                        <p:tav tm="100000">
                                          <p:val>
                                            <p:strVal val="#ppt_x"/>
                                          </p:val>
                                        </p:tav>
                                      </p:tavLst>
                                    </p:anim>
                                    <p:anim calcmode="lin" valueType="num">
                                      <p:cBhvr>
                                        <p:cTn id="96" dur="1000" fill="hold"/>
                                        <p:tgtEl>
                                          <p:spTgt spid="135199"/>
                                        </p:tgtEl>
                                        <p:attrNameLst>
                                          <p:attrName>ppt_y</p:attrName>
                                        </p:attrNameLst>
                                      </p:cBhvr>
                                      <p:tavLst>
                                        <p:tav tm="0">
                                          <p:val>
                                            <p:strVal val="#ppt_y-.1"/>
                                          </p:val>
                                        </p:tav>
                                        <p:tav tm="100000">
                                          <p:val>
                                            <p:strVal val="#ppt_y"/>
                                          </p:val>
                                        </p:tav>
                                      </p:tavLst>
                                    </p:anim>
                                  </p:childTnLst>
                                </p:cTn>
                              </p:par>
                            </p:childTnLst>
                          </p:cTn>
                        </p:par>
                        <p:par>
                          <p:cTn id="97" fill="hold" nodeType="afterGroup">
                            <p:stCondLst>
                              <p:cond delay="8000"/>
                            </p:stCondLst>
                            <p:childTnLst>
                              <p:par>
                                <p:cTn id="98" presetID="47" presetClass="exit" presetSubtype="0" fill="hold" grpId="0" nodeType="afterEffect">
                                  <p:stCondLst>
                                    <p:cond delay="0"/>
                                  </p:stCondLst>
                                  <p:childTnLst>
                                    <p:animEffect transition="out" filter="fade">
                                      <p:cBhvr>
                                        <p:cTn id="99" dur="1000"/>
                                        <p:tgtEl>
                                          <p:spTgt spid="135188"/>
                                        </p:tgtEl>
                                      </p:cBhvr>
                                    </p:animEffect>
                                    <p:anim calcmode="lin" valueType="num">
                                      <p:cBhvr>
                                        <p:cTn id="100" dur="1000"/>
                                        <p:tgtEl>
                                          <p:spTgt spid="135188"/>
                                        </p:tgtEl>
                                        <p:attrNameLst>
                                          <p:attrName>ppt_x</p:attrName>
                                        </p:attrNameLst>
                                      </p:cBhvr>
                                      <p:tavLst>
                                        <p:tav tm="0">
                                          <p:val>
                                            <p:strVal val="ppt_x"/>
                                          </p:val>
                                        </p:tav>
                                        <p:tav tm="100000">
                                          <p:val>
                                            <p:strVal val="ppt_x"/>
                                          </p:val>
                                        </p:tav>
                                      </p:tavLst>
                                    </p:anim>
                                    <p:anim calcmode="lin" valueType="num">
                                      <p:cBhvr>
                                        <p:cTn id="101" dur="1000"/>
                                        <p:tgtEl>
                                          <p:spTgt spid="135188"/>
                                        </p:tgtEl>
                                        <p:attrNameLst>
                                          <p:attrName>ppt_y</p:attrName>
                                        </p:attrNameLst>
                                      </p:cBhvr>
                                      <p:tavLst>
                                        <p:tav tm="0">
                                          <p:val>
                                            <p:strVal val="ppt_y"/>
                                          </p:val>
                                        </p:tav>
                                        <p:tav tm="100000">
                                          <p:val>
                                            <p:strVal val="ppt_y-.1"/>
                                          </p:val>
                                        </p:tav>
                                      </p:tavLst>
                                    </p:anim>
                                    <p:set>
                                      <p:cBhvr>
                                        <p:cTn id="102" dur="1" fill="hold">
                                          <p:stCondLst>
                                            <p:cond delay="999"/>
                                          </p:stCondLst>
                                        </p:cTn>
                                        <p:tgtEl>
                                          <p:spTgt spid="135188"/>
                                        </p:tgtEl>
                                        <p:attrNameLst>
                                          <p:attrName>style.visibility</p:attrName>
                                        </p:attrNameLst>
                                      </p:cBhvr>
                                      <p:to>
                                        <p:strVal val="hidden"/>
                                      </p:to>
                                    </p:set>
                                  </p:childTnLst>
                                </p:cTn>
                              </p:par>
                            </p:childTnLst>
                          </p:cTn>
                        </p:par>
                        <p:par>
                          <p:cTn id="103" fill="hold" nodeType="afterGroup">
                            <p:stCondLst>
                              <p:cond delay="9000"/>
                            </p:stCondLst>
                            <p:childTnLst>
                              <p:par>
                                <p:cTn id="104" presetID="47" presetClass="entr" presetSubtype="0" fill="hold" grpId="0" nodeType="afterEffect">
                                  <p:stCondLst>
                                    <p:cond delay="0"/>
                                  </p:stCondLst>
                                  <p:childTnLst>
                                    <p:set>
                                      <p:cBhvr>
                                        <p:cTn id="105" dur="1" fill="hold">
                                          <p:stCondLst>
                                            <p:cond delay="0"/>
                                          </p:stCondLst>
                                        </p:cTn>
                                        <p:tgtEl>
                                          <p:spTgt spid="135200"/>
                                        </p:tgtEl>
                                        <p:attrNameLst>
                                          <p:attrName>style.visibility</p:attrName>
                                        </p:attrNameLst>
                                      </p:cBhvr>
                                      <p:to>
                                        <p:strVal val="visible"/>
                                      </p:to>
                                    </p:set>
                                    <p:animEffect transition="in" filter="fade">
                                      <p:cBhvr>
                                        <p:cTn id="106" dur="1000"/>
                                        <p:tgtEl>
                                          <p:spTgt spid="135200"/>
                                        </p:tgtEl>
                                      </p:cBhvr>
                                    </p:animEffect>
                                    <p:anim calcmode="lin" valueType="num">
                                      <p:cBhvr>
                                        <p:cTn id="107" dur="1000" fill="hold"/>
                                        <p:tgtEl>
                                          <p:spTgt spid="135200"/>
                                        </p:tgtEl>
                                        <p:attrNameLst>
                                          <p:attrName>ppt_x</p:attrName>
                                        </p:attrNameLst>
                                      </p:cBhvr>
                                      <p:tavLst>
                                        <p:tav tm="0">
                                          <p:val>
                                            <p:strVal val="#ppt_x"/>
                                          </p:val>
                                        </p:tav>
                                        <p:tav tm="100000">
                                          <p:val>
                                            <p:strVal val="#ppt_x"/>
                                          </p:val>
                                        </p:tav>
                                      </p:tavLst>
                                    </p:anim>
                                    <p:anim calcmode="lin" valueType="num">
                                      <p:cBhvr>
                                        <p:cTn id="108" dur="1000" fill="hold"/>
                                        <p:tgtEl>
                                          <p:spTgt spid="135200"/>
                                        </p:tgtEl>
                                        <p:attrNameLst>
                                          <p:attrName>ppt_y</p:attrName>
                                        </p:attrNameLst>
                                      </p:cBhvr>
                                      <p:tavLst>
                                        <p:tav tm="0">
                                          <p:val>
                                            <p:strVal val="#ppt_y-.1"/>
                                          </p:val>
                                        </p:tav>
                                        <p:tav tm="100000">
                                          <p:val>
                                            <p:strVal val="#ppt_y"/>
                                          </p:val>
                                        </p:tav>
                                      </p:tavLst>
                                    </p:anim>
                                  </p:childTnLst>
                                </p:cTn>
                              </p:par>
                            </p:childTnLst>
                          </p:cTn>
                        </p:par>
                        <p:par>
                          <p:cTn id="109" fill="hold" nodeType="afterGroup">
                            <p:stCondLst>
                              <p:cond delay="10000"/>
                            </p:stCondLst>
                            <p:childTnLst>
                              <p:par>
                                <p:cTn id="110" presetID="47" presetClass="exit" presetSubtype="0" fill="hold" grpId="0" nodeType="afterEffect">
                                  <p:stCondLst>
                                    <p:cond delay="0"/>
                                  </p:stCondLst>
                                  <p:childTnLst>
                                    <p:animEffect transition="out" filter="fade">
                                      <p:cBhvr>
                                        <p:cTn id="111" dur="1000"/>
                                        <p:tgtEl>
                                          <p:spTgt spid="135185"/>
                                        </p:tgtEl>
                                      </p:cBhvr>
                                    </p:animEffect>
                                    <p:anim calcmode="lin" valueType="num">
                                      <p:cBhvr>
                                        <p:cTn id="112" dur="1000"/>
                                        <p:tgtEl>
                                          <p:spTgt spid="135185"/>
                                        </p:tgtEl>
                                        <p:attrNameLst>
                                          <p:attrName>ppt_x</p:attrName>
                                        </p:attrNameLst>
                                      </p:cBhvr>
                                      <p:tavLst>
                                        <p:tav tm="0">
                                          <p:val>
                                            <p:strVal val="ppt_x"/>
                                          </p:val>
                                        </p:tav>
                                        <p:tav tm="100000">
                                          <p:val>
                                            <p:strVal val="ppt_x"/>
                                          </p:val>
                                        </p:tav>
                                      </p:tavLst>
                                    </p:anim>
                                    <p:anim calcmode="lin" valueType="num">
                                      <p:cBhvr>
                                        <p:cTn id="113" dur="1000"/>
                                        <p:tgtEl>
                                          <p:spTgt spid="135185"/>
                                        </p:tgtEl>
                                        <p:attrNameLst>
                                          <p:attrName>ppt_y</p:attrName>
                                        </p:attrNameLst>
                                      </p:cBhvr>
                                      <p:tavLst>
                                        <p:tav tm="0">
                                          <p:val>
                                            <p:strVal val="ppt_y"/>
                                          </p:val>
                                        </p:tav>
                                        <p:tav tm="100000">
                                          <p:val>
                                            <p:strVal val="ppt_y-.1"/>
                                          </p:val>
                                        </p:tav>
                                      </p:tavLst>
                                    </p:anim>
                                    <p:set>
                                      <p:cBhvr>
                                        <p:cTn id="114" dur="1" fill="hold">
                                          <p:stCondLst>
                                            <p:cond delay="999"/>
                                          </p:stCondLst>
                                        </p:cTn>
                                        <p:tgtEl>
                                          <p:spTgt spid="135185"/>
                                        </p:tgtEl>
                                        <p:attrNameLst>
                                          <p:attrName>style.visibility</p:attrName>
                                        </p:attrNameLst>
                                      </p:cBhvr>
                                      <p:to>
                                        <p:strVal val="hidden"/>
                                      </p:to>
                                    </p:set>
                                  </p:childTnLst>
                                </p:cTn>
                              </p:par>
                            </p:childTnLst>
                          </p:cTn>
                        </p:par>
                        <p:par>
                          <p:cTn id="115" fill="hold" nodeType="afterGroup">
                            <p:stCondLst>
                              <p:cond delay="11000"/>
                            </p:stCondLst>
                            <p:childTnLst>
                              <p:par>
                                <p:cTn id="116" presetID="47" presetClass="entr" presetSubtype="0" fill="hold" grpId="0" nodeType="afterEffect">
                                  <p:stCondLst>
                                    <p:cond delay="0"/>
                                  </p:stCondLst>
                                  <p:childTnLst>
                                    <p:set>
                                      <p:cBhvr>
                                        <p:cTn id="117" dur="1" fill="hold">
                                          <p:stCondLst>
                                            <p:cond delay="0"/>
                                          </p:stCondLst>
                                        </p:cTn>
                                        <p:tgtEl>
                                          <p:spTgt spid="135201"/>
                                        </p:tgtEl>
                                        <p:attrNameLst>
                                          <p:attrName>style.visibility</p:attrName>
                                        </p:attrNameLst>
                                      </p:cBhvr>
                                      <p:to>
                                        <p:strVal val="visible"/>
                                      </p:to>
                                    </p:set>
                                    <p:animEffect transition="in" filter="fade">
                                      <p:cBhvr>
                                        <p:cTn id="118" dur="1000"/>
                                        <p:tgtEl>
                                          <p:spTgt spid="135201"/>
                                        </p:tgtEl>
                                      </p:cBhvr>
                                    </p:animEffect>
                                    <p:anim calcmode="lin" valueType="num">
                                      <p:cBhvr>
                                        <p:cTn id="119" dur="1000" fill="hold"/>
                                        <p:tgtEl>
                                          <p:spTgt spid="135201"/>
                                        </p:tgtEl>
                                        <p:attrNameLst>
                                          <p:attrName>ppt_x</p:attrName>
                                        </p:attrNameLst>
                                      </p:cBhvr>
                                      <p:tavLst>
                                        <p:tav tm="0">
                                          <p:val>
                                            <p:strVal val="#ppt_x"/>
                                          </p:val>
                                        </p:tav>
                                        <p:tav tm="100000">
                                          <p:val>
                                            <p:strVal val="#ppt_x"/>
                                          </p:val>
                                        </p:tav>
                                      </p:tavLst>
                                    </p:anim>
                                    <p:anim calcmode="lin" valueType="num">
                                      <p:cBhvr>
                                        <p:cTn id="120" dur="1000" fill="hold"/>
                                        <p:tgtEl>
                                          <p:spTgt spid="135201"/>
                                        </p:tgtEl>
                                        <p:attrNameLst>
                                          <p:attrName>ppt_y</p:attrName>
                                        </p:attrNameLst>
                                      </p:cBhvr>
                                      <p:tavLst>
                                        <p:tav tm="0">
                                          <p:val>
                                            <p:strVal val="#ppt_y-.1"/>
                                          </p:val>
                                        </p:tav>
                                        <p:tav tm="100000">
                                          <p:val>
                                            <p:strVal val="#ppt_y"/>
                                          </p:val>
                                        </p:tav>
                                      </p:tavLst>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2" presetClass="exit" presetSubtype="4" fill="hold" grpId="1" nodeType="clickEffect">
                                  <p:stCondLst>
                                    <p:cond delay="0"/>
                                  </p:stCondLst>
                                  <p:childTnLst>
                                    <p:animEffect transition="out" filter="slide(fromBottom)">
                                      <p:cBhvr>
                                        <p:cTn id="124" dur="500"/>
                                        <p:tgtEl>
                                          <p:spTgt spid="135195"/>
                                        </p:tgtEl>
                                      </p:cBhvr>
                                    </p:animEffect>
                                    <p:set>
                                      <p:cBhvr>
                                        <p:cTn id="125" dur="1" fill="hold">
                                          <p:stCondLst>
                                            <p:cond delay="499"/>
                                          </p:stCondLst>
                                        </p:cTn>
                                        <p:tgtEl>
                                          <p:spTgt spid="135195"/>
                                        </p:tgtEl>
                                        <p:attrNameLst>
                                          <p:attrName>style.visibility</p:attrName>
                                        </p:attrNameLst>
                                      </p:cBhvr>
                                      <p:to>
                                        <p:strVal val="hidden"/>
                                      </p:to>
                                    </p:set>
                                  </p:childTnLst>
                                </p:cTn>
                              </p:par>
                            </p:childTnLst>
                          </p:cTn>
                        </p:par>
                        <p:par>
                          <p:cTn id="126" fill="hold" nodeType="afterGroup">
                            <p:stCondLst>
                              <p:cond delay="500"/>
                            </p:stCondLst>
                            <p:childTnLst>
                              <p:par>
                                <p:cTn id="127" presetID="12" presetClass="entr" presetSubtype="4" fill="hold" grpId="0" nodeType="afterEffect">
                                  <p:stCondLst>
                                    <p:cond delay="0"/>
                                  </p:stCondLst>
                                  <p:childTnLst>
                                    <p:set>
                                      <p:cBhvr>
                                        <p:cTn id="128" dur="1" fill="hold">
                                          <p:stCondLst>
                                            <p:cond delay="0"/>
                                          </p:stCondLst>
                                        </p:cTn>
                                        <p:tgtEl>
                                          <p:spTgt spid="135202"/>
                                        </p:tgtEl>
                                        <p:attrNameLst>
                                          <p:attrName>style.visibility</p:attrName>
                                        </p:attrNameLst>
                                      </p:cBhvr>
                                      <p:to>
                                        <p:strVal val="visible"/>
                                      </p:to>
                                    </p:set>
                                    <p:animEffect transition="in" filter="slide(fromBottom)">
                                      <p:cBhvr>
                                        <p:cTn id="129" dur="500"/>
                                        <p:tgtEl>
                                          <p:spTgt spid="135202"/>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47" presetClass="exit" presetSubtype="0" fill="hold" grpId="0" nodeType="clickEffect">
                                  <p:stCondLst>
                                    <p:cond delay="0"/>
                                  </p:stCondLst>
                                  <p:childTnLst>
                                    <p:animEffect transition="out" filter="fade">
                                      <p:cBhvr>
                                        <p:cTn id="133" dur="1000"/>
                                        <p:tgtEl>
                                          <p:spTgt spid="135178"/>
                                        </p:tgtEl>
                                      </p:cBhvr>
                                    </p:animEffect>
                                    <p:anim calcmode="lin" valueType="num">
                                      <p:cBhvr>
                                        <p:cTn id="134" dur="1000"/>
                                        <p:tgtEl>
                                          <p:spTgt spid="135178"/>
                                        </p:tgtEl>
                                        <p:attrNameLst>
                                          <p:attrName>ppt_x</p:attrName>
                                        </p:attrNameLst>
                                      </p:cBhvr>
                                      <p:tavLst>
                                        <p:tav tm="0">
                                          <p:val>
                                            <p:strVal val="ppt_x"/>
                                          </p:val>
                                        </p:tav>
                                        <p:tav tm="100000">
                                          <p:val>
                                            <p:strVal val="ppt_x"/>
                                          </p:val>
                                        </p:tav>
                                      </p:tavLst>
                                    </p:anim>
                                    <p:anim calcmode="lin" valueType="num">
                                      <p:cBhvr>
                                        <p:cTn id="135" dur="1000"/>
                                        <p:tgtEl>
                                          <p:spTgt spid="135178"/>
                                        </p:tgtEl>
                                        <p:attrNameLst>
                                          <p:attrName>ppt_y</p:attrName>
                                        </p:attrNameLst>
                                      </p:cBhvr>
                                      <p:tavLst>
                                        <p:tav tm="0">
                                          <p:val>
                                            <p:strVal val="ppt_y"/>
                                          </p:val>
                                        </p:tav>
                                        <p:tav tm="100000">
                                          <p:val>
                                            <p:strVal val="ppt_y-.1"/>
                                          </p:val>
                                        </p:tav>
                                      </p:tavLst>
                                    </p:anim>
                                    <p:set>
                                      <p:cBhvr>
                                        <p:cTn id="136" dur="1" fill="hold">
                                          <p:stCondLst>
                                            <p:cond delay="999"/>
                                          </p:stCondLst>
                                        </p:cTn>
                                        <p:tgtEl>
                                          <p:spTgt spid="135178"/>
                                        </p:tgtEl>
                                        <p:attrNameLst>
                                          <p:attrName>style.visibility</p:attrName>
                                        </p:attrNameLst>
                                      </p:cBhvr>
                                      <p:to>
                                        <p:strVal val="hidden"/>
                                      </p:to>
                                    </p:set>
                                  </p:childTnLst>
                                </p:cTn>
                              </p:par>
                              <p:par>
                                <p:cTn id="137" presetID="47" presetClass="exit" presetSubtype="0" fill="hold" grpId="0" nodeType="withEffect">
                                  <p:stCondLst>
                                    <p:cond delay="0"/>
                                  </p:stCondLst>
                                  <p:childTnLst>
                                    <p:animEffect transition="out" filter="fade">
                                      <p:cBhvr>
                                        <p:cTn id="138" dur="1000"/>
                                        <p:tgtEl>
                                          <p:spTgt spid="135186"/>
                                        </p:tgtEl>
                                      </p:cBhvr>
                                    </p:animEffect>
                                    <p:anim calcmode="lin" valueType="num">
                                      <p:cBhvr>
                                        <p:cTn id="139" dur="1000"/>
                                        <p:tgtEl>
                                          <p:spTgt spid="135186"/>
                                        </p:tgtEl>
                                        <p:attrNameLst>
                                          <p:attrName>ppt_x</p:attrName>
                                        </p:attrNameLst>
                                      </p:cBhvr>
                                      <p:tavLst>
                                        <p:tav tm="0">
                                          <p:val>
                                            <p:strVal val="ppt_x"/>
                                          </p:val>
                                        </p:tav>
                                        <p:tav tm="100000">
                                          <p:val>
                                            <p:strVal val="ppt_x"/>
                                          </p:val>
                                        </p:tav>
                                      </p:tavLst>
                                    </p:anim>
                                    <p:anim calcmode="lin" valueType="num">
                                      <p:cBhvr>
                                        <p:cTn id="140" dur="1000"/>
                                        <p:tgtEl>
                                          <p:spTgt spid="135186"/>
                                        </p:tgtEl>
                                        <p:attrNameLst>
                                          <p:attrName>ppt_y</p:attrName>
                                        </p:attrNameLst>
                                      </p:cBhvr>
                                      <p:tavLst>
                                        <p:tav tm="0">
                                          <p:val>
                                            <p:strVal val="ppt_y"/>
                                          </p:val>
                                        </p:tav>
                                        <p:tav tm="100000">
                                          <p:val>
                                            <p:strVal val="ppt_y-.1"/>
                                          </p:val>
                                        </p:tav>
                                      </p:tavLst>
                                    </p:anim>
                                    <p:set>
                                      <p:cBhvr>
                                        <p:cTn id="141" dur="1" fill="hold">
                                          <p:stCondLst>
                                            <p:cond delay="999"/>
                                          </p:stCondLst>
                                        </p:cTn>
                                        <p:tgtEl>
                                          <p:spTgt spid="135186"/>
                                        </p:tgtEl>
                                        <p:attrNameLst>
                                          <p:attrName>style.visibility</p:attrName>
                                        </p:attrNameLst>
                                      </p:cBhvr>
                                      <p:to>
                                        <p:strVal val="hidden"/>
                                      </p:to>
                                    </p:set>
                                  </p:childTnLst>
                                </p:cTn>
                              </p:par>
                              <p:par>
                                <p:cTn id="142" presetID="47" presetClass="exit" presetSubtype="0" fill="hold" grpId="1" nodeType="withEffect">
                                  <p:stCondLst>
                                    <p:cond delay="0"/>
                                  </p:stCondLst>
                                  <p:childTnLst>
                                    <p:animEffect transition="out" filter="fade">
                                      <p:cBhvr>
                                        <p:cTn id="143" dur="1000"/>
                                        <p:tgtEl>
                                          <p:spTgt spid="135197"/>
                                        </p:tgtEl>
                                      </p:cBhvr>
                                    </p:animEffect>
                                    <p:anim calcmode="lin" valueType="num">
                                      <p:cBhvr>
                                        <p:cTn id="144" dur="1000"/>
                                        <p:tgtEl>
                                          <p:spTgt spid="135197"/>
                                        </p:tgtEl>
                                        <p:attrNameLst>
                                          <p:attrName>ppt_x</p:attrName>
                                        </p:attrNameLst>
                                      </p:cBhvr>
                                      <p:tavLst>
                                        <p:tav tm="0">
                                          <p:val>
                                            <p:strVal val="ppt_x"/>
                                          </p:val>
                                        </p:tav>
                                        <p:tav tm="100000">
                                          <p:val>
                                            <p:strVal val="ppt_x"/>
                                          </p:val>
                                        </p:tav>
                                      </p:tavLst>
                                    </p:anim>
                                    <p:anim calcmode="lin" valueType="num">
                                      <p:cBhvr>
                                        <p:cTn id="145" dur="1000"/>
                                        <p:tgtEl>
                                          <p:spTgt spid="135197"/>
                                        </p:tgtEl>
                                        <p:attrNameLst>
                                          <p:attrName>ppt_y</p:attrName>
                                        </p:attrNameLst>
                                      </p:cBhvr>
                                      <p:tavLst>
                                        <p:tav tm="0">
                                          <p:val>
                                            <p:strVal val="ppt_y"/>
                                          </p:val>
                                        </p:tav>
                                        <p:tav tm="100000">
                                          <p:val>
                                            <p:strVal val="ppt_y-.1"/>
                                          </p:val>
                                        </p:tav>
                                      </p:tavLst>
                                    </p:anim>
                                    <p:set>
                                      <p:cBhvr>
                                        <p:cTn id="146" dur="1" fill="hold">
                                          <p:stCondLst>
                                            <p:cond delay="999"/>
                                          </p:stCondLst>
                                        </p:cTn>
                                        <p:tgtEl>
                                          <p:spTgt spid="135197"/>
                                        </p:tgtEl>
                                        <p:attrNameLst>
                                          <p:attrName>style.visibility</p:attrName>
                                        </p:attrNameLst>
                                      </p:cBhvr>
                                      <p:to>
                                        <p:strVal val="hidden"/>
                                      </p:to>
                                    </p:set>
                                  </p:childTnLst>
                                </p:cTn>
                              </p:par>
                            </p:childTnLst>
                          </p:cTn>
                        </p:par>
                        <p:par>
                          <p:cTn id="147" fill="hold" nodeType="afterGroup">
                            <p:stCondLst>
                              <p:cond delay="1000"/>
                            </p:stCondLst>
                            <p:childTnLst>
                              <p:par>
                                <p:cTn id="148" presetID="47" presetClass="entr" presetSubtype="0" fill="hold" grpId="0" nodeType="afterEffect">
                                  <p:stCondLst>
                                    <p:cond delay="0"/>
                                  </p:stCondLst>
                                  <p:childTnLst>
                                    <p:set>
                                      <p:cBhvr>
                                        <p:cTn id="149" dur="1" fill="hold">
                                          <p:stCondLst>
                                            <p:cond delay="0"/>
                                          </p:stCondLst>
                                        </p:cTn>
                                        <p:tgtEl>
                                          <p:spTgt spid="135203"/>
                                        </p:tgtEl>
                                        <p:attrNameLst>
                                          <p:attrName>style.visibility</p:attrName>
                                        </p:attrNameLst>
                                      </p:cBhvr>
                                      <p:to>
                                        <p:strVal val="visible"/>
                                      </p:to>
                                    </p:set>
                                    <p:animEffect transition="in" filter="fade">
                                      <p:cBhvr>
                                        <p:cTn id="150" dur="1000"/>
                                        <p:tgtEl>
                                          <p:spTgt spid="135203"/>
                                        </p:tgtEl>
                                      </p:cBhvr>
                                    </p:animEffect>
                                    <p:anim calcmode="lin" valueType="num">
                                      <p:cBhvr>
                                        <p:cTn id="151" dur="1000" fill="hold"/>
                                        <p:tgtEl>
                                          <p:spTgt spid="135203"/>
                                        </p:tgtEl>
                                        <p:attrNameLst>
                                          <p:attrName>ppt_x</p:attrName>
                                        </p:attrNameLst>
                                      </p:cBhvr>
                                      <p:tavLst>
                                        <p:tav tm="0">
                                          <p:val>
                                            <p:strVal val="#ppt_x"/>
                                          </p:val>
                                        </p:tav>
                                        <p:tav tm="100000">
                                          <p:val>
                                            <p:strVal val="#ppt_x"/>
                                          </p:val>
                                        </p:tav>
                                      </p:tavLst>
                                    </p:anim>
                                    <p:anim calcmode="lin" valueType="num">
                                      <p:cBhvr>
                                        <p:cTn id="152" dur="1000" fill="hold"/>
                                        <p:tgtEl>
                                          <p:spTgt spid="135203"/>
                                        </p:tgtEl>
                                        <p:attrNameLst>
                                          <p:attrName>ppt_y</p:attrName>
                                        </p:attrNameLst>
                                      </p:cBhvr>
                                      <p:tavLst>
                                        <p:tav tm="0">
                                          <p:val>
                                            <p:strVal val="#ppt_y-.1"/>
                                          </p:val>
                                        </p:tav>
                                        <p:tav tm="100000">
                                          <p:val>
                                            <p:strVal val="#ppt_y"/>
                                          </p:val>
                                        </p:tav>
                                      </p:tavLst>
                                    </p:anim>
                                  </p:childTnLst>
                                </p:cTn>
                              </p:par>
                            </p:childTnLst>
                          </p:cTn>
                        </p:par>
                        <p:par>
                          <p:cTn id="153" fill="hold" nodeType="afterGroup">
                            <p:stCondLst>
                              <p:cond delay="2000"/>
                            </p:stCondLst>
                            <p:childTnLst>
                              <p:par>
                                <p:cTn id="154" presetID="47" presetClass="exit" presetSubtype="0" fill="hold" grpId="0" nodeType="afterEffect">
                                  <p:stCondLst>
                                    <p:cond delay="0"/>
                                  </p:stCondLst>
                                  <p:childTnLst>
                                    <p:animEffect transition="out" filter="fade">
                                      <p:cBhvr>
                                        <p:cTn id="155" dur="1000"/>
                                        <p:tgtEl>
                                          <p:spTgt spid="135177"/>
                                        </p:tgtEl>
                                      </p:cBhvr>
                                    </p:animEffect>
                                    <p:anim calcmode="lin" valueType="num">
                                      <p:cBhvr>
                                        <p:cTn id="156" dur="1000"/>
                                        <p:tgtEl>
                                          <p:spTgt spid="135177"/>
                                        </p:tgtEl>
                                        <p:attrNameLst>
                                          <p:attrName>ppt_x</p:attrName>
                                        </p:attrNameLst>
                                      </p:cBhvr>
                                      <p:tavLst>
                                        <p:tav tm="0">
                                          <p:val>
                                            <p:strVal val="ppt_x"/>
                                          </p:val>
                                        </p:tav>
                                        <p:tav tm="100000">
                                          <p:val>
                                            <p:strVal val="ppt_x"/>
                                          </p:val>
                                        </p:tav>
                                      </p:tavLst>
                                    </p:anim>
                                    <p:anim calcmode="lin" valueType="num">
                                      <p:cBhvr>
                                        <p:cTn id="157" dur="1000"/>
                                        <p:tgtEl>
                                          <p:spTgt spid="135177"/>
                                        </p:tgtEl>
                                        <p:attrNameLst>
                                          <p:attrName>ppt_y</p:attrName>
                                        </p:attrNameLst>
                                      </p:cBhvr>
                                      <p:tavLst>
                                        <p:tav tm="0">
                                          <p:val>
                                            <p:strVal val="ppt_y"/>
                                          </p:val>
                                        </p:tav>
                                        <p:tav tm="100000">
                                          <p:val>
                                            <p:strVal val="ppt_y-.1"/>
                                          </p:val>
                                        </p:tav>
                                      </p:tavLst>
                                    </p:anim>
                                    <p:set>
                                      <p:cBhvr>
                                        <p:cTn id="158" dur="1" fill="hold">
                                          <p:stCondLst>
                                            <p:cond delay="999"/>
                                          </p:stCondLst>
                                        </p:cTn>
                                        <p:tgtEl>
                                          <p:spTgt spid="135177"/>
                                        </p:tgtEl>
                                        <p:attrNameLst>
                                          <p:attrName>style.visibility</p:attrName>
                                        </p:attrNameLst>
                                      </p:cBhvr>
                                      <p:to>
                                        <p:strVal val="hidden"/>
                                      </p:to>
                                    </p:set>
                                  </p:childTnLst>
                                </p:cTn>
                              </p:par>
                              <p:par>
                                <p:cTn id="159" presetID="47" presetClass="exit" presetSubtype="0" fill="hold" grpId="0" nodeType="withEffect">
                                  <p:stCondLst>
                                    <p:cond delay="0"/>
                                  </p:stCondLst>
                                  <p:childTnLst>
                                    <p:animEffect transition="out" filter="fade">
                                      <p:cBhvr>
                                        <p:cTn id="160" dur="1000"/>
                                        <p:tgtEl>
                                          <p:spTgt spid="135187"/>
                                        </p:tgtEl>
                                      </p:cBhvr>
                                    </p:animEffect>
                                    <p:anim calcmode="lin" valueType="num">
                                      <p:cBhvr>
                                        <p:cTn id="161" dur="1000"/>
                                        <p:tgtEl>
                                          <p:spTgt spid="135187"/>
                                        </p:tgtEl>
                                        <p:attrNameLst>
                                          <p:attrName>ppt_x</p:attrName>
                                        </p:attrNameLst>
                                      </p:cBhvr>
                                      <p:tavLst>
                                        <p:tav tm="0">
                                          <p:val>
                                            <p:strVal val="ppt_x"/>
                                          </p:val>
                                        </p:tav>
                                        <p:tav tm="100000">
                                          <p:val>
                                            <p:strVal val="ppt_x"/>
                                          </p:val>
                                        </p:tav>
                                      </p:tavLst>
                                    </p:anim>
                                    <p:anim calcmode="lin" valueType="num">
                                      <p:cBhvr>
                                        <p:cTn id="162" dur="1000"/>
                                        <p:tgtEl>
                                          <p:spTgt spid="135187"/>
                                        </p:tgtEl>
                                        <p:attrNameLst>
                                          <p:attrName>ppt_y</p:attrName>
                                        </p:attrNameLst>
                                      </p:cBhvr>
                                      <p:tavLst>
                                        <p:tav tm="0">
                                          <p:val>
                                            <p:strVal val="ppt_y"/>
                                          </p:val>
                                        </p:tav>
                                        <p:tav tm="100000">
                                          <p:val>
                                            <p:strVal val="ppt_y-.1"/>
                                          </p:val>
                                        </p:tav>
                                      </p:tavLst>
                                    </p:anim>
                                    <p:set>
                                      <p:cBhvr>
                                        <p:cTn id="163" dur="1" fill="hold">
                                          <p:stCondLst>
                                            <p:cond delay="999"/>
                                          </p:stCondLst>
                                        </p:cTn>
                                        <p:tgtEl>
                                          <p:spTgt spid="135187"/>
                                        </p:tgtEl>
                                        <p:attrNameLst>
                                          <p:attrName>style.visibility</p:attrName>
                                        </p:attrNameLst>
                                      </p:cBhvr>
                                      <p:to>
                                        <p:strVal val="hidden"/>
                                      </p:to>
                                    </p:set>
                                  </p:childTnLst>
                                </p:cTn>
                              </p:par>
                              <p:par>
                                <p:cTn id="164" presetID="47" presetClass="exit" presetSubtype="0" fill="hold" grpId="1" nodeType="withEffect">
                                  <p:stCondLst>
                                    <p:cond delay="0"/>
                                  </p:stCondLst>
                                  <p:childTnLst>
                                    <p:animEffect transition="out" filter="fade">
                                      <p:cBhvr>
                                        <p:cTn id="165" dur="1000"/>
                                        <p:tgtEl>
                                          <p:spTgt spid="135199"/>
                                        </p:tgtEl>
                                      </p:cBhvr>
                                    </p:animEffect>
                                    <p:anim calcmode="lin" valueType="num">
                                      <p:cBhvr>
                                        <p:cTn id="166" dur="1000"/>
                                        <p:tgtEl>
                                          <p:spTgt spid="135199"/>
                                        </p:tgtEl>
                                        <p:attrNameLst>
                                          <p:attrName>ppt_x</p:attrName>
                                        </p:attrNameLst>
                                      </p:cBhvr>
                                      <p:tavLst>
                                        <p:tav tm="0">
                                          <p:val>
                                            <p:strVal val="ppt_x"/>
                                          </p:val>
                                        </p:tav>
                                        <p:tav tm="100000">
                                          <p:val>
                                            <p:strVal val="ppt_x"/>
                                          </p:val>
                                        </p:tav>
                                      </p:tavLst>
                                    </p:anim>
                                    <p:anim calcmode="lin" valueType="num">
                                      <p:cBhvr>
                                        <p:cTn id="167" dur="1000"/>
                                        <p:tgtEl>
                                          <p:spTgt spid="135199"/>
                                        </p:tgtEl>
                                        <p:attrNameLst>
                                          <p:attrName>ppt_y</p:attrName>
                                        </p:attrNameLst>
                                      </p:cBhvr>
                                      <p:tavLst>
                                        <p:tav tm="0">
                                          <p:val>
                                            <p:strVal val="ppt_y"/>
                                          </p:val>
                                        </p:tav>
                                        <p:tav tm="100000">
                                          <p:val>
                                            <p:strVal val="ppt_y-.1"/>
                                          </p:val>
                                        </p:tav>
                                      </p:tavLst>
                                    </p:anim>
                                    <p:set>
                                      <p:cBhvr>
                                        <p:cTn id="168" dur="1" fill="hold">
                                          <p:stCondLst>
                                            <p:cond delay="999"/>
                                          </p:stCondLst>
                                        </p:cTn>
                                        <p:tgtEl>
                                          <p:spTgt spid="135199"/>
                                        </p:tgtEl>
                                        <p:attrNameLst>
                                          <p:attrName>style.visibility</p:attrName>
                                        </p:attrNameLst>
                                      </p:cBhvr>
                                      <p:to>
                                        <p:strVal val="hidden"/>
                                      </p:to>
                                    </p:set>
                                  </p:childTnLst>
                                </p:cTn>
                              </p:par>
                            </p:childTnLst>
                          </p:cTn>
                        </p:par>
                        <p:par>
                          <p:cTn id="169" fill="hold" nodeType="afterGroup">
                            <p:stCondLst>
                              <p:cond delay="3000"/>
                            </p:stCondLst>
                            <p:childTnLst>
                              <p:par>
                                <p:cTn id="170" presetID="47" presetClass="entr" presetSubtype="0" fill="hold" grpId="0" nodeType="afterEffect">
                                  <p:stCondLst>
                                    <p:cond delay="0"/>
                                  </p:stCondLst>
                                  <p:childTnLst>
                                    <p:set>
                                      <p:cBhvr>
                                        <p:cTn id="171" dur="1" fill="hold">
                                          <p:stCondLst>
                                            <p:cond delay="0"/>
                                          </p:stCondLst>
                                        </p:cTn>
                                        <p:tgtEl>
                                          <p:spTgt spid="135204"/>
                                        </p:tgtEl>
                                        <p:attrNameLst>
                                          <p:attrName>style.visibility</p:attrName>
                                        </p:attrNameLst>
                                      </p:cBhvr>
                                      <p:to>
                                        <p:strVal val="visible"/>
                                      </p:to>
                                    </p:set>
                                    <p:animEffect transition="in" filter="fade">
                                      <p:cBhvr>
                                        <p:cTn id="172" dur="1000"/>
                                        <p:tgtEl>
                                          <p:spTgt spid="135204"/>
                                        </p:tgtEl>
                                      </p:cBhvr>
                                    </p:animEffect>
                                    <p:anim calcmode="lin" valueType="num">
                                      <p:cBhvr>
                                        <p:cTn id="173" dur="1000" fill="hold"/>
                                        <p:tgtEl>
                                          <p:spTgt spid="135204"/>
                                        </p:tgtEl>
                                        <p:attrNameLst>
                                          <p:attrName>ppt_x</p:attrName>
                                        </p:attrNameLst>
                                      </p:cBhvr>
                                      <p:tavLst>
                                        <p:tav tm="0">
                                          <p:val>
                                            <p:strVal val="#ppt_x"/>
                                          </p:val>
                                        </p:tav>
                                        <p:tav tm="100000">
                                          <p:val>
                                            <p:strVal val="#ppt_x"/>
                                          </p:val>
                                        </p:tav>
                                      </p:tavLst>
                                    </p:anim>
                                    <p:anim calcmode="lin" valueType="num">
                                      <p:cBhvr>
                                        <p:cTn id="174" dur="1000" fill="hold"/>
                                        <p:tgtEl>
                                          <p:spTgt spid="135204"/>
                                        </p:tgtEl>
                                        <p:attrNameLst>
                                          <p:attrName>ppt_y</p:attrName>
                                        </p:attrNameLst>
                                      </p:cBhvr>
                                      <p:tavLst>
                                        <p:tav tm="0">
                                          <p:val>
                                            <p:strVal val="#ppt_y-.1"/>
                                          </p:val>
                                        </p:tav>
                                        <p:tav tm="100000">
                                          <p:val>
                                            <p:strVal val="#ppt_y"/>
                                          </p:val>
                                        </p:tav>
                                      </p:tavLst>
                                    </p:anim>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2" presetClass="exit" presetSubtype="4" fill="hold" grpId="1" nodeType="clickEffect">
                                  <p:stCondLst>
                                    <p:cond delay="0"/>
                                  </p:stCondLst>
                                  <p:childTnLst>
                                    <p:animEffect transition="out" filter="slide(fromBottom)">
                                      <p:cBhvr>
                                        <p:cTn id="178" dur="500"/>
                                        <p:tgtEl>
                                          <p:spTgt spid="135202"/>
                                        </p:tgtEl>
                                      </p:cBhvr>
                                    </p:animEffect>
                                    <p:set>
                                      <p:cBhvr>
                                        <p:cTn id="179" dur="1" fill="hold">
                                          <p:stCondLst>
                                            <p:cond delay="499"/>
                                          </p:stCondLst>
                                        </p:cTn>
                                        <p:tgtEl>
                                          <p:spTgt spid="135202"/>
                                        </p:tgtEl>
                                        <p:attrNameLst>
                                          <p:attrName>style.visibility</p:attrName>
                                        </p:attrNameLst>
                                      </p:cBhvr>
                                      <p:to>
                                        <p:strVal val="hidden"/>
                                      </p:to>
                                    </p:set>
                                  </p:childTnLst>
                                </p:cTn>
                              </p:par>
                            </p:childTnLst>
                          </p:cTn>
                        </p:par>
                        <p:par>
                          <p:cTn id="180" fill="hold" nodeType="afterGroup">
                            <p:stCondLst>
                              <p:cond delay="500"/>
                            </p:stCondLst>
                            <p:childTnLst>
                              <p:par>
                                <p:cTn id="181" presetID="12" presetClass="entr" presetSubtype="4" fill="hold" grpId="0" nodeType="afterEffect">
                                  <p:stCondLst>
                                    <p:cond delay="0"/>
                                  </p:stCondLst>
                                  <p:childTnLst>
                                    <p:set>
                                      <p:cBhvr>
                                        <p:cTn id="182" dur="1" fill="hold">
                                          <p:stCondLst>
                                            <p:cond delay="0"/>
                                          </p:stCondLst>
                                        </p:cTn>
                                        <p:tgtEl>
                                          <p:spTgt spid="135205"/>
                                        </p:tgtEl>
                                        <p:attrNameLst>
                                          <p:attrName>style.visibility</p:attrName>
                                        </p:attrNameLst>
                                      </p:cBhvr>
                                      <p:to>
                                        <p:strVal val="visible"/>
                                      </p:to>
                                    </p:set>
                                    <p:animEffect transition="in" filter="slide(fromBottom)">
                                      <p:cBhvr>
                                        <p:cTn id="183" dur="500"/>
                                        <p:tgtEl>
                                          <p:spTgt spid="135205"/>
                                        </p:tgtEl>
                                      </p:cBhvr>
                                    </p:animEffec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47" presetClass="exit" presetSubtype="0" fill="hold" grpId="1" nodeType="clickEffect">
                                  <p:stCondLst>
                                    <p:cond delay="0"/>
                                  </p:stCondLst>
                                  <p:childTnLst>
                                    <p:animEffect transition="out" filter="fade">
                                      <p:cBhvr>
                                        <p:cTn id="187" dur="1000"/>
                                        <p:tgtEl>
                                          <p:spTgt spid="135203"/>
                                        </p:tgtEl>
                                      </p:cBhvr>
                                    </p:animEffect>
                                    <p:anim calcmode="lin" valueType="num">
                                      <p:cBhvr>
                                        <p:cTn id="188" dur="1000"/>
                                        <p:tgtEl>
                                          <p:spTgt spid="135203"/>
                                        </p:tgtEl>
                                        <p:attrNameLst>
                                          <p:attrName>ppt_x</p:attrName>
                                        </p:attrNameLst>
                                      </p:cBhvr>
                                      <p:tavLst>
                                        <p:tav tm="0">
                                          <p:val>
                                            <p:strVal val="ppt_x"/>
                                          </p:val>
                                        </p:tav>
                                        <p:tav tm="100000">
                                          <p:val>
                                            <p:strVal val="ppt_x"/>
                                          </p:val>
                                        </p:tav>
                                      </p:tavLst>
                                    </p:anim>
                                    <p:anim calcmode="lin" valueType="num">
                                      <p:cBhvr>
                                        <p:cTn id="189" dur="1000"/>
                                        <p:tgtEl>
                                          <p:spTgt spid="135203"/>
                                        </p:tgtEl>
                                        <p:attrNameLst>
                                          <p:attrName>ppt_y</p:attrName>
                                        </p:attrNameLst>
                                      </p:cBhvr>
                                      <p:tavLst>
                                        <p:tav tm="0">
                                          <p:val>
                                            <p:strVal val="ppt_y"/>
                                          </p:val>
                                        </p:tav>
                                        <p:tav tm="100000">
                                          <p:val>
                                            <p:strVal val="ppt_y-.1"/>
                                          </p:val>
                                        </p:tav>
                                      </p:tavLst>
                                    </p:anim>
                                    <p:set>
                                      <p:cBhvr>
                                        <p:cTn id="190" dur="1" fill="hold">
                                          <p:stCondLst>
                                            <p:cond delay="999"/>
                                          </p:stCondLst>
                                        </p:cTn>
                                        <p:tgtEl>
                                          <p:spTgt spid="135203"/>
                                        </p:tgtEl>
                                        <p:attrNameLst>
                                          <p:attrName>style.visibility</p:attrName>
                                        </p:attrNameLst>
                                      </p:cBhvr>
                                      <p:to>
                                        <p:strVal val="hidden"/>
                                      </p:to>
                                    </p:set>
                                  </p:childTnLst>
                                </p:cTn>
                              </p:par>
                              <p:par>
                                <p:cTn id="191" presetID="47" presetClass="exit" presetSubtype="0" fill="hold" grpId="1" nodeType="withEffect">
                                  <p:stCondLst>
                                    <p:cond delay="0"/>
                                  </p:stCondLst>
                                  <p:childTnLst>
                                    <p:animEffect transition="out" filter="fade">
                                      <p:cBhvr>
                                        <p:cTn id="192" dur="1000"/>
                                        <p:tgtEl>
                                          <p:spTgt spid="135204"/>
                                        </p:tgtEl>
                                      </p:cBhvr>
                                    </p:animEffect>
                                    <p:anim calcmode="lin" valueType="num">
                                      <p:cBhvr>
                                        <p:cTn id="193" dur="1000"/>
                                        <p:tgtEl>
                                          <p:spTgt spid="135204"/>
                                        </p:tgtEl>
                                        <p:attrNameLst>
                                          <p:attrName>ppt_x</p:attrName>
                                        </p:attrNameLst>
                                      </p:cBhvr>
                                      <p:tavLst>
                                        <p:tav tm="0">
                                          <p:val>
                                            <p:strVal val="ppt_x"/>
                                          </p:val>
                                        </p:tav>
                                        <p:tav tm="100000">
                                          <p:val>
                                            <p:strVal val="ppt_x"/>
                                          </p:val>
                                        </p:tav>
                                      </p:tavLst>
                                    </p:anim>
                                    <p:anim calcmode="lin" valueType="num">
                                      <p:cBhvr>
                                        <p:cTn id="194" dur="1000"/>
                                        <p:tgtEl>
                                          <p:spTgt spid="135204"/>
                                        </p:tgtEl>
                                        <p:attrNameLst>
                                          <p:attrName>ppt_y</p:attrName>
                                        </p:attrNameLst>
                                      </p:cBhvr>
                                      <p:tavLst>
                                        <p:tav tm="0">
                                          <p:val>
                                            <p:strVal val="ppt_y"/>
                                          </p:val>
                                        </p:tav>
                                        <p:tav tm="100000">
                                          <p:val>
                                            <p:strVal val="ppt_y-.1"/>
                                          </p:val>
                                        </p:tav>
                                      </p:tavLst>
                                    </p:anim>
                                    <p:set>
                                      <p:cBhvr>
                                        <p:cTn id="195" dur="1" fill="hold">
                                          <p:stCondLst>
                                            <p:cond delay="999"/>
                                          </p:stCondLst>
                                        </p:cTn>
                                        <p:tgtEl>
                                          <p:spTgt spid="135204"/>
                                        </p:tgtEl>
                                        <p:attrNameLst>
                                          <p:attrName>style.visibility</p:attrName>
                                        </p:attrNameLst>
                                      </p:cBhvr>
                                      <p:to>
                                        <p:strVal val="hidden"/>
                                      </p:to>
                                    </p:set>
                                  </p:childTnLst>
                                </p:cTn>
                              </p:par>
                            </p:childTnLst>
                          </p:cTn>
                        </p:par>
                        <p:par>
                          <p:cTn id="196" fill="hold" nodeType="afterGroup">
                            <p:stCondLst>
                              <p:cond delay="1000"/>
                            </p:stCondLst>
                            <p:childTnLst>
                              <p:par>
                                <p:cTn id="197" presetID="47" presetClass="entr" presetSubtype="0" fill="hold" grpId="0" nodeType="afterEffect">
                                  <p:stCondLst>
                                    <p:cond delay="0"/>
                                  </p:stCondLst>
                                  <p:childTnLst>
                                    <p:set>
                                      <p:cBhvr>
                                        <p:cTn id="198" dur="1" fill="hold">
                                          <p:stCondLst>
                                            <p:cond delay="0"/>
                                          </p:stCondLst>
                                        </p:cTn>
                                        <p:tgtEl>
                                          <p:spTgt spid="135206"/>
                                        </p:tgtEl>
                                        <p:attrNameLst>
                                          <p:attrName>style.visibility</p:attrName>
                                        </p:attrNameLst>
                                      </p:cBhvr>
                                      <p:to>
                                        <p:strVal val="visible"/>
                                      </p:to>
                                    </p:set>
                                    <p:animEffect transition="in" filter="fade">
                                      <p:cBhvr>
                                        <p:cTn id="199" dur="1000"/>
                                        <p:tgtEl>
                                          <p:spTgt spid="135206"/>
                                        </p:tgtEl>
                                      </p:cBhvr>
                                    </p:animEffect>
                                    <p:anim calcmode="lin" valueType="num">
                                      <p:cBhvr>
                                        <p:cTn id="200" dur="1000" fill="hold"/>
                                        <p:tgtEl>
                                          <p:spTgt spid="135206"/>
                                        </p:tgtEl>
                                        <p:attrNameLst>
                                          <p:attrName>ppt_x</p:attrName>
                                        </p:attrNameLst>
                                      </p:cBhvr>
                                      <p:tavLst>
                                        <p:tav tm="0">
                                          <p:val>
                                            <p:strVal val="#ppt_x"/>
                                          </p:val>
                                        </p:tav>
                                        <p:tav tm="100000">
                                          <p:val>
                                            <p:strVal val="#ppt_x"/>
                                          </p:val>
                                        </p:tav>
                                      </p:tavLst>
                                    </p:anim>
                                    <p:anim calcmode="lin" valueType="num">
                                      <p:cBhvr>
                                        <p:cTn id="201" dur="1000" fill="hold"/>
                                        <p:tgtEl>
                                          <p:spTgt spid="135206"/>
                                        </p:tgtEl>
                                        <p:attrNameLst>
                                          <p:attrName>ppt_y</p:attrName>
                                        </p:attrNameLst>
                                      </p:cBhvr>
                                      <p:tavLst>
                                        <p:tav tm="0">
                                          <p:val>
                                            <p:strVal val="#ppt_y-.1"/>
                                          </p:val>
                                        </p:tav>
                                        <p:tav tm="100000">
                                          <p:val>
                                            <p:strVal val="#ppt_y"/>
                                          </p:val>
                                        </p:tav>
                                      </p:tavLst>
                                    </p:anim>
                                  </p:childTnLst>
                                </p:cTn>
                              </p:par>
                            </p:childTnLst>
                          </p:cTn>
                        </p:par>
                      </p:childTnLst>
                    </p:cTn>
                  </p:par>
                  <p:par>
                    <p:cTn id="202" fill="hold" nodeType="clickPar">
                      <p:stCondLst>
                        <p:cond delay="indefinite"/>
                      </p:stCondLst>
                      <p:childTnLst>
                        <p:par>
                          <p:cTn id="203" fill="hold" nodeType="withGroup">
                            <p:stCondLst>
                              <p:cond delay="0"/>
                            </p:stCondLst>
                            <p:childTnLst>
                              <p:par>
                                <p:cTn id="204" presetID="12" presetClass="exit" presetSubtype="4" fill="hold" grpId="1" nodeType="clickEffect">
                                  <p:stCondLst>
                                    <p:cond delay="0"/>
                                  </p:stCondLst>
                                  <p:childTnLst>
                                    <p:animEffect transition="out" filter="slide(fromBottom)">
                                      <p:cBhvr>
                                        <p:cTn id="205" dur="500"/>
                                        <p:tgtEl>
                                          <p:spTgt spid="135205"/>
                                        </p:tgtEl>
                                      </p:cBhvr>
                                    </p:animEffect>
                                    <p:set>
                                      <p:cBhvr>
                                        <p:cTn id="206" dur="1" fill="hold">
                                          <p:stCondLst>
                                            <p:cond delay="499"/>
                                          </p:stCondLst>
                                        </p:cTn>
                                        <p:tgtEl>
                                          <p:spTgt spid="135205"/>
                                        </p:tgtEl>
                                        <p:attrNameLst>
                                          <p:attrName>style.visibility</p:attrName>
                                        </p:attrNameLst>
                                      </p:cBhvr>
                                      <p:to>
                                        <p:strVal val="hidden"/>
                                      </p:to>
                                    </p:set>
                                  </p:childTnLst>
                                </p:cTn>
                              </p:par>
                            </p:childTnLst>
                          </p:cTn>
                        </p:par>
                        <p:par>
                          <p:cTn id="207" fill="hold" nodeType="afterGroup">
                            <p:stCondLst>
                              <p:cond delay="500"/>
                            </p:stCondLst>
                            <p:childTnLst>
                              <p:par>
                                <p:cTn id="208" presetID="12" presetClass="entr" presetSubtype="4" fill="hold" grpId="0" nodeType="afterEffect">
                                  <p:stCondLst>
                                    <p:cond delay="0"/>
                                  </p:stCondLst>
                                  <p:childTnLst>
                                    <p:set>
                                      <p:cBhvr>
                                        <p:cTn id="209" dur="1" fill="hold">
                                          <p:stCondLst>
                                            <p:cond delay="0"/>
                                          </p:stCondLst>
                                        </p:cTn>
                                        <p:tgtEl>
                                          <p:spTgt spid="135207"/>
                                        </p:tgtEl>
                                        <p:attrNameLst>
                                          <p:attrName>style.visibility</p:attrName>
                                        </p:attrNameLst>
                                      </p:cBhvr>
                                      <p:to>
                                        <p:strVal val="visible"/>
                                      </p:to>
                                    </p:set>
                                    <p:animEffect transition="in" filter="slide(fromBottom)">
                                      <p:cBhvr>
                                        <p:cTn id="210" dur="500"/>
                                        <p:tgtEl>
                                          <p:spTgt spid="135207"/>
                                        </p:tgtEl>
                                      </p:cBhvr>
                                    </p:animEffect>
                                  </p:childTnLst>
                                </p:cTn>
                              </p:par>
                            </p:childTnLst>
                          </p:cTn>
                        </p:par>
                      </p:childTnLst>
                    </p:cTn>
                  </p:par>
                  <p:par>
                    <p:cTn id="211" fill="hold" nodeType="clickPar">
                      <p:stCondLst>
                        <p:cond delay="indefinite"/>
                      </p:stCondLst>
                      <p:childTnLst>
                        <p:par>
                          <p:cTn id="212" fill="hold" nodeType="withGroup">
                            <p:stCondLst>
                              <p:cond delay="0"/>
                            </p:stCondLst>
                            <p:childTnLst>
                              <p:par>
                                <p:cTn id="213" presetID="47" presetClass="exit" presetSubtype="0" fill="hold" grpId="1" nodeType="clickEffect">
                                  <p:stCondLst>
                                    <p:cond delay="0"/>
                                  </p:stCondLst>
                                  <p:childTnLst>
                                    <p:animEffect transition="out" filter="fade">
                                      <p:cBhvr>
                                        <p:cTn id="214" dur="1000"/>
                                        <p:tgtEl>
                                          <p:spTgt spid="135200"/>
                                        </p:tgtEl>
                                      </p:cBhvr>
                                    </p:animEffect>
                                    <p:anim calcmode="lin" valueType="num">
                                      <p:cBhvr>
                                        <p:cTn id="215" dur="1000"/>
                                        <p:tgtEl>
                                          <p:spTgt spid="135200"/>
                                        </p:tgtEl>
                                        <p:attrNameLst>
                                          <p:attrName>ppt_x</p:attrName>
                                        </p:attrNameLst>
                                      </p:cBhvr>
                                      <p:tavLst>
                                        <p:tav tm="0">
                                          <p:val>
                                            <p:strVal val="ppt_x"/>
                                          </p:val>
                                        </p:tav>
                                        <p:tav tm="100000">
                                          <p:val>
                                            <p:strVal val="ppt_x"/>
                                          </p:val>
                                        </p:tav>
                                      </p:tavLst>
                                    </p:anim>
                                    <p:anim calcmode="lin" valueType="num">
                                      <p:cBhvr>
                                        <p:cTn id="216" dur="1000"/>
                                        <p:tgtEl>
                                          <p:spTgt spid="135200"/>
                                        </p:tgtEl>
                                        <p:attrNameLst>
                                          <p:attrName>ppt_y</p:attrName>
                                        </p:attrNameLst>
                                      </p:cBhvr>
                                      <p:tavLst>
                                        <p:tav tm="0">
                                          <p:val>
                                            <p:strVal val="ppt_y"/>
                                          </p:val>
                                        </p:tav>
                                        <p:tav tm="100000">
                                          <p:val>
                                            <p:strVal val="ppt_y-.1"/>
                                          </p:val>
                                        </p:tav>
                                      </p:tavLst>
                                    </p:anim>
                                    <p:set>
                                      <p:cBhvr>
                                        <p:cTn id="217" dur="1" fill="hold">
                                          <p:stCondLst>
                                            <p:cond delay="999"/>
                                          </p:stCondLst>
                                        </p:cTn>
                                        <p:tgtEl>
                                          <p:spTgt spid="135200"/>
                                        </p:tgtEl>
                                        <p:attrNameLst>
                                          <p:attrName>style.visibility</p:attrName>
                                        </p:attrNameLst>
                                      </p:cBhvr>
                                      <p:to>
                                        <p:strVal val="hidden"/>
                                      </p:to>
                                    </p:set>
                                  </p:childTnLst>
                                </p:cTn>
                              </p:par>
                            </p:childTnLst>
                          </p:cTn>
                        </p:par>
                        <p:par>
                          <p:cTn id="218" fill="hold" nodeType="afterGroup">
                            <p:stCondLst>
                              <p:cond delay="1000"/>
                            </p:stCondLst>
                            <p:childTnLst>
                              <p:par>
                                <p:cTn id="219" presetID="47" presetClass="entr" presetSubtype="0" fill="hold" grpId="0" nodeType="afterEffect">
                                  <p:stCondLst>
                                    <p:cond delay="0"/>
                                  </p:stCondLst>
                                  <p:childTnLst>
                                    <p:set>
                                      <p:cBhvr>
                                        <p:cTn id="220" dur="1" fill="hold">
                                          <p:stCondLst>
                                            <p:cond delay="0"/>
                                          </p:stCondLst>
                                        </p:cTn>
                                        <p:tgtEl>
                                          <p:spTgt spid="135208"/>
                                        </p:tgtEl>
                                        <p:attrNameLst>
                                          <p:attrName>style.visibility</p:attrName>
                                        </p:attrNameLst>
                                      </p:cBhvr>
                                      <p:to>
                                        <p:strVal val="visible"/>
                                      </p:to>
                                    </p:set>
                                    <p:animEffect transition="in" filter="fade">
                                      <p:cBhvr>
                                        <p:cTn id="221" dur="1000"/>
                                        <p:tgtEl>
                                          <p:spTgt spid="135208"/>
                                        </p:tgtEl>
                                      </p:cBhvr>
                                    </p:animEffect>
                                    <p:anim calcmode="lin" valueType="num">
                                      <p:cBhvr>
                                        <p:cTn id="222" dur="1000" fill="hold"/>
                                        <p:tgtEl>
                                          <p:spTgt spid="135208"/>
                                        </p:tgtEl>
                                        <p:attrNameLst>
                                          <p:attrName>ppt_x</p:attrName>
                                        </p:attrNameLst>
                                      </p:cBhvr>
                                      <p:tavLst>
                                        <p:tav tm="0">
                                          <p:val>
                                            <p:strVal val="#ppt_x"/>
                                          </p:val>
                                        </p:tav>
                                        <p:tav tm="100000">
                                          <p:val>
                                            <p:strVal val="#ppt_x"/>
                                          </p:val>
                                        </p:tav>
                                      </p:tavLst>
                                    </p:anim>
                                    <p:anim calcmode="lin" valueType="num">
                                      <p:cBhvr>
                                        <p:cTn id="223" dur="1000" fill="hold"/>
                                        <p:tgtEl>
                                          <p:spTgt spid="135208"/>
                                        </p:tgtEl>
                                        <p:attrNameLst>
                                          <p:attrName>ppt_y</p:attrName>
                                        </p:attrNameLst>
                                      </p:cBhvr>
                                      <p:tavLst>
                                        <p:tav tm="0">
                                          <p:val>
                                            <p:strVal val="#ppt_y-.1"/>
                                          </p:val>
                                        </p:tav>
                                        <p:tav tm="100000">
                                          <p:val>
                                            <p:strVal val="#ppt_y"/>
                                          </p:val>
                                        </p:tav>
                                      </p:tavLst>
                                    </p:anim>
                                  </p:childTnLst>
                                </p:cTn>
                              </p:par>
                            </p:childTnLst>
                          </p:cTn>
                        </p:par>
                        <p:par>
                          <p:cTn id="224" fill="hold" nodeType="afterGroup">
                            <p:stCondLst>
                              <p:cond delay="2000"/>
                            </p:stCondLst>
                            <p:childTnLst>
                              <p:par>
                                <p:cTn id="225" presetID="47" presetClass="exit" presetSubtype="0" fill="hold" grpId="1" nodeType="afterEffect">
                                  <p:stCondLst>
                                    <p:cond delay="0"/>
                                  </p:stCondLst>
                                  <p:childTnLst>
                                    <p:animEffect transition="out" filter="fade">
                                      <p:cBhvr>
                                        <p:cTn id="226" dur="1000"/>
                                        <p:tgtEl>
                                          <p:spTgt spid="135201"/>
                                        </p:tgtEl>
                                      </p:cBhvr>
                                    </p:animEffect>
                                    <p:anim calcmode="lin" valueType="num">
                                      <p:cBhvr>
                                        <p:cTn id="227" dur="1000"/>
                                        <p:tgtEl>
                                          <p:spTgt spid="135201"/>
                                        </p:tgtEl>
                                        <p:attrNameLst>
                                          <p:attrName>ppt_x</p:attrName>
                                        </p:attrNameLst>
                                      </p:cBhvr>
                                      <p:tavLst>
                                        <p:tav tm="0">
                                          <p:val>
                                            <p:strVal val="ppt_x"/>
                                          </p:val>
                                        </p:tav>
                                        <p:tav tm="100000">
                                          <p:val>
                                            <p:strVal val="ppt_x"/>
                                          </p:val>
                                        </p:tav>
                                      </p:tavLst>
                                    </p:anim>
                                    <p:anim calcmode="lin" valueType="num">
                                      <p:cBhvr>
                                        <p:cTn id="228" dur="1000"/>
                                        <p:tgtEl>
                                          <p:spTgt spid="135201"/>
                                        </p:tgtEl>
                                        <p:attrNameLst>
                                          <p:attrName>ppt_y</p:attrName>
                                        </p:attrNameLst>
                                      </p:cBhvr>
                                      <p:tavLst>
                                        <p:tav tm="0">
                                          <p:val>
                                            <p:strVal val="ppt_y"/>
                                          </p:val>
                                        </p:tav>
                                        <p:tav tm="100000">
                                          <p:val>
                                            <p:strVal val="ppt_y-.1"/>
                                          </p:val>
                                        </p:tav>
                                      </p:tavLst>
                                    </p:anim>
                                    <p:set>
                                      <p:cBhvr>
                                        <p:cTn id="229" dur="1" fill="hold">
                                          <p:stCondLst>
                                            <p:cond delay="999"/>
                                          </p:stCondLst>
                                        </p:cTn>
                                        <p:tgtEl>
                                          <p:spTgt spid="135201"/>
                                        </p:tgtEl>
                                        <p:attrNameLst>
                                          <p:attrName>style.visibility</p:attrName>
                                        </p:attrNameLst>
                                      </p:cBhvr>
                                      <p:to>
                                        <p:strVal val="hidden"/>
                                      </p:to>
                                    </p:set>
                                  </p:childTnLst>
                                </p:cTn>
                              </p:par>
                            </p:childTnLst>
                          </p:cTn>
                        </p:par>
                        <p:par>
                          <p:cTn id="230" fill="hold" nodeType="afterGroup">
                            <p:stCondLst>
                              <p:cond delay="3000"/>
                            </p:stCondLst>
                            <p:childTnLst>
                              <p:par>
                                <p:cTn id="231" presetID="47" presetClass="entr" presetSubtype="0" fill="hold" grpId="0" nodeType="afterEffect">
                                  <p:stCondLst>
                                    <p:cond delay="0"/>
                                  </p:stCondLst>
                                  <p:childTnLst>
                                    <p:set>
                                      <p:cBhvr>
                                        <p:cTn id="232" dur="1" fill="hold">
                                          <p:stCondLst>
                                            <p:cond delay="0"/>
                                          </p:stCondLst>
                                        </p:cTn>
                                        <p:tgtEl>
                                          <p:spTgt spid="135209"/>
                                        </p:tgtEl>
                                        <p:attrNameLst>
                                          <p:attrName>style.visibility</p:attrName>
                                        </p:attrNameLst>
                                      </p:cBhvr>
                                      <p:to>
                                        <p:strVal val="visible"/>
                                      </p:to>
                                    </p:set>
                                    <p:animEffect transition="in" filter="fade">
                                      <p:cBhvr>
                                        <p:cTn id="233" dur="1000"/>
                                        <p:tgtEl>
                                          <p:spTgt spid="135209"/>
                                        </p:tgtEl>
                                      </p:cBhvr>
                                    </p:animEffect>
                                    <p:anim calcmode="lin" valueType="num">
                                      <p:cBhvr>
                                        <p:cTn id="234" dur="1000" fill="hold"/>
                                        <p:tgtEl>
                                          <p:spTgt spid="135209"/>
                                        </p:tgtEl>
                                        <p:attrNameLst>
                                          <p:attrName>ppt_x</p:attrName>
                                        </p:attrNameLst>
                                      </p:cBhvr>
                                      <p:tavLst>
                                        <p:tav tm="0">
                                          <p:val>
                                            <p:strVal val="#ppt_x"/>
                                          </p:val>
                                        </p:tav>
                                        <p:tav tm="100000">
                                          <p:val>
                                            <p:strVal val="#ppt_x"/>
                                          </p:val>
                                        </p:tav>
                                      </p:tavLst>
                                    </p:anim>
                                    <p:anim calcmode="lin" valueType="num">
                                      <p:cBhvr>
                                        <p:cTn id="235" dur="1000" fill="hold"/>
                                        <p:tgtEl>
                                          <p:spTgt spid="135209"/>
                                        </p:tgtEl>
                                        <p:attrNameLst>
                                          <p:attrName>ppt_y</p:attrName>
                                        </p:attrNameLst>
                                      </p:cBhvr>
                                      <p:tavLst>
                                        <p:tav tm="0">
                                          <p:val>
                                            <p:strVal val="#ppt_y-.1"/>
                                          </p:val>
                                        </p:tav>
                                        <p:tav tm="100000">
                                          <p:val>
                                            <p:strVal val="#ppt_y"/>
                                          </p:val>
                                        </p:tav>
                                      </p:tavLst>
                                    </p:anim>
                                  </p:childTnLst>
                                </p:cTn>
                              </p:par>
                            </p:childTnLst>
                          </p:cTn>
                        </p:par>
                      </p:childTnLst>
                    </p:cTn>
                  </p:par>
                  <p:par>
                    <p:cTn id="236" fill="hold" nodeType="clickPar">
                      <p:stCondLst>
                        <p:cond delay="indefinite"/>
                      </p:stCondLst>
                      <p:childTnLst>
                        <p:par>
                          <p:cTn id="237" fill="hold" nodeType="withGroup">
                            <p:stCondLst>
                              <p:cond delay="0"/>
                            </p:stCondLst>
                            <p:childTnLst>
                              <p:par>
                                <p:cTn id="238" presetID="12" presetClass="exit" presetSubtype="4" fill="hold" grpId="1" nodeType="clickEffect">
                                  <p:stCondLst>
                                    <p:cond delay="0"/>
                                  </p:stCondLst>
                                  <p:childTnLst>
                                    <p:animEffect transition="out" filter="slide(fromBottom)">
                                      <p:cBhvr>
                                        <p:cTn id="239" dur="500"/>
                                        <p:tgtEl>
                                          <p:spTgt spid="135207"/>
                                        </p:tgtEl>
                                      </p:cBhvr>
                                    </p:animEffect>
                                    <p:set>
                                      <p:cBhvr>
                                        <p:cTn id="240" dur="1" fill="hold">
                                          <p:stCondLst>
                                            <p:cond delay="499"/>
                                          </p:stCondLst>
                                        </p:cTn>
                                        <p:tgtEl>
                                          <p:spTgt spid="135207"/>
                                        </p:tgtEl>
                                        <p:attrNameLst>
                                          <p:attrName>style.visibility</p:attrName>
                                        </p:attrNameLst>
                                      </p:cBhvr>
                                      <p:to>
                                        <p:strVal val="hidden"/>
                                      </p:to>
                                    </p:set>
                                  </p:childTnLst>
                                </p:cTn>
                              </p:par>
                            </p:childTnLst>
                          </p:cTn>
                        </p:par>
                        <p:par>
                          <p:cTn id="241" fill="hold" nodeType="afterGroup">
                            <p:stCondLst>
                              <p:cond delay="500"/>
                            </p:stCondLst>
                            <p:childTnLst>
                              <p:par>
                                <p:cTn id="242" presetID="12" presetClass="entr" presetSubtype="4" fill="hold" grpId="0" nodeType="afterEffect">
                                  <p:stCondLst>
                                    <p:cond delay="0"/>
                                  </p:stCondLst>
                                  <p:childTnLst>
                                    <p:set>
                                      <p:cBhvr>
                                        <p:cTn id="243" dur="1" fill="hold">
                                          <p:stCondLst>
                                            <p:cond delay="0"/>
                                          </p:stCondLst>
                                        </p:cTn>
                                        <p:tgtEl>
                                          <p:spTgt spid="135210"/>
                                        </p:tgtEl>
                                        <p:attrNameLst>
                                          <p:attrName>style.visibility</p:attrName>
                                        </p:attrNameLst>
                                      </p:cBhvr>
                                      <p:to>
                                        <p:strVal val="visible"/>
                                      </p:to>
                                    </p:set>
                                    <p:animEffect transition="in" filter="slide(fromBottom)">
                                      <p:cBhvr>
                                        <p:cTn id="244" dur="500"/>
                                        <p:tgtEl>
                                          <p:spTgt spid="135210"/>
                                        </p:tgtEl>
                                      </p:cBhvr>
                                    </p:animEffect>
                                  </p:childTnLst>
                                </p:cTn>
                              </p:par>
                            </p:childTnLst>
                          </p:cTn>
                        </p:par>
                      </p:childTnLst>
                    </p:cTn>
                  </p:par>
                  <p:par>
                    <p:cTn id="245" fill="hold" nodeType="clickPar">
                      <p:stCondLst>
                        <p:cond delay="indefinite"/>
                      </p:stCondLst>
                      <p:childTnLst>
                        <p:par>
                          <p:cTn id="246" fill="hold" nodeType="withGroup">
                            <p:stCondLst>
                              <p:cond delay="0"/>
                            </p:stCondLst>
                            <p:childTnLst>
                              <p:par>
                                <p:cTn id="247" presetID="47" presetClass="exit" presetSubtype="0" fill="hold" grpId="0" nodeType="clickEffect">
                                  <p:stCondLst>
                                    <p:cond delay="0"/>
                                  </p:stCondLst>
                                  <p:childTnLst>
                                    <p:animEffect transition="out" filter="fade">
                                      <p:cBhvr>
                                        <p:cTn id="248" dur="1000"/>
                                        <p:tgtEl>
                                          <p:spTgt spid="135176"/>
                                        </p:tgtEl>
                                      </p:cBhvr>
                                    </p:animEffect>
                                    <p:anim calcmode="lin" valueType="num">
                                      <p:cBhvr>
                                        <p:cTn id="249" dur="1000"/>
                                        <p:tgtEl>
                                          <p:spTgt spid="135176"/>
                                        </p:tgtEl>
                                        <p:attrNameLst>
                                          <p:attrName>ppt_x</p:attrName>
                                        </p:attrNameLst>
                                      </p:cBhvr>
                                      <p:tavLst>
                                        <p:tav tm="0">
                                          <p:val>
                                            <p:strVal val="ppt_x"/>
                                          </p:val>
                                        </p:tav>
                                        <p:tav tm="100000">
                                          <p:val>
                                            <p:strVal val="ppt_x"/>
                                          </p:val>
                                        </p:tav>
                                      </p:tavLst>
                                    </p:anim>
                                    <p:anim calcmode="lin" valueType="num">
                                      <p:cBhvr>
                                        <p:cTn id="250" dur="1000"/>
                                        <p:tgtEl>
                                          <p:spTgt spid="135176"/>
                                        </p:tgtEl>
                                        <p:attrNameLst>
                                          <p:attrName>ppt_y</p:attrName>
                                        </p:attrNameLst>
                                      </p:cBhvr>
                                      <p:tavLst>
                                        <p:tav tm="0">
                                          <p:val>
                                            <p:strVal val="ppt_y"/>
                                          </p:val>
                                        </p:tav>
                                        <p:tav tm="100000">
                                          <p:val>
                                            <p:strVal val="ppt_y-.1"/>
                                          </p:val>
                                        </p:tav>
                                      </p:tavLst>
                                    </p:anim>
                                    <p:set>
                                      <p:cBhvr>
                                        <p:cTn id="251" dur="1" fill="hold">
                                          <p:stCondLst>
                                            <p:cond delay="999"/>
                                          </p:stCondLst>
                                        </p:cTn>
                                        <p:tgtEl>
                                          <p:spTgt spid="135176"/>
                                        </p:tgtEl>
                                        <p:attrNameLst>
                                          <p:attrName>style.visibility</p:attrName>
                                        </p:attrNameLst>
                                      </p:cBhvr>
                                      <p:to>
                                        <p:strVal val="hidden"/>
                                      </p:to>
                                    </p:set>
                                  </p:childTnLst>
                                </p:cTn>
                              </p:par>
                            </p:childTnLst>
                          </p:cTn>
                        </p:par>
                        <p:par>
                          <p:cTn id="252" fill="hold" nodeType="afterGroup">
                            <p:stCondLst>
                              <p:cond delay="1000"/>
                            </p:stCondLst>
                            <p:childTnLst>
                              <p:par>
                                <p:cTn id="253" presetID="47" presetClass="entr" presetSubtype="0" fill="hold" grpId="0" nodeType="afterEffect">
                                  <p:stCondLst>
                                    <p:cond delay="0"/>
                                  </p:stCondLst>
                                  <p:childTnLst>
                                    <p:set>
                                      <p:cBhvr>
                                        <p:cTn id="254" dur="1" fill="hold">
                                          <p:stCondLst>
                                            <p:cond delay="0"/>
                                          </p:stCondLst>
                                        </p:cTn>
                                        <p:tgtEl>
                                          <p:spTgt spid="135211"/>
                                        </p:tgtEl>
                                        <p:attrNameLst>
                                          <p:attrName>style.visibility</p:attrName>
                                        </p:attrNameLst>
                                      </p:cBhvr>
                                      <p:to>
                                        <p:strVal val="visible"/>
                                      </p:to>
                                    </p:set>
                                    <p:animEffect transition="in" filter="fade">
                                      <p:cBhvr>
                                        <p:cTn id="255" dur="1000"/>
                                        <p:tgtEl>
                                          <p:spTgt spid="135211"/>
                                        </p:tgtEl>
                                      </p:cBhvr>
                                    </p:animEffect>
                                    <p:anim calcmode="lin" valueType="num">
                                      <p:cBhvr>
                                        <p:cTn id="256" dur="1000" fill="hold"/>
                                        <p:tgtEl>
                                          <p:spTgt spid="135211"/>
                                        </p:tgtEl>
                                        <p:attrNameLst>
                                          <p:attrName>ppt_x</p:attrName>
                                        </p:attrNameLst>
                                      </p:cBhvr>
                                      <p:tavLst>
                                        <p:tav tm="0">
                                          <p:val>
                                            <p:strVal val="#ppt_x"/>
                                          </p:val>
                                        </p:tav>
                                        <p:tav tm="100000">
                                          <p:val>
                                            <p:strVal val="#ppt_x"/>
                                          </p:val>
                                        </p:tav>
                                      </p:tavLst>
                                    </p:anim>
                                    <p:anim calcmode="lin" valueType="num">
                                      <p:cBhvr>
                                        <p:cTn id="257" dur="1000" fill="hold"/>
                                        <p:tgtEl>
                                          <p:spTgt spid="135211"/>
                                        </p:tgtEl>
                                        <p:attrNameLst>
                                          <p:attrName>ppt_y</p:attrName>
                                        </p:attrNameLst>
                                      </p:cBhvr>
                                      <p:tavLst>
                                        <p:tav tm="0">
                                          <p:val>
                                            <p:strVal val="#ppt_y-.1"/>
                                          </p:val>
                                        </p:tav>
                                        <p:tav tm="100000">
                                          <p:val>
                                            <p:strVal val="#ppt_y"/>
                                          </p:val>
                                        </p:tav>
                                      </p:tavLst>
                                    </p:anim>
                                  </p:childTnLst>
                                </p:cTn>
                              </p:par>
                            </p:childTnLst>
                          </p:cTn>
                        </p:par>
                        <p:par>
                          <p:cTn id="258" fill="hold" nodeType="afterGroup">
                            <p:stCondLst>
                              <p:cond delay="2000"/>
                            </p:stCondLst>
                            <p:childTnLst>
                              <p:par>
                                <p:cTn id="259" presetID="47" presetClass="exit" presetSubtype="0" fill="hold" grpId="0" nodeType="afterEffect">
                                  <p:stCondLst>
                                    <p:cond delay="0"/>
                                  </p:stCondLst>
                                  <p:childTnLst>
                                    <p:animEffect transition="out" filter="fade">
                                      <p:cBhvr>
                                        <p:cTn id="260" dur="1000"/>
                                        <p:tgtEl>
                                          <p:spTgt spid="135183"/>
                                        </p:tgtEl>
                                      </p:cBhvr>
                                    </p:animEffect>
                                    <p:anim calcmode="lin" valueType="num">
                                      <p:cBhvr>
                                        <p:cTn id="261" dur="1000"/>
                                        <p:tgtEl>
                                          <p:spTgt spid="135183"/>
                                        </p:tgtEl>
                                        <p:attrNameLst>
                                          <p:attrName>ppt_x</p:attrName>
                                        </p:attrNameLst>
                                      </p:cBhvr>
                                      <p:tavLst>
                                        <p:tav tm="0">
                                          <p:val>
                                            <p:strVal val="ppt_x"/>
                                          </p:val>
                                        </p:tav>
                                        <p:tav tm="100000">
                                          <p:val>
                                            <p:strVal val="ppt_x"/>
                                          </p:val>
                                        </p:tav>
                                      </p:tavLst>
                                    </p:anim>
                                    <p:anim calcmode="lin" valueType="num">
                                      <p:cBhvr>
                                        <p:cTn id="262" dur="1000"/>
                                        <p:tgtEl>
                                          <p:spTgt spid="135183"/>
                                        </p:tgtEl>
                                        <p:attrNameLst>
                                          <p:attrName>ppt_y</p:attrName>
                                        </p:attrNameLst>
                                      </p:cBhvr>
                                      <p:tavLst>
                                        <p:tav tm="0">
                                          <p:val>
                                            <p:strVal val="ppt_y"/>
                                          </p:val>
                                        </p:tav>
                                        <p:tav tm="100000">
                                          <p:val>
                                            <p:strVal val="ppt_y-.1"/>
                                          </p:val>
                                        </p:tav>
                                      </p:tavLst>
                                    </p:anim>
                                    <p:set>
                                      <p:cBhvr>
                                        <p:cTn id="263" dur="1" fill="hold">
                                          <p:stCondLst>
                                            <p:cond delay="999"/>
                                          </p:stCondLst>
                                        </p:cTn>
                                        <p:tgtEl>
                                          <p:spTgt spid="135183"/>
                                        </p:tgtEl>
                                        <p:attrNameLst>
                                          <p:attrName>style.visibility</p:attrName>
                                        </p:attrNameLst>
                                      </p:cBhvr>
                                      <p:to>
                                        <p:strVal val="hidden"/>
                                      </p:to>
                                    </p:set>
                                  </p:childTnLst>
                                </p:cTn>
                              </p:par>
                            </p:childTnLst>
                          </p:cTn>
                        </p:par>
                        <p:par>
                          <p:cTn id="264" fill="hold" nodeType="afterGroup">
                            <p:stCondLst>
                              <p:cond delay="3000"/>
                            </p:stCondLst>
                            <p:childTnLst>
                              <p:par>
                                <p:cTn id="265" presetID="47" presetClass="entr" presetSubtype="0" fill="hold" grpId="0" nodeType="afterEffect">
                                  <p:stCondLst>
                                    <p:cond delay="0"/>
                                  </p:stCondLst>
                                  <p:childTnLst>
                                    <p:set>
                                      <p:cBhvr>
                                        <p:cTn id="266" dur="1" fill="hold">
                                          <p:stCondLst>
                                            <p:cond delay="0"/>
                                          </p:stCondLst>
                                        </p:cTn>
                                        <p:tgtEl>
                                          <p:spTgt spid="135212"/>
                                        </p:tgtEl>
                                        <p:attrNameLst>
                                          <p:attrName>style.visibility</p:attrName>
                                        </p:attrNameLst>
                                      </p:cBhvr>
                                      <p:to>
                                        <p:strVal val="visible"/>
                                      </p:to>
                                    </p:set>
                                    <p:animEffect transition="in" filter="fade">
                                      <p:cBhvr>
                                        <p:cTn id="267" dur="1000"/>
                                        <p:tgtEl>
                                          <p:spTgt spid="135212"/>
                                        </p:tgtEl>
                                      </p:cBhvr>
                                    </p:animEffect>
                                    <p:anim calcmode="lin" valueType="num">
                                      <p:cBhvr>
                                        <p:cTn id="268" dur="1000" fill="hold"/>
                                        <p:tgtEl>
                                          <p:spTgt spid="135212"/>
                                        </p:tgtEl>
                                        <p:attrNameLst>
                                          <p:attrName>ppt_x</p:attrName>
                                        </p:attrNameLst>
                                      </p:cBhvr>
                                      <p:tavLst>
                                        <p:tav tm="0">
                                          <p:val>
                                            <p:strVal val="#ppt_x"/>
                                          </p:val>
                                        </p:tav>
                                        <p:tav tm="100000">
                                          <p:val>
                                            <p:strVal val="#ppt_x"/>
                                          </p:val>
                                        </p:tav>
                                      </p:tavLst>
                                    </p:anim>
                                    <p:anim calcmode="lin" valueType="num">
                                      <p:cBhvr>
                                        <p:cTn id="269" dur="1000" fill="hold"/>
                                        <p:tgtEl>
                                          <p:spTgt spid="135212"/>
                                        </p:tgtEl>
                                        <p:attrNameLst>
                                          <p:attrName>ppt_y</p:attrName>
                                        </p:attrNameLst>
                                      </p:cBhvr>
                                      <p:tavLst>
                                        <p:tav tm="0">
                                          <p:val>
                                            <p:strVal val="#ppt_y-.1"/>
                                          </p:val>
                                        </p:tav>
                                        <p:tav tm="100000">
                                          <p:val>
                                            <p:strVal val="#ppt_y"/>
                                          </p:val>
                                        </p:tav>
                                      </p:tavLst>
                                    </p:anim>
                                  </p:childTnLst>
                                </p:cTn>
                              </p:par>
                            </p:childTnLst>
                          </p:cTn>
                        </p:par>
                      </p:childTnLst>
                    </p:cTn>
                  </p:par>
                  <p:par>
                    <p:cTn id="270" fill="hold" nodeType="clickPar">
                      <p:stCondLst>
                        <p:cond delay="indefinite"/>
                      </p:stCondLst>
                      <p:childTnLst>
                        <p:par>
                          <p:cTn id="271" fill="hold" nodeType="withGroup">
                            <p:stCondLst>
                              <p:cond delay="0"/>
                            </p:stCondLst>
                            <p:childTnLst>
                              <p:par>
                                <p:cTn id="272" presetID="12" presetClass="exit" presetSubtype="4" fill="hold" grpId="1" nodeType="clickEffect">
                                  <p:stCondLst>
                                    <p:cond delay="0"/>
                                  </p:stCondLst>
                                  <p:childTnLst>
                                    <p:animEffect transition="out" filter="slide(fromBottom)">
                                      <p:cBhvr>
                                        <p:cTn id="273" dur="500"/>
                                        <p:tgtEl>
                                          <p:spTgt spid="135210"/>
                                        </p:tgtEl>
                                      </p:cBhvr>
                                    </p:animEffect>
                                    <p:set>
                                      <p:cBhvr>
                                        <p:cTn id="274" dur="1" fill="hold">
                                          <p:stCondLst>
                                            <p:cond delay="499"/>
                                          </p:stCondLst>
                                        </p:cTn>
                                        <p:tgtEl>
                                          <p:spTgt spid="135210"/>
                                        </p:tgtEl>
                                        <p:attrNameLst>
                                          <p:attrName>style.visibility</p:attrName>
                                        </p:attrNameLst>
                                      </p:cBhvr>
                                      <p:to>
                                        <p:strVal val="hidden"/>
                                      </p:to>
                                    </p:set>
                                  </p:childTnLst>
                                </p:cTn>
                              </p:par>
                            </p:childTnLst>
                          </p:cTn>
                        </p:par>
                        <p:par>
                          <p:cTn id="275" fill="hold" nodeType="afterGroup">
                            <p:stCondLst>
                              <p:cond delay="500"/>
                            </p:stCondLst>
                            <p:childTnLst>
                              <p:par>
                                <p:cTn id="276" presetID="12" presetClass="entr" presetSubtype="4" fill="hold" grpId="0" nodeType="afterEffect">
                                  <p:stCondLst>
                                    <p:cond delay="0"/>
                                  </p:stCondLst>
                                  <p:childTnLst>
                                    <p:set>
                                      <p:cBhvr>
                                        <p:cTn id="277" dur="1" fill="hold">
                                          <p:stCondLst>
                                            <p:cond delay="0"/>
                                          </p:stCondLst>
                                        </p:cTn>
                                        <p:tgtEl>
                                          <p:spTgt spid="135213"/>
                                        </p:tgtEl>
                                        <p:attrNameLst>
                                          <p:attrName>style.visibility</p:attrName>
                                        </p:attrNameLst>
                                      </p:cBhvr>
                                      <p:to>
                                        <p:strVal val="visible"/>
                                      </p:to>
                                    </p:set>
                                    <p:animEffect transition="in" filter="slide(fromBottom)">
                                      <p:cBhvr>
                                        <p:cTn id="278" dur="500"/>
                                        <p:tgtEl>
                                          <p:spTgt spid="135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6" grpId="0" animBg="1"/>
      <p:bldP spid="135177" grpId="0" animBg="1"/>
      <p:bldP spid="135178" grpId="0" animBg="1"/>
      <p:bldP spid="135179" grpId="0" animBg="1"/>
      <p:bldP spid="135180" grpId="0" animBg="1"/>
      <p:bldP spid="135181" grpId="0" animBg="1"/>
      <p:bldP spid="135182" grpId="0" animBg="1"/>
      <p:bldP spid="135183" grpId="0" animBg="1"/>
      <p:bldP spid="135185" grpId="0" animBg="1"/>
      <p:bldP spid="135186" grpId="0" animBg="1"/>
      <p:bldP spid="135187" grpId="0" animBg="1"/>
      <p:bldP spid="135188" grpId="0" animBg="1"/>
      <p:bldP spid="135189" grpId="0" animBg="1"/>
      <p:bldP spid="135190" grpId="0" animBg="1"/>
      <p:bldP spid="135191" grpId="0" animBg="1"/>
      <p:bldP spid="135192" grpId="0" animBg="1"/>
      <p:bldP spid="135193" grpId="0" animBg="1"/>
      <p:bldP spid="135194" grpId="0" animBg="1"/>
      <p:bldP spid="135195" grpId="0" animBg="1"/>
      <p:bldP spid="135195" grpId="1" animBg="1"/>
      <p:bldP spid="135196" grpId="0" animBg="1"/>
      <p:bldP spid="135196" grpId="1" animBg="1"/>
      <p:bldP spid="135197" grpId="0" animBg="1"/>
      <p:bldP spid="135197" grpId="1" animBg="1"/>
      <p:bldP spid="135198" grpId="0" animBg="1"/>
      <p:bldP spid="135198" grpId="1" animBg="1"/>
      <p:bldP spid="135199" grpId="0" animBg="1"/>
      <p:bldP spid="135199" grpId="1" animBg="1"/>
      <p:bldP spid="135200" grpId="0" animBg="1"/>
      <p:bldP spid="135200" grpId="1" animBg="1"/>
      <p:bldP spid="135201" grpId="0" animBg="1"/>
      <p:bldP spid="135201" grpId="1" animBg="1"/>
      <p:bldP spid="135202" grpId="0" animBg="1"/>
      <p:bldP spid="135202" grpId="1" animBg="1"/>
      <p:bldP spid="135203" grpId="0" animBg="1"/>
      <p:bldP spid="135203" grpId="1" animBg="1"/>
      <p:bldP spid="135204" grpId="0" animBg="1"/>
      <p:bldP spid="135204" grpId="1" animBg="1"/>
      <p:bldP spid="135205" grpId="0" animBg="1"/>
      <p:bldP spid="135205" grpId="1" animBg="1"/>
      <p:bldP spid="135206" grpId="0" animBg="1"/>
      <p:bldP spid="135207" grpId="0" animBg="1"/>
      <p:bldP spid="135207" grpId="1" animBg="1"/>
      <p:bldP spid="135208" grpId="0" animBg="1"/>
      <p:bldP spid="135209" grpId="0" animBg="1"/>
      <p:bldP spid="135210" grpId="0" animBg="1"/>
      <p:bldP spid="135210" grpId="1" animBg="1"/>
      <p:bldP spid="135211" grpId="0" animBg="1"/>
      <p:bldP spid="135212" grpId="0" animBg="1"/>
      <p:bldP spid="13521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8E391DE0-CB44-44C7-AF61-31A6B7D79F2D}"/>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CFA5BC54-B927-4344-8441-7B09CE52A545}" type="slidenum">
              <a:rPr lang="en-US" altLang="zh-CN" sz="1200" b="0">
                <a:solidFill>
                  <a:schemeClr val="tx1"/>
                </a:solidFill>
                <a:latin typeface="Garamond" panose="02020404030301010803" pitchFamily="18" charset="0"/>
                <a:ea typeface="宋体" panose="02010600030101010101" pitchFamily="2" charset="-122"/>
              </a:rPr>
              <a:pPr eaLnBrk="1" hangingPunct="1"/>
              <a:t>47</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44035" name="Rectangle 2">
            <a:extLst>
              <a:ext uri="{FF2B5EF4-FFF2-40B4-BE49-F238E27FC236}">
                <a16:creationId xmlns:a16="http://schemas.microsoft.com/office/drawing/2014/main" id="{DA435585-0D7C-4099-8B48-F1A88EBA225A}"/>
              </a:ext>
            </a:extLst>
          </p:cNvPr>
          <p:cNvSpPr>
            <a:spLocks noGrp="1" noChangeArrowheads="1"/>
          </p:cNvSpPr>
          <p:nvPr>
            <p:ph type="title"/>
          </p:nvPr>
        </p:nvSpPr>
        <p:spPr>
          <a:xfrm>
            <a:off x="304800" y="260350"/>
            <a:ext cx="8839200" cy="762000"/>
          </a:xfrm>
          <a:noFill/>
        </p:spPr>
        <p:txBody>
          <a:bodyPr/>
          <a:lstStyle/>
          <a:p>
            <a:pPr eaLnBrk="1" hangingPunct="1"/>
            <a:r>
              <a:rPr lang="en-US" altLang="zh-CN" sz="4000" b="1"/>
              <a:t>1.3.3 </a:t>
            </a:r>
            <a:r>
              <a:rPr lang="zh-CN" altLang="en-US" sz="4000" b="1"/>
              <a:t>语义分析及中间代码生成程序</a:t>
            </a:r>
            <a:r>
              <a:rPr lang="zh-CN" altLang="en-US"/>
              <a:t> </a:t>
            </a:r>
          </a:p>
        </p:txBody>
      </p:sp>
      <p:sp>
        <p:nvSpPr>
          <p:cNvPr id="44036" name="Text Box 3">
            <a:extLst>
              <a:ext uri="{FF2B5EF4-FFF2-40B4-BE49-F238E27FC236}">
                <a16:creationId xmlns:a16="http://schemas.microsoft.com/office/drawing/2014/main" id="{7DC961F3-88BD-43D0-B2B4-F269BD74654C}"/>
              </a:ext>
            </a:extLst>
          </p:cNvPr>
          <p:cNvSpPr txBox="1">
            <a:spLocks noChangeArrowheads="1"/>
          </p:cNvSpPr>
          <p:nvPr/>
        </p:nvSpPr>
        <p:spPr bwMode="auto">
          <a:xfrm>
            <a:off x="190500" y="1374775"/>
            <a:ext cx="8763000" cy="4893647"/>
          </a:xfrm>
          <a:prstGeom prst="rect">
            <a:avLst/>
          </a:prstGeom>
          <a:noFill/>
          <a:ln>
            <a:noFill/>
          </a:ln>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ts val="600"/>
              </a:spcBef>
              <a:spcAft>
                <a:spcPts val="600"/>
              </a:spcAft>
            </a:pPr>
            <a:r>
              <a:rPr kumimoji="1" lang="zh-CN" altLang="en-US" sz="2400" dirty="0">
                <a:solidFill>
                  <a:schemeClr val="bg2"/>
                </a:solidFill>
                <a:latin typeface="Times New Roman" panose="02020603050405020304" pitchFamily="18" charset="0"/>
                <a:ea typeface="宋体" panose="02010600030101010101" pitchFamily="2" charset="-122"/>
              </a:rPr>
              <a:t>　　</a:t>
            </a:r>
            <a:r>
              <a:rPr kumimoji="1" lang="zh-CN" altLang="en-US" sz="2400" dirty="0">
                <a:solidFill>
                  <a:schemeClr val="tx1"/>
                </a:solidFill>
                <a:latin typeface="华文细黑" panose="02010600040101010101" pitchFamily="2" charset="-122"/>
                <a:ea typeface="华文细黑" panose="02010600040101010101" pitchFamily="2" charset="-122"/>
              </a:rPr>
              <a:t>语义分析的功能是确定源程序的语义是否正确。</a:t>
            </a:r>
          </a:p>
          <a:p>
            <a:pPr eaLnBrk="1" hangingPunct="1">
              <a:spcBef>
                <a:spcPts val="600"/>
              </a:spcBef>
              <a:spcAft>
                <a:spcPts val="600"/>
              </a:spcAft>
            </a:pPr>
            <a:r>
              <a:rPr kumimoji="1" lang="zh-CN" altLang="en-US" sz="2400" dirty="0">
                <a:solidFill>
                  <a:schemeClr val="tx1"/>
                </a:solidFill>
                <a:latin typeface="华文细黑" panose="02010600040101010101" pitchFamily="2" charset="-122"/>
                <a:ea typeface="华文细黑" panose="02010600040101010101" pitchFamily="2" charset="-122"/>
              </a:rPr>
              <a:t>　　语义分析主要能识别的语义错误有变量没声明就使用、变量重复声明、运算对象类型是否匹配、数组下标是否整数等。</a:t>
            </a:r>
          </a:p>
          <a:p>
            <a:pPr eaLnBrk="1" hangingPunct="1">
              <a:spcBef>
                <a:spcPts val="600"/>
              </a:spcBef>
              <a:spcAft>
                <a:spcPts val="600"/>
              </a:spcAft>
            </a:pPr>
            <a:endParaRPr kumimoji="1" lang="zh-CN" altLang="en-US" sz="2400" dirty="0">
              <a:solidFill>
                <a:schemeClr val="tx1"/>
              </a:solidFill>
              <a:latin typeface="华文细黑" panose="02010600040101010101" pitchFamily="2" charset="-122"/>
              <a:ea typeface="华文细黑" panose="02010600040101010101" pitchFamily="2" charset="-122"/>
            </a:endParaRPr>
          </a:p>
          <a:p>
            <a:pPr eaLnBrk="1" hangingPunct="1">
              <a:spcBef>
                <a:spcPts val="600"/>
              </a:spcBef>
              <a:spcAft>
                <a:spcPts val="600"/>
              </a:spcAft>
            </a:pPr>
            <a:r>
              <a:rPr kumimoji="1" lang="zh-CN" altLang="en-US" sz="2400" dirty="0">
                <a:solidFill>
                  <a:schemeClr val="tx1"/>
                </a:solidFill>
                <a:latin typeface="华文细黑" panose="02010600040101010101" pitchFamily="2" charset="-122"/>
                <a:ea typeface="华文细黑" panose="02010600040101010101" pitchFamily="2" charset="-122"/>
              </a:rPr>
              <a:t>例如分析表达式</a:t>
            </a:r>
            <a:r>
              <a:rPr kumimoji="1" lang="en-US" altLang="zh-CN" sz="2400" dirty="0">
                <a:solidFill>
                  <a:schemeClr val="tx1"/>
                </a:solidFill>
                <a:latin typeface="华文细黑" panose="02010600040101010101" pitchFamily="2" charset="-122"/>
                <a:ea typeface="华文细黑" panose="02010600040101010101" pitchFamily="2" charset="-122"/>
              </a:rPr>
              <a:t>A+B</a:t>
            </a:r>
            <a:r>
              <a:rPr kumimoji="1" lang="zh-CN" altLang="en-US" sz="2400" dirty="0">
                <a:solidFill>
                  <a:schemeClr val="tx1"/>
                </a:solidFill>
                <a:latin typeface="华文细黑" panose="02010600040101010101" pitchFamily="2" charset="-122"/>
                <a:ea typeface="华文细黑" panose="02010600040101010101" pitchFamily="2" charset="-122"/>
              </a:rPr>
              <a:t>时，当分析到</a:t>
            </a:r>
            <a:r>
              <a:rPr kumimoji="1" lang="en-US" altLang="zh-CN" sz="2400" dirty="0">
                <a:solidFill>
                  <a:schemeClr val="tx1"/>
                </a:solidFill>
                <a:latin typeface="华文细黑" panose="02010600040101010101" pitchFamily="2" charset="-122"/>
                <a:ea typeface="华文细黑" panose="02010600040101010101" pitchFamily="2" charset="-122"/>
              </a:rPr>
              <a:t>+</a:t>
            </a:r>
            <a:r>
              <a:rPr kumimoji="1" lang="zh-CN" altLang="en-US" sz="2400" dirty="0">
                <a:solidFill>
                  <a:schemeClr val="tx1"/>
                </a:solidFill>
                <a:latin typeface="华文细黑" panose="02010600040101010101" pitchFamily="2" charset="-122"/>
                <a:ea typeface="华文细黑" panose="02010600040101010101" pitchFamily="2" charset="-122"/>
              </a:rPr>
              <a:t>操作时，语义分析程序就要分析</a:t>
            </a:r>
            <a:r>
              <a:rPr kumimoji="1" lang="en-US" altLang="zh-CN" sz="2400" dirty="0">
                <a:solidFill>
                  <a:schemeClr val="tx1"/>
                </a:solidFill>
                <a:latin typeface="华文细黑" panose="02010600040101010101" pitchFamily="2" charset="-122"/>
                <a:ea typeface="华文细黑" panose="02010600040101010101" pitchFamily="2" charset="-122"/>
              </a:rPr>
              <a:t>A</a:t>
            </a:r>
            <a:r>
              <a:rPr kumimoji="1" lang="zh-CN" altLang="en-US" sz="2400" dirty="0">
                <a:solidFill>
                  <a:schemeClr val="tx1"/>
                </a:solidFill>
                <a:latin typeface="华文细黑" panose="02010600040101010101" pitchFamily="2" charset="-122"/>
                <a:ea typeface="华文细黑" panose="02010600040101010101" pitchFamily="2" charset="-122"/>
              </a:rPr>
              <a:t>、</a:t>
            </a:r>
            <a:r>
              <a:rPr kumimoji="1" lang="en-US" altLang="zh-CN" sz="2400" dirty="0">
                <a:solidFill>
                  <a:schemeClr val="tx1"/>
                </a:solidFill>
                <a:latin typeface="华文细黑" panose="02010600040101010101" pitchFamily="2" charset="-122"/>
                <a:ea typeface="华文细黑" panose="02010600040101010101" pitchFamily="2" charset="-122"/>
              </a:rPr>
              <a:t>B</a:t>
            </a:r>
            <a:r>
              <a:rPr kumimoji="1" lang="zh-CN" altLang="en-US" sz="2400" dirty="0">
                <a:solidFill>
                  <a:schemeClr val="tx1"/>
                </a:solidFill>
                <a:latin typeface="华文细黑" panose="02010600040101010101" pitchFamily="2" charset="-122"/>
                <a:ea typeface="华文细黑" panose="02010600040101010101" pitchFamily="2" charset="-122"/>
              </a:rPr>
              <a:t>是否已经声明、是否具有兼容的类型、是否已经有值。为了识别出这些语义错误，语义分析要使用编译程序中建立的许多表。</a:t>
            </a:r>
          </a:p>
          <a:p>
            <a:pPr eaLnBrk="1" hangingPunct="1">
              <a:spcBef>
                <a:spcPts val="600"/>
              </a:spcBef>
              <a:spcAft>
                <a:spcPts val="600"/>
              </a:spcAft>
            </a:pPr>
            <a:r>
              <a:rPr kumimoji="1" lang="zh-CN" altLang="en-US" sz="2400" dirty="0">
                <a:solidFill>
                  <a:schemeClr val="tx1"/>
                </a:solidFill>
                <a:latin typeface="华文细黑" panose="02010600040101010101" pitchFamily="2" charset="-122"/>
                <a:ea typeface="华文细黑" panose="02010600040101010101" pitchFamily="2" charset="-122"/>
              </a:rPr>
              <a:t>　　语义分析程序通常将源程序生成一种中间表示形式，即中间代码。中间代码具有易于产生、易于翻译成目标程序的特点，可看成是一种抽象机的指令代码 </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4">
            <a:extLst>
              <a:ext uri="{FF2B5EF4-FFF2-40B4-BE49-F238E27FC236}">
                <a16:creationId xmlns:a16="http://schemas.microsoft.com/office/drawing/2014/main" id="{D96C297C-D4B4-42F3-A062-EE076E80BC10}"/>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393E041E-683F-4556-897B-068975F3EF2E}" type="slidenum">
              <a:rPr lang="en-US" altLang="zh-CN" sz="1200" b="0">
                <a:solidFill>
                  <a:schemeClr val="tx1"/>
                </a:solidFill>
                <a:latin typeface="Garamond" panose="02020404030301010803" pitchFamily="18" charset="0"/>
                <a:ea typeface="宋体" panose="02010600030101010101" pitchFamily="2" charset="-122"/>
              </a:rPr>
              <a:pPr eaLnBrk="1" hangingPunct="1"/>
              <a:t>48</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45059" name="Text Box 3">
            <a:extLst>
              <a:ext uri="{FF2B5EF4-FFF2-40B4-BE49-F238E27FC236}">
                <a16:creationId xmlns:a16="http://schemas.microsoft.com/office/drawing/2014/main" id="{ED295101-A471-4A07-9DA5-557F8A276570}"/>
              </a:ext>
            </a:extLst>
          </p:cNvPr>
          <p:cNvSpPr txBox="1">
            <a:spLocks noChangeArrowheads="1"/>
          </p:cNvSpPr>
          <p:nvPr/>
        </p:nvSpPr>
        <p:spPr bwMode="auto">
          <a:xfrm>
            <a:off x="190500" y="1374775"/>
            <a:ext cx="8763000" cy="1754326"/>
          </a:xfrm>
          <a:prstGeom prst="rect">
            <a:avLst/>
          </a:prstGeom>
          <a:noFill/>
          <a:ln>
            <a:noFill/>
          </a:ln>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r>
              <a:rPr kumimoji="1" lang="zh-CN" altLang="en-US" sz="2400" dirty="0">
                <a:solidFill>
                  <a:schemeClr val="bg2"/>
                </a:solidFill>
                <a:latin typeface="Times New Roman" panose="02020603050405020304" pitchFamily="18" charset="0"/>
                <a:ea typeface="宋体" panose="02010600030101010101" pitchFamily="2" charset="-122"/>
              </a:rPr>
              <a:t>　　</a:t>
            </a:r>
            <a:r>
              <a:rPr kumimoji="1" lang="zh-CN" altLang="en-US" sz="2400" dirty="0">
                <a:solidFill>
                  <a:schemeClr val="bg2"/>
                </a:solidFill>
                <a:latin typeface="华文细黑" panose="02010600040101010101" pitchFamily="2" charset="-122"/>
                <a:ea typeface="华文细黑" panose="02010600040101010101" pitchFamily="2" charset="-122"/>
              </a:rPr>
              <a:t>例如：</a:t>
            </a:r>
            <a:r>
              <a:rPr kumimoji="1" lang="en-US" altLang="zh-CN" sz="2400" dirty="0">
                <a:solidFill>
                  <a:schemeClr val="bg2"/>
                </a:solidFill>
                <a:latin typeface="华文细黑" panose="02010600040101010101" pitchFamily="2" charset="-122"/>
                <a:ea typeface="华文细黑" panose="02010600040101010101" pitchFamily="2" charset="-122"/>
              </a:rPr>
              <a:t>a=</a:t>
            </a:r>
            <a:r>
              <a:rPr kumimoji="1" lang="en-US" altLang="zh-CN" sz="2400" dirty="0" err="1">
                <a:solidFill>
                  <a:schemeClr val="bg2"/>
                </a:solidFill>
                <a:latin typeface="华文细黑" panose="02010600040101010101" pitchFamily="2" charset="-122"/>
                <a:ea typeface="华文细黑" panose="02010600040101010101" pitchFamily="2" charset="-122"/>
              </a:rPr>
              <a:t>b+c</a:t>
            </a:r>
            <a:r>
              <a:rPr kumimoji="1" lang="en-US" altLang="zh-CN" sz="2400" dirty="0">
                <a:solidFill>
                  <a:schemeClr val="bg2"/>
                </a:solidFill>
                <a:latin typeface="华文细黑" panose="02010600040101010101" pitchFamily="2" charset="-122"/>
                <a:ea typeface="华文细黑" panose="02010600040101010101" pitchFamily="2" charset="-122"/>
              </a:rPr>
              <a:t>*20</a:t>
            </a:r>
          </a:p>
          <a:p>
            <a:pPr eaLnBrk="1" hangingPunct="1">
              <a:spcBef>
                <a:spcPct val="50000"/>
              </a:spcBef>
            </a:pPr>
            <a:r>
              <a:rPr kumimoji="1" lang="zh-CN" altLang="en-US" sz="2400" dirty="0">
                <a:solidFill>
                  <a:schemeClr val="tx1"/>
                </a:solidFill>
                <a:latin typeface="华文细黑" panose="02010600040101010101" pitchFamily="2" charset="-122"/>
                <a:ea typeface="华文细黑" panose="02010600040101010101" pitchFamily="2" charset="-122"/>
              </a:rPr>
              <a:t>假设</a:t>
            </a:r>
            <a:r>
              <a:rPr kumimoji="1" lang="en-US" altLang="zh-CN" sz="2400" dirty="0">
                <a:solidFill>
                  <a:schemeClr val="tx1"/>
                </a:solidFill>
                <a:latin typeface="华文细黑" panose="02010600040101010101" pitchFamily="2" charset="-122"/>
                <a:ea typeface="华文细黑" panose="02010600040101010101" pitchFamily="2" charset="-122"/>
              </a:rPr>
              <a:t>a</a:t>
            </a:r>
            <a:r>
              <a:rPr kumimoji="1" lang="zh-CN" altLang="en-US" sz="2400" dirty="0">
                <a:solidFill>
                  <a:schemeClr val="tx1"/>
                </a:solidFill>
                <a:latin typeface="华文细黑" panose="02010600040101010101" pitchFamily="2" charset="-122"/>
                <a:ea typeface="华文细黑" panose="02010600040101010101" pitchFamily="2" charset="-122"/>
              </a:rPr>
              <a:t>、</a:t>
            </a:r>
            <a:r>
              <a:rPr kumimoji="1" lang="en-US" altLang="zh-CN" sz="2400" dirty="0">
                <a:solidFill>
                  <a:schemeClr val="tx1"/>
                </a:solidFill>
                <a:latin typeface="华文细黑" panose="02010600040101010101" pitchFamily="2" charset="-122"/>
                <a:ea typeface="华文细黑" panose="02010600040101010101" pitchFamily="2" charset="-122"/>
              </a:rPr>
              <a:t>b</a:t>
            </a:r>
            <a:r>
              <a:rPr kumimoji="1" lang="zh-CN" altLang="en-US" sz="2400" dirty="0">
                <a:solidFill>
                  <a:schemeClr val="tx1"/>
                </a:solidFill>
                <a:latin typeface="华文细黑" panose="02010600040101010101" pitchFamily="2" charset="-122"/>
                <a:ea typeface="华文细黑" panose="02010600040101010101" pitchFamily="2" charset="-122"/>
              </a:rPr>
              <a:t>、</a:t>
            </a:r>
            <a:r>
              <a:rPr kumimoji="1" lang="en-US" altLang="zh-CN" sz="2400" dirty="0">
                <a:solidFill>
                  <a:schemeClr val="tx1"/>
                </a:solidFill>
                <a:latin typeface="华文细黑" panose="02010600040101010101" pitchFamily="2" charset="-122"/>
                <a:ea typeface="华文细黑" panose="02010600040101010101" pitchFamily="2" charset="-122"/>
              </a:rPr>
              <a:t>c</a:t>
            </a:r>
            <a:r>
              <a:rPr kumimoji="1" lang="zh-CN" altLang="en-US" sz="2400" dirty="0">
                <a:solidFill>
                  <a:schemeClr val="tx1"/>
                </a:solidFill>
                <a:latin typeface="华文细黑" panose="02010600040101010101" pitchFamily="2" charset="-122"/>
                <a:ea typeface="华文细黑" panose="02010600040101010101" pitchFamily="2" charset="-122"/>
              </a:rPr>
              <a:t>已经被声明为浮点数，则语义分析器的类型检查程序发现运算符*被用于一个浮点数和一个整数，则整数</a:t>
            </a:r>
            <a:r>
              <a:rPr kumimoji="1" lang="en-US" altLang="zh-CN" sz="2400" dirty="0">
                <a:solidFill>
                  <a:schemeClr val="tx1"/>
                </a:solidFill>
                <a:latin typeface="华文细黑" panose="02010600040101010101" pitchFamily="2" charset="-122"/>
                <a:ea typeface="华文细黑" panose="02010600040101010101" pitchFamily="2" charset="-122"/>
              </a:rPr>
              <a:t>20</a:t>
            </a:r>
            <a:r>
              <a:rPr kumimoji="1" lang="zh-CN" altLang="en-US" sz="2400" dirty="0">
                <a:solidFill>
                  <a:schemeClr val="tx1"/>
                </a:solidFill>
                <a:latin typeface="华文细黑" panose="02010600040101010101" pitchFamily="2" charset="-122"/>
                <a:ea typeface="华文细黑" panose="02010600040101010101" pitchFamily="2" charset="-122"/>
              </a:rPr>
              <a:t>将被转换为浮点数。语义分析器输出中会出现</a:t>
            </a:r>
            <a:r>
              <a:rPr kumimoji="1" lang="en-US" altLang="zh-CN" sz="2400" dirty="0" err="1">
                <a:solidFill>
                  <a:schemeClr val="tx1"/>
                </a:solidFill>
                <a:latin typeface="华文细黑" panose="02010600040101010101" pitchFamily="2" charset="-122"/>
                <a:ea typeface="华文细黑" panose="02010600040101010101" pitchFamily="2" charset="-122"/>
              </a:rPr>
              <a:t>intofloat</a:t>
            </a:r>
            <a:r>
              <a:rPr kumimoji="1" lang="zh-CN" altLang="en-US" sz="2400" dirty="0">
                <a:solidFill>
                  <a:schemeClr val="tx1"/>
                </a:solidFill>
                <a:latin typeface="华文细黑" panose="02010600040101010101" pitchFamily="2" charset="-122"/>
                <a:ea typeface="华文细黑" panose="02010600040101010101" pitchFamily="2" charset="-122"/>
              </a:rPr>
              <a:t>运算。</a:t>
            </a:r>
          </a:p>
        </p:txBody>
      </p:sp>
      <p:grpSp>
        <p:nvGrpSpPr>
          <p:cNvPr id="45060" name="Group 4">
            <a:extLst>
              <a:ext uri="{FF2B5EF4-FFF2-40B4-BE49-F238E27FC236}">
                <a16:creationId xmlns:a16="http://schemas.microsoft.com/office/drawing/2014/main" id="{AE02A95A-5D08-4EE9-BE90-30C43AA724BD}"/>
              </a:ext>
            </a:extLst>
          </p:cNvPr>
          <p:cNvGrpSpPr>
            <a:grpSpLocks/>
          </p:cNvGrpSpPr>
          <p:nvPr/>
        </p:nvGrpSpPr>
        <p:grpSpPr bwMode="auto">
          <a:xfrm>
            <a:off x="2484438" y="3429000"/>
            <a:ext cx="3455987" cy="2257425"/>
            <a:chOff x="3470" y="482"/>
            <a:chExt cx="2177" cy="1422"/>
          </a:xfrm>
        </p:grpSpPr>
        <p:sp>
          <p:nvSpPr>
            <p:cNvPr id="45062" name="Text Box 5">
              <a:extLst>
                <a:ext uri="{FF2B5EF4-FFF2-40B4-BE49-F238E27FC236}">
                  <a16:creationId xmlns:a16="http://schemas.microsoft.com/office/drawing/2014/main" id="{F4370634-7D90-4C3B-AC2A-9C1C4A9F6B76}"/>
                </a:ext>
              </a:extLst>
            </p:cNvPr>
            <p:cNvSpPr txBox="1">
              <a:spLocks noChangeArrowheads="1"/>
            </p:cNvSpPr>
            <p:nvPr/>
          </p:nvSpPr>
          <p:spPr bwMode="auto">
            <a:xfrm>
              <a:off x="4105" y="482"/>
              <a:ext cx="3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r>
                <a:rPr kumimoji="1" lang="en-US" altLang="zh-CN" sz="2400">
                  <a:solidFill>
                    <a:srgbClr val="993300"/>
                  </a:solidFill>
                  <a:latin typeface="Times New Roman" panose="02020603050405020304" pitchFamily="18" charset="0"/>
                  <a:ea typeface="宋体" panose="02010600030101010101" pitchFamily="2" charset="-122"/>
                </a:rPr>
                <a:t>=</a:t>
              </a:r>
            </a:p>
          </p:txBody>
        </p:sp>
        <p:sp>
          <p:nvSpPr>
            <p:cNvPr id="45063" name="Text Box 6">
              <a:extLst>
                <a:ext uri="{FF2B5EF4-FFF2-40B4-BE49-F238E27FC236}">
                  <a16:creationId xmlns:a16="http://schemas.microsoft.com/office/drawing/2014/main" id="{BC17DC67-B358-48C2-BB65-D6CF9A043D1D}"/>
                </a:ext>
              </a:extLst>
            </p:cNvPr>
            <p:cNvSpPr txBox="1">
              <a:spLocks noChangeArrowheads="1"/>
            </p:cNvSpPr>
            <p:nvPr/>
          </p:nvSpPr>
          <p:spPr bwMode="auto">
            <a:xfrm>
              <a:off x="3470" y="664"/>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en-US" altLang="zh-CN" sz="2400">
                  <a:solidFill>
                    <a:srgbClr val="993300"/>
                  </a:solidFill>
                  <a:latin typeface="Times New Roman" panose="02020603050405020304" pitchFamily="18" charset="0"/>
                  <a:ea typeface="宋体" panose="02010600030101010101" pitchFamily="2" charset="-122"/>
                </a:rPr>
                <a:t>(id,a)</a:t>
              </a:r>
            </a:p>
          </p:txBody>
        </p:sp>
        <p:sp>
          <p:nvSpPr>
            <p:cNvPr id="45064" name="Text Box 7">
              <a:extLst>
                <a:ext uri="{FF2B5EF4-FFF2-40B4-BE49-F238E27FC236}">
                  <a16:creationId xmlns:a16="http://schemas.microsoft.com/office/drawing/2014/main" id="{D257D8DB-7FA4-413E-A809-A5EA38917E97}"/>
                </a:ext>
              </a:extLst>
            </p:cNvPr>
            <p:cNvSpPr txBox="1">
              <a:spLocks noChangeArrowheads="1"/>
            </p:cNvSpPr>
            <p:nvPr/>
          </p:nvSpPr>
          <p:spPr bwMode="auto">
            <a:xfrm>
              <a:off x="3787" y="964"/>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en-US" altLang="zh-CN" sz="2400">
                  <a:solidFill>
                    <a:srgbClr val="993300"/>
                  </a:solidFill>
                  <a:latin typeface="Times New Roman" panose="02020603050405020304" pitchFamily="18" charset="0"/>
                  <a:ea typeface="宋体" panose="02010600030101010101" pitchFamily="2" charset="-122"/>
                </a:rPr>
                <a:t>(id,b)</a:t>
              </a:r>
            </a:p>
          </p:txBody>
        </p:sp>
        <p:sp>
          <p:nvSpPr>
            <p:cNvPr id="45065" name="Text Box 8">
              <a:extLst>
                <a:ext uri="{FF2B5EF4-FFF2-40B4-BE49-F238E27FC236}">
                  <a16:creationId xmlns:a16="http://schemas.microsoft.com/office/drawing/2014/main" id="{5C540B4B-0ADA-46ED-BCB8-8F897C27327A}"/>
                </a:ext>
              </a:extLst>
            </p:cNvPr>
            <p:cNvSpPr txBox="1">
              <a:spLocks noChangeArrowheads="1"/>
            </p:cNvSpPr>
            <p:nvPr/>
          </p:nvSpPr>
          <p:spPr bwMode="auto">
            <a:xfrm>
              <a:off x="4921" y="1616"/>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en-US" altLang="zh-CN" sz="2400">
                  <a:solidFill>
                    <a:srgbClr val="993300"/>
                  </a:solidFill>
                  <a:latin typeface="Times New Roman" panose="02020603050405020304" pitchFamily="18" charset="0"/>
                  <a:ea typeface="宋体" panose="02010600030101010101" pitchFamily="2" charset="-122"/>
                </a:rPr>
                <a:t>20</a:t>
              </a:r>
            </a:p>
          </p:txBody>
        </p:sp>
        <p:sp>
          <p:nvSpPr>
            <p:cNvPr id="45066" name="Text Box 9">
              <a:extLst>
                <a:ext uri="{FF2B5EF4-FFF2-40B4-BE49-F238E27FC236}">
                  <a16:creationId xmlns:a16="http://schemas.microsoft.com/office/drawing/2014/main" id="{E3E9DC54-E6FD-4F35-A4B9-935AB96C91F5}"/>
                </a:ext>
              </a:extLst>
            </p:cNvPr>
            <p:cNvSpPr txBox="1">
              <a:spLocks noChangeArrowheads="1"/>
            </p:cNvSpPr>
            <p:nvPr/>
          </p:nvSpPr>
          <p:spPr bwMode="auto">
            <a:xfrm>
              <a:off x="4398" y="991"/>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en-US" altLang="zh-CN" sz="2400">
                  <a:solidFill>
                    <a:srgbClr val="993300"/>
                  </a:solidFill>
                  <a:latin typeface="Times New Roman" panose="02020603050405020304" pitchFamily="18" charset="0"/>
                  <a:ea typeface="宋体" panose="02010600030101010101" pitchFamily="2" charset="-122"/>
                </a:rPr>
                <a:t>*</a:t>
              </a:r>
            </a:p>
          </p:txBody>
        </p:sp>
        <p:sp>
          <p:nvSpPr>
            <p:cNvPr id="45067" name="Text Box 10">
              <a:extLst>
                <a:ext uri="{FF2B5EF4-FFF2-40B4-BE49-F238E27FC236}">
                  <a16:creationId xmlns:a16="http://schemas.microsoft.com/office/drawing/2014/main" id="{32A46BD8-2507-43FD-8E72-062798C35AFA}"/>
                </a:ext>
              </a:extLst>
            </p:cNvPr>
            <p:cNvSpPr txBox="1">
              <a:spLocks noChangeArrowheads="1"/>
            </p:cNvSpPr>
            <p:nvPr/>
          </p:nvSpPr>
          <p:spPr bwMode="auto">
            <a:xfrm>
              <a:off x="4150" y="1299"/>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en-US" altLang="zh-CN" sz="2400">
                  <a:solidFill>
                    <a:srgbClr val="993300"/>
                  </a:solidFill>
                  <a:latin typeface="Times New Roman" panose="02020603050405020304" pitchFamily="18" charset="0"/>
                  <a:ea typeface="宋体" panose="02010600030101010101" pitchFamily="2" charset="-122"/>
                </a:rPr>
                <a:t>(id,c)</a:t>
              </a:r>
            </a:p>
          </p:txBody>
        </p:sp>
        <p:sp>
          <p:nvSpPr>
            <p:cNvPr id="45068" name="Text Box 11">
              <a:extLst>
                <a:ext uri="{FF2B5EF4-FFF2-40B4-BE49-F238E27FC236}">
                  <a16:creationId xmlns:a16="http://schemas.microsoft.com/office/drawing/2014/main" id="{C550FE16-0F79-47B0-BACD-EC9F78AA87A7}"/>
                </a:ext>
              </a:extLst>
            </p:cNvPr>
            <p:cNvSpPr txBox="1">
              <a:spLocks noChangeArrowheads="1"/>
            </p:cNvSpPr>
            <p:nvPr/>
          </p:nvSpPr>
          <p:spPr bwMode="auto">
            <a:xfrm>
              <a:off x="4150" y="709"/>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en-US" altLang="zh-CN" sz="2400">
                  <a:solidFill>
                    <a:srgbClr val="993300"/>
                  </a:solidFill>
                  <a:latin typeface="Times New Roman" panose="02020603050405020304" pitchFamily="18" charset="0"/>
                  <a:ea typeface="宋体" panose="02010600030101010101" pitchFamily="2" charset="-122"/>
                </a:rPr>
                <a:t>+</a:t>
              </a:r>
            </a:p>
          </p:txBody>
        </p:sp>
        <p:sp>
          <p:nvSpPr>
            <p:cNvPr id="45069" name="Line 12">
              <a:extLst>
                <a:ext uri="{FF2B5EF4-FFF2-40B4-BE49-F238E27FC236}">
                  <a16:creationId xmlns:a16="http://schemas.microsoft.com/office/drawing/2014/main" id="{EAFAF13E-E721-4A4A-9F53-69A7A3E9AE3C}"/>
                </a:ext>
              </a:extLst>
            </p:cNvPr>
            <p:cNvSpPr>
              <a:spLocks noChangeShapeType="1"/>
            </p:cNvSpPr>
            <p:nvPr/>
          </p:nvSpPr>
          <p:spPr bwMode="auto">
            <a:xfrm flipH="1">
              <a:off x="4014" y="664"/>
              <a:ext cx="136" cy="136"/>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5070" name="Line 13">
              <a:extLst>
                <a:ext uri="{FF2B5EF4-FFF2-40B4-BE49-F238E27FC236}">
                  <a16:creationId xmlns:a16="http://schemas.microsoft.com/office/drawing/2014/main" id="{26F29E40-C186-42CE-B8FC-37C711C94F0A}"/>
                </a:ext>
              </a:extLst>
            </p:cNvPr>
            <p:cNvSpPr>
              <a:spLocks noChangeShapeType="1"/>
            </p:cNvSpPr>
            <p:nvPr/>
          </p:nvSpPr>
          <p:spPr bwMode="auto">
            <a:xfrm>
              <a:off x="4286" y="664"/>
              <a:ext cx="136" cy="136"/>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5071" name="Line 14">
              <a:extLst>
                <a:ext uri="{FF2B5EF4-FFF2-40B4-BE49-F238E27FC236}">
                  <a16:creationId xmlns:a16="http://schemas.microsoft.com/office/drawing/2014/main" id="{531153CC-4326-47F1-AD07-54D3D6CA1F00}"/>
                </a:ext>
              </a:extLst>
            </p:cNvPr>
            <p:cNvSpPr>
              <a:spLocks noChangeShapeType="1"/>
            </p:cNvSpPr>
            <p:nvPr/>
          </p:nvSpPr>
          <p:spPr bwMode="auto">
            <a:xfrm flipH="1">
              <a:off x="4286" y="890"/>
              <a:ext cx="136" cy="136"/>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5072" name="Line 15">
              <a:extLst>
                <a:ext uri="{FF2B5EF4-FFF2-40B4-BE49-F238E27FC236}">
                  <a16:creationId xmlns:a16="http://schemas.microsoft.com/office/drawing/2014/main" id="{81AEAB24-A604-4F45-A0A6-4B89C744C538}"/>
                </a:ext>
              </a:extLst>
            </p:cNvPr>
            <p:cNvSpPr>
              <a:spLocks noChangeShapeType="1"/>
            </p:cNvSpPr>
            <p:nvPr/>
          </p:nvSpPr>
          <p:spPr bwMode="auto">
            <a:xfrm>
              <a:off x="4523" y="897"/>
              <a:ext cx="171" cy="154"/>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5073" name="Line 16">
              <a:extLst>
                <a:ext uri="{FF2B5EF4-FFF2-40B4-BE49-F238E27FC236}">
                  <a16:creationId xmlns:a16="http://schemas.microsoft.com/office/drawing/2014/main" id="{5AA0EE32-B437-4DCD-8033-2F78845269C1}"/>
                </a:ext>
              </a:extLst>
            </p:cNvPr>
            <p:cNvSpPr>
              <a:spLocks noChangeShapeType="1"/>
            </p:cNvSpPr>
            <p:nvPr/>
          </p:nvSpPr>
          <p:spPr bwMode="auto">
            <a:xfrm flipH="1">
              <a:off x="4558" y="1208"/>
              <a:ext cx="136" cy="181"/>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5074" name="Line 17">
              <a:extLst>
                <a:ext uri="{FF2B5EF4-FFF2-40B4-BE49-F238E27FC236}">
                  <a16:creationId xmlns:a16="http://schemas.microsoft.com/office/drawing/2014/main" id="{59A8AE1C-F691-4EB9-932E-A201FAAF2E63}"/>
                </a:ext>
              </a:extLst>
            </p:cNvPr>
            <p:cNvSpPr>
              <a:spLocks noChangeShapeType="1"/>
            </p:cNvSpPr>
            <p:nvPr/>
          </p:nvSpPr>
          <p:spPr bwMode="auto">
            <a:xfrm>
              <a:off x="4785" y="1162"/>
              <a:ext cx="181" cy="182"/>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5075" name="Text Box 18">
              <a:extLst>
                <a:ext uri="{FF2B5EF4-FFF2-40B4-BE49-F238E27FC236}">
                  <a16:creationId xmlns:a16="http://schemas.microsoft.com/office/drawing/2014/main" id="{EB7BA3DD-B697-4ABA-85F2-995B0C2BBC98}"/>
                </a:ext>
              </a:extLst>
            </p:cNvPr>
            <p:cNvSpPr txBox="1">
              <a:spLocks noChangeArrowheads="1"/>
            </p:cNvSpPr>
            <p:nvPr/>
          </p:nvSpPr>
          <p:spPr bwMode="auto">
            <a:xfrm>
              <a:off x="4604" y="1253"/>
              <a:ext cx="10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en-US" altLang="zh-CN" sz="2400">
                  <a:solidFill>
                    <a:srgbClr val="993300"/>
                  </a:solidFill>
                  <a:latin typeface="Times New Roman" panose="02020603050405020304" pitchFamily="18" charset="0"/>
                  <a:ea typeface="宋体" panose="02010600030101010101" pitchFamily="2" charset="-122"/>
                </a:rPr>
                <a:t>inttofloat</a:t>
              </a:r>
            </a:p>
          </p:txBody>
        </p:sp>
        <p:sp>
          <p:nvSpPr>
            <p:cNvPr id="45076" name="Line 19">
              <a:extLst>
                <a:ext uri="{FF2B5EF4-FFF2-40B4-BE49-F238E27FC236}">
                  <a16:creationId xmlns:a16="http://schemas.microsoft.com/office/drawing/2014/main" id="{CE94E0F0-44B4-4082-9CE1-13BD6A0A28C3}"/>
                </a:ext>
              </a:extLst>
            </p:cNvPr>
            <p:cNvSpPr>
              <a:spLocks noChangeShapeType="1"/>
            </p:cNvSpPr>
            <p:nvPr/>
          </p:nvSpPr>
          <p:spPr bwMode="auto">
            <a:xfrm>
              <a:off x="5103" y="1525"/>
              <a:ext cx="136" cy="136"/>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45061" name="Rectangle 21">
            <a:extLst>
              <a:ext uri="{FF2B5EF4-FFF2-40B4-BE49-F238E27FC236}">
                <a16:creationId xmlns:a16="http://schemas.microsoft.com/office/drawing/2014/main" id="{E7F78994-488E-4BC6-AF27-BB0ED135F04D}"/>
              </a:ext>
            </a:extLst>
          </p:cNvPr>
          <p:cNvSpPr>
            <a:spLocks noGrp="1" noChangeArrowheads="1"/>
          </p:cNvSpPr>
          <p:nvPr>
            <p:ph type="title"/>
          </p:nvPr>
        </p:nvSpPr>
        <p:spPr>
          <a:xfrm>
            <a:off x="304800" y="260350"/>
            <a:ext cx="8839200" cy="762000"/>
          </a:xfrm>
          <a:noFill/>
        </p:spPr>
        <p:txBody>
          <a:bodyPr/>
          <a:lstStyle/>
          <a:p>
            <a:pPr eaLnBrk="1" hangingPunct="1"/>
            <a:r>
              <a:rPr lang="en-US" altLang="zh-CN" b="1"/>
              <a:t>1.3.3 </a:t>
            </a:r>
            <a:r>
              <a:rPr lang="zh-CN" altLang="en-US" b="1"/>
              <a:t>语义分析及中间代码生成程序</a:t>
            </a:r>
            <a:r>
              <a:rPr lang="zh-CN" altLang="en-US"/>
              <a:t> </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935E54A6-9495-4D12-B581-4A0C669D5AB5}"/>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CC798865-1736-4276-878E-D15DF80F523D}" type="slidenum">
              <a:rPr lang="en-US" altLang="zh-CN" sz="1200" b="0">
                <a:solidFill>
                  <a:schemeClr val="tx1"/>
                </a:solidFill>
                <a:latin typeface="Garamond" panose="02020404030301010803" pitchFamily="18" charset="0"/>
                <a:ea typeface="宋体" panose="02010600030101010101" pitchFamily="2" charset="-122"/>
              </a:rPr>
              <a:pPr eaLnBrk="1" hangingPunct="1"/>
              <a:t>49</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46083" name="Text Box 2">
            <a:extLst>
              <a:ext uri="{FF2B5EF4-FFF2-40B4-BE49-F238E27FC236}">
                <a16:creationId xmlns:a16="http://schemas.microsoft.com/office/drawing/2014/main" id="{EF28FAB5-F96D-4F1F-88C1-F74175A8E42B}"/>
              </a:ext>
            </a:extLst>
          </p:cNvPr>
          <p:cNvSpPr txBox="1">
            <a:spLocks noChangeArrowheads="1"/>
          </p:cNvSpPr>
          <p:nvPr/>
        </p:nvSpPr>
        <p:spPr bwMode="auto">
          <a:xfrm>
            <a:off x="431676" y="1371600"/>
            <a:ext cx="3924300" cy="3570288"/>
          </a:xfrm>
          <a:prstGeom prst="rect">
            <a:avLst/>
          </a:prstGeom>
          <a:noFill/>
          <a:ln w="9525">
            <a:solidFill>
              <a:schemeClr val="bg1"/>
            </a:solidFill>
            <a:miter lim="800000"/>
            <a:headEnd/>
            <a:tailEnd/>
          </a:ln>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r>
              <a:rPr kumimoji="1" lang="zh-CN" altLang="en-US" sz="2400" dirty="0">
                <a:solidFill>
                  <a:schemeClr val="tx1"/>
                </a:solidFill>
                <a:latin typeface="Times New Roman" panose="02020603050405020304" pitchFamily="18" charset="0"/>
                <a:ea typeface="宋体" panose="02010600030101010101" pitchFamily="2" charset="-122"/>
              </a:rPr>
              <a:t>例如表达式</a:t>
            </a:r>
          </a:p>
          <a:p>
            <a:pPr eaLnBrk="1" hangingPunct="1">
              <a:spcBef>
                <a:spcPct val="50000"/>
              </a:spcBef>
            </a:pPr>
            <a:r>
              <a:rPr kumimoji="1" lang="zh-CN" altLang="en-US" sz="2400" dirty="0">
                <a:solidFill>
                  <a:schemeClr val="tx1"/>
                </a:solidFill>
                <a:latin typeface="Times New Roman" panose="02020603050405020304" pitchFamily="18" charset="0"/>
                <a:ea typeface="宋体" panose="02010600030101010101" pitchFamily="2" charset="-122"/>
              </a:rPr>
              <a:t>    </a:t>
            </a:r>
            <a:r>
              <a:rPr kumimoji="1" lang="en-US" altLang="zh-CN" sz="2400" dirty="0">
                <a:solidFill>
                  <a:schemeClr val="tx1"/>
                </a:solidFill>
                <a:latin typeface="Times New Roman" panose="02020603050405020304" pitchFamily="18" charset="0"/>
                <a:ea typeface="宋体" panose="02010600030101010101" pitchFamily="2" charset="-122"/>
              </a:rPr>
              <a:t>(</a:t>
            </a:r>
            <a:r>
              <a:rPr kumimoji="1" lang="en-US" altLang="zh-CN" sz="2400" dirty="0" err="1">
                <a:solidFill>
                  <a:schemeClr val="tx1"/>
                </a:solidFill>
                <a:latin typeface="Times New Roman" panose="02020603050405020304" pitchFamily="18" charset="0"/>
                <a:ea typeface="宋体" panose="02010600030101010101" pitchFamily="2" charset="-122"/>
              </a:rPr>
              <a:t>a+b</a:t>
            </a:r>
            <a:r>
              <a:rPr kumimoji="1" lang="en-US" altLang="zh-CN" sz="2400" dirty="0">
                <a:solidFill>
                  <a:schemeClr val="tx1"/>
                </a:solidFill>
                <a:latin typeface="Times New Roman" panose="02020603050405020304" pitchFamily="18" charset="0"/>
                <a:ea typeface="宋体" panose="02010600030101010101" pitchFamily="2" charset="-122"/>
              </a:rPr>
              <a:t>)*(</a:t>
            </a:r>
            <a:r>
              <a:rPr kumimoji="1" lang="en-US" altLang="zh-CN" sz="2400" dirty="0" err="1">
                <a:solidFill>
                  <a:schemeClr val="tx1"/>
                </a:solidFill>
                <a:latin typeface="Times New Roman" panose="02020603050405020304" pitchFamily="18" charset="0"/>
                <a:ea typeface="宋体" panose="02010600030101010101" pitchFamily="2" charset="-122"/>
              </a:rPr>
              <a:t>c+d</a:t>
            </a:r>
            <a:r>
              <a:rPr kumimoji="1" lang="en-US" altLang="zh-CN" sz="2400" dirty="0">
                <a:solidFill>
                  <a:schemeClr val="tx1"/>
                </a:solidFill>
                <a:latin typeface="Times New Roman" panose="02020603050405020304" pitchFamily="18" charset="0"/>
                <a:ea typeface="宋体" panose="02010600030101010101" pitchFamily="2" charset="-122"/>
              </a:rPr>
              <a:t>)</a:t>
            </a:r>
          </a:p>
          <a:p>
            <a:pPr eaLnBrk="1" hangingPunct="1">
              <a:spcBef>
                <a:spcPct val="50000"/>
              </a:spcBef>
            </a:pPr>
            <a:r>
              <a:rPr kumimoji="1" lang="zh-CN" altLang="en-US" sz="2400" dirty="0">
                <a:solidFill>
                  <a:schemeClr val="tx1"/>
                </a:solidFill>
                <a:latin typeface="Times New Roman" panose="02020603050405020304" pitchFamily="18" charset="0"/>
                <a:ea typeface="宋体" panose="02010600030101010101" pitchFamily="2" charset="-122"/>
              </a:rPr>
              <a:t>翻译</a:t>
            </a:r>
            <a:r>
              <a:rPr kumimoji="1" lang="zh-CN" altLang="en-US" sz="2400" dirty="0">
                <a:solidFill>
                  <a:schemeClr val="tx1"/>
                </a:solidFill>
                <a:latin typeface="华文细黑" panose="02010600040101010101" pitchFamily="2" charset="-122"/>
                <a:ea typeface="华文细黑" panose="02010600040101010101" pitchFamily="2" charset="-122"/>
              </a:rPr>
              <a:t>成四元</a:t>
            </a:r>
            <a:r>
              <a:rPr kumimoji="1" lang="zh-CN" altLang="en-US" sz="2400" dirty="0">
                <a:solidFill>
                  <a:schemeClr val="tx1"/>
                </a:solidFill>
                <a:latin typeface="Times New Roman" panose="02020603050405020304" pitchFamily="18" charset="0"/>
                <a:ea typeface="宋体" panose="02010600030101010101" pitchFamily="2" charset="-122"/>
              </a:rPr>
              <a:t>式的中间代码如下：</a:t>
            </a:r>
          </a:p>
          <a:p>
            <a:pPr eaLnBrk="1" hangingPunct="1">
              <a:spcBef>
                <a:spcPct val="50000"/>
              </a:spcBef>
            </a:pPr>
            <a:r>
              <a:rPr kumimoji="1" lang="en-US" altLang="zh-CN" sz="2400" dirty="0">
                <a:latin typeface="Times New Roman" panose="02020603050405020304" pitchFamily="18" charset="0"/>
                <a:ea typeface="宋体" panose="02010600030101010101" pitchFamily="2" charset="-122"/>
              </a:rPr>
              <a:t>(+ , a , b , t1)</a:t>
            </a:r>
          </a:p>
          <a:p>
            <a:pPr eaLnBrk="1" hangingPunct="1">
              <a:spcBef>
                <a:spcPct val="50000"/>
              </a:spcBef>
            </a:pPr>
            <a:r>
              <a:rPr kumimoji="1" lang="en-US" altLang="zh-CN" sz="2400" dirty="0">
                <a:latin typeface="Times New Roman" panose="02020603050405020304" pitchFamily="18" charset="0"/>
                <a:ea typeface="宋体" panose="02010600030101010101" pitchFamily="2" charset="-122"/>
              </a:rPr>
              <a:t>(+ , c , d , t2)</a:t>
            </a:r>
          </a:p>
          <a:p>
            <a:pPr eaLnBrk="1" hangingPunct="1">
              <a:spcBef>
                <a:spcPct val="50000"/>
              </a:spcBef>
            </a:pPr>
            <a:r>
              <a:rPr kumimoji="1" lang="en-US" altLang="zh-CN" sz="2400" dirty="0">
                <a:latin typeface="Times New Roman" panose="02020603050405020304" pitchFamily="18" charset="0"/>
                <a:ea typeface="宋体" panose="02010600030101010101" pitchFamily="2" charset="-122"/>
              </a:rPr>
              <a:t>(* , t1 , t2 , t3)</a:t>
            </a:r>
            <a:endParaRPr kumimoji="1" lang="en-US" altLang="zh-CN" sz="2400" dirty="0">
              <a:solidFill>
                <a:schemeClr val="bg2"/>
              </a:solidFill>
              <a:latin typeface="Times New Roman" panose="02020603050405020304" pitchFamily="18" charset="0"/>
              <a:ea typeface="宋体" panose="02010600030101010101" pitchFamily="2" charset="-122"/>
            </a:endParaRPr>
          </a:p>
        </p:txBody>
      </p:sp>
      <p:sp>
        <p:nvSpPr>
          <p:cNvPr id="46084" name="Text Box 4">
            <a:extLst>
              <a:ext uri="{FF2B5EF4-FFF2-40B4-BE49-F238E27FC236}">
                <a16:creationId xmlns:a16="http://schemas.microsoft.com/office/drawing/2014/main" id="{573A66F1-0FC2-4517-B4C4-0A4FCE7DFF8F}"/>
              </a:ext>
            </a:extLst>
          </p:cNvPr>
          <p:cNvSpPr txBox="1">
            <a:spLocks noChangeArrowheads="1"/>
          </p:cNvSpPr>
          <p:nvPr/>
        </p:nvSpPr>
        <p:spPr bwMode="auto">
          <a:xfrm>
            <a:off x="4499992" y="1585913"/>
            <a:ext cx="4644008" cy="3205162"/>
          </a:xfrm>
          <a:prstGeom prst="rect">
            <a:avLst/>
          </a:prstGeom>
          <a:noFill/>
          <a:ln w="9525">
            <a:solidFill>
              <a:schemeClr val="bg1"/>
            </a:solidFill>
            <a:miter lim="800000"/>
            <a:headEnd/>
            <a:tailEnd/>
          </a:ln>
        </p:spPr>
        <p:txBody>
          <a:bodyPr wrap="square">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r>
              <a:rPr kumimoji="1" lang="zh-CN" altLang="en-US" sz="2400" dirty="0">
                <a:solidFill>
                  <a:schemeClr val="tx1"/>
                </a:solidFill>
                <a:latin typeface="Times New Roman" panose="02020603050405020304" pitchFamily="18" charset="0"/>
                <a:ea typeface="宋体" panose="02010600030101010101" pitchFamily="2" charset="-122"/>
              </a:rPr>
              <a:t>例如表达式</a:t>
            </a:r>
          </a:p>
          <a:p>
            <a:pPr eaLnBrk="1" hangingPunct="1">
              <a:spcBef>
                <a:spcPct val="50000"/>
              </a:spcBef>
            </a:pPr>
            <a:r>
              <a:rPr kumimoji="1" lang="zh-CN" altLang="en-US" sz="2400" dirty="0">
                <a:solidFill>
                  <a:schemeClr val="tx1"/>
                </a:solidFill>
                <a:latin typeface="Times New Roman" panose="02020603050405020304" pitchFamily="18" charset="0"/>
                <a:ea typeface="宋体" panose="02010600030101010101" pitchFamily="2" charset="-122"/>
              </a:rPr>
              <a:t>    </a:t>
            </a:r>
            <a:r>
              <a:rPr kumimoji="1" lang="en-US" altLang="zh-CN" sz="2400" dirty="0">
                <a:solidFill>
                  <a:schemeClr val="tx1"/>
                </a:solidFill>
                <a:latin typeface="Times New Roman" panose="02020603050405020304" pitchFamily="18" charset="0"/>
                <a:ea typeface="宋体" panose="02010600030101010101" pitchFamily="2" charset="-122"/>
              </a:rPr>
              <a:t>(</a:t>
            </a:r>
            <a:r>
              <a:rPr kumimoji="1" lang="en-US" altLang="zh-CN" sz="2400" dirty="0" err="1">
                <a:solidFill>
                  <a:schemeClr val="tx1"/>
                </a:solidFill>
                <a:latin typeface="Times New Roman" panose="02020603050405020304" pitchFamily="18" charset="0"/>
                <a:ea typeface="宋体" panose="02010600030101010101" pitchFamily="2" charset="-122"/>
              </a:rPr>
              <a:t>a+b</a:t>
            </a:r>
            <a:r>
              <a:rPr kumimoji="1" lang="en-US" altLang="zh-CN" sz="2400" dirty="0">
                <a:solidFill>
                  <a:schemeClr val="tx1"/>
                </a:solidFill>
                <a:latin typeface="Times New Roman" panose="02020603050405020304" pitchFamily="18" charset="0"/>
                <a:ea typeface="宋体" panose="02010600030101010101" pitchFamily="2" charset="-122"/>
              </a:rPr>
              <a:t>)*(</a:t>
            </a:r>
            <a:r>
              <a:rPr kumimoji="1" lang="en-US" altLang="zh-CN" sz="2400" dirty="0" err="1">
                <a:solidFill>
                  <a:schemeClr val="tx1"/>
                </a:solidFill>
                <a:latin typeface="Times New Roman" panose="02020603050405020304" pitchFamily="18" charset="0"/>
                <a:ea typeface="宋体" panose="02010600030101010101" pitchFamily="2" charset="-122"/>
              </a:rPr>
              <a:t>c+d</a:t>
            </a:r>
            <a:r>
              <a:rPr kumimoji="1" lang="en-US" altLang="zh-CN" sz="2400" dirty="0">
                <a:solidFill>
                  <a:schemeClr val="tx1"/>
                </a:solidFill>
                <a:latin typeface="Times New Roman" panose="02020603050405020304" pitchFamily="18" charset="0"/>
                <a:ea typeface="宋体" panose="02010600030101010101" pitchFamily="2" charset="-122"/>
              </a:rPr>
              <a:t>)</a:t>
            </a:r>
          </a:p>
          <a:p>
            <a:pPr eaLnBrk="1" hangingPunct="1">
              <a:spcBef>
                <a:spcPct val="50000"/>
              </a:spcBef>
            </a:pPr>
            <a:r>
              <a:rPr kumimoji="1" lang="zh-CN" altLang="en-US" sz="2400" dirty="0">
                <a:solidFill>
                  <a:schemeClr val="tx1"/>
                </a:solidFill>
                <a:latin typeface="Times New Roman" panose="02020603050405020304" pitchFamily="18" charset="0"/>
                <a:ea typeface="宋体" panose="02010600030101010101" pitchFamily="2" charset="-122"/>
              </a:rPr>
              <a:t>翻译成三地址码的中间代码如下：</a:t>
            </a:r>
          </a:p>
          <a:p>
            <a:pPr eaLnBrk="1" hangingPunct="1">
              <a:spcBef>
                <a:spcPct val="50000"/>
              </a:spcBef>
            </a:pPr>
            <a:r>
              <a:rPr kumimoji="1" lang="en-US" altLang="zh-CN" sz="2400" dirty="0">
                <a:latin typeface="Times New Roman" panose="02020603050405020304" pitchFamily="18" charset="0"/>
                <a:ea typeface="宋体" panose="02010600030101010101" pitchFamily="2" charset="-122"/>
              </a:rPr>
              <a:t>t1= a +b </a:t>
            </a:r>
          </a:p>
          <a:p>
            <a:pPr eaLnBrk="1" hangingPunct="1">
              <a:spcBef>
                <a:spcPct val="50000"/>
              </a:spcBef>
            </a:pPr>
            <a:r>
              <a:rPr kumimoji="1" lang="en-US" altLang="zh-CN" sz="2400" dirty="0">
                <a:latin typeface="Times New Roman" panose="02020603050405020304" pitchFamily="18" charset="0"/>
                <a:ea typeface="宋体" panose="02010600030101010101" pitchFamily="2" charset="-122"/>
              </a:rPr>
              <a:t>t2= c + d </a:t>
            </a:r>
          </a:p>
          <a:p>
            <a:pPr eaLnBrk="1" hangingPunct="1">
              <a:spcBef>
                <a:spcPct val="50000"/>
              </a:spcBef>
            </a:pPr>
            <a:r>
              <a:rPr kumimoji="1" lang="en-US" altLang="zh-CN" sz="2400" dirty="0">
                <a:latin typeface="Times New Roman" panose="02020603050405020304" pitchFamily="18" charset="0"/>
                <a:ea typeface="宋体" panose="02010600030101010101" pitchFamily="2" charset="-122"/>
              </a:rPr>
              <a:t>t3=  t1 * t2 </a:t>
            </a:r>
            <a:endParaRPr kumimoji="1" lang="en-US" altLang="zh-CN" sz="2400" dirty="0">
              <a:solidFill>
                <a:schemeClr val="bg2"/>
              </a:solidFill>
              <a:latin typeface="Times New Roman" panose="02020603050405020304" pitchFamily="18" charset="0"/>
              <a:ea typeface="宋体" panose="02010600030101010101" pitchFamily="2" charset="-122"/>
            </a:endParaRPr>
          </a:p>
        </p:txBody>
      </p:sp>
      <p:sp>
        <p:nvSpPr>
          <p:cNvPr id="46085" name="Rectangle 6">
            <a:extLst>
              <a:ext uri="{FF2B5EF4-FFF2-40B4-BE49-F238E27FC236}">
                <a16:creationId xmlns:a16="http://schemas.microsoft.com/office/drawing/2014/main" id="{A1530EF1-1BA5-4AE7-BD6D-7CB0A0FFFA8C}"/>
              </a:ext>
            </a:extLst>
          </p:cNvPr>
          <p:cNvSpPr>
            <a:spLocks noGrp="1" noChangeArrowheads="1"/>
          </p:cNvSpPr>
          <p:nvPr>
            <p:ph type="title"/>
          </p:nvPr>
        </p:nvSpPr>
        <p:spPr>
          <a:xfrm>
            <a:off x="304800" y="260350"/>
            <a:ext cx="8839200" cy="762000"/>
          </a:xfrm>
          <a:noFill/>
        </p:spPr>
        <p:txBody>
          <a:bodyPr/>
          <a:lstStyle/>
          <a:p>
            <a:pPr eaLnBrk="1" hangingPunct="1"/>
            <a:r>
              <a:rPr lang="en-US" altLang="zh-CN" b="1"/>
              <a:t>1.3.3 </a:t>
            </a:r>
            <a:r>
              <a:rPr lang="zh-CN" altLang="en-US" b="1"/>
              <a:t>语义分析及中间代码生成程序</a:t>
            </a:r>
            <a:r>
              <a:rPr lang="zh-CN" altLang="en-US"/>
              <a:t> </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945067F-779B-4CEA-9368-2DC67E2735D3}"/>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C8DB0B6E-91C5-4998-8195-C465CF3794D9}" type="slidenum">
              <a:rPr lang="en-US" altLang="zh-CN" sz="1200" b="0">
                <a:solidFill>
                  <a:schemeClr val="tx1"/>
                </a:solidFill>
                <a:latin typeface="Garamond" panose="02020404030301010803" pitchFamily="18" charset="0"/>
                <a:ea typeface="宋体" panose="02010600030101010101" pitchFamily="2" charset="-122"/>
              </a:rPr>
              <a:pPr eaLnBrk="1" hangingPunct="1"/>
              <a:t>5</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7171" name="Text Box 3">
            <a:extLst>
              <a:ext uri="{FF2B5EF4-FFF2-40B4-BE49-F238E27FC236}">
                <a16:creationId xmlns:a16="http://schemas.microsoft.com/office/drawing/2014/main" id="{678C42CF-023F-4F5C-A25A-13E9190F506F}"/>
              </a:ext>
            </a:extLst>
          </p:cNvPr>
          <p:cNvSpPr txBox="1">
            <a:spLocks noChangeArrowheads="1"/>
          </p:cNvSpPr>
          <p:nvPr/>
        </p:nvSpPr>
        <p:spPr bwMode="auto">
          <a:xfrm>
            <a:off x="539750" y="404813"/>
            <a:ext cx="1944018"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nSpc>
                <a:spcPct val="110000"/>
              </a:lnSpc>
              <a:spcBef>
                <a:spcPct val="50000"/>
              </a:spcBef>
              <a:buClr>
                <a:schemeClr val="accent1"/>
              </a:buClr>
              <a:buSzPct val="65000"/>
              <a:buFont typeface="Wingdings" panose="05000000000000000000" pitchFamily="2" charset="2"/>
              <a:buChar char="n"/>
            </a:pPr>
            <a:r>
              <a:rPr lang="zh-CN" altLang="en-US" sz="3000" dirty="0">
                <a:solidFill>
                  <a:schemeClr val="tx1"/>
                </a:solidFill>
                <a:latin typeface="华文细黑" panose="02010600040101010101" pitchFamily="2" charset="-122"/>
                <a:ea typeface="华文细黑" panose="02010600040101010101" pitchFamily="2" charset="-122"/>
              </a:rPr>
              <a:t>参考书</a:t>
            </a:r>
            <a:r>
              <a:rPr lang="en-US" altLang="zh-CN" sz="3000" dirty="0">
                <a:solidFill>
                  <a:schemeClr val="tx1"/>
                </a:solidFill>
                <a:latin typeface="华文细黑" panose="02010600040101010101" pitchFamily="2" charset="-122"/>
                <a:ea typeface="华文细黑" panose="02010600040101010101" pitchFamily="2" charset="-122"/>
              </a:rPr>
              <a:t>5</a:t>
            </a:r>
            <a:endParaRPr lang="zh-CN" altLang="en-US" sz="3000" dirty="0">
              <a:solidFill>
                <a:schemeClr val="tx1"/>
              </a:solidFill>
              <a:latin typeface="华文细黑" panose="02010600040101010101" pitchFamily="2" charset="-122"/>
              <a:ea typeface="华文细黑" panose="02010600040101010101" pitchFamily="2" charset="-122"/>
            </a:endParaRPr>
          </a:p>
        </p:txBody>
      </p:sp>
      <p:pic>
        <p:nvPicPr>
          <p:cNvPr id="7172" name="图片 4" descr="by1074793.jpg">
            <a:extLst>
              <a:ext uri="{FF2B5EF4-FFF2-40B4-BE49-F238E27FC236}">
                <a16:creationId xmlns:a16="http://schemas.microsoft.com/office/drawing/2014/main" id="{50750269-BAB8-4B5E-BD06-602DA7021B6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28900" y="666750"/>
            <a:ext cx="3886200" cy="552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a:extLst>
              <a:ext uri="{FF2B5EF4-FFF2-40B4-BE49-F238E27FC236}">
                <a16:creationId xmlns:a16="http://schemas.microsoft.com/office/drawing/2014/main" id="{76043985-65A2-44C9-9EF1-8134F467C468}"/>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D19E31A8-3B67-43A0-9673-76437999C542}" type="slidenum">
              <a:rPr lang="en-US" altLang="zh-CN" sz="1200" b="0">
                <a:solidFill>
                  <a:schemeClr val="tx1"/>
                </a:solidFill>
                <a:latin typeface="Garamond" panose="02020404030301010803" pitchFamily="18" charset="0"/>
                <a:ea typeface="宋体" panose="02010600030101010101" pitchFamily="2" charset="-122"/>
              </a:rPr>
              <a:pPr eaLnBrk="1" hangingPunct="1"/>
              <a:t>50</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47107" name="Text Box 2">
            <a:extLst>
              <a:ext uri="{FF2B5EF4-FFF2-40B4-BE49-F238E27FC236}">
                <a16:creationId xmlns:a16="http://schemas.microsoft.com/office/drawing/2014/main" id="{79050724-6312-4B3E-9A40-42F241492A86}"/>
              </a:ext>
            </a:extLst>
          </p:cNvPr>
          <p:cNvSpPr txBox="1">
            <a:spLocks noChangeArrowheads="1"/>
          </p:cNvSpPr>
          <p:nvPr/>
        </p:nvSpPr>
        <p:spPr bwMode="auto">
          <a:xfrm>
            <a:off x="0" y="1082675"/>
            <a:ext cx="3276600" cy="3323987"/>
          </a:xfrm>
          <a:prstGeom prst="rect">
            <a:avLst/>
          </a:prstGeom>
          <a:noFill/>
          <a:ln w="9525">
            <a:solidFill>
              <a:schemeClr val="bg1"/>
            </a:solidFill>
            <a:miter lim="800000"/>
            <a:headEnd/>
            <a:tailEnd/>
          </a:ln>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r>
              <a:rPr kumimoji="1" lang="zh-CN" altLang="en-US" sz="2400" dirty="0">
                <a:solidFill>
                  <a:schemeClr val="tx1"/>
                </a:solidFill>
                <a:latin typeface="Times New Roman" panose="02020603050405020304" pitchFamily="18" charset="0"/>
                <a:ea typeface="宋体" panose="02010600030101010101" pitchFamily="2" charset="-122"/>
              </a:rPr>
              <a:t>例如表达式</a:t>
            </a:r>
          </a:p>
          <a:p>
            <a:pPr eaLnBrk="1" hangingPunct="1">
              <a:spcBef>
                <a:spcPct val="50000"/>
              </a:spcBef>
            </a:pPr>
            <a:r>
              <a:rPr kumimoji="1" lang="zh-CN" altLang="en-US" sz="2400" dirty="0">
                <a:solidFill>
                  <a:schemeClr val="tx1"/>
                </a:solidFill>
                <a:latin typeface="Times New Roman" panose="02020603050405020304" pitchFamily="18" charset="0"/>
                <a:ea typeface="宋体" panose="02010600030101010101" pitchFamily="2" charset="-122"/>
              </a:rPr>
              <a:t>    </a:t>
            </a:r>
            <a:r>
              <a:rPr kumimoji="1" lang="en-US" altLang="zh-CN" sz="2400" dirty="0">
                <a:solidFill>
                  <a:schemeClr val="tx1"/>
                </a:solidFill>
                <a:latin typeface="Times New Roman" panose="02020603050405020304" pitchFamily="18" charset="0"/>
                <a:ea typeface="宋体" panose="02010600030101010101" pitchFamily="2" charset="-122"/>
              </a:rPr>
              <a:t>(</a:t>
            </a:r>
            <a:r>
              <a:rPr kumimoji="1" lang="en-US" altLang="zh-CN" sz="2400" dirty="0" err="1">
                <a:solidFill>
                  <a:schemeClr val="tx1"/>
                </a:solidFill>
                <a:latin typeface="Times New Roman" panose="02020603050405020304" pitchFamily="18" charset="0"/>
                <a:ea typeface="宋体" panose="02010600030101010101" pitchFamily="2" charset="-122"/>
              </a:rPr>
              <a:t>a+b</a:t>
            </a:r>
            <a:r>
              <a:rPr kumimoji="1" lang="en-US" altLang="zh-CN" sz="2400" dirty="0">
                <a:solidFill>
                  <a:schemeClr val="tx1"/>
                </a:solidFill>
                <a:latin typeface="Times New Roman" panose="02020603050405020304" pitchFamily="18" charset="0"/>
                <a:ea typeface="宋体" panose="02010600030101010101" pitchFamily="2" charset="-122"/>
              </a:rPr>
              <a:t>)*(</a:t>
            </a:r>
            <a:r>
              <a:rPr kumimoji="1" lang="en-US" altLang="zh-CN" sz="2400" dirty="0" err="1">
                <a:solidFill>
                  <a:schemeClr val="tx1"/>
                </a:solidFill>
                <a:latin typeface="Times New Roman" panose="02020603050405020304" pitchFamily="18" charset="0"/>
                <a:ea typeface="宋体" panose="02010600030101010101" pitchFamily="2" charset="-122"/>
              </a:rPr>
              <a:t>c+d</a:t>
            </a:r>
            <a:r>
              <a:rPr kumimoji="1" lang="en-US" altLang="zh-CN" sz="2400" dirty="0">
                <a:solidFill>
                  <a:schemeClr val="tx1"/>
                </a:solidFill>
                <a:latin typeface="Times New Roman" panose="02020603050405020304" pitchFamily="18" charset="0"/>
                <a:ea typeface="宋体" panose="02010600030101010101" pitchFamily="2" charset="-122"/>
              </a:rPr>
              <a:t>)</a:t>
            </a:r>
          </a:p>
          <a:p>
            <a:pPr eaLnBrk="1" hangingPunct="1">
              <a:spcBef>
                <a:spcPct val="50000"/>
              </a:spcBef>
            </a:pPr>
            <a:r>
              <a:rPr kumimoji="1" lang="zh-CN" altLang="en-US" sz="2400" dirty="0">
                <a:solidFill>
                  <a:schemeClr val="tx1"/>
                </a:solidFill>
                <a:latin typeface="Times New Roman" panose="02020603050405020304" pitchFamily="18" charset="0"/>
                <a:ea typeface="宋体" panose="02010600030101010101" pitchFamily="2" charset="-122"/>
              </a:rPr>
              <a:t>翻译成四元式的中间代码如下：</a:t>
            </a:r>
          </a:p>
          <a:p>
            <a:pPr eaLnBrk="1" hangingPunct="1">
              <a:spcBef>
                <a:spcPct val="50000"/>
              </a:spcBef>
            </a:pPr>
            <a:r>
              <a:rPr kumimoji="1" lang="en-US" altLang="zh-CN" sz="2000" dirty="0">
                <a:latin typeface="Times New Roman" panose="02020603050405020304" pitchFamily="18" charset="0"/>
                <a:ea typeface="宋体" panose="02010600030101010101" pitchFamily="2" charset="-122"/>
              </a:rPr>
              <a:t>  (+ , a , b , t1)</a:t>
            </a:r>
          </a:p>
          <a:p>
            <a:pPr eaLnBrk="1" hangingPunct="1">
              <a:spcBef>
                <a:spcPct val="50000"/>
              </a:spcBef>
            </a:pPr>
            <a:r>
              <a:rPr kumimoji="1" lang="en-US" altLang="zh-CN" sz="2000" dirty="0">
                <a:latin typeface="Times New Roman" panose="02020603050405020304" pitchFamily="18" charset="0"/>
                <a:ea typeface="宋体" panose="02010600030101010101" pitchFamily="2" charset="-122"/>
              </a:rPr>
              <a:t>  (+ , c , d , t2)</a:t>
            </a:r>
          </a:p>
          <a:p>
            <a:pPr eaLnBrk="1" hangingPunct="1">
              <a:spcBef>
                <a:spcPct val="50000"/>
              </a:spcBef>
            </a:pPr>
            <a:r>
              <a:rPr kumimoji="1" lang="en-US" altLang="zh-CN" sz="2000" dirty="0">
                <a:latin typeface="Times New Roman" panose="02020603050405020304" pitchFamily="18" charset="0"/>
                <a:ea typeface="宋体" panose="02010600030101010101" pitchFamily="2" charset="-122"/>
              </a:rPr>
              <a:t>  (* , t1 , t2 , t3)</a:t>
            </a:r>
            <a:endParaRPr kumimoji="1" lang="en-US" altLang="zh-CN" sz="2000" dirty="0">
              <a:solidFill>
                <a:schemeClr val="bg2"/>
              </a:solidFill>
              <a:latin typeface="Times New Roman" panose="02020603050405020304" pitchFamily="18" charset="0"/>
              <a:ea typeface="宋体" panose="02010600030101010101" pitchFamily="2" charset="-122"/>
            </a:endParaRPr>
          </a:p>
        </p:txBody>
      </p:sp>
      <p:sp>
        <p:nvSpPr>
          <p:cNvPr id="47108" name="Text Box 4">
            <a:extLst>
              <a:ext uri="{FF2B5EF4-FFF2-40B4-BE49-F238E27FC236}">
                <a16:creationId xmlns:a16="http://schemas.microsoft.com/office/drawing/2014/main" id="{334EE647-7F52-42EB-B456-9110F2AA26C9}"/>
              </a:ext>
            </a:extLst>
          </p:cNvPr>
          <p:cNvSpPr txBox="1">
            <a:spLocks noChangeArrowheads="1"/>
          </p:cNvSpPr>
          <p:nvPr/>
        </p:nvSpPr>
        <p:spPr bwMode="auto">
          <a:xfrm>
            <a:off x="3581400" y="1075899"/>
            <a:ext cx="5562600" cy="5161413"/>
          </a:xfrm>
          <a:prstGeom prst="rect">
            <a:avLst/>
          </a:prstGeom>
          <a:noFill/>
          <a:ln>
            <a:noFill/>
          </a:ln>
        </p:spPr>
        <p:txBody>
          <a:bodyPr lIns="0" rIns="0">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lnSpc>
                <a:spcPct val="135000"/>
              </a:lnSpc>
              <a:spcBef>
                <a:spcPts val="0"/>
              </a:spcBef>
              <a:spcAft>
                <a:spcPts val="0"/>
              </a:spcAft>
            </a:pPr>
            <a:r>
              <a:rPr kumimoji="1" lang="en-US" altLang="zh-CN" sz="2000" dirty="0">
                <a:solidFill>
                  <a:schemeClr val="tx1"/>
                </a:solidFill>
                <a:latin typeface="Times New Roman" panose="02020603050405020304" pitchFamily="18" charset="0"/>
                <a:ea typeface="宋体" panose="02010600030101010101" pitchFamily="2" charset="-122"/>
              </a:rPr>
              <a:t>LOAD  a   </a:t>
            </a:r>
            <a:r>
              <a:rPr kumimoji="1" lang="zh-CN" altLang="en-US" sz="2000" dirty="0">
                <a:solidFill>
                  <a:schemeClr val="tx1"/>
                </a:solidFill>
                <a:latin typeface="Times New Roman" panose="02020603050405020304" pitchFamily="18" charset="0"/>
                <a:ea typeface="宋体" panose="02010600030101010101" pitchFamily="2" charset="-122"/>
              </a:rPr>
              <a:t>将</a:t>
            </a:r>
            <a:r>
              <a:rPr kumimoji="1" lang="en-US" altLang="zh-CN" sz="2000" dirty="0">
                <a:solidFill>
                  <a:schemeClr val="tx1"/>
                </a:solidFill>
                <a:latin typeface="Times New Roman" panose="02020603050405020304" pitchFamily="18" charset="0"/>
                <a:ea typeface="宋体" panose="02010600030101010101" pitchFamily="2" charset="-122"/>
              </a:rPr>
              <a:t>a</a:t>
            </a:r>
            <a:r>
              <a:rPr kumimoji="1" lang="zh-CN" altLang="en-US" sz="2000" dirty="0">
                <a:solidFill>
                  <a:schemeClr val="tx1"/>
                </a:solidFill>
                <a:latin typeface="Times New Roman" panose="02020603050405020304" pitchFamily="18" charset="0"/>
                <a:ea typeface="宋体" panose="02010600030101010101" pitchFamily="2" charset="-122"/>
              </a:rPr>
              <a:t>的内容加载到操作数栈</a:t>
            </a:r>
          </a:p>
          <a:p>
            <a:pPr eaLnBrk="1" hangingPunct="1">
              <a:lnSpc>
                <a:spcPct val="135000"/>
              </a:lnSpc>
              <a:spcBef>
                <a:spcPts val="0"/>
              </a:spcBef>
              <a:spcAft>
                <a:spcPts val="0"/>
              </a:spcAft>
            </a:pPr>
            <a:r>
              <a:rPr kumimoji="1" lang="en-US" altLang="zh-CN" sz="2000" dirty="0">
                <a:solidFill>
                  <a:schemeClr val="tx1"/>
                </a:solidFill>
                <a:latin typeface="Times New Roman" panose="02020603050405020304" pitchFamily="18" charset="0"/>
                <a:ea typeface="宋体" panose="02010600030101010101" pitchFamily="2" charset="-122"/>
              </a:rPr>
              <a:t>LOAD  b   </a:t>
            </a:r>
            <a:r>
              <a:rPr kumimoji="1" lang="zh-CN" altLang="en-US" sz="2000" dirty="0">
                <a:solidFill>
                  <a:schemeClr val="tx1"/>
                </a:solidFill>
                <a:latin typeface="Times New Roman" panose="02020603050405020304" pitchFamily="18" charset="0"/>
                <a:ea typeface="宋体" panose="02010600030101010101" pitchFamily="2" charset="-122"/>
              </a:rPr>
              <a:t>将</a:t>
            </a:r>
            <a:r>
              <a:rPr kumimoji="1" lang="en-US" altLang="zh-CN" sz="2000" dirty="0">
                <a:solidFill>
                  <a:schemeClr val="tx1"/>
                </a:solidFill>
                <a:latin typeface="Times New Roman" panose="02020603050405020304" pitchFamily="18" charset="0"/>
                <a:ea typeface="宋体" panose="02010600030101010101" pitchFamily="2" charset="-122"/>
              </a:rPr>
              <a:t>a</a:t>
            </a:r>
            <a:r>
              <a:rPr kumimoji="1" lang="zh-CN" altLang="en-US" sz="2000" dirty="0">
                <a:solidFill>
                  <a:schemeClr val="tx1"/>
                </a:solidFill>
                <a:latin typeface="Times New Roman" panose="02020603050405020304" pitchFamily="18" charset="0"/>
                <a:ea typeface="宋体" panose="02010600030101010101" pitchFamily="2" charset="-122"/>
              </a:rPr>
              <a:t>的内容加载到操作数栈</a:t>
            </a:r>
          </a:p>
          <a:p>
            <a:pPr eaLnBrk="1" hangingPunct="1">
              <a:lnSpc>
                <a:spcPct val="135000"/>
              </a:lnSpc>
              <a:spcBef>
                <a:spcPts val="0"/>
              </a:spcBef>
              <a:spcAft>
                <a:spcPts val="0"/>
              </a:spcAft>
            </a:pPr>
            <a:r>
              <a:rPr kumimoji="1" lang="en-US" altLang="zh-CN" sz="2000" dirty="0">
                <a:solidFill>
                  <a:schemeClr val="tx1"/>
                </a:solidFill>
                <a:latin typeface="Times New Roman" panose="02020603050405020304" pitchFamily="18" charset="0"/>
                <a:ea typeface="宋体" panose="02010600030101010101" pitchFamily="2" charset="-122"/>
              </a:rPr>
              <a:t>ADD          </a:t>
            </a:r>
            <a:r>
              <a:rPr kumimoji="1" lang="zh-CN" altLang="en-US" sz="2000" dirty="0">
                <a:solidFill>
                  <a:schemeClr val="tx1"/>
                </a:solidFill>
                <a:latin typeface="Times New Roman" panose="02020603050405020304" pitchFamily="18" charset="0"/>
                <a:ea typeface="宋体" panose="02010600030101010101" pitchFamily="2" charset="-122"/>
              </a:rPr>
              <a:t>将操作数栈顶的两个单元的内容相加</a:t>
            </a:r>
          </a:p>
          <a:p>
            <a:pPr eaLnBrk="1" hangingPunct="1">
              <a:lnSpc>
                <a:spcPct val="135000"/>
              </a:lnSpc>
              <a:spcBef>
                <a:spcPts val="0"/>
              </a:spcBef>
              <a:spcAft>
                <a:spcPts val="0"/>
              </a:spcAft>
            </a:pPr>
            <a:r>
              <a:rPr kumimoji="1" lang="en-US" altLang="zh-CN" sz="2000" dirty="0">
                <a:latin typeface="Times New Roman" panose="02020603050405020304" pitchFamily="18" charset="0"/>
                <a:ea typeface="宋体" panose="02010600030101010101" pitchFamily="2" charset="-122"/>
              </a:rPr>
              <a:t>STO  t1     </a:t>
            </a:r>
            <a:r>
              <a:rPr kumimoji="1" lang="zh-CN" altLang="en-US" sz="2000" dirty="0">
                <a:solidFill>
                  <a:schemeClr val="tx1"/>
                </a:solidFill>
                <a:latin typeface="Times New Roman" panose="02020603050405020304" pitchFamily="18" charset="0"/>
                <a:ea typeface="宋体" panose="02010600030101010101" pitchFamily="2" charset="-122"/>
              </a:rPr>
              <a:t>将操作数栈顶的内容存入单元</a:t>
            </a:r>
            <a:r>
              <a:rPr kumimoji="1" lang="en-US" altLang="zh-CN" sz="2000" dirty="0">
                <a:solidFill>
                  <a:schemeClr val="tx1"/>
                </a:solidFill>
                <a:latin typeface="Times New Roman" panose="02020603050405020304" pitchFamily="18" charset="0"/>
                <a:ea typeface="宋体" panose="02010600030101010101" pitchFamily="2" charset="-122"/>
              </a:rPr>
              <a:t>t1</a:t>
            </a:r>
          </a:p>
          <a:p>
            <a:pPr eaLnBrk="1" hangingPunct="1">
              <a:lnSpc>
                <a:spcPct val="135000"/>
              </a:lnSpc>
              <a:spcBef>
                <a:spcPts val="0"/>
              </a:spcBef>
              <a:spcAft>
                <a:spcPts val="0"/>
              </a:spcAft>
            </a:pPr>
            <a:r>
              <a:rPr kumimoji="1" lang="en-US" altLang="zh-CN" sz="2000" dirty="0">
                <a:solidFill>
                  <a:schemeClr val="tx1"/>
                </a:solidFill>
                <a:latin typeface="Times New Roman" panose="02020603050405020304" pitchFamily="18" charset="0"/>
                <a:ea typeface="宋体" panose="02010600030101010101" pitchFamily="2" charset="-122"/>
              </a:rPr>
              <a:t>LOAD  c   </a:t>
            </a:r>
            <a:r>
              <a:rPr kumimoji="1" lang="zh-CN" altLang="en-US" sz="2000" dirty="0">
                <a:solidFill>
                  <a:schemeClr val="tx1"/>
                </a:solidFill>
                <a:latin typeface="Times New Roman" panose="02020603050405020304" pitchFamily="18" charset="0"/>
                <a:ea typeface="宋体" panose="02010600030101010101" pitchFamily="2" charset="-122"/>
              </a:rPr>
              <a:t>将</a:t>
            </a:r>
            <a:r>
              <a:rPr kumimoji="1" lang="en-US" altLang="zh-CN" sz="2000" dirty="0">
                <a:solidFill>
                  <a:schemeClr val="tx1"/>
                </a:solidFill>
                <a:latin typeface="Times New Roman" panose="02020603050405020304" pitchFamily="18" charset="0"/>
                <a:ea typeface="宋体" panose="02010600030101010101" pitchFamily="2" charset="-122"/>
              </a:rPr>
              <a:t>c</a:t>
            </a:r>
            <a:r>
              <a:rPr kumimoji="1" lang="zh-CN" altLang="en-US" sz="2000" dirty="0">
                <a:solidFill>
                  <a:schemeClr val="tx1"/>
                </a:solidFill>
                <a:latin typeface="Times New Roman" panose="02020603050405020304" pitchFamily="18" charset="0"/>
                <a:ea typeface="宋体" panose="02010600030101010101" pitchFamily="2" charset="-122"/>
              </a:rPr>
              <a:t>的内容加载到操作数栈</a:t>
            </a:r>
          </a:p>
          <a:p>
            <a:pPr eaLnBrk="1" hangingPunct="1">
              <a:lnSpc>
                <a:spcPct val="135000"/>
              </a:lnSpc>
              <a:spcBef>
                <a:spcPts val="0"/>
              </a:spcBef>
              <a:spcAft>
                <a:spcPts val="0"/>
              </a:spcAft>
            </a:pPr>
            <a:r>
              <a:rPr kumimoji="1" lang="en-US" altLang="zh-CN" sz="2000" dirty="0">
                <a:solidFill>
                  <a:schemeClr val="tx1"/>
                </a:solidFill>
                <a:latin typeface="Times New Roman" panose="02020603050405020304" pitchFamily="18" charset="0"/>
                <a:ea typeface="宋体" panose="02010600030101010101" pitchFamily="2" charset="-122"/>
              </a:rPr>
              <a:t>LOAD  d   </a:t>
            </a:r>
            <a:r>
              <a:rPr kumimoji="1" lang="zh-CN" altLang="en-US" sz="2000" dirty="0">
                <a:solidFill>
                  <a:schemeClr val="tx1"/>
                </a:solidFill>
                <a:latin typeface="Times New Roman" panose="02020603050405020304" pitchFamily="18" charset="0"/>
                <a:ea typeface="宋体" panose="02010600030101010101" pitchFamily="2" charset="-122"/>
              </a:rPr>
              <a:t>将</a:t>
            </a:r>
            <a:r>
              <a:rPr kumimoji="1" lang="en-US" altLang="zh-CN" sz="2000" dirty="0">
                <a:solidFill>
                  <a:schemeClr val="tx1"/>
                </a:solidFill>
                <a:latin typeface="Times New Roman" panose="02020603050405020304" pitchFamily="18" charset="0"/>
                <a:ea typeface="宋体" panose="02010600030101010101" pitchFamily="2" charset="-122"/>
              </a:rPr>
              <a:t>d</a:t>
            </a:r>
            <a:r>
              <a:rPr kumimoji="1" lang="zh-CN" altLang="en-US" sz="2000" dirty="0">
                <a:solidFill>
                  <a:schemeClr val="tx1"/>
                </a:solidFill>
                <a:latin typeface="Times New Roman" panose="02020603050405020304" pitchFamily="18" charset="0"/>
                <a:ea typeface="宋体" panose="02010600030101010101" pitchFamily="2" charset="-122"/>
              </a:rPr>
              <a:t>的内容加载到操作数栈</a:t>
            </a:r>
          </a:p>
          <a:p>
            <a:pPr eaLnBrk="1" hangingPunct="1">
              <a:lnSpc>
                <a:spcPct val="135000"/>
              </a:lnSpc>
              <a:spcBef>
                <a:spcPts val="0"/>
              </a:spcBef>
              <a:spcAft>
                <a:spcPts val="0"/>
              </a:spcAft>
            </a:pPr>
            <a:r>
              <a:rPr kumimoji="1" lang="en-US" altLang="zh-CN" sz="2000" dirty="0">
                <a:solidFill>
                  <a:schemeClr val="tx1"/>
                </a:solidFill>
                <a:latin typeface="Times New Roman" panose="02020603050405020304" pitchFamily="18" charset="0"/>
                <a:ea typeface="宋体" panose="02010600030101010101" pitchFamily="2" charset="-122"/>
              </a:rPr>
              <a:t>ADD          </a:t>
            </a:r>
            <a:r>
              <a:rPr kumimoji="1" lang="zh-CN" altLang="en-US" sz="2000" dirty="0">
                <a:solidFill>
                  <a:schemeClr val="tx1"/>
                </a:solidFill>
                <a:latin typeface="Times New Roman" panose="02020603050405020304" pitchFamily="18" charset="0"/>
                <a:ea typeface="宋体" panose="02010600030101010101" pitchFamily="2" charset="-122"/>
              </a:rPr>
              <a:t>将操作数栈顶的两个单元的内容相加</a:t>
            </a:r>
          </a:p>
          <a:p>
            <a:pPr eaLnBrk="1" hangingPunct="1">
              <a:lnSpc>
                <a:spcPct val="135000"/>
              </a:lnSpc>
              <a:spcBef>
                <a:spcPts val="0"/>
              </a:spcBef>
              <a:spcAft>
                <a:spcPts val="0"/>
              </a:spcAft>
            </a:pPr>
            <a:r>
              <a:rPr kumimoji="1" lang="en-US" altLang="zh-CN" sz="2000" dirty="0">
                <a:latin typeface="Times New Roman" panose="02020603050405020304" pitchFamily="18" charset="0"/>
                <a:ea typeface="宋体" panose="02010600030101010101" pitchFamily="2" charset="-122"/>
              </a:rPr>
              <a:t>STO    t2   </a:t>
            </a:r>
            <a:r>
              <a:rPr kumimoji="1" lang="zh-CN" altLang="en-US" sz="2000" dirty="0">
                <a:solidFill>
                  <a:schemeClr val="tx1"/>
                </a:solidFill>
                <a:latin typeface="Times New Roman" panose="02020603050405020304" pitchFamily="18" charset="0"/>
                <a:ea typeface="宋体" panose="02010600030101010101" pitchFamily="2" charset="-122"/>
              </a:rPr>
              <a:t>将操作数栈顶的内容存入单元</a:t>
            </a:r>
            <a:r>
              <a:rPr kumimoji="1" lang="en-US" altLang="zh-CN" sz="2000" dirty="0">
                <a:solidFill>
                  <a:schemeClr val="tx1"/>
                </a:solidFill>
                <a:latin typeface="Times New Roman" panose="02020603050405020304" pitchFamily="18" charset="0"/>
                <a:ea typeface="宋体" panose="02010600030101010101" pitchFamily="2" charset="-122"/>
              </a:rPr>
              <a:t>t2</a:t>
            </a:r>
          </a:p>
          <a:p>
            <a:pPr eaLnBrk="1" hangingPunct="1">
              <a:lnSpc>
                <a:spcPct val="135000"/>
              </a:lnSpc>
              <a:spcBef>
                <a:spcPts val="0"/>
              </a:spcBef>
              <a:spcAft>
                <a:spcPts val="0"/>
              </a:spcAft>
            </a:pPr>
            <a:r>
              <a:rPr kumimoji="1" lang="en-US" altLang="zh-CN" sz="2000" dirty="0">
                <a:solidFill>
                  <a:schemeClr val="tx1"/>
                </a:solidFill>
                <a:latin typeface="Times New Roman" panose="02020603050405020304" pitchFamily="18" charset="0"/>
                <a:ea typeface="宋体" panose="02010600030101010101" pitchFamily="2" charset="-122"/>
              </a:rPr>
              <a:t>LOAD t1  </a:t>
            </a:r>
            <a:r>
              <a:rPr kumimoji="1" lang="zh-CN" altLang="en-US" sz="2000" dirty="0">
                <a:solidFill>
                  <a:schemeClr val="tx1"/>
                </a:solidFill>
                <a:latin typeface="Times New Roman" panose="02020603050405020304" pitchFamily="18" charset="0"/>
                <a:ea typeface="宋体" panose="02010600030101010101" pitchFamily="2" charset="-122"/>
              </a:rPr>
              <a:t>将</a:t>
            </a:r>
            <a:r>
              <a:rPr kumimoji="1" lang="en-US" altLang="zh-CN" sz="2000" dirty="0">
                <a:solidFill>
                  <a:schemeClr val="tx1"/>
                </a:solidFill>
                <a:latin typeface="Times New Roman" panose="02020603050405020304" pitchFamily="18" charset="0"/>
                <a:ea typeface="宋体" panose="02010600030101010101" pitchFamily="2" charset="-122"/>
              </a:rPr>
              <a:t>t1</a:t>
            </a:r>
            <a:r>
              <a:rPr kumimoji="1" lang="zh-CN" altLang="en-US" sz="2000" dirty="0">
                <a:solidFill>
                  <a:schemeClr val="tx1"/>
                </a:solidFill>
                <a:latin typeface="Times New Roman" panose="02020603050405020304" pitchFamily="18" charset="0"/>
                <a:ea typeface="宋体" panose="02010600030101010101" pitchFamily="2" charset="-122"/>
              </a:rPr>
              <a:t>的内容加载到操作数栈</a:t>
            </a:r>
          </a:p>
          <a:p>
            <a:pPr eaLnBrk="1" hangingPunct="1">
              <a:lnSpc>
                <a:spcPct val="135000"/>
              </a:lnSpc>
              <a:spcBef>
                <a:spcPts val="0"/>
              </a:spcBef>
              <a:spcAft>
                <a:spcPts val="0"/>
              </a:spcAft>
            </a:pPr>
            <a:r>
              <a:rPr kumimoji="1" lang="en-US" altLang="zh-CN" sz="2000" dirty="0">
                <a:solidFill>
                  <a:schemeClr val="tx1"/>
                </a:solidFill>
                <a:latin typeface="Times New Roman" panose="02020603050405020304" pitchFamily="18" charset="0"/>
                <a:ea typeface="宋体" panose="02010600030101010101" pitchFamily="2" charset="-122"/>
              </a:rPr>
              <a:t>LOAD  t2 </a:t>
            </a:r>
            <a:r>
              <a:rPr kumimoji="1" lang="zh-CN" altLang="en-US" sz="2000" dirty="0">
                <a:solidFill>
                  <a:schemeClr val="tx1"/>
                </a:solidFill>
                <a:latin typeface="Times New Roman" panose="02020603050405020304" pitchFamily="18" charset="0"/>
                <a:ea typeface="宋体" panose="02010600030101010101" pitchFamily="2" charset="-122"/>
              </a:rPr>
              <a:t>将</a:t>
            </a:r>
            <a:r>
              <a:rPr kumimoji="1" lang="en-US" altLang="zh-CN" sz="2000" dirty="0">
                <a:solidFill>
                  <a:schemeClr val="tx1"/>
                </a:solidFill>
                <a:latin typeface="Times New Roman" panose="02020603050405020304" pitchFamily="18" charset="0"/>
                <a:ea typeface="宋体" panose="02010600030101010101" pitchFamily="2" charset="-122"/>
              </a:rPr>
              <a:t>t2</a:t>
            </a:r>
            <a:r>
              <a:rPr kumimoji="1" lang="zh-CN" altLang="en-US" sz="2000" dirty="0">
                <a:solidFill>
                  <a:schemeClr val="tx1"/>
                </a:solidFill>
                <a:latin typeface="Times New Roman" panose="02020603050405020304" pitchFamily="18" charset="0"/>
                <a:ea typeface="宋体" panose="02010600030101010101" pitchFamily="2" charset="-122"/>
              </a:rPr>
              <a:t>的内容加载到操作数栈</a:t>
            </a:r>
          </a:p>
          <a:p>
            <a:pPr eaLnBrk="1" hangingPunct="1">
              <a:lnSpc>
                <a:spcPct val="135000"/>
              </a:lnSpc>
              <a:spcBef>
                <a:spcPts val="0"/>
              </a:spcBef>
              <a:spcAft>
                <a:spcPts val="0"/>
              </a:spcAft>
            </a:pPr>
            <a:r>
              <a:rPr kumimoji="1" lang="en-US" altLang="zh-CN" sz="2000" dirty="0">
                <a:solidFill>
                  <a:schemeClr val="tx1"/>
                </a:solidFill>
                <a:latin typeface="Times New Roman" panose="02020603050405020304" pitchFamily="18" charset="0"/>
                <a:ea typeface="宋体" panose="02010600030101010101" pitchFamily="2" charset="-122"/>
              </a:rPr>
              <a:t>MULT      </a:t>
            </a:r>
            <a:r>
              <a:rPr kumimoji="1" lang="zh-CN" altLang="en-US" sz="2000" dirty="0">
                <a:solidFill>
                  <a:schemeClr val="tx1"/>
                </a:solidFill>
                <a:latin typeface="Times New Roman" panose="02020603050405020304" pitchFamily="18" charset="0"/>
                <a:ea typeface="宋体" panose="02010600030101010101" pitchFamily="2" charset="-122"/>
              </a:rPr>
              <a:t>将操作数栈顶的两个单元的内容相乘</a:t>
            </a:r>
          </a:p>
          <a:p>
            <a:pPr eaLnBrk="1" hangingPunct="1">
              <a:lnSpc>
                <a:spcPct val="135000"/>
              </a:lnSpc>
              <a:spcBef>
                <a:spcPts val="0"/>
              </a:spcBef>
              <a:spcAft>
                <a:spcPts val="0"/>
              </a:spcAft>
            </a:pPr>
            <a:r>
              <a:rPr kumimoji="1" lang="en-US" altLang="zh-CN" sz="2000" dirty="0">
                <a:latin typeface="Times New Roman" panose="02020603050405020304" pitchFamily="18" charset="0"/>
                <a:ea typeface="宋体" panose="02010600030101010101" pitchFamily="2" charset="-122"/>
              </a:rPr>
              <a:t>STO    t3  </a:t>
            </a:r>
            <a:r>
              <a:rPr kumimoji="1" lang="zh-CN" altLang="en-US" sz="2000" dirty="0">
                <a:solidFill>
                  <a:schemeClr val="tx1"/>
                </a:solidFill>
                <a:latin typeface="Times New Roman" panose="02020603050405020304" pitchFamily="18" charset="0"/>
                <a:ea typeface="宋体" panose="02010600030101010101" pitchFamily="2" charset="-122"/>
              </a:rPr>
              <a:t>将操作数栈顶的内容存入单元</a:t>
            </a:r>
            <a:r>
              <a:rPr kumimoji="1" lang="en-US" altLang="zh-CN" sz="2000" dirty="0">
                <a:solidFill>
                  <a:schemeClr val="tx1"/>
                </a:solidFill>
                <a:latin typeface="Times New Roman" panose="02020603050405020304" pitchFamily="18" charset="0"/>
                <a:ea typeface="宋体" panose="02010600030101010101" pitchFamily="2" charset="-122"/>
              </a:rPr>
              <a:t>t3 </a:t>
            </a:r>
          </a:p>
        </p:txBody>
      </p:sp>
      <p:sp>
        <p:nvSpPr>
          <p:cNvPr id="47109" name="Text Box 5">
            <a:extLst>
              <a:ext uri="{FF2B5EF4-FFF2-40B4-BE49-F238E27FC236}">
                <a16:creationId xmlns:a16="http://schemas.microsoft.com/office/drawing/2014/main" id="{8D6F2FEC-C83D-444B-B745-0F85D870023B}"/>
              </a:ext>
            </a:extLst>
          </p:cNvPr>
          <p:cNvSpPr txBox="1">
            <a:spLocks noChangeArrowheads="1"/>
          </p:cNvSpPr>
          <p:nvPr/>
        </p:nvSpPr>
        <p:spPr bwMode="auto">
          <a:xfrm>
            <a:off x="0" y="5045075"/>
            <a:ext cx="3200400" cy="83099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400" dirty="0">
                <a:solidFill>
                  <a:schemeClr val="tx1"/>
                </a:solidFill>
                <a:latin typeface="Times New Roman" panose="02020603050405020304" pitchFamily="18" charset="0"/>
                <a:ea typeface="宋体" panose="02010600030101010101" pitchFamily="2" charset="-122"/>
              </a:rPr>
              <a:t>翻译成某个抽象机的汇编指令代码：</a:t>
            </a:r>
          </a:p>
        </p:txBody>
      </p:sp>
      <p:sp>
        <p:nvSpPr>
          <p:cNvPr id="47110" name="AutoShape 6">
            <a:extLst>
              <a:ext uri="{FF2B5EF4-FFF2-40B4-BE49-F238E27FC236}">
                <a16:creationId xmlns:a16="http://schemas.microsoft.com/office/drawing/2014/main" id="{63E44ED7-EA9E-4EBA-BD98-28C8A8CE04BE}"/>
              </a:ext>
            </a:extLst>
          </p:cNvPr>
          <p:cNvSpPr>
            <a:spLocks noChangeArrowheads="1"/>
          </p:cNvSpPr>
          <p:nvPr/>
        </p:nvSpPr>
        <p:spPr bwMode="auto">
          <a:xfrm>
            <a:off x="3038872" y="5157192"/>
            <a:ext cx="381000" cy="152400"/>
          </a:xfrm>
          <a:prstGeom prst="rightArrow">
            <a:avLst>
              <a:gd name="adj1" fmla="val 50000"/>
              <a:gd name="adj2" fmla="val 62500"/>
            </a:avLst>
          </a:prstGeom>
          <a:solidFill>
            <a:schemeClr val="accent1"/>
          </a:solidFill>
          <a:ln w="76200">
            <a:solidFill>
              <a:schemeClr val="hlink"/>
            </a:solidFill>
            <a:miter lim="800000"/>
            <a:headEnd/>
            <a:tailEnd/>
          </a:ln>
        </p:spPr>
        <p:txBody>
          <a:bodyPr wrap="none" anchor="ct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endParaRPr kumimoji="1" lang="zh-CN" altLang="zh-CN" sz="3600">
              <a:latin typeface="Times New Roman" panose="02020603050405020304" pitchFamily="18" charset="0"/>
              <a:ea typeface="宋体" panose="02010600030101010101" pitchFamily="2" charset="-122"/>
            </a:endParaRPr>
          </a:p>
        </p:txBody>
      </p:sp>
      <p:sp>
        <p:nvSpPr>
          <p:cNvPr id="47111" name="Rectangle 8">
            <a:extLst>
              <a:ext uri="{FF2B5EF4-FFF2-40B4-BE49-F238E27FC236}">
                <a16:creationId xmlns:a16="http://schemas.microsoft.com/office/drawing/2014/main" id="{9C8C6A5A-1414-4979-B343-11061889FA5A}"/>
              </a:ext>
            </a:extLst>
          </p:cNvPr>
          <p:cNvSpPr>
            <a:spLocks noGrp="1" noChangeArrowheads="1"/>
          </p:cNvSpPr>
          <p:nvPr>
            <p:ph type="title"/>
          </p:nvPr>
        </p:nvSpPr>
        <p:spPr>
          <a:xfrm>
            <a:off x="304800" y="260350"/>
            <a:ext cx="8839200" cy="762000"/>
          </a:xfrm>
          <a:noFill/>
        </p:spPr>
        <p:txBody>
          <a:bodyPr/>
          <a:lstStyle/>
          <a:p>
            <a:pPr eaLnBrk="1" hangingPunct="1"/>
            <a:r>
              <a:rPr lang="en-US" altLang="zh-CN" b="1"/>
              <a:t>1.3.3 </a:t>
            </a:r>
            <a:r>
              <a:rPr lang="zh-CN" altLang="en-US" b="1"/>
              <a:t>语义分析及中间代码生成程序</a:t>
            </a:r>
            <a:r>
              <a:rPr lang="zh-CN" altLang="en-US"/>
              <a:t> </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a:extLst>
              <a:ext uri="{FF2B5EF4-FFF2-40B4-BE49-F238E27FC236}">
                <a16:creationId xmlns:a16="http://schemas.microsoft.com/office/drawing/2014/main" id="{D758B9A6-3B1C-4F5D-932D-0DAA479CF88A}"/>
              </a:ext>
            </a:extLst>
          </p:cNvPr>
          <p:cNvSpPr>
            <a:spLocks noChangeArrowheads="1"/>
          </p:cNvSpPr>
          <p:nvPr/>
        </p:nvSpPr>
        <p:spPr bwMode="auto">
          <a:xfrm>
            <a:off x="555625" y="332656"/>
            <a:ext cx="3111500" cy="519112"/>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003399"/>
                </a:solidFill>
                <a:effectLst/>
                <a:uLnTx/>
                <a:uFillTx/>
                <a:latin typeface="隶书" panose="02010509060101010101" pitchFamily="49" charset="-122"/>
                <a:ea typeface="楷体_GB2312" pitchFamily="49" charset="-122"/>
                <a:cs typeface="+mn-cs"/>
              </a:rPr>
              <a:t>4.</a:t>
            </a:r>
            <a:r>
              <a:rPr kumimoji="0" lang="zh-CN" altLang="en-US" sz="2800" b="1" i="0" u="none" strike="noStrike" kern="1200" cap="none" spc="0" normalizeH="0" baseline="0" noProof="0">
                <a:ln>
                  <a:noFill/>
                </a:ln>
                <a:solidFill>
                  <a:srgbClr val="003399"/>
                </a:solidFill>
                <a:effectLst/>
                <a:uLnTx/>
                <a:uFillTx/>
                <a:latin typeface="隶书" panose="02010509060101010101" pitchFamily="49" charset="-122"/>
                <a:ea typeface="楷体_GB2312" pitchFamily="49" charset="-122"/>
                <a:cs typeface="+mn-cs"/>
              </a:rPr>
              <a:t>中间代码生成</a:t>
            </a:r>
          </a:p>
        </p:txBody>
      </p:sp>
      <p:sp>
        <p:nvSpPr>
          <p:cNvPr id="136196" name="Rectangle 4">
            <a:extLst>
              <a:ext uri="{FF2B5EF4-FFF2-40B4-BE49-F238E27FC236}">
                <a16:creationId xmlns:a16="http://schemas.microsoft.com/office/drawing/2014/main" id="{A237AA82-30CC-4EA4-9609-643B20B06476}"/>
              </a:ext>
            </a:extLst>
          </p:cNvPr>
          <p:cNvSpPr>
            <a:spLocks noChangeArrowheads="1"/>
          </p:cNvSpPr>
          <p:nvPr/>
        </p:nvSpPr>
        <p:spPr bwMode="auto">
          <a:xfrm>
            <a:off x="452973" y="943555"/>
            <a:ext cx="1005403"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3200" b="1" i="0" u="none" strike="noStrike" kern="1200" cap="none" spc="0" normalizeH="0" baseline="0" noProof="0" dirty="0">
                <a:ln>
                  <a:noFill/>
                </a:ln>
                <a:solidFill>
                  <a:srgbClr val="C00000"/>
                </a:solidFill>
                <a:effectLst/>
                <a:uLnTx/>
                <a:uFillTx/>
                <a:latin typeface="隶书" panose="02010509060101010101" pitchFamily="49" charset="-122"/>
                <a:ea typeface="楷体_GB2312" pitchFamily="49" charset="-122"/>
                <a:cs typeface="+mn-cs"/>
              </a:rPr>
              <a:t>任务</a:t>
            </a:r>
          </a:p>
        </p:txBody>
      </p:sp>
      <p:sp>
        <p:nvSpPr>
          <p:cNvPr id="136197" name="Rectangle 5">
            <a:extLst>
              <a:ext uri="{FF2B5EF4-FFF2-40B4-BE49-F238E27FC236}">
                <a16:creationId xmlns:a16="http://schemas.microsoft.com/office/drawing/2014/main" id="{33B85307-5F00-4F27-985A-1829D8283CB8}"/>
              </a:ext>
            </a:extLst>
          </p:cNvPr>
          <p:cNvSpPr>
            <a:spLocks noChangeArrowheads="1"/>
          </p:cNvSpPr>
          <p:nvPr/>
        </p:nvSpPr>
        <p:spPr bwMode="auto">
          <a:xfrm>
            <a:off x="433129" y="2602493"/>
            <a:ext cx="1826141"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3200" b="1" i="0" u="none" strike="noStrike" kern="1200" cap="none" spc="0" normalizeH="0" baseline="0" noProof="0">
                <a:ln>
                  <a:noFill/>
                </a:ln>
                <a:solidFill>
                  <a:srgbClr val="C00000"/>
                </a:solidFill>
                <a:effectLst/>
                <a:uLnTx/>
                <a:uFillTx/>
                <a:latin typeface="隶书" panose="02010509060101010101" pitchFamily="49" charset="-122"/>
                <a:ea typeface="楷体_GB2312" pitchFamily="49" charset="-122"/>
                <a:cs typeface="+mn-cs"/>
              </a:rPr>
              <a:t>所做转换</a:t>
            </a:r>
          </a:p>
        </p:txBody>
      </p:sp>
      <p:sp>
        <p:nvSpPr>
          <p:cNvPr id="136198" name="Rectangle 6">
            <a:extLst>
              <a:ext uri="{FF2B5EF4-FFF2-40B4-BE49-F238E27FC236}">
                <a16:creationId xmlns:a16="http://schemas.microsoft.com/office/drawing/2014/main" id="{C1F89FE6-B658-4EB9-BDB4-BC562351E5FA}"/>
              </a:ext>
            </a:extLst>
          </p:cNvPr>
          <p:cNvSpPr>
            <a:spLocks noChangeArrowheads="1"/>
          </p:cNvSpPr>
          <p:nvPr/>
        </p:nvSpPr>
        <p:spPr bwMode="auto">
          <a:xfrm>
            <a:off x="494248" y="4191580"/>
            <a:ext cx="1005403"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3200" b="1" i="0" u="none" strike="noStrike" kern="1200" cap="none" spc="0" normalizeH="0" baseline="0" noProof="0">
                <a:ln>
                  <a:noFill/>
                </a:ln>
                <a:solidFill>
                  <a:srgbClr val="C00000"/>
                </a:solidFill>
                <a:effectLst/>
                <a:uLnTx/>
                <a:uFillTx/>
                <a:latin typeface="隶书" panose="02010509060101010101" pitchFamily="49" charset="-122"/>
                <a:ea typeface="楷体_GB2312" pitchFamily="49" charset="-122"/>
                <a:cs typeface="+mn-cs"/>
              </a:rPr>
              <a:t>依据</a:t>
            </a:r>
          </a:p>
        </p:txBody>
      </p:sp>
      <p:sp>
        <p:nvSpPr>
          <p:cNvPr id="136199" name="Rectangle 7">
            <a:extLst>
              <a:ext uri="{FF2B5EF4-FFF2-40B4-BE49-F238E27FC236}">
                <a16:creationId xmlns:a16="http://schemas.microsoft.com/office/drawing/2014/main" id="{3298C11A-9AA2-4CD0-AB7F-A970BA9FDD76}"/>
              </a:ext>
            </a:extLst>
          </p:cNvPr>
          <p:cNvSpPr>
            <a:spLocks noChangeArrowheads="1"/>
          </p:cNvSpPr>
          <p:nvPr/>
        </p:nvSpPr>
        <p:spPr bwMode="auto">
          <a:xfrm>
            <a:off x="1704121" y="4756552"/>
            <a:ext cx="1620957" cy="523220"/>
          </a:xfrm>
          <a:prstGeom prst="rect">
            <a:avLst/>
          </a:prstGeom>
          <a:noFill/>
          <a:ln w="57150" algn="ctr">
            <a:solidFill>
              <a:schemeClr val="accent2"/>
            </a:solidFill>
            <a:miter lim="800000"/>
            <a:headEnd/>
            <a:tailEnd/>
          </a:ln>
          <a:effec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cs typeface="+mn-cs"/>
              </a:rPr>
              <a:t>语义规则</a:t>
            </a:r>
          </a:p>
        </p:txBody>
      </p:sp>
      <p:sp>
        <p:nvSpPr>
          <p:cNvPr id="136200" name="Rectangle 8">
            <a:extLst>
              <a:ext uri="{FF2B5EF4-FFF2-40B4-BE49-F238E27FC236}">
                <a16:creationId xmlns:a16="http://schemas.microsoft.com/office/drawing/2014/main" id="{B7DF5993-F924-4254-9991-D6698233A481}"/>
              </a:ext>
            </a:extLst>
          </p:cNvPr>
          <p:cNvSpPr>
            <a:spLocks noChangeArrowheads="1"/>
          </p:cNvSpPr>
          <p:nvPr/>
        </p:nvSpPr>
        <p:spPr bwMode="auto">
          <a:xfrm>
            <a:off x="3924836" y="4142368"/>
            <a:ext cx="2646878"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3200" b="1" i="0" u="none" strike="noStrike" kern="1200" cap="none" spc="0" normalizeH="0" baseline="0" noProof="0">
                <a:ln>
                  <a:noFill/>
                </a:ln>
                <a:solidFill>
                  <a:srgbClr val="C00000"/>
                </a:solidFill>
                <a:effectLst/>
                <a:uLnTx/>
                <a:uFillTx/>
                <a:latin typeface="隶书" panose="02010509060101010101" pitchFamily="49" charset="-122"/>
                <a:ea typeface="楷体_GB2312" pitchFamily="49" charset="-122"/>
                <a:cs typeface="+mn-cs"/>
              </a:rPr>
              <a:t>主要理论基础</a:t>
            </a:r>
          </a:p>
        </p:txBody>
      </p:sp>
      <p:sp>
        <p:nvSpPr>
          <p:cNvPr id="136201" name="Rectangle 9">
            <a:extLst>
              <a:ext uri="{FF2B5EF4-FFF2-40B4-BE49-F238E27FC236}">
                <a16:creationId xmlns:a16="http://schemas.microsoft.com/office/drawing/2014/main" id="{D66B15B4-476C-45D4-A011-FB0DA3C01EE5}"/>
              </a:ext>
            </a:extLst>
          </p:cNvPr>
          <p:cNvSpPr>
            <a:spLocks noChangeArrowheads="1"/>
          </p:cNvSpPr>
          <p:nvPr/>
        </p:nvSpPr>
        <p:spPr bwMode="auto">
          <a:xfrm>
            <a:off x="6744434" y="4770839"/>
            <a:ext cx="1620957" cy="523220"/>
          </a:xfrm>
          <a:prstGeom prst="rect">
            <a:avLst/>
          </a:prstGeom>
          <a:noFill/>
          <a:ln w="57150" algn="ctr">
            <a:solidFill>
              <a:schemeClr val="accent2"/>
            </a:solidFill>
            <a:miter lim="800000"/>
            <a:headEnd/>
            <a:tailEnd/>
          </a:ln>
          <a:effec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cs typeface="+mn-cs"/>
              </a:rPr>
              <a:t>属性文法</a:t>
            </a:r>
          </a:p>
        </p:txBody>
      </p:sp>
      <p:sp>
        <p:nvSpPr>
          <p:cNvPr id="136202" name="Rectangle 10">
            <a:extLst>
              <a:ext uri="{FF2B5EF4-FFF2-40B4-BE49-F238E27FC236}">
                <a16:creationId xmlns:a16="http://schemas.microsoft.com/office/drawing/2014/main" id="{FED7DD41-8BCC-4F97-90A3-10CAC8F003D4}"/>
              </a:ext>
            </a:extLst>
          </p:cNvPr>
          <p:cNvSpPr>
            <a:spLocks noChangeArrowheads="1"/>
          </p:cNvSpPr>
          <p:nvPr/>
        </p:nvSpPr>
        <p:spPr bwMode="auto">
          <a:xfrm>
            <a:off x="2466121" y="3297639"/>
            <a:ext cx="1620957" cy="523220"/>
          </a:xfrm>
          <a:prstGeom prst="rect">
            <a:avLst/>
          </a:prstGeom>
          <a:noFill/>
          <a:ln w="57150" algn="ctr">
            <a:solidFill>
              <a:schemeClr val="accent2"/>
            </a:solidFill>
            <a:miter lim="800000"/>
            <a:headEnd/>
            <a:tailEnd/>
          </a:ln>
          <a:effec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华文细黑" panose="02010600040101010101" pitchFamily="2" charset="-122"/>
                <a:ea typeface="华文细黑" panose="02010600040101010101" pitchFamily="2" charset="-122"/>
                <a:cs typeface="+mn-cs"/>
              </a:rPr>
              <a:t>语法范畴</a:t>
            </a:r>
          </a:p>
        </p:txBody>
      </p:sp>
      <p:sp>
        <p:nvSpPr>
          <p:cNvPr id="136203" name="Rectangle 11">
            <a:extLst>
              <a:ext uri="{FF2B5EF4-FFF2-40B4-BE49-F238E27FC236}">
                <a16:creationId xmlns:a16="http://schemas.microsoft.com/office/drawing/2014/main" id="{D31D6491-2FCC-425A-A4D6-BC2A46287523}"/>
              </a:ext>
            </a:extLst>
          </p:cNvPr>
          <p:cNvSpPr>
            <a:spLocks noChangeArrowheads="1"/>
          </p:cNvSpPr>
          <p:nvPr/>
        </p:nvSpPr>
        <p:spPr bwMode="auto">
          <a:xfrm>
            <a:off x="6071334" y="3269064"/>
            <a:ext cx="1620957" cy="523220"/>
          </a:xfrm>
          <a:prstGeom prst="rect">
            <a:avLst/>
          </a:prstGeom>
          <a:noFill/>
          <a:ln w="57150" algn="ctr">
            <a:solidFill>
              <a:schemeClr val="accent2"/>
            </a:solidFill>
            <a:miter lim="800000"/>
            <a:headEnd/>
            <a:tailEnd/>
          </a:ln>
          <a:effec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华文细黑" panose="02010600040101010101" pitchFamily="2" charset="-122"/>
                <a:ea typeface="华文细黑" panose="02010600040101010101" pitchFamily="2" charset="-122"/>
                <a:cs typeface="+mn-cs"/>
              </a:rPr>
              <a:t>中间代码</a:t>
            </a:r>
          </a:p>
        </p:txBody>
      </p:sp>
      <p:sp>
        <p:nvSpPr>
          <p:cNvPr id="136204" name="Line 12">
            <a:extLst>
              <a:ext uri="{FF2B5EF4-FFF2-40B4-BE49-F238E27FC236}">
                <a16:creationId xmlns:a16="http://schemas.microsoft.com/office/drawing/2014/main" id="{0DCB2CFC-C006-476B-9D0C-5E02D4AD9807}"/>
              </a:ext>
            </a:extLst>
          </p:cNvPr>
          <p:cNvSpPr>
            <a:spLocks noChangeShapeType="1"/>
          </p:cNvSpPr>
          <p:nvPr/>
        </p:nvSpPr>
        <p:spPr bwMode="auto">
          <a:xfrm flipV="1">
            <a:off x="4113213" y="3525118"/>
            <a:ext cx="1935162" cy="20638"/>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4600" b="1" i="0" u="none" strike="noStrike" kern="1200" cap="none" spc="0" normalizeH="0" baseline="0" noProof="0">
              <a:ln>
                <a:noFill/>
              </a:ln>
              <a:solidFill>
                <a:srgbClr val="996600"/>
              </a:solidFill>
              <a:effectLst/>
              <a:uLnTx/>
              <a:uFillTx/>
              <a:latin typeface="隶书" panose="02010509060101010101" pitchFamily="49" charset="-122"/>
              <a:ea typeface="隶书" panose="02010509060101010101" pitchFamily="49" charset="-122"/>
              <a:cs typeface="+mn-cs"/>
            </a:endParaRPr>
          </a:p>
        </p:txBody>
      </p:sp>
      <p:sp>
        <p:nvSpPr>
          <p:cNvPr id="136205" name="Rectangle 13">
            <a:extLst>
              <a:ext uri="{FF2B5EF4-FFF2-40B4-BE49-F238E27FC236}">
                <a16:creationId xmlns:a16="http://schemas.microsoft.com/office/drawing/2014/main" id="{1C654C4A-2137-48CE-B5B1-3157A8D46404}"/>
              </a:ext>
            </a:extLst>
          </p:cNvPr>
          <p:cNvSpPr>
            <a:spLocks noChangeArrowheads="1"/>
          </p:cNvSpPr>
          <p:nvPr/>
        </p:nvSpPr>
        <p:spPr bwMode="auto">
          <a:xfrm>
            <a:off x="1701800" y="1220058"/>
            <a:ext cx="6988175" cy="954107"/>
          </a:xfrm>
          <a:prstGeom prst="rect">
            <a:avLst/>
          </a:prstGeom>
          <a:noFill/>
          <a:ln w="57150" algn="ctr">
            <a:solidFill>
              <a:schemeClr val="accent2"/>
            </a:solidFill>
            <a:miter lim="800000"/>
            <a:headEnd/>
            <a:tailEnd/>
          </a:ln>
          <a:effectLst/>
        </p:spPr>
        <p:txBody>
          <a:bodyPr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华文细黑" panose="02010600040101010101" pitchFamily="2" charset="-122"/>
                <a:ea typeface="华文细黑" panose="02010600040101010101" pitchFamily="2" charset="-122"/>
                <a:cs typeface="+mn-cs"/>
              </a:rPr>
              <a:t>对语法分析所识别出的各类语法范畴，分析其含义，并进行初步翻译（产生中间代码）。</a:t>
            </a:r>
          </a:p>
        </p:txBody>
      </p:sp>
      <p:sp>
        <p:nvSpPr>
          <p:cNvPr id="136206" name="Line 14">
            <a:extLst>
              <a:ext uri="{FF2B5EF4-FFF2-40B4-BE49-F238E27FC236}">
                <a16:creationId xmlns:a16="http://schemas.microsoft.com/office/drawing/2014/main" id="{1AD6B812-5AD0-42A7-8EA4-5E36DE7BB6E8}"/>
              </a:ext>
            </a:extLst>
          </p:cNvPr>
          <p:cNvSpPr>
            <a:spLocks noChangeShapeType="1"/>
          </p:cNvSpPr>
          <p:nvPr/>
        </p:nvSpPr>
        <p:spPr bwMode="auto">
          <a:xfrm>
            <a:off x="3402013" y="5090393"/>
            <a:ext cx="3289300" cy="4763"/>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4600" b="1" i="0" u="none" strike="noStrike" kern="1200" cap="none" spc="0" normalizeH="0" baseline="0" noProof="0">
              <a:ln>
                <a:noFill/>
              </a:ln>
              <a:solidFill>
                <a:srgbClr val="996600"/>
              </a:solidFill>
              <a:effectLst/>
              <a:uLnTx/>
              <a:uFillTx/>
              <a:latin typeface="隶书" panose="02010509060101010101" pitchFamily="49" charset="-122"/>
              <a:ea typeface="隶书" panose="02010509060101010101" pitchFamily="49"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6196"/>
                                        </p:tgtEl>
                                        <p:attrNameLst>
                                          <p:attrName>style.visibility</p:attrName>
                                        </p:attrNameLst>
                                      </p:cBhvr>
                                      <p:to>
                                        <p:strVal val="visible"/>
                                      </p:to>
                                    </p:set>
                                    <p:animEffect transition="in" filter="dissolve">
                                      <p:cBhvr>
                                        <p:cTn id="7" dur="500"/>
                                        <p:tgtEl>
                                          <p:spTgt spid="136196"/>
                                        </p:tgtEl>
                                      </p:cBhvr>
                                    </p:animEffect>
                                  </p:childTnLst>
                                </p:cTn>
                              </p:par>
                            </p:childTnLst>
                          </p:cTn>
                        </p:par>
                        <p:par>
                          <p:cTn id="8" fill="hold" nodeType="afterGroup">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136205"/>
                                        </p:tgtEl>
                                        <p:attrNameLst>
                                          <p:attrName>style.visibility</p:attrName>
                                        </p:attrNameLst>
                                      </p:cBhvr>
                                      <p:to>
                                        <p:strVal val="visible"/>
                                      </p:to>
                                    </p:set>
                                    <p:animEffect transition="in" filter="slide(fromTop)">
                                      <p:cBhvr>
                                        <p:cTn id="11" dur="500"/>
                                        <p:tgtEl>
                                          <p:spTgt spid="13620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36197"/>
                                        </p:tgtEl>
                                        <p:attrNameLst>
                                          <p:attrName>style.visibility</p:attrName>
                                        </p:attrNameLst>
                                      </p:cBhvr>
                                      <p:to>
                                        <p:strVal val="visible"/>
                                      </p:to>
                                    </p:set>
                                    <p:animEffect transition="in" filter="dissolve">
                                      <p:cBhvr>
                                        <p:cTn id="16" dur="500"/>
                                        <p:tgtEl>
                                          <p:spTgt spid="136197"/>
                                        </p:tgtEl>
                                      </p:cBhvr>
                                    </p:animEffect>
                                  </p:childTnLst>
                                </p:cTn>
                              </p:par>
                            </p:childTnLst>
                          </p:cTn>
                        </p:par>
                        <p:par>
                          <p:cTn id="17" fill="hold" nodeType="afterGroup">
                            <p:stCondLst>
                              <p:cond delay="500"/>
                            </p:stCondLst>
                            <p:childTnLst>
                              <p:par>
                                <p:cTn id="18" presetID="12" presetClass="entr" presetSubtype="1" fill="hold" grpId="0" nodeType="afterEffect">
                                  <p:stCondLst>
                                    <p:cond delay="0"/>
                                  </p:stCondLst>
                                  <p:childTnLst>
                                    <p:set>
                                      <p:cBhvr>
                                        <p:cTn id="19" dur="1" fill="hold">
                                          <p:stCondLst>
                                            <p:cond delay="0"/>
                                          </p:stCondLst>
                                        </p:cTn>
                                        <p:tgtEl>
                                          <p:spTgt spid="136202"/>
                                        </p:tgtEl>
                                        <p:attrNameLst>
                                          <p:attrName>style.visibility</p:attrName>
                                        </p:attrNameLst>
                                      </p:cBhvr>
                                      <p:to>
                                        <p:strVal val="visible"/>
                                      </p:to>
                                    </p:set>
                                    <p:animEffect transition="in" filter="slide(fromTop)">
                                      <p:cBhvr>
                                        <p:cTn id="20" dur="500"/>
                                        <p:tgtEl>
                                          <p:spTgt spid="136202"/>
                                        </p:tgtEl>
                                      </p:cBhvr>
                                    </p:animEffect>
                                  </p:childTnLst>
                                </p:cTn>
                              </p:par>
                            </p:childTnLst>
                          </p:cTn>
                        </p:par>
                        <p:par>
                          <p:cTn id="21" fill="hold" nodeType="afterGroup">
                            <p:stCondLst>
                              <p:cond delay="1000"/>
                            </p:stCondLst>
                            <p:childTnLst>
                              <p:par>
                                <p:cTn id="22" presetID="12" presetClass="entr" presetSubtype="8" fill="hold" nodeType="afterEffect">
                                  <p:stCondLst>
                                    <p:cond delay="0"/>
                                  </p:stCondLst>
                                  <p:childTnLst>
                                    <p:set>
                                      <p:cBhvr>
                                        <p:cTn id="23" dur="1" fill="hold">
                                          <p:stCondLst>
                                            <p:cond delay="0"/>
                                          </p:stCondLst>
                                        </p:cTn>
                                        <p:tgtEl>
                                          <p:spTgt spid="136204"/>
                                        </p:tgtEl>
                                        <p:attrNameLst>
                                          <p:attrName>style.visibility</p:attrName>
                                        </p:attrNameLst>
                                      </p:cBhvr>
                                      <p:to>
                                        <p:strVal val="visible"/>
                                      </p:to>
                                    </p:set>
                                    <p:animEffect transition="in" filter="slide(fromLeft)">
                                      <p:cBhvr>
                                        <p:cTn id="24" dur="500"/>
                                        <p:tgtEl>
                                          <p:spTgt spid="136204"/>
                                        </p:tgtEl>
                                      </p:cBhvr>
                                    </p:animEffect>
                                  </p:childTnLst>
                                </p:cTn>
                              </p:par>
                            </p:childTnLst>
                          </p:cTn>
                        </p:par>
                        <p:par>
                          <p:cTn id="25" fill="hold" nodeType="afterGroup">
                            <p:stCondLst>
                              <p:cond delay="1500"/>
                            </p:stCondLst>
                            <p:childTnLst>
                              <p:par>
                                <p:cTn id="26" presetID="12" presetClass="entr" presetSubtype="1" fill="hold" grpId="0" nodeType="afterEffect">
                                  <p:stCondLst>
                                    <p:cond delay="0"/>
                                  </p:stCondLst>
                                  <p:childTnLst>
                                    <p:set>
                                      <p:cBhvr>
                                        <p:cTn id="27" dur="1" fill="hold">
                                          <p:stCondLst>
                                            <p:cond delay="0"/>
                                          </p:stCondLst>
                                        </p:cTn>
                                        <p:tgtEl>
                                          <p:spTgt spid="136203"/>
                                        </p:tgtEl>
                                        <p:attrNameLst>
                                          <p:attrName>style.visibility</p:attrName>
                                        </p:attrNameLst>
                                      </p:cBhvr>
                                      <p:to>
                                        <p:strVal val="visible"/>
                                      </p:to>
                                    </p:set>
                                    <p:animEffect transition="in" filter="slide(fromTop)">
                                      <p:cBhvr>
                                        <p:cTn id="28" dur="500"/>
                                        <p:tgtEl>
                                          <p:spTgt spid="13620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36198"/>
                                        </p:tgtEl>
                                        <p:attrNameLst>
                                          <p:attrName>style.visibility</p:attrName>
                                        </p:attrNameLst>
                                      </p:cBhvr>
                                      <p:to>
                                        <p:strVal val="visible"/>
                                      </p:to>
                                    </p:set>
                                    <p:animEffect transition="in" filter="dissolve">
                                      <p:cBhvr>
                                        <p:cTn id="33" dur="500"/>
                                        <p:tgtEl>
                                          <p:spTgt spid="136198"/>
                                        </p:tgtEl>
                                      </p:cBhvr>
                                    </p:animEffect>
                                  </p:childTnLst>
                                </p:cTn>
                              </p:par>
                            </p:childTnLst>
                          </p:cTn>
                        </p:par>
                        <p:par>
                          <p:cTn id="34" fill="hold" nodeType="afterGroup">
                            <p:stCondLst>
                              <p:cond delay="500"/>
                            </p:stCondLst>
                            <p:childTnLst>
                              <p:par>
                                <p:cTn id="35" presetID="12" presetClass="entr" presetSubtype="1" fill="hold" grpId="0" nodeType="afterEffect">
                                  <p:stCondLst>
                                    <p:cond delay="0"/>
                                  </p:stCondLst>
                                  <p:childTnLst>
                                    <p:set>
                                      <p:cBhvr>
                                        <p:cTn id="36" dur="1" fill="hold">
                                          <p:stCondLst>
                                            <p:cond delay="0"/>
                                          </p:stCondLst>
                                        </p:cTn>
                                        <p:tgtEl>
                                          <p:spTgt spid="136199"/>
                                        </p:tgtEl>
                                        <p:attrNameLst>
                                          <p:attrName>style.visibility</p:attrName>
                                        </p:attrNameLst>
                                      </p:cBhvr>
                                      <p:to>
                                        <p:strVal val="visible"/>
                                      </p:to>
                                    </p:set>
                                    <p:animEffect transition="in" filter="slide(fromTop)">
                                      <p:cBhvr>
                                        <p:cTn id="37" dur="500"/>
                                        <p:tgtEl>
                                          <p:spTgt spid="13619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36200"/>
                                        </p:tgtEl>
                                        <p:attrNameLst>
                                          <p:attrName>style.visibility</p:attrName>
                                        </p:attrNameLst>
                                      </p:cBhvr>
                                      <p:to>
                                        <p:strVal val="visible"/>
                                      </p:to>
                                    </p:set>
                                    <p:animEffect transition="in" filter="dissolve">
                                      <p:cBhvr>
                                        <p:cTn id="42" dur="500"/>
                                        <p:tgtEl>
                                          <p:spTgt spid="136200"/>
                                        </p:tgtEl>
                                      </p:cBhvr>
                                    </p:animEffect>
                                  </p:childTnLst>
                                </p:cTn>
                              </p:par>
                            </p:childTnLst>
                          </p:cTn>
                        </p:par>
                        <p:par>
                          <p:cTn id="43" fill="hold" nodeType="afterGroup">
                            <p:stCondLst>
                              <p:cond delay="500"/>
                            </p:stCondLst>
                            <p:childTnLst>
                              <p:par>
                                <p:cTn id="44" presetID="12" presetClass="entr" presetSubtype="1" fill="hold" grpId="0" nodeType="afterEffect">
                                  <p:stCondLst>
                                    <p:cond delay="0"/>
                                  </p:stCondLst>
                                  <p:childTnLst>
                                    <p:set>
                                      <p:cBhvr>
                                        <p:cTn id="45" dur="1" fill="hold">
                                          <p:stCondLst>
                                            <p:cond delay="0"/>
                                          </p:stCondLst>
                                        </p:cTn>
                                        <p:tgtEl>
                                          <p:spTgt spid="136201"/>
                                        </p:tgtEl>
                                        <p:attrNameLst>
                                          <p:attrName>style.visibility</p:attrName>
                                        </p:attrNameLst>
                                      </p:cBhvr>
                                      <p:to>
                                        <p:strVal val="visible"/>
                                      </p:to>
                                    </p:set>
                                    <p:animEffect transition="in" filter="slide(fromTop)">
                                      <p:cBhvr>
                                        <p:cTn id="46" dur="500"/>
                                        <p:tgtEl>
                                          <p:spTgt spid="136201"/>
                                        </p:tgtEl>
                                      </p:cBhvr>
                                    </p:animEffect>
                                  </p:childTnLst>
                                </p:cTn>
                              </p:par>
                            </p:childTnLst>
                          </p:cTn>
                        </p:par>
                        <p:par>
                          <p:cTn id="47" fill="hold" nodeType="afterGroup">
                            <p:stCondLst>
                              <p:cond delay="1000"/>
                            </p:stCondLst>
                            <p:childTnLst>
                              <p:par>
                                <p:cTn id="48" presetID="12" presetClass="entr" presetSubtype="8" fill="hold" nodeType="afterEffect">
                                  <p:stCondLst>
                                    <p:cond delay="0"/>
                                  </p:stCondLst>
                                  <p:childTnLst>
                                    <p:set>
                                      <p:cBhvr>
                                        <p:cTn id="49" dur="1" fill="hold">
                                          <p:stCondLst>
                                            <p:cond delay="0"/>
                                          </p:stCondLst>
                                        </p:cTn>
                                        <p:tgtEl>
                                          <p:spTgt spid="136206"/>
                                        </p:tgtEl>
                                        <p:attrNameLst>
                                          <p:attrName>style.visibility</p:attrName>
                                        </p:attrNameLst>
                                      </p:cBhvr>
                                      <p:to>
                                        <p:strVal val="visible"/>
                                      </p:to>
                                    </p:set>
                                    <p:animEffect transition="in" filter="slide(fromLeft)">
                                      <p:cBhvr>
                                        <p:cTn id="50" dur="500"/>
                                        <p:tgtEl>
                                          <p:spTgt spid="136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p:bldP spid="136197" grpId="0"/>
      <p:bldP spid="136198" grpId="0"/>
      <p:bldP spid="136199" grpId="0" animBg="1"/>
      <p:bldP spid="136200" grpId="0"/>
      <p:bldP spid="136201" grpId="0" animBg="1"/>
      <p:bldP spid="136202" grpId="0" animBg="1"/>
      <p:bldP spid="136203" grpId="0" animBg="1"/>
      <p:bldP spid="13620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a:extLst>
              <a:ext uri="{FF2B5EF4-FFF2-40B4-BE49-F238E27FC236}">
                <a16:creationId xmlns:a16="http://schemas.microsoft.com/office/drawing/2014/main" id="{A7E3A1C0-0AA2-483A-AE6E-871492FC712B}"/>
              </a:ext>
            </a:extLst>
          </p:cNvPr>
          <p:cNvSpPr>
            <a:spLocks noChangeArrowheads="1"/>
          </p:cNvSpPr>
          <p:nvPr/>
        </p:nvSpPr>
        <p:spPr bwMode="auto">
          <a:xfrm>
            <a:off x="409575" y="260648"/>
            <a:ext cx="3130550" cy="519113"/>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003399"/>
                </a:solidFill>
                <a:effectLst/>
                <a:uLnTx/>
                <a:uFillTx/>
                <a:latin typeface="隶书" panose="02010509060101010101" pitchFamily="49" charset="-122"/>
                <a:ea typeface="楷体_GB2312" pitchFamily="49" charset="-122"/>
                <a:cs typeface="+mn-cs"/>
              </a:rPr>
              <a:t>4.</a:t>
            </a:r>
            <a:r>
              <a:rPr kumimoji="0" lang="zh-CN" altLang="en-US" sz="2800" b="1" i="0" u="none" strike="noStrike" kern="1200" cap="none" spc="0" normalizeH="0" baseline="0" noProof="0">
                <a:ln>
                  <a:noFill/>
                </a:ln>
                <a:solidFill>
                  <a:srgbClr val="003399"/>
                </a:solidFill>
                <a:effectLst/>
                <a:uLnTx/>
                <a:uFillTx/>
                <a:latin typeface="隶书" panose="02010509060101010101" pitchFamily="49" charset="-122"/>
                <a:ea typeface="楷体_GB2312" pitchFamily="49" charset="-122"/>
                <a:cs typeface="+mn-cs"/>
              </a:rPr>
              <a:t>中间代码生成</a:t>
            </a:r>
          </a:p>
        </p:txBody>
      </p:sp>
      <p:sp>
        <p:nvSpPr>
          <p:cNvPr id="99331" name="Rectangle 4">
            <a:extLst>
              <a:ext uri="{FF2B5EF4-FFF2-40B4-BE49-F238E27FC236}">
                <a16:creationId xmlns:a16="http://schemas.microsoft.com/office/drawing/2014/main" id="{68C44E5C-FB64-4C86-AC5D-AC1EB9201A1E}"/>
              </a:ext>
            </a:extLst>
          </p:cNvPr>
          <p:cNvSpPr>
            <a:spLocks noChangeArrowheads="1"/>
          </p:cNvSpPr>
          <p:nvPr/>
        </p:nvSpPr>
        <p:spPr bwMode="auto">
          <a:xfrm>
            <a:off x="473611" y="601673"/>
            <a:ext cx="1005403"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3200" b="1" i="0" u="none" strike="noStrike" kern="1200" cap="none" spc="0" normalizeH="0" baseline="0" noProof="0" dirty="0">
                <a:ln>
                  <a:noFill/>
                </a:ln>
                <a:solidFill>
                  <a:srgbClr val="C00000"/>
                </a:solidFill>
                <a:effectLst/>
                <a:uLnTx/>
                <a:uFillTx/>
                <a:latin typeface="隶书" panose="02010509060101010101" pitchFamily="49" charset="-122"/>
                <a:ea typeface="楷体_GB2312" pitchFamily="49" charset="-122"/>
                <a:cs typeface="+mn-cs"/>
              </a:rPr>
              <a:t>示例</a:t>
            </a:r>
          </a:p>
        </p:txBody>
      </p:sp>
      <p:sp>
        <p:nvSpPr>
          <p:cNvPr id="137221" name="Rectangle 5">
            <a:extLst>
              <a:ext uri="{FF2B5EF4-FFF2-40B4-BE49-F238E27FC236}">
                <a16:creationId xmlns:a16="http://schemas.microsoft.com/office/drawing/2014/main" id="{50636562-5C4C-4C33-804F-3D391FA4BDAA}"/>
              </a:ext>
            </a:extLst>
          </p:cNvPr>
          <p:cNvSpPr>
            <a:spLocks noChangeArrowheads="1"/>
          </p:cNvSpPr>
          <p:nvPr/>
        </p:nvSpPr>
        <p:spPr bwMode="auto">
          <a:xfrm>
            <a:off x="3035300" y="2248198"/>
            <a:ext cx="542925" cy="519113"/>
          </a:xfrm>
          <a:prstGeom prst="rect">
            <a:avLst/>
          </a:prstGeom>
          <a:solidFill>
            <a:srgbClr val="00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TO</a:t>
            </a:r>
          </a:p>
        </p:txBody>
      </p:sp>
      <p:sp>
        <p:nvSpPr>
          <p:cNvPr id="137222" name="Rectangle 6">
            <a:extLst>
              <a:ext uri="{FF2B5EF4-FFF2-40B4-BE49-F238E27FC236}">
                <a16:creationId xmlns:a16="http://schemas.microsoft.com/office/drawing/2014/main" id="{66CD3A32-693F-4EE1-AE47-7F30DE327553}"/>
              </a:ext>
            </a:extLst>
          </p:cNvPr>
          <p:cNvSpPr>
            <a:spLocks noChangeArrowheads="1"/>
          </p:cNvSpPr>
          <p:nvPr/>
        </p:nvSpPr>
        <p:spPr bwMode="auto">
          <a:xfrm>
            <a:off x="515938" y="4338936"/>
            <a:ext cx="901700" cy="519112"/>
          </a:xfrm>
          <a:prstGeom prst="rect">
            <a:avLst/>
          </a:prstGeom>
          <a:solidFill>
            <a:srgbClr val="00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NEXT</a:t>
            </a:r>
          </a:p>
        </p:txBody>
      </p:sp>
      <p:sp>
        <p:nvSpPr>
          <p:cNvPr id="137223" name="Rectangle 7">
            <a:extLst>
              <a:ext uri="{FF2B5EF4-FFF2-40B4-BE49-F238E27FC236}">
                <a16:creationId xmlns:a16="http://schemas.microsoft.com/office/drawing/2014/main" id="{4B6A6235-30C8-4A14-9A1D-1BC622EB3E4F}"/>
              </a:ext>
            </a:extLst>
          </p:cNvPr>
          <p:cNvSpPr>
            <a:spLocks noChangeArrowheads="1"/>
          </p:cNvSpPr>
          <p:nvPr/>
        </p:nvSpPr>
        <p:spPr bwMode="auto">
          <a:xfrm>
            <a:off x="547688" y="2273598"/>
            <a:ext cx="722312" cy="519113"/>
          </a:xfrm>
          <a:prstGeom prst="rect">
            <a:avLst/>
          </a:prstGeom>
          <a:solidFill>
            <a:srgbClr val="00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FOR</a:t>
            </a:r>
          </a:p>
        </p:txBody>
      </p:sp>
      <p:sp>
        <p:nvSpPr>
          <p:cNvPr id="137224" name="Rectangle 8">
            <a:extLst>
              <a:ext uri="{FF2B5EF4-FFF2-40B4-BE49-F238E27FC236}">
                <a16:creationId xmlns:a16="http://schemas.microsoft.com/office/drawing/2014/main" id="{1E2CE147-C10C-4D06-A67D-26E38556038E}"/>
              </a:ext>
            </a:extLst>
          </p:cNvPr>
          <p:cNvSpPr>
            <a:spLocks noChangeArrowheads="1"/>
          </p:cNvSpPr>
          <p:nvPr/>
        </p:nvSpPr>
        <p:spPr bwMode="auto">
          <a:xfrm>
            <a:off x="1374775" y="2268836"/>
            <a:ext cx="361950" cy="519112"/>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K</a:t>
            </a:r>
          </a:p>
        </p:txBody>
      </p:sp>
      <p:sp>
        <p:nvSpPr>
          <p:cNvPr id="137225" name="Rectangle 9">
            <a:extLst>
              <a:ext uri="{FF2B5EF4-FFF2-40B4-BE49-F238E27FC236}">
                <a16:creationId xmlns:a16="http://schemas.microsoft.com/office/drawing/2014/main" id="{4D7671CE-1609-44E1-BF49-9A8604B72E0E}"/>
              </a:ext>
            </a:extLst>
          </p:cNvPr>
          <p:cNvSpPr>
            <a:spLocks noChangeArrowheads="1"/>
          </p:cNvSpPr>
          <p:nvPr/>
        </p:nvSpPr>
        <p:spPr bwMode="auto">
          <a:xfrm>
            <a:off x="1387475" y="3656311"/>
            <a:ext cx="361950" cy="519112"/>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N</a:t>
            </a:r>
          </a:p>
        </p:txBody>
      </p:sp>
      <p:sp>
        <p:nvSpPr>
          <p:cNvPr id="137226" name="Rectangle 10">
            <a:extLst>
              <a:ext uri="{FF2B5EF4-FFF2-40B4-BE49-F238E27FC236}">
                <a16:creationId xmlns:a16="http://schemas.microsoft.com/office/drawing/2014/main" id="{FF22D820-BE19-4CCC-AEB6-54314581C171}"/>
              </a:ext>
            </a:extLst>
          </p:cNvPr>
          <p:cNvSpPr>
            <a:spLocks noChangeArrowheads="1"/>
          </p:cNvSpPr>
          <p:nvPr/>
        </p:nvSpPr>
        <p:spPr bwMode="auto">
          <a:xfrm>
            <a:off x="1381125" y="2940348"/>
            <a:ext cx="361950" cy="519113"/>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M</a:t>
            </a:r>
          </a:p>
        </p:txBody>
      </p:sp>
      <p:sp>
        <p:nvSpPr>
          <p:cNvPr id="137227" name="Rectangle 11">
            <a:extLst>
              <a:ext uri="{FF2B5EF4-FFF2-40B4-BE49-F238E27FC236}">
                <a16:creationId xmlns:a16="http://schemas.microsoft.com/office/drawing/2014/main" id="{176248E4-D028-4DE3-A62E-9D1C5327B1D3}"/>
              </a:ext>
            </a:extLst>
          </p:cNvPr>
          <p:cNvSpPr>
            <a:spLocks noChangeArrowheads="1"/>
          </p:cNvSpPr>
          <p:nvPr/>
        </p:nvSpPr>
        <p:spPr bwMode="auto">
          <a:xfrm>
            <a:off x="2570163" y="3010198"/>
            <a:ext cx="361950" cy="519113"/>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I</a:t>
            </a:r>
          </a:p>
        </p:txBody>
      </p:sp>
      <p:sp>
        <p:nvSpPr>
          <p:cNvPr id="137228" name="Rectangle 12">
            <a:extLst>
              <a:ext uri="{FF2B5EF4-FFF2-40B4-BE49-F238E27FC236}">
                <a16:creationId xmlns:a16="http://schemas.microsoft.com/office/drawing/2014/main" id="{BEB53698-EC87-421F-84B3-70D8C90B5072}"/>
              </a:ext>
            </a:extLst>
          </p:cNvPr>
          <p:cNvSpPr>
            <a:spLocks noChangeArrowheads="1"/>
          </p:cNvSpPr>
          <p:nvPr/>
        </p:nvSpPr>
        <p:spPr bwMode="auto">
          <a:xfrm>
            <a:off x="2586038" y="3667423"/>
            <a:ext cx="361950" cy="519113"/>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J</a:t>
            </a:r>
          </a:p>
        </p:txBody>
      </p:sp>
      <p:sp>
        <p:nvSpPr>
          <p:cNvPr id="137229" name="Rectangle 13">
            <a:extLst>
              <a:ext uri="{FF2B5EF4-FFF2-40B4-BE49-F238E27FC236}">
                <a16:creationId xmlns:a16="http://schemas.microsoft.com/office/drawing/2014/main" id="{6E0FD07F-7B3E-4D8A-AFBC-FE817120E8FD}"/>
              </a:ext>
            </a:extLst>
          </p:cNvPr>
          <p:cNvSpPr>
            <a:spLocks noChangeArrowheads="1"/>
          </p:cNvSpPr>
          <p:nvPr/>
        </p:nvSpPr>
        <p:spPr bwMode="auto">
          <a:xfrm>
            <a:off x="5003800" y="3675361"/>
            <a:ext cx="361950" cy="519112"/>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K</a:t>
            </a:r>
          </a:p>
        </p:txBody>
      </p:sp>
      <p:sp>
        <p:nvSpPr>
          <p:cNvPr id="137230" name="Rectangle 14">
            <a:extLst>
              <a:ext uri="{FF2B5EF4-FFF2-40B4-BE49-F238E27FC236}">
                <a16:creationId xmlns:a16="http://schemas.microsoft.com/office/drawing/2014/main" id="{275D0063-AB4D-4CFE-BCE7-70AC633AD3DE}"/>
              </a:ext>
            </a:extLst>
          </p:cNvPr>
          <p:cNvSpPr>
            <a:spLocks noChangeArrowheads="1"/>
          </p:cNvSpPr>
          <p:nvPr/>
        </p:nvSpPr>
        <p:spPr bwMode="auto">
          <a:xfrm>
            <a:off x="4975225" y="2983211"/>
            <a:ext cx="361950" cy="519112"/>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K</a:t>
            </a:r>
          </a:p>
        </p:txBody>
      </p:sp>
      <p:sp>
        <p:nvSpPr>
          <p:cNvPr id="137231" name="Rectangle 15">
            <a:extLst>
              <a:ext uri="{FF2B5EF4-FFF2-40B4-BE49-F238E27FC236}">
                <a16:creationId xmlns:a16="http://schemas.microsoft.com/office/drawing/2014/main" id="{0A8FFEF7-D8C9-40F3-94ED-D247D26987CA}"/>
              </a:ext>
            </a:extLst>
          </p:cNvPr>
          <p:cNvSpPr>
            <a:spLocks noChangeArrowheads="1"/>
          </p:cNvSpPr>
          <p:nvPr/>
        </p:nvSpPr>
        <p:spPr bwMode="auto">
          <a:xfrm>
            <a:off x="1601788" y="4323061"/>
            <a:ext cx="361950" cy="519112"/>
          </a:xfrm>
          <a:prstGeom prst="rect">
            <a:avLst/>
          </a:prstGeom>
          <a:solidFill>
            <a:srgbClr val="FFCC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K</a:t>
            </a:r>
          </a:p>
        </p:txBody>
      </p:sp>
      <p:sp>
        <p:nvSpPr>
          <p:cNvPr id="137232" name="Rectangle 16">
            <a:extLst>
              <a:ext uri="{FF2B5EF4-FFF2-40B4-BE49-F238E27FC236}">
                <a16:creationId xmlns:a16="http://schemas.microsoft.com/office/drawing/2014/main" id="{C58D7098-0C54-4B72-8612-5EE8B5427D04}"/>
              </a:ext>
            </a:extLst>
          </p:cNvPr>
          <p:cNvSpPr>
            <a:spLocks noChangeArrowheads="1"/>
          </p:cNvSpPr>
          <p:nvPr/>
        </p:nvSpPr>
        <p:spPr bwMode="auto">
          <a:xfrm>
            <a:off x="1812925" y="2268836"/>
            <a:ext cx="542925" cy="519112"/>
          </a:xfrm>
          <a:prstGeom prst="rect">
            <a:avLst/>
          </a:prstGeom>
          <a:solidFill>
            <a:srgbClr val="99FF99"/>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FF"/>
                </a:solidFill>
                <a:effectLst/>
                <a:uLnTx/>
                <a:uFillTx/>
                <a:latin typeface="隶书" panose="02010509060101010101" pitchFamily="49" charset="-122"/>
                <a:ea typeface="楷体_GB2312" pitchFamily="49" charset="-122"/>
                <a:cs typeface="+mn-cs"/>
              </a:rPr>
              <a:t>:=</a:t>
            </a:r>
          </a:p>
        </p:txBody>
      </p:sp>
      <p:sp>
        <p:nvSpPr>
          <p:cNvPr id="137233" name="Rectangle 17">
            <a:extLst>
              <a:ext uri="{FF2B5EF4-FFF2-40B4-BE49-F238E27FC236}">
                <a16:creationId xmlns:a16="http://schemas.microsoft.com/office/drawing/2014/main" id="{41ACCD76-597A-4A26-ADBE-4A6F82A94523}"/>
              </a:ext>
            </a:extLst>
          </p:cNvPr>
          <p:cNvSpPr>
            <a:spLocks noChangeArrowheads="1"/>
          </p:cNvSpPr>
          <p:nvPr/>
        </p:nvSpPr>
        <p:spPr bwMode="auto">
          <a:xfrm>
            <a:off x="3729038" y="2248198"/>
            <a:ext cx="722312" cy="519113"/>
          </a:xfrm>
          <a:prstGeom prst="rect">
            <a:avLst/>
          </a:prstGeom>
          <a:solidFill>
            <a:srgbClr val="66CC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100</a:t>
            </a:r>
          </a:p>
        </p:txBody>
      </p:sp>
      <p:sp>
        <p:nvSpPr>
          <p:cNvPr id="137234" name="Rectangle 18">
            <a:extLst>
              <a:ext uri="{FF2B5EF4-FFF2-40B4-BE49-F238E27FC236}">
                <a16:creationId xmlns:a16="http://schemas.microsoft.com/office/drawing/2014/main" id="{D46D2885-B08D-464C-B1D4-F76563ABD234}"/>
              </a:ext>
            </a:extLst>
          </p:cNvPr>
          <p:cNvSpPr>
            <a:spLocks noChangeArrowheads="1"/>
          </p:cNvSpPr>
          <p:nvPr/>
        </p:nvSpPr>
        <p:spPr bwMode="auto">
          <a:xfrm>
            <a:off x="1866900" y="3030836"/>
            <a:ext cx="542925" cy="519112"/>
          </a:xfrm>
          <a:prstGeom prst="rect">
            <a:avLst/>
          </a:prstGeom>
          <a:solidFill>
            <a:srgbClr val="99FF99"/>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FF"/>
                </a:solidFill>
                <a:effectLst/>
                <a:uLnTx/>
                <a:uFillTx/>
                <a:latin typeface="隶书" panose="02010509060101010101" pitchFamily="49" charset="-122"/>
                <a:ea typeface="楷体_GB2312" pitchFamily="49" charset="-122"/>
                <a:cs typeface="+mn-cs"/>
              </a:rPr>
              <a:t>:=</a:t>
            </a:r>
          </a:p>
        </p:txBody>
      </p:sp>
      <p:sp>
        <p:nvSpPr>
          <p:cNvPr id="137235" name="Rectangle 19">
            <a:extLst>
              <a:ext uri="{FF2B5EF4-FFF2-40B4-BE49-F238E27FC236}">
                <a16:creationId xmlns:a16="http://schemas.microsoft.com/office/drawing/2014/main" id="{E69FC355-C8F7-4E43-BB1D-AA76F0899052}"/>
              </a:ext>
            </a:extLst>
          </p:cNvPr>
          <p:cNvSpPr>
            <a:spLocks noChangeArrowheads="1"/>
          </p:cNvSpPr>
          <p:nvPr/>
        </p:nvSpPr>
        <p:spPr bwMode="auto">
          <a:xfrm>
            <a:off x="1879600" y="3667423"/>
            <a:ext cx="542925" cy="519113"/>
          </a:xfrm>
          <a:prstGeom prst="rect">
            <a:avLst/>
          </a:prstGeom>
          <a:solidFill>
            <a:srgbClr val="99FF99"/>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FF"/>
                </a:solidFill>
                <a:effectLst/>
                <a:uLnTx/>
                <a:uFillTx/>
                <a:latin typeface="隶书" panose="02010509060101010101" pitchFamily="49" charset="-122"/>
                <a:ea typeface="楷体_GB2312" pitchFamily="49" charset="-122"/>
                <a:cs typeface="+mn-cs"/>
              </a:rPr>
              <a:t>:=</a:t>
            </a:r>
          </a:p>
        </p:txBody>
      </p:sp>
      <p:sp>
        <p:nvSpPr>
          <p:cNvPr id="137236" name="Rectangle 20">
            <a:extLst>
              <a:ext uri="{FF2B5EF4-FFF2-40B4-BE49-F238E27FC236}">
                <a16:creationId xmlns:a16="http://schemas.microsoft.com/office/drawing/2014/main" id="{6ECE45C3-2E57-4305-A859-54B7DE14429B}"/>
              </a:ext>
            </a:extLst>
          </p:cNvPr>
          <p:cNvSpPr>
            <a:spLocks noChangeArrowheads="1"/>
          </p:cNvSpPr>
          <p:nvPr/>
        </p:nvSpPr>
        <p:spPr bwMode="auto">
          <a:xfrm>
            <a:off x="2571750" y="2252961"/>
            <a:ext cx="361950" cy="519112"/>
          </a:xfrm>
          <a:prstGeom prst="rect">
            <a:avLst/>
          </a:prstGeom>
          <a:solidFill>
            <a:srgbClr val="66CC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1</a:t>
            </a:r>
          </a:p>
        </p:txBody>
      </p:sp>
      <p:sp>
        <p:nvSpPr>
          <p:cNvPr id="137237" name="Rectangle 21">
            <a:extLst>
              <a:ext uri="{FF2B5EF4-FFF2-40B4-BE49-F238E27FC236}">
                <a16:creationId xmlns:a16="http://schemas.microsoft.com/office/drawing/2014/main" id="{2ECBF0DE-0E95-4A85-88BE-F290591F8FFE}"/>
              </a:ext>
            </a:extLst>
          </p:cNvPr>
          <p:cNvSpPr>
            <a:spLocks noChangeArrowheads="1"/>
          </p:cNvSpPr>
          <p:nvPr/>
        </p:nvSpPr>
        <p:spPr bwMode="auto">
          <a:xfrm>
            <a:off x="3659188" y="3008611"/>
            <a:ext cx="542925" cy="519112"/>
          </a:xfrm>
          <a:prstGeom prst="rect">
            <a:avLst/>
          </a:prstGeom>
          <a:solidFill>
            <a:srgbClr val="66CC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10</a:t>
            </a:r>
          </a:p>
        </p:txBody>
      </p:sp>
      <p:sp>
        <p:nvSpPr>
          <p:cNvPr id="137238" name="Rectangle 22">
            <a:extLst>
              <a:ext uri="{FF2B5EF4-FFF2-40B4-BE49-F238E27FC236}">
                <a16:creationId xmlns:a16="http://schemas.microsoft.com/office/drawing/2014/main" id="{0C45E787-419E-4639-97BE-1CD281C6E970}"/>
              </a:ext>
            </a:extLst>
          </p:cNvPr>
          <p:cNvSpPr>
            <a:spLocks noChangeArrowheads="1"/>
          </p:cNvSpPr>
          <p:nvPr/>
        </p:nvSpPr>
        <p:spPr bwMode="auto">
          <a:xfrm>
            <a:off x="3692525" y="3686473"/>
            <a:ext cx="542925" cy="519113"/>
          </a:xfrm>
          <a:prstGeom prst="rect">
            <a:avLst/>
          </a:prstGeom>
          <a:solidFill>
            <a:srgbClr val="66CC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10</a:t>
            </a:r>
          </a:p>
        </p:txBody>
      </p:sp>
      <p:sp>
        <p:nvSpPr>
          <p:cNvPr id="137239" name="Rectangle 23">
            <a:extLst>
              <a:ext uri="{FF2B5EF4-FFF2-40B4-BE49-F238E27FC236}">
                <a16:creationId xmlns:a16="http://schemas.microsoft.com/office/drawing/2014/main" id="{80A1BCD0-34B8-40BC-B0C2-C01F172D3112}"/>
              </a:ext>
            </a:extLst>
          </p:cNvPr>
          <p:cNvSpPr>
            <a:spLocks noChangeArrowheads="1"/>
          </p:cNvSpPr>
          <p:nvPr/>
        </p:nvSpPr>
        <p:spPr bwMode="auto">
          <a:xfrm>
            <a:off x="3130550" y="2994323"/>
            <a:ext cx="361950" cy="519113"/>
          </a:xfrm>
          <a:prstGeom prst="rect">
            <a:avLst/>
          </a:prstGeom>
          <a:solidFill>
            <a:srgbClr val="FF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a:t>
            </a:r>
          </a:p>
        </p:txBody>
      </p:sp>
      <p:sp>
        <p:nvSpPr>
          <p:cNvPr id="137240" name="Rectangle 24">
            <a:extLst>
              <a:ext uri="{FF2B5EF4-FFF2-40B4-BE49-F238E27FC236}">
                <a16:creationId xmlns:a16="http://schemas.microsoft.com/office/drawing/2014/main" id="{20DD5C97-83A6-4A2F-8423-8ECAB1B27112}"/>
              </a:ext>
            </a:extLst>
          </p:cNvPr>
          <p:cNvSpPr>
            <a:spLocks noChangeArrowheads="1"/>
          </p:cNvSpPr>
          <p:nvPr/>
        </p:nvSpPr>
        <p:spPr bwMode="auto">
          <a:xfrm>
            <a:off x="4432300" y="3673773"/>
            <a:ext cx="361950" cy="519113"/>
          </a:xfrm>
          <a:prstGeom prst="rect">
            <a:avLst/>
          </a:prstGeom>
          <a:solidFill>
            <a:srgbClr val="FF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a:t>
            </a:r>
          </a:p>
        </p:txBody>
      </p:sp>
      <p:sp>
        <p:nvSpPr>
          <p:cNvPr id="137241" name="Rectangle 25">
            <a:extLst>
              <a:ext uri="{FF2B5EF4-FFF2-40B4-BE49-F238E27FC236}">
                <a16:creationId xmlns:a16="http://schemas.microsoft.com/office/drawing/2014/main" id="{01AA17EB-0945-4268-A322-BCB47FFA7406}"/>
              </a:ext>
            </a:extLst>
          </p:cNvPr>
          <p:cNvSpPr>
            <a:spLocks noChangeArrowheads="1"/>
          </p:cNvSpPr>
          <p:nvPr/>
        </p:nvSpPr>
        <p:spPr bwMode="auto">
          <a:xfrm>
            <a:off x="4403725" y="2978448"/>
            <a:ext cx="361950" cy="519113"/>
          </a:xfrm>
          <a:prstGeom prst="rect">
            <a:avLst/>
          </a:prstGeom>
          <a:solidFill>
            <a:srgbClr val="FF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a:t>
            </a:r>
          </a:p>
        </p:txBody>
      </p:sp>
      <p:sp>
        <p:nvSpPr>
          <p:cNvPr id="137242" name="Rectangle 26">
            <a:extLst>
              <a:ext uri="{FF2B5EF4-FFF2-40B4-BE49-F238E27FC236}">
                <a16:creationId xmlns:a16="http://schemas.microsoft.com/office/drawing/2014/main" id="{6F054CCE-CFA8-433B-BB25-19B103BECEE9}"/>
              </a:ext>
            </a:extLst>
          </p:cNvPr>
          <p:cNvSpPr>
            <a:spLocks noChangeArrowheads="1"/>
          </p:cNvSpPr>
          <p:nvPr/>
        </p:nvSpPr>
        <p:spPr bwMode="auto">
          <a:xfrm>
            <a:off x="3143250" y="3695998"/>
            <a:ext cx="361950" cy="519113"/>
          </a:xfrm>
          <a:prstGeom prst="rect">
            <a:avLst/>
          </a:prstGeom>
          <a:solidFill>
            <a:srgbClr val="FF66FF"/>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隶书" panose="02010509060101010101" pitchFamily="49" charset="-122"/>
                <a:ea typeface="楷体_GB2312" pitchFamily="49" charset="-122"/>
                <a:cs typeface="+mn-cs"/>
              </a:rPr>
              <a:t>+</a:t>
            </a:r>
          </a:p>
        </p:txBody>
      </p:sp>
      <p:sp>
        <p:nvSpPr>
          <p:cNvPr id="137243" name="Rectangle 27">
            <a:extLst>
              <a:ext uri="{FF2B5EF4-FFF2-40B4-BE49-F238E27FC236}">
                <a16:creationId xmlns:a16="http://schemas.microsoft.com/office/drawing/2014/main" id="{FC53BFCE-D65E-498C-9378-E0C89028E76E}"/>
              </a:ext>
            </a:extLst>
          </p:cNvPr>
          <p:cNvSpPr>
            <a:spLocks noChangeArrowheads="1"/>
          </p:cNvSpPr>
          <p:nvPr/>
        </p:nvSpPr>
        <p:spPr bwMode="auto">
          <a:xfrm>
            <a:off x="5719763" y="1371898"/>
            <a:ext cx="33845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DC5900"/>
                </a:solidFill>
                <a:effectLst/>
                <a:uLnTx/>
                <a:uFillTx/>
                <a:latin typeface="隶书" panose="02010509060101010101" pitchFamily="49" charset="-122"/>
                <a:ea typeface="楷体_GB2312" pitchFamily="49" charset="-122"/>
                <a:cs typeface="+mn-cs"/>
              </a:rPr>
              <a:t>(1) ( :=,  1,  , K  )</a:t>
            </a:r>
          </a:p>
        </p:txBody>
      </p:sp>
      <p:sp>
        <p:nvSpPr>
          <p:cNvPr id="137244" name="Rectangle 28">
            <a:extLst>
              <a:ext uri="{FF2B5EF4-FFF2-40B4-BE49-F238E27FC236}">
                <a16:creationId xmlns:a16="http://schemas.microsoft.com/office/drawing/2014/main" id="{E54F0D3C-EC26-4120-8C5E-FB79106724D4}"/>
              </a:ext>
            </a:extLst>
          </p:cNvPr>
          <p:cNvSpPr>
            <a:spLocks noChangeArrowheads="1"/>
          </p:cNvSpPr>
          <p:nvPr/>
        </p:nvSpPr>
        <p:spPr bwMode="auto">
          <a:xfrm>
            <a:off x="5716588" y="1843386"/>
            <a:ext cx="33845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DC5900"/>
                </a:solidFill>
                <a:effectLst/>
                <a:uLnTx/>
                <a:uFillTx/>
                <a:latin typeface="隶书" panose="02010509060101010101" pitchFamily="49" charset="-122"/>
                <a:ea typeface="楷体_GB2312" pitchFamily="49" charset="-122"/>
                <a:cs typeface="+mn-cs"/>
              </a:rPr>
              <a:t>(2) ( j&lt;,100, K,    )</a:t>
            </a:r>
          </a:p>
        </p:txBody>
      </p:sp>
      <p:sp>
        <p:nvSpPr>
          <p:cNvPr id="137245" name="Rectangle 29">
            <a:extLst>
              <a:ext uri="{FF2B5EF4-FFF2-40B4-BE49-F238E27FC236}">
                <a16:creationId xmlns:a16="http://schemas.microsoft.com/office/drawing/2014/main" id="{095508EE-282B-4A73-A4E3-F85B8E378181}"/>
              </a:ext>
            </a:extLst>
          </p:cNvPr>
          <p:cNvSpPr>
            <a:spLocks noChangeArrowheads="1"/>
          </p:cNvSpPr>
          <p:nvPr/>
        </p:nvSpPr>
        <p:spPr bwMode="auto">
          <a:xfrm>
            <a:off x="5734050" y="2333923"/>
            <a:ext cx="33337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DC5900"/>
                </a:solidFill>
                <a:effectLst/>
                <a:uLnTx/>
                <a:uFillTx/>
                <a:latin typeface="隶书" panose="02010509060101010101" pitchFamily="49" charset="-122"/>
                <a:ea typeface="楷体_GB2312" pitchFamily="49" charset="-122"/>
                <a:cs typeface="+mn-cs"/>
              </a:rPr>
              <a:t>(3) (  *, 10, K, T</a:t>
            </a:r>
            <a:r>
              <a:rPr kumimoji="0" lang="en-US" altLang="zh-CN" sz="2400" b="1" i="0" u="none" strike="noStrike" kern="1200" cap="none" spc="0" normalizeH="0" baseline="-25000" noProof="0">
                <a:ln>
                  <a:noFill/>
                </a:ln>
                <a:solidFill>
                  <a:srgbClr val="DC5900"/>
                </a:solidFill>
                <a:effectLst/>
                <a:uLnTx/>
                <a:uFillTx/>
                <a:latin typeface="隶书" panose="02010509060101010101" pitchFamily="49" charset="-122"/>
                <a:ea typeface="楷体_GB2312" pitchFamily="49" charset="-122"/>
                <a:cs typeface="+mn-cs"/>
              </a:rPr>
              <a:t>1</a:t>
            </a:r>
            <a:r>
              <a:rPr kumimoji="0" lang="en-US" altLang="zh-CN" sz="2400" b="1" i="0" u="none" strike="noStrike" kern="1200" cap="none" spc="0" normalizeH="0" baseline="0" noProof="0">
                <a:ln>
                  <a:noFill/>
                </a:ln>
                <a:solidFill>
                  <a:srgbClr val="DC5900"/>
                </a:solidFill>
                <a:effectLst/>
                <a:uLnTx/>
                <a:uFillTx/>
                <a:latin typeface="隶书" panose="02010509060101010101" pitchFamily="49" charset="-122"/>
                <a:ea typeface="楷体_GB2312" pitchFamily="49" charset="-122"/>
                <a:cs typeface="+mn-cs"/>
              </a:rPr>
              <a:t> )</a:t>
            </a:r>
          </a:p>
        </p:txBody>
      </p:sp>
      <p:sp>
        <p:nvSpPr>
          <p:cNvPr id="137247" name="Rectangle 31">
            <a:extLst>
              <a:ext uri="{FF2B5EF4-FFF2-40B4-BE49-F238E27FC236}">
                <a16:creationId xmlns:a16="http://schemas.microsoft.com/office/drawing/2014/main" id="{AC2A11EB-5440-437D-9F61-FC4AB5CB9940}"/>
              </a:ext>
            </a:extLst>
          </p:cNvPr>
          <p:cNvSpPr>
            <a:spLocks noChangeArrowheads="1"/>
          </p:cNvSpPr>
          <p:nvPr/>
        </p:nvSpPr>
        <p:spPr bwMode="auto">
          <a:xfrm>
            <a:off x="5724525" y="4542136"/>
            <a:ext cx="33845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DC5900"/>
                </a:solidFill>
                <a:effectLst/>
                <a:uLnTx/>
                <a:uFillTx/>
                <a:latin typeface="隶书" panose="02010509060101010101" pitchFamily="49" charset="-122"/>
                <a:ea typeface="楷体_GB2312" pitchFamily="49" charset="-122"/>
                <a:cs typeface="+mn-cs"/>
              </a:rPr>
              <a:t>(8) (  j,   ,  , (2))</a:t>
            </a:r>
          </a:p>
        </p:txBody>
      </p:sp>
      <p:sp>
        <p:nvSpPr>
          <p:cNvPr id="137248" name="Rectangle 32">
            <a:extLst>
              <a:ext uri="{FF2B5EF4-FFF2-40B4-BE49-F238E27FC236}">
                <a16:creationId xmlns:a16="http://schemas.microsoft.com/office/drawing/2014/main" id="{B4ED6A20-A085-4D75-B695-7069FD9EA9E3}"/>
              </a:ext>
            </a:extLst>
          </p:cNvPr>
          <p:cNvSpPr>
            <a:spLocks noChangeArrowheads="1"/>
          </p:cNvSpPr>
          <p:nvPr/>
        </p:nvSpPr>
        <p:spPr bwMode="auto">
          <a:xfrm>
            <a:off x="5716588" y="4099223"/>
            <a:ext cx="33845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DC5900"/>
                </a:solidFill>
                <a:effectLst/>
                <a:uLnTx/>
                <a:uFillTx/>
                <a:latin typeface="隶书" panose="02010509060101010101" pitchFamily="49" charset="-122"/>
                <a:ea typeface="楷体_GB2312" pitchFamily="49" charset="-122"/>
                <a:cs typeface="+mn-cs"/>
              </a:rPr>
              <a:t>(7) (  +,  K, 1,  K )</a:t>
            </a:r>
          </a:p>
        </p:txBody>
      </p:sp>
      <p:sp>
        <p:nvSpPr>
          <p:cNvPr id="137250" name="Rectangle 34">
            <a:extLst>
              <a:ext uri="{FF2B5EF4-FFF2-40B4-BE49-F238E27FC236}">
                <a16:creationId xmlns:a16="http://schemas.microsoft.com/office/drawing/2014/main" id="{BFA2CDCB-B49E-43B1-8FAE-DE9C9B8411B0}"/>
              </a:ext>
            </a:extLst>
          </p:cNvPr>
          <p:cNvSpPr>
            <a:spLocks noChangeArrowheads="1"/>
          </p:cNvSpPr>
          <p:nvPr/>
        </p:nvSpPr>
        <p:spPr bwMode="auto">
          <a:xfrm>
            <a:off x="5761038" y="2794298"/>
            <a:ext cx="33337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DC5900"/>
                </a:solidFill>
                <a:effectLst/>
                <a:uLnTx/>
                <a:uFillTx/>
                <a:latin typeface="隶书" panose="02010509060101010101" pitchFamily="49" charset="-122"/>
                <a:ea typeface="楷体_GB2312" pitchFamily="49" charset="-122"/>
                <a:cs typeface="+mn-cs"/>
              </a:rPr>
              <a:t>(4) (  +,  I, T</a:t>
            </a:r>
            <a:r>
              <a:rPr kumimoji="0" lang="en-US" altLang="zh-CN" sz="2400" b="1" i="0" u="none" strike="noStrike" kern="1200" cap="none" spc="0" normalizeH="0" baseline="-25000" noProof="0">
                <a:ln>
                  <a:noFill/>
                </a:ln>
                <a:solidFill>
                  <a:srgbClr val="DC5900"/>
                </a:solidFill>
                <a:effectLst/>
                <a:uLnTx/>
                <a:uFillTx/>
                <a:latin typeface="隶书" panose="02010509060101010101" pitchFamily="49" charset="-122"/>
                <a:ea typeface="楷体_GB2312" pitchFamily="49" charset="-122"/>
                <a:cs typeface="+mn-cs"/>
              </a:rPr>
              <a:t>1</a:t>
            </a:r>
            <a:r>
              <a:rPr kumimoji="0" lang="en-US" altLang="zh-CN" sz="2400" b="1" i="0" u="none" strike="noStrike" kern="1200" cap="none" spc="0" normalizeH="0" baseline="0" noProof="0">
                <a:ln>
                  <a:noFill/>
                </a:ln>
                <a:solidFill>
                  <a:srgbClr val="DC5900"/>
                </a:solidFill>
                <a:effectLst/>
                <a:uLnTx/>
                <a:uFillTx/>
                <a:latin typeface="隶书" panose="02010509060101010101" pitchFamily="49" charset="-122"/>
                <a:ea typeface="楷体_GB2312" pitchFamily="49" charset="-122"/>
                <a:cs typeface="+mn-cs"/>
              </a:rPr>
              <a:t>, M )</a:t>
            </a:r>
          </a:p>
        </p:txBody>
      </p:sp>
      <p:sp>
        <p:nvSpPr>
          <p:cNvPr id="137251" name="Rectangle 35">
            <a:extLst>
              <a:ext uri="{FF2B5EF4-FFF2-40B4-BE49-F238E27FC236}">
                <a16:creationId xmlns:a16="http://schemas.microsoft.com/office/drawing/2014/main" id="{723B5AA9-5FC0-400D-9C3B-101BE207C6B2}"/>
              </a:ext>
            </a:extLst>
          </p:cNvPr>
          <p:cNvSpPr>
            <a:spLocks noChangeArrowheads="1"/>
          </p:cNvSpPr>
          <p:nvPr/>
        </p:nvSpPr>
        <p:spPr bwMode="auto">
          <a:xfrm>
            <a:off x="5759450" y="4989811"/>
            <a:ext cx="33845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DC5900"/>
                </a:solidFill>
                <a:effectLst/>
                <a:uLnTx/>
                <a:uFillTx/>
                <a:latin typeface="隶书" panose="02010509060101010101" pitchFamily="49" charset="-122"/>
                <a:ea typeface="楷体_GB2312" pitchFamily="49" charset="-122"/>
                <a:cs typeface="+mn-cs"/>
              </a:rPr>
              <a:t>(9) (               )</a:t>
            </a:r>
          </a:p>
        </p:txBody>
      </p:sp>
      <p:sp>
        <p:nvSpPr>
          <p:cNvPr id="137252" name="Rectangle 36">
            <a:extLst>
              <a:ext uri="{FF2B5EF4-FFF2-40B4-BE49-F238E27FC236}">
                <a16:creationId xmlns:a16="http://schemas.microsoft.com/office/drawing/2014/main" id="{6B1B3D6D-C730-43C8-B56F-FC91EE604A60}"/>
              </a:ext>
            </a:extLst>
          </p:cNvPr>
          <p:cNvSpPr>
            <a:spLocks noChangeArrowheads="1"/>
          </p:cNvSpPr>
          <p:nvPr/>
        </p:nvSpPr>
        <p:spPr bwMode="auto">
          <a:xfrm>
            <a:off x="8335963" y="1922761"/>
            <a:ext cx="457200" cy="365125"/>
          </a:xfrm>
          <a:prstGeom prst="rect">
            <a:avLst/>
          </a:prstGeom>
          <a:solidFill>
            <a:schemeClr val="accent2"/>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(9)</a:t>
            </a:r>
          </a:p>
        </p:txBody>
      </p:sp>
      <p:sp>
        <p:nvSpPr>
          <p:cNvPr id="137253" name="Rectangle 37">
            <a:extLst>
              <a:ext uri="{FF2B5EF4-FFF2-40B4-BE49-F238E27FC236}">
                <a16:creationId xmlns:a16="http://schemas.microsoft.com/office/drawing/2014/main" id="{E152E447-4C73-40C3-9715-8BACAA25C6C8}"/>
              </a:ext>
            </a:extLst>
          </p:cNvPr>
          <p:cNvSpPr>
            <a:spLocks noChangeArrowheads="1"/>
          </p:cNvSpPr>
          <p:nvPr/>
        </p:nvSpPr>
        <p:spPr bwMode="auto">
          <a:xfrm>
            <a:off x="5748338" y="3219748"/>
            <a:ext cx="33337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DC5900"/>
                </a:solidFill>
                <a:effectLst/>
                <a:uLnTx/>
                <a:uFillTx/>
                <a:latin typeface="隶书" panose="02010509060101010101" pitchFamily="49" charset="-122"/>
                <a:ea typeface="楷体_GB2312" pitchFamily="49" charset="-122"/>
                <a:cs typeface="+mn-cs"/>
              </a:rPr>
              <a:t>(5) (  *, 10, K, T</a:t>
            </a:r>
            <a:r>
              <a:rPr kumimoji="0" lang="en-US" altLang="zh-CN" sz="2400" b="1" i="0" u="none" strike="noStrike" kern="1200" cap="none" spc="0" normalizeH="0" baseline="-25000" noProof="0">
                <a:ln>
                  <a:noFill/>
                </a:ln>
                <a:solidFill>
                  <a:srgbClr val="DC5900"/>
                </a:solidFill>
                <a:effectLst/>
                <a:uLnTx/>
                <a:uFillTx/>
                <a:latin typeface="隶书" panose="02010509060101010101" pitchFamily="49" charset="-122"/>
                <a:ea typeface="楷体_GB2312" pitchFamily="49" charset="-122"/>
                <a:cs typeface="+mn-cs"/>
              </a:rPr>
              <a:t>2</a:t>
            </a:r>
            <a:r>
              <a:rPr kumimoji="0" lang="en-US" altLang="zh-CN" sz="2400" b="1" i="0" u="none" strike="noStrike" kern="1200" cap="none" spc="0" normalizeH="0" baseline="0" noProof="0">
                <a:ln>
                  <a:noFill/>
                </a:ln>
                <a:solidFill>
                  <a:srgbClr val="DC5900"/>
                </a:solidFill>
                <a:effectLst/>
                <a:uLnTx/>
                <a:uFillTx/>
                <a:latin typeface="隶书" panose="02010509060101010101" pitchFamily="49" charset="-122"/>
                <a:ea typeface="楷体_GB2312" pitchFamily="49" charset="-122"/>
                <a:cs typeface="+mn-cs"/>
              </a:rPr>
              <a:t> )</a:t>
            </a:r>
          </a:p>
        </p:txBody>
      </p:sp>
      <p:sp>
        <p:nvSpPr>
          <p:cNvPr id="137254" name="Rectangle 38">
            <a:extLst>
              <a:ext uri="{FF2B5EF4-FFF2-40B4-BE49-F238E27FC236}">
                <a16:creationId xmlns:a16="http://schemas.microsoft.com/office/drawing/2014/main" id="{30CB6437-A9CB-402A-95ED-9B8AC4E80C50}"/>
              </a:ext>
            </a:extLst>
          </p:cNvPr>
          <p:cNvSpPr>
            <a:spLocks noChangeArrowheads="1"/>
          </p:cNvSpPr>
          <p:nvPr/>
        </p:nvSpPr>
        <p:spPr bwMode="auto">
          <a:xfrm>
            <a:off x="5734050" y="3659486"/>
            <a:ext cx="33337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DC5900"/>
                </a:solidFill>
                <a:effectLst/>
                <a:uLnTx/>
                <a:uFillTx/>
                <a:latin typeface="隶书" panose="02010509060101010101" pitchFamily="49" charset="-122"/>
                <a:ea typeface="楷体_GB2312" pitchFamily="49" charset="-122"/>
                <a:cs typeface="+mn-cs"/>
              </a:rPr>
              <a:t>(6) (  +,  J, T</a:t>
            </a:r>
            <a:r>
              <a:rPr kumimoji="0" lang="en-US" altLang="zh-CN" sz="2400" b="1" i="0" u="none" strike="noStrike" kern="1200" cap="none" spc="0" normalizeH="0" baseline="-25000" noProof="0">
                <a:ln>
                  <a:noFill/>
                </a:ln>
                <a:solidFill>
                  <a:srgbClr val="DC5900"/>
                </a:solidFill>
                <a:effectLst/>
                <a:uLnTx/>
                <a:uFillTx/>
                <a:latin typeface="隶书" panose="02010509060101010101" pitchFamily="49" charset="-122"/>
                <a:ea typeface="楷体_GB2312" pitchFamily="49" charset="-122"/>
                <a:cs typeface="+mn-cs"/>
              </a:rPr>
              <a:t>2</a:t>
            </a:r>
            <a:r>
              <a:rPr kumimoji="0" lang="en-US" altLang="zh-CN" sz="2400" b="1" i="0" u="none" strike="noStrike" kern="1200" cap="none" spc="0" normalizeH="0" baseline="0" noProof="0">
                <a:ln>
                  <a:noFill/>
                </a:ln>
                <a:solidFill>
                  <a:srgbClr val="DC5900"/>
                </a:solidFill>
                <a:effectLst/>
                <a:uLnTx/>
                <a:uFillTx/>
                <a:latin typeface="隶书" panose="02010509060101010101" pitchFamily="49" charset="-122"/>
                <a:ea typeface="楷体_GB2312" pitchFamily="49" charset="-122"/>
                <a:cs typeface="+mn-cs"/>
              </a:rPr>
              <a:t>, N )</a:t>
            </a:r>
          </a:p>
        </p:txBody>
      </p:sp>
      <p:sp>
        <p:nvSpPr>
          <p:cNvPr id="137255" name="Rectangle 39">
            <a:extLst>
              <a:ext uri="{FF2B5EF4-FFF2-40B4-BE49-F238E27FC236}">
                <a16:creationId xmlns:a16="http://schemas.microsoft.com/office/drawing/2014/main" id="{6D3EABA1-61CE-4506-89AC-601533209D7B}"/>
              </a:ext>
            </a:extLst>
          </p:cNvPr>
          <p:cNvSpPr>
            <a:spLocks noChangeArrowheads="1"/>
          </p:cNvSpPr>
          <p:nvPr/>
        </p:nvSpPr>
        <p:spPr bwMode="auto">
          <a:xfrm>
            <a:off x="3668713" y="3010198"/>
            <a:ext cx="485775" cy="519113"/>
          </a:xfrm>
          <a:prstGeom prst="rect">
            <a:avLst/>
          </a:prstGeom>
          <a:solidFill>
            <a:srgbClr val="3366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T</a:t>
            </a:r>
            <a:r>
              <a:rPr kumimoji="0" lang="en-US" altLang="zh-CN" sz="2800" b="1" i="0" u="none" strike="noStrike" kern="1200" cap="none" spc="0" normalizeH="0" baseline="-25000" noProof="0">
                <a:ln>
                  <a:noFill/>
                </a:ln>
                <a:solidFill>
                  <a:srgbClr val="FFFFFF"/>
                </a:solidFill>
                <a:effectLst/>
                <a:uLnTx/>
                <a:uFillTx/>
                <a:latin typeface="隶书" panose="02010509060101010101" pitchFamily="49" charset="-122"/>
                <a:ea typeface="楷体_GB2312" pitchFamily="49" charset="-122"/>
                <a:cs typeface="+mn-cs"/>
              </a:rPr>
              <a:t>1</a:t>
            </a:r>
          </a:p>
        </p:txBody>
      </p:sp>
      <p:sp>
        <p:nvSpPr>
          <p:cNvPr id="137256" name="Rectangle 40">
            <a:extLst>
              <a:ext uri="{FF2B5EF4-FFF2-40B4-BE49-F238E27FC236}">
                <a16:creationId xmlns:a16="http://schemas.microsoft.com/office/drawing/2014/main" id="{D1B8A5ED-CB5C-41C9-ACB8-C0362D9E552C}"/>
              </a:ext>
            </a:extLst>
          </p:cNvPr>
          <p:cNvSpPr>
            <a:spLocks noChangeArrowheads="1"/>
          </p:cNvSpPr>
          <p:nvPr/>
        </p:nvSpPr>
        <p:spPr bwMode="auto">
          <a:xfrm>
            <a:off x="3659188" y="3695998"/>
            <a:ext cx="485775" cy="519113"/>
          </a:xfrm>
          <a:prstGeom prst="rect">
            <a:avLst/>
          </a:prstGeom>
          <a:solidFill>
            <a:srgbClr val="336600"/>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T</a:t>
            </a:r>
            <a:r>
              <a:rPr kumimoji="0" lang="en-US" altLang="zh-CN" sz="2800" b="1" i="0" u="none" strike="noStrike" kern="1200" cap="none" spc="0" normalizeH="0" baseline="-25000" noProof="0">
                <a:ln>
                  <a:noFill/>
                </a:ln>
                <a:solidFill>
                  <a:srgbClr val="FFFFFF"/>
                </a:solidFill>
                <a:effectLst/>
                <a:uLnTx/>
                <a:uFillTx/>
                <a:latin typeface="隶书" panose="02010509060101010101" pitchFamily="49" charset="-122"/>
                <a:ea typeface="楷体_GB2312" pitchFamily="49" charset="-122"/>
                <a:cs typeface="+mn-cs"/>
              </a:rPr>
              <a:t>2</a:t>
            </a:r>
          </a:p>
        </p:txBody>
      </p:sp>
      <p:sp>
        <p:nvSpPr>
          <p:cNvPr id="137257" name="Rectangle 41">
            <a:extLst>
              <a:ext uri="{FF2B5EF4-FFF2-40B4-BE49-F238E27FC236}">
                <a16:creationId xmlns:a16="http://schemas.microsoft.com/office/drawing/2014/main" id="{E9D0FBCA-4894-4712-AF06-C337F651CFD7}"/>
              </a:ext>
            </a:extLst>
          </p:cNvPr>
          <p:cNvSpPr>
            <a:spLocks noChangeArrowheads="1"/>
          </p:cNvSpPr>
          <p:nvPr/>
        </p:nvSpPr>
        <p:spPr bwMode="auto">
          <a:xfrm>
            <a:off x="1501775" y="1333798"/>
            <a:ext cx="17081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DC5900"/>
                </a:solidFill>
                <a:effectLst/>
                <a:uLnTx/>
                <a:uFillTx/>
                <a:latin typeface="隶书" panose="02010509060101010101" pitchFamily="49" charset="-122"/>
                <a:ea typeface="楷体_GB2312" pitchFamily="49" charset="-122"/>
                <a:cs typeface="+mn-cs"/>
              </a:rPr>
              <a:t>(1) K := 1</a:t>
            </a:r>
          </a:p>
        </p:txBody>
      </p:sp>
      <p:sp>
        <p:nvSpPr>
          <p:cNvPr id="137258" name="Rectangle 42">
            <a:extLst>
              <a:ext uri="{FF2B5EF4-FFF2-40B4-BE49-F238E27FC236}">
                <a16:creationId xmlns:a16="http://schemas.microsoft.com/office/drawing/2014/main" id="{73ED3F85-1B1E-483C-AB48-1B8A96060C6D}"/>
              </a:ext>
            </a:extLst>
          </p:cNvPr>
          <p:cNvSpPr>
            <a:spLocks noChangeArrowheads="1"/>
          </p:cNvSpPr>
          <p:nvPr/>
        </p:nvSpPr>
        <p:spPr bwMode="auto">
          <a:xfrm>
            <a:off x="1481138" y="1783061"/>
            <a:ext cx="33845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DC5900"/>
                </a:solidFill>
                <a:effectLst/>
                <a:uLnTx/>
                <a:uFillTx/>
                <a:latin typeface="隶书" panose="02010509060101010101" pitchFamily="49" charset="-122"/>
                <a:ea typeface="楷体_GB2312" pitchFamily="49" charset="-122"/>
                <a:cs typeface="+mn-cs"/>
              </a:rPr>
              <a:t>(2) if 100&lt;K goto (9)</a:t>
            </a:r>
          </a:p>
        </p:txBody>
      </p:sp>
      <p:sp>
        <p:nvSpPr>
          <p:cNvPr id="137259" name="Rectangle 43">
            <a:extLst>
              <a:ext uri="{FF2B5EF4-FFF2-40B4-BE49-F238E27FC236}">
                <a16:creationId xmlns:a16="http://schemas.microsoft.com/office/drawing/2014/main" id="{17070D00-D389-42BE-85CB-6B8C35879ED9}"/>
              </a:ext>
            </a:extLst>
          </p:cNvPr>
          <p:cNvSpPr>
            <a:spLocks noChangeArrowheads="1"/>
          </p:cNvSpPr>
          <p:nvPr/>
        </p:nvSpPr>
        <p:spPr bwMode="auto">
          <a:xfrm>
            <a:off x="1482725" y="2273598"/>
            <a:ext cx="25717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DC5900"/>
                </a:solidFill>
                <a:effectLst/>
                <a:uLnTx/>
                <a:uFillTx/>
                <a:latin typeface="隶书" panose="02010509060101010101" pitchFamily="49" charset="-122"/>
                <a:ea typeface="楷体_GB2312" pitchFamily="49" charset="-122"/>
                <a:cs typeface="+mn-cs"/>
              </a:rPr>
              <a:t>(3) T</a:t>
            </a:r>
            <a:r>
              <a:rPr kumimoji="0" lang="en-US" altLang="zh-CN" sz="2400" b="1" i="0" u="none" strike="noStrike" kern="1200" cap="none" spc="0" normalizeH="0" baseline="-25000" noProof="0">
                <a:ln>
                  <a:noFill/>
                </a:ln>
                <a:solidFill>
                  <a:srgbClr val="DC5900"/>
                </a:solidFill>
                <a:effectLst/>
                <a:uLnTx/>
                <a:uFillTx/>
                <a:latin typeface="隶书" panose="02010509060101010101" pitchFamily="49" charset="-122"/>
                <a:ea typeface="楷体_GB2312" pitchFamily="49" charset="-122"/>
                <a:cs typeface="+mn-cs"/>
              </a:rPr>
              <a:t>1</a:t>
            </a:r>
            <a:r>
              <a:rPr kumimoji="0" lang="en-US" altLang="zh-CN" sz="2400" b="1" i="0" u="none" strike="noStrike" kern="1200" cap="none" spc="0" normalizeH="0" baseline="0" noProof="0">
                <a:ln>
                  <a:noFill/>
                </a:ln>
                <a:solidFill>
                  <a:srgbClr val="DC5900"/>
                </a:solidFill>
                <a:effectLst/>
                <a:uLnTx/>
                <a:uFillTx/>
                <a:latin typeface="隶书" panose="02010509060101010101" pitchFamily="49" charset="-122"/>
                <a:ea typeface="楷体_GB2312" pitchFamily="49" charset="-122"/>
                <a:cs typeface="+mn-cs"/>
              </a:rPr>
              <a:t> := 10 * K</a:t>
            </a:r>
          </a:p>
        </p:txBody>
      </p:sp>
      <p:sp>
        <p:nvSpPr>
          <p:cNvPr id="137260" name="Rectangle 44">
            <a:extLst>
              <a:ext uri="{FF2B5EF4-FFF2-40B4-BE49-F238E27FC236}">
                <a16:creationId xmlns:a16="http://schemas.microsoft.com/office/drawing/2014/main" id="{DE6752B8-C811-4320-A01D-C5C54D0D9105}"/>
              </a:ext>
            </a:extLst>
          </p:cNvPr>
          <p:cNvSpPr>
            <a:spLocks noChangeArrowheads="1"/>
          </p:cNvSpPr>
          <p:nvPr/>
        </p:nvSpPr>
        <p:spPr bwMode="auto">
          <a:xfrm>
            <a:off x="1463675" y="4502448"/>
            <a:ext cx="20129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DC5900"/>
                </a:solidFill>
                <a:effectLst/>
                <a:uLnTx/>
                <a:uFillTx/>
                <a:latin typeface="隶书" panose="02010509060101010101" pitchFamily="49" charset="-122"/>
                <a:ea typeface="楷体_GB2312" pitchFamily="49" charset="-122"/>
                <a:cs typeface="+mn-cs"/>
              </a:rPr>
              <a:t>(8) goto (2)</a:t>
            </a:r>
          </a:p>
        </p:txBody>
      </p:sp>
      <p:sp>
        <p:nvSpPr>
          <p:cNvPr id="137261" name="Rectangle 45">
            <a:extLst>
              <a:ext uri="{FF2B5EF4-FFF2-40B4-BE49-F238E27FC236}">
                <a16:creationId xmlns:a16="http://schemas.microsoft.com/office/drawing/2014/main" id="{D148FDA4-E40F-49F7-A5C8-FD403311352D}"/>
              </a:ext>
            </a:extLst>
          </p:cNvPr>
          <p:cNvSpPr>
            <a:spLocks noChangeArrowheads="1"/>
          </p:cNvSpPr>
          <p:nvPr/>
        </p:nvSpPr>
        <p:spPr bwMode="auto">
          <a:xfrm>
            <a:off x="1470025" y="4059536"/>
            <a:ext cx="23177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DC5900"/>
                </a:solidFill>
                <a:effectLst/>
                <a:uLnTx/>
                <a:uFillTx/>
                <a:latin typeface="隶书" panose="02010509060101010101" pitchFamily="49" charset="-122"/>
                <a:ea typeface="楷体_GB2312" pitchFamily="49" charset="-122"/>
                <a:cs typeface="+mn-cs"/>
              </a:rPr>
              <a:t>(7) K := K + 1</a:t>
            </a:r>
          </a:p>
        </p:txBody>
      </p:sp>
      <p:sp>
        <p:nvSpPr>
          <p:cNvPr id="137262" name="Rectangle 46">
            <a:extLst>
              <a:ext uri="{FF2B5EF4-FFF2-40B4-BE49-F238E27FC236}">
                <a16:creationId xmlns:a16="http://schemas.microsoft.com/office/drawing/2014/main" id="{B082A425-76B3-4AFE-9535-6A31CEBCB2FA}"/>
              </a:ext>
            </a:extLst>
          </p:cNvPr>
          <p:cNvSpPr>
            <a:spLocks noChangeArrowheads="1"/>
          </p:cNvSpPr>
          <p:nvPr/>
        </p:nvSpPr>
        <p:spPr bwMode="auto">
          <a:xfrm>
            <a:off x="1481138" y="2733973"/>
            <a:ext cx="24193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DC5900"/>
                </a:solidFill>
                <a:effectLst/>
                <a:uLnTx/>
                <a:uFillTx/>
                <a:latin typeface="隶书" panose="02010509060101010101" pitchFamily="49" charset="-122"/>
                <a:ea typeface="楷体_GB2312" pitchFamily="49" charset="-122"/>
                <a:cs typeface="+mn-cs"/>
              </a:rPr>
              <a:t>(4) M := I + T</a:t>
            </a:r>
            <a:r>
              <a:rPr kumimoji="0" lang="en-US" altLang="zh-CN" sz="2400" b="1" i="0" u="none" strike="noStrike" kern="1200" cap="none" spc="0" normalizeH="0" baseline="-25000" noProof="0">
                <a:ln>
                  <a:noFill/>
                </a:ln>
                <a:solidFill>
                  <a:srgbClr val="DC5900"/>
                </a:solidFill>
                <a:effectLst/>
                <a:uLnTx/>
                <a:uFillTx/>
                <a:latin typeface="隶书" panose="02010509060101010101" pitchFamily="49" charset="-122"/>
                <a:ea typeface="楷体_GB2312" pitchFamily="49" charset="-122"/>
                <a:cs typeface="+mn-cs"/>
              </a:rPr>
              <a:t>1</a:t>
            </a:r>
            <a:endParaRPr kumimoji="0" lang="en-US" altLang="zh-CN" sz="2400" b="1" i="0" u="none" strike="noStrike" kern="1200" cap="none" spc="0" normalizeH="0" baseline="0" noProof="0">
              <a:ln>
                <a:noFill/>
              </a:ln>
              <a:solidFill>
                <a:srgbClr val="DC5900"/>
              </a:solidFill>
              <a:effectLst/>
              <a:uLnTx/>
              <a:uFillTx/>
              <a:latin typeface="隶书" panose="02010509060101010101" pitchFamily="49" charset="-122"/>
              <a:ea typeface="楷体_GB2312" pitchFamily="49" charset="-122"/>
              <a:cs typeface="+mn-cs"/>
            </a:endParaRPr>
          </a:p>
        </p:txBody>
      </p:sp>
      <p:sp>
        <p:nvSpPr>
          <p:cNvPr id="137263" name="Rectangle 47">
            <a:extLst>
              <a:ext uri="{FF2B5EF4-FFF2-40B4-BE49-F238E27FC236}">
                <a16:creationId xmlns:a16="http://schemas.microsoft.com/office/drawing/2014/main" id="{E9FE09D3-5783-4D1B-86FD-953C5B02C918}"/>
              </a:ext>
            </a:extLst>
          </p:cNvPr>
          <p:cNvSpPr>
            <a:spLocks noChangeArrowheads="1"/>
          </p:cNvSpPr>
          <p:nvPr/>
        </p:nvSpPr>
        <p:spPr bwMode="auto">
          <a:xfrm>
            <a:off x="1468438" y="4888211"/>
            <a:ext cx="6413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DC5900"/>
                </a:solidFill>
                <a:effectLst/>
                <a:uLnTx/>
                <a:uFillTx/>
                <a:latin typeface="隶书" panose="02010509060101010101" pitchFamily="49" charset="-122"/>
                <a:ea typeface="楷体_GB2312" pitchFamily="49" charset="-122"/>
                <a:cs typeface="+mn-cs"/>
              </a:rPr>
              <a:t>(9)</a:t>
            </a:r>
          </a:p>
        </p:txBody>
      </p:sp>
      <p:sp>
        <p:nvSpPr>
          <p:cNvPr id="137265" name="Rectangle 49">
            <a:extLst>
              <a:ext uri="{FF2B5EF4-FFF2-40B4-BE49-F238E27FC236}">
                <a16:creationId xmlns:a16="http://schemas.microsoft.com/office/drawing/2014/main" id="{E8250C38-F294-43CF-8AC8-C8AD7F04C5F2}"/>
              </a:ext>
            </a:extLst>
          </p:cNvPr>
          <p:cNvSpPr>
            <a:spLocks noChangeArrowheads="1"/>
          </p:cNvSpPr>
          <p:nvPr/>
        </p:nvSpPr>
        <p:spPr bwMode="auto">
          <a:xfrm>
            <a:off x="1495425" y="3180061"/>
            <a:ext cx="25717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DC5900"/>
                </a:solidFill>
                <a:effectLst/>
                <a:uLnTx/>
                <a:uFillTx/>
                <a:latin typeface="隶书" panose="02010509060101010101" pitchFamily="49" charset="-122"/>
                <a:ea typeface="楷体_GB2312" pitchFamily="49" charset="-122"/>
                <a:cs typeface="+mn-cs"/>
              </a:rPr>
              <a:t>(5) T</a:t>
            </a:r>
            <a:r>
              <a:rPr kumimoji="0" lang="en-US" altLang="zh-CN" sz="2400" b="1" i="0" u="none" strike="noStrike" kern="1200" cap="none" spc="0" normalizeH="0" baseline="-25000" noProof="0">
                <a:ln>
                  <a:noFill/>
                </a:ln>
                <a:solidFill>
                  <a:srgbClr val="DC5900"/>
                </a:solidFill>
                <a:effectLst/>
                <a:uLnTx/>
                <a:uFillTx/>
                <a:latin typeface="隶书" panose="02010509060101010101" pitchFamily="49" charset="-122"/>
                <a:ea typeface="楷体_GB2312" pitchFamily="49" charset="-122"/>
                <a:cs typeface="+mn-cs"/>
              </a:rPr>
              <a:t>2</a:t>
            </a:r>
            <a:r>
              <a:rPr kumimoji="0" lang="en-US" altLang="zh-CN" sz="2400" b="1" i="0" u="none" strike="noStrike" kern="1200" cap="none" spc="0" normalizeH="0" baseline="0" noProof="0">
                <a:ln>
                  <a:noFill/>
                </a:ln>
                <a:solidFill>
                  <a:srgbClr val="DC5900"/>
                </a:solidFill>
                <a:effectLst/>
                <a:uLnTx/>
                <a:uFillTx/>
                <a:latin typeface="隶书" panose="02010509060101010101" pitchFamily="49" charset="-122"/>
                <a:ea typeface="楷体_GB2312" pitchFamily="49" charset="-122"/>
                <a:cs typeface="+mn-cs"/>
              </a:rPr>
              <a:t> := 10 * K</a:t>
            </a:r>
          </a:p>
        </p:txBody>
      </p:sp>
      <p:sp>
        <p:nvSpPr>
          <p:cNvPr id="137266" name="Rectangle 50">
            <a:extLst>
              <a:ext uri="{FF2B5EF4-FFF2-40B4-BE49-F238E27FC236}">
                <a16:creationId xmlns:a16="http://schemas.microsoft.com/office/drawing/2014/main" id="{F8473D40-CDAA-4D5D-8DAE-C9BBF0CAE762}"/>
              </a:ext>
            </a:extLst>
          </p:cNvPr>
          <p:cNvSpPr>
            <a:spLocks noChangeArrowheads="1"/>
          </p:cNvSpPr>
          <p:nvPr/>
        </p:nvSpPr>
        <p:spPr bwMode="auto">
          <a:xfrm>
            <a:off x="1473200" y="3619798"/>
            <a:ext cx="24193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DC5900"/>
                </a:solidFill>
                <a:effectLst/>
                <a:uLnTx/>
                <a:uFillTx/>
                <a:latin typeface="隶书" panose="02010509060101010101" pitchFamily="49" charset="-122"/>
                <a:ea typeface="楷体_GB2312" pitchFamily="49" charset="-122"/>
                <a:cs typeface="+mn-cs"/>
              </a:rPr>
              <a:t>(6) N := J + T</a:t>
            </a:r>
            <a:r>
              <a:rPr kumimoji="0" lang="en-US" altLang="zh-CN" sz="2400" b="1" i="0" u="none" strike="noStrike" kern="1200" cap="none" spc="0" normalizeH="0" baseline="-25000" noProof="0">
                <a:ln>
                  <a:noFill/>
                </a:ln>
                <a:solidFill>
                  <a:srgbClr val="DC5900"/>
                </a:solidFill>
                <a:effectLst/>
                <a:uLnTx/>
                <a:uFillTx/>
                <a:latin typeface="隶书" panose="02010509060101010101" pitchFamily="49" charset="-122"/>
                <a:ea typeface="楷体_GB2312" pitchFamily="49" charset="-122"/>
                <a:cs typeface="+mn-cs"/>
              </a:rPr>
              <a:t>2</a:t>
            </a:r>
            <a:endParaRPr kumimoji="0" lang="en-US" altLang="zh-CN" sz="2400" b="1" i="0" u="none" strike="noStrike" kern="1200" cap="none" spc="0" normalizeH="0" baseline="0" noProof="0">
              <a:ln>
                <a:noFill/>
              </a:ln>
              <a:solidFill>
                <a:srgbClr val="DC5900"/>
              </a:solidFill>
              <a:effectLst/>
              <a:uLnTx/>
              <a:uFillTx/>
              <a:latin typeface="隶书" panose="02010509060101010101" pitchFamily="49" charset="-122"/>
              <a:ea typeface="楷体_GB2312" pitchFamily="49" charset="-122"/>
              <a:cs typeface="+mn-cs"/>
            </a:endParaRPr>
          </a:p>
        </p:txBody>
      </p:sp>
      <p:sp>
        <p:nvSpPr>
          <p:cNvPr id="137268" name="Rectangle 52">
            <a:extLst>
              <a:ext uri="{FF2B5EF4-FFF2-40B4-BE49-F238E27FC236}">
                <a16:creationId xmlns:a16="http://schemas.microsoft.com/office/drawing/2014/main" id="{0F6177E4-2F5D-46AB-B77A-EA16211FE506}"/>
              </a:ext>
            </a:extLst>
          </p:cNvPr>
          <p:cNvSpPr>
            <a:spLocks noChangeArrowheads="1"/>
          </p:cNvSpPr>
          <p:nvPr/>
        </p:nvSpPr>
        <p:spPr bwMode="auto">
          <a:xfrm>
            <a:off x="477838" y="1840211"/>
            <a:ext cx="4064000" cy="557212"/>
          </a:xfrm>
          <a:prstGeom prst="rect">
            <a:avLst/>
          </a:prstGeom>
          <a:solidFill>
            <a:srgbClr val="0000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循环语句</a:t>
            </a:r>
          </a:p>
        </p:txBody>
      </p:sp>
      <p:sp>
        <p:nvSpPr>
          <p:cNvPr id="137270" name="Rectangle 54">
            <a:extLst>
              <a:ext uri="{FF2B5EF4-FFF2-40B4-BE49-F238E27FC236}">
                <a16:creationId xmlns:a16="http://schemas.microsoft.com/office/drawing/2014/main" id="{17495B20-A02F-4962-AADE-E5D0A989424A}"/>
              </a:ext>
            </a:extLst>
          </p:cNvPr>
          <p:cNvSpPr>
            <a:spLocks noChangeArrowheads="1"/>
          </p:cNvSpPr>
          <p:nvPr/>
        </p:nvSpPr>
        <p:spPr bwMode="auto">
          <a:xfrm>
            <a:off x="322263" y="4748511"/>
            <a:ext cx="1744662" cy="622300"/>
          </a:xfrm>
          <a:prstGeom prst="rect">
            <a:avLst/>
          </a:prstGeom>
          <a:solidFill>
            <a:srgbClr val="0000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出口语句</a:t>
            </a:r>
          </a:p>
        </p:txBody>
      </p:sp>
      <p:sp>
        <p:nvSpPr>
          <p:cNvPr id="137274" name="Rectangle 58">
            <a:extLst>
              <a:ext uri="{FF2B5EF4-FFF2-40B4-BE49-F238E27FC236}">
                <a16:creationId xmlns:a16="http://schemas.microsoft.com/office/drawing/2014/main" id="{5D80F97B-C2CF-4743-B29E-7446D27875A8}"/>
              </a:ext>
            </a:extLst>
          </p:cNvPr>
          <p:cNvSpPr>
            <a:spLocks noChangeArrowheads="1"/>
          </p:cNvSpPr>
          <p:nvPr/>
        </p:nvSpPr>
        <p:spPr bwMode="auto">
          <a:xfrm>
            <a:off x="274638" y="1309986"/>
            <a:ext cx="1785937" cy="603250"/>
          </a:xfrm>
          <a:prstGeom prst="rect">
            <a:avLst/>
          </a:prstGeom>
          <a:solidFill>
            <a:srgbClr val="0000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循环块</a:t>
            </a:r>
          </a:p>
        </p:txBody>
      </p:sp>
      <p:sp>
        <p:nvSpPr>
          <p:cNvPr id="137275" name="AutoShape 59">
            <a:extLst>
              <a:ext uri="{FF2B5EF4-FFF2-40B4-BE49-F238E27FC236}">
                <a16:creationId xmlns:a16="http://schemas.microsoft.com/office/drawing/2014/main" id="{8D7DB93E-7320-4068-82D0-5D52088F6E1F}"/>
              </a:ext>
            </a:extLst>
          </p:cNvPr>
          <p:cNvSpPr>
            <a:spLocks/>
          </p:cNvSpPr>
          <p:nvPr/>
        </p:nvSpPr>
        <p:spPr bwMode="auto">
          <a:xfrm>
            <a:off x="103188" y="2146598"/>
            <a:ext cx="588962" cy="2868613"/>
          </a:xfrm>
          <a:prstGeom prst="leftBrace">
            <a:avLst>
              <a:gd name="adj1" fmla="val 40589"/>
              <a:gd name="adj2" fmla="val 50000"/>
            </a:avLst>
          </a:prstGeom>
          <a:noFill/>
          <a:ln w="5715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FF0000"/>
              </a:solidFill>
              <a:effectLst/>
              <a:uLnTx/>
              <a:uFillTx/>
              <a:latin typeface="隶书" panose="02010509060101010101" pitchFamily="49" charset="-122"/>
              <a:ea typeface="楷体_GB2312" pitchFamily="49" charset="-122"/>
              <a:cs typeface="+mn-cs"/>
            </a:endParaRPr>
          </a:p>
        </p:txBody>
      </p:sp>
      <p:sp>
        <p:nvSpPr>
          <p:cNvPr id="137285" name="Rectangle 69">
            <a:extLst>
              <a:ext uri="{FF2B5EF4-FFF2-40B4-BE49-F238E27FC236}">
                <a16:creationId xmlns:a16="http://schemas.microsoft.com/office/drawing/2014/main" id="{B93F33BB-FF09-4BE6-91EE-6488FBFA9C9E}"/>
              </a:ext>
            </a:extLst>
          </p:cNvPr>
          <p:cNvSpPr>
            <a:spLocks noChangeArrowheads="1"/>
          </p:cNvSpPr>
          <p:nvPr/>
        </p:nvSpPr>
        <p:spPr bwMode="auto">
          <a:xfrm>
            <a:off x="4543425" y="2229148"/>
            <a:ext cx="1384300" cy="534988"/>
          </a:xfrm>
          <a:prstGeom prst="rect">
            <a:avLst/>
          </a:prstGeom>
          <a:solidFill>
            <a:srgbClr val="0000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STEP 1</a:t>
            </a:r>
          </a:p>
        </p:txBody>
      </p:sp>
      <p:sp>
        <p:nvSpPr>
          <p:cNvPr id="137286" name="Rectangle 70">
            <a:extLst>
              <a:ext uri="{FF2B5EF4-FFF2-40B4-BE49-F238E27FC236}">
                <a16:creationId xmlns:a16="http://schemas.microsoft.com/office/drawing/2014/main" id="{E0019CD1-F96C-4F9A-B004-A8A7FD590CA8}"/>
              </a:ext>
            </a:extLst>
          </p:cNvPr>
          <p:cNvSpPr>
            <a:spLocks noChangeArrowheads="1"/>
          </p:cNvSpPr>
          <p:nvPr/>
        </p:nvSpPr>
        <p:spPr bwMode="auto">
          <a:xfrm>
            <a:off x="5969000" y="428923"/>
            <a:ext cx="2854325" cy="576263"/>
          </a:xfrm>
          <a:prstGeom prst="rect">
            <a:avLst/>
          </a:prstGeom>
          <a:solidFill>
            <a:schemeClr val="accent2"/>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生成四元式</a:t>
            </a:r>
          </a:p>
        </p:txBody>
      </p:sp>
      <p:sp>
        <p:nvSpPr>
          <p:cNvPr id="137287" name="Rectangle 71">
            <a:extLst>
              <a:ext uri="{FF2B5EF4-FFF2-40B4-BE49-F238E27FC236}">
                <a16:creationId xmlns:a16="http://schemas.microsoft.com/office/drawing/2014/main" id="{CCD2122D-C228-44C2-9361-3DC8AC9AA7C7}"/>
              </a:ext>
            </a:extLst>
          </p:cNvPr>
          <p:cNvSpPr>
            <a:spLocks noChangeArrowheads="1"/>
          </p:cNvSpPr>
          <p:nvPr/>
        </p:nvSpPr>
        <p:spPr bwMode="auto">
          <a:xfrm>
            <a:off x="828675" y="5516861"/>
            <a:ext cx="6450013" cy="576262"/>
          </a:xfrm>
          <a:prstGeom prst="rect">
            <a:avLst/>
          </a:prstGeom>
          <a:solidFill>
            <a:schemeClr val="accent2"/>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将四元式重写为另一种形式的中间代码</a:t>
            </a:r>
          </a:p>
        </p:txBody>
      </p:sp>
      <p:sp>
        <p:nvSpPr>
          <p:cNvPr id="137288" name="Rectangle 72">
            <a:extLst>
              <a:ext uri="{FF2B5EF4-FFF2-40B4-BE49-F238E27FC236}">
                <a16:creationId xmlns:a16="http://schemas.microsoft.com/office/drawing/2014/main" id="{A253BB00-858B-44A4-AEB6-499FDB20F36E}"/>
              </a:ext>
            </a:extLst>
          </p:cNvPr>
          <p:cNvSpPr>
            <a:spLocks noChangeArrowheads="1"/>
          </p:cNvSpPr>
          <p:nvPr/>
        </p:nvSpPr>
        <p:spPr bwMode="auto">
          <a:xfrm>
            <a:off x="5678488" y="1406823"/>
            <a:ext cx="3384550" cy="457200"/>
          </a:xfrm>
          <a:prstGeom prst="rect">
            <a:avLst/>
          </a:prstGeom>
          <a:solidFill>
            <a:srgbClr val="0000FF"/>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(1) ( :=,  1,  , K  )</a:t>
            </a:r>
          </a:p>
        </p:txBody>
      </p:sp>
      <p:sp>
        <p:nvSpPr>
          <p:cNvPr id="137289" name="Rectangle 73">
            <a:extLst>
              <a:ext uri="{FF2B5EF4-FFF2-40B4-BE49-F238E27FC236}">
                <a16:creationId xmlns:a16="http://schemas.microsoft.com/office/drawing/2014/main" id="{2301B979-649E-4915-83D5-DACB10795797}"/>
              </a:ext>
            </a:extLst>
          </p:cNvPr>
          <p:cNvSpPr>
            <a:spLocks noChangeArrowheads="1"/>
          </p:cNvSpPr>
          <p:nvPr/>
        </p:nvSpPr>
        <p:spPr bwMode="auto">
          <a:xfrm>
            <a:off x="5676900" y="1854498"/>
            <a:ext cx="3384550" cy="457200"/>
          </a:xfrm>
          <a:prstGeom prst="rect">
            <a:avLst/>
          </a:prstGeom>
          <a:solidFill>
            <a:srgbClr val="0000FF"/>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(2) ( j&lt;,100, K, (9))</a:t>
            </a:r>
          </a:p>
        </p:txBody>
      </p:sp>
      <p:sp>
        <p:nvSpPr>
          <p:cNvPr id="137290" name="Rectangle 74">
            <a:extLst>
              <a:ext uri="{FF2B5EF4-FFF2-40B4-BE49-F238E27FC236}">
                <a16:creationId xmlns:a16="http://schemas.microsoft.com/office/drawing/2014/main" id="{D75C000C-B4D2-4429-978E-6B3DDE61CA0A}"/>
              </a:ext>
            </a:extLst>
          </p:cNvPr>
          <p:cNvSpPr>
            <a:spLocks noChangeArrowheads="1"/>
          </p:cNvSpPr>
          <p:nvPr/>
        </p:nvSpPr>
        <p:spPr bwMode="auto">
          <a:xfrm>
            <a:off x="5713413" y="2327573"/>
            <a:ext cx="3333750" cy="457200"/>
          </a:xfrm>
          <a:prstGeom prst="rect">
            <a:avLst/>
          </a:prstGeom>
          <a:solidFill>
            <a:srgbClr val="0000FF"/>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(3) (  *, 10, K, T</a:t>
            </a:r>
            <a:r>
              <a:rPr kumimoji="0" lang="en-US" altLang="zh-CN" sz="2400" b="1" i="0" u="none" strike="noStrike" kern="1200" cap="none" spc="0" normalizeH="0" baseline="-25000" noProof="0">
                <a:ln>
                  <a:noFill/>
                </a:ln>
                <a:solidFill>
                  <a:srgbClr val="FFFFFF"/>
                </a:solidFill>
                <a:effectLst/>
                <a:uLnTx/>
                <a:uFillTx/>
                <a:latin typeface="隶书" panose="02010509060101010101" pitchFamily="49" charset="-122"/>
                <a:ea typeface="楷体_GB2312" pitchFamily="49" charset="-122"/>
                <a:cs typeface="+mn-cs"/>
              </a:rPr>
              <a:t>1</a:t>
            </a:r>
            <a:r>
              <a:rPr kumimoji="0" lang="en-US" altLang="zh-CN" sz="24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 )</a:t>
            </a:r>
          </a:p>
        </p:txBody>
      </p:sp>
      <p:sp>
        <p:nvSpPr>
          <p:cNvPr id="137291" name="Rectangle 75">
            <a:extLst>
              <a:ext uri="{FF2B5EF4-FFF2-40B4-BE49-F238E27FC236}">
                <a16:creationId xmlns:a16="http://schemas.microsoft.com/office/drawing/2014/main" id="{1774A9ED-BD8F-40A7-A78C-0FD6A08BAB24}"/>
              </a:ext>
            </a:extLst>
          </p:cNvPr>
          <p:cNvSpPr>
            <a:spLocks noChangeArrowheads="1"/>
          </p:cNvSpPr>
          <p:nvPr/>
        </p:nvSpPr>
        <p:spPr bwMode="auto">
          <a:xfrm>
            <a:off x="5683250" y="4577061"/>
            <a:ext cx="3384550" cy="457200"/>
          </a:xfrm>
          <a:prstGeom prst="rect">
            <a:avLst/>
          </a:prstGeom>
          <a:solidFill>
            <a:srgbClr val="0000FF"/>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(8) (  j,   ,  , (2))</a:t>
            </a:r>
          </a:p>
        </p:txBody>
      </p:sp>
      <p:sp>
        <p:nvSpPr>
          <p:cNvPr id="137292" name="Rectangle 76">
            <a:extLst>
              <a:ext uri="{FF2B5EF4-FFF2-40B4-BE49-F238E27FC236}">
                <a16:creationId xmlns:a16="http://schemas.microsoft.com/office/drawing/2014/main" id="{0B850EB9-45F7-49D2-A725-624A2B66CA01}"/>
              </a:ext>
            </a:extLst>
          </p:cNvPr>
          <p:cNvSpPr>
            <a:spLocks noChangeArrowheads="1"/>
          </p:cNvSpPr>
          <p:nvPr/>
        </p:nvSpPr>
        <p:spPr bwMode="auto">
          <a:xfrm>
            <a:off x="5675313" y="4134148"/>
            <a:ext cx="3384550" cy="457200"/>
          </a:xfrm>
          <a:prstGeom prst="rect">
            <a:avLst/>
          </a:prstGeom>
          <a:solidFill>
            <a:srgbClr val="0000FF"/>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(7) (  +,  K, 1,  K )</a:t>
            </a:r>
          </a:p>
        </p:txBody>
      </p:sp>
      <p:sp>
        <p:nvSpPr>
          <p:cNvPr id="137293" name="Rectangle 77">
            <a:extLst>
              <a:ext uri="{FF2B5EF4-FFF2-40B4-BE49-F238E27FC236}">
                <a16:creationId xmlns:a16="http://schemas.microsoft.com/office/drawing/2014/main" id="{CFA6CEF7-5A85-4B45-9EDE-B32A9A1676E4}"/>
              </a:ext>
            </a:extLst>
          </p:cNvPr>
          <p:cNvSpPr>
            <a:spLocks noChangeArrowheads="1"/>
          </p:cNvSpPr>
          <p:nvPr/>
        </p:nvSpPr>
        <p:spPr bwMode="auto">
          <a:xfrm>
            <a:off x="5699125" y="2787948"/>
            <a:ext cx="3333750" cy="457200"/>
          </a:xfrm>
          <a:prstGeom prst="rect">
            <a:avLst/>
          </a:prstGeom>
          <a:solidFill>
            <a:srgbClr val="0000FF"/>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(4) (  +,  I, T</a:t>
            </a:r>
            <a:r>
              <a:rPr kumimoji="0" lang="en-US" altLang="zh-CN" sz="2400" b="1" i="0" u="none" strike="noStrike" kern="1200" cap="none" spc="0" normalizeH="0" baseline="-25000" noProof="0">
                <a:ln>
                  <a:noFill/>
                </a:ln>
                <a:solidFill>
                  <a:srgbClr val="FFFFFF"/>
                </a:solidFill>
                <a:effectLst/>
                <a:uLnTx/>
                <a:uFillTx/>
                <a:latin typeface="隶书" panose="02010509060101010101" pitchFamily="49" charset="-122"/>
                <a:ea typeface="楷体_GB2312" pitchFamily="49" charset="-122"/>
                <a:cs typeface="+mn-cs"/>
              </a:rPr>
              <a:t>1</a:t>
            </a:r>
            <a:r>
              <a:rPr kumimoji="0" lang="en-US" altLang="zh-CN" sz="24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 M )</a:t>
            </a:r>
          </a:p>
        </p:txBody>
      </p:sp>
      <p:sp>
        <p:nvSpPr>
          <p:cNvPr id="137294" name="Rectangle 78">
            <a:extLst>
              <a:ext uri="{FF2B5EF4-FFF2-40B4-BE49-F238E27FC236}">
                <a16:creationId xmlns:a16="http://schemas.microsoft.com/office/drawing/2014/main" id="{9C87740C-3024-4688-AC4E-64D597A77DC5}"/>
              </a:ext>
            </a:extLst>
          </p:cNvPr>
          <p:cNvSpPr>
            <a:spLocks noChangeArrowheads="1"/>
          </p:cNvSpPr>
          <p:nvPr/>
        </p:nvSpPr>
        <p:spPr bwMode="auto">
          <a:xfrm>
            <a:off x="5676900" y="5024736"/>
            <a:ext cx="3384550" cy="457200"/>
          </a:xfrm>
          <a:prstGeom prst="rect">
            <a:avLst/>
          </a:prstGeom>
          <a:solidFill>
            <a:srgbClr val="0000FF"/>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(9) (               )</a:t>
            </a:r>
          </a:p>
        </p:txBody>
      </p:sp>
      <p:sp>
        <p:nvSpPr>
          <p:cNvPr id="137296" name="Rectangle 80">
            <a:extLst>
              <a:ext uri="{FF2B5EF4-FFF2-40B4-BE49-F238E27FC236}">
                <a16:creationId xmlns:a16="http://schemas.microsoft.com/office/drawing/2014/main" id="{D767AAAC-6D2B-47BF-A961-DAEB4A79564D}"/>
              </a:ext>
            </a:extLst>
          </p:cNvPr>
          <p:cNvSpPr>
            <a:spLocks noChangeArrowheads="1"/>
          </p:cNvSpPr>
          <p:nvPr/>
        </p:nvSpPr>
        <p:spPr bwMode="auto">
          <a:xfrm>
            <a:off x="5707063" y="3234036"/>
            <a:ext cx="3333750" cy="457200"/>
          </a:xfrm>
          <a:prstGeom prst="rect">
            <a:avLst/>
          </a:prstGeom>
          <a:solidFill>
            <a:srgbClr val="0000FF"/>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(5) (  *, 10, K, T</a:t>
            </a:r>
            <a:r>
              <a:rPr kumimoji="0" lang="en-US" altLang="zh-CN" sz="2400" b="1" i="0" u="none" strike="noStrike" kern="1200" cap="none" spc="0" normalizeH="0" baseline="-25000" noProof="0">
                <a:ln>
                  <a:noFill/>
                </a:ln>
                <a:solidFill>
                  <a:srgbClr val="FFFFFF"/>
                </a:solidFill>
                <a:effectLst/>
                <a:uLnTx/>
                <a:uFillTx/>
                <a:latin typeface="隶书" panose="02010509060101010101" pitchFamily="49" charset="-122"/>
                <a:ea typeface="楷体_GB2312" pitchFamily="49" charset="-122"/>
                <a:cs typeface="+mn-cs"/>
              </a:rPr>
              <a:t>2</a:t>
            </a:r>
            <a:r>
              <a:rPr kumimoji="0" lang="en-US" altLang="zh-CN" sz="24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 )</a:t>
            </a:r>
          </a:p>
        </p:txBody>
      </p:sp>
      <p:sp>
        <p:nvSpPr>
          <p:cNvPr id="137297" name="Rectangle 81">
            <a:extLst>
              <a:ext uri="{FF2B5EF4-FFF2-40B4-BE49-F238E27FC236}">
                <a16:creationId xmlns:a16="http://schemas.microsoft.com/office/drawing/2014/main" id="{F35420B9-F931-423E-B1C4-DD792AF05729}"/>
              </a:ext>
            </a:extLst>
          </p:cNvPr>
          <p:cNvSpPr>
            <a:spLocks noChangeArrowheads="1"/>
          </p:cNvSpPr>
          <p:nvPr/>
        </p:nvSpPr>
        <p:spPr bwMode="auto">
          <a:xfrm>
            <a:off x="5692775" y="3694411"/>
            <a:ext cx="3333750" cy="457200"/>
          </a:xfrm>
          <a:prstGeom prst="rect">
            <a:avLst/>
          </a:prstGeom>
          <a:solidFill>
            <a:srgbClr val="0000FF"/>
          </a:solidFill>
          <a:ln>
            <a:noFill/>
          </a:ln>
          <a:effectLst/>
          <a:extLst>
            <a:ext uri="{91240B29-F687-4F45-9708-019B960494DF}">
              <a14:hiddenLine xmlns:a14="http://schemas.microsoft.com/office/drawing/2010/main" w="571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(6) (  +,  J, T</a:t>
            </a:r>
            <a:r>
              <a:rPr kumimoji="0" lang="en-US" altLang="zh-CN" sz="2400" b="1" i="0" u="none" strike="noStrike" kern="1200" cap="none" spc="0" normalizeH="0" baseline="-25000" noProof="0">
                <a:ln>
                  <a:noFill/>
                </a:ln>
                <a:solidFill>
                  <a:srgbClr val="FFFFFF"/>
                </a:solidFill>
                <a:effectLst/>
                <a:uLnTx/>
                <a:uFillTx/>
                <a:latin typeface="隶书" panose="02010509060101010101" pitchFamily="49" charset="-122"/>
                <a:ea typeface="楷体_GB2312" pitchFamily="49" charset="-122"/>
                <a:cs typeface="+mn-cs"/>
              </a:rPr>
              <a:t>2</a:t>
            </a:r>
            <a:r>
              <a:rPr kumimoji="0" lang="en-US" altLang="zh-CN" sz="24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 N )</a:t>
            </a:r>
          </a:p>
        </p:txBody>
      </p:sp>
      <p:sp>
        <p:nvSpPr>
          <p:cNvPr id="137267" name="Rectangle 51">
            <a:extLst>
              <a:ext uri="{FF2B5EF4-FFF2-40B4-BE49-F238E27FC236}">
                <a16:creationId xmlns:a16="http://schemas.microsoft.com/office/drawing/2014/main" id="{A789531A-0B9C-490D-9048-78A40B807F13}"/>
              </a:ext>
            </a:extLst>
          </p:cNvPr>
          <p:cNvSpPr>
            <a:spLocks noChangeArrowheads="1"/>
          </p:cNvSpPr>
          <p:nvPr/>
        </p:nvSpPr>
        <p:spPr bwMode="auto">
          <a:xfrm>
            <a:off x="5700713" y="2586336"/>
            <a:ext cx="2108200" cy="1857375"/>
          </a:xfrm>
          <a:prstGeom prst="rect">
            <a:avLst/>
          </a:prstGeom>
          <a:solidFill>
            <a:schemeClr val="accent2"/>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循环语句和出口语句 彼此相连地被定义</a:t>
            </a:r>
          </a:p>
        </p:txBody>
      </p:sp>
      <p:sp>
        <p:nvSpPr>
          <p:cNvPr id="137272" name="Rectangle 56">
            <a:extLst>
              <a:ext uri="{FF2B5EF4-FFF2-40B4-BE49-F238E27FC236}">
                <a16:creationId xmlns:a16="http://schemas.microsoft.com/office/drawing/2014/main" id="{DA7C6B67-3022-4083-851C-9598EAF71EBC}"/>
              </a:ext>
            </a:extLst>
          </p:cNvPr>
          <p:cNvSpPr>
            <a:spLocks noChangeArrowheads="1"/>
          </p:cNvSpPr>
          <p:nvPr/>
        </p:nvSpPr>
        <p:spPr bwMode="auto">
          <a:xfrm>
            <a:off x="6861175" y="1584623"/>
            <a:ext cx="2108200" cy="3565525"/>
          </a:xfrm>
          <a:prstGeom prst="rect">
            <a:avLst/>
          </a:prstGeom>
          <a:solidFill>
            <a:schemeClr val="accent2"/>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包括循环语句开始到有同一控制变量的第一个出口语句的那些语句的自然序列称为一循环块</a:t>
            </a:r>
          </a:p>
        </p:txBody>
      </p:sp>
      <p:sp>
        <p:nvSpPr>
          <p:cNvPr id="137276" name="Rectangle 60">
            <a:extLst>
              <a:ext uri="{FF2B5EF4-FFF2-40B4-BE49-F238E27FC236}">
                <a16:creationId xmlns:a16="http://schemas.microsoft.com/office/drawing/2014/main" id="{93DEC8D7-C9AB-451D-B706-6BBB94638D56}"/>
              </a:ext>
            </a:extLst>
          </p:cNvPr>
          <p:cNvSpPr>
            <a:spLocks noChangeArrowheads="1"/>
          </p:cNvSpPr>
          <p:nvPr/>
        </p:nvSpPr>
        <p:spPr bwMode="auto">
          <a:xfrm>
            <a:off x="6002338" y="1252836"/>
            <a:ext cx="2854325" cy="1430337"/>
          </a:xfrm>
          <a:prstGeom prst="rect">
            <a:avLst/>
          </a:prstGeom>
          <a:solidFill>
            <a:schemeClr val="accent2"/>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块嵌套不可交叉，嵌套块控制变量不可同名</a:t>
            </a:r>
          </a:p>
        </p:txBody>
      </p:sp>
      <p:sp>
        <p:nvSpPr>
          <p:cNvPr id="137277" name="AutoShape 61">
            <a:extLst>
              <a:ext uri="{FF2B5EF4-FFF2-40B4-BE49-F238E27FC236}">
                <a16:creationId xmlns:a16="http://schemas.microsoft.com/office/drawing/2014/main" id="{6F98919D-39FF-43EB-85A3-82800FA793FC}"/>
              </a:ext>
            </a:extLst>
          </p:cNvPr>
          <p:cNvSpPr>
            <a:spLocks/>
          </p:cNvSpPr>
          <p:nvPr/>
        </p:nvSpPr>
        <p:spPr bwMode="auto">
          <a:xfrm>
            <a:off x="5772150" y="2797473"/>
            <a:ext cx="963613" cy="1435100"/>
          </a:xfrm>
          <a:prstGeom prst="leftBrace">
            <a:avLst>
              <a:gd name="adj1" fmla="val 12411"/>
              <a:gd name="adj2" fmla="val 50000"/>
            </a:avLst>
          </a:prstGeom>
          <a:noFill/>
          <a:ln w="5715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FF0000"/>
              </a:solidFill>
              <a:effectLst/>
              <a:uLnTx/>
              <a:uFillTx/>
              <a:latin typeface="隶书" panose="02010509060101010101" pitchFamily="49" charset="-122"/>
              <a:ea typeface="楷体_GB2312" pitchFamily="49" charset="-122"/>
              <a:cs typeface="+mn-cs"/>
            </a:endParaRPr>
          </a:p>
        </p:txBody>
      </p:sp>
      <p:sp>
        <p:nvSpPr>
          <p:cNvPr id="137279" name="AutoShape 63">
            <a:extLst>
              <a:ext uri="{FF2B5EF4-FFF2-40B4-BE49-F238E27FC236}">
                <a16:creationId xmlns:a16="http://schemas.microsoft.com/office/drawing/2014/main" id="{7544625D-FE87-4B4D-B8B2-D3F6B66A8958}"/>
              </a:ext>
            </a:extLst>
          </p:cNvPr>
          <p:cNvSpPr>
            <a:spLocks/>
          </p:cNvSpPr>
          <p:nvPr/>
        </p:nvSpPr>
        <p:spPr bwMode="auto">
          <a:xfrm>
            <a:off x="6159500" y="3829348"/>
            <a:ext cx="588963" cy="1330325"/>
          </a:xfrm>
          <a:prstGeom prst="leftBrace">
            <a:avLst>
              <a:gd name="adj1" fmla="val 18823"/>
              <a:gd name="adj2" fmla="val 50000"/>
            </a:avLst>
          </a:prstGeom>
          <a:noFill/>
          <a:ln w="5715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FF0000"/>
              </a:solidFill>
              <a:effectLst/>
              <a:uLnTx/>
              <a:uFillTx/>
              <a:latin typeface="隶书" panose="02010509060101010101" pitchFamily="49" charset="-122"/>
              <a:ea typeface="楷体_GB2312" pitchFamily="49" charset="-122"/>
              <a:cs typeface="+mn-cs"/>
            </a:endParaRPr>
          </a:p>
        </p:txBody>
      </p:sp>
      <p:sp>
        <p:nvSpPr>
          <p:cNvPr id="137280" name="Rectangle 64">
            <a:extLst>
              <a:ext uri="{FF2B5EF4-FFF2-40B4-BE49-F238E27FC236}">
                <a16:creationId xmlns:a16="http://schemas.microsoft.com/office/drawing/2014/main" id="{BED5DA17-4C66-4F85-83AB-9D024C3AD1E2}"/>
              </a:ext>
            </a:extLst>
          </p:cNvPr>
          <p:cNvSpPr>
            <a:spLocks noChangeArrowheads="1"/>
          </p:cNvSpPr>
          <p:nvPr/>
        </p:nvSpPr>
        <p:spPr bwMode="auto">
          <a:xfrm>
            <a:off x="5735638" y="5280323"/>
            <a:ext cx="1328737" cy="581025"/>
          </a:xfrm>
          <a:prstGeom prst="rect">
            <a:avLst/>
          </a:prstGeom>
          <a:solidFill>
            <a:srgbClr val="0000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不正确</a:t>
            </a:r>
          </a:p>
        </p:txBody>
      </p:sp>
      <p:sp>
        <p:nvSpPr>
          <p:cNvPr id="137281" name="AutoShape 65">
            <a:extLst>
              <a:ext uri="{FF2B5EF4-FFF2-40B4-BE49-F238E27FC236}">
                <a16:creationId xmlns:a16="http://schemas.microsoft.com/office/drawing/2014/main" id="{434357CA-0612-484E-AB56-F23CC1FA32A4}"/>
              </a:ext>
            </a:extLst>
          </p:cNvPr>
          <p:cNvSpPr>
            <a:spLocks/>
          </p:cNvSpPr>
          <p:nvPr/>
        </p:nvSpPr>
        <p:spPr bwMode="auto">
          <a:xfrm>
            <a:off x="7448550" y="2799061"/>
            <a:ext cx="817563" cy="2306637"/>
          </a:xfrm>
          <a:prstGeom prst="leftBrace">
            <a:avLst>
              <a:gd name="adj1" fmla="val 23511"/>
              <a:gd name="adj2" fmla="val 50000"/>
            </a:avLst>
          </a:prstGeom>
          <a:noFill/>
          <a:ln w="5715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FF0000"/>
              </a:solidFill>
              <a:effectLst/>
              <a:uLnTx/>
              <a:uFillTx/>
              <a:latin typeface="隶书" panose="02010509060101010101" pitchFamily="49" charset="-122"/>
              <a:ea typeface="楷体_GB2312" pitchFamily="49" charset="-122"/>
              <a:cs typeface="+mn-cs"/>
            </a:endParaRPr>
          </a:p>
        </p:txBody>
      </p:sp>
      <p:sp>
        <p:nvSpPr>
          <p:cNvPr id="137282" name="AutoShape 66">
            <a:extLst>
              <a:ext uri="{FF2B5EF4-FFF2-40B4-BE49-F238E27FC236}">
                <a16:creationId xmlns:a16="http://schemas.microsoft.com/office/drawing/2014/main" id="{5B9993EB-EB3C-43D5-B45D-A15431C5A0AE}"/>
              </a:ext>
            </a:extLst>
          </p:cNvPr>
          <p:cNvSpPr>
            <a:spLocks/>
          </p:cNvSpPr>
          <p:nvPr/>
        </p:nvSpPr>
        <p:spPr bwMode="auto">
          <a:xfrm>
            <a:off x="8085138" y="3248323"/>
            <a:ext cx="506412" cy="1330325"/>
          </a:xfrm>
          <a:prstGeom prst="leftBrace">
            <a:avLst>
              <a:gd name="adj1" fmla="val 21891"/>
              <a:gd name="adj2" fmla="val 50000"/>
            </a:avLst>
          </a:prstGeom>
          <a:noFill/>
          <a:ln w="5715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FF0000"/>
              </a:solidFill>
              <a:effectLst/>
              <a:uLnTx/>
              <a:uFillTx/>
              <a:latin typeface="隶书" panose="02010509060101010101" pitchFamily="49" charset="-122"/>
              <a:ea typeface="楷体_GB2312" pitchFamily="49" charset="-122"/>
              <a:cs typeface="+mn-cs"/>
            </a:endParaRPr>
          </a:p>
        </p:txBody>
      </p:sp>
      <p:sp>
        <p:nvSpPr>
          <p:cNvPr id="137283" name="Rectangle 67">
            <a:extLst>
              <a:ext uri="{FF2B5EF4-FFF2-40B4-BE49-F238E27FC236}">
                <a16:creationId xmlns:a16="http://schemas.microsoft.com/office/drawing/2014/main" id="{EBC87BF4-658E-477A-A9DC-61E700AA0798}"/>
              </a:ext>
            </a:extLst>
          </p:cNvPr>
          <p:cNvSpPr>
            <a:spLocks noChangeArrowheads="1"/>
          </p:cNvSpPr>
          <p:nvPr/>
        </p:nvSpPr>
        <p:spPr bwMode="auto">
          <a:xfrm>
            <a:off x="7412038" y="5281911"/>
            <a:ext cx="1649412" cy="581025"/>
          </a:xfrm>
          <a:prstGeom prst="rect">
            <a:avLst/>
          </a:prstGeom>
          <a:solidFill>
            <a:srgbClr val="000000"/>
          </a:solidFill>
          <a:ln>
            <a:noFill/>
          </a:ln>
          <a:effectLst/>
          <a:extLst>
            <a:ext uri="{91240B29-F687-4F45-9708-019B960494DF}">
              <a14:hiddenLine xmlns:a14="http://schemas.microsoft.com/office/drawing/2010/main" w="5715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正确嵌套</a:t>
            </a:r>
          </a:p>
        </p:txBody>
      </p:sp>
      <p:sp>
        <p:nvSpPr>
          <p:cNvPr id="137284" name="Rectangle 68">
            <a:extLst>
              <a:ext uri="{FF2B5EF4-FFF2-40B4-BE49-F238E27FC236}">
                <a16:creationId xmlns:a16="http://schemas.microsoft.com/office/drawing/2014/main" id="{5F252F42-16A8-437B-A420-8EF15C06898F}"/>
              </a:ext>
            </a:extLst>
          </p:cNvPr>
          <p:cNvSpPr>
            <a:spLocks noChangeArrowheads="1"/>
          </p:cNvSpPr>
          <p:nvPr/>
        </p:nvSpPr>
        <p:spPr bwMode="auto">
          <a:xfrm>
            <a:off x="5916613" y="2953048"/>
            <a:ext cx="2854325" cy="1552575"/>
          </a:xfrm>
          <a:prstGeom prst="rect">
            <a:avLst/>
          </a:prstGeom>
          <a:solidFill>
            <a:schemeClr val="accent2"/>
          </a:solidFill>
          <a:ln w="571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4600" b="1">
                <a:solidFill>
                  <a:schemeClr val="hlink"/>
                </a:solidFill>
                <a:latin typeface="隶书" panose="02010509060101010101" pitchFamily="49" charset="-122"/>
                <a:ea typeface="隶书" panose="02010509060101010101" pitchFamily="49" charset="-122"/>
              </a:defRPr>
            </a:lvl1pPr>
            <a:lvl2pPr marL="742950" indent="-285750">
              <a:defRPr sz="4600" b="1">
                <a:solidFill>
                  <a:schemeClr val="hlink"/>
                </a:solidFill>
                <a:latin typeface="隶书" panose="02010509060101010101" pitchFamily="49" charset="-122"/>
                <a:ea typeface="隶书" panose="02010509060101010101" pitchFamily="49" charset="-122"/>
              </a:defRPr>
            </a:lvl2pPr>
            <a:lvl3pPr marL="1143000" indent="-228600">
              <a:defRPr sz="4600" b="1">
                <a:solidFill>
                  <a:schemeClr val="hlink"/>
                </a:solidFill>
                <a:latin typeface="隶书" panose="02010509060101010101" pitchFamily="49" charset="-122"/>
                <a:ea typeface="隶书" panose="02010509060101010101" pitchFamily="49" charset="-122"/>
              </a:defRPr>
            </a:lvl3pPr>
            <a:lvl4pPr marL="1600200" indent="-228600">
              <a:defRPr sz="4600" b="1">
                <a:solidFill>
                  <a:schemeClr val="hlink"/>
                </a:solidFill>
                <a:latin typeface="隶书" panose="02010509060101010101" pitchFamily="49" charset="-122"/>
                <a:ea typeface="隶书" panose="02010509060101010101" pitchFamily="49" charset="-122"/>
              </a:defRPr>
            </a:lvl4pPr>
            <a:lvl5pPr marL="2057400" indent="-22860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缺省的 </a:t>
            </a:r>
            <a:r>
              <a:rPr kumimoji="0" lang="en-US" altLang="zh-CN" sz="28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STEP   </a:t>
            </a:r>
            <a:r>
              <a:rPr kumimoji="0" lang="en-US" altLang="zh-CN" sz="36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        </a:t>
            </a:r>
            <a:r>
              <a:rPr kumimoji="0" lang="en-US" altLang="zh-CN" sz="2800" b="1" i="0" u="none" strike="noStrike" kern="1200" cap="none" spc="0" normalizeH="0" baseline="0" noProof="0">
                <a:ln>
                  <a:noFill/>
                </a:ln>
                <a:solidFill>
                  <a:srgbClr val="FFFFFF"/>
                </a:solidFill>
                <a:effectLst/>
                <a:uLnTx/>
                <a:uFillTx/>
                <a:latin typeface="隶书" panose="02010509060101010101" pitchFamily="49" charset="-122"/>
                <a:ea typeface="楷体_GB2312" pitchFamily="49" charset="-122"/>
                <a:cs typeface="+mn-cs"/>
              </a:rPr>
              <a:t>STEP 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7267"/>
                                        </p:tgtEl>
                                        <p:attrNameLst>
                                          <p:attrName>style.visibility</p:attrName>
                                        </p:attrNameLst>
                                      </p:cBhvr>
                                      <p:to>
                                        <p:strVal val="visible"/>
                                      </p:to>
                                    </p:set>
                                    <p:animEffect transition="in" filter="slide(fromBottom)">
                                      <p:cBhvr>
                                        <p:cTn id="7" dur="500"/>
                                        <p:tgtEl>
                                          <p:spTgt spid="137267"/>
                                        </p:tgtEl>
                                      </p:cBhvr>
                                    </p:animEffect>
                                  </p:childTnLst>
                                </p:cTn>
                              </p:par>
                            </p:childTnLst>
                          </p:cTn>
                        </p:par>
                        <p:par>
                          <p:cTn id="8" fill="hold" nodeType="afterGroup">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137268"/>
                                        </p:tgtEl>
                                        <p:attrNameLst>
                                          <p:attrName>style.visibility</p:attrName>
                                        </p:attrNameLst>
                                      </p:cBhvr>
                                      <p:to>
                                        <p:strVal val="visible"/>
                                      </p:to>
                                    </p:set>
                                    <p:anim calcmode="lin" valueType="num">
                                      <p:cBhvr>
                                        <p:cTn id="11" dur="500" fill="hold"/>
                                        <p:tgtEl>
                                          <p:spTgt spid="137268"/>
                                        </p:tgtEl>
                                        <p:attrNameLst>
                                          <p:attrName>ppt_w</p:attrName>
                                        </p:attrNameLst>
                                      </p:cBhvr>
                                      <p:tavLst>
                                        <p:tav tm="0">
                                          <p:val>
                                            <p:fltVal val="0"/>
                                          </p:val>
                                        </p:tav>
                                        <p:tav tm="100000">
                                          <p:val>
                                            <p:strVal val="#ppt_w"/>
                                          </p:val>
                                        </p:tav>
                                      </p:tavLst>
                                    </p:anim>
                                    <p:anim calcmode="lin" valueType="num">
                                      <p:cBhvr>
                                        <p:cTn id="12" dur="500" fill="hold"/>
                                        <p:tgtEl>
                                          <p:spTgt spid="137268"/>
                                        </p:tgtEl>
                                        <p:attrNameLst>
                                          <p:attrName>ppt_h</p:attrName>
                                        </p:attrNameLst>
                                      </p:cBhvr>
                                      <p:tavLst>
                                        <p:tav tm="0">
                                          <p:val>
                                            <p:fltVal val="0"/>
                                          </p:val>
                                        </p:tav>
                                        <p:tav tm="100000">
                                          <p:val>
                                            <p:strVal val="#ppt_h"/>
                                          </p:val>
                                        </p:tav>
                                      </p:tavLst>
                                    </p:anim>
                                    <p:anim calcmode="lin" valueType="num">
                                      <p:cBhvr>
                                        <p:cTn id="13" dur="500" fill="hold"/>
                                        <p:tgtEl>
                                          <p:spTgt spid="137268"/>
                                        </p:tgtEl>
                                        <p:attrNameLst>
                                          <p:attrName>style.rotation</p:attrName>
                                        </p:attrNameLst>
                                      </p:cBhvr>
                                      <p:tavLst>
                                        <p:tav tm="0">
                                          <p:val>
                                            <p:fltVal val="360"/>
                                          </p:val>
                                        </p:tav>
                                        <p:tav tm="100000">
                                          <p:val>
                                            <p:fltVal val="0"/>
                                          </p:val>
                                        </p:tav>
                                      </p:tavLst>
                                    </p:anim>
                                    <p:animEffect transition="in" filter="fade">
                                      <p:cBhvr>
                                        <p:cTn id="14" dur="500"/>
                                        <p:tgtEl>
                                          <p:spTgt spid="137268"/>
                                        </p:tgtEl>
                                      </p:cBhvr>
                                    </p:animEffect>
                                  </p:childTnLst>
                                </p:cTn>
                              </p:par>
                            </p:childTnLst>
                          </p:cTn>
                        </p:par>
                        <p:par>
                          <p:cTn id="15" fill="hold" nodeType="afterGroup">
                            <p:stCondLst>
                              <p:cond delay="1000"/>
                            </p:stCondLst>
                            <p:childTnLst>
                              <p:par>
                                <p:cTn id="16" presetID="49" presetClass="entr" presetSubtype="0" decel="100000" fill="hold" grpId="0" nodeType="afterEffect">
                                  <p:stCondLst>
                                    <p:cond delay="0"/>
                                  </p:stCondLst>
                                  <p:childTnLst>
                                    <p:set>
                                      <p:cBhvr>
                                        <p:cTn id="17" dur="1" fill="hold">
                                          <p:stCondLst>
                                            <p:cond delay="0"/>
                                          </p:stCondLst>
                                        </p:cTn>
                                        <p:tgtEl>
                                          <p:spTgt spid="137270"/>
                                        </p:tgtEl>
                                        <p:attrNameLst>
                                          <p:attrName>style.visibility</p:attrName>
                                        </p:attrNameLst>
                                      </p:cBhvr>
                                      <p:to>
                                        <p:strVal val="visible"/>
                                      </p:to>
                                    </p:set>
                                    <p:anim calcmode="lin" valueType="num">
                                      <p:cBhvr>
                                        <p:cTn id="18" dur="500" fill="hold"/>
                                        <p:tgtEl>
                                          <p:spTgt spid="137270"/>
                                        </p:tgtEl>
                                        <p:attrNameLst>
                                          <p:attrName>ppt_w</p:attrName>
                                        </p:attrNameLst>
                                      </p:cBhvr>
                                      <p:tavLst>
                                        <p:tav tm="0">
                                          <p:val>
                                            <p:fltVal val="0"/>
                                          </p:val>
                                        </p:tav>
                                        <p:tav tm="100000">
                                          <p:val>
                                            <p:strVal val="#ppt_w"/>
                                          </p:val>
                                        </p:tav>
                                      </p:tavLst>
                                    </p:anim>
                                    <p:anim calcmode="lin" valueType="num">
                                      <p:cBhvr>
                                        <p:cTn id="19" dur="500" fill="hold"/>
                                        <p:tgtEl>
                                          <p:spTgt spid="137270"/>
                                        </p:tgtEl>
                                        <p:attrNameLst>
                                          <p:attrName>ppt_h</p:attrName>
                                        </p:attrNameLst>
                                      </p:cBhvr>
                                      <p:tavLst>
                                        <p:tav tm="0">
                                          <p:val>
                                            <p:fltVal val="0"/>
                                          </p:val>
                                        </p:tav>
                                        <p:tav tm="100000">
                                          <p:val>
                                            <p:strVal val="#ppt_h"/>
                                          </p:val>
                                        </p:tav>
                                      </p:tavLst>
                                    </p:anim>
                                    <p:anim calcmode="lin" valueType="num">
                                      <p:cBhvr>
                                        <p:cTn id="20" dur="500" fill="hold"/>
                                        <p:tgtEl>
                                          <p:spTgt spid="137270"/>
                                        </p:tgtEl>
                                        <p:attrNameLst>
                                          <p:attrName>style.rotation</p:attrName>
                                        </p:attrNameLst>
                                      </p:cBhvr>
                                      <p:tavLst>
                                        <p:tav tm="0">
                                          <p:val>
                                            <p:fltVal val="360"/>
                                          </p:val>
                                        </p:tav>
                                        <p:tav tm="100000">
                                          <p:val>
                                            <p:fltVal val="0"/>
                                          </p:val>
                                        </p:tav>
                                      </p:tavLst>
                                    </p:anim>
                                    <p:animEffect transition="in" filter="fade">
                                      <p:cBhvr>
                                        <p:cTn id="21" dur="500"/>
                                        <p:tgtEl>
                                          <p:spTgt spid="13727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9" presetClass="exit" presetSubtype="0" accel="100000" fill="hold" grpId="1" nodeType="clickEffect">
                                  <p:stCondLst>
                                    <p:cond delay="0"/>
                                  </p:stCondLst>
                                  <p:childTnLst>
                                    <p:anim calcmode="lin" valueType="num">
                                      <p:cBhvr>
                                        <p:cTn id="25" dur="500"/>
                                        <p:tgtEl>
                                          <p:spTgt spid="137268"/>
                                        </p:tgtEl>
                                        <p:attrNameLst>
                                          <p:attrName>ppt_w</p:attrName>
                                        </p:attrNameLst>
                                      </p:cBhvr>
                                      <p:tavLst>
                                        <p:tav tm="0">
                                          <p:val>
                                            <p:strVal val="ppt_w"/>
                                          </p:val>
                                        </p:tav>
                                        <p:tav tm="100000">
                                          <p:val>
                                            <p:fltVal val="0"/>
                                          </p:val>
                                        </p:tav>
                                      </p:tavLst>
                                    </p:anim>
                                    <p:anim calcmode="lin" valueType="num">
                                      <p:cBhvr>
                                        <p:cTn id="26" dur="500"/>
                                        <p:tgtEl>
                                          <p:spTgt spid="137268"/>
                                        </p:tgtEl>
                                        <p:attrNameLst>
                                          <p:attrName>ppt_h</p:attrName>
                                        </p:attrNameLst>
                                      </p:cBhvr>
                                      <p:tavLst>
                                        <p:tav tm="0">
                                          <p:val>
                                            <p:strVal val="ppt_h"/>
                                          </p:val>
                                        </p:tav>
                                        <p:tav tm="100000">
                                          <p:val>
                                            <p:fltVal val="0"/>
                                          </p:val>
                                        </p:tav>
                                      </p:tavLst>
                                    </p:anim>
                                    <p:anim calcmode="lin" valueType="num">
                                      <p:cBhvr>
                                        <p:cTn id="27" dur="500"/>
                                        <p:tgtEl>
                                          <p:spTgt spid="137268"/>
                                        </p:tgtEl>
                                        <p:attrNameLst>
                                          <p:attrName>style.rotation</p:attrName>
                                        </p:attrNameLst>
                                      </p:cBhvr>
                                      <p:tavLst>
                                        <p:tav tm="0">
                                          <p:val>
                                            <p:fltVal val="0"/>
                                          </p:val>
                                        </p:tav>
                                        <p:tav tm="100000">
                                          <p:val>
                                            <p:fltVal val="360"/>
                                          </p:val>
                                        </p:tav>
                                      </p:tavLst>
                                    </p:anim>
                                    <p:animEffect transition="out" filter="fade">
                                      <p:cBhvr>
                                        <p:cTn id="28" dur="500"/>
                                        <p:tgtEl>
                                          <p:spTgt spid="137268"/>
                                        </p:tgtEl>
                                      </p:cBhvr>
                                    </p:animEffect>
                                    <p:set>
                                      <p:cBhvr>
                                        <p:cTn id="29" dur="1" fill="hold">
                                          <p:stCondLst>
                                            <p:cond delay="499"/>
                                          </p:stCondLst>
                                        </p:cTn>
                                        <p:tgtEl>
                                          <p:spTgt spid="137268"/>
                                        </p:tgtEl>
                                        <p:attrNameLst>
                                          <p:attrName>style.visibility</p:attrName>
                                        </p:attrNameLst>
                                      </p:cBhvr>
                                      <p:to>
                                        <p:strVal val="hidden"/>
                                      </p:to>
                                    </p:set>
                                  </p:childTnLst>
                                </p:cTn>
                              </p:par>
                            </p:childTnLst>
                          </p:cTn>
                        </p:par>
                        <p:par>
                          <p:cTn id="30" fill="hold" nodeType="afterGroup">
                            <p:stCondLst>
                              <p:cond delay="500"/>
                            </p:stCondLst>
                            <p:childTnLst>
                              <p:par>
                                <p:cTn id="31" presetID="49" presetClass="exit" presetSubtype="0" accel="100000" fill="hold" grpId="1" nodeType="afterEffect">
                                  <p:stCondLst>
                                    <p:cond delay="0"/>
                                  </p:stCondLst>
                                  <p:childTnLst>
                                    <p:anim calcmode="lin" valueType="num">
                                      <p:cBhvr>
                                        <p:cTn id="32" dur="500"/>
                                        <p:tgtEl>
                                          <p:spTgt spid="137270"/>
                                        </p:tgtEl>
                                        <p:attrNameLst>
                                          <p:attrName>ppt_w</p:attrName>
                                        </p:attrNameLst>
                                      </p:cBhvr>
                                      <p:tavLst>
                                        <p:tav tm="0">
                                          <p:val>
                                            <p:strVal val="ppt_w"/>
                                          </p:val>
                                        </p:tav>
                                        <p:tav tm="100000">
                                          <p:val>
                                            <p:fltVal val="0"/>
                                          </p:val>
                                        </p:tav>
                                      </p:tavLst>
                                    </p:anim>
                                    <p:anim calcmode="lin" valueType="num">
                                      <p:cBhvr>
                                        <p:cTn id="33" dur="500"/>
                                        <p:tgtEl>
                                          <p:spTgt spid="137270"/>
                                        </p:tgtEl>
                                        <p:attrNameLst>
                                          <p:attrName>ppt_h</p:attrName>
                                        </p:attrNameLst>
                                      </p:cBhvr>
                                      <p:tavLst>
                                        <p:tav tm="0">
                                          <p:val>
                                            <p:strVal val="ppt_h"/>
                                          </p:val>
                                        </p:tav>
                                        <p:tav tm="100000">
                                          <p:val>
                                            <p:fltVal val="0"/>
                                          </p:val>
                                        </p:tav>
                                      </p:tavLst>
                                    </p:anim>
                                    <p:anim calcmode="lin" valueType="num">
                                      <p:cBhvr>
                                        <p:cTn id="34" dur="500"/>
                                        <p:tgtEl>
                                          <p:spTgt spid="137270"/>
                                        </p:tgtEl>
                                        <p:attrNameLst>
                                          <p:attrName>style.rotation</p:attrName>
                                        </p:attrNameLst>
                                      </p:cBhvr>
                                      <p:tavLst>
                                        <p:tav tm="0">
                                          <p:val>
                                            <p:fltVal val="0"/>
                                          </p:val>
                                        </p:tav>
                                        <p:tav tm="100000">
                                          <p:val>
                                            <p:fltVal val="360"/>
                                          </p:val>
                                        </p:tav>
                                      </p:tavLst>
                                    </p:anim>
                                    <p:animEffect transition="out" filter="fade">
                                      <p:cBhvr>
                                        <p:cTn id="35" dur="500"/>
                                        <p:tgtEl>
                                          <p:spTgt spid="137270"/>
                                        </p:tgtEl>
                                      </p:cBhvr>
                                    </p:animEffect>
                                    <p:set>
                                      <p:cBhvr>
                                        <p:cTn id="36" dur="1" fill="hold">
                                          <p:stCondLst>
                                            <p:cond delay="499"/>
                                          </p:stCondLst>
                                        </p:cTn>
                                        <p:tgtEl>
                                          <p:spTgt spid="137270"/>
                                        </p:tgtEl>
                                        <p:attrNameLst>
                                          <p:attrName>style.visibility</p:attrName>
                                        </p:attrNameLst>
                                      </p:cBhvr>
                                      <p:to>
                                        <p:strVal val="hidden"/>
                                      </p:to>
                                    </p:set>
                                  </p:childTnLst>
                                </p:cTn>
                              </p:par>
                            </p:childTnLst>
                          </p:cTn>
                        </p:par>
                        <p:par>
                          <p:cTn id="37" fill="hold" nodeType="afterGroup">
                            <p:stCondLst>
                              <p:cond delay="1000"/>
                            </p:stCondLst>
                            <p:childTnLst>
                              <p:par>
                                <p:cTn id="38" presetID="12" presetClass="exit" presetSubtype="4" fill="hold" grpId="1" nodeType="afterEffect">
                                  <p:stCondLst>
                                    <p:cond delay="0"/>
                                  </p:stCondLst>
                                  <p:childTnLst>
                                    <p:animEffect transition="out" filter="slide(fromBottom)">
                                      <p:cBhvr>
                                        <p:cTn id="39" dur="500"/>
                                        <p:tgtEl>
                                          <p:spTgt spid="137267"/>
                                        </p:tgtEl>
                                      </p:cBhvr>
                                    </p:animEffect>
                                    <p:set>
                                      <p:cBhvr>
                                        <p:cTn id="40" dur="1" fill="hold">
                                          <p:stCondLst>
                                            <p:cond delay="499"/>
                                          </p:stCondLst>
                                        </p:cTn>
                                        <p:tgtEl>
                                          <p:spTgt spid="137267"/>
                                        </p:tgtEl>
                                        <p:attrNameLst>
                                          <p:attrName>style.visibility</p:attrName>
                                        </p:attrNameLst>
                                      </p:cBhvr>
                                      <p:to>
                                        <p:strVal val="hidden"/>
                                      </p:to>
                                    </p:set>
                                  </p:childTnLst>
                                </p:cTn>
                              </p:par>
                            </p:childTnLst>
                          </p:cTn>
                        </p:par>
                        <p:par>
                          <p:cTn id="41" fill="hold" nodeType="afterGroup">
                            <p:stCondLst>
                              <p:cond delay="1500"/>
                            </p:stCondLst>
                            <p:childTnLst>
                              <p:par>
                                <p:cTn id="42" presetID="12" presetClass="entr" presetSubtype="4" fill="hold" grpId="0" nodeType="afterEffect">
                                  <p:stCondLst>
                                    <p:cond delay="0"/>
                                  </p:stCondLst>
                                  <p:childTnLst>
                                    <p:set>
                                      <p:cBhvr>
                                        <p:cTn id="43" dur="1" fill="hold">
                                          <p:stCondLst>
                                            <p:cond delay="0"/>
                                          </p:stCondLst>
                                        </p:cTn>
                                        <p:tgtEl>
                                          <p:spTgt spid="137272"/>
                                        </p:tgtEl>
                                        <p:attrNameLst>
                                          <p:attrName>style.visibility</p:attrName>
                                        </p:attrNameLst>
                                      </p:cBhvr>
                                      <p:to>
                                        <p:strVal val="visible"/>
                                      </p:to>
                                    </p:set>
                                    <p:animEffect transition="in" filter="slide(fromBottom)">
                                      <p:cBhvr>
                                        <p:cTn id="44" dur="500"/>
                                        <p:tgtEl>
                                          <p:spTgt spid="137272"/>
                                        </p:tgtEl>
                                      </p:cBhvr>
                                    </p:animEffect>
                                  </p:childTnLst>
                                </p:cTn>
                              </p:par>
                            </p:childTnLst>
                          </p:cTn>
                        </p:par>
                        <p:par>
                          <p:cTn id="45" fill="hold" nodeType="afterGroup">
                            <p:stCondLst>
                              <p:cond delay="2000"/>
                            </p:stCondLst>
                            <p:childTnLst>
                              <p:par>
                                <p:cTn id="46" presetID="49" presetClass="entr" presetSubtype="0" decel="100000" fill="hold" nodeType="afterEffect">
                                  <p:stCondLst>
                                    <p:cond delay="0"/>
                                  </p:stCondLst>
                                  <p:childTnLst>
                                    <p:set>
                                      <p:cBhvr>
                                        <p:cTn id="47" dur="1" fill="hold">
                                          <p:stCondLst>
                                            <p:cond delay="0"/>
                                          </p:stCondLst>
                                        </p:cTn>
                                        <p:tgtEl>
                                          <p:spTgt spid="137275"/>
                                        </p:tgtEl>
                                        <p:attrNameLst>
                                          <p:attrName>style.visibility</p:attrName>
                                        </p:attrNameLst>
                                      </p:cBhvr>
                                      <p:to>
                                        <p:strVal val="visible"/>
                                      </p:to>
                                    </p:set>
                                    <p:anim calcmode="lin" valueType="num">
                                      <p:cBhvr>
                                        <p:cTn id="48" dur="500" fill="hold"/>
                                        <p:tgtEl>
                                          <p:spTgt spid="137275"/>
                                        </p:tgtEl>
                                        <p:attrNameLst>
                                          <p:attrName>ppt_w</p:attrName>
                                        </p:attrNameLst>
                                      </p:cBhvr>
                                      <p:tavLst>
                                        <p:tav tm="0">
                                          <p:val>
                                            <p:fltVal val="0"/>
                                          </p:val>
                                        </p:tav>
                                        <p:tav tm="100000">
                                          <p:val>
                                            <p:strVal val="#ppt_w"/>
                                          </p:val>
                                        </p:tav>
                                      </p:tavLst>
                                    </p:anim>
                                    <p:anim calcmode="lin" valueType="num">
                                      <p:cBhvr>
                                        <p:cTn id="49" dur="500" fill="hold"/>
                                        <p:tgtEl>
                                          <p:spTgt spid="137275"/>
                                        </p:tgtEl>
                                        <p:attrNameLst>
                                          <p:attrName>ppt_h</p:attrName>
                                        </p:attrNameLst>
                                      </p:cBhvr>
                                      <p:tavLst>
                                        <p:tav tm="0">
                                          <p:val>
                                            <p:fltVal val="0"/>
                                          </p:val>
                                        </p:tav>
                                        <p:tav tm="100000">
                                          <p:val>
                                            <p:strVal val="#ppt_h"/>
                                          </p:val>
                                        </p:tav>
                                      </p:tavLst>
                                    </p:anim>
                                    <p:anim calcmode="lin" valueType="num">
                                      <p:cBhvr>
                                        <p:cTn id="50" dur="500" fill="hold"/>
                                        <p:tgtEl>
                                          <p:spTgt spid="137275"/>
                                        </p:tgtEl>
                                        <p:attrNameLst>
                                          <p:attrName>style.rotation</p:attrName>
                                        </p:attrNameLst>
                                      </p:cBhvr>
                                      <p:tavLst>
                                        <p:tav tm="0">
                                          <p:val>
                                            <p:fltVal val="360"/>
                                          </p:val>
                                        </p:tav>
                                        <p:tav tm="100000">
                                          <p:val>
                                            <p:fltVal val="0"/>
                                          </p:val>
                                        </p:tav>
                                      </p:tavLst>
                                    </p:anim>
                                    <p:animEffect transition="in" filter="fade">
                                      <p:cBhvr>
                                        <p:cTn id="51" dur="500"/>
                                        <p:tgtEl>
                                          <p:spTgt spid="137275"/>
                                        </p:tgtEl>
                                      </p:cBhvr>
                                    </p:animEffect>
                                  </p:childTnLst>
                                </p:cTn>
                              </p:par>
                            </p:childTnLst>
                          </p:cTn>
                        </p:par>
                        <p:par>
                          <p:cTn id="52" fill="hold" nodeType="afterGroup">
                            <p:stCondLst>
                              <p:cond delay="2500"/>
                            </p:stCondLst>
                            <p:childTnLst>
                              <p:par>
                                <p:cTn id="53" presetID="49" presetClass="entr" presetSubtype="0" decel="100000" fill="hold" grpId="0" nodeType="afterEffect">
                                  <p:stCondLst>
                                    <p:cond delay="0"/>
                                  </p:stCondLst>
                                  <p:childTnLst>
                                    <p:set>
                                      <p:cBhvr>
                                        <p:cTn id="54" dur="1" fill="hold">
                                          <p:stCondLst>
                                            <p:cond delay="0"/>
                                          </p:stCondLst>
                                        </p:cTn>
                                        <p:tgtEl>
                                          <p:spTgt spid="137274"/>
                                        </p:tgtEl>
                                        <p:attrNameLst>
                                          <p:attrName>style.visibility</p:attrName>
                                        </p:attrNameLst>
                                      </p:cBhvr>
                                      <p:to>
                                        <p:strVal val="visible"/>
                                      </p:to>
                                    </p:set>
                                    <p:anim calcmode="lin" valueType="num">
                                      <p:cBhvr>
                                        <p:cTn id="55" dur="500" fill="hold"/>
                                        <p:tgtEl>
                                          <p:spTgt spid="137274"/>
                                        </p:tgtEl>
                                        <p:attrNameLst>
                                          <p:attrName>ppt_w</p:attrName>
                                        </p:attrNameLst>
                                      </p:cBhvr>
                                      <p:tavLst>
                                        <p:tav tm="0">
                                          <p:val>
                                            <p:fltVal val="0"/>
                                          </p:val>
                                        </p:tav>
                                        <p:tav tm="100000">
                                          <p:val>
                                            <p:strVal val="#ppt_w"/>
                                          </p:val>
                                        </p:tav>
                                      </p:tavLst>
                                    </p:anim>
                                    <p:anim calcmode="lin" valueType="num">
                                      <p:cBhvr>
                                        <p:cTn id="56" dur="500" fill="hold"/>
                                        <p:tgtEl>
                                          <p:spTgt spid="137274"/>
                                        </p:tgtEl>
                                        <p:attrNameLst>
                                          <p:attrName>ppt_h</p:attrName>
                                        </p:attrNameLst>
                                      </p:cBhvr>
                                      <p:tavLst>
                                        <p:tav tm="0">
                                          <p:val>
                                            <p:fltVal val="0"/>
                                          </p:val>
                                        </p:tav>
                                        <p:tav tm="100000">
                                          <p:val>
                                            <p:strVal val="#ppt_h"/>
                                          </p:val>
                                        </p:tav>
                                      </p:tavLst>
                                    </p:anim>
                                    <p:anim calcmode="lin" valueType="num">
                                      <p:cBhvr>
                                        <p:cTn id="57" dur="500" fill="hold"/>
                                        <p:tgtEl>
                                          <p:spTgt spid="137274"/>
                                        </p:tgtEl>
                                        <p:attrNameLst>
                                          <p:attrName>style.rotation</p:attrName>
                                        </p:attrNameLst>
                                      </p:cBhvr>
                                      <p:tavLst>
                                        <p:tav tm="0">
                                          <p:val>
                                            <p:fltVal val="360"/>
                                          </p:val>
                                        </p:tav>
                                        <p:tav tm="100000">
                                          <p:val>
                                            <p:fltVal val="0"/>
                                          </p:val>
                                        </p:tav>
                                      </p:tavLst>
                                    </p:anim>
                                    <p:animEffect transition="in" filter="fade">
                                      <p:cBhvr>
                                        <p:cTn id="58" dur="500"/>
                                        <p:tgtEl>
                                          <p:spTgt spid="13727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49" presetClass="exit" presetSubtype="0" accel="100000" fill="hold" grpId="1" nodeType="clickEffect">
                                  <p:stCondLst>
                                    <p:cond delay="0"/>
                                  </p:stCondLst>
                                  <p:childTnLst>
                                    <p:anim calcmode="lin" valueType="num">
                                      <p:cBhvr>
                                        <p:cTn id="62" dur="500"/>
                                        <p:tgtEl>
                                          <p:spTgt spid="137274"/>
                                        </p:tgtEl>
                                        <p:attrNameLst>
                                          <p:attrName>ppt_w</p:attrName>
                                        </p:attrNameLst>
                                      </p:cBhvr>
                                      <p:tavLst>
                                        <p:tav tm="0">
                                          <p:val>
                                            <p:strVal val="ppt_w"/>
                                          </p:val>
                                        </p:tav>
                                        <p:tav tm="100000">
                                          <p:val>
                                            <p:fltVal val="0"/>
                                          </p:val>
                                        </p:tav>
                                      </p:tavLst>
                                    </p:anim>
                                    <p:anim calcmode="lin" valueType="num">
                                      <p:cBhvr>
                                        <p:cTn id="63" dur="500"/>
                                        <p:tgtEl>
                                          <p:spTgt spid="137274"/>
                                        </p:tgtEl>
                                        <p:attrNameLst>
                                          <p:attrName>ppt_h</p:attrName>
                                        </p:attrNameLst>
                                      </p:cBhvr>
                                      <p:tavLst>
                                        <p:tav tm="0">
                                          <p:val>
                                            <p:strVal val="ppt_h"/>
                                          </p:val>
                                        </p:tav>
                                        <p:tav tm="100000">
                                          <p:val>
                                            <p:fltVal val="0"/>
                                          </p:val>
                                        </p:tav>
                                      </p:tavLst>
                                    </p:anim>
                                    <p:anim calcmode="lin" valueType="num">
                                      <p:cBhvr>
                                        <p:cTn id="64" dur="500"/>
                                        <p:tgtEl>
                                          <p:spTgt spid="137274"/>
                                        </p:tgtEl>
                                        <p:attrNameLst>
                                          <p:attrName>style.rotation</p:attrName>
                                        </p:attrNameLst>
                                      </p:cBhvr>
                                      <p:tavLst>
                                        <p:tav tm="0">
                                          <p:val>
                                            <p:fltVal val="0"/>
                                          </p:val>
                                        </p:tav>
                                        <p:tav tm="100000">
                                          <p:val>
                                            <p:fltVal val="360"/>
                                          </p:val>
                                        </p:tav>
                                      </p:tavLst>
                                    </p:anim>
                                    <p:animEffect transition="out" filter="fade">
                                      <p:cBhvr>
                                        <p:cTn id="65" dur="500"/>
                                        <p:tgtEl>
                                          <p:spTgt spid="137274"/>
                                        </p:tgtEl>
                                      </p:cBhvr>
                                    </p:animEffect>
                                    <p:set>
                                      <p:cBhvr>
                                        <p:cTn id="66" dur="1" fill="hold">
                                          <p:stCondLst>
                                            <p:cond delay="499"/>
                                          </p:stCondLst>
                                        </p:cTn>
                                        <p:tgtEl>
                                          <p:spTgt spid="137274"/>
                                        </p:tgtEl>
                                        <p:attrNameLst>
                                          <p:attrName>style.visibility</p:attrName>
                                        </p:attrNameLst>
                                      </p:cBhvr>
                                      <p:to>
                                        <p:strVal val="hidden"/>
                                      </p:to>
                                    </p:set>
                                  </p:childTnLst>
                                </p:cTn>
                              </p:par>
                            </p:childTnLst>
                          </p:cTn>
                        </p:par>
                        <p:par>
                          <p:cTn id="67" fill="hold" nodeType="afterGroup">
                            <p:stCondLst>
                              <p:cond delay="500"/>
                            </p:stCondLst>
                            <p:childTnLst>
                              <p:par>
                                <p:cTn id="68" presetID="49" presetClass="exit" presetSubtype="0" accel="100000" fill="hold" nodeType="afterEffect">
                                  <p:stCondLst>
                                    <p:cond delay="0"/>
                                  </p:stCondLst>
                                  <p:childTnLst>
                                    <p:anim calcmode="lin" valueType="num">
                                      <p:cBhvr>
                                        <p:cTn id="69" dur="500"/>
                                        <p:tgtEl>
                                          <p:spTgt spid="137275"/>
                                        </p:tgtEl>
                                        <p:attrNameLst>
                                          <p:attrName>ppt_w</p:attrName>
                                        </p:attrNameLst>
                                      </p:cBhvr>
                                      <p:tavLst>
                                        <p:tav tm="0">
                                          <p:val>
                                            <p:strVal val="ppt_w"/>
                                          </p:val>
                                        </p:tav>
                                        <p:tav tm="100000">
                                          <p:val>
                                            <p:fltVal val="0"/>
                                          </p:val>
                                        </p:tav>
                                      </p:tavLst>
                                    </p:anim>
                                    <p:anim calcmode="lin" valueType="num">
                                      <p:cBhvr>
                                        <p:cTn id="70" dur="500"/>
                                        <p:tgtEl>
                                          <p:spTgt spid="137275"/>
                                        </p:tgtEl>
                                        <p:attrNameLst>
                                          <p:attrName>ppt_h</p:attrName>
                                        </p:attrNameLst>
                                      </p:cBhvr>
                                      <p:tavLst>
                                        <p:tav tm="0">
                                          <p:val>
                                            <p:strVal val="ppt_h"/>
                                          </p:val>
                                        </p:tav>
                                        <p:tav tm="100000">
                                          <p:val>
                                            <p:fltVal val="0"/>
                                          </p:val>
                                        </p:tav>
                                      </p:tavLst>
                                    </p:anim>
                                    <p:anim calcmode="lin" valueType="num">
                                      <p:cBhvr>
                                        <p:cTn id="71" dur="500"/>
                                        <p:tgtEl>
                                          <p:spTgt spid="137275"/>
                                        </p:tgtEl>
                                        <p:attrNameLst>
                                          <p:attrName>style.rotation</p:attrName>
                                        </p:attrNameLst>
                                      </p:cBhvr>
                                      <p:tavLst>
                                        <p:tav tm="0">
                                          <p:val>
                                            <p:fltVal val="0"/>
                                          </p:val>
                                        </p:tav>
                                        <p:tav tm="100000">
                                          <p:val>
                                            <p:fltVal val="360"/>
                                          </p:val>
                                        </p:tav>
                                      </p:tavLst>
                                    </p:anim>
                                    <p:animEffect transition="out" filter="fade">
                                      <p:cBhvr>
                                        <p:cTn id="72" dur="500"/>
                                        <p:tgtEl>
                                          <p:spTgt spid="137275"/>
                                        </p:tgtEl>
                                      </p:cBhvr>
                                    </p:animEffect>
                                    <p:set>
                                      <p:cBhvr>
                                        <p:cTn id="73" dur="1" fill="hold">
                                          <p:stCondLst>
                                            <p:cond delay="499"/>
                                          </p:stCondLst>
                                        </p:cTn>
                                        <p:tgtEl>
                                          <p:spTgt spid="137275"/>
                                        </p:tgtEl>
                                        <p:attrNameLst>
                                          <p:attrName>style.visibility</p:attrName>
                                        </p:attrNameLst>
                                      </p:cBhvr>
                                      <p:to>
                                        <p:strVal val="hidden"/>
                                      </p:to>
                                    </p:set>
                                  </p:childTnLst>
                                </p:cTn>
                              </p:par>
                            </p:childTnLst>
                          </p:cTn>
                        </p:par>
                        <p:par>
                          <p:cTn id="74" fill="hold" nodeType="afterGroup">
                            <p:stCondLst>
                              <p:cond delay="1000"/>
                            </p:stCondLst>
                            <p:childTnLst>
                              <p:par>
                                <p:cTn id="75" presetID="12" presetClass="exit" presetSubtype="4" fill="hold" grpId="1" nodeType="afterEffect">
                                  <p:stCondLst>
                                    <p:cond delay="0"/>
                                  </p:stCondLst>
                                  <p:childTnLst>
                                    <p:animEffect transition="out" filter="slide(fromBottom)">
                                      <p:cBhvr>
                                        <p:cTn id="76" dur="500"/>
                                        <p:tgtEl>
                                          <p:spTgt spid="137272"/>
                                        </p:tgtEl>
                                      </p:cBhvr>
                                    </p:animEffect>
                                    <p:set>
                                      <p:cBhvr>
                                        <p:cTn id="77" dur="1" fill="hold">
                                          <p:stCondLst>
                                            <p:cond delay="499"/>
                                          </p:stCondLst>
                                        </p:cTn>
                                        <p:tgtEl>
                                          <p:spTgt spid="137272"/>
                                        </p:tgtEl>
                                        <p:attrNameLst>
                                          <p:attrName>style.visibility</p:attrName>
                                        </p:attrNameLst>
                                      </p:cBhvr>
                                      <p:to>
                                        <p:strVal val="hidden"/>
                                      </p:to>
                                    </p:set>
                                  </p:childTnLst>
                                </p:cTn>
                              </p:par>
                            </p:childTnLst>
                          </p:cTn>
                        </p:par>
                        <p:par>
                          <p:cTn id="78" fill="hold" nodeType="afterGroup">
                            <p:stCondLst>
                              <p:cond delay="1500"/>
                            </p:stCondLst>
                            <p:childTnLst>
                              <p:par>
                                <p:cTn id="79" presetID="12" presetClass="entr" presetSubtype="4" fill="hold" grpId="0" nodeType="afterEffect">
                                  <p:stCondLst>
                                    <p:cond delay="0"/>
                                  </p:stCondLst>
                                  <p:childTnLst>
                                    <p:set>
                                      <p:cBhvr>
                                        <p:cTn id="80" dur="1" fill="hold">
                                          <p:stCondLst>
                                            <p:cond delay="0"/>
                                          </p:stCondLst>
                                        </p:cTn>
                                        <p:tgtEl>
                                          <p:spTgt spid="137276"/>
                                        </p:tgtEl>
                                        <p:attrNameLst>
                                          <p:attrName>style.visibility</p:attrName>
                                        </p:attrNameLst>
                                      </p:cBhvr>
                                      <p:to>
                                        <p:strVal val="visible"/>
                                      </p:to>
                                    </p:set>
                                    <p:animEffect transition="in" filter="slide(fromBottom)">
                                      <p:cBhvr>
                                        <p:cTn id="81" dur="500"/>
                                        <p:tgtEl>
                                          <p:spTgt spid="137276"/>
                                        </p:tgtEl>
                                      </p:cBhvr>
                                    </p:animEffect>
                                  </p:childTnLst>
                                </p:cTn>
                              </p:par>
                            </p:childTnLst>
                          </p:cTn>
                        </p:par>
                        <p:par>
                          <p:cTn id="82" fill="hold" nodeType="afterGroup">
                            <p:stCondLst>
                              <p:cond delay="2000"/>
                            </p:stCondLst>
                            <p:childTnLst>
                              <p:par>
                                <p:cTn id="83" presetID="49" presetClass="entr" presetSubtype="0" decel="100000" fill="hold" nodeType="afterEffect">
                                  <p:stCondLst>
                                    <p:cond delay="0"/>
                                  </p:stCondLst>
                                  <p:childTnLst>
                                    <p:set>
                                      <p:cBhvr>
                                        <p:cTn id="84" dur="1" fill="hold">
                                          <p:stCondLst>
                                            <p:cond delay="0"/>
                                          </p:stCondLst>
                                        </p:cTn>
                                        <p:tgtEl>
                                          <p:spTgt spid="137277"/>
                                        </p:tgtEl>
                                        <p:attrNameLst>
                                          <p:attrName>style.visibility</p:attrName>
                                        </p:attrNameLst>
                                      </p:cBhvr>
                                      <p:to>
                                        <p:strVal val="visible"/>
                                      </p:to>
                                    </p:set>
                                    <p:anim calcmode="lin" valueType="num">
                                      <p:cBhvr>
                                        <p:cTn id="85" dur="500" fill="hold"/>
                                        <p:tgtEl>
                                          <p:spTgt spid="137277"/>
                                        </p:tgtEl>
                                        <p:attrNameLst>
                                          <p:attrName>ppt_w</p:attrName>
                                        </p:attrNameLst>
                                      </p:cBhvr>
                                      <p:tavLst>
                                        <p:tav tm="0">
                                          <p:val>
                                            <p:fltVal val="0"/>
                                          </p:val>
                                        </p:tav>
                                        <p:tav tm="100000">
                                          <p:val>
                                            <p:strVal val="#ppt_w"/>
                                          </p:val>
                                        </p:tav>
                                      </p:tavLst>
                                    </p:anim>
                                    <p:anim calcmode="lin" valueType="num">
                                      <p:cBhvr>
                                        <p:cTn id="86" dur="500" fill="hold"/>
                                        <p:tgtEl>
                                          <p:spTgt spid="137277"/>
                                        </p:tgtEl>
                                        <p:attrNameLst>
                                          <p:attrName>ppt_h</p:attrName>
                                        </p:attrNameLst>
                                      </p:cBhvr>
                                      <p:tavLst>
                                        <p:tav tm="0">
                                          <p:val>
                                            <p:fltVal val="0"/>
                                          </p:val>
                                        </p:tav>
                                        <p:tav tm="100000">
                                          <p:val>
                                            <p:strVal val="#ppt_h"/>
                                          </p:val>
                                        </p:tav>
                                      </p:tavLst>
                                    </p:anim>
                                    <p:anim calcmode="lin" valueType="num">
                                      <p:cBhvr>
                                        <p:cTn id="87" dur="500" fill="hold"/>
                                        <p:tgtEl>
                                          <p:spTgt spid="137277"/>
                                        </p:tgtEl>
                                        <p:attrNameLst>
                                          <p:attrName>style.rotation</p:attrName>
                                        </p:attrNameLst>
                                      </p:cBhvr>
                                      <p:tavLst>
                                        <p:tav tm="0">
                                          <p:val>
                                            <p:fltVal val="360"/>
                                          </p:val>
                                        </p:tav>
                                        <p:tav tm="100000">
                                          <p:val>
                                            <p:fltVal val="0"/>
                                          </p:val>
                                        </p:tav>
                                      </p:tavLst>
                                    </p:anim>
                                    <p:animEffect transition="in" filter="fade">
                                      <p:cBhvr>
                                        <p:cTn id="88" dur="500"/>
                                        <p:tgtEl>
                                          <p:spTgt spid="137277"/>
                                        </p:tgtEl>
                                      </p:cBhvr>
                                    </p:animEffect>
                                  </p:childTnLst>
                                </p:cTn>
                              </p:par>
                            </p:childTnLst>
                          </p:cTn>
                        </p:par>
                        <p:par>
                          <p:cTn id="89" fill="hold" nodeType="afterGroup">
                            <p:stCondLst>
                              <p:cond delay="2500"/>
                            </p:stCondLst>
                            <p:childTnLst>
                              <p:par>
                                <p:cTn id="90" presetID="49" presetClass="entr" presetSubtype="0" decel="100000" fill="hold" nodeType="afterEffect">
                                  <p:stCondLst>
                                    <p:cond delay="0"/>
                                  </p:stCondLst>
                                  <p:childTnLst>
                                    <p:set>
                                      <p:cBhvr>
                                        <p:cTn id="91" dur="1" fill="hold">
                                          <p:stCondLst>
                                            <p:cond delay="0"/>
                                          </p:stCondLst>
                                        </p:cTn>
                                        <p:tgtEl>
                                          <p:spTgt spid="137279"/>
                                        </p:tgtEl>
                                        <p:attrNameLst>
                                          <p:attrName>style.visibility</p:attrName>
                                        </p:attrNameLst>
                                      </p:cBhvr>
                                      <p:to>
                                        <p:strVal val="visible"/>
                                      </p:to>
                                    </p:set>
                                    <p:anim calcmode="lin" valueType="num">
                                      <p:cBhvr>
                                        <p:cTn id="92" dur="500" fill="hold"/>
                                        <p:tgtEl>
                                          <p:spTgt spid="137279"/>
                                        </p:tgtEl>
                                        <p:attrNameLst>
                                          <p:attrName>ppt_w</p:attrName>
                                        </p:attrNameLst>
                                      </p:cBhvr>
                                      <p:tavLst>
                                        <p:tav tm="0">
                                          <p:val>
                                            <p:fltVal val="0"/>
                                          </p:val>
                                        </p:tav>
                                        <p:tav tm="100000">
                                          <p:val>
                                            <p:strVal val="#ppt_w"/>
                                          </p:val>
                                        </p:tav>
                                      </p:tavLst>
                                    </p:anim>
                                    <p:anim calcmode="lin" valueType="num">
                                      <p:cBhvr>
                                        <p:cTn id="93" dur="500" fill="hold"/>
                                        <p:tgtEl>
                                          <p:spTgt spid="137279"/>
                                        </p:tgtEl>
                                        <p:attrNameLst>
                                          <p:attrName>ppt_h</p:attrName>
                                        </p:attrNameLst>
                                      </p:cBhvr>
                                      <p:tavLst>
                                        <p:tav tm="0">
                                          <p:val>
                                            <p:fltVal val="0"/>
                                          </p:val>
                                        </p:tav>
                                        <p:tav tm="100000">
                                          <p:val>
                                            <p:strVal val="#ppt_h"/>
                                          </p:val>
                                        </p:tav>
                                      </p:tavLst>
                                    </p:anim>
                                    <p:anim calcmode="lin" valueType="num">
                                      <p:cBhvr>
                                        <p:cTn id="94" dur="500" fill="hold"/>
                                        <p:tgtEl>
                                          <p:spTgt spid="137279"/>
                                        </p:tgtEl>
                                        <p:attrNameLst>
                                          <p:attrName>style.rotation</p:attrName>
                                        </p:attrNameLst>
                                      </p:cBhvr>
                                      <p:tavLst>
                                        <p:tav tm="0">
                                          <p:val>
                                            <p:fltVal val="360"/>
                                          </p:val>
                                        </p:tav>
                                        <p:tav tm="100000">
                                          <p:val>
                                            <p:fltVal val="0"/>
                                          </p:val>
                                        </p:tav>
                                      </p:tavLst>
                                    </p:anim>
                                    <p:animEffect transition="in" filter="fade">
                                      <p:cBhvr>
                                        <p:cTn id="95" dur="500"/>
                                        <p:tgtEl>
                                          <p:spTgt spid="137279"/>
                                        </p:tgtEl>
                                      </p:cBhvr>
                                    </p:animEffect>
                                  </p:childTnLst>
                                </p:cTn>
                              </p:par>
                            </p:childTnLst>
                          </p:cTn>
                        </p:par>
                        <p:par>
                          <p:cTn id="96" fill="hold" nodeType="afterGroup">
                            <p:stCondLst>
                              <p:cond delay="3000"/>
                            </p:stCondLst>
                            <p:childTnLst>
                              <p:par>
                                <p:cTn id="97" presetID="49" presetClass="entr" presetSubtype="0" decel="100000" fill="hold" grpId="0" nodeType="afterEffect">
                                  <p:stCondLst>
                                    <p:cond delay="0"/>
                                  </p:stCondLst>
                                  <p:childTnLst>
                                    <p:set>
                                      <p:cBhvr>
                                        <p:cTn id="98" dur="1" fill="hold">
                                          <p:stCondLst>
                                            <p:cond delay="0"/>
                                          </p:stCondLst>
                                        </p:cTn>
                                        <p:tgtEl>
                                          <p:spTgt spid="137280"/>
                                        </p:tgtEl>
                                        <p:attrNameLst>
                                          <p:attrName>style.visibility</p:attrName>
                                        </p:attrNameLst>
                                      </p:cBhvr>
                                      <p:to>
                                        <p:strVal val="visible"/>
                                      </p:to>
                                    </p:set>
                                    <p:anim calcmode="lin" valueType="num">
                                      <p:cBhvr>
                                        <p:cTn id="99" dur="500" fill="hold"/>
                                        <p:tgtEl>
                                          <p:spTgt spid="137280"/>
                                        </p:tgtEl>
                                        <p:attrNameLst>
                                          <p:attrName>ppt_w</p:attrName>
                                        </p:attrNameLst>
                                      </p:cBhvr>
                                      <p:tavLst>
                                        <p:tav tm="0">
                                          <p:val>
                                            <p:fltVal val="0"/>
                                          </p:val>
                                        </p:tav>
                                        <p:tav tm="100000">
                                          <p:val>
                                            <p:strVal val="#ppt_w"/>
                                          </p:val>
                                        </p:tav>
                                      </p:tavLst>
                                    </p:anim>
                                    <p:anim calcmode="lin" valueType="num">
                                      <p:cBhvr>
                                        <p:cTn id="100" dur="500" fill="hold"/>
                                        <p:tgtEl>
                                          <p:spTgt spid="137280"/>
                                        </p:tgtEl>
                                        <p:attrNameLst>
                                          <p:attrName>ppt_h</p:attrName>
                                        </p:attrNameLst>
                                      </p:cBhvr>
                                      <p:tavLst>
                                        <p:tav tm="0">
                                          <p:val>
                                            <p:fltVal val="0"/>
                                          </p:val>
                                        </p:tav>
                                        <p:tav tm="100000">
                                          <p:val>
                                            <p:strVal val="#ppt_h"/>
                                          </p:val>
                                        </p:tav>
                                      </p:tavLst>
                                    </p:anim>
                                    <p:anim calcmode="lin" valueType="num">
                                      <p:cBhvr>
                                        <p:cTn id="101" dur="500" fill="hold"/>
                                        <p:tgtEl>
                                          <p:spTgt spid="137280"/>
                                        </p:tgtEl>
                                        <p:attrNameLst>
                                          <p:attrName>style.rotation</p:attrName>
                                        </p:attrNameLst>
                                      </p:cBhvr>
                                      <p:tavLst>
                                        <p:tav tm="0">
                                          <p:val>
                                            <p:fltVal val="360"/>
                                          </p:val>
                                        </p:tav>
                                        <p:tav tm="100000">
                                          <p:val>
                                            <p:fltVal val="0"/>
                                          </p:val>
                                        </p:tav>
                                      </p:tavLst>
                                    </p:anim>
                                    <p:animEffect transition="in" filter="fade">
                                      <p:cBhvr>
                                        <p:cTn id="102" dur="500"/>
                                        <p:tgtEl>
                                          <p:spTgt spid="137280"/>
                                        </p:tgtEl>
                                      </p:cBhvr>
                                    </p:animEffect>
                                  </p:childTnLst>
                                </p:cTn>
                              </p:par>
                            </p:childTnLst>
                          </p:cTn>
                        </p:par>
                        <p:par>
                          <p:cTn id="103" fill="hold" nodeType="afterGroup">
                            <p:stCondLst>
                              <p:cond delay="3500"/>
                            </p:stCondLst>
                            <p:childTnLst>
                              <p:par>
                                <p:cTn id="104" presetID="49" presetClass="entr" presetSubtype="0" decel="100000" fill="hold" nodeType="afterEffect">
                                  <p:stCondLst>
                                    <p:cond delay="0"/>
                                  </p:stCondLst>
                                  <p:childTnLst>
                                    <p:set>
                                      <p:cBhvr>
                                        <p:cTn id="105" dur="1" fill="hold">
                                          <p:stCondLst>
                                            <p:cond delay="0"/>
                                          </p:stCondLst>
                                        </p:cTn>
                                        <p:tgtEl>
                                          <p:spTgt spid="137281"/>
                                        </p:tgtEl>
                                        <p:attrNameLst>
                                          <p:attrName>style.visibility</p:attrName>
                                        </p:attrNameLst>
                                      </p:cBhvr>
                                      <p:to>
                                        <p:strVal val="visible"/>
                                      </p:to>
                                    </p:set>
                                    <p:anim calcmode="lin" valueType="num">
                                      <p:cBhvr>
                                        <p:cTn id="106" dur="500" fill="hold"/>
                                        <p:tgtEl>
                                          <p:spTgt spid="137281"/>
                                        </p:tgtEl>
                                        <p:attrNameLst>
                                          <p:attrName>ppt_w</p:attrName>
                                        </p:attrNameLst>
                                      </p:cBhvr>
                                      <p:tavLst>
                                        <p:tav tm="0">
                                          <p:val>
                                            <p:fltVal val="0"/>
                                          </p:val>
                                        </p:tav>
                                        <p:tav tm="100000">
                                          <p:val>
                                            <p:strVal val="#ppt_w"/>
                                          </p:val>
                                        </p:tav>
                                      </p:tavLst>
                                    </p:anim>
                                    <p:anim calcmode="lin" valueType="num">
                                      <p:cBhvr>
                                        <p:cTn id="107" dur="500" fill="hold"/>
                                        <p:tgtEl>
                                          <p:spTgt spid="137281"/>
                                        </p:tgtEl>
                                        <p:attrNameLst>
                                          <p:attrName>ppt_h</p:attrName>
                                        </p:attrNameLst>
                                      </p:cBhvr>
                                      <p:tavLst>
                                        <p:tav tm="0">
                                          <p:val>
                                            <p:fltVal val="0"/>
                                          </p:val>
                                        </p:tav>
                                        <p:tav tm="100000">
                                          <p:val>
                                            <p:strVal val="#ppt_h"/>
                                          </p:val>
                                        </p:tav>
                                      </p:tavLst>
                                    </p:anim>
                                    <p:anim calcmode="lin" valueType="num">
                                      <p:cBhvr>
                                        <p:cTn id="108" dur="500" fill="hold"/>
                                        <p:tgtEl>
                                          <p:spTgt spid="137281"/>
                                        </p:tgtEl>
                                        <p:attrNameLst>
                                          <p:attrName>style.rotation</p:attrName>
                                        </p:attrNameLst>
                                      </p:cBhvr>
                                      <p:tavLst>
                                        <p:tav tm="0">
                                          <p:val>
                                            <p:fltVal val="360"/>
                                          </p:val>
                                        </p:tav>
                                        <p:tav tm="100000">
                                          <p:val>
                                            <p:fltVal val="0"/>
                                          </p:val>
                                        </p:tav>
                                      </p:tavLst>
                                    </p:anim>
                                    <p:animEffect transition="in" filter="fade">
                                      <p:cBhvr>
                                        <p:cTn id="109" dur="500"/>
                                        <p:tgtEl>
                                          <p:spTgt spid="137281"/>
                                        </p:tgtEl>
                                      </p:cBhvr>
                                    </p:animEffect>
                                  </p:childTnLst>
                                </p:cTn>
                              </p:par>
                            </p:childTnLst>
                          </p:cTn>
                        </p:par>
                        <p:par>
                          <p:cTn id="110" fill="hold" nodeType="afterGroup">
                            <p:stCondLst>
                              <p:cond delay="4000"/>
                            </p:stCondLst>
                            <p:childTnLst>
                              <p:par>
                                <p:cTn id="111" presetID="49" presetClass="entr" presetSubtype="0" decel="100000" fill="hold" nodeType="afterEffect">
                                  <p:stCondLst>
                                    <p:cond delay="0"/>
                                  </p:stCondLst>
                                  <p:childTnLst>
                                    <p:set>
                                      <p:cBhvr>
                                        <p:cTn id="112" dur="1" fill="hold">
                                          <p:stCondLst>
                                            <p:cond delay="0"/>
                                          </p:stCondLst>
                                        </p:cTn>
                                        <p:tgtEl>
                                          <p:spTgt spid="137282"/>
                                        </p:tgtEl>
                                        <p:attrNameLst>
                                          <p:attrName>style.visibility</p:attrName>
                                        </p:attrNameLst>
                                      </p:cBhvr>
                                      <p:to>
                                        <p:strVal val="visible"/>
                                      </p:to>
                                    </p:set>
                                    <p:anim calcmode="lin" valueType="num">
                                      <p:cBhvr>
                                        <p:cTn id="113" dur="500" fill="hold"/>
                                        <p:tgtEl>
                                          <p:spTgt spid="137282"/>
                                        </p:tgtEl>
                                        <p:attrNameLst>
                                          <p:attrName>ppt_w</p:attrName>
                                        </p:attrNameLst>
                                      </p:cBhvr>
                                      <p:tavLst>
                                        <p:tav tm="0">
                                          <p:val>
                                            <p:fltVal val="0"/>
                                          </p:val>
                                        </p:tav>
                                        <p:tav tm="100000">
                                          <p:val>
                                            <p:strVal val="#ppt_w"/>
                                          </p:val>
                                        </p:tav>
                                      </p:tavLst>
                                    </p:anim>
                                    <p:anim calcmode="lin" valueType="num">
                                      <p:cBhvr>
                                        <p:cTn id="114" dur="500" fill="hold"/>
                                        <p:tgtEl>
                                          <p:spTgt spid="137282"/>
                                        </p:tgtEl>
                                        <p:attrNameLst>
                                          <p:attrName>ppt_h</p:attrName>
                                        </p:attrNameLst>
                                      </p:cBhvr>
                                      <p:tavLst>
                                        <p:tav tm="0">
                                          <p:val>
                                            <p:fltVal val="0"/>
                                          </p:val>
                                        </p:tav>
                                        <p:tav tm="100000">
                                          <p:val>
                                            <p:strVal val="#ppt_h"/>
                                          </p:val>
                                        </p:tav>
                                      </p:tavLst>
                                    </p:anim>
                                    <p:anim calcmode="lin" valueType="num">
                                      <p:cBhvr>
                                        <p:cTn id="115" dur="500" fill="hold"/>
                                        <p:tgtEl>
                                          <p:spTgt spid="137282"/>
                                        </p:tgtEl>
                                        <p:attrNameLst>
                                          <p:attrName>style.rotation</p:attrName>
                                        </p:attrNameLst>
                                      </p:cBhvr>
                                      <p:tavLst>
                                        <p:tav tm="0">
                                          <p:val>
                                            <p:fltVal val="360"/>
                                          </p:val>
                                        </p:tav>
                                        <p:tav tm="100000">
                                          <p:val>
                                            <p:fltVal val="0"/>
                                          </p:val>
                                        </p:tav>
                                      </p:tavLst>
                                    </p:anim>
                                    <p:animEffect transition="in" filter="fade">
                                      <p:cBhvr>
                                        <p:cTn id="116" dur="500"/>
                                        <p:tgtEl>
                                          <p:spTgt spid="137282"/>
                                        </p:tgtEl>
                                      </p:cBhvr>
                                    </p:animEffect>
                                  </p:childTnLst>
                                </p:cTn>
                              </p:par>
                            </p:childTnLst>
                          </p:cTn>
                        </p:par>
                        <p:par>
                          <p:cTn id="117" fill="hold" nodeType="afterGroup">
                            <p:stCondLst>
                              <p:cond delay="4500"/>
                            </p:stCondLst>
                            <p:childTnLst>
                              <p:par>
                                <p:cTn id="118" presetID="49" presetClass="entr" presetSubtype="0" decel="100000" fill="hold" grpId="0" nodeType="afterEffect">
                                  <p:stCondLst>
                                    <p:cond delay="0"/>
                                  </p:stCondLst>
                                  <p:childTnLst>
                                    <p:set>
                                      <p:cBhvr>
                                        <p:cTn id="119" dur="1" fill="hold">
                                          <p:stCondLst>
                                            <p:cond delay="0"/>
                                          </p:stCondLst>
                                        </p:cTn>
                                        <p:tgtEl>
                                          <p:spTgt spid="137283"/>
                                        </p:tgtEl>
                                        <p:attrNameLst>
                                          <p:attrName>style.visibility</p:attrName>
                                        </p:attrNameLst>
                                      </p:cBhvr>
                                      <p:to>
                                        <p:strVal val="visible"/>
                                      </p:to>
                                    </p:set>
                                    <p:anim calcmode="lin" valueType="num">
                                      <p:cBhvr>
                                        <p:cTn id="120" dur="500" fill="hold"/>
                                        <p:tgtEl>
                                          <p:spTgt spid="137283"/>
                                        </p:tgtEl>
                                        <p:attrNameLst>
                                          <p:attrName>ppt_w</p:attrName>
                                        </p:attrNameLst>
                                      </p:cBhvr>
                                      <p:tavLst>
                                        <p:tav tm="0">
                                          <p:val>
                                            <p:fltVal val="0"/>
                                          </p:val>
                                        </p:tav>
                                        <p:tav tm="100000">
                                          <p:val>
                                            <p:strVal val="#ppt_w"/>
                                          </p:val>
                                        </p:tav>
                                      </p:tavLst>
                                    </p:anim>
                                    <p:anim calcmode="lin" valueType="num">
                                      <p:cBhvr>
                                        <p:cTn id="121" dur="500" fill="hold"/>
                                        <p:tgtEl>
                                          <p:spTgt spid="137283"/>
                                        </p:tgtEl>
                                        <p:attrNameLst>
                                          <p:attrName>ppt_h</p:attrName>
                                        </p:attrNameLst>
                                      </p:cBhvr>
                                      <p:tavLst>
                                        <p:tav tm="0">
                                          <p:val>
                                            <p:fltVal val="0"/>
                                          </p:val>
                                        </p:tav>
                                        <p:tav tm="100000">
                                          <p:val>
                                            <p:strVal val="#ppt_h"/>
                                          </p:val>
                                        </p:tav>
                                      </p:tavLst>
                                    </p:anim>
                                    <p:anim calcmode="lin" valueType="num">
                                      <p:cBhvr>
                                        <p:cTn id="122" dur="500" fill="hold"/>
                                        <p:tgtEl>
                                          <p:spTgt spid="137283"/>
                                        </p:tgtEl>
                                        <p:attrNameLst>
                                          <p:attrName>style.rotation</p:attrName>
                                        </p:attrNameLst>
                                      </p:cBhvr>
                                      <p:tavLst>
                                        <p:tav tm="0">
                                          <p:val>
                                            <p:fltVal val="360"/>
                                          </p:val>
                                        </p:tav>
                                        <p:tav tm="100000">
                                          <p:val>
                                            <p:fltVal val="0"/>
                                          </p:val>
                                        </p:tav>
                                      </p:tavLst>
                                    </p:anim>
                                    <p:animEffect transition="in" filter="fade">
                                      <p:cBhvr>
                                        <p:cTn id="123" dur="500"/>
                                        <p:tgtEl>
                                          <p:spTgt spid="137283"/>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49" presetClass="exit" presetSubtype="0" accel="100000" fill="hold" nodeType="clickEffect">
                                  <p:stCondLst>
                                    <p:cond delay="0"/>
                                  </p:stCondLst>
                                  <p:childTnLst>
                                    <p:anim calcmode="lin" valueType="num">
                                      <p:cBhvr>
                                        <p:cTn id="127" dur="500"/>
                                        <p:tgtEl>
                                          <p:spTgt spid="137277"/>
                                        </p:tgtEl>
                                        <p:attrNameLst>
                                          <p:attrName>ppt_w</p:attrName>
                                        </p:attrNameLst>
                                      </p:cBhvr>
                                      <p:tavLst>
                                        <p:tav tm="0">
                                          <p:val>
                                            <p:strVal val="ppt_w"/>
                                          </p:val>
                                        </p:tav>
                                        <p:tav tm="100000">
                                          <p:val>
                                            <p:fltVal val="0"/>
                                          </p:val>
                                        </p:tav>
                                      </p:tavLst>
                                    </p:anim>
                                    <p:anim calcmode="lin" valueType="num">
                                      <p:cBhvr>
                                        <p:cTn id="128" dur="500"/>
                                        <p:tgtEl>
                                          <p:spTgt spid="137277"/>
                                        </p:tgtEl>
                                        <p:attrNameLst>
                                          <p:attrName>ppt_h</p:attrName>
                                        </p:attrNameLst>
                                      </p:cBhvr>
                                      <p:tavLst>
                                        <p:tav tm="0">
                                          <p:val>
                                            <p:strVal val="ppt_h"/>
                                          </p:val>
                                        </p:tav>
                                        <p:tav tm="100000">
                                          <p:val>
                                            <p:fltVal val="0"/>
                                          </p:val>
                                        </p:tav>
                                      </p:tavLst>
                                    </p:anim>
                                    <p:anim calcmode="lin" valueType="num">
                                      <p:cBhvr>
                                        <p:cTn id="129" dur="500"/>
                                        <p:tgtEl>
                                          <p:spTgt spid="137277"/>
                                        </p:tgtEl>
                                        <p:attrNameLst>
                                          <p:attrName>style.rotation</p:attrName>
                                        </p:attrNameLst>
                                      </p:cBhvr>
                                      <p:tavLst>
                                        <p:tav tm="0">
                                          <p:val>
                                            <p:fltVal val="0"/>
                                          </p:val>
                                        </p:tav>
                                        <p:tav tm="100000">
                                          <p:val>
                                            <p:fltVal val="360"/>
                                          </p:val>
                                        </p:tav>
                                      </p:tavLst>
                                    </p:anim>
                                    <p:animEffect transition="out" filter="fade">
                                      <p:cBhvr>
                                        <p:cTn id="130" dur="500"/>
                                        <p:tgtEl>
                                          <p:spTgt spid="137277"/>
                                        </p:tgtEl>
                                      </p:cBhvr>
                                    </p:animEffect>
                                    <p:set>
                                      <p:cBhvr>
                                        <p:cTn id="131" dur="1" fill="hold">
                                          <p:stCondLst>
                                            <p:cond delay="499"/>
                                          </p:stCondLst>
                                        </p:cTn>
                                        <p:tgtEl>
                                          <p:spTgt spid="137277"/>
                                        </p:tgtEl>
                                        <p:attrNameLst>
                                          <p:attrName>style.visibility</p:attrName>
                                        </p:attrNameLst>
                                      </p:cBhvr>
                                      <p:to>
                                        <p:strVal val="hidden"/>
                                      </p:to>
                                    </p:set>
                                  </p:childTnLst>
                                </p:cTn>
                              </p:par>
                            </p:childTnLst>
                          </p:cTn>
                        </p:par>
                        <p:par>
                          <p:cTn id="132" fill="hold" nodeType="afterGroup">
                            <p:stCondLst>
                              <p:cond delay="500"/>
                            </p:stCondLst>
                            <p:childTnLst>
                              <p:par>
                                <p:cTn id="133" presetID="49" presetClass="exit" presetSubtype="0" accel="100000" fill="hold" nodeType="afterEffect">
                                  <p:stCondLst>
                                    <p:cond delay="0"/>
                                  </p:stCondLst>
                                  <p:childTnLst>
                                    <p:anim calcmode="lin" valueType="num">
                                      <p:cBhvr>
                                        <p:cTn id="134" dur="500"/>
                                        <p:tgtEl>
                                          <p:spTgt spid="137279"/>
                                        </p:tgtEl>
                                        <p:attrNameLst>
                                          <p:attrName>ppt_w</p:attrName>
                                        </p:attrNameLst>
                                      </p:cBhvr>
                                      <p:tavLst>
                                        <p:tav tm="0">
                                          <p:val>
                                            <p:strVal val="ppt_w"/>
                                          </p:val>
                                        </p:tav>
                                        <p:tav tm="100000">
                                          <p:val>
                                            <p:fltVal val="0"/>
                                          </p:val>
                                        </p:tav>
                                      </p:tavLst>
                                    </p:anim>
                                    <p:anim calcmode="lin" valueType="num">
                                      <p:cBhvr>
                                        <p:cTn id="135" dur="500"/>
                                        <p:tgtEl>
                                          <p:spTgt spid="137279"/>
                                        </p:tgtEl>
                                        <p:attrNameLst>
                                          <p:attrName>ppt_h</p:attrName>
                                        </p:attrNameLst>
                                      </p:cBhvr>
                                      <p:tavLst>
                                        <p:tav tm="0">
                                          <p:val>
                                            <p:strVal val="ppt_h"/>
                                          </p:val>
                                        </p:tav>
                                        <p:tav tm="100000">
                                          <p:val>
                                            <p:fltVal val="0"/>
                                          </p:val>
                                        </p:tav>
                                      </p:tavLst>
                                    </p:anim>
                                    <p:anim calcmode="lin" valueType="num">
                                      <p:cBhvr>
                                        <p:cTn id="136" dur="500"/>
                                        <p:tgtEl>
                                          <p:spTgt spid="137279"/>
                                        </p:tgtEl>
                                        <p:attrNameLst>
                                          <p:attrName>style.rotation</p:attrName>
                                        </p:attrNameLst>
                                      </p:cBhvr>
                                      <p:tavLst>
                                        <p:tav tm="0">
                                          <p:val>
                                            <p:fltVal val="0"/>
                                          </p:val>
                                        </p:tav>
                                        <p:tav tm="100000">
                                          <p:val>
                                            <p:fltVal val="360"/>
                                          </p:val>
                                        </p:tav>
                                      </p:tavLst>
                                    </p:anim>
                                    <p:animEffect transition="out" filter="fade">
                                      <p:cBhvr>
                                        <p:cTn id="137" dur="500"/>
                                        <p:tgtEl>
                                          <p:spTgt spid="137279"/>
                                        </p:tgtEl>
                                      </p:cBhvr>
                                    </p:animEffect>
                                    <p:set>
                                      <p:cBhvr>
                                        <p:cTn id="138" dur="1" fill="hold">
                                          <p:stCondLst>
                                            <p:cond delay="499"/>
                                          </p:stCondLst>
                                        </p:cTn>
                                        <p:tgtEl>
                                          <p:spTgt spid="137279"/>
                                        </p:tgtEl>
                                        <p:attrNameLst>
                                          <p:attrName>style.visibility</p:attrName>
                                        </p:attrNameLst>
                                      </p:cBhvr>
                                      <p:to>
                                        <p:strVal val="hidden"/>
                                      </p:to>
                                    </p:set>
                                  </p:childTnLst>
                                </p:cTn>
                              </p:par>
                            </p:childTnLst>
                          </p:cTn>
                        </p:par>
                        <p:par>
                          <p:cTn id="139" fill="hold" nodeType="afterGroup">
                            <p:stCondLst>
                              <p:cond delay="1000"/>
                            </p:stCondLst>
                            <p:childTnLst>
                              <p:par>
                                <p:cTn id="140" presetID="49" presetClass="exit" presetSubtype="0" accel="100000" fill="hold" grpId="1" nodeType="afterEffect">
                                  <p:stCondLst>
                                    <p:cond delay="0"/>
                                  </p:stCondLst>
                                  <p:childTnLst>
                                    <p:anim calcmode="lin" valueType="num">
                                      <p:cBhvr>
                                        <p:cTn id="141" dur="500"/>
                                        <p:tgtEl>
                                          <p:spTgt spid="137280"/>
                                        </p:tgtEl>
                                        <p:attrNameLst>
                                          <p:attrName>ppt_w</p:attrName>
                                        </p:attrNameLst>
                                      </p:cBhvr>
                                      <p:tavLst>
                                        <p:tav tm="0">
                                          <p:val>
                                            <p:strVal val="ppt_w"/>
                                          </p:val>
                                        </p:tav>
                                        <p:tav tm="100000">
                                          <p:val>
                                            <p:fltVal val="0"/>
                                          </p:val>
                                        </p:tav>
                                      </p:tavLst>
                                    </p:anim>
                                    <p:anim calcmode="lin" valueType="num">
                                      <p:cBhvr>
                                        <p:cTn id="142" dur="500"/>
                                        <p:tgtEl>
                                          <p:spTgt spid="137280"/>
                                        </p:tgtEl>
                                        <p:attrNameLst>
                                          <p:attrName>ppt_h</p:attrName>
                                        </p:attrNameLst>
                                      </p:cBhvr>
                                      <p:tavLst>
                                        <p:tav tm="0">
                                          <p:val>
                                            <p:strVal val="ppt_h"/>
                                          </p:val>
                                        </p:tav>
                                        <p:tav tm="100000">
                                          <p:val>
                                            <p:fltVal val="0"/>
                                          </p:val>
                                        </p:tav>
                                      </p:tavLst>
                                    </p:anim>
                                    <p:anim calcmode="lin" valueType="num">
                                      <p:cBhvr>
                                        <p:cTn id="143" dur="500"/>
                                        <p:tgtEl>
                                          <p:spTgt spid="137280"/>
                                        </p:tgtEl>
                                        <p:attrNameLst>
                                          <p:attrName>style.rotation</p:attrName>
                                        </p:attrNameLst>
                                      </p:cBhvr>
                                      <p:tavLst>
                                        <p:tav tm="0">
                                          <p:val>
                                            <p:fltVal val="0"/>
                                          </p:val>
                                        </p:tav>
                                        <p:tav tm="100000">
                                          <p:val>
                                            <p:fltVal val="360"/>
                                          </p:val>
                                        </p:tav>
                                      </p:tavLst>
                                    </p:anim>
                                    <p:animEffect transition="out" filter="fade">
                                      <p:cBhvr>
                                        <p:cTn id="144" dur="500"/>
                                        <p:tgtEl>
                                          <p:spTgt spid="137280"/>
                                        </p:tgtEl>
                                      </p:cBhvr>
                                    </p:animEffect>
                                    <p:set>
                                      <p:cBhvr>
                                        <p:cTn id="145" dur="1" fill="hold">
                                          <p:stCondLst>
                                            <p:cond delay="499"/>
                                          </p:stCondLst>
                                        </p:cTn>
                                        <p:tgtEl>
                                          <p:spTgt spid="137280"/>
                                        </p:tgtEl>
                                        <p:attrNameLst>
                                          <p:attrName>style.visibility</p:attrName>
                                        </p:attrNameLst>
                                      </p:cBhvr>
                                      <p:to>
                                        <p:strVal val="hidden"/>
                                      </p:to>
                                    </p:set>
                                  </p:childTnLst>
                                </p:cTn>
                              </p:par>
                            </p:childTnLst>
                          </p:cTn>
                        </p:par>
                        <p:par>
                          <p:cTn id="146" fill="hold" nodeType="afterGroup">
                            <p:stCondLst>
                              <p:cond delay="1500"/>
                            </p:stCondLst>
                            <p:childTnLst>
                              <p:par>
                                <p:cTn id="147" presetID="49" presetClass="exit" presetSubtype="0" accel="100000" fill="hold" nodeType="afterEffect">
                                  <p:stCondLst>
                                    <p:cond delay="0"/>
                                  </p:stCondLst>
                                  <p:childTnLst>
                                    <p:anim calcmode="lin" valueType="num">
                                      <p:cBhvr>
                                        <p:cTn id="148" dur="500"/>
                                        <p:tgtEl>
                                          <p:spTgt spid="137281"/>
                                        </p:tgtEl>
                                        <p:attrNameLst>
                                          <p:attrName>ppt_w</p:attrName>
                                        </p:attrNameLst>
                                      </p:cBhvr>
                                      <p:tavLst>
                                        <p:tav tm="0">
                                          <p:val>
                                            <p:strVal val="ppt_w"/>
                                          </p:val>
                                        </p:tav>
                                        <p:tav tm="100000">
                                          <p:val>
                                            <p:fltVal val="0"/>
                                          </p:val>
                                        </p:tav>
                                      </p:tavLst>
                                    </p:anim>
                                    <p:anim calcmode="lin" valueType="num">
                                      <p:cBhvr>
                                        <p:cTn id="149" dur="500"/>
                                        <p:tgtEl>
                                          <p:spTgt spid="137281"/>
                                        </p:tgtEl>
                                        <p:attrNameLst>
                                          <p:attrName>ppt_h</p:attrName>
                                        </p:attrNameLst>
                                      </p:cBhvr>
                                      <p:tavLst>
                                        <p:tav tm="0">
                                          <p:val>
                                            <p:strVal val="ppt_h"/>
                                          </p:val>
                                        </p:tav>
                                        <p:tav tm="100000">
                                          <p:val>
                                            <p:fltVal val="0"/>
                                          </p:val>
                                        </p:tav>
                                      </p:tavLst>
                                    </p:anim>
                                    <p:anim calcmode="lin" valueType="num">
                                      <p:cBhvr>
                                        <p:cTn id="150" dur="500"/>
                                        <p:tgtEl>
                                          <p:spTgt spid="137281"/>
                                        </p:tgtEl>
                                        <p:attrNameLst>
                                          <p:attrName>style.rotation</p:attrName>
                                        </p:attrNameLst>
                                      </p:cBhvr>
                                      <p:tavLst>
                                        <p:tav tm="0">
                                          <p:val>
                                            <p:fltVal val="0"/>
                                          </p:val>
                                        </p:tav>
                                        <p:tav tm="100000">
                                          <p:val>
                                            <p:fltVal val="360"/>
                                          </p:val>
                                        </p:tav>
                                      </p:tavLst>
                                    </p:anim>
                                    <p:animEffect transition="out" filter="fade">
                                      <p:cBhvr>
                                        <p:cTn id="151" dur="500"/>
                                        <p:tgtEl>
                                          <p:spTgt spid="137281"/>
                                        </p:tgtEl>
                                      </p:cBhvr>
                                    </p:animEffect>
                                    <p:set>
                                      <p:cBhvr>
                                        <p:cTn id="152" dur="1" fill="hold">
                                          <p:stCondLst>
                                            <p:cond delay="499"/>
                                          </p:stCondLst>
                                        </p:cTn>
                                        <p:tgtEl>
                                          <p:spTgt spid="137281"/>
                                        </p:tgtEl>
                                        <p:attrNameLst>
                                          <p:attrName>style.visibility</p:attrName>
                                        </p:attrNameLst>
                                      </p:cBhvr>
                                      <p:to>
                                        <p:strVal val="hidden"/>
                                      </p:to>
                                    </p:set>
                                  </p:childTnLst>
                                </p:cTn>
                              </p:par>
                            </p:childTnLst>
                          </p:cTn>
                        </p:par>
                        <p:par>
                          <p:cTn id="153" fill="hold" nodeType="afterGroup">
                            <p:stCondLst>
                              <p:cond delay="2000"/>
                            </p:stCondLst>
                            <p:childTnLst>
                              <p:par>
                                <p:cTn id="154" presetID="49" presetClass="exit" presetSubtype="0" accel="100000" fill="hold" nodeType="afterEffect">
                                  <p:stCondLst>
                                    <p:cond delay="0"/>
                                  </p:stCondLst>
                                  <p:childTnLst>
                                    <p:anim calcmode="lin" valueType="num">
                                      <p:cBhvr>
                                        <p:cTn id="155" dur="500"/>
                                        <p:tgtEl>
                                          <p:spTgt spid="137282"/>
                                        </p:tgtEl>
                                        <p:attrNameLst>
                                          <p:attrName>ppt_w</p:attrName>
                                        </p:attrNameLst>
                                      </p:cBhvr>
                                      <p:tavLst>
                                        <p:tav tm="0">
                                          <p:val>
                                            <p:strVal val="ppt_w"/>
                                          </p:val>
                                        </p:tav>
                                        <p:tav tm="100000">
                                          <p:val>
                                            <p:fltVal val="0"/>
                                          </p:val>
                                        </p:tav>
                                      </p:tavLst>
                                    </p:anim>
                                    <p:anim calcmode="lin" valueType="num">
                                      <p:cBhvr>
                                        <p:cTn id="156" dur="500"/>
                                        <p:tgtEl>
                                          <p:spTgt spid="137282"/>
                                        </p:tgtEl>
                                        <p:attrNameLst>
                                          <p:attrName>ppt_h</p:attrName>
                                        </p:attrNameLst>
                                      </p:cBhvr>
                                      <p:tavLst>
                                        <p:tav tm="0">
                                          <p:val>
                                            <p:strVal val="ppt_h"/>
                                          </p:val>
                                        </p:tav>
                                        <p:tav tm="100000">
                                          <p:val>
                                            <p:fltVal val="0"/>
                                          </p:val>
                                        </p:tav>
                                      </p:tavLst>
                                    </p:anim>
                                    <p:anim calcmode="lin" valueType="num">
                                      <p:cBhvr>
                                        <p:cTn id="157" dur="500"/>
                                        <p:tgtEl>
                                          <p:spTgt spid="137282"/>
                                        </p:tgtEl>
                                        <p:attrNameLst>
                                          <p:attrName>style.rotation</p:attrName>
                                        </p:attrNameLst>
                                      </p:cBhvr>
                                      <p:tavLst>
                                        <p:tav tm="0">
                                          <p:val>
                                            <p:fltVal val="0"/>
                                          </p:val>
                                        </p:tav>
                                        <p:tav tm="100000">
                                          <p:val>
                                            <p:fltVal val="360"/>
                                          </p:val>
                                        </p:tav>
                                      </p:tavLst>
                                    </p:anim>
                                    <p:animEffect transition="out" filter="fade">
                                      <p:cBhvr>
                                        <p:cTn id="158" dur="500"/>
                                        <p:tgtEl>
                                          <p:spTgt spid="137282"/>
                                        </p:tgtEl>
                                      </p:cBhvr>
                                    </p:animEffect>
                                    <p:set>
                                      <p:cBhvr>
                                        <p:cTn id="159" dur="1" fill="hold">
                                          <p:stCondLst>
                                            <p:cond delay="499"/>
                                          </p:stCondLst>
                                        </p:cTn>
                                        <p:tgtEl>
                                          <p:spTgt spid="137282"/>
                                        </p:tgtEl>
                                        <p:attrNameLst>
                                          <p:attrName>style.visibility</p:attrName>
                                        </p:attrNameLst>
                                      </p:cBhvr>
                                      <p:to>
                                        <p:strVal val="hidden"/>
                                      </p:to>
                                    </p:set>
                                  </p:childTnLst>
                                </p:cTn>
                              </p:par>
                            </p:childTnLst>
                          </p:cTn>
                        </p:par>
                        <p:par>
                          <p:cTn id="160" fill="hold" nodeType="afterGroup">
                            <p:stCondLst>
                              <p:cond delay="2500"/>
                            </p:stCondLst>
                            <p:childTnLst>
                              <p:par>
                                <p:cTn id="161" presetID="49" presetClass="exit" presetSubtype="0" accel="100000" fill="hold" grpId="1" nodeType="afterEffect">
                                  <p:stCondLst>
                                    <p:cond delay="0"/>
                                  </p:stCondLst>
                                  <p:childTnLst>
                                    <p:anim calcmode="lin" valueType="num">
                                      <p:cBhvr>
                                        <p:cTn id="162" dur="500"/>
                                        <p:tgtEl>
                                          <p:spTgt spid="137283"/>
                                        </p:tgtEl>
                                        <p:attrNameLst>
                                          <p:attrName>ppt_w</p:attrName>
                                        </p:attrNameLst>
                                      </p:cBhvr>
                                      <p:tavLst>
                                        <p:tav tm="0">
                                          <p:val>
                                            <p:strVal val="ppt_w"/>
                                          </p:val>
                                        </p:tav>
                                        <p:tav tm="100000">
                                          <p:val>
                                            <p:fltVal val="0"/>
                                          </p:val>
                                        </p:tav>
                                      </p:tavLst>
                                    </p:anim>
                                    <p:anim calcmode="lin" valueType="num">
                                      <p:cBhvr>
                                        <p:cTn id="163" dur="500"/>
                                        <p:tgtEl>
                                          <p:spTgt spid="137283"/>
                                        </p:tgtEl>
                                        <p:attrNameLst>
                                          <p:attrName>ppt_h</p:attrName>
                                        </p:attrNameLst>
                                      </p:cBhvr>
                                      <p:tavLst>
                                        <p:tav tm="0">
                                          <p:val>
                                            <p:strVal val="ppt_h"/>
                                          </p:val>
                                        </p:tav>
                                        <p:tav tm="100000">
                                          <p:val>
                                            <p:fltVal val="0"/>
                                          </p:val>
                                        </p:tav>
                                      </p:tavLst>
                                    </p:anim>
                                    <p:anim calcmode="lin" valueType="num">
                                      <p:cBhvr>
                                        <p:cTn id="164" dur="500"/>
                                        <p:tgtEl>
                                          <p:spTgt spid="137283"/>
                                        </p:tgtEl>
                                        <p:attrNameLst>
                                          <p:attrName>style.rotation</p:attrName>
                                        </p:attrNameLst>
                                      </p:cBhvr>
                                      <p:tavLst>
                                        <p:tav tm="0">
                                          <p:val>
                                            <p:fltVal val="0"/>
                                          </p:val>
                                        </p:tav>
                                        <p:tav tm="100000">
                                          <p:val>
                                            <p:fltVal val="360"/>
                                          </p:val>
                                        </p:tav>
                                      </p:tavLst>
                                    </p:anim>
                                    <p:animEffect transition="out" filter="fade">
                                      <p:cBhvr>
                                        <p:cTn id="165" dur="500"/>
                                        <p:tgtEl>
                                          <p:spTgt spid="137283"/>
                                        </p:tgtEl>
                                      </p:cBhvr>
                                    </p:animEffect>
                                    <p:set>
                                      <p:cBhvr>
                                        <p:cTn id="166" dur="1" fill="hold">
                                          <p:stCondLst>
                                            <p:cond delay="499"/>
                                          </p:stCondLst>
                                        </p:cTn>
                                        <p:tgtEl>
                                          <p:spTgt spid="137283"/>
                                        </p:tgtEl>
                                        <p:attrNameLst>
                                          <p:attrName>style.visibility</p:attrName>
                                        </p:attrNameLst>
                                      </p:cBhvr>
                                      <p:to>
                                        <p:strVal val="hidden"/>
                                      </p:to>
                                    </p:set>
                                  </p:childTnLst>
                                </p:cTn>
                              </p:par>
                            </p:childTnLst>
                          </p:cTn>
                        </p:par>
                        <p:par>
                          <p:cTn id="167" fill="hold" nodeType="afterGroup">
                            <p:stCondLst>
                              <p:cond delay="3000"/>
                            </p:stCondLst>
                            <p:childTnLst>
                              <p:par>
                                <p:cTn id="168" presetID="12" presetClass="exit" presetSubtype="4" fill="hold" grpId="1" nodeType="afterEffect">
                                  <p:stCondLst>
                                    <p:cond delay="0"/>
                                  </p:stCondLst>
                                  <p:childTnLst>
                                    <p:animEffect transition="out" filter="slide(fromBottom)">
                                      <p:cBhvr>
                                        <p:cTn id="169" dur="500"/>
                                        <p:tgtEl>
                                          <p:spTgt spid="137276"/>
                                        </p:tgtEl>
                                      </p:cBhvr>
                                    </p:animEffect>
                                    <p:set>
                                      <p:cBhvr>
                                        <p:cTn id="170" dur="1" fill="hold">
                                          <p:stCondLst>
                                            <p:cond delay="499"/>
                                          </p:stCondLst>
                                        </p:cTn>
                                        <p:tgtEl>
                                          <p:spTgt spid="137276"/>
                                        </p:tgtEl>
                                        <p:attrNameLst>
                                          <p:attrName>style.visibility</p:attrName>
                                        </p:attrNameLst>
                                      </p:cBhvr>
                                      <p:to>
                                        <p:strVal val="hidden"/>
                                      </p:to>
                                    </p:set>
                                  </p:childTnLst>
                                </p:cTn>
                              </p:par>
                            </p:childTnLst>
                          </p:cTn>
                        </p:par>
                        <p:par>
                          <p:cTn id="171" fill="hold" nodeType="afterGroup">
                            <p:stCondLst>
                              <p:cond delay="3500"/>
                            </p:stCondLst>
                            <p:childTnLst>
                              <p:par>
                                <p:cTn id="172" presetID="12" presetClass="entr" presetSubtype="4" fill="hold" grpId="0" nodeType="afterEffect">
                                  <p:stCondLst>
                                    <p:cond delay="0"/>
                                  </p:stCondLst>
                                  <p:childTnLst>
                                    <p:set>
                                      <p:cBhvr>
                                        <p:cTn id="173" dur="1" fill="hold">
                                          <p:stCondLst>
                                            <p:cond delay="0"/>
                                          </p:stCondLst>
                                        </p:cTn>
                                        <p:tgtEl>
                                          <p:spTgt spid="137284"/>
                                        </p:tgtEl>
                                        <p:attrNameLst>
                                          <p:attrName>style.visibility</p:attrName>
                                        </p:attrNameLst>
                                      </p:cBhvr>
                                      <p:to>
                                        <p:strVal val="visible"/>
                                      </p:to>
                                    </p:set>
                                    <p:animEffect transition="in" filter="slide(fromBottom)">
                                      <p:cBhvr>
                                        <p:cTn id="174" dur="500"/>
                                        <p:tgtEl>
                                          <p:spTgt spid="137284"/>
                                        </p:tgtEl>
                                      </p:cBhvr>
                                    </p:animEffect>
                                  </p:childTnLst>
                                </p:cTn>
                              </p:par>
                            </p:childTnLst>
                          </p:cTn>
                        </p:par>
                        <p:par>
                          <p:cTn id="175" fill="hold" nodeType="afterGroup">
                            <p:stCondLst>
                              <p:cond delay="4000"/>
                            </p:stCondLst>
                            <p:childTnLst>
                              <p:par>
                                <p:cTn id="176" presetID="49" presetClass="entr" presetSubtype="0" decel="100000" fill="hold" grpId="0" nodeType="afterEffect">
                                  <p:stCondLst>
                                    <p:cond delay="0"/>
                                  </p:stCondLst>
                                  <p:childTnLst>
                                    <p:set>
                                      <p:cBhvr>
                                        <p:cTn id="177" dur="1" fill="hold">
                                          <p:stCondLst>
                                            <p:cond delay="0"/>
                                          </p:stCondLst>
                                        </p:cTn>
                                        <p:tgtEl>
                                          <p:spTgt spid="137285"/>
                                        </p:tgtEl>
                                        <p:attrNameLst>
                                          <p:attrName>style.visibility</p:attrName>
                                        </p:attrNameLst>
                                      </p:cBhvr>
                                      <p:to>
                                        <p:strVal val="visible"/>
                                      </p:to>
                                    </p:set>
                                    <p:anim calcmode="lin" valueType="num">
                                      <p:cBhvr>
                                        <p:cTn id="178" dur="500" fill="hold"/>
                                        <p:tgtEl>
                                          <p:spTgt spid="137285"/>
                                        </p:tgtEl>
                                        <p:attrNameLst>
                                          <p:attrName>ppt_w</p:attrName>
                                        </p:attrNameLst>
                                      </p:cBhvr>
                                      <p:tavLst>
                                        <p:tav tm="0">
                                          <p:val>
                                            <p:fltVal val="0"/>
                                          </p:val>
                                        </p:tav>
                                        <p:tav tm="100000">
                                          <p:val>
                                            <p:strVal val="#ppt_w"/>
                                          </p:val>
                                        </p:tav>
                                      </p:tavLst>
                                    </p:anim>
                                    <p:anim calcmode="lin" valueType="num">
                                      <p:cBhvr>
                                        <p:cTn id="179" dur="500" fill="hold"/>
                                        <p:tgtEl>
                                          <p:spTgt spid="137285"/>
                                        </p:tgtEl>
                                        <p:attrNameLst>
                                          <p:attrName>ppt_h</p:attrName>
                                        </p:attrNameLst>
                                      </p:cBhvr>
                                      <p:tavLst>
                                        <p:tav tm="0">
                                          <p:val>
                                            <p:fltVal val="0"/>
                                          </p:val>
                                        </p:tav>
                                        <p:tav tm="100000">
                                          <p:val>
                                            <p:strVal val="#ppt_h"/>
                                          </p:val>
                                        </p:tav>
                                      </p:tavLst>
                                    </p:anim>
                                    <p:anim calcmode="lin" valueType="num">
                                      <p:cBhvr>
                                        <p:cTn id="180" dur="500" fill="hold"/>
                                        <p:tgtEl>
                                          <p:spTgt spid="137285"/>
                                        </p:tgtEl>
                                        <p:attrNameLst>
                                          <p:attrName>style.rotation</p:attrName>
                                        </p:attrNameLst>
                                      </p:cBhvr>
                                      <p:tavLst>
                                        <p:tav tm="0">
                                          <p:val>
                                            <p:fltVal val="360"/>
                                          </p:val>
                                        </p:tav>
                                        <p:tav tm="100000">
                                          <p:val>
                                            <p:fltVal val="0"/>
                                          </p:val>
                                        </p:tav>
                                      </p:tavLst>
                                    </p:anim>
                                    <p:animEffect transition="in" filter="fade">
                                      <p:cBhvr>
                                        <p:cTn id="181" dur="500"/>
                                        <p:tgtEl>
                                          <p:spTgt spid="137285"/>
                                        </p:tgtEl>
                                      </p:cBhvr>
                                    </p:animEffec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49" presetClass="exit" presetSubtype="0" accel="100000" fill="hold" grpId="1" nodeType="clickEffect">
                                  <p:stCondLst>
                                    <p:cond delay="0"/>
                                  </p:stCondLst>
                                  <p:childTnLst>
                                    <p:anim calcmode="lin" valueType="num">
                                      <p:cBhvr>
                                        <p:cTn id="185" dur="500"/>
                                        <p:tgtEl>
                                          <p:spTgt spid="137285"/>
                                        </p:tgtEl>
                                        <p:attrNameLst>
                                          <p:attrName>ppt_w</p:attrName>
                                        </p:attrNameLst>
                                      </p:cBhvr>
                                      <p:tavLst>
                                        <p:tav tm="0">
                                          <p:val>
                                            <p:strVal val="ppt_w"/>
                                          </p:val>
                                        </p:tav>
                                        <p:tav tm="100000">
                                          <p:val>
                                            <p:fltVal val="0"/>
                                          </p:val>
                                        </p:tav>
                                      </p:tavLst>
                                    </p:anim>
                                    <p:anim calcmode="lin" valueType="num">
                                      <p:cBhvr>
                                        <p:cTn id="186" dur="500"/>
                                        <p:tgtEl>
                                          <p:spTgt spid="137285"/>
                                        </p:tgtEl>
                                        <p:attrNameLst>
                                          <p:attrName>ppt_h</p:attrName>
                                        </p:attrNameLst>
                                      </p:cBhvr>
                                      <p:tavLst>
                                        <p:tav tm="0">
                                          <p:val>
                                            <p:strVal val="ppt_h"/>
                                          </p:val>
                                        </p:tav>
                                        <p:tav tm="100000">
                                          <p:val>
                                            <p:fltVal val="0"/>
                                          </p:val>
                                        </p:tav>
                                      </p:tavLst>
                                    </p:anim>
                                    <p:anim calcmode="lin" valueType="num">
                                      <p:cBhvr>
                                        <p:cTn id="187" dur="500"/>
                                        <p:tgtEl>
                                          <p:spTgt spid="137285"/>
                                        </p:tgtEl>
                                        <p:attrNameLst>
                                          <p:attrName>style.rotation</p:attrName>
                                        </p:attrNameLst>
                                      </p:cBhvr>
                                      <p:tavLst>
                                        <p:tav tm="0">
                                          <p:val>
                                            <p:fltVal val="0"/>
                                          </p:val>
                                        </p:tav>
                                        <p:tav tm="100000">
                                          <p:val>
                                            <p:fltVal val="360"/>
                                          </p:val>
                                        </p:tav>
                                      </p:tavLst>
                                    </p:anim>
                                    <p:animEffect transition="out" filter="fade">
                                      <p:cBhvr>
                                        <p:cTn id="188" dur="500"/>
                                        <p:tgtEl>
                                          <p:spTgt spid="137285"/>
                                        </p:tgtEl>
                                      </p:cBhvr>
                                    </p:animEffect>
                                    <p:set>
                                      <p:cBhvr>
                                        <p:cTn id="189" dur="1" fill="hold">
                                          <p:stCondLst>
                                            <p:cond delay="499"/>
                                          </p:stCondLst>
                                        </p:cTn>
                                        <p:tgtEl>
                                          <p:spTgt spid="137285"/>
                                        </p:tgtEl>
                                        <p:attrNameLst>
                                          <p:attrName>style.visibility</p:attrName>
                                        </p:attrNameLst>
                                      </p:cBhvr>
                                      <p:to>
                                        <p:strVal val="hidden"/>
                                      </p:to>
                                    </p:set>
                                  </p:childTnLst>
                                </p:cTn>
                              </p:par>
                            </p:childTnLst>
                          </p:cTn>
                        </p:par>
                        <p:par>
                          <p:cTn id="190" fill="hold" nodeType="afterGroup">
                            <p:stCondLst>
                              <p:cond delay="500"/>
                            </p:stCondLst>
                            <p:childTnLst>
                              <p:par>
                                <p:cTn id="191" presetID="12" presetClass="exit" presetSubtype="4" fill="hold" grpId="1" nodeType="afterEffect">
                                  <p:stCondLst>
                                    <p:cond delay="0"/>
                                  </p:stCondLst>
                                  <p:childTnLst>
                                    <p:animEffect transition="out" filter="slide(fromBottom)">
                                      <p:cBhvr>
                                        <p:cTn id="192" dur="500"/>
                                        <p:tgtEl>
                                          <p:spTgt spid="137284"/>
                                        </p:tgtEl>
                                      </p:cBhvr>
                                    </p:animEffect>
                                    <p:set>
                                      <p:cBhvr>
                                        <p:cTn id="193" dur="1" fill="hold">
                                          <p:stCondLst>
                                            <p:cond delay="499"/>
                                          </p:stCondLst>
                                        </p:cTn>
                                        <p:tgtEl>
                                          <p:spTgt spid="137284"/>
                                        </p:tgtEl>
                                        <p:attrNameLst>
                                          <p:attrName>style.visibility</p:attrName>
                                        </p:attrNameLst>
                                      </p:cBhvr>
                                      <p:to>
                                        <p:strVal val="hidden"/>
                                      </p:to>
                                    </p:set>
                                  </p:childTnLst>
                                </p:cTn>
                              </p:par>
                            </p:childTnLst>
                          </p:cTn>
                        </p:par>
                        <p:par>
                          <p:cTn id="194" fill="hold" nodeType="afterGroup">
                            <p:stCondLst>
                              <p:cond delay="1000"/>
                            </p:stCondLst>
                            <p:childTnLst>
                              <p:par>
                                <p:cTn id="195" presetID="12" presetClass="entr" presetSubtype="4" fill="hold" grpId="0" nodeType="afterEffect">
                                  <p:stCondLst>
                                    <p:cond delay="0"/>
                                  </p:stCondLst>
                                  <p:childTnLst>
                                    <p:set>
                                      <p:cBhvr>
                                        <p:cTn id="196" dur="1" fill="hold">
                                          <p:stCondLst>
                                            <p:cond delay="0"/>
                                          </p:stCondLst>
                                        </p:cTn>
                                        <p:tgtEl>
                                          <p:spTgt spid="137286"/>
                                        </p:tgtEl>
                                        <p:attrNameLst>
                                          <p:attrName>style.visibility</p:attrName>
                                        </p:attrNameLst>
                                      </p:cBhvr>
                                      <p:to>
                                        <p:strVal val="visible"/>
                                      </p:to>
                                    </p:set>
                                    <p:animEffect transition="in" filter="slide(fromBottom)">
                                      <p:cBhvr>
                                        <p:cTn id="197" dur="500"/>
                                        <p:tgtEl>
                                          <p:spTgt spid="137286"/>
                                        </p:tgtEl>
                                      </p:cBhvr>
                                    </p:animEffec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47" presetClass="exit" presetSubtype="0" fill="hold" grpId="0" nodeType="clickEffect">
                                  <p:stCondLst>
                                    <p:cond delay="0"/>
                                  </p:stCondLst>
                                  <p:childTnLst>
                                    <p:animEffect transition="out" filter="fade">
                                      <p:cBhvr>
                                        <p:cTn id="201" dur="1000"/>
                                        <p:tgtEl>
                                          <p:spTgt spid="137223"/>
                                        </p:tgtEl>
                                      </p:cBhvr>
                                    </p:animEffect>
                                    <p:anim calcmode="lin" valueType="num">
                                      <p:cBhvr>
                                        <p:cTn id="202" dur="1000"/>
                                        <p:tgtEl>
                                          <p:spTgt spid="137223"/>
                                        </p:tgtEl>
                                        <p:attrNameLst>
                                          <p:attrName>ppt_x</p:attrName>
                                        </p:attrNameLst>
                                      </p:cBhvr>
                                      <p:tavLst>
                                        <p:tav tm="0">
                                          <p:val>
                                            <p:strVal val="ppt_x"/>
                                          </p:val>
                                        </p:tav>
                                        <p:tav tm="100000">
                                          <p:val>
                                            <p:strVal val="ppt_x"/>
                                          </p:val>
                                        </p:tav>
                                      </p:tavLst>
                                    </p:anim>
                                    <p:anim calcmode="lin" valueType="num">
                                      <p:cBhvr>
                                        <p:cTn id="203" dur="1000"/>
                                        <p:tgtEl>
                                          <p:spTgt spid="137223"/>
                                        </p:tgtEl>
                                        <p:attrNameLst>
                                          <p:attrName>ppt_y</p:attrName>
                                        </p:attrNameLst>
                                      </p:cBhvr>
                                      <p:tavLst>
                                        <p:tav tm="0">
                                          <p:val>
                                            <p:strVal val="ppt_y"/>
                                          </p:val>
                                        </p:tav>
                                        <p:tav tm="100000">
                                          <p:val>
                                            <p:strVal val="ppt_y-.1"/>
                                          </p:val>
                                        </p:tav>
                                      </p:tavLst>
                                    </p:anim>
                                    <p:set>
                                      <p:cBhvr>
                                        <p:cTn id="204" dur="1" fill="hold">
                                          <p:stCondLst>
                                            <p:cond delay="999"/>
                                          </p:stCondLst>
                                        </p:cTn>
                                        <p:tgtEl>
                                          <p:spTgt spid="137223"/>
                                        </p:tgtEl>
                                        <p:attrNameLst>
                                          <p:attrName>style.visibility</p:attrName>
                                        </p:attrNameLst>
                                      </p:cBhvr>
                                      <p:to>
                                        <p:strVal val="hidden"/>
                                      </p:to>
                                    </p:set>
                                  </p:childTnLst>
                                </p:cTn>
                              </p:par>
                              <p:par>
                                <p:cTn id="205" presetID="47" presetClass="exit" presetSubtype="0" fill="hold" grpId="0" nodeType="withEffect">
                                  <p:stCondLst>
                                    <p:cond delay="0"/>
                                  </p:stCondLst>
                                  <p:childTnLst>
                                    <p:animEffect transition="out" filter="fade">
                                      <p:cBhvr>
                                        <p:cTn id="206" dur="1000"/>
                                        <p:tgtEl>
                                          <p:spTgt spid="137224"/>
                                        </p:tgtEl>
                                      </p:cBhvr>
                                    </p:animEffect>
                                    <p:anim calcmode="lin" valueType="num">
                                      <p:cBhvr>
                                        <p:cTn id="207" dur="1000"/>
                                        <p:tgtEl>
                                          <p:spTgt spid="137224"/>
                                        </p:tgtEl>
                                        <p:attrNameLst>
                                          <p:attrName>ppt_x</p:attrName>
                                        </p:attrNameLst>
                                      </p:cBhvr>
                                      <p:tavLst>
                                        <p:tav tm="0">
                                          <p:val>
                                            <p:strVal val="ppt_x"/>
                                          </p:val>
                                        </p:tav>
                                        <p:tav tm="100000">
                                          <p:val>
                                            <p:strVal val="ppt_x"/>
                                          </p:val>
                                        </p:tav>
                                      </p:tavLst>
                                    </p:anim>
                                    <p:anim calcmode="lin" valueType="num">
                                      <p:cBhvr>
                                        <p:cTn id="208" dur="1000"/>
                                        <p:tgtEl>
                                          <p:spTgt spid="137224"/>
                                        </p:tgtEl>
                                        <p:attrNameLst>
                                          <p:attrName>ppt_y</p:attrName>
                                        </p:attrNameLst>
                                      </p:cBhvr>
                                      <p:tavLst>
                                        <p:tav tm="0">
                                          <p:val>
                                            <p:strVal val="ppt_y"/>
                                          </p:val>
                                        </p:tav>
                                        <p:tav tm="100000">
                                          <p:val>
                                            <p:strVal val="ppt_y-.1"/>
                                          </p:val>
                                        </p:tav>
                                      </p:tavLst>
                                    </p:anim>
                                    <p:set>
                                      <p:cBhvr>
                                        <p:cTn id="209" dur="1" fill="hold">
                                          <p:stCondLst>
                                            <p:cond delay="999"/>
                                          </p:stCondLst>
                                        </p:cTn>
                                        <p:tgtEl>
                                          <p:spTgt spid="137224"/>
                                        </p:tgtEl>
                                        <p:attrNameLst>
                                          <p:attrName>style.visibility</p:attrName>
                                        </p:attrNameLst>
                                      </p:cBhvr>
                                      <p:to>
                                        <p:strVal val="hidden"/>
                                      </p:to>
                                    </p:set>
                                  </p:childTnLst>
                                </p:cTn>
                              </p:par>
                              <p:par>
                                <p:cTn id="210" presetID="47" presetClass="exit" presetSubtype="0" fill="hold" grpId="0" nodeType="withEffect">
                                  <p:stCondLst>
                                    <p:cond delay="0"/>
                                  </p:stCondLst>
                                  <p:childTnLst>
                                    <p:animEffect transition="out" filter="fade">
                                      <p:cBhvr>
                                        <p:cTn id="211" dur="1000"/>
                                        <p:tgtEl>
                                          <p:spTgt spid="137232"/>
                                        </p:tgtEl>
                                      </p:cBhvr>
                                    </p:animEffect>
                                    <p:anim calcmode="lin" valueType="num">
                                      <p:cBhvr>
                                        <p:cTn id="212" dur="1000"/>
                                        <p:tgtEl>
                                          <p:spTgt spid="137232"/>
                                        </p:tgtEl>
                                        <p:attrNameLst>
                                          <p:attrName>ppt_x</p:attrName>
                                        </p:attrNameLst>
                                      </p:cBhvr>
                                      <p:tavLst>
                                        <p:tav tm="0">
                                          <p:val>
                                            <p:strVal val="ppt_x"/>
                                          </p:val>
                                        </p:tav>
                                        <p:tav tm="100000">
                                          <p:val>
                                            <p:strVal val="ppt_x"/>
                                          </p:val>
                                        </p:tav>
                                      </p:tavLst>
                                    </p:anim>
                                    <p:anim calcmode="lin" valueType="num">
                                      <p:cBhvr>
                                        <p:cTn id="213" dur="1000"/>
                                        <p:tgtEl>
                                          <p:spTgt spid="137232"/>
                                        </p:tgtEl>
                                        <p:attrNameLst>
                                          <p:attrName>ppt_y</p:attrName>
                                        </p:attrNameLst>
                                      </p:cBhvr>
                                      <p:tavLst>
                                        <p:tav tm="0">
                                          <p:val>
                                            <p:strVal val="ppt_y"/>
                                          </p:val>
                                        </p:tav>
                                        <p:tav tm="100000">
                                          <p:val>
                                            <p:strVal val="ppt_y-.1"/>
                                          </p:val>
                                        </p:tav>
                                      </p:tavLst>
                                    </p:anim>
                                    <p:set>
                                      <p:cBhvr>
                                        <p:cTn id="214" dur="1" fill="hold">
                                          <p:stCondLst>
                                            <p:cond delay="999"/>
                                          </p:stCondLst>
                                        </p:cTn>
                                        <p:tgtEl>
                                          <p:spTgt spid="137232"/>
                                        </p:tgtEl>
                                        <p:attrNameLst>
                                          <p:attrName>style.visibility</p:attrName>
                                        </p:attrNameLst>
                                      </p:cBhvr>
                                      <p:to>
                                        <p:strVal val="hidden"/>
                                      </p:to>
                                    </p:set>
                                  </p:childTnLst>
                                </p:cTn>
                              </p:par>
                              <p:par>
                                <p:cTn id="215" presetID="47" presetClass="exit" presetSubtype="0" fill="hold" grpId="0" nodeType="withEffect">
                                  <p:stCondLst>
                                    <p:cond delay="0"/>
                                  </p:stCondLst>
                                  <p:childTnLst>
                                    <p:animEffect transition="out" filter="fade">
                                      <p:cBhvr>
                                        <p:cTn id="216" dur="1000"/>
                                        <p:tgtEl>
                                          <p:spTgt spid="137236"/>
                                        </p:tgtEl>
                                      </p:cBhvr>
                                    </p:animEffect>
                                    <p:anim calcmode="lin" valueType="num">
                                      <p:cBhvr>
                                        <p:cTn id="217" dur="1000"/>
                                        <p:tgtEl>
                                          <p:spTgt spid="137236"/>
                                        </p:tgtEl>
                                        <p:attrNameLst>
                                          <p:attrName>ppt_x</p:attrName>
                                        </p:attrNameLst>
                                      </p:cBhvr>
                                      <p:tavLst>
                                        <p:tav tm="0">
                                          <p:val>
                                            <p:strVal val="ppt_x"/>
                                          </p:val>
                                        </p:tav>
                                        <p:tav tm="100000">
                                          <p:val>
                                            <p:strVal val="ppt_x"/>
                                          </p:val>
                                        </p:tav>
                                      </p:tavLst>
                                    </p:anim>
                                    <p:anim calcmode="lin" valueType="num">
                                      <p:cBhvr>
                                        <p:cTn id="218" dur="1000"/>
                                        <p:tgtEl>
                                          <p:spTgt spid="137236"/>
                                        </p:tgtEl>
                                        <p:attrNameLst>
                                          <p:attrName>ppt_y</p:attrName>
                                        </p:attrNameLst>
                                      </p:cBhvr>
                                      <p:tavLst>
                                        <p:tav tm="0">
                                          <p:val>
                                            <p:strVal val="ppt_y"/>
                                          </p:val>
                                        </p:tav>
                                        <p:tav tm="100000">
                                          <p:val>
                                            <p:strVal val="ppt_y-.1"/>
                                          </p:val>
                                        </p:tav>
                                      </p:tavLst>
                                    </p:anim>
                                    <p:set>
                                      <p:cBhvr>
                                        <p:cTn id="219" dur="1" fill="hold">
                                          <p:stCondLst>
                                            <p:cond delay="999"/>
                                          </p:stCondLst>
                                        </p:cTn>
                                        <p:tgtEl>
                                          <p:spTgt spid="137236"/>
                                        </p:tgtEl>
                                        <p:attrNameLst>
                                          <p:attrName>style.visibility</p:attrName>
                                        </p:attrNameLst>
                                      </p:cBhvr>
                                      <p:to>
                                        <p:strVal val="hidden"/>
                                      </p:to>
                                    </p:set>
                                  </p:childTnLst>
                                </p:cTn>
                              </p:par>
                            </p:childTnLst>
                          </p:cTn>
                        </p:par>
                        <p:par>
                          <p:cTn id="220" fill="hold" nodeType="afterGroup">
                            <p:stCondLst>
                              <p:cond delay="1000"/>
                            </p:stCondLst>
                            <p:childTnLst>
                              <p:par>
                                <p:cTn id="221" presetID="12" presetClass="entr" presetSubtype="1" fill="hold" grpId="0" nodeType="afterEffect">
                                  <p:stCondLst>
                                    <p:cond delay="0"/>
                                  </p:stCondLst>
                                  <p:childTnLst>
                                    <p:set>
                                      <p:cBhvr>
                                        <p:cTn id="222" dur="1" fill="hold">
                                          <p:stCondLst>
                                            <p:cond delay="0"/>
                                          </p:stCondLst>
                                        </p:cTn>
                                        <p:tgtEl>
                                          <p:spTgt spid="137243"/>
                                        </p:tgtEl>
                                        <p:attrNameLst>
                                          <p:attrName>style.visibility</p:attrName>
                                        </p:attrNameLst>
                                      </p:cBhvr>
                                      <p:to>
                                        <p:strVal val="visible"/>
                                      </p:to>
                                    </p:set>
                                    <p:animEffect transition="in" filter="slide(fromTop)">
                                      <p:cBhvr>
                                        <p:cTn id="223" dur="500"/>
                                        <p:tgtEl>
                                          <p:spTgt spid="137243"/>
                                        </p:tgtEl>
                                      </p:cBhvr>
                                    </p:animEffect>
                                  </p:childTnLst>
                                </p:cTn>
                              </p:par>
                            </p:childTnLst>
                          </p:cTn>
                        </p:par>
                      </p:childTnLst>
                    </p:cTn>
                  </p:par>
                  <p:par>
                    <p:cTn id="224" fill="hold" nodeType="clickPar">
                      <p:stCondLst>
                        <p:cond delay="indefinite"/>
                      </p:stCondLst>
                      <p:childTnLst>
                        <p:par>
                          <p:cTn id="225" fill="hold" nodeType="withGroup">
                            <p:stCondLst>
                              <p:cond delay="0"/>
                            </p:stCondLst>
                            <p:childTnLst>
                              <p:par>
                                <p:cTn id="226" presetID="47" presetClass="exit" presetSubtype="0" fill="hold" grpId="0" nodeType="clickEffect">
                                  <p:stCondLst>
                                    <p:cond delay="0"/>
                                  </p:stCondLst>
                                  <p:childTnLst>
                                    <p:animEffect transition="out" filter="fade">
                                      <p:cBhvr>
                                        <p:cTn id="227" dur="1000"/>
                                        <p:tgtEl>
                                          <p:spTgt spid="137221"/>
                                        </p:tgtEl>
                                      </p:cBhvr>
                                    </p:animEffect>
                                    <p:anim calcmode="lin" valueType="num">
                                      <p:cBhvr>
                                        <p:cTn id="228" dur="1000"/>
                                        <p:tgtEl>
                                          <p:spTgt spid="137221"/>
                                        </p:tgtEl>
                                        <p:attrNameLst>
                                          <p:attrName>ppt_x</p:attrName>
                                        </p:attrNameLst>
                                      </p:cBhvr>
                                      <p:tavLst>
                                        <p:tav tm="0">
                                          <p:val>
                                            <p:strVal val="ppt_x"/>
                                          </p:val>
                                        </p:tav>
                                        <p:tav tm="100000">
                                          <p:val>
                                            <p:strVal val="ppt_x"/>
                                          </p:val>
                                        </p:tav>
                                      </p:tavLst>
                                    </p:anim>
                                    <p:anim calcmode="lin" valueType="num">
                                      <p:cBhvr>
                                        <p:cTn id="229" dur="1000"/>
                                        <p:tgtEl>
                                          <p:spTgt spid="137221"/>
                                        </p:tgtEl>
                                        <p:attrNameLst>
                                          <p:attrName>ppt_y</p:attrName>
                                        </p:attrNameLst>
                                      </p:cBhvr>
                                      <p:tavLst>
                                        <p:tav tm="0">
                                          <p:val>
                                            <p:strVal val="ppt_y"/>
                                          </p:val>
                                        </p:tav>
                                        <p:tav tm="100000">
                                          <p:val>
                                            <p:strVal val="ppt_y-.1"/>
                                          </p:val>
                                        </p:tav>
                                      </p:tavLst>
                                    </p:anim>
                                    <p:set>
                                      <p:cBhvr>
                                        <p:cTn id="230" dur="1" fill="hold">
                                          <p:stCondLst>
                                            <p:cond delay="999"/>
                                          </p:stCondLst>
                                        </p:cTn>
                                        <p:tgtEl>
                                          <p:spTgt spid="137221"/>
                                        </p:tgtEl>
                                        <p:attrNameLst>
                                          <p:attrName>style.visibility</p:attrName>
                                        </p:attrNameLst>
                                      </p:cBhvr>
                                      <p:to>
                                        <p:strVal val="hidden"/>
                                      </p:to>
                                    </p:set>
                                  </p:childTnLst>
                                </p:cTn>
                              </p:par>
                              <p:par>
                                <p:cTn id="231" presetID="47" presetClass="exit" presetSubtype="0" fill="hold" grpId="0" nodeType="withEffect">
                                  <p:stCondLst>
                                    <p:cond delay="0"/>
                                  </p:stCondLst>
                                  <p:childTnLst>
                                    <p:animEffect transition="out" filter="fade">
                                      <p:cBhvr>
                                        <p:cTn id="232" dur="1000"/>
                                        <p:tgtEl>
                                          <p:spTgt spid="137233"/>
                                        </p:tgtEl>
                                      </p:cBhvr>
                                    </p:animEffect>
                                    <p:anim calcmode="lin" valueType="num">
                                      <p:cBhvr>
                                        <p:cTn id="233" dur="1000"/>
                                        <p:tgtEl>
                                          <p:spTgt spid="137233"/>
                                        </p:tgtEl>
                                        <p:attrNameLst>
                                          <p:attrName>ppt_x</p:attrName>
                                        </p:attrNameLst>
                                      </p:cBhvr>
                                      <p:tavLst>
                                        <p:tav tm="0">
                                          <p:val>
                                            <p:strVal val="ppt_x"/>
                                          </p:val>
                                        </p:tav>
                                        <p:tav tm="100000">
                                          <p:val>
                                            <p:strVal val="ppt_x"/>
                                          </p:val>
                                        </p:tav>
                                      </p:tavLst>
                                    </p:anim>
                                    <p:anim calcmode="lin" valueType="num">
                                      <p:cBhvr>
                                        <p:cTn id="234" dur="1000"/>
                                        <p:tgtEl>
                                          <p:spTgt spid="137233"/>
                                        </p:tgtEl>
                                        <p:attrNameLst>
                                          <p:attrName>ppt_y</p:attrName>
                                        </p:attrNameLst>
                                      </p:cBhvr>
                                      <p:tavLst>
                                        <p:tav tm="0">
                                          <p:val>
                                            <p:strVal val="ppt_y"/>
                                          </p:val>
                                        </p:tav>
                                        <p:tav tm="100000">
                                          <p:val>
                                            <p:strVal val="ppt_y-.1"/>
                                          </p:val>
                                        </p:tav>
                                      </p:tavLst>
                                    </p:anim>
                                    <p:set>
                                      <p:cBhvr>
                                        <p:cTn id="235" dur="1" fill="hold">
                                          <p:stCondLst>
                                            <p:cond delay="999"/>
                                          </p:stCondLst>
                                        </p:cTn>
                                        <p:tgtEl>
                                          <p:spTgt spid="137233"/>
                                        </p:tgtEl>
                                        <p:attrNameLst>
                                          <p:attrName>style.visibility</p:attrName>
                                        </p:attrNameLst>
                                      </p:cBhvr>
                                      <p:to>
                                        <p:strVal val="hidden"/>
                                      </p:to>
                                    </p:set>
                                  </p:childTnLst>
                                </p:cTn>
                              </p:par>
                            </p:childTnLst>
                          </p:cTn>
                        </p:par>
                        <p:par>
                          <p:cTn id="236" fill="hold" nodeType="afterGroup">
                            <p:stCondLst>
                              <p:cond delay="1000"/>
                            </p:stCondLst>
                            <p:childTnLst>
                              <p:par>
                                <p:cTn id="237" presetID="12" presetClass="entr" presetSubtype="1" fill="hold" grpId="0" nodeType="afterEffect">
                                  <p:stCondLst>
                                    <p:cond delay="0"/>
                                  </p:stCondLst>
                                  <p:childTnLst>
                                    <p:set>
                                      <p:cBhvr>
                                        <p:cTn id="238" dur="1" fill="hold">
                                          <p:stCondLst>
                                            <p:cond delay="0"/>
                                          </p:stCondLst>
                                        </p:cTn>
                                        <p:tgtEl>
                                          <p:spTgt spid="137244"/>
                                        </p:tgtEl>
                                        <p:attrNameLst>
                                          <p:attrName>style.visibility</p:attrName>
                                        </p:attrNameLst>
                                      </p:cBhvr>
                                      <p:to>
                                        <p:strVal val="visible"/>
                                      </p:to>
                                    </p:set>
                                    <p:animEffect transition="in" filter="slide(fromTop)">
                                      <p:cBhvr>
                                        <p:cTn id="239" dur="500"/>
                                        <p:tgtEl>
                                          <p:spTgt spid="137244"/>
                                        </p:tgtEl>
                                      </p:cBhvr>
                                    </p:animEffect>
                                  </p:childTnLst>
                                </p:cTn>
                              </p:par>
                            </p:childTnLst>
                          </p:cTn>
                        </p:par>
                      </p:childTnLst>
                    </p:cTn>
                  </p:par>
                  <p:par>
                    <p:cTn id="240" fill="hold" nodeType="clickPar">
                      <p:stCondLst>
                        <p:cond delay="indefinite"/>
                      </p:stCondLst>
                      <p:childTnLst>
                        <p:par>
                          <p:cTn id="241" fill="hold" nodeType="withGroup">
                            <p:stCondLst>
                              <p:cond delay="0"/>
                            </p:stCondLst>
                            <p:childTnLst>
                              <p:par>
                                <p:cTn id="242" presetID="47" presetClass="exit" presetSubtype="0" fill="hold" grpId="0" nodeType="clickEffect">
                                  <p:stCondLst>
                                    <p:cond delay="0"/>
                                  </p:stCondLst>
                                  <p:childTnLst>
                                    <p:animEffect transition="out" filter="fade">
                                      <p:cBhvr>
                                        <p:cTn id="243" dur="1000"/>
                                        <p:tgtEl>
                                          <p:spTgt spid="137230"/>
                                        </p:tgtEl>
                                      </p:cBhvr>
                                    </p:animEffect>
                                    <p:anim calcmode="lin" valueType="num">
                                      <p:cBhvr>
                                        <p:cTn id="244" dur="1000"/>
                                        <p:tgtEl>
                                          <p:spTgt spid="137230"/>
                                        </p:tgtEl>
                                        <p:attrNameLst>
                                          <p:attrName>ppt_x</p:attrName>
                                        </p:attrNameLst>
                                      </p:cBhvr>
                                      <p:tavLst>
                                        <p:tav tm="0">
                                          <p:val>
                                            <p:strVal val="ppt_x"/>
                                          </p:val>
                                        </p:tav>
                                        <p:tav tm="100000">
                                          <p:val>
                                            <p:strVal val="ppt_x"/>
                                          </p:val>
                                        </p:tav>
                                      </p:tavLst>
                                    </p:anim>
                                    <p:anim calcmode="lin" valueType="num">
                                      <p:cBhvr>
                                        <p:cTn id="245" dur="1000"/>
                                        <p:tgtEl>
                                          <p:spTgt spid="137230"/>
                                        </p:tgtEl>
                                        <p:attrNameLst>
                                          <p:attrName>ppt_y</p:attrName>
                                        </p:attrNameLst>
                                      </p:cBhvr>
                                      <p:tavLst>
                                        <p:tav tm="0">
                                          <p:val>
                                            <p:strVal val="ppt_y"/>
                                          </p:val>
                                        </p:tav>
                                        <p:tav tm="100000">
                                          <p:val>
                                            <p:strVal val="ppt_y-.1"/>
                                          </p:val>
                                        </p:tav>
                                      </p:tavLst>
                                    </p:anim>
                                    <p:set>
                                      <p:cBhvr>
                                        <p:cTn id="246" dur="1" fill="hold">
                                          <p:stCondLst>
                                            <p:cond delay="999"/>
                                          </p:stCondLst>
                                        </p:cTn>
                                        <p:tgtEl>
                                          <p:spTgt spid="137230"/>
                                        </p:tgtEl>
                                        <p:attrNameLst>
                                          <p:attrName>style.visibility</p:attrName>
                                        </p:attrNameLst>
                                      </p:cBhvr>
                                      <p:to>
                                        <p:strVal val="hidden"/>
                                      </p:to>
                                    </p:set>
                                  </p:childTnLst>
                                </p:cTn>
                              </p:par>
                              <p:par>
                                <p:cTn id="247" presetID="47" presetClass="exit" presetSubtype="0" fill="hold" grpId="0" nodeType="withEffect">
                                  <p:stCondLst>
                                    <p:cond delay="0"/>
                                  </p:stCondLst>
                                  <p:childTnLst>
                                    <p:animEffect transition="out" filter="fade">
                                      <p:cBhvr>
                                        <p:cTn id="248" dur="1000"/>
                                        <p:tgtEl>
                                          <p:spTgt spid="137237"/>
                                        </p:tgtEl>
                                      </p:cBhvr>
                                    </p:animEffect>
                                    <p:anim calcmode="lin" valueType="num">
                                      <p:cBhvr>
                                        <p:cTn id="249" dur="1000"/>
                                        <p:tgtEl>
                                          <p:spTgt spid="137237"/>
                                        </p:tgtEl>
                                        <p:attrNameLst>
                                          <p:attrName>ppt_x</p:attrName>
                                        </p:attrNameLst>
                                      </p:cBhvr>
                                      <p:tavLst>
                                        <p:tav tm="0">
                                          <p:val>
                                            <p:strVal val="ppt_x"/>
                                          </p:val>
                                        </p:tav>
                                        <p:tav tm="100000">
                                          <p:val>
                                            <p:strVal val="ppt_x"/>
                                          </p:val>
                                        </p:tav>
                                      </p:tavLst>
                                    </p:anim>
                                    <p:anim calcmode="lin" valueType="num">
                                      <p:cBhvr>
                                        <p:cTn id="250" dur="1000"/>
                                        <p:tgtEl>
                                          <p:spTgt spid="137237"/>
                                        </p:tgtEl>
                                        <p:attrNameLst>
                                          <p:attrName>ppt_y</p:attrName>
                                        </p:attrNameLst>
                                      </p:cBhvr>
                                      <p:tavLst>
                                        <p:tav tm="0">
                                          <p:val>
                                            <p:strVal val="ppt_y"/>
                                          </p:val>
                                        </p:tav>
                                        <p:tav tm="100000">
                                          <p:val>
                                            <p:strVal val="ppt_y-.1"/>
                                          </p:val>
                                        </p:tav>
                                      </p:tavLst>
                                    </p:anim>
                                    <p:set>
                                      <p:cBhvr>
                                        <p:cTn id="251" dur="1" fill="hold">
                                          <p:stCondLst>
                                            <p:cond delay="999"/>
                                          </p:stCondLst>
                                        </p:cTn>
                                        <p:tgtEl>
                                          <p:spTgt spid="137237"/>
                                        </p:tgtEl>
                                        <p:attrNameLst>
                                          <p:attrName>style.visibility</p:attrName>
                                        </p:attrNameLst>
                                      </p:cBhvr>
                                      <p:to>
                                        <p:strVal val="hidden"/>
                                      </p:to>
                                    </p:set>
                                  </p:childTnLst>
                                </p:cTn>
                              </p:par>
                              <p:par>
                                <p:cTn id="252" presetID="47" presetClass="exit" presetSubtype="0" fill="hold" grpId="0" nodeType="withEffect">
                                  <p:stCondLst>
                                    <p:cond delay="0"/>
                                  </p:stCondLst>
                                  <p:childTnLst>
                                    <p:animEffect transition="out" filter="fade">
                                      <p:cBhvr>
                                        <p:cTn id="253" dur="1000"/>
                                        <p:tgtEl>
                                          <p:spTgt spid="137241"/>
                                        </p:tgtEl>
                                      </p:cBhvr>
                                    </p:animEffect>
                                    <p:anim calcmode="lin" valueType="num">
                                      <p:cBhvr>
                                        <p:cTn id="254" dur="1000"/>
                                        <p:tgtEl>
                                          <p:spTgt spid="137241"/>
                                        </p:tgtEl>
                                        <p:attrNameLst>
                                          <p:attrName>ppt_x</p:attrName>
                                        </p:attrNameLst>
                                      </p:cBhvr>
                                      <p:tavLst>
                                        <p:tav tm="0">
                                          <p:val>
                                            <p:strVal val="ppt_x"/>
                                          </p:val>
                                        </p:tav>
                                        <p:tav tm="100000">
                                          <p:val>
                                            <p:strVal val="ppt_x"/>
                                          </p:val>
                                        </p:tav>
                                      </p:tavLst>
                                    </p:anim>
                                    <p:anim calcmode="lin" valueType="num">
                                      <p:cBhvr>
                                        <p:cTn id="255" dur="1000"/>
                                        <p:tgtEl>
                                          <p:spTgt spid="137241"/>
                                        </p:tgtEl>
                                        <p:attrNameLst>
                                          <p:attrName>ppt_y</p:attrName>
                                        </p:attrNameLst>
                                      </p:cBhvr>
                                      <p:tavLst>
                                        <p:tav tm="0">
                                          <p:val>
                                            <p:strVal val="ppt_y"/>
                                          </p:val>
                                        </p:tav>
                                        <p:tav tm="100000">
                                          <p:val>
                                            <p:strVal val="ppt_y-.1"/>
                                          </p:val>
                                        </p:tav>
                                      </p:tavLst>
                                    </p:anim>
                                    <p:set>
                                      <p:cBhvr>
                                        <p:cTn id="256" dur="1" fill="hold">
                                          <p:stCondLst>
                                            <p:cond delay="999"/>
                                          </p:stCondLst>
                                        </p:cTn>
                                        <p:tgtEl>
                                          <p:spTgt spid="137241"/>
                                        </p:tgtEl>
                                        <p:attrNameLst>
                                          <p:attrName>style.visibility</p:attrName>
                                        </p:attrNameLst>
                                      </p:cBhvr>
                                      <p:to>
                                        <p:strVal val="hidden"/>
                                      </p:to>
                                    </p:set>
                                  </p:childTnLst>
                                </p:cTn>
                              </p:par>
                            </p:childTnLst>
                          </p:cTn>
                        </p:par>
                        <p:par>
                          <p:cTn id="257" fill="hold" nodeType="afterGroup">
                            <p:stCondLst>
                              <p:cond delay="1000"/>
                            </p:stCondLst>
                            <p:childTnLst>
                              <p:par>
                                <p:cTn id="258" presetID="47" presetClass="entr" presetSubtype="0" fill="hold" grpId="0" nodeType="afterEffect">
                                  <p:stCondLst>
                                    <p:cond delay="0"/>
                                  </p:stCondLst>
                                  <p:childTnLst>
                                    <p:set>
                                      <p:cBhvr>
                                        <p:cTn id="259" dur="1" fill="hold">
                                          <p:stCondLst>
                                            <p:cond delay="0"/>
                                          </p:stCondLst>
                                        </p:cTn>
                                        <p:tgtEl>
                                          <p:spTgt spid="137255"/>
                                        </p:tgtEl>
                                        <p:attrNameLst>
                                          <p:attrName>style.visibility</p:attrName>
                                        </p:attrNameLst>
                                      </p:cBhvr>
                                      <p:to>
                                        <p:strVal val="visible"/>
                                      </p:to>
                                    </p:set>
                                    <p:animEffect transition="in" filter="fade">
                                      <p:cBhvr>
                                        <p:cTn id="260" dur="1000"/>
                                        <p:tgtEl>
                                          <p:spTgt spid="137255"/>
                                        </p:tgtEl>
                                      </p:cBhvr>
                                    </p:animEffect>
                                    <p:anim calcmode="lin" valueType="num">
                                      <p:cBhvr>
                                        <p:cTn id="261" dur="1000" fill="hold"/>
                                        <p:tgtEl>
                                          <p:spTgt spid="137255"/>
                                        </p:tgtEl>
                                        <p:attrNameLst>
                                          <p:attrName>ppt_x</p:attrName>
                                        </p:attrNameLst>
                                      </p:cBhvr>
                                      <p:tavLst>
                                        <p:tav tm="0">
                                          <p:val>
                                            <p:strVal val="#ppt_x"/>
                                          </p:val>
                                        </p:tav>
                                        <p:tav tm="100000">
                                          <p:val>
                                            <p:strVal val="#ppt_x"/>
                                          </p:val>
                                        </p:tav>
                                      </p:tavLst>
                                    </p:anim>
                                    <p:anim calcmode="lin" valueType="num">
                                      <p:cBhvr>
                                        <p:cTn id="262" dur="1000" fill="hold"/>
                                        <p:tgtEl>
                                          <p:spTgt spid="137255"/>
                                        </p:tgtEl>
                                        <p:attrNameLst>
                                          <p:attrName>ppt_y</p:attrName>
                                        </p:attrNameLst>
                                      </p:cBhvr>
                                      <p:tavLst>
                                        <p:tav tm="0">
                                          <p:val>
                                            <p:strVal val="#ppt_y-.1"/>
                                          </p:val>
                                        </p:tav>
                                        <p:tav tm="100000">
                                          <p:val>
                                            <p:strVal val="#ppt_y"/>
                                          </p:val>
                                        </p:tav>
                                      </p:tavLst>
                                    </p:anim>
                                  </p:childTnLst>
                                </p:cTn>
                              </p:par>
                            </p:childTnLst>
                          </p:cTn>
                        </p:par>
                        <p:par>
                          <p:cTn id="263" fill="hold" nodeType="afterGroup">
                            <p:stCondLst>
                              <p:cond delay="2000"/>
                            </p:stCondLst>
                            <p:childTnLst>
                              <p:par>
                                <p:cTn id="264" presetID="12" presetClass="entr" presetSubtype="1" fill="hold" grpId="0" nodeType="afterEffect">
                                  <p:stCondLst>
                                    <p:cond delay="0"/>
                                  </p:stCondLst>
                                  <p:childTnLst>
                                    <p:set>
                                      <p:cBhvr>
                                        <p:cTn id="265" dur="1" fill="hold">
                                          <p:stCondLst>
                                            <p:cond delay="0"/>
                                          </p:stCondLst>
                                        </p:cTn>
                                        <p:tgtEl>
                                          <p:spTgt spid="137245"/>
                                        </p:tgtEl>
                                        <p:attrNameLst>
                                          <p:attrName>style.visibility</p:attrName>
                                        </p:attrNameLst>
                                      </p:cBhvr>
                                      <p:to>
                                        <p:strVal val="visible"/>
                                      </p:to>
                                    </p:set>
                                    <p:animEffect transition="in" filter="slide(fromTop)">
                                      <p:cBhvr>
                                        <p:cTn id="266" dur="500"/>
                                        <p:tgtEl>
                                          <p:spTgt spid="137245"/>
                                        </p:tgtEl>
                                      </p:cBhvr>
                                    </p:animEffect>
                                  </p:childTnLst>
                                </p:cTn>
                              </p:par>
                            </p:childTnLst>
                          </p:cTn>
                        </p:par>
                      </p:childTnLst>
                    </p:cTn>
                  </p:par>
                  <p:par>
                    <p:cTn id="267" fill="hold" nodeType="clickPar">
                      <p:stCondLst>
                        <p:cond delay="indefinite"/>
                      </p:stCondLst>
                      <p:childTnLst>
                        <p:par>
                          <p:cTn id="268" fill="hold" nodeType="withGroup">
                            <p:stCondLst>
                              <p:cond delay="0"/>
                            </p:stCondLst>
                            <p:childTnLst>
                              <p:par>
                                <p:cTn id="269" presetID="47" presetClass="exit" presetSubtype="0" fill="hold" grpId="1" nodeType="clickEffect">
                                  <p:stCondLst>
                                    <p:cond delay="0"/>
                                  </p:stCondLst>
                                  <p:childTnLst>
                                    <p:animEffect transition="out" filter="fade">
                                      <p:cBhvr>
                                        <p:cTn id="270" dur="1000"/>
                                        <p:tgtEl>
                                          <p:spTgt spid="137255"/>
                                        </p:tgtEl>
                                      </p:cBhvr>
                                    </p:animEffect>
                                    <p:anim calcmode="lin" valueType="num">
                                      <p:cBhvr>
                                        <p:cTn id="271" dur="1000"/>
                                        <p:tgtEl>
                                          <p:spTgt spid="137255"/>
                                        </p:tgtEl>
                                        <p:attrNameLst>
                                          <p:attrName>ppt_x</p:attrName>
                                        </p:attrNameLst>
                                      </p:cBhvr>
                                      <p:tavLst>
                                        <p:tav tm="0">
                                          <p:val>
                                            <p:strVal val="ppt_x"/>
                                          </p:val>
                                        </p:tav>
                                        <p:tav tm="100000">
                                          <p:val>
                                            <p:strVal val="ppt_x"/>
                                          </p:val>
                                        </p:tav>
                                      </p:tavLst>
                                    </p:anim>
                                    <p:anim calcmode="lin" valueType="num">
                                      <p:cBhvr>
                                        <p:cTn id="272" dur="1000"/>
                                        <p:tgtEl>
                                          <p:spTgt spid="137255"/>
                                        </p:tgtEl>
                                        <p:attrNameLst>
                                          <p:attrName>ppt_y</p:attrName>
                                        </p:attrNameLst>
                                      </p:cBhvr>
                                      <p:tavLst>
                                        <p:tav tm="0">
                                          <p:val>
                                            <p:strVal val="ppt_y"/>
                                          </p:val>
                                        </p:tav>
                                        <p:tav tm="100000">
                                          <p:val>
                                            <p:strVal val="ppt_y-.1"/>
                                          </p:val>
                                        </p:tav>
                                      </p:tavLst>
                                    </p:anim>
                                    <p:set>
                                      <p:cBhvr>
                                        <p:cTn id="273" dur="1" fill="hold">
                                          <p:stCondLst>
                                            <p:cond delay="999"/>
                                          </p:stCondLst>
                                        </p:cTn>
                                        <p:tgtEl>
                                          <p:spTgt spid="137255"/>
                                        </p:tgtEl>
                                        <p:attrNameLst>
                                          <p:attrName>style.visibility</p:attrName>
                                        </p:attrNameLst>
                                      </p:cBhvr>
                                      <p:to>
                                        <p:strVal val="hidden"/>
                                      </p:to>
                                    </p:set>
                                  </p:childTnLst>
                                </p:cTn>
                              </p:par>
                              <p:par>
                                <p:cTn id="274" presetID="47" presetClass="exit" presetSubtype="0" fill="hold" grpId="0" nodeType="withEffect">
                                  <p:stCondLst>
                                    <p:cond delay="0"/>
                                  </p:stCondLst>
                                  <p:childTnLst>
                                    <p:animEffect transition="out" filter="fade">
                                      <p:cBhvr>
                                        <p:cTn id="275" dur="1000"/>
                                        <p:tgtEl>
                                          <p:spTgt spid="137239"/>
                                        </p:tgtEl>
                                      </p:cBhvr>
                                    </p:animEffect>
                                    <p:anim calcmode="lin" valueType="num">
                                      <p:cBhvr>
                                        <p:cTn id="276" dur="1000"/>
                                        <p:tgtEl>
                                          <p:spTgt spid="137239"/>
                                        </p:tgtEl>
                                        <p:attrNameLst>
                                          <p:attrName>ppt_x</p:attrName>
                                        </p:attrNameLst>
                                      </p:cBhvr>
                                      <p:tavLst>
                                        <p:tav tm="0">
                                          <p:val>
                                            <p:strVal val="ppt_x"/>
                                          </p:val>
                                        </p:tav>
                                        <p:tav tm="100000">
                                          <p:val>
                                            <p:strVal val="ppt_x"/>
                                          </p:val>
                                        </p:tav>
                                      </p:tavLst>
                                    </p:anim>
                                    <p:anim calcmode="lin" valueType="num">
                                      <p:cBhvr>
                                        <p:cTn id="277" dur="1000"/>
                                        <p:tgtEl>
                                          <p:spTgt spid="137239"/>
                                        </p:tgtEl>
                                        <p:attrNameLst>
                                          <p:attrName>ppt_y</p:attrName>
                                        </p:attrNameLst>
                                      </p:cBhvr>
                                      <p:tavLst>
                                        <p:tav tm="0">
                                          <p:val>
                                            <p:strVal val="ppt_y"/>
                                          </p:val>
                                        </p:tav>
                                        <p:tav tm="100000">
                                          <p:val>
                                            <p:strVal val="ppt_y-.1"/>
                                          </p:val>
                                        </p:tav>
                                      </p:tavLst>
                                    </p:anim>
                                    <p:set>
                                      <p:cBhvr>
                                        <p:cTn id="278" dur="1" fill="hold">
                                          <p:stCondLst>
                                            <p:cond delay="999"/>
                                          </p:stCondLst>
                                        </p:cTn>
                                        <p:tgtEl>
                                          <p:spTgt spid="137239"/>
                                        </p:tgtEl>
                                        <p:attrNameLst>
                                          <p:attrName>style.visibility</p:attrName>
                                        </p:attrNameLst>
                                      </p:cBhvr>
                                      <p:to>
                                        <p:strVal val="hidden"/>
                                      </p:to>
                                    </p:set>
                                  </p:childTnLst>
                                </p:cTn>
                              </p:par>
                              <p:par>
                                <p:cTn id="279" presetID="47" presetClass="exit" presetSubtype="0" fill="hold" grpId="0" nodeType="withEffect">
                                  <p:stCondLst>
                                    <p:cond delay="0"/>
                                  </p:stCondLst>
                                  <p:childTnLst>
                                    <p:animEffect transition="out" filter="fade">
                                      <p:cBhvr>
                                        <p:cTn id="280" dur="1000"/>
                                        <p:tgtEl>
                                          <p:spTgt spid="137227"/>
                                        </p:tgtEl>
                                      </p:cBhvr>
                                    </p:animEffect>
                                    <p:anim calcmode="lin" valueType="num">
                                      <p:cBhvr>
                                        <p:cTn id="281" dur="1000"/>
                                        <p:tgtEl>
                                          <p:spTgt spid="137227"/>
                                        </p:tgtEl>
                                        <p:attrNameLst>
                                          <p:attrName>ppt_x</p:attrName>
                                        </p:attrNameLst>
                                      </p:cBhvr>
                                      <p:tavLst>
                                        <p:tav tm="0">
                                          <p:val>
                                            <p:strVal val="ppt_x"/>
                                          </p:val>
                                        </p:tav>
                                        <p:tav tm="100000">
                                          <p:val>
                                            <p:strVal val="ppt_x"/>
                                          </p:val>
                                        </p:tav>
                                      </p:tavLst>
                                    </p:anim>
                                    <p:anim calcmode="lin" valueType="num">
                                      <p:cBhvr>
                                        <p:cTn id="282" dur="1000"/>
                                        <p:tgtEl>
                                          <p:spTgt spid="137227"/>
                                        </p:tgtEl>
                                        <p:attrNameLst>
                                          <p:attrName>ppt_y</p:attrName>
                                        </p:attrNameLst>
                                      </p:cBhvr>
                                      <p:tavLst>
                                        <p:tav tm="0">
                                          <p:val>
                                            <p:strVal val="ppt_y"/>
                                          </p:val>
                                        </p:tav>
                                        <p:tav tm="100000">
                                          <p:val>
                                            <p:strVal val="ppt_y-.1"/>
                                          </p:val>
                                        </p:tav>
                                      </p:tavLst>
                                    </p:anim>
                                    <p:set>
                                      <p:cBhvr>
                                        <p:cTn id="283" dur="1" fill="hold">
                                          <p:stCondLst>
                                            <p:cond delay="999"/>
                                          </p:stCondLst>
                                        </p:cTn>
                                        <p:tgtEl>
                                          <p:spTgt spid="137227"/>
                                        </p:tgtEl>
                                        <p:attrNameLst>
                                          <p:attrName>style.visibility</p:attrName>
                                        </p:attrNameLst>
                                      </p:cBhvr>
                                      <p:to>
                                        <p:strVal val="hidden"/>
                                      </p:to>
                                    </p:set>
                                  </p:childTnLst>
                                </p:cTn>
                              </p:par>
                              <p:par>
                                <p:cTn id="284" presetID="47" presetClass="exit" presetSubtype="0" fill="hold" grpId="0" nodeType="withEffect">
                                  <p:stCondLst>
                                    <p:cond delay="0"/>
                                  </p:stCondLst>
                                  <p:childTnLst>
                                    <p:animEffect transition="out" filter="fade">
                                      <p:cBhvr>
                                        <p:cTn id="285" dur="1000"/>
                                        <p:tgtEl>
                                          <p:spTgt spid="137234"/>
                                        </p:tgtEl>
                                      </p:cBhvr>
                                    </p:animEffect>
                                    <p:anim calcmode="lin" valueType="num">
                                      <p:cBhvr>
                                        <p:cTn id="286" dur="1000"/>
                                        <p:tgtEl>
                                          <p:spTgt spid="137234"/>
                                        </p:tgtEl>
                                        <p:attrNameLst>
                                          <p:attrName>ppt_x</p:attrName>
                                        </p:attrNameLst>
                                      </p:cBhvr>
                                      <p:tavLst>
                                        <p:tav tm="0">
                                          <p:val>
                                            <p:strVal val="ppt_x"/>
                                          </p:val>
                                        </p:tav>
                                        <p:tav tm="100000">
                                          <p:val>
                                            <p:strVal val="ppt_x"/>
                                          </p:val>
                                        </p:tav>
                                      </p:tavLst>
                                    </p:anim>
                                    <p:anim calcmode="lin" valueType="num">
                                      <p:cBhvr>
                                        <p:cTn id="287" dur="1000"/>
                                        <p:tgtEl>
                                          <p:spTgt spid="137234"/>
                                        </p:tgtEl>
                                        <p:attrNameLst>
                                          <p:attrName>ppt_y</p:attrName>
                                        </p:attrNameLst>
                                      </p:cBhvr>
                                      <p:tavLst>
                                        <p:tav tm="0">
                                          <p:val>
                                            <p:strVal val="ppt_y"/>
                                          </p:val>
                                        </p:tav>
                                        <p:tav tm="100000">
                                          <p:val>
                                            <p:strVal val="ppt_y-.1"/>
                                          </p:val>
                                        </p:tav>
                                      </p:tavLst>
                                    </p:anim>
                                    <p:set>
                                      <p:cBhvr>
                                        <p:cTn id="288" dur="1" fill="hold">
                                          <p:stCondLst>
                                            <p:cond delay="999"/>
                                          </p:stCondLst>
                                        </p:cTn>
                                        <p:tgtEl>
                                          <p:spTgt spid="137234"/>
                                        </p:tgtEl>
                                        <p:attrNameLst>
                                          <p:attrName>style.visibility</p:attrName>
                                        </p:attrNameLst>
                                      </p:cBhvr>
                                      <p:to>
                                        <p:strVal val="hidden"/>
                                      </p:to>
                                    </p:set>
                                  </p:childTnLst>
                                </p:cTn>
                              </p:par>
                              <p:par>
                                <p:cTn id="289" presetID="47" presetClass="exit" presetSubtype="0" fill="hold" grpId="0" nodeType="withEffect">
                                  <p:stCondLst>
                                    <p:cond delay="0"/>
                                  </p:stCondLst>
                                  <p:childTnLst>
                                    <p:animEffect transition="out" filter="fade">
                                      <p:cBhvr>
                                        <p:cTn id="290" dur="1000"/>
                                        <p:tgtEl>
                                          <p:spTgt spid="137226"/>
                                        </p:tgtEl>
                                      </p:cBhvr>
                                    </p:animEffect>
                                    <p:anim calcmode="lin" valueType="num">
                                      <p:cBhvr>
                                        <p:cTn id="291" dur="1000"/>
                                        <p:tgtEl>
                                          <p:spTgt spid="137226"/>
                                        </p:tgtEl>
                                        <p:attrNameLst>
                                          <p:attrName>ppt_x</p:attrName>
                                        </p:attrNameLst>
                                      </p:cBhvr>
                                      <p:tavLst>
                                        <p:tav tm="0">
                                          <p:val>
                                            <p:strVal val="ppt_x"/>
                                          </p:val>
                                        </p:tav>
                                        <p:tav tm="100000">
                                          <p:val>
                                            <p:strVal val="ppt_x"/>
                                          </p:val>
                                        </p:tav>
                                      </p:tavLst>
                                    </p:anim>
                                    <p:anim calcmode="lin" valueType="num">
                                      <p:cBhvr>
                                        <p:cTn id="292" dur="1000"/>
                                        <p:tgtEl>
                                          <p:spTgt spid="137226"/>
                                        </p:tgtEl>
                                        <p:attrNameLst>
                                          <p:attrName>ppt_y</p:attrName>
                                        </p:attrNameLst>
                                      </p:cBhvr>
                                      <p:tavLst>
                                        <p:tav tm="0">
                                          <p:val>
                                            <p:strVal val="ppt_y"/>
                                          </p:val>
                                        </p:tav>
                                        <p:tav tm="100000">
                                          <p:val>
                                            <p:strVal val="ppt_y-.1"/>
                                          </p:val>
                                        </p:tav>
                                      </p:tavLst>
                                    </p:anim>
                                    <p:set>
                                      <p:cBhvr>
                                        <p:cTn id="293" dur="1" fill="hold">
                                          <p:stCondLst>
                                            <p:cond delay="999"/>
                                          </p:stCondLst>
                                        </p:cTn>
                                        <p:tgtEl>
                                          <p:spTgt spid="137226"/>
                                        </p:tgtEl>
                                        <p:attrNameLst>
                                          <p:attrName>style.visibility</p:attrName>
                                        </p:attrNameLst>
                                      </p:cBhvr>
                                      <p:to>
                                        <p:strVal val="hidden"/>
                                      </p:to>
                                    </p:set>
                                  </p:childTnLst>
                                </p:cTn>
                              </p:par>
                            </p:childTnLst>
                          </p:cTn>
                        </p:par>
                        <p:par>
                          <p:cTn id="294" fill="hold" nodeType="afterGroup">
                            <p:stCondLst>
                              <p:cond delay="1000"/>
                            </p:stCondLst>
                            <p:childTnLst>
                              <p:par>
                                <p:cTn id="295" presetID="12" presetClass="entr" presetSubtype="1" fill="hold" grpId="0" nodeType="afterEffect">
                                  <p:stCondLst>
                                    <p:cond delay="0"/>
                                  </p:stCondLst>
                                  <p:childTnLst>
                                    <p:set>
                                      <p:cBhvr>
                                        <p:cTn id="296" dur="1" fill="hold">
                                          <p:stCondLst>
                                            <p:cond delay="0"/>
                                          </p:stCondLst>
                                        </p:cTn>
                                        <p:tgtEl>
                                          <p:spTgt spid="137250"/>
                                        </p:tgtEl>
                                        <p:attrNameLst>
                                          <p:attrName>style.visibility</p:attrName>
                                        </p:attrNameLst>
                                      </p:cBhvr>
                                      <p:to>
                                        <p:strVal val="visible"/>
                                      </p:to>
                                    </p:set>
                                    <p:animEffect transition="in" filter="slide(fromTop)">
                                      <p:cBhvr>
                                        <p:cTn id="297" dur="500"/>
                                        <p:tgtEl>
                                          <p:spTgt spid="137250"/>
                                        </p:tgtEl>
                                      </p:cBhvr>
                                    </p:animEffect>
                                  </p:childTnLst>
                                </p:cTn>
                              </p:par>
                            </p:childTnLst>
                          </p:cTn>
                        </p:par>
                      </p:childTnLst>
                    </p:cTn>
                  </p:par>
                  <p:par>
                    <p:cTn id="298" fill="hold" nodeType="clickPar">
                      <p:stCondLst>
                        <p:cond delay="indefinite"/>
                      </p:stCondLst>
                      <p:childTnLst>
                        <p:par>
                          <p:cTn id="299" fill="hold" nodeType="withGroup">
                            <p:stCondLst>
                              <p:cond delay="0"/>
                            </p:stCondLst>
                            <p:childTnLst>
                              <p:par>
                                <p:cTn id="300" presetID="47" presetClass="exit" presetSubtype="0" fill="hold" grpId="0" nodeType="clickEffect">
                                  <p:stCondLst>
                                    <p:cond delay="0"/>
                                  </p:stCondLst>
                                  <p:childTnLst>
                                    <p:animEffect transition="out" filter="fade">
                                      <p:cBhvr>
                                        <p:cTn id="301" dur="1000"/>
                                        <p:tgtEl>
                                          <p:spTgt spid="137229"/>
                                        </p:tgtEl>
                                      </p:cBhvr>
                                    </p:animEffect>
                                    <p:anim calcmode="lin" valueType="num">
                                      <p:cBhvr>
                                        <p:cTn id="302" dur="1000"/>
                                        <p:tgtEl>
                                          <p:spTgt spid="137229"/>
                                        </p:tgtEl>
                                        <p:attrNameLst>
                                          <p:attrName>ppt_x</p:attrName>
                                        </p:attrNameLst>
                                      </p:cBhvr>
                                      <p:tavLst>
                                        <p:tav tm="0">
                                          <p:val>
                                            <p:strVal val="ppt_x"/>
                                          </p:val>
                                        </p:tav>
                                        <p:tav tm="100000">
                                          <p:val>
                                            <p:strVal val="ppt_x"/>
                                          </p:val>
                                        </p:tav>
                                      </p:tavLst>
                                    </p:anim>
                                    <p:anim calcmode="lin" valueType="num">
                                      <p:cBhvr>
                                        <p:cTn id="303" dur="1000"/>
                                        <p:tgtEl>
                                          <p:spTgt spid="137229"/>
                                        </p:tgtEl>
                                        <p:attrNameLst>
                                          <p:attrName>ppt_y</p:attrName>
                                        </p:attrNameLst>
                                      </p:cBhvr>
                                      <p:tavLst>
                                        <p:tav tm="0">
                                          <p:val>
                                            <p:strVal val="ppt_y"/>
                                          </p:val>
                                        </p:tav>
                                        <p:tav tm="100000">
                                          <p:val>
                                            <p:strVal val="ppt_y-.1"/>
                                          </p:val>
                                        </p:tav>
                                      </p:tavLst>
                                    </p:anim>
                                    <p:set>
                                      <p:cBhvr>
                                        <p:cTn id="304" dur="1" fill="hold">
                                          <p:stCondLst>
                                            <p:cond delay="999"/>
                                          </p:stCondLst>
                                        </p:cTn>
                                        <p:tgtEl>
                                          <p:spTgt spid="137229"/>
                                        </p:tgtEl>
                                        <p:attrNameLst>
                                          <p:attrName>style.visibility</p:attrName>
                                        </p:attrNameLst>
                                      </p:cBhvr>
                                      <p:to>
                                        <p:strVal val="hidden"/>
                                      </p:to>
                                    </p:set>
                                  </p:childTnLst>
                                </p:cTn>
                              </p:par>
                              <p:par>
                                <p:cTn id="305" presetID="47" presetClass="exit" presetSubtype="0" fill="hold" grpId="0" nodeType="withEffect">
                                  <p:stCondLst>
                                    <p:cond delay="0"/>
                                  </p:stCondLst>
                                  <p:childTnLst>
                                    <p:animEffect transition="out" filter="fade">
                                      <p:cBhvr>
                                        <p:cTn id="306" dur="1000"/>
                                        <p:tgtEl>
                                          <p:spTgt spid="137238"/>
                                        </p:tgtEl>
                                      </p:cBhvr>
                                    </p:animEffect>
                                    <p:anim calcmode="lin" valueType="num">
                                      <p:cBhvr>
                                        <p:cTn id="307" dur="1000"/>
                                        <p:tgtEl>
                                          <p:spTgt spid="137238"/>
                                        </p:tgtEl>
                                        <p:attrNameLst>
                                          <p:attrName>ppt_x</p:attrName>
                                        </p:attrNameLst>
                                      </p:cBhvr>
                                      <p:tavLst>
                                        <p:tav tm="0">
                                          <p:val>
                                            <p:strVal val="ppt_x"/>
                                          </p:val>
                                        </p:tav>
                                        <p:tav tm="100000">
                                          <p:val>
                                            <p:strVal val="ppt_x"/>
                                          </p:val>
                                        </p:tav>
                                      </p:tavLst>
                                    </p:anim>
                                    <p:anim calcmode="lin" valueType="num">
                                      <p:cBhvr>
                                        <p:cTn id="308" dur="1000"/>
                                        <p:tgtEl>
                                          <p:spTgt spid="137238"/>
                                        </p:tgtEl>
                                        <p:attrNameLst>
                                          <p:attrName>ppt_y</p:attrName>
                                        </p:attrNameLst>
                                      </p:cBhvr>
                                      <p:tavLst>
                                        <p:tav tm="0">
                                          <p:val>
                                            <p:strVal val="ppt_y"/>
                                          </p:val>
                                        </p:tav>
                                        <p:tav tm="100000">
                                          <p:val>
                                            <p:strVal val="ppt_y-.1"/>
                                          </p:val>
                                        </p:tav>
                                      </p:tavLst>
                                    </p:anim>
                                    <p:set>
                                      <p:cBhvr>
                                        <p:cTn id="309" dur="1" fill="hold">
                                          <p:stCondLst>
                                            <p:cond delay="999"/>
                                          </p:stCondLst>
                                        </p:cTn>
                                        <p:tgtEl>
                                          <p:spTgt spid="137238"/>
                                        </p:tgtEl>
                                        <p:attrNameLst>
                                          <p:attrName>style.visibility</p:attrName>
                                        </p:attrNameLst>
                                      </p:cBhvr>
                                      <p:to>
                                        <p:strVal val="hidden"/>
                                      </p:to>
                                    </p:set>
                                  </p:childTnLst>
                                </p:cTn>
                              </p:par>
                              <p:par>
                                <p:cTn id="310" presetID="47" presetClass="exit" presetSubtype="0" fill="hold" grpId="0" nodeType="withEffect">
                                  <p:stCondLst>
                                    <p:cond delay="0"/>
                                  </p:stCondLst>
                                  <p:childTnLst>
                                    <p:animEffect transition="out" filter="fade">
                                      <p:cBhvr>
                                        <p:cTn id="311" dur="1000"/>
                                        <p:tgtEl>
                                          <p:spTgt spid="137240"/>
                                        </p:tgtEl>
                                      </p:cBhvr>
                                    </p:animEffect>
                                    <p:anim calcmode="lin" valueType="num">
                                      <p:cBhvr>
                                        <p:cTn id="312" dur="1000"/>
                                        <p:tgtEl>
                                          <p:spTgt spid="137240"/>
                                        </p:tgtEl>
                                        <p:attrNameLst>
                                          <p:attrName>ppt_x</p:attrName>
                                        </p:attrNameLst>
                                      </p:cBhvr>
                                      <p:tavLst>
                                        <p:tav tm="0">
                                          <p:val>
                                            <p:strVal val="ppt_x"/>
                                          </p:val>
                                        </p:tav>
                                        <p:tav tm="100000">
                                          <p:val>
                                            <p:strVal val="ppt_x"/>
                                          </p:val>
                                        </p:tav>
                                      </p:tavLst>
                                    </p:anim>
                                    <p:anim calcmode="lin" valueType="num">
                                      <p:cBhvr>
                                        <p:cTn id="313" dur="1000"/>
                                        <p:tgtEl>
                                          <p:spTgt spid="137240"/>
                                        </p:tgtEl>
                                        <p:attrNameLst>
                                          <p:attrName>ppt_y</p:attrName>
                                        </p:attrNameLst>
                                      </p:cBhvr>
                                      <p:tavLst>
                                        <p:tav tm="0">
                                          <p:val>
                                            <p:strVal val="ppt_y"/>
                                          </p:val>
                                        </p:tav>
                                        <p:tav tm="100000">
                                          <p:val>
                                            <p:strVal val="ppt_y-.1"/>
                                          </p:val>
                                        </p:tav>
                                      </p:tavLst>
                                    </p:anim>
                                    <p:set>
                                      <p:cBhvr>
                                        <p:cTn id="314" dur="1" fill="hold">
                                          <p:stCondLst>
                                            <p:cond delay="999"/>
                                          </p:stCondLst>
                                        </p:cTn>
                                        <p:tgtEl>
                                          <p:spTgt spid="137240"/>
                                        </p:tgtEl>
                                        <p:attrNameLst>
                                          <p:attrName>style.visibility</p:attrName>
                                        </p:attrNameLst>
                                      </p:cBhvr>
                                      <p:to>
                                        <p:strVal val="hidden"/>
                                      </p:to>
                                    </p:set>
                                  </p:childTnLst>
                                </p:cTn>
                              </p:par>
                            </p:childTnLst>
                          </p:cTn>
                        </p:par>
                        <p:par>
                          <p:cTn id="315" fill="hold" nodeType="afterGroup">
                            <p:stCondLst>
                              <p:cond delay="1000"/>
                            </p:stCondLst>
                            <p:childTnLst>
                              <p:par>
                                <p:cTn id="316" presetID="47" presetClass="entr" presetSubtype="0" fill="hold" grpId="0" nodeType="afterEffect">
                                  <p:stCondLst>
                                    <p:cond delay="0"/>
                                  </p:stCondLst>
                                  <p:childTnLst>
                                    <p:set>
                                      <p:cBhvr>
                                        <p:cTn id="317" dur="1" fill="hold">
                                          <p:stCondLst>
                                            <p:cond delay="0"/>
                                          </p:stCondLst>
                                        </p:cTn>
                                        <p:tgtEl>
                                          <p:spTgt spid="137256"/>
                                        </p:tgtEl>
                                        <p:attrNameLst>
                                          <p:attrName>style.visibility</p:attrName>
                                        </p:attrNameLst>
                                      </p:cBhvr>
                                      <p:to>
                                        <p:strVal val="visible"/>
                                      </p:to>
                                    </p:set>
                                    <p:animEffect transition="in" filter="fade">
                                      <p:cBhvr>
                                        <p:cTn id="318" dur="1000"/>
                                        <p:tgtEl>
                                          <p:spTgt spid="137256"/>
                                        </p:tgtEl>
                                      </p:cBhvr>
                                    </p:animEffect>
                                    <p:anim calcmode="lin" valueType="num">
                                      <p:cBhvr>
                                        <p:cTn id="319" dur="1000" fill="hold"/>
                                        <p:tgtEl>
                                          <p:spTgt spid="137256"/>
                                        </p:tgtEl>
                                        <p:attrNameLst>
                                          <p:attrName>ppt_x</p:attrName>
                                        </p:attrNameLst>
                                      </p:cBhvr>
                                      <p:tavLst>
                                        <p:tav tm="0">
                                          <p:val>
                                            <p:strVal val="#ppt_x"/>
                                          </p:val>
                                        </p:tav>
                                        <p:tav tm="100000">
                                          <p:val>
                                            <p:strVal val="#ppt_x"/>
                                          </p:val>
                                        </p:tav>
                                      </p:tavLst>
                                    </p:anim>
                                    <p:anim calcmode="lin" valueType="num">
                                      <p:cBhvr>
                                        <p:cTn id="320" dur="1000" fill="hold"/>
                                        <p:tgtEl>
                                          <p:spTgt spid="137256"/>
                                        </p:tgtEl>
                                        <p:attrNameLst>
                                          <p:attrName>ppt_y</p:attrName>
                                        </p:attrNameLst>
                                      </p:cBhvr>
                                      <p:tavLst>
                                        <p:tav tm="0">
                                          <p:val>
                                            <p:strVal val="#ppt_y-.1"/>
                                          </p:val>
                                        </p:tav>
                                        <p:tav tm="100000">
                                          <p:val>
                                            <p:strVal val="#ppt_y"/>
                                          </p:val>
                                        </p:tav>
                                      </p:tavLst>
                                    </p:anim>
                                  </p:childTnLst>
                                </p:cTn>
                              </p:par>
                            </p:childTnLst>
                          </p:cTn>
                        </p:par>
                        <p:par>
                          <p:cTn id="321" fill="hold" nodeType="afterGroup">
                            <p:stCondLst>
                              <p:cond delay="2000"/>
                            </p:stCondLst>
                            <p:childTnLst>
                              <p:par>
                                <p:cTn id="322" presetID="12" presetClass="entr" presetSubtype="1" fill="hold" grpId="0" nodeType="afterEffect">
                                  <p:stCondLst>
                                    <p:cond delay="0"/>
                                  </p:stCondLst>
                                  <p:childTnLst>
                                    <p:set>
                                      <p:cBhvr>
                                        <p:cTn id="323" dur="1" fill="hold">
                                          <p:stCondLst>
                                            <p:cond delay="0"/>
                                          </p:stCondLst>
                                        </p:cTn>
                                        <p:tgtEl>
                                          <p:spTgt spid="137253"/>
                                        </p:tgtEl>
                                        <p:attrNameLst>
                                          <p:attrName>style.visibility</p:attrName>
                                        </p:attrNameLst>
                                      </p:cBhvr>
                                      <p:to>
                                        <p:strVal val="visible"/>
                                      </p:to>
                                    </p:set>
                                    <p:animEffect transition="in" filter="slide(fromTop)">
                                      <p:cBhvr>
                                        <p:cTn id="324" dur="500"/>
                                        <p:tgtEl>
                                          <p:spTgt spid="137253"/>
                                        </p:tgtEl>
                                      </p:cBhvr>
                                    </p:animEffect>
                                  </p:childTnLst>
                                </p:cTn>
                              </p:par>
                            </p:childTnLst>
                          </p:cTn>
                        </p:par>
                      </p:childTnLst>
                    </p:cTn>
                  </p:par>
                  <p:par>
                    <p:cTn id="325" fill="hold" nodeType="clickPar">
                      <p:stCondLst>
                        <p:cond delay="indefinite"/>
                      </p:stCondLst>
                      <p:childTnLst>
                        <p:par>
                          <p:cTn id="326" fill="hold" nodeType="withGroup">
                            <p:stCondLst>
                              <p:cond delay="0"/>
                            </p:stCondLst>
                            <p:childTnLst>
                              <p:par>
                                <p:cTn id="327" presetID="47" presetClass="exit" presetSubtype="0" fill="hold" grpId="0" nodeType="clickEffect">
                                  <p:stCondLst>
                                    <p:cond delay="0"/>
                                  </p:stCondLst>
                                  <p:childTnLst>
                                    <p:animEffect transition="out" filter="fade">
                                      <p:cBhvr>
                                        <p:cTn id="328" dur="1000"/>
                                        <p:tgtEl>
                                          <p:spTgt spid="137225"/>
                                        </p:tgtEl>
                                      </p:cBhvr>
                                    </p:animEffect>
                                    <p:anim calcmode="lin" valueType="num">
                                      <p:cBhvr>
                                        <p:cTn id="329" dur="1000"/>
                                        <p:tgtEl>
                                          <p:spTgt spid="137225"/>
                                        </p:tgtEl>
                                        <p:attrNameLst>
                                          <p:attrName>ppt_x</p:attrName>
                                        </p:attrNameLst>
                                      </p:cBhvr>
                                      <p:tavLst>
                                        <p:tav tm="0">
                                          <p:val>
                                            <p:strVal val="ppt_x"/>
                                          </p:val>
                                        </p:tav>
                                        <p:tav tm="100000">
                                          <p:val>
                                            <p:strVal val="ppt_x"/>
                                          </p:val>
                                        </p:tav>
                                      </p:tavLst>
                                    </p:anim>
                                    <p:anim calcmode="lin" valueType="num">
                                      <p:cBhvr>
                                        <p:cTn id="330" dur="1000"/>
                                        <p:tgtEl>
                                          <p:spTgt spid="137225"/>
                                        </p:tgtEl>
                                        <p:attrNameLst>
                                          <p:attrName>ppt_y</p:attrName>
                                        </p:attrNameLst>
                                      </p:cBhvr>
                                      <p:tavLst>
                                        <p:tav tm="0">
                                          <p:val>
                                            <p:strVal val="ppt_y"/>
                                          </p:val>
                                        </p:tav>
                                        <p:tav tm="100000">
                                          <p:val>
                                            <p:strVal val="ppt_y-.1"/>
                                          </p:val>
                                        </p:tav>
                                      </p:tavLst>
                                    </p:anim>
                                    <p:set>
                                      <p:cBhvr>
                                        <p:cTn id="331" dur="1" fill="hold">
                                          <p:stCondLst>
                                            <p:cond delay="999"/>
                                          </p:stCondLst>
                                        </p:cTn>
                                        <p:tgtEl>
                                          <p:spTgt spid="137225"/>
                                        </p:tgtEl>
                                        <p:attrNameLst>
                                          <p:attrName>style.visibility</p:attrName>
                                        </p:attrNameLst>
                                      </p:cBhvr>
                                      <p:to>
                                        <p:strVal val="hidden"/>
                                      </p:to>
                                    </p:set>
                                  </p:childTnLst>
                                </p:cTn>
                              </p:par>
                              <p:par>
                                <p:cTn id="332" presetID="47" presetClass="exit" presetSubtype="0" fill="hold" grpId="0" nodeType="withEffect">
                                  <p:stCondLst>
                                    <p:cond delay="0"/>
                                  </p:stCondLst>
                                  <p:childTnLst>
                                    <p:animEffect transition="out" filter="fade">
                                      <p:cBhvr>
                                        <p:cTn id="333" dur="1000"/>
                                        <p:tgtEl>
                                          <p:spTgt spid="137235"/>
                                        </p:tgtEl>
                                      </p:cBhvr>
                                    </p:animEffect>
                                    <p:anim calcmode="lin" valueType="num">
                                      <p:cBhvr>
                                        <p:cTn id="334" dur="1000"/>
                                        <p:tgtEl>
                                          <p:spTgt spid="137235"/>
                                        </p:tgtEl>
                                        <p:attrNameLst>
                                          <p:attrName>ppt_x</p:attrName>
                                        </p:attrNameLst>
                                      </p:cBhvr>
                                      <p:tavLst>
                                        <p:tav tm="0">
                                          <p:val>
                                            <p:strVal val="ppt_x"/>
                                          </p:val>
                                        </p:tav>
                                        <p:tav tm="100000">
                                          <p:val>
                                            <p:strVal val="ppt_x"/>
                                          </p:val>
                                        </p:tav>
                                      </p:tavLst>
                                    </p:anim>
                                    <p:anim calcmode="lin" valueType="num">
                                      <p:cBhvr>
                                        <p:cTn id="335" dur="1000"/>
                                        <p:tgtEl>
                                          <p:spTgt spid="137235"/>
                                        </p:tgtEl>
                                        <p:attrNameLst>
                                          <p:attrName>ppt_y</p:attrName>
                                        </p:attrNameLst>
                                      </p:cBhvr>
                                      <p:tavLst>
                                        <p:tav tm="0">
                                          <p:val>
                                            <p:strVal val="ppt_y"/>
                                          </p:val>
                                        </p:tav>
                                        <p:tav tm="100000">
                                          <p:val>
                                            <p:strVal val="ppt_y-.1"/>
                                          </p:val>
                                        </p:tav>
                                      </p:tavLst>
                                    </p:anim>
                                    <p:set>
                                      <p:cBhvr>
                                        <p:cTn id="336" dur="1" fill="hold">
                                          <p:stCondLst>
                                            <p:cond delay="999"/>
                                          </p:stCondLst>
                                        </p:cTn>
                                        <p:tgtEl>
                                          <p:spTgt spid="137235"/>
                                        </p:tgtEl>
                                        <p:attrNameLst>
                                          <p:attrName>style.visibility</p:attrName>
                                        </p:attrNameLst>
                                      </p:cBhvr>
                                      <p:to>
                                        <p:strVal val="hidden"/>
                                      </p:to>
                                    </p:set>
                                  </p:childTnLst>
                                </p:cTn>
                              </p:par>
                              <p:par>
                                <p:cTn id="337" presetID="47" presetClass="exit" presetSubtype="0" fill="hold" grpId="0" nodeType="withEffect">
                                  <p:stCondLst>
                                    <p:cond delay="0"/>
                                  </p:stCondLst>
                                  <p:childTnLst>
                                    <p:animEffect transition="out" filter="fade">
                                      <p:cBhvr>
                                        <p:cTn id="338" dur="1000"/>
                                        <p:tgtEl>
                                          <p:spTgt spid="137228"/>
                                        </p:tgtEl>
                                      </p:cBhvr>
                                    </p:animEffect>
                                    <p:anim calcmode="lin" valueType="num">
                                      <p:cBhvr>
                                        <p:cTn id="339" dur="1000"/>
                                        <p:tgtEl>
                                          <p:spTgt spid="137228"/>
                                        </p:tgtEl>
                                        <p:attrNameLst>
                                          <p:attrName>ppt_x</p:attrName>
                                        </p:attrNameLst>
                                      </p:cBhvr>
                                      <p:tavLst>
                                        <p:tav tm="0">
                                          <p:val>
                                            <p:strVal val="ppt_x"/>
                                          </p:val>
                                        </p:tav>
                                        <p:tav tm="100000">
                                          <p:val>
                                            <p:strVal val="ppt_x"/>
                                          </p:val>
                                        </p:tav>
                                      </p:tavLst>
                                    </p:anim>
                                    <p:anim calcmode="lin" valueType="num">
                                      <p:cBhvr>
                                        <p:cTn id="340" dur="1000"/>
                                        <p:tgtEl>
                                          <p:spTgt spid="137228"/>
                                        </p:tgtEl>
                                        <p:attrNameLst>
                                          <p:attrName>ppt_y</p:attrName>
                                        </p:attrNameLst>
                                      </p:cBhvr>
                                      <p:tavLst>
                                        <p:tav tm="0">
                                          <p:val>
                                            <p:strVal val="ppt_y"/>
                                          </p:val>
                                        </p:tav>
                                        <p:tav tm="100000">
                                          <p:val>
                                            <p:strVal val="ppt_y-.1"/>
                                          </p:val>
                                        </p:tav>
                                      </p:tavLst>
                                    </p:anim>
                                    <p:set>
                                      <p:cBhvr>
                                        <p:cTn id="341" dur="1" fill="hold">
                                          <p:stCondLst>
                                            <p:cond delay="999"/>
                                          </p:stCondLst>
                                        </p:cTn>
                                        <p:tgtEl>
                                          <p:spTgt spid="137228"/>
                                        </p:tgtEl>
                                        <p:attrNameLst>
                                          <p:attrName>style.visibility</p:attrName>
                                        </p:attrNameLst>
                                      </p:cBhvr>
                                      <p:to>
                                        <p:strVal val="hidden"/>
                                      </p:to>
                                    </p:set>
                                  </p:childTnLst>
                                </p:cTn>
                              </p:par>
                              <p:par>
                                <p:cTn id="342" presetID="47" presetClass="exit" presetSubtype="0" fill="hold" grpId="0" nodeType="withEffect">
                                  <p:stCondLst>
                                    <p:cond delay="0"/>
                                  </p:stCondLst>
                                  <p:childTnLst>
                                    <p:animEffect transition="out" filter="fade">
                                      <p:cBhvr>
                                        <p:cTn id="343" dur="1000"/>
                                        <p:tgtEl>
                                          <p:spTgt spid="137242"/>
                                        </p:tgtEl>
                                      </p:cBhvr>
                                    </p:animEffect>
                                    <p:anim calcmode="lin" valueType="num">
                                      <p:cBhvr>
                                        <p:cTn id="344" dur="1000"/>
                                        <p:tgtEl>
                                          <p:spTgt spid="137242"/>
                                        </p:tgtEl>
                                        <p:attrNameLst>
                                          <p:attrName>ppt_x</p:attrName>
                                        </p:attrNameLst>
                                      </p:cBhvr>
                                      <p:tavLst>
                                        <p:tav tm="0">
                                          <p:val>
                                            <p:strVal val="ppt_x"/>
                                          </p:val>
                                        </p:tav>
                                        <p:tav tm="100000">
                                          <p:val>
                                            <p:strVal val="ppt_x"/>
                                          </p:val>
                                        </p:tav>
                                      </p:tavLst>
                                    </p:anim>
                                    <p:anim calcmode="lin" valueType="num">
                                      <p:cBhvr>
                                        <p:cTn id="345" dur="1000"/>
                                        <p:tgtEl>
                                          <p:spTgt spid="137242"/>
                                        </p:tgtEl>
                                        <p:attrNameLst>
                                          <p:attrName>ppt_y</p:attrName>
                                        </p:attrNameLst>
                                      </p:cBhvr>
                                      <p:tavLst>
                                        <p:tav tm="0">
                                          <p:val>
                                            <p:strVal val="ppt_y"/>
                                          </p:val>
                                        </p:tav>
                                        <p:tav tm="100000">
                                          <p:val>
                                            <p:strVal val="ppt_y-.1"/>
                                          </p:val>
                                        </p:tav>
                                      </p:tavLst>
                                    </p:anim>
                                    <p:set>
                                      <p:cBhvr>
                                        <p:cTn id="346" dur="1" fill="hold">
                                          <p:stCondLst>
                                            <p:cond delay="999"/>
                                          </p:stCondLst>
                                        </p:cTn>
                                        <p:tgtEl>
                                          <p:spTgt spid="137242"/>
                                        </p:tgtEl>
                                        <p:attrNameLst>
                                          <p:attrName>style.visibility</p:attrName>
                                        </p:attrNameLst>
                                      </p:cBhvr>
                                      <p:to>
                                        <p:strVal val="hidden"/>
                                      </p:to>
                                    </p:set>
                                  </p:childTnLst>
                                </p:cTn>
                              </p:par>
                              <p:par>
                                <p:cTn id="347" presetID="47" presetClass="exit" presetSubtype="0" fill="hold" grpId="1" nodeType="withEffect">
                                  <p:stCondLst>
                                    <p:cond delay="0"/>
                                  </p:stCondLst>
                                  <p:childTnLst>
                                    <p:animEffect transition="out" filter="fade">
                                      <p:cBhvr>
                                        <p:cTn id="348" dur="1000"/>
                                        <p:tgtEl>
                                          <p:spTgt spid="137256"/>
                                        </p:tgtEl>
                                      </p:cBhvr>
                                    </p:animEffect>
                                    <p:anim calcmode="lin" valueType="num">
                                      <p:cBhvr>
                                        <p:cTn id="349" dur="1000"/>
                                        <p:tgtEl>
                                          <p:spTgt spid="137256"/>
                                        </p:tgtEl>
                                        <p:attrNameLst>
                                          <p:attrName>ppt_x</p:attrName>
                                        </p:attrNameLst>
                                      </p:cBhvr>
                                      <p:tavLst>
                                        <p:tav tm="0">
                                          <p:val>
                                            <p:strVal val="ppt_x"/>
                                          </p:val>
                                        </p:tav>
                                        <p:tav tm="100000">
                                          <p:val>
                                            <p:strVal val="ppt_x"/>
                                          </p:val>
                                        </p:tav>
                                      </p:tavLst>
                                    </p:anim>
                                    <p:anim calcmode="lin" valueType="num">
                                      <p:cBhvr>
                                        <p:cTn id="350" dur="1000"/>
                                        <p:tgtEl>
                                          <p:spTgt spid="137256"/>
                                        </p:tgtEl>
                                        <p:attrNameLst>
                                          <p:attrName>ppt_y</p:attrName>
                                        </p:attrNameLst>
                                      </p:cBhvr>
                                      <p:tavLst>
                                        <p:tav tm="0">
                                          <p:val>
                                            <p:strVal val="ppt_y"/>
                                          </p:val>
                                        </p:tav>
                                        <p:tav tm="100000">
                                          <p:val>
                                            <p:strVal val="ppt_y-.1"/>
                                          </p:val>
                                        </p:tav>
                                      </p:tavLst>
                                    </p:anim>
                                    <p:set>
                                      <p:cBhvr>
                                        <p:cTn id="351" dur="1" fill="hold">
                                          <p:stCondLst>
                                            <p:cond delay="999"/>
                                          </p:stCondLst>
                                        </p:cTn>
                                        <p:tgtEl>
                                          <p:spTgt spid="137256"/>
                                        </p:tgtEl>
                                        <p:attrNameLst>
                                          <p:attrName>style.visibility</p:attrName>
                                        </p:attrNameLst>
                                      </p:cBhvr>
                                      <p:to>
                                        <p:strVal val="hidden"/>
                                      </p:to>
                                    </p:set>
                                  </p:childTnLst>
                                </p:cTn>
                              </p:par>
                            </p:childTnLst>
                          </p:cTn>
                        </p:par>
                        <p:par>
                          <p:cTn id="352" fill="hold" nodeType="afterGroup">
                            <p:stCondLst>
                              <p:cond delay="1000"/>
                            </p:stCondLst>
                            <p:childTnLst>
                              <p:par>
                                <p:cTn id="353" presetID="12" presetClass="entr" presetSubtype="1" fill="hold" grpId="0" nodeType="afterEffect">
                                  <p:stCondLst>
                                    <p:cond delay="0"/>
                                  </p:stCondLst>
                                  <p:childTnLst>
                                    <p:set>
                                      <p:cBhvr>
                                        <p:cTn id="354" dur="1" fill="hold">
                                          <p:stCondLst>
                                            <p:cond delay="0"/>
                                          </p:stCondLst>
                                        </p:cTn>
                                        <p:tgtEl>
                                          <p:spTgt spid="137254"/>
                                        </p:tgtEl>
                                        <p:attrNameLst>
                                          <p:attrName>style.visibility</p:attrName>
                                        </p:attrNameLst>
                                      </p:cBhvr>
                                      <p:to>
                                        <p:strVal val="visible"/>
                                      </p:to>
                                    </p:set>
                                    <p:animEffect transition="in" filter="slide(fromTop)">
                                      <p:cBhvr>
                                        <p:cTn id="355" dur="500"/>
                                        <p:tgtEl>
                                          <p:spTgt spid="137254"/>
                                        </p:tgtEl>
                                      </p:cBhvr>
                                    </p:animEffect>
                                  </p:childTnLst>
                                </p:cTn>
                              </p:par>
                            </p:childTnLst>
                          </p:cTn>
                        </p:par>
                      </p:childTnLst>
                    </p:cTn>
                  </p:par>
                  <p:par>
                    <p:cTn id="356" fill="hold" nodeType="clickPar">
                      <p:stCondLst>
                        <p:cond delay="indefinite"/>
                      </p:stCondLst>
                      <p:childTnLst>
                        <p:par>
                          <p:cTn id="357" fill="hold" nodeType="withGroup">
                            <p:stCondLst>
                              <p:cond delay="0"/>
                            </p:stCondLst>
                            <p:childTnLst>
                              <p:par>
                                <p:cTn id="358" presetID="47" presetClass="exit" presetSubtype="0" fill="hold" grpId="0" nodeType="clickEffect">
                                  <p:stCondLst>
                                    <p:cond delay="0"/>
                                  </p:stCondLst>
                                  <p:childTnLst>
                                    <p:animEffect transition="out" filter="fade">
                                      <p:cBhvr>
                                        <p:cTn id="359" dur="1000"/>
                                        <p:tgtEl>
                                          <p:spTgt spid="137222"/>
                                        </p:tgtEl>
                                      </p:cBhvr>
                                    </p:animEffect>
                                    <p:anim calcmode="lin" valueType="num">
                                      <p:cBhvr>
                                        <p:cTn id="360" dur="1000"/>
                                        <p:tgtEl>
                                          <p:spTgt spid="137222"/>
                                        </p:tgtEl>
                                        <p:attrNameLst>
                                          <p:attrName>ppt_x</p:attrName>
                                        </p:attrNameLst>
                                      </p:cBhvr>
                                      <p:tavLst>
                                        <p:tav tm="0">
                                          <p:val>
                                            <p:strVal val="ppt_x"/>
                                          </p:val>
                                        </p:tav>
                                        <p:tav tm="100000">
                                          <p:val>
                                            <p:strVal val="ppt_x"/>
                                          </p:val>
                                        </p:tav>
                                      </p:tavLst>
                                    </p:anim>
                                    <p:anim calcmode="lin" valueType="num">
                                      <p:cBhvr>
                                        <p:cTn id="361" dur="1000"/>
                                        <p:tgtEl>
                                          <p:spTgt spid="137222"/>
                                        </p:tgtEl>
                                        <p:attrNameLst>
                                          <p:attrName>ppt_y</p:attrName>
                                        </p:attrNameLst>
                                      </p:cBhvr>
                                      <p:tavLst>
                                        <p:tav tm="0">
                                          <p:val>
                                            <p:strVal val="ppt_y"/>
                                          </p:val>
                                        </p:tav>
                                        <p:tav tm="100000">
                                          <p:val>
                                            <p:strVal val="ppt_y-.1"/>
                                          </p:val>
                                        </p:tav>
                                      </p:tavLst>
                                    </p:anim>
                                    <p:set>
                                      <p:cBhvr>
                                        <p:cTn id="362" dur="1" fill="hold">
                                          <p:stCondLst>
                                            <p:cond delay="999"/>
                                          </p:stCondLst>
                                        </p:cTn>
                                        <p:tgtEl>
                                          <p:spTgt spid="137222"/>
                                        </p:tgtEl>
                                        <p:attrNameLst>
                                          <p:attrName>style.visibility</p:attrName>
                                        </p:attrNameLst>
                                      </p:cBhvr>
                                      <p:to>
                                        <p:strVal val="hidden"/>
                                      </p:to>
                                    </p:set>
                                  </p:childTnLst>
                                </p:cTn>
                              </p:par>
                              <p:par>
                                <p:cTn id="363" presetID="47" presetClass="exit" presetSubtype="0" fill="hold" grpId="0" nodeType="withEffect">
                                  <p:stCondLst>
                                    <p:cond delay="0"/>
                                  </p:stCondLst>
                                  <p:childTnLst>
                                    <p:animEffect transition="out" filter="fade">
                                      <p:cBhvr>
                                        <p:cTn id="364" dur="1000"/>
                                        <p:tgtEl>
                                          <p:spTgt spid="137231"/>
                                        </p:tgtEl>
                                      </p:cBhvr>
                                    </p:animEffect>
                                    <p:anim calcmode="lin" valueType="num">
                                      <p:cBhvr>
                                        <p:cTn id="365" dur="1000"/>
                                        <p:tgtEl>
                                          <p:spTgt spid="137231"/>
                                        </p:tgtEl>
                                        <p:attrNameLst>
                                          <p:attrName>ppt_x</p:attrName>
                                        </p:attrNameLst>
                                      </p:cBhvr>
                                      <p:tavLst>
                                        <p:tav tm="0">
                                          <p:val>
                                            <p:strVal val="ppt_x"/>
                                          </p:val>
                                        </p:tav>
                                        <p:tav tm="100000">
                                          <p:val>
                                            <p:strVal val="ppt_x"/>
                                          </p:val>
                                        </p:tav>
                                      </p:tavLst>
                                    </p:anim>
                                    <p:anim calcmode="lin" valueType="num">
                                      <p:cBhvr>
                                        <p:cTn id="366" dur="1000"/>
                                        <p:tgtEl>
                                          <p:spTgt spid="137231"/>
                                        </p:tgtEl>
                                        <p:attrNameLst>
                                          <p:attrName>ppt_y</p:attrName>
                                        </p:attrNameLst>
                                      </p:cBhvr>
                                      <p:tavLst>
                                        <p:tav tm="0">
                                          <p:val>
                                            <p:strVal val="ppt_y"/>
                                          </p:val>
                                        </p:tav>
                                        <p:tav tm="100000">
                                          <p:val>
                                            <p:strVal val="ppt_y-.1"/>
                                          </p:val>
                                        </p:tav>
                                      </p:tavLst>
                                    </p:anim>
                                    <p:set>
                                      <p:cBhvr>
                                        <p:cTn id="367" dur="1" fill="hold">
                                          <p:stCondLst>
                                            <p:cond delay="999"/>
                                          </p:stCondLst>
                                        </p:cTn>
                                        <p:tgtEl>
                                          <p:spTgt spid="137231"/>
                                        </p:tgtEl>
                                        <p:attrNameLst>
                                          <p:attrName>style.visibility</p:attrName>
                                        </p:attrNameLst>
                                      </p:cBhvr>
                                      <p:to>
                                        <p:strVal val="hidden"/>
                                      </p:to>
                                    </p:set>
                                  </p:childTnLst>
                                </p:cTn>
                              </p:par>
                            </p:childTnLst>
                          </p:cTn>
                        </p:par>
                        <p:par>
                          <p:cTn id="368" fill="hold" nodeType="afterGroup">
                            <p:stCondLst>
                              <p:cond delay="1000"/>
                            </p:stCondLst>
                            <p:childTnLst>
                              <p:par>
                                <p:cTn id="369" presetID="12" presetClass="entr" presetSubtype="1" fill="hold" grpId="0" nodeType="afterEffect">
                                  <p:stCondLst>
                                    <p:cond delay="0"/>
                                  </p:stCondLst>
                                  <p:childTnLst>
                                    <p:set>
                                      <p:cBhvr>
                                        <p:cTn id="370" dur="1" fill="hold">
                                          <p:stCondLst>
                                            <p:cond delay="0"/>
                                          </p:stCondLst>
                                        </p:cTn>
                                        <p:tgtEl>
                                          <p:spTgt spid="137248"/>
                                        </p:tgtEl>
                                        <p:attrNameLst>
                                          <p:attrName>style.visibility</p:attrName>
                                        </p:attrNameLst>
                                      </p:cBhvr>
                                      <p:to>
                                        <p:strVal val="visible"/>
                                      </p:to>
                                    </p:set>
                                    <p:animEffect transition="in" filter="slide(fromTop)">
                                      <p:cBhvr>
                                        <p:cTn id="371" dur="500"/>
                                        <p:tgtEl>
                                          <p:spTgt spid="137248"/>
                                        </p:tgtEl>
                                      </p:cBhvr>
                                    </p:animEffect>
                                  </p:childTnLst>
                                </p:cTn>
                              </p:par>
                            </p:childTnLst>
                          </p:cTn>
                        </p:par>
                      </p:childTnLst>
                    </p:cTn>
                  </p:par>
                  <p:par>
                    <p:cTn id="372" fill="hold" nodeType="clickPar">
                      <p:stCondLst>
                        <p:cond delay="indefinite"/>
                      </p:stCondLst>
                      <p:childTnLst>
                        <p:par>
                          <p:cTn id="373" fill="hold" nodeType="withGroup">
                            <p:stCondLst>
                              <p:cond delay="0"/>
                            </p:stCondLst>
                            <p:childTnLst>
                              <p:par>
                                <p:cTn id="374" presetID="12" presetClass="entr" presetSubtype="1" fill="hold" grpId="0" nodeType="clickEffect">
                                  <p:stCondLst>
                                    <p:cond delay="0"/>
                                  </p:stCondLst>
                                  <p:childTnLst>
                                    <p:set>
                                      <p:cBhvr>
                                        <p:cTn id="375" dur="1" fill="hold">
                                          <p:stCondLst>
                                            <p:cond delay="0"/>
                                          </p:stCondLst>
                                        </p:cTn>
                                        <p:tgtEl>
                                          <p:spTgt spid="137247"/>
                                        </p:tgtEl>
                                        <p:attrNameLst>
                                          <p:attrName>style.visibility</p:attrName>
                                        </p:attrNameLst>
                                      </p:cBhvr>
                                      <p:to>
                                        <p:strVal val="visible"/>
                                      </p:to>
                                    </p:set>
                                    <p:animEffect transition="in" filter="slide(fromTop)">
                                      <p:cBhvr>
                                        <p:cTn id="376" dur="500"/>
                                        <p:tgtEl>
                                          <p:spTgt spid="137247"/>
                                        </p:tgtEl>
                                      </p:cBhvr>
                                    </p:animEffect>
                                  </p:childTnLst>
                                </p:cTn>
                              </p:par>
                            </p:childTnLst>
                          </p:cTn>
                        </p:par>
                      </p:childTnLst>
                    </p:cTn>
                  </p:par>
                  <p:par>
                    <p:cTn id="377" fill="hold" nodeType="clickPar">
                      <p:stCondLst>
                        <p:cond delay="indefinite"/>
                      </p:stCondLst>
                      <p:childTnLst>
                        <p:par>
                          <p:cTn id="378" fill="hold" nodeType="withGroup">
                            <p:stCondLst>
                              <p:cond delay="0"/>
                            </p:stCondLst>
                            <p:childTnLst>
                              <p:par>
                                <p:cTn id="379" presetID="12" presetClass="entr" presetSubtype="1" fill="hold" grpId="0" nodeType="clickEffect">
                                  <p:stCondLst>
                                    <p:cond delay="0"/>
                                  </p:stCondLst>
                                  <p:childTnLst>
                                    <p:set>
                                      <p:cBhvr>
                                        <p:cTn id="380" dur="1" fill="hold">
                                          <p:stCondLst>
                                            <p:cond delay="0"/>
                                          </p:stCondLst>
                                        </p:cTn>
                                        <p:tgtEl>
                                          <p:spTgt spid="137251"/>
                                        </p:tgtEl>
                                        <p:attrNameLst>
                                          <p:attrName>style.visibility</p:attrName>
                                        </p:attrNameLst>
                                      </p:cBhvr>
                                      <p:to>
                                        <p:strVal val="visible"/>
                                      </p:to>
                                    </p:set>
                                    <p:animEffect transition="in" filter="slide(fromTop)">
                                      <p:cBhvr>
                                        <p:cTn id="381" dur="500"/>
                                        <p:tgtEl>
                                          <p:spTgt spid="137251"/>
                                        </p:tgtEl>
                                      </p:cBhvr>
                                    </p:animEffect>
                                  </p:childTnLst>
                                </p:cTn>
                              </p:par>
                            </p:childTnLst>
                          </p:cTn>
                        </p:par>
                        <p:par>
                          <p:cTn id="382" fill="hold" nodeType="afterGroup">
                            <p:stCondLst>
                              <p:cond delay="500"/>
                            </p:stCondLst>
                            <p:childTnLst>
                              <p:par>
                                <p:cTn id="383" presetID="9" presetClass="entr" presetSubtype="0" fill="hold" grpId="0" nodeType="afterEffect">
                                  <p:stCondLst>
                                    <p:cond delay="0"/>
                                  </p:stCondLst>
                                  <p:childTnLst>
                                    <p:set>
                                      <p:cBhvr>
                                        <p:cTn id="384" dur="1" fill="hold">
                                          <p:stCondLst>
                                            <p:cond delay="0"/>
                                          </p:stCondLst>
                                        </p:cTn>
                                        <p:tgtEl>
                                          <p:spTgt spid="137252"/>
                                        </p:tgtEl>
                                        <p:attrNameLst>
                                          <p:attrName>style.visibility</p:attrName>
                                        </p:attrNameLst>
                                      </p:cBhvr>
                                      <p:to>
                                        <p:strVal val="visible"/>
                                      </p:to>
                                    </p:set>
                                    <p:animEffect transition="in" filter="dissolve">
                                      <p:cBhvr>
                                        <p:cTn id="385" dur="500"/>
                                        <p:tgtEl>
                                          <p:spTgt spid="137252"/>
                                        </p:tgtEl>
                                      </p:cBhvr>
                                    </p:animEffect>
                                  </p:childTnLst>
                                </p:cTn>
                              </p:par>
                            </p:childTnLst>
                          </p:cTn>
                        </p:par>
                        <p:par>
                          <p:cTn id="386" fill="hold" nodeType="afterGroup">
                            <p:stCondLst>
                              <p:cond delay="1000"/>
                            </p:stCondLst>
                            <p:childTnLst>
                              <p:par>
                                <p:cTn id="387" presetID="12" presetClass="exit" presetSubtype="4" fill="hold" grpId="1" nodeType="afterEffect">
                                  <p:stCondLst>
                                    <p:cond delay="0"/>
                                  </p:stCondLst>
                                  <p:childTnLst>
                                    <p:animEffect transition="out" filter="slide(fromBottom)">
                                      <p:cBhvr>
                                        <p:cTn id="388" dur="500"/>
                                        <p:tgtEl>
                                          <p:spTgt spid="137286"/>
                                        </p:tgtEl>
                                      </p:cBhvr>
                                    </p:animEffect>
                                    <p:set>
                                      <p:cBhvr>
                                        <p:cTn id="389" dur="1" fill="hold">
                                          <p:stCondLst>
                                            <p:cond delay="499"/>
                                          </p:stCondLst>
                                        </p:cTn>
                                        <p:tgtEl>
                                          <p:spTgt spid="137286"/>
                                        </p:tgtEl>
                                        <p:attrNameLst>
                                          <p:attrName>style.visibility</p:attrName>
                                        </p:attrNameLst>
                                      </p:cBhvr>
                                      <p:to>
                                        <p:strVal val="hidden"/>
                                      </p:to>
                                    </p:set>
                                  </p:childTnLst>
                                </p:cTn>
                              </p:par>
                            </p:childTnLst>
                          </p:cTn>
                        </p:par>
                        <p:par>
                          <p:cTn id="390" fill="hold" nodeType="afterGroup">
                            <p:stCondLst>
                              <p:cond delay="1500"/>
                            </p:stCondLst>
                            <p:childTnLst>
                              <p:par>
                                <p:cTn id="391" presetID="12" presetClass="entr" presetSubtype="4" fill="hold" grpId="0" nodeType="afterEffect">
                                  <p:stCondLst>
                                    <p:cond delay="0"/>
                                  </p:stCondLst>
                                  <p:childTnLst>
                                    <p:set>
                                      <p:cBhvr>
                                        <p:cTn id="392" dur="1" fill="hold">
                                          <p:stCondLst>
                                            <p:cond delay="0"/>
                                          </p:stCondLst>
                                        </p:cTn>
                                        <p:tgtEl>
                                          <p:spTgt spid="137287"/>
                                        </p:tgtEl>
                                        <p:attrNameLst>
                                          <p:attrName>style.visibility</p:attrName>
                                        </p:attrNameLst>
                                      </p:cBhvr>
                                      <p:to>
                                        <p:strVal val="visible"/>
                                      </p:to>
                                    </p:set>
                                    <p:animEffect transition="in" filter="slide(fromBottom)">
                                      <p:cBhvr>
                                        <p:cTn id="393" dur="500"/>
                                        <p:tgtEl>
                                          <p:spTgt spid="137287"/>
                                        </p:tgtEl>
                                      </p:cBhvr>
                                    </p:animEffect>
                                  </p:childTnLst>
                                </p:cTn>
                              </p:par>
                            </p:childTnLst>
                          </p:cTn>
                        </p:par>
                      </p:childTnLst>
                    </p:cTn>
                  </p:par>
                  <p:par>
                    <p:cTn id="394" fill="hold" nodeType="clickPar">
                      <p:stCondLst>
                        <p:cond delay="indefinite"/>
                      </p:stCondLst>
                      <p:childTnLst>
                        <p:par>
                          <p:cTn id="395" fill="hold" nodeType="withGroup">
                            <p:stCondLst>
                              <p:cond delay="0"/>
                            </p:stCondLst>
                            <p:childTnLst>
                              <p:par>
                                <p:cTn id="396" presetID="9" presetClass="entr" presetSubtype="0" fill="hold" grpId="0" nodeType="clickEffect">
                                  <p:stCondLst>
                                    <p:cond delay="0"/>
                                  </p:stCondLst>
                                  <p:childTnLst>
                                    <p:set>
                                      <p:cBhvr>
                                        <p:cTn id="397" dur="1" fill="hold">
                                          <p:stCondLst>
                                            <p:cond delay="0"/>
                                          </p:stCondLst>
                                        </p:cTn>
                                        <p:tgtEl>
                                          <p:spTgt spid="137288"/>
                                        </p:tgtEl>
                                        <p:attrNameLst>
                                          <p:attrName>style.visibility</p:attrName>
                                        </p:attrNameLst>
                                      </p:cBhvr>
                                      <p:to>
                                        <p:strVal val="visible"/>
                                      </p:to>
                                    </p:set>
                                    <p:animEffect transition="in" filter="dissolve">
                                      <p:cBhvr>
                                        <p:cTn id="398" dur="500"/>
                                        <p:tgtEl>
                                          <p:spTgt spid="137288"/>
                                        </p:tgtEl>
                                      </p:cBhvr>
                                    </p:animEffect>
                                  </p:childTnLst>
                                </p:cTn>
                              </p:par>
                            </p:childTnLst>
                          </p:cTn>
                        </p:par>
                        <p:par>
                          <p:cTn id="399" fill="hold" nodeType="afterGroup">
                            <p:stCondLst>
                              <p:cond delay="500"/>
                            </p:stCondLst>
                            <p:childTnLst>
                              <p:par>
                                <p:cTn id="400" presetID="12" presetClass="entr" presetSubtype="1" fill="hold" grpId="0" nodeType="afterEffect">
                                  <p:stCondLst>
                                    <p:cond delay="0"/>
                                  </p:stCondLst>
                                  <p:childTnLst>
                                    <p:set>
                                      <p:cBhvr>
                                        <p:cTn id="401" dur="1" fill="hold">
                                          <p:stCondLst>
                                            <p:cond delay="0"/>
                                          </p:stCondLst>
                                        </p:cTn>
                                        <p:tgtEl>
                                          <p:spTgt spid="137257"/>
                                        </p:tgtEl>
                                        <p:attrNameLst>
                                          <p:attrName>style.visibility</p:attrName>
                                        </p:attrNameLst>
                                      </p:cBhvr>
                                      <p:to>
                                        <p:strVal val="visible"/>
                                      </p:to>
                                    </p:set>
                                    <p:animEffect transition="in" filter="slide(fromTop)">
                                      <p:cBhvr>
                                        <p:cTn id="402" dur="500"/>
                                        <p:tgtEl>
                                          <p:spTgt spid="137257"/>
                                        </p:tgtEl>
                                      </p:cBhvr>
                                    </p:animEffect>
                                  </p:childTnLst>
                                </p:cTn>
                              </p:par>
                            </p:childTnLst>
                          </p:cTn>
                        </p:par>
                      </p:childTnLst>
                    </p:cTn>
                  </p:par>
                  <p:par>
                    <p:cTn id="403" fill="hold" nodeType="clickPar">
                      <p:stCondLst>
                        <p:cond delay="indefinite"/>
                      </p:stCondLst>
                      <p:childTnLst>
                        <p:par>
                          <p:cTn id="404" fill="hold" nodeType="withGroup">
                            <p:stCondLst>
                              <p:cond delay="0"/>
                            </p:stCondLst>
                            <p:childTnLst>
                              <p:par>
                                <p:cTn id="405" presetID="9" presetClass="exit" presetSubtype="0" fill="hold" grpId="1" nodeType="clickEffect">
                                  <p:stCondLst>
                                    <p:cond delay="0"/>
                                  </p:stCondLst>
                                  <p:childTnLst>
                                    <p:animEffect transition="out" filter="dissolve">
                                      <p:cBhvr>
                                        <p:cTn id="406" dur="500"/>
                                        <p:tgtEl>
                                          <p:spTgt spid="137288"/>
                                        </p:tgtEl>
                                      </p:cBhvr>
                                    </p:animEffect>
                                    <p:set>
                                      <p:cBhvr>
                                        <p:cTn id="407" dur="1" fill="hold">
                                          <p:stCondLst>
                                            <p:cond delay="499"/>
                                          </p:stCondLst>
                                        </p:cTn>
                                        <p:tgtEl>
                                          <p:spTgt spid="137288"/>
                                        </p:tgtEl>
                                        <p:attrNameLst>
                                          <p:attrName>style.visibility</p:attrName>
                                        </p:attrNameLst>
                                      </p:cBhvr>
                                      <p:to>
                                        <p:strVal val="hidden"/>
                                      </p:to>
                                    </p:set>
                                  </p:childTnLst>
                                </p:cTn>
                              </p:par>
                            </p:childTnLst>
                          </p:cTn>
                        </p:par>
                        <p:par>
                          <p:cTn id="408" fill="hold" nodeType="afterGroup">
                            <p:stCondLst>
                              <p:cond delay="500"/>
                            </p:stCondLst>
                            <p:childTnLst>
                              <p:par>
                                <p:cTn id="409" presetID="9" presetClass="entr" presetSubtype="0" fill="hold" grpId="0" nodeType="afterEffect">
                                  <p:stCondLst>
                                    <p:cond delay="0"/>
                                  </p:stCondLst>
                                  <p:childTnLst>
                                    <p:set>
                                      <p:cBhvr>
                                        <p:cTn id="410" dur="1" fill="hold">
                                          <p:stCondLst>
                                            <p:cond delay="0"/>
                                          </p:stCondLst>
                                        </p:cTn>
                                        <p:tgtEl>
                                          <p:spTgt spid="137289"/>
                                        </p:tgtEl>
                                        <p:attrNameLst>
                                          <p:attrName>style.visibility</p:attrName>
                                        </p:attrNameLst>
                                      </p:cBhvr>
                                      <p:to>
                                        <p:strVal val="visible"/>
                                      </p:to>
                                    </p:set>
                                    <p:animEffect transition="in" filter="dissolve">
                                      <p:cBhvr>
                                        <p:cTn id="411" dur="500"/>
                                        <p:tgtEl>
                                          <p:spTgt spid="137289"/>
                                        </p:tgtEl>
                                      </p:cBhvr>
                                    </p:animEffect>
                                  </p:childTnLst>
                                </p:cTn>
                              </p:par>
                            </p:childTnLst>
                          </p:cTn>
                        </p:par>
                        <p:par>
                          <p:cTn id="412" fill="hold" nodeType="afterGroup">
                            <p:stCondLst>
                              <p:cond delay="1000"/>
                            </p:stCondLst>
                            <p:childTnLst>
                              <p:par>
                                <p:cTn id="413" presetID="12" presetClass="entr" presetSubtype="1" fill="hold" grpId="0" nodeType="afterEffect">
                                  <p:stCondLst>
                                    <p:cond delay="0"/>
                                  </p:stCondLst>
                                  <p:childTnLst>
                                    <p:set>
                                      <p:cBhvr>
                                        <p:cTn id="414" dur="1" fill="hold">
                                          <p:stCondLst>
                                            <p:cond delay="0"/>
                                          </p:stCondLst>
                                        </p:cTn>
                                        <p:tgtEl>
                                          <p:spTgt spid="137258"/>
                                        </p:tgtEl>
                                        <p:attrNameLst>
                                          <p:attrName>style.visibility</p:attrName>
                                        </p:attrNameLst>
                                      </p:cBhvr>
                                      <p:to>
                                        <p:strVal val="visible"/>
                                      </p:to>
                                    </p:set>
                                    <p:animEffect transition="in" filter="slide(fromTop)">
                                      <p:cBhvr>
                                        <p:cTn id="415" dur="500"/>
                                        <p:tgtEl>
                                          <p:spTgt spid="137258"/>
                                        </p:tgtEl>
                                      </p:cBhvr>
                                    </p:animEffect>
                                  </p:childTnLst>
                                </p:cTn>
                              </p:par>
                            </p:childTnLst>
                          </p:cTn>
                        </p:par>
                      </p:childTnLst>
                    </p:cTn>
                  </p:par>
                  <p:par>
                    <p:cTn id="416" fill="hold" nodeType="clickPar">
                      <p:stCondLst>
                        <p:cond delay="indefinite"/>
                      </p:stCondLst>
                      <p:childTnLst>
                        <p:par>
                          <p:cTn id="417" fill="hold" nodeType="withGroup">
                            <p:stCondLst>
                              <p:cond delay="0"/>
                            </p:stCondLst>
                            <p:childTnLst>
                              <p:par>
                                <p:cTn id="418" presetID="9" presetClass="exit" presetSubtype="0" fill="hold" grpId="1" nodeType="clickEffect">
                                  <p:stCondLst>
                                    <p:cond delay="0"/>
                                  </p:stCondLst>
                                  <p:childTnLst>
                                    <p:animEffect transition="out" filter="dissolve">
                                      <p:cBhvr>
                                        <p:cTn id="419" dur="500"/>
                                        <p:tgtEl>
                                          <p:spTgt spid="137289"/>
                                        </p:tgtEl>
                                      </p:cBhvr>
                                    </p:animEffect>
                                    <p:set>
                                      <p:cBhvr>
                                        <p:cTn id="420" dur="1" fill="hold">
                                          <p:stCondLst>
                                            <p:cond delay="499"/>
                                          </p:stCondLst>
                                        </p:cTn>
                                        <p:tgtEl>
                                          <p:spTgt spid="137289"/>
                                        </p:tgtEl>
                                        <p:attrNameLst>
                                          <p:attrName>style.visibility</p:attrName>
                                        </p:attrNameLst>
                                      </p:cBhvr>
                                      <p:to>
                                        <p:strVal val="hidden"/>
                                      </p:to>
                                    </p:set>
                                  </p:childTnLst>
                                </p:cTn>
                              </p:par>
                            </p:childTnLst>
                          </p:cTn>
                        </p:par>
                        <p:par>
                          <p:cTn id="421" fill="hold" nodeType="afterGroup">
                            <p:stCondLst>
                              <p:cond delay="500"/>
                            </p:stCondLst>
                            <p:childTnLst>
                              <p:par>
                                <p:cTn id="422" presetID="9" presetClass="entr" presetSubtype="0" fill="hold" grpId="0" nodeType="afterEffect">
                                  <p:stCondLst>
                                    <p:cond delay="0"/>
                                  </p:stCondLst>
                                  <p:childTnLst>
                                    <p:set>
                                      <p:cBhvr>
                                        <p:cTn id="423" dur="1" fill="hold">
                                          <p:stCondLst>
                                            <p:cond delay="0"/>
                                          </p:stCondLst>
                                        </p:cTn>
                                        <p:tgtEl>
                                          <p:spTgt spid="137290"/>
                                        </p:tgtEl>
                                        <p:attrNameLst>
                                          <p:attrName>style.visibility</p:attrName>
                                        </p:attrNameLst>
                                      </p:cBhvr>
                                      <p:to>
                                        <p:strVal val="visible"/>
                                      </p:to>
                                    </p:set>
                                    <p:animEffect transition="in" filter="dissolve">
                                      <p:cBhvr>
                                        <p:cTn id="424" dur="500"/>
                                        <p:tgtEl>
                                          <p:spTgt spid="137290"/>
                                        </p:tgtEl>
                                      </p:cBhvr>
                                    </p:animEffect>
                                  </p:childTnLst>
                                </p:cTn>
                              </p:par>
                            </p:childTnLst>
                          </p:cTn>
                        </p:par>
                        <p:par>
                          <p:cTn id="425" fill="hold" nodeType="afterGroup">
                            <p:stCondLst>
                              <p:cond delay="1000"/>
                            </p:stCondLst>
                            <p:childTnLst>
                              <p:par>
                                <p:cTn id="426" presetID="12" presetClass="entr" presetSubtype="1" fill="hold" grpId="0" nodeType="afterEffect">
                                  <p:stCondLst>
                                    <p:cond delay="0"/>
                                  </p:stCondLst>
                                  <p:childTnLst>
                                    <p:set>
                                      <p:cBhvr>
                                        <p:cTn id="427" dur="1" fill="hold">
                                          <p:stCondLst>
                                            <p:cond delay="0"/>
                                          </p:stCondLst>
                                        </p:cTn>
                                        <p:tgtEl>
                                          <p:spTgt spid="137259"/>
                                        </p:tgtEl>
                                        <p:attrNameLst>
                                          <p:attrName>style.visibility</p:attrName>
                                        </p:attrNameLst>
                                      </p:cBhvr>
                                      <p:to>
                                        <p:strVal val="visible"/>
                                      </p:to>
                                    </p:set>
                                    <p:animEffect transition="in" filter="slide(fromTop)">
                                      <p:cBhvr>
                                        <p:cTn id="428" dur="500"/>
                                        <p:tgtEl>
                                          <p:spTgt spid="137259"/>
                                        </p:tgtEl>
                                      </p:cBhvr>
                                    </p:animEffect>
                                  </p:childTnLst>
                                </p:cTn>
                              </p:par>
                            </p:childTnLst>
                          </p:cTn>
                        </p:par>
                      </p:childTnLst>
                    </p:cTn>
                  </p:par>
                  <p:par>
                    <p:cTn id="429" fill="hold" nodeType="clickPar">
                      <p:stCondLst>
                        <p:cond delay="indefinite"/>
                      </p:stCondLst>
                      <p:childTnLst>
                        <p:par>
                          <p:cTn id="430" fill="hold" nodeType="withGroup">
                            <p:stCondLst>
                              <p:cond delay="0"/>
                            </p:stCondLst>
                            <p:childTnLst>
                              <p:par>
                                <p:cTn id="431" presetID="9" presetClass="exit" presetSubtype="0" fill="hold" grpId="1" nodeType="clickEffect">
                                  <p:stCondLst>
                                    <p:cond delay="0"/>
                                  </p:stCondLst>
                                  <p:childTnLst>
                                    <p:animEffect transition="out" filter="dissolve">
                                      <p:cBhvr>
                                        <p:cTn id="432" dur="500"/>
                                        <p:tgtEl>
                                          <p:spTgt spid="137290"/>
                                        </p:tgtEl>
                                      </p:cBhvr>
                                    </p:animEffect>
                                    <p:set>
                                      <p:cBhvr>
                                        <p:cTn id="433" dur="1" fill="hold">
                                          <p:stCondLst>
                                            <p:cond delay="499"/>
                                          </p:stCondLst>
                                        </p:cTn>
                                        <p:tgtEl>
                                          <p:spTgt spid="137290"/>
                                        </p:tgtEl>
                                        <p:attrNameLst>
                                          <p:attrName>style.visibility</p:attrName>
                                        </p:attrNameLst>
                                      </p:cBhvr>
                                      <p:to>
                                        <p:strVal val="hidden"/>
                                      </p:to>
                                    </p:set>
                                  </p:childTnLst>
                                </p:cTn>
                              </p:par>
                            </p:childTnLst>
                          </p:cTn>
                        </p:par>
                        <p:par>
                          <p:cTn id="434" fill="hold" nodeType="afterGroup">
                            <p:stCondLst>
                              <p:cond delay="500"/>
                            </p:stCondLst>
                            <p:childTnLst>
                              <p:par>
                                <p:cTn id="435" presetID="9" presetClass="entr" presetSubtype="0" fill="hold" grpId="0" nodeType="afterEffect">
                                  <p:stCondLst>
                                    <p:cond delay="0"/>
                                  </p:stCondLst>
                                  <p:childTnLst>
                                    <p:set>
                                      <p:cBhvr>
                                        <p:cTn id="436" dur="1" fill="hold">
                                          <p:stCondLst>
                                            <p:cond delay="0"/>
                                          </p:stCondLst>
                                        </p:cTn>
                                        <p:tgtEl>
                                          <p:spTgt spid="137293"/>
                                        </p:tgtEl>
                                        <p:attrNameLst>
                                          <p:attrName>style.visibility</p:attrName>
                                        </p:attrNameLst>
                                      </p:cBhvr>
                                      <p:to>
                                        <p:strVal val="visible"/>
                                      </p:to>
                                    </p:set>
                                    <p:animEffect transition="in" filter="dissolve">
                                      <p:cBhvr>
                                        <p:cTn id="437" dur="500"/>
                                        <p:tgtEl>
                                          <p:spTgt spid="137293"/>
                                        </p:tgtEl>
                                      </p:cBhvr>
                                    </p:animEffect>
                                  </p:childTnLst>
                                </p:cTn>
                              </p:par>
                            </p:childTnLst>
                          </p:cTn>
                        </p:par>
                        <p:par>
                          <p:cTn id="438" fill="hold" nodeType="afterGroup">
                            <p:stCondLst>
                              <p:cond delay="1000"/>
                            </p:stCondLst>
                            <p:childTnLst>
                              <p:par>
                                <p:cTn id="439" presetID="12" presetClass="entr" presetSubtype="1" fill="hold" grpId="0" nodeType="afterEffect">
                                  <p:stCondLst>
                                    <p:cond delay="0"/>
                                  </p:stCondLst>
                                  <p:childTnLst>
                                    <p:set>
                                      <p:cBhvr>
                                        <p:cTn id="440" dur="1" fill="hold">
                                          <p:stCondLst>
                                            <p:cond delay="0"/>
                                          </p:stCondLst>
                                        </p:cTn>
                                        <p:tgtEl>
                                          <p:spTgt spid="137262"/>
                                        </p:tgtEl>
                                        <p:attrNameLst>
                                          <p:attrName>style.visibility</p:attrName>
                                        </p:attrNameLst>
                                      </p:cBhvr>
                                      <p:to>
                                        <p:strVal val="visible"/>
                                      </p:to>
                                    </p:set>
                                    <p:animEffect transition="in" filter="slide(fromTop)">
                                      <p:cBhvr>
                                        <p:cTn id="441" dur="500"/>
                                        <p:tgtEl>
                                          <p:spTgt spid="137262"/>
                                        </p:tgtEl>
                                      </p:cBhvr>
                                    </p:animEffect>
                                  </p:childTnLst>
                                </p:cTn>
                              </p:par>
                            </p:childTnLst>
                          </p:cTn>
                        </p:par>
                      </p:childTnLst>
                    </p:cTn>
                  </p:par>
                  <p:par>
                    <p:cTn id="442" fill="hold" nodeType="clickPar">
                      <p:stCondLst>
                        <p:cond delay="indefinite"/>
                      </p:stCondLst>
                      <p:childTnLst>
                        <p:par>
                          <p:cTn id="443" fill="hold" nodeType="withGroup">
                            <p:stCondLst>
                              <p:cond delay="0"/>
                            </p:stCondLst>
                            <p:childTnLst>
                              <p:par>
                                <p:cTn id="444" presetID="9" presetClass="exit" presetSubtype="0" fill="hold" grpId="1" nodeType="clickEffect">
                                  <p:stCondLst>
                                    <p:cond delay="0"/>
                                  </p:stCondLst>
                                  <p:childTnLst>
                                    <p:animEffect transition="out" filter="dissolve">
                                      <p:cBhvr>
                                        <p:cTn id="445" dur="500"/>
                                        <p:tgtEl>
                                          <p:spTgt spid="137293"/>
                                        </p:tgtEl>
                                      </p:cBhvr>
                                    </p:animEffect>
                                    <p:set>
                                      <p:cBhvr>
                                        <p:cTn id="446" dur="1" fill="hold">
                                          <p:stCondLst>
                                            <p:cond delay="499"/>
                                          </p:stCondLst>
                                        </p:cTn>
                                        <p:tgtEl>
                                          <p:spTgt spid="137293"/>
                                        </p:tgtEl>
                                        <p:attrNameLst>
                                          <p:attrName>style.visibility</p:attrName>
                                        </p:attrNameLst>
                                      </p:cBhvr>
                                      <p:to>
                                        <p:strVal val="hidden"/>
                                      </p:to>
                                    </p:set>
                                  </p:childTnLst>
                                </p:cTn>
                              </p:par>
                            </p:childTnLst>
                          </p:cTn>
                        </p:par>
                        <p:par>
                          <p:cTn id="447" fill="hold" nodeType="afterGroup">
                            <p:stCondLst>
                              <p:cond delay="500"/>
                            </p:stCondLst>
                            <p:childTnLst>
                              <p:par>
                                <p:cTn id="448" presetID="9" presetClass="entr" presetSubtype="0" fill="hold" grpId="0" nodeType="afterEffect">
                                  <p:stCondLst>
                                    <p:cond delay="0"/>
                                  </p:stCondLst>
                                  <p:childTnLst>
                                    <p:set>
                                      <p:cBhvr>
                                        <p:cTn id="449" dur="1" fill="hold">
                                          <p:stCondLst>
                                            <p:cond delay="0"/>
                                          </p:stCondLst>
                                        </p:cTn>
                                        <p:tgtEl>
                                          <p:spTgt spid="137296"/>
                                        </p:tgtEl>
                                        <p:attrNameLst>
                                          <p:attrName>style.visibility</p:attrName>
                                        </p:attrNameLst>
                                      </p:cBhvr>
                                      <p:to>
                                        <p:strVal val="visible"/>
                                      </p:to>
                                    </p:set>
                                    <p:animEffect transition="in" filter="dissolve">
                                      <p:cBhvr>
                                        <p:cTn id="450" dur="500"/>
                                        <p:tgtEl>
                                          <p:spTgt spid="137296"/>
                                        </p:tgtEl>
                                      </p:cBhvr>
                                    </p:animEffect>
                                  </p:childTnLst>
                                </p:cTn>
                              </p:par>
                            </p:childTnLst>
                          </p:cTn>
                        </p:par>
                        <p:par>
                          <p:cTn id="451" fill="hold" nodeType="afterGroup">
                            <p:stCondLst>
                              <p:cond delay="1000"/>
                            </p:stCondLst>
                            <p:childTnLst>
                              <p:par>
                                <p:cTn id="452" presetID="12" presetClass="entr" presetSubtype="1" fill="hold" grpId="0" nodeType="afterEffect">
                                  <p:stCondLst>
                                    <p:cond delay="0"/>
                                  </p:stCondLst>
                                  <p:childTnLst>
                                    <p:set>
                                      <p:cBhvr>
                                        <p:cTn id="453" dur="1" fill="hold">
                                          <p:stCondLst>
                                            <p:cond delay="0"/>
                                          </p:stCondLst>
                                        </p:cTn>
                                        <p:tgtEl>
                                          <p:spTgt spid="137265"/>
                                        </p:tgtEl>
                                        <p:attrNameLst>
                                          <p:attrName>style.visibility</p:attrName>
                                        </p:attrNameLst>
                                      </p:cBhvr>
                                      <p:to>
                                        <p:strVal val="visible"/>
                                      </p:to>
                                    </p:set>
                                    <p:animEffect transition="in" filter="slide(fromTop)">
                                      <p:cBhvr>
                                        <p:cTn id="454" dur="500"/>
                                        <p:tgtEl>
                                          <p:spTgt spid="137265"/>
                                        </p:tgtEl>
                                      </p:cBhvr>
                                    </p:animEffect>
                                  </p:childTnLst>
                                </p:cTn>
                              </p:par>
                            </p:childTnLst>
                          </p:cTn>
                        </p:par>
                      </p:childTnLst>
                    </p:cTn>
                  </p:par>
                  <p:par>
                    <p:cTn id="455" fill="hold" nodeType="clickPar">
                      <p:stCondLst>
                        <p:cond delay="indefinite"/>
                      </p:stCondLst>
                      <p:childTnLst>
                        <p:par>
                          <p:cTn id="456" fill="hold" nodeType="withGroup">
                            <p:stCondLst>
                              <p:cond delay="0"/>
                            </p:stCondLst>
                            <p:childTnLst>
                              <p:par>
                                <p:cTn id="457" presetID="9" presetClass="exit" presetSubtype="0" fill="hold" grpId="1" nodeType="clickEffect">
                                  <p:stCondLst>
                                    <p:cond delay="0"/>
                                  </p:stCondLst>
                                  <p:childTnLst>
                                    <p:animEffect transition="out" filter="dissolve">
                                      <p:cBhvr>
                                        <p:cTn id="458" dur="500"/>
                                        <p:tgtEl>
                                          <p:spTgt spid="137296"/>
                                        </p:tgtEl>
                                      </p:cBhvr>
                                    </p:animEffect>
                                    <p:set>
                                      <p:cBhvr>
                                        <p:cTn id="459" dur="1" fill="hold">
                                          <p:stCondLst>
                                            <p:cond delay="499"/>
                                          </p:stCondLst>
                                        </p:cTn>
                                        <p:tgtEl>
                                          <p:spTgt spid="137296"/>
                                        </p:tgtEl>
                                        <p:attrNameLst>
                                          <p:attrName>style.visibility</p:attrName>
                                        </p:attrNameLst>
                                      </p:cBhvr>
                                      <p:to>
                                        <p:strVal val="hidden"/>
                                      </p:to>
                                    </p:set>
                                  </p:childTnLst>
                                </p:cTn>
                              </p:par>
                            </p:childTnLst>
                          </p:cTn>
                        </p:par>
                        <p:par>
                          <p:cTn id="460" fill="hold" nodeType="afterGroup">
                            <p:stCondLst>
                              <p:cond delay="500"/>
                            </p:stCondLst>
                            <p:childTnLst>
                              <p:par>
                                <p:cTn id="461" presetID="9" presetClass="entr" presetSubtype="0" fill="hold" grpId="0" nodeType="afterEffect">
                                  <p:stCondLst>
                                    <p:cond delay="0"/>
                                  </p:stCondLst>
                                  <p:childTnLst>
                                    <p:set>
                                      <p:cBhvr>
                                        <p:cTn id="462" dur="1" fill="hold">
                                          <p:stCondLst>
                                            <p:cond delay="0"/>
                                          </p:stCondLst>
                                        </p:cTn>
                                        <p:tgtEl>
                                          <p:spTgt spid="137297"/>
                                        </p:tgtEl>
                                        <p:attrNameLst>
                                          <p:attrName>style.visibility</p:attrName>
                                        </p:attrNameLst>
                                      </p:cBhvr>
                                      <p:to>
                                        <p:strVal val="visible"/>
                                      </p:to>
                                    </p:set>
                                    <p:animEffect transition="in" filter="dissolve">
                                      <p:cBhvr>
                                        <p:cTn id="463" dur="500"/>
                                        <p:tgtEl>
                                          <p:spTgt spid="137297"/>
                                        </p:tgtEl>
                                      </p:cBhvr>
                                    </p:animEffect>
                                  </p:childTnLst>
                                </p:cTn>
                              </p:par>
                            </p:childTnLst>
                          </p:cTn>
                        </p:par>
                        <p:par>
                          <p:cTn id="464" fill="hold" nodeType="afterGroup">
                            <p:stCondLst>
                              <p:cond delay="1000"/>
                            </p:stCondLst>
                            <p:childTnLst>
                              <p:par>
                                <p:cTn id="465" presetID="12" presetClass="entr" presetSubtype="1" fill="hold" grpId="0" nodeType="afterEffect">
                                  <p:stCondLst>
                                    <p:cond delay="0"/>
                                  </p:stCondLst>
                                  <p:childTnLst>
                                    <p:set>
                                      <p:cBhvr>
                                        <p:cTn id="466" dur="1" fill="hold">
                                          <p:stCondLst>
                                            <p:cond delay="0"/>
                                          </p:stCondLst>
                                        </p:cTn>
                                        <p:tgtEl>
                                          <p:spTgt spid="137266"/>
                                        </p:tgtEl>
                                        <p:attrNameLst>
                                          <p:attrName>style.visibility</p:attrName>
                                        </p:attrNameLst>
                                      </p:cBhvr>
                                      <p:to>
                                        <p:strVal val="visible"/>
                                      </p:to>
                                    </p:set>
                                    <p:animEffect transition="in" filter="slide(fromTop)">
                                      <p:cBhvr>
                                        <p:cTn id="467" dur="500"/>
                                        <p:tgtEl>
                                          <p:spTgt spid="137266"/>
                                        </p:tgtEl>
                                      </p:cBhvr>
                                    </p:animEffect>
                                  </p:childTnLst>
                                </p:cTn>
                              </p:par>
                            </p:childTnLst>
                          </p:cTn>
                        </p:par>
                      </p:childTnLst>
                    </p:cTn>
                  </p:par>
                  <p:par>
                    <p:cTn id="468" fill="hold" nodeType="clickPar">
                      <p:stCondLst>
                        <p:cond delay="indefinite"/>
                      </p:stCondLst>
                      <p:childTnLst>
                        <p:par>
                          <p:cTn id="469" fill="hold" nodeType="withGroup">
                            <p:stCondLst>
                              <p:cond delay="0"/>
                            </p:stCondLst>
                            <p:childTnLst>
                              <p:par>
                                <p:cTn id="470" presetID="9" presetClass="exit" presetSubtype="0" fill="hold" grpId="1" nodeType="clickEffect">
                                  <p:stCondLst>
                                    <p:cond delay="0"/>
                                  </p:stCondLst>
                                  <p:childTnLst>
                                    <p:animEffect transition="out" filter="dissolve">
                                      <p:cBhvr>
                                        <p:cTn id="471" dur="500"/>
                                        <p:tgtEl>
                                          <p:spTgt spid="137297"/>
                                        </p:tgtEl>
                                      </p:cBhvr>
                                    </p:animEffect>
                                    <p:set>
                                      <p:cBhvr>
                                        <p:cTn id="472" dur="1" fill="hold">
                                          <p:stCondLst>
                                            <p:cond delay="499"/>
                                          </p:stCondLst>
                                        </p:cTn>
                                        <p:tgtEl>
                                          <p:spTgt spid="137297"/>
                                        </p:tgtEl>
                                        <p:attrNameLst>
                                          <p:attrName>style.visibility</p:attrName>
                                        </p:attrNameLst>
                                      </p:cBhvr>
                                      <p:to>
                                        <p:strVal val="hidden"/>
                                      </p:to>
                                    </p:set>
                                  </p:childTnLst>
                                </p:cTn>
                              </p:par>
                            </p:childTnLst>
                          </p:cTn>
                        </p:par>
                        <p:par>
                          <p:cTn id="473" fill="hold" nodeType="afterGroup">
                            <p:stCondLst>
                              <p:cond delay="500"/>
                            </p:stCondLst>
                            <p:childTnLst>
                              <p:par>
                                <p:cTn id="474" presetID="9" presetClass="entr" presetSubtype="0" fill="hold" nodeType="afterEffect">
                                  <p:stCondLst>
                                    <p:cond delay="0"/>
                                  </p:stCondLst>
                                  <p:childTnLst>
                                    <p:set>
                                      <p:cBhvr>
                                        <p:cTn id="475" dur="1" fill="hold">
                                          <p:stCondLst>
                                            <p:cond delay="0"/>
                                          </p:stCondLst>
                                        </p:cTn>
                                        <p:tgtEl>
                                          <p:spTgt spid="137292"/>
                                        </p:tgtEl>
                                        <p:attrNameLst>
                                          <p:attrName>style.visibility</p:attrName>
                                        </p:attrNameLst>
                                      </p:cBhvr>
                                      <p:to>
                                        <p:strVal val="visible"/>
                                      </p:to>
                                    </p:set>
                                    <p:animEffect transition="in" filter="dissolve">
                                      <p:cBhvr>
                                        <p:cTn id="476" dur="500"/>
                                        <p:tgtEl>
                                          <p:spTgt spid="137292"/>
                                        </p:tgtEl>
                                      </p:cBhvr>
                                    </p:animEffect>
                                  </p:childTnLst>
                                </p:cTn>
                              </p:par>
                            </p:childTnLst>
                          </p:cTn>
                        </p:par>
                        <p:par>
                          <p:cTn id="477" fill="hold" nodeType="afterGroup">
                            <p:stCondLst>
                              <p:cond delay="1000"/>
                            </p:stCondLst>
                            <p:childTnLst>
                              <p:par>
                                <p:cTn id="478" presetID="12" presetClass="entr" presetSubtype="1" fill="hold" grpId="0" nodeType="afterEffect">
                                  <p:stCondLst>
                                    <p:cond delay="0"/>
                                  </p:stCondLst>
                                  <p:childTnLst>
                                    <p:set>
                                      <p:cBhvr>
                                        <p:cTn id="479" dur="1" fill="hold">
                                          <p:stCondLst>
                                            <p:cond delay="0"/>
                                          </p:stCondLst>
                                        </p:cTn>
                                        <p:tgtEl>
                                          <p:spTgt spid="137261"/>
                                        </p:tgtEl>
                                        <p:attrNameLst>
                                          <p:attrName>style.visibility</p:attrName>
                                        </p:attrNameLst>
                                      </p:cBhvr>
                                      <p:to>
                                        <p:strVal val="visible"/>
                                      </p:to>
                                    </p:set>
                                    <p:animEffect transition="in" filter="slide(fromTop)">
                                      <p:cBhvr>
                                        <p:cTn id="480" dur="500"/>
                                        <p:tgtEl>
                                          <p:spTgt spid="137261"/>
                                        </p:tgtEl>
                                      </p:cBhvr>
                                    </p:animEffect>
                                  </p:childTnLst>
                                </p:cTn>
                              </p:par>
                            </p:childTnLst>
                          </p:cTn>
                        </p:par>
                      </p:childTnLst>
                    </p:cTn>
                  </p:par>
                  <p:par>
                    <p:cTn id="481" fill="hold" nodeType="clickPar">
                      <p:stCondLst>
                        <p:cond delay="indefinite"/>
                      </p:stCondLst>
                      <p:childTnLst>
                        <p:par>
                          <p:cTn id="482" fill="hold" nodeType="withGroup">
                            <p:stCondLst>
                              <p:cond delay="0"/>
                            </p:stCondLst>
                            <p:childTnLst>
                              <p:par>
                                <p:cTn id="483" presetID="9" presetClass="exit" presetSubtype="0" fill="hold" nodeType="clickEffect">
                                  <p:stCondLst>
                                    <p:cond delay="0"/>
                                  </p:stCondLst>
                                  <p:childTnLst>
                                    <p:animEffect transition="out" filter="dissolve">
                                      <p:cBhvr>
                                        <p:cTn id="484" dur="500"/>
                                        <p:tgtEl>
                                          <p:spTgt spid="137292"/>
                                        </p:tgtEl>
                                      </p:cBhvr>
                                    </p:animEffect>
                                    <p:set>
                                      <p:cBhvr>
                                        <p:cTn id="485" dur="1" fill="hold">
                                          <p:stCondLst>
                                            <p:cond delay="499"/>
                                          </p:stCondLst>
                                        </p:cTn>
                                        <p:tgtEl>
                                          <p:spTgt spid="137292"/>
                                        </p:tgtEl>
                                        <p:attrNameLst>
                                          <p:attrName>style.visibility</p:attrName>
                                        </p:attrNameLst>
                                      </p:cBhvr>
                                      <p:to>
                                        <p:strVal val="hidden"/>
                                      </p:to>
                                    </p:set>
                                  </p:childTnLst>
                                </p:cTn>
                              </p:par>
                            </p:childTnLst>
                          </p:cTn>
                        </p:par>
                        <p:par>
                          <p:cTn id="486" fill="hold" nodeType="afterGroup">
                            <p:stCondLst>
                              <p:cond delay="1000"/>
                            </p:stCondLst>
                            <p:childTnLst>
                              <p:par>
                                <p:cTn id="487" presetID="9" presetClass="entr" presetSubtype="0" fill="hold" grpId="0" nodeType="afterEffect">
                                  <p:stCondLst>
                                    <p:cond delay="0"/>
                                  </p:stCondLst>
                                  <p:childTnLst>
                                    <p:set>
                                      <p:cBhvr>
                                        <p:cTn id="488" dur="1" fill="hold">
                                          <p:stCondLst>
                                            <p:cond delay="0"/>
                                          </p:stCondLst>
                                        </p:cTn>
                                        <p:tgtEl>
                                          <p:spTgt spid="137291"/>
                                        </p:tgtEl>
                                        <p:attrNameLst>
                                          <p:attrName>style.visibility</p:attrName>
                                        </p:attrNameLst>
                                      </p:cBhvr>
                                      <p:to>
                                        <p:strVal val="visible"/>
                                      </p:to>
                                    </p:set>
                                    <p:animEffect transition="in" filter="dissolve">
                                      <p:cBhvr>
                                        <p:cTn id="489" dur="500"/>
                                        <p:tgtEl>
                                          <p:spTgt spid="137291"/>
                                        </p:tgtEl>
                                      </p:cBhvr>
                                    </p:animEffect>
                                  </p:childTnLst>
                                </p:cTn>
                              </p:par>
                            </p:childTnLst>
                          </p:cTn>
                        </p:par>
                        <p:par>
                          <p:cTn id="490" fill="hold" nodeType="afterGroup">
                            <p:stCondLst>
                              <p:cond delay="1500"/>
                            </p:stCondLst>
                            <p:childTnLst>
                              <p:par>
                                <p:cTn id="491" presetID="12" presetClass="entr" presetSubtype="1" fill="hold" grpId="0" nodeType="afterEffect">
                                  <p:stCondLst>
                                    <p:cond delay="0"/>
                                  </p:stCondLst>
                                  <p:childTnLst>
                                    <p:set>
                                      <p:cBhvr>
                                        <p:cTn id="492" dur="1" fill="hold">
                                          <p:stCondLst>
                                            <p:cond delay="0"/>
                                          </p:stCondLst>
                                        </p:cTn>
                                        <p:tgtEl>
                                          <p:spTgt spid="137260"/>
                                        </p:tgtEl>
                                        <p:attrNameLst>
                                          <p:attrName>style.visibility</p:attrName>
                                        </p:attrNameLst>
                                      </p:cBhvr>
                                      <p:to>
                                        <p:strVal val="visible"/>
                                      </p:to>
                                    </p:set>
                                    <p:animEffect transition="in" filter="slide(fromTop)">
                                      <p:cBhvr>
                                        <p:cTn id="493" dur="500"/>
                                        <p:tgtEl>
                                          <p:spTgt spid="137260"/>
                                        </p:tgtEl>
                                      </p:cBhvr>
                                    </p:animEffect>
                                  </p:childTnLst>
                                </p:cTn>
                              </p:par>
                            </p:childTnLst>
                          </p:cTn>
                        </p:par>
                      </p:childTnLst>
                    </p:cTn>
                  </p:par>
                  <p:par>
                    <p:cTn id="494" fill="hold" nodeType="clickPar">
                      <p:stCondLst>
                        <p:cond delay="indefinite"/>
                      </p:stCondLst>
                      <p:childTnLst>
                        <p:par>
                          <p:cTn id="495" fill="hold" nodeType="withGroup">
                            <p:stCondLst>
                              <p:cond delay="0"/>
                            </p:stCondLst>
                            <p:childTnLst>
                              <p:par>
                                <p:cTn id="496" presetID="9" presetClass="exit" presetSubtype="0" fill="hold" nodeType="clickEffect">
                                  <p:stCondLst>
                                    <p:cond delay="0"/>
                                  </p:stCondLst>
                                  <p:childTnLst>
                                    <p:animEffect transition="out" filter="dissolve">
                                      <p:cBhvr>
                                        <p:cTn id="497" dur="500"/>
                                        <p:tgtEl>
                                          <p:spTgt spid="137291"/>
                                        </p:tgtEl>
                                      </p:cBhvr>
                                    </p:animEffect>
                                    <p:set>
                                      <p:cBhvr>
                                        <p:cTn id="498" dur="1" fill="hold">
                                          <p:stCondLst>
                                            <p:cond delay="499"/>
                                          </p:stCondLst>
                                        </p:cTn>
                                        <p:tgtEl>
                                          <p:spTgt spid="137291"/>
                                        </p:tgtEl>
                                        <p:attrNameLst>
                                          <p:attrName>style.visibility</p:attrName>
                                        </p:attrNameLst>
                                      </p:cBhvr>
                                      <p:to>
                                        <p:strVal val="hidden"/>
                                      </p:to>
                                    </p:set>
                                  </p:childTnLst>
                                </p:cTn>
                              </p:par>
                            </p:childTnLst>
                          </p:cTn>
                        </p:par>
                        <p:par>
                          <p:cTn id="499" fill="hold" nodeType="afterGroup">
                            <p:stCondLst>
                              <p:cond delay="500"/>
                            </p:stCondLst>
                            <p:childTnLst>
                              <p:par>
                                <p:cTn id="500" presetID="9" presetClass="entr" presetSubtype="0" fill="hold" grpId="0" nodeType="afterEffect">
                                  <p:stCondLst>
                                    <p:cond delay="0"/>
                                  </p:stCondLst>
                                  <p:childTnLst>
                                    <p:set>
                                      <p:cBhvr>
                                        <p:cTn id="501" dur="1" fill="hold">
                                          <p:stCondLst>
                                            <p:cond delay="0"/>
                                          </p:stCondLst>
                                        </p:cTn>
                                        <p:tgtEl>
                                          <p:spTgt spid="137294"/>
                                        </p:tgtEl>
                                        <p:attrNameLst>
                                          <p:attrName>style.visibility</p:attrName>
                                        </p:attrNameLst>
                                      </p:cBhvr>
                                      <p:to>
                                        <p:strVal val="visible"/>
                                      </p:to>
                                    </p:set>
                                    <p:animEffect transition="in" filter="dissolve">
                                      <p:cBhvr>
                                        <p:cTn id="502" dur="500"/>
                                        <p:tgtEl>
                                          <p:spTgt spid="137294"/>
                                        </p:tgtEl>
                                      </p:cBhvr>
                                    </p:animEffect>
                                  </p:childTnLst>
                                </p:cTn>
                              </p:par>
                            </p:childTnLst>
                          </p:cTn>
                        </p:par>
                        <p:par>
                          <p:cTn id="503" fill="hold" nodeType="afterGroup">
                            <p:stCondLst>
                              <p:cond delay="1000"/>
                            </p:stCondLst>
                            <p:childTnLst>
                              <p:par>
                                <p:cTn id="504" presetID="12" presetClass="entr" presetSubtype="1" fill="hold" grpId="0" nodeType="afterEffect">
                                  <p:stCondLst>
                                    <p:cond delay="0"/>
                                  </p:stCondLst>
                                  <p:childTnLst>
                                    <p:set>
                                      <p:cBhvr>
                                        <p:cTn id="505" dur="1" fill="hold">
                                          <p:stCondLst>
                                            <p:cond delay="0"/>
                                          </p:stCondLst>
                                        </p:cTn>
                                        <p:tgtEl>
                                          <p:spTgt spid="137263"/>
                                        </p:tgtEl>
                                        <p:attrNameLst>
                                          <p:attrName>style.visibility</p:attrName>
                                        </p:attrNameLst>
                                      </p:cBhvr>
                                      <p:to>
                                        <p:strVal val="visible"/>
                                      </p:to>
                                    </p:set>
                                    <p:animEffect transition="in" filter="slide(fromTop)">
                                      <p:cBhvr>
                                        <p:cTn id="506" dur="500"/>
                                        <p:tgtEl>
                                          <p:spTgt spid="137263"/>
                                        </p:tgtEl>
                                      </p:cBhvr>
                                    </p:animEffect>
                                  </p:childTnLst>
                                </p:cTn>
                              </p:par>
                            </p:childTnLst>
                          </p:cTn>
                        </p:par>
                      </p:childTnLst>
                    </p:cTn>
                  </p:par>
                  <p:par>
                    <p:cTn id="507" fill="hold" nodeType="clickPar">
                      <p:stCondLst>
                        <p:cond delay="indefinite"/>
                      </p:stCondLst>
                      <p:childTnLst>
                        <p:par>
                          <p:cTn id="508" fill="hold" nodeType="withGroup">
                            <p:stCondLst>
                              <p:cond delay="0"/>
                            </p:stCondLst>
                            <p:childTnLst>
                              <p:par>
                                <p:cTn id="509" presetID="9" presetClass="exit" presetSubtype="0" fill="hold" grpId="1" nodeType="clickEffect">
                                  <p:stCondLst>
                                    <p:cond delay="0"/>
                                  </p:stCondLst>
                                  <p:childTnLst>
                                    <p:animEffect transition="out" filter="dissolve">
                                      <p:cBhvr>
                                        <p:cTn id="510" dur="500"/>
                                        <p:tgtEl>
                                          <p:spTgt spid="137294"/>
                                        </p:tgtEl>
                                      </p:cBhvr>
                                    </p:animEffect>
                                    <p:set>
                                      <p:cBhvr>
                                        <p:cTn id="511" dur="1" fill="hold">
                                          <p:stCondLst>
                                            <p:cond delay="499"/>
                                          </p:stCondLst>
                                        </p:cTn>
                                        <p:tgtEl>
                                          <p:spTgt spid="137294"/>
                                        </p:tgtEl>
                                        <p:attrNameLst>
                                          <p:attrName>style.visibility</p:attrName>
                                        </p:attrNameLst>
                                      </p:cBhvr>
                                      <p:to>
                                        <p:strVal val="hidden"/>
                                      </p:to>
                                    </p:set>
                                  </p:childTnLst>
                                </p:cTn>
                              </p:par>
                            </p:childTnLst>
                          </p:cTn>
                        </p:par>
                        <p:par>
                          <p:cTn id="512" fill="hold" nodeType="afterGroup">
                            <p:stCondLst>
                              <p:cond delay="500"/>
                            </p:stCondLst>
                            <p:childTnLst>
                              <p:par>
                                <p:cTn id="513" presetID="12" presetClass="exit" presetSubtype="4" fill="hold" grpId="1" nodeType="afterEffect">
                                  <p:stCondLst>
                                    <p:cond delay="0"/>
                                  </p:stCondLst>
                                  <p:childTnLst>
                                    <p:animEffect transition="out" filter="slide(fromBottom)">
                                      <p:cBhvr>
                                        <p:cTn id="514" dur="500"/>
                                        <p:tgtEl>
                                          <p:spTgt spid="137287"/>
                                        </p:tgtEl>
                                      </p:cBhvr>
                                    </p:animEffect>
                                    <p:set>
                                      <p:cBhvr>
                                        <p:cTn id="515" dur="1" fill="hold">
                                          <p:stCondLst>
                                            <p:cond delay="499"/>
                                          </p:stCondLst>
                                        </p:cTn>
                                        <p:tgtEl>
                                          <p:spTgt spid="1372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1" grpId="0" animBg="1"/>
      <p:bldP spid="137222" grpId="0" animBg="1"/>
      <p:bldP spid="137223" grpId="0" animBg="1"/>
      <p:bldP spid="137224" grpId="0" animBg="1"/>
      <p:bldP spid="137225" grpId="0" animBg="1"/>
      <p:bldP spid="137226" grpId="0" animBg="1"/>
      <p:bldP spid="137227" grpId="0" animBg="1"/>
      <p:bldP spid="137228" grpId="0" animBg="1"/>
      <p:bldP spid="137229" grpId="0" animBg="1"/>
      <p:bldP spid="137230" grpId="0" animBg="1"/>
      <p:bldP spid="137231" grpId="0" animBg="1"/>
      <p:bldP spid="137232" grpId="0" animBg="1"/>
      <p:bldP spid="137233" grpId="0" animBg="1"/>
      <p:bldP spid="137234" grpId="0" animBg="1"/>
      <p:bldP spid="137235" grpId="0" animBg="1"/>
      <p:bldP spid="137236" grpId="0" animBg="1"/>
      <p:bldP spid="137237" grpId="0" animBg="1"/>
      <p:bldP spid="137238" grpId="0" animBg="1"/>
      <p:bldP spid="137239" grpId="0" animBg="1"/>
      <p:bldP spid="137240" grpId="0" animBg="1"/>
      <p:bldP spid="137241" grpId="0" animBg="1"/>
      <p:bldP spid="137242" grpId="0" animBg="1"/>
      <p:bldP spid="137243" grpId="0"/>
      <p:bldP spid="137244" grpId="0"/>
      <p:bldP spid="137245" grpId="0"/>
      <p:bldP spid="137247" grpId="0"/>
      <p:bldP spid="137248" grpId="0"/>
      <p:bldP spid="137250" grpId="0"/>
      <p:bldP spid="137251" grpId="0"/>
      <p:bldP spid="137252" grpId="0" animBg="1"/>
      <p:bldP spid="137253" grpId="0"/>
      <p:bldP spid="137254" grpId="0"/>
      <p:bldP spid="137255" grpId="0" animBg="1"/>
      <p:bldP spid="137255" grpId="1" animBg="1"/>
      <p:bldP spid="137256" grpId="0" animBg="1"/>
      <p:bldP spid="137256" grpId="1" animBg="1"/>
      <p:bldP spid="137257" grpId="0"/>
      <p:bldP spid="137258" grpId="0"/>
      <p:bldP spid="137259" grpId="0"/>
      <p:bldP spid="137260" grpId="0"/>
      <p:bldP spid="137261" grpId="0"/>
      <p:bldP spid="137262" grpId="0"/>
      <p:bldP spid="137263" grpId="0"/>
      <p:bldP spid="137265" grpId="0"/>
      <p:bldP spid="137266" grpId="0"/>
      <p:bldP spid="137268" grpId="0" animBg="1"/>
      <p:bldP spid="137268" grpId="1" animBg="1"/>
      <p:bldP spid="137270" grpId="0" animBg="1"/>
      <p:bldP spid="137270" grpId="1" animBg="1"/>
      <p:bldP spid="137274" grpId="0" animBg="1"/>
      <p:bldP spid="137274" grpId="1" animBg="1"/>
      <p:bldP spid="137285" grpId="0" animBg="1"/>
      <p:bldP spid="137285" grpId="1" animBg="1"/>
      <p:bldP spid="137286" grpId="0" animBg="1"/>
      <p:bldP spid="137286" grpId="1" animBg="1"/>
      <p:bldP spid="137287" grpId="0" animBg="1"/>
      <p:bldP spid="137287" grpId="1" animBg="1"/>
      <p:bldP spid="137288" grpId="0" animBg="1"/>
      <p:bldP spid="137288" grpId="1" animBg="1"/>
      <p:bldP spid="137289" grpId="0" animBg="1"/>
      <p:bldP spid="137289" grpId="1" animBg="1"/>
      <p:bldP spid="137290" grpId="0" animBg="1"/>
      <p:bldP spid="137290" grpId="1" animBg="1"/>
      <p:bldP spid="137291" grpId="0" animBg="1"/>
      <p:bldP spid="137293" grpId="0" animBg="1"/>
      <p:bldP spid="137293" grpId="1" animBg="1"/>
      <p:bldP spid="137294" grpId="0" animBg="1"/>
      <p:bldP spid="137294" grpId="1" animBg="1"/>
      <p:bldP spid="137296" grpId="0" animBg="1"/>
      <p:bldP spid="137296" grpId="1" animBg="1"/>
      <p:bldP spid="137297" grpId="0" animBg="1"/>
      <p:bldP spid="137297" grpId="1" animBg="1"/>
      <p:bldP spid="137267" grpId="0" animBg="1"/>
      <p:bldP spid="137267" grpId="1" animBg="1"/>
      <p:bldP spid="137272" grpId="0" animBg="1"/>
      <p:bldP spid="137272" grpId="1" animBg="1"/>
      <p:bldP spid="137276" grpId="0" animBg="1"/>
      <p:bldP spid="137276" grpId="1" animBg="1"/>
      <p:bldP spid="137280" grpId="0" animBg="1"/>
      <p:bldP spid="137280" grpId="1" animBg="1"/>
      <p:bldP spid="137283" grpId="0" animBg="1"/>
      <p:bldP spid="137283" grpId="1" animBg="1"/>
      <p:bldP spid="137284" grpId="0" animBg="1"/>
      <p:bldP spid="137284"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a:extLst>
              <a:ext uri="{FF2B5EF4-FFF2-40B4-BE49-F238E27FC236}">
                <a16:creationId xmlns:a16="http://schemas.microsoft.com/office/drawing/2014/main" id="{028841EF-895B-4B28-B265-C97E9FF37C6E}"/>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EFD5563A-61BF-4841-91BF-C08CFDC8412C}" type="slidenum">
              <a:rPr lang="en-US" altLang="zh-CN" sz="1200" b="0">
                <a:solidFill>
                  <a:schemeClr val="tx1"/>
                </a:solidFill>
                <a:latin typeface="Garamond" panose="02020404030301010803" pitchFamily="18" charset="0"/>
                <a:ea typeface="宋体" panose="02010600030101010101" pitchFamily="2" charset="-122"/>
              </a:rPr>
              <a:pPr eaLnBrk="1" hangingPunct="1"/>
              <a:t>53</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48131" name="Rectangle 2">
            <a:extLst>
              <a:ext uri="{FF2B5EF4-FFF2-40B4-BE49-F238E27FC236}">
                <a16:creationId xmlns:a16="http://schemas.microsoft.com/office/drawing/2014/main" id="{9C00143B-A320-4170-864A-805546F19C56}"/>
              </a:ext>
            </a:extLst>
          </p:cNvPr>
          <p:cNvSpPr>
            <a:spLocks noGrp="1" noChangeArrowheads="1"/>
          </p:cNvSpPr>
          <p:nvPr>
            <p:ph type="title"/>
          </p:nvPr>
        </p:nvSpPr>
        <p:spPr>
          <a:xfrm>
            <a:off x="685800" y="188913"/>
            <a:ext cx="7772400" cy="649287"/>
          </a:xfrm>
          <a:noFill/>
        </p:spPr>
        <p:txBody>
          <a:bodyPr/>
          <a:lstStyle/>
          <a:p>
            <a:pPr eaLnBrk="1" hangingPunct="1"/>
            <a:r>
              <a:rPr lang="en-US" altLang="zh-CN" sz="3800" b="1"/>
              <a:t>1.3.4 </a:t>
            </a:r>
            <a:r>
              <a:rPr lang="zh-CN" altLang="en-US" sz="3800" b="1"/>
              <a:t>代码优化</a:t>
            </a:r>
            <a:r>
              <a:rPr lang="zh-CN" altLang="en-US" sz="3800"/>
              <a:t> </a:t>
            </a:r>
          </a:p>
        </p:txBody>
      </p:sp>
      <p:sp>
        <p:nvSpPr>
          <p:cNvPr id="48132" name="Text Box 3">
            <a:extLst>
              <a:ext uri="{FF2B5EF4-FFF2-40B4-BE49-F238E27FC236}">
                <a16:creationId xmlns:a16="http://schemas.microsoft.com/office/drawing/2014/main" id="{A48EDFBB-6350-41F8-B4A2-94CC1F33A0CB}"/>
              </a:ext>
            </a:extLst>
          </p:cNvPr>
          <p:cNvSpPr txBox="1">
            <a:spLocks noChangeArrowheads="1"/>
          </p:cNvSpPr>
          <p:nvPr/>
        </p:nvSpPr>
        <p:spPr bwMode="auto">
          <a:xfrm>
            <a:off x="467544" y="838200"/>
            <a:ext cx="8219256" cy="3724096"/>
          </a:xfrm>
          <a:prstGeom prst="rect">
            <a:avLst/>
          </a:prstGeom>
          <a:noFill/>
          <a:ln>
            <a:noFill/>
          </a:ln>
        </p:spPr>
        <p:txBody>
          <a:bodyPr wrap="square">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lnSpc>
                <a:spcPct val="150000"/>
              </a:lnSpc>
              <a:spcBef>
                <a:spcPts val="600"/>
              </a:spcBef>
              <a:spcAft>
                <a:spcPts val="600"/>
              </a:spcAft>
            </a:pPr>
            <a:r>
              <a:rPr kumimoji="1" lang="zh-CN" altLang="en-US" sz="2400" dirty="0">
                <a:solidFill>
                  <a:schemeClr val="tx1"/>
                </a:solidFill>
                <a:latin typeface="华文细黑" panose="02010600040101010101" pitchFamily="2" charset="-122"/>
                <a:ea typeface="华文细黑" panose="02010600040101010101" pitchFamily="2" charset="-122"/>
              </a:rPr>
              <a:t>经过语义分析后，编译程序将源程序生成中间代码，这时的中间代码往往有些重复和冗余。</a:t>
            </a:r>
            <a:endParaRPr kumimoji="1" lang="en-US" altLang="zh-CN" sz="2400" dirty="0">
              <a:solidFill>
                <a:schemeClr val="tx1"/>
              </a:solidFill>
              <a:latin typeface="华文细黑" panose="02010600040101010101" pitchFamily="2" charset="-122"/>
              <a:ea typeface="华文细黑" panose="02010600040101010101" pitchFamily="2" charset="-122"/>
            </a:endParaRPr>
          </a:p>
          <a:p>
            <a:pPr eaLnBrk="1" hangingPunct="1">
              <a:lnSpc>
                <a:spcPct val="150000"/>
              </a:lnSpc>
              <a:spcBef>
                <a:spcPts val="600"/>
              </a:spcBef>
              <a:spcAft>
                <a:spcPts val="600"/>
              </a:spcAft>
            </a:pPr>
            <a:r>
              <a:rPr kumimoji="1" lang="zh-CN" altLang="en-US" sz="2400" dirty="0">
                <a:solidFill>
                  <a:schemeClr val="tx1"/>
                </a:solidFill>
                <a:latin typeface="华文细黑" panose="02010600040101010101" pitchFamily="2" charset="-122"/>
                <a:ea typeface="华文细黑" panose="02010600040101010101" pitchFamily="2" charset="-122"/>
              </a:rPr>
              <a:t>对代码进行优化的目的是提高目标程序的执行效率。</a:t>
            </a:r>
            <a:endParaRPr kumimoji="1" lang="en-US" altLang="zh-CN" sz="2400" dirty="0">
              <a:solidFill>
                <a:schemeClr val="tx1"/>
              </a:solidFill>
              <a:latin typeface="华文细黑" panose="02010600040101010101" pitchFamily="2" charset="-122"/>
              <a:ea typeface="华文细黑" panose="02010600040101010101" pitchFamily="2" charset="-122"/>
            </a:endParaRPr>
          </a:p>
          <a:p>
            <a:pPr eaLnBrk="1" hangingPunct="1">
              <a:lnSpc>
                <a:spcPct val="150000"/>
              </a:lnSpc>
              <a:spcBef>
                <a:spcPts val="600"/>
              </a:spcBef>
              <a:spcAft>
                <a:spcPts val="600"/>
              </a:spcAft>
            </a:pPr>
            <a:r>
              <a:rPr kumimoji="1" lang="zh-CN" altLang="en-US" sz="2400" dirty="0">
                <a:solidFill>
                  <a:schemeClr val="tx1"/>
                </a:solidFill>
                <a:latin typeface="华文细黑" panose="02010600040101010101" pitchFamily="2" charset="-122"/>
                <a:ea typeface="华文细黑" panose="02010600040101010101" pitchFamily="2" charset="-122"/>
              </a:rPr>
              <a:t>代码优化首先在中间代码上进行。在局部范围可能做的优化有</a:t>
            </a:r>
            <a:r>
              <a:rPr kumimoji="1" lang="en-US" altLang="zh-CN" sz="2400" dirty="0">
                <a:solidFill>
                  <a:schemeClr val="tx1"/>
                </a:solidFill>
                <a:latin typeface="华文细黑" panose="02010600040101010101" pitchFamily="2" charset="-122"/>
                <a:ea typeface="华文细黑" panose="02010600040101010101" pitchFamily="2" charset="-122"/>
              </a:rPr>
              <a:t>: </a:t>
            </a:r>
            <a:r>
              <a:rPr kumimoji="1" lang="zh-CN" altLang="en-US" sz="2400" dirty="0">
                <a:solidFill>
                  <a:schemeClr val="tx1"/>
                </a:solidFill>
                <a:latin typeface="华文细黑" panose="02010600040101010101" pitchFamily="2" charset="-122"/>
                <a:ea typeface="华文细黑" panose="02010600040101010101" pitchFamily="2" charset="-122"/>
              </a:rPr>
              <a:t>常数表达式的计算或根据操作符的某些性质如可结合性、可交换性和分配性以及检测公共子表达式进行优化 。</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a:extLst>
              <a:ext uri="{FF2B5EF4-FFF2-40B4-BE49-F238E27FC236}">
                <a16:creationId xmlns:a16="http://schemas.microsoft.com/office/drawing/2014/main" id="{028841EF-895B-4B28-B265-C97E9FF37C6E}"/>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EFD5563A-61BF-4841-91BF-C08CFDC8412C}" type="slidenum">
              <a:rPr lang="en-US" altLang="zh-CN" sz="1200" b="0">
                <a:solidFill>
                  <a:schemeClr val="tx1"/>
                </a:solidFill>
                <a:latin typeface="Garamond" panose="02020404030301010803" pitchFamily="18" charset="0"/>
                <a:ea typeface="宋体" panose="02010600030101010101" pitchFamily="2" charset="-122"/>
              </a:rPr>
              <a:pPr eaLnBrk="1" hangingPunct="1"/>
              <a:t>54</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48131" name="Rectangle 2">
            <a:extLst>
              <a:ext uri="{FF2B5EF4-FFF2-40B4-BE49-F238E27FC236}">
                <a16:creationId xmlns:a16="http://schemas.microsoft.com/office/drawing/2014/main" id="{9C00143B-A320-4170-864A-805546F19C56}"/>
              </a:ext>
            </a:extLst>
          </p:cNvPr>
          <p:cNvSpPr>
            <a:spLocks noGrp="1" noChangeArrowheads="1"/>
          </p:cNvSpPr>
          <p:nvPr>
            <p:ph type="title"/>
          </p:nvPr>
        </p:nvSpPr>
        <p:spPr>
          <a:xfrm>
            <a:off x="685800" y="188913"/>
            <a:ext cx="7772400" cy="649287"/>
          </a:xfrm>
          <a:noFill/>
        </p:spPr>
        <p:txBody>
          <a:bodyPr/>
          <a:lstStyle/>
          <a:p>
            <a:pPr eaLnBrk="1" hangingPunct="1"/>
            <a:r>
              <a:rPr lang="en-US" altLang="zh-CN" sz="3800" b="1"/>
              <a:t>1.3.4 </a:t>
            </a:r>
            <a:r>
              <a:rPr lang="zh-CN" altLang="en-US" sz="3800" b="1"/>
              <a:t>代码优化</a:t>
            </a:r>
            <a:r>
              <a:rPr lang="zh-CN" altLang="en-US" sz="3800"/>
              <a:t> </a:t>
            </a:r>
          </a:p>
        </p:txBody>
      </p:sp>
      <p:sp>
        <p:nvSpPr>
          <p:cNvPr id="48133" name="Text Box 4">
            <a:extLst>
              <a:ext uri="{FF2B5EF4-FFF2-40B4-BE49-F238E27FC236}">
                <a16:creationId xmlns:a16="http://schemas.microsoft.com/office/drawing/2014/main" id="{BECF8864-7E7F-420A-9582-80F7661E44C8}"/>
              </a:ext>
            </a:extLst>
          </p:cNvPr>
          <p:cNvSpPr txBox="1">
            <a:spLocks noChangeArrowheads="1"/>
          </p:cNvSpPr>
          <p:nvPr/>
        </p:nvSpPr>
        <p:spPr bwMode="auto">
          <a:xfrm>
            <a:off x="395536" y="980728"/>
            <a:ext cx="3352800" cy="3597275"/>
          </a:xfrm>
          <a:prstGeom prst="rect">
            <a:avLst/>
          </a:prstGeom>
          <a:noFill/>
          <a:ln>
            <a:noFill/>
          </a:ln>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just" eaLnBrk="1" hangingPunct="1">
              <a:spcBef>
                <a:spcPct val="50000"/>
              </a:spcBef>
            </a:pPr>
            <a:r>
              <a:rPr kumimoji="1" lang="zh-CN" altLang="en-US" sz="2000" dirty="0">
                <a:solidFill>
                  <a:schemeClr val="tx1"/>
                </a:solidFill>
                <a:latin typeface="华文细黑" panose="02010600040101010101" pitchFamily="2" charset="-122"/>
                <a:ea typeface="华文细黑" panose="02010600040101010101" pitchFamily="2" charset="-122"/>
              </a:rPr>
              <a:t>有四元式指令代码如下：</a:t>
            </a:r>
          </a:p>
          <a:p>
            <a:pPr algn="just" eaLnBrk="1" hangingPunct="1">
              <a:spcBef>
                <a:spcPct val="50000"/>
              </a:spcBef>
            </a:pPr>
            <a:r>
              <a:rPr kumimoji="1" lang="en-US" altLang="zh-CN" sz="2000" dirty="0">
                <a:solidFill>
                  <a:schemeClr val="tx1"/>
                </a:solidFill>
                <a:latin typeface="Times New Roman" panose="02020603050405020304" pitchFamily="18" charset="0"/>
                <a:ea typeface="宋体" panose="02010600030101010101" pitchFamily="2" charset="-122"/>
              </a:rPr>
              <a:t>(*</a:t>
            </a:r>
            <a:r>
              <a:rPr kumimoji="1" lang="zh-CN" altLang="en-US" sz="2000" dirty="0">
                <a:solidFill>
                  <a:schemeClr val="tx1"/>
                </a:solidFill>
                <a:latin typeface="Times New Roman" panose="02020603050405020304" pitchFamily="18" charset="0"/>
                <a:ea typeface="宋体" panose="02010600030101010101" pitchFamily="2" charset="-122"/>
              </a:rPr>
              <a:t>，</a:t>
            </a:r>
            <a:r>
              <a:rPr kumimoji="1" lang="en-US" altLang="zh-CN" sz="2000" dirty="0">
                <a:solidFill>
                  <a:schemeClr val="tx1"/>
                </a:solidFill>
                <a:latin typeface="Times New Roman" panose="02020603050405020304" pitchFamily="18" charset="0"/>
                <a:ea typeface="宋体" panose="02010600030101010101" pitchFamily="2" charset="-122"/>
              </a:rPr>
              <a:t>3.14</a:t>
            </a:r>
            <a:r>
              <a:rPr kumimoji="1" lang="zh-CN" altLang="en-US" sz="2000" dirty="0">
                <a:solidFill>
                  <a:schemeClr val="tx1"/>
                </a:solidFill>
                <a:latin typeface="Times New Roman" panose="02020603050405020304" pitchFamily="18" charset="0"/>
                <a:ea typeface="宋体" panose="02010600030101010101" pitchFamily="2" charset="-122"/>
              </a:rPr>
              <a:t>，</a:t>
            </a:r>
            <a:r>
              <a:rPr kumimoji="1" lang="en-US" altLang="zh-CN" sz="2000" dirty="0">
                <a:solidFill>
                  <a:schemeClr val="tx1"/>
                </a:solidFill>
                <a:latin typeface="Times New Roman" panose="02020603050405020304" pitchFamily="18" charset="0"/>
                <a:ea typeface="宋体" panose="02010600030101010101" pitchFamily="2" charset="-122"/>
              </a:rPr>
              <a:t>2</a:t>
            </a:r>
            <a:r>
              <a:rPr kumimoji="1" lang="zh-CN" altLang="en-US" sz="2000" dirty="0">
                <a:solidFill>
                  <a:schemeClr val="tx1"/>
                </a:solidFill>
                <a:latin typeface="Times New Roman" panose="02020603050405020304" pitchFamily="18" charset="0"/>
                <a:ea typeface="宋体" panose="02010600030101010101" pitchFamily="2" charset="-122"/>
              </a:rPr>
              <a:t>，</a:t>
            </a:r>
            <a:r>
              <a:rPr kumimoji="1" lang="en-US" altLang="zh-CN" sz="2000" dirty="0">
                <a:solidFill>
                  <a:schemeClr val="tx1"/>
                </a:solidFill>
                <a:latin typeface="Times New Roman" panose="02020603050405020304" pitchFamily="18" charset="0"/>
                <a:ea typeface="宋体" panose="02010600030101010101" pitchFamily="2" charset="-122"/>
              </a:rPr>
              <a:t>t1)</a:t>
            </a:r>
          </a:p>
          <a:p>
            <a:pPr algn="just" eaLnBrk="1" hangingPunct="1">
              <a:spcBef>
                <a:spcPct val="50000"/>
              </a:spcBef>
            </a:pPr>
            <a:r>
              <a:rPr kumimoji="1" lang="en-US" altLang="zh-CN" sz="2000" dirty="0">
                <a:solidFill>
                  <a:schemeClr val="tx1"/>
                </a:solidFill>
                <a:latin typeface="Times New Roman" panose="02020603050405020304" pitchFamily="18" charset="0"/>
                <a:ea typeface="宋体" panose="02010600030101010101" pitchFamily="2" charset="-122"/>
              </a:rPr>
              <a:t>(=,    t1,     _,    x)</a:t>
            </a:r>
          </a:p>
          <a:p>
            <a:pPr algn="just" eaLnBrk="1" hangingPunct="1">
              <a:spcBef>
                <a:spcPct val="50000"/>
              </a:spcBef>
            </a:pPr>
            <a:r>
              <a:rPr kumimoji="1" lang="en-US" altLang="zh-CN" sz="2000" dirty="0">
                <a:solidFill>
                  <a:schemeClr val="tx1"/>
                </a:solidFill>
                <a:latin typeface="Times New Roman" panose="02020603050405020304" pitchFamily="18" charset="0"/>
                <a:ea typeface="宋体" panose="02010600030101010101" pitchFamily="2" charset="-122"/>
              </a:rPr>
              <a:t>(*,    2,       5,   t2)</a:t>
            </a:r>
          </a:p>
          <a:p>
            <a:pPr algn="just" eaLnBrk="1" hangingPunct="1">
              <a:spcBef>
                <a:spcPct val="50000"/>
              </a:spcBef>
            </a:pPr>
            <a:r>
              <a:rPr kumimoji="1" lang="en-US" altLang="zh-CN" sz="2000" dirty="0">
                <a:solidFill>
                  <a:schemeClr val="tx1"/>
                </a:solidFill>
                <a:latin typeface="Times New Roman" panose="02020603050405020304" pitchFamily="18" charset="0"/>
                <a:ea typeface="宋体" panose="02010600030101010101" pitchFamily="2" charset="-122"/>
              </a:rPr>
              <a:t>(*,    t2,      a,   t3)</a:t>
            </a:r>
          </a:p>
          <a:p>
            <a:pPr algn="just" eaLnBrk="1" hangingPunct="1">
              <a:spcBef>
                <a:spcPct val="50000"/>
              </a:spcBef>
            </a:pPr>
            <a:r>
              <a:rPr kumimoji="1" lang="en-US" altLang="zh-CN" sz="2000" dirty="0">
                <a:solidFill>
                  <a:schemeClr val="tx1"/>
                </a:solidFill>
                <a:latin typeface="Times New Roman" panose="02020603050405020304" pitchFamily="18" charset="0"/>
                <a:ea typeface="宋体" panose="02010600030101010101" pitchFamily="2" charset="-122"/>
              </a:rPr>
              <a:t>(=,    t3,       _,   y)</a:t>
            </a:r>
          </a:p>
          <a:p>
            <a:pPr algn="just" eaLnBrk="1" hangingPunct="1">
              <a:spcBef>
                <a:spcPct val="50000"/>
              </a:spcBef>
            </a:pPr>
            <a:r>
              <a:rPr kumimoji="1" lang="en-US" altLang="zh-CN" sz="2000" dirty="0">
                <a:solidFill>
                  <a:schemeClr val="tx1"/>
                </a:solidFill>
                <a:latin typeface="Times New Roman" panose="02020603050405020304" pitchFamily="18" charset="0"/>
                <a:ea typeface="宋体" panose="02010600030101010101" pitchFamily="2" charset="-122"/>
              </a:rPr>
              <a:t>(+,     x,        1,  t4)</a:t>
            </a:r>
          </a:p>
          <a:p>
            <a:pPr algn="just" eaLnBrk="1" hangingPunct="1">
              <a:spcBef>
                <a:spcPct val="50000"/>
              </a:spcBef>
            </a:pPr>
            <a:r>
              <a:rPr kumimoji="1" lang="en-US" altLang="zh-CN" sz="2000" dirty="0">
                <a:solidFill>
                  <a:schemeClr val="tx1"/>
                </a:solidFill>
                <a:latin typeface="Times New Roman" panose="02020603050405020304" pitchFamily="18" charset="0"/>
                <a:ea typeface="宋体" panose="02010600030101010101" pitchFamily="2" charset="-122"/>
              </a:rPr>
              <a:t>(=,     t4,       _,   z) </a:t>
            </a:r>
          </a:p>
        </p:txBody>
      </p:sp>
      <p:sp>
        <p:nvSpPr>
          <p:cNvPr id="48134" name="Text Box 5">
            <a:extLst>
              <a:ext uri="{FF2B5EF4-FFF2-40B4-BE49-F238E27FC236}">
                <a16:creationId xmlns:a16="http://schemas.microsoft.com/office/drawing/2014/main" id="{73DF2A29-4C5D-43B2-B455-83E5A23C019E}"/>
              </a:ext>
            </a:extLst>
          </p:cNvPr>
          <p:cNvSpPr txBox="1">
            <a:spLocks noChangeArrowheads="1"/>
          </p:cNvSpPr>
          <p:nvPr/>
        </p:nvSpPr>
        <p:spPr bwMode="auto">
          <a:xfrm>
            <a:off x="4093096" y="980728"/>
            <a:ext cx="3657600" cy="2123658"/>
          </a:xfrm>
          <a:prstGeom prst="rect">
            <a:avLst/>
          </a:prstGeom>
          <a:noFill/>
          <a:ln>
            <a:noFill/>
          </a:ln>
        </p:spPr>
        <p:txBody>
          <a:bodyPr lIns="0" rIns="0">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just" eaLnBrk="1" hangingPunct="1">
              <a:spcBef>
                <a:spcPct val="50000"/>
              </a:spcBef>
            </a:pPr>
            <a:r>
              <a:rPr kumimoji="1" lang="zh-CN" altLang="en-US" sz="2400" dirty="0">
                <a:solidFill>
                  <a:schemeClr val="bg2"/>
                </a:solidFill>
                <a:latin typeface="华文细黑" panose="02010600040101010101" pitchFamily="2" charset="-122"/>
                <a:ea typeface="华文细黑" panose="02010600040101010101" pitchFamily="2" charset="-122"/>
              </a:rPr>
              <a:t>而优化后的代码如下：</a:t>
            </a:r>
          </a:p>
          <a:p>
            <a:pPr algn="just" eaLnBrk="1" hangingPunct="1">
              <a:spcBef>
                <a:spcPct val="50000"/>
              </a:spcBef>
            </a:pPr>
            <a:r>
              <a:rPr kumimoji="1" lang="en-US" altLang="zh-CN" sz="2400" dirty="0">
                <a:solidFill>
                  <a:schemeClr val="bg2"/>
                </a:solidFill>
                <a:latin typeface="Times New Roman" panose="02020603050405020304" pitchFamily="18" charset="0"/>
                <a:ea typeface="宋体" panose="02010600030101010101" pitchFamily="2" charset="-122"/>
              </a:rPr>
              <a:t>(=, 6.28, _, x)</a:t>
            </a:r>
          </a:p>
          <a:p>
            <a:pPr algn="just" eaLnBrk="1" hangingPunct="1">
              <a:spcBef>
                <a:spcPct val="50000"/>
              </a:spcBef>
            </a:pPr>
            <a:r>
              <a:rPr kumimoji="1" lang="en-US" altLang="zh-CN" sz="2400" dirty="0">
                <a:solidFill>
                  <a:schemeClr val="bg2"/>
                </a:solidFill>
                <a:latin typeface="Times New Roman" panose="02020603050405020304" pitchFamily="18" charset="0"/>
                <a:ea typeface="宋体" panose="02010600030101010101" pitchFamily="2" charset="-122"/>
              </a:rPr>
              <a:t>(*,  10,    a, y)</a:t>
            </a:r>
          </a:p>
          <a:p>
            <a:pPr algn="just" eaLnBrk="1" hangingPunct="1">
              <a:spcBef>
                <a:spcPct val="50000"/>
              </a:spcBef>
            </a:pPr>
            <a:r>
              <a:rPr kumimoji="1" lang="en-US" altLang="zh-CN" sz="2400" dirty="0">
                <a:solidFill>
                  <a:schemeClr val="bg2"/>
                </a:solidFill>
                <a:latin typeface="Times New Roman" panose="02020603050405020304" pitchFamily="18" charset="0"/>
                <a:ea typeface="宋体" panose="02010600030101010101" pitchFamily="2" charset="-122"/>
              </a:rPr>
              <a:t>(=, 7.28,  _, z) </a:t>
            </a:r>
          </a:p>
        </p:txBody>
      </p:sp>
      <p:sp>
        <p:nvSpPr>
          <p:cNvPr id="48135" name="Text Box 6">
            <a:extLst>
              <a:ext uri="{FF2B5EF4-FFF2-40B4-BE49-F238E27FC236}">
                <a16:creationId xmlns:a16="http://schemas.microsoft.com/office/drawing/2014/main" id="{BBC2F102-1A1F-4E01-80A3-F42099371C6B}"/>
              </a:ext>
            </a:extLst>
          </p:cNvPr>
          <p:cNvSpPr txBox="1">
            <a:spLocks noChangeArrowheads="1"/>
          </p:cNvSpPr>
          <p:nvPr/>
        </p:nvSpPr>
        <p:spPr bwMode="auto">
          <a:xfrm>
            <a:off x="3203848" y="3977452"/>
            <a:ext cx="5698976" cy="1569660"/>
          </a:xfrm>
          <a:prstGeom prst="rect">
            <a:avLst/>
          </a:prstGeom>
          <a:noFill/>
          <a:ln>
            <a:noFill/>
          </a:ln>
        </p:spPr>
        <p:txBody>
          <a:bodyPr wrap="square">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r>
              <a:rPr kumimoji="1" lang="zh-CN" altLang="en-US" sz="2400" dirty="0">
                <a:solidFill>
                  <a:schemeClr val="tx1"/>
                </a:solidFill>
                <a:latin typeface="华文细黑" panose="02010600040101010101" pitchFamily="2" charset="-122"/>
                <a:ea typeface="华文细黑" panose="02010600040101010101" pitchFamily="2" charset="-122"/>
              </a:rPr>
              <a:t>代码优化不是编译程序的必要组成部分。不同的编译程序所进行的代码优化程度差别很大，能够完成代码优化的编译程序称为“优化编译程序”。 </a:t>
            </a:r>
          </a:p>
        </p:txBody>
      </p:sp>
    </p:spTree>
    <p:extLst>
      <p:ext uri="{BB962C8B-B14F-4D97-AF65-F5344CB8AC3E}">
        <p14:creationId xmlns:p14="http://schemas.microsoft.com/office/powerpoint/2010/main" val="20153059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p:bldP spid="4813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4">
            <a:extLst>
              <a:ext uri="{FF2B5EF4-FFF2-40B4-BE49-F238E27FC236}">
                <a16:creationId xmlns:a16="http://schemas.microsoft.com/office/drawing/2014/main" id="{F99323B8-C868-4A4E-ABE6-A0E22DEE712C}"/>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AFD59CE9-5777-4868-976C-E3CEC40286E0}" type="slidenum">
              <a:rPr lang="en-US" altLang="zh-CN" sz="1200" b="0">
                <a:solidFill>
                  <a:schemeClr val="tx1"/>
                </a:solidFill>
                <a:latin typeface="Garamond" panose="02020404030301010803" pitchFamily="18" charset="0"/>
                <a:ea typeface="宋体" panose="02010600030101010101" pitchFamily="2" charset="-122"/>
              </a:rPr>
              <a:pPr eaLnBrk="1" hangingPunct="1"/>
              <a:t>55</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49155" name="Rectangle 2">
            <a:extLst>
              <a:ext uri="{FF2B5EF4-FFF2-40B4-BE49-F238E27FC236}">
                <a16:creationId xmlns:a16="http://schemas.microsoft.com/office/drawing/2014/main" id="{9D32C733-E01C-4943-AB52-3E6F1ACB6DB0}"/>
              </a:ext>
            </a:extLst>
          </p:cNvPr>
          <p:cNvSpPr>
            <a:spLocks noGrp="1" noChangeArrowheads="1"/>
          </p:cNvSpPr>
          <p:nvPr>
            <p:ph type="title"/>
          </p:nvPr>
        </p:nvSpPr>
        <p:spPr>
          <a:xfrm>
            <a:off x="685800" y="260350"/>
            <a:ext cx="7773988" cy="792163"/>
          </a:xfrm>
          <a:noFill/>
        </p:spPr>
        <p:txBody>
          <a:bodyPr/>
          <a:lstStyle/>
          <a:p>
            <a:pPr eaLnBrk="1" hangingPunct="1"/>
            <a:r>
              <a:rPr lang="en-US" altLang="zh-CN" sz="4000" b="1"/>
              <a:t>1.3.5</a:t>
            </a:r>
            <a:r>
              <a:rPr lang="en-US" altLang="ja-JP" sz="4000" b="1"/>
              <a:t> </a:t>
            </a:r>
            <a:r>
              <a:rPr lang="zh-CN" altLang="en-US" sz="4000" b="1"/>
              <a:t>目标代码生成</a:t>
            </a:r>
            <a:r>
              <a:rPr lang="zh-CN" altLang="en-US"/>
              <a:t> </a:t>
            </a:r>
          </a:p>
        </p:txBody>
      </p:sp>
      <p:sp>
        <p:nvSpPr>
          <p:cNvPr id="49156" name="Text Box 3">
            <a:extLst>
              <a:ext uri="{FF2B5EF4-FFF2-40B4-BE49-F238E27FC236}">
                <a16:creationId xmlns:a16="http://schemas.microsoft.com/office/drawing/2014/main" id="{09CD41F2-F360-4647-823F-097A51BC14AE}"/>
              </a:ext>
            </a:extLst>
          </p:cNvPr>
          <p:cNvSpPr txBox="1">
            <a:spLocks noChangeArrowheads="1"/>
          </p:cNvSpPr>
          <p:nvPr/>
        </p:nvSpPr>
        <p:spPr bwMode="auto">
          <a:xfrm>
            <a:off x="250825" y="1212850"/>
            <a:ext cx="8610600" cy="1562100"/>
          </a:xfrm>
          <a:prstGeom prst="rect">
            <a:avLst/>
          </a:prstGeom>
          <a:solidFill>
            <a:srgbClr val="FFFFCC"/>
          </a:solidFill>
          <a:ln w="9525">
            <a:solidFill>
              <a:schemeClr val="folHlink"/>
            </a:solidFill>
            <a:miter lim="800000"/>
            <a:headEnd/>
            <a:tailEnd/>
          </a:ln>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r>
              <a:rPr kumimoji="1" lang="zh-CN" altLang="en-US" sz="2400" dirty="0">
                <a:solidFill>
                  <a:schemeClr val="tx1"/>
                </a:solidFill>
                <a:latin typeface="华文细黑" panose="02010600040101010101" pitchFamily="2" charset="-122"/>
                <a:ea typeface="华文细黑" panose="02010600040101010101" pitchFamily="2" charset="-122"/>
              </a:rPr>
              <a:t>编译的最后一步是将中间代码生成特定机器上的低级语言代码。这部分</a:t>
            </a:r>
            <a:r>
              <a:rPr kumimoji="1" lang="zh-CN" altLang="en-US" sz="2400" dirty="0">
                <a:solidFill>
                  <a:srgbClr val="0000CC"/>
                </a:solidFill>
                <a:latin typeface="华文细黑" panose="02010600040101010101" pitchFamily="2" charset="-122"/>
                <a:ea typeface="华文细黑" panose="02010600040101010101" pitchFamily="2" charset="-122"/>
              </a:rPr>
              <a:t>与机器类型有关</a:t>
            </a:r>
            <a:r>
              <a:rPr kumimoji="1" lang="zh-CN" altLang="en-US" sz="2400" dirty="0">
                <a:solidFill>
                  <a:schemeClr val="tx1"/>
                </a:solidFill>
                <a:latin typeface="华文细黑" panose="02010600040101010101" pitchFamily="2" charset="-122"/>
                <a:ea typeface="华文细黑" panose="02010600040101010101" pitchFamily="2" charset="-122"/>
              </a:rPr>
              <a:t>，对程序中的每个变量指定寄存器或内存存贮单元，把中间代码的指令翻译成等价的某种类型机器的机器指令代码或汇编指令代码。</a:t>
            </a:r>
            <a:r>
              <a:rPr kumimoji="1" lang="zh-CN" altLang="en-US" sz="2400" dirty="0">
                <a:solidFill>
                  <a:schemeClr val="bg2"/>
                </a:solidFill>
                <a:latin typeface="华文细黑" panose="02010600040101010101" pitchFamily="2" charset="-122"/>
                <a:ea typeface="华文细黑" panose="02010600040101010101" pitchFamily="2" charset="-122"/>
              </a:rPr>
              <a:t> </a:t>
            </a:r>
          </a:p>
        </p:txBody>
      </p:sp>
      <p:grpSp>
        <p:nvGrpSpPr>
          <p:cNvPr id="49157" name="Group 4">
            <a:extLst>
              <a:ext uri="{FF2B5EF4-FFF2-40B4-BE49-F238E27FC236}">
                <a16:creationId xmlns:a16="http://schemas.microsoft.com/office/drawing/2014/main" id="{5B988158-B598-4B34-9DAE-ACEBC798E064}"/>
              </a:ext>
            </a:extLst>
          </p:cNvPr>
          <p:cNvGrpSpPr>
            <a:grpSpLocks/>
          </p:cNvGrpSpPr>
          <p:nvPr/>
        </p:nvGrpSpPr>
        <p:grpSpPr bwMode="auto">
          <a:xfrm>
            <a:off x="827088" y="3157538"/>
            <a:ext cx="2438400" cy="1416050"/>
            <a:chOff x="2154" y="1434"/>
            <a:chExt cx="1536" cy="892"/>
          </a:xfrm>
        </p:grpSpPr>
        <p:sp>
          <p:nvSpPr>
            <p:cNvPr id="49160" name="Text Box 5">
              <a:extLst>
                <a:ext uri="{FF2B5EF4-FFF2-40B4-BE49-F238E27FC236}">
                  <a16:creationId xmlns:a16="http://schemas.microsoft.com/office/drawing/2014/main" id="{55646504-4CAC-4C77-84BA-41A47423CB8D}"/>
                </a:ext>
              </a:extLst>
            </p:cNvPr>
            <p:cNvSpPr txBox="1">
              <a:spLocks noChangeArrowheads="1"/>
            </p:cNvSpPr>
            <p:nvPr/>
          </p:nvSpPr>
          <p:spPr bwMode="auto">
            <a:xfrm>
              <a:off x="2154" y="1434"/>
              <a:ext cx="14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endParaRPr kumimoji="1" lang="zh-CN" altLang="zh-CN" sz="2400">
                <a:solidFill>
                  <a:schemeClr val="bg2"/>
                </a:solidFill>
                <a:latin typeface="Times New Roman" panose="02020603050405020304" pitchFamily="18" charset="0"/>
                <a:ea typeface="宋体" panose="02010600030101010101" pitchFamily="2" charset="-122"/>
              </a:endParaRPr>
            </a:p>
          </p:txBody>
        </p:sp>
        <p:sp>
          <p:nvSpPr>
            <p:cNvPr id="49161" name="Text Box 6">
              <a:extLst>
                <a:ext uri="{FF2B5EF4-FFF2-40B4-BE49-F238E27FC236}">
                  <a16:creationId xmlns:a16="http://schemas.microsoft.com/office/drawing/2014/main" id="{6DC9FC9C-8D7B-424F-9EE7-4183A14E9BFD}"/>
                </a:ext>
              </a:extLst>
            </p:cNvPr>
            <p:cNvSpPr txBox="1">
              <a:spLocks noChangeArrowheads="1"/>
            </p:cNvSpPr>
            <p:nvPr/>
          </p:nvSpPr>
          <p:spPr bwMode="auto">
            <a:xfrm>
              <a:off x="2165" y="1644"/>
              <a:ext cx="14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endParaRPr kumimoji="1" lang="zh-CN" altLang="zh-CN" sz="2400">
                <a:solidFill>
                  <a:schemeClr val="bg2"/>
                </a:solidFill>
                <a:latin typeface="Times New Roman" panose="02020603050405020304" pitchFamily="18" charset="0"/>
                <a:ea typeface="宋体" panose="02010600030101010101" pitchFamily="2" charset="-122"/>
              </a:endParaRPr>
            </a:p>
          </p:txBody>
        </p:sp>
        <p:sp>
          <p:nvSpPr>
            <p:cNvPr id="49162" name="Text Box 7">
              <a:extLst>
                <a:ext uri="{FF2B5EF4-FFF2-40B4-BE49-F238E27FC236}">
                  <a16:creationId xmlns:a16="http://schemas.microsoft.com/office/drawing/2014/main" id="{A834AFFD-4DB2-4524-9CAB-F7B2717602F4}"/>
                </a:ext>
              </a:extLst>
            </p:cNvPr>
            <p:cNvSpPr txBox="1">
              <a:spLocks noChangeArrowheads="1"/>
            </p:cNvSpPr>
            <p:nvPr/>
          </p:nvSpPr>
          <p:spPr bwMode="auto">
            <a:xfrm>
              <a:off x="2165" y="1856"/>
              <a:ext cx="14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r>
                <a:rPr kumimoji="1" lang="en-US" altLang="zh-CN" sz="2400">
                  <a:solidFill>
                    <a:srgbClr val="993300"/>
                  </a:solidFill>
                  <a:latin typeface="Times New Roman" panose="02020603050405020304" pitchFamily="18" charset="0"/>
                  <a:ea typeface="宋体" panose="02010600030101010101" pitchFamily="2" charset="-122"/>
                </a:rPr>
                <a:t>t1=c*20.0</a:t>
              </a:r>
            </a:p>
          </p:txBody>
        </p:sp>
        <p:sp>
          <p:nvSpPr>
            <p:cNvPr id="49163" name="Text Box 8">
              <a:extLst>
                <a:ext uri="{FF2B5EF4-FFF2-40B4-BE49-F238E27FC236}">
                  <a16:creationId xmlns:a16="http://schemas.microsoft.com/office/drawing/2014/main" id="{293C6099-6C11-4B23-9CD1-E4C44B9CE3B4}"/>
                </a:ext>
              </a:extLst>
            </p:cNvPr>
            <p:cNvSpPr txBox="1">
              <a:spLocks noChangeArrowheads="1"/>
            </p:cNvSpPr>
            <p:nvPr/>
          </p:nvSpPr>
          <p:spPr bwMode="auto">
            <a:xfrm>
              <a:off x="2193" y="2038"/>
              <a:ext cx="14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r>
                <a:rPr kumimoji="1" lang="en-US" altLang="zh-CN" sz="2400">
                  <a:solidFill>
                    <a:srgbClr val="993300"/>
                  </a:solidFill>
                  <a:latin typeface="Times New Roman" panose="02020603050405020304" pitchFamily="18" charset="0"/>
                  <a:ea typeface="宋体" panose="02010600030101010101" pitchFamily="2" charset="-122"/>
                </a:rPr>
                <a:t>a=b+t1</a:t>
              </a:r>
            </a:p>
          </p:txBody>
        </p:sp>
      </p:grpSp>
      <p:sp>
        <p:nvSpPr>
          <p:cNvPr id="49158" name="Text Box 9">
            <a:extLst>
              <a:ext uri="{FF2B5EF4-FFF2-40B4-BE49-F238E27FC236}">
                <a16:creationId xmlns:a16="http://schemas.microsoft.com/office/drawing/2014/main" id="{97727AE1-BA0C-4824-AF15-CDE71929AB14}"/>
              </a:ext>
            </a:extLst>
          </p:cNvPr>
          <p:cNvSpPr txBox="1">
            <a:spLocks noChangeArrowheads="1"/>
          </p:cNvSpPr>
          <p:nvPr/>
        </p:nvSpPr>
        <p:spPr bwMode="auto">
          <a:xfrm>
            <a:off x="3276600" y="3013075"/>
            <a:ext cx="331152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r>
              <a:rPr kumimoji="1" lang="en-US" altLang="zh-CN" sz="2400">
                <a:solidFill>
                  <a:srgbClr val="993300"/>
                </a:solidFill>
                <a:latin typeface="Times New Roman" panose="02020603050405020304" pitchFamily="18" charset="0"/>
                <a:ea typeface="宋体" panose="02010600030101010101" pitchFamily="2" charset="-122"/>
              </a:rPr>
              <a:t>LDF    R2, c</a:t>
            </a:r>
          </a:p>
          <a:p>
            <a:pPr eaLnBrk="1" hangingPunct="1">
              <a:spcBef>
                <a:spcPct val="50000"/>
              </a:spcBef>
            </a:pPr>
            <a:r>
              <a:rPr kumimoji="1" lang="en-US" altLang="zh-CN" sz="2400">
                <a:solidFill>
                  <a:srgbClr val="993300"/>
                </a:solidFill>
                <a:latin typeface="Times New Roman" panose="02020603050405020304" pitchFamily="18" charset="0"/>
                <a:ea typeface="宋体" panose="02010600030101010101" pitchFamily="2" charset="-122"/>
              </a:rPr>
              <a:t>MULF R2,  #20.0</a:t>
            </a:r>
          </a:p>
          <a:p>
            <a:pPr eaLnBrk="1" hangingPunct="1">
              <a:spcBef>
                <a:spcPct val="50000"/>
              </a:spcBef>
            </a:pPr>
            <a:r>
              <a:rPr kumimoji="1" lang="en-US" altLang="zh-CN" sz="2400">
                <a:solidFill>
                  <a:srgbClr val="993300"/>
                </a:solidFill>
                <a:latin typeface="Times New Roman" panose="02020603050405020304" pitchFamily="18" charset="0"/>
                <a:ea typeface="宋体" panose="02010600030101010101" pitchFamily="2" charset="-122"/>
              </a:rPr>
              <a:t>LDF     R1, b</a:t>
            </a:r>
          </a:p>
          <a:p>
            <a:pPr eaLnBrk="1" hangingPunct="1">
              <a:spcBef>
                <a:spcPct val="50000"/>
              </a:spcBef>
            </a:pPr>
            <a:r>
              <a:rPr kumimoji="1" lang="en-US" altLang="zh-CN" sz="2400">
                <a:solidFill>
                  <a:srgbClr val="993300"/>
                </a:solidFill>
                <a:latin typeface="Times New Roman" panose="02020603050405020304" pitchFamily="18" charset="0"/>
                <a:ea typeface="宋体" panose="02010600030101010101" pitchFamily="2" charset="-122"/>
              </a:rPr>
              <a:t>ADDF  R1, R2</a:t>
            </a:r>
          </a:p>
          <a:p>
            <a:pPr eaLnBrk="1" hangingPunct="1">
              <a:spcBef>
                <a:spcPct val="50000"/>
              </a:spcBef>
            </a:pPr>
            <a:r>
              <a:rPr kumimoji="1" lang="en-US" altLang="zh-CN" sz="2400">
                <a:solidFill>
                  <a:srgbClr val="993300"/>
                </a:solidFill>
                <a:latin typeface="Times New Roman" panose="02020603050405020304" pitchFamily="18" charset="0"/>
                <a:ea typeface="宋体" panose="02010600030101010101" pitchFamily="2" charset="-122"/>
              </a:rPr>
              <a:t>STF      a ,R1</a:t>
            </a:r>
          </a:p>
        </p:txBody>
      </p:sp>
      <p:sp>
        <p:nvSpPr>
          <p:cNvPr id="49159" name="Line 10">
            <a:extLst>
              <a:ext uri="{FF2B5EF4-FFF2-40B4-BE49-F238E27FC236}">
                <a16:creationId xmlns:a16="http://schemas.microsoft.com/office/drawing/2014/main" id="{10896BE8-59E5-466D-BCE9-3760C5E8E5F5}"/>
              </a:ext>
            </a:extLst>
          </p:cNvPr>
          <p:cNvSpPr>
            <a:spLocks noChangeShapeType="1"/>
          </p:cNvSpPr>
          <p:nvPr/>
        </p:nvSpPr>
        <p:spPr bwMode="auto">
          <a:xfrm>
            <a:off x="2411413" y="4310063"/>
            <a:ext cx="647700" cy="0"/>
          </a:xfrm>
          <a:prstGeom prst="line">
            <a:avLst/>
          </a:prstGeom>
          <a:noFill/>
          <a:ln w="57150">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4">
            <a:extLst>
              <a:ext uri="{FF2B5EF4-FFF2-40B4-BE49-F238E27FC236}">
                <a16:creationId xmlns:a16="http://schemas.microsoft.com/office/drawing/2014/main" id="{FF0728F5-C2C4-4B9B-B7F3-7AE9CA18FB49}"/>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5832004E-A50F-4308-B17E-F8E514476188}" type="slidenum">
              <a:rPr lang="en-US" altLang="zh-CN" sz="1200" b="0">
                <a:solidFill>
                  <a:schemeClr val="tx1"/>
                </a:solidFill>
                <a:latin typeface="Garamond" panose="02020404030301010803" pitchFamily="18" charset="0"/>
                <a:ea typeface="宋体" panose="02010600030101010101" pitchFamily="2" charset="-122"/>
              </a:rPr>
              <a:pPr eaLnBrk="1" hangingPunct="1"/>
              <a:t>56</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50179" name="Rectangle 2">
            <a:extLst>
              <a:ext uri="{FF2B5EF4-FFF2-40B4-BE49-F238E27FC236}">
                <a16:creationId xmlns:a16="http://schemas.microsoft.com/office/drawing/2014/main" id="{D1CA03CE-0ED4-4C3C-9BBD-653D2092CDC3}"/>
              </a:ext>
            </a:extLst>
          </p:cNvPr>
          <p:cNvSpPr>
            <a:spLocks noGrp="1" noChangeArrowheads="1"/>
          </p:cNvSpPr>
          <p:nvPr>
            <p:ph type="title"/>
          </p:nvPr>
        </p:nvSpPr>
        <p:spPr>
          <a:xfrm>
            <a:off x="684213" y="260350"/>
            <a:ext cx="7772400" cy="609600"/>
          </a:xfrm>
          <a:noFill/>
        </p:spPr>
        <p:txBody>
          <a:bodyPr/>
          <a:lstStyle/>
          <a:p>
            <a:pPr eaLnBrk="1" hangingPunct="1"/>
            <a:r>
              <a:rPr lang="en-US" altLang="zh-CN" sz="4000" b="1"/>
              <a:t>1.3.6</a:t>
            </a:r>
            <a:r>
              <a:rPr lang="en-US" altLang="ja-JP" sz="4000" b="1"/>
              <a:t> </a:t>
            </a:r>
            <a:r>
              <a:rPr lang="zh-CN" altLang="en-US" sz="4000" b="1"/>
              <a:t>符号表管理</a:t>
            </a:r>
            <a:r>
              <a:rPr lang="zh-CN" altLang="en-US"/>
              <a:t> </a:t>
            </a:r>
          </a:p>
        </p:txBody>
      </p:sp>
      <p:sp>
        <p:nvSpPr>
          <p:cNvPr id="50180" name="Text Box 3">
            <a:extLst>
              <a:ext uri="{FF2B5EF4-FFF2-40B4-BE49-F238E27FC236}">
                <a16:creationId xmlns:a16="http://schemas.microsoft.com/office/drawing/2014/main" id="{B4B980F8-B495-4EC0-9B76-8EC93B918E64}"/>
              </a:ext>
            </a:extLst>
          </p:cNvPr>
          <p:cNvSpPr txBox="1">
            <a:spLocks noChangeArrowheads="1"/>
          </p:cNvSpPr>
          <p:nvPr/>
        </p:nvSpPr>
        <p:spPr bwMode="auto">
          <a:xfrm>
            <a:off x="179388" y="1068388"/>
            <a:ext cx="8763000" cy="2677656"/>
          </a:xfrm>
          <a:prstGeom prst="rect">
            <a:avLst/>
          </a:prstGeom>
          <a:noFill/>
          <a:ln>
            <a:noFill/>
          </a:ln>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r>
              <a:rPr kumimoji="1" lang="zh-CN" altLang="en-US" sz="2400" dirty="0">
                <a:solidFill>
                  <a:schemeClr val="tx1"/>
                </a:solidFill>
                <a:latin typeface="华文细黑" panose="02010600040101010101" pitchFamily="2" charset="-122"/>
                <a:ea typeface="华文细黑" panose="02010600040101010101" pitchFamily="2" charset="-122"/>
              </a:rPr>
              <a:t>编译过程中要记录源程序中出现的标识符，并收集每个标识符的各种属性信息。在词法分析中，对所有的标识符都用一个统一的符号表示，那么这个符号代表的标识符是变量名、函数名还是其它对象名称呢？如果是变量名，那么变量的类型是什么？如果是函数名，那么编译程序怎么知道参数的个数、类型及函数返回值的类型等信息呢？为此需要建立一个符号表记录有关标识符的各种信息。</a:t>
            </a:r>
          </a:p>
        </p:txBody>
      </p:sp>
      <p:sp>
        <p:nvSpPr>
          <p:cNvPr id="50181" name="Text Box 4">
            <a:extLst>
              <a:ext uri="{FF2B5EF4-FFF2-40B4-BE49-F238E27FC236}">
                <a16:creationId xmlns:a16="http://schemas.microsoft.com/office/drawing/2014/main" id="{27869ABC-BFF6-4457-A97D-98F88D3DFB70}"/>
              </a:ext>
            </a:extLst>
          </p:cNvPr>
          <p:cNvSpPr txBox="1">
            <a:spLocks noChangeArrowheads="1"/>
          </p:cNvSpPr>
          <p:nvPr/>
        </p:nvSpPr>
        <p:spPr bwMode="auto">
          <a:xfrm>
            <a:off x="0" y="5257800"/>
            <a:ext cx="9144000" cy="1569660"/>
          </a:xfrm>
          <a:prstGeom prst="rect">
            <a:avLst/>
          </a:prstGeom>
          <a:noFill/>
          <a:ln>
            <a:noFill/>
          </a:ln>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r>
              <a:rPr kumimoji="1" lang="zh-CN" altLang="en-US" sz="2400" dirty="0">
                <a:solidFill>
                  <a:schemeClr val="tx1"/>
                </a:solidFill>
                <a:latin typeface="华文细黑" panose="02010600040101010101" pitchFamily="2" charset="-122"/>
                <a:ea typeface="华文细黑" panose="02010600040101010101" pitchFamily="2" charset="-122"/>
              </a:rPr>
              <a:t>标识符的各种属性是在编译的不同阶段填入符号表的。</a:t>
            </a:r>
            <a:r>
              <a:rPr kumimoji="1" lang="zh-CN" altLang="en-US" sz="2400" dirty="0">
                <a:solidFill>
                  <a:schemeClr val="bg2"/>
                </a:solidFill>
                <a:latin typeface="华文细黑" panose="02010600040101010101" pitchFamily="2" charset="-122"/>
                <a:ea typeface="华文细黑" panose="02010600040101010101" pitchFamily="2" charset="-122"/>
              </a:rPr>
              <a:t>词法分析阶段只能分析出标识符名，语法分析阶段只能判断标识符在语句中出现是否合法，只有到了语义分析阶段，才能将标识符的各种属性填入符号表并使用这些属性生成中间代码。 </a:t>
            </a:r>
          </a:p>
        </p:txBody>
      </p:sp>
      <p:graphicFrame>
        <p:nvGraphicFramePr>
          <p:cNvPr id="580630" name="Group 22">
            <a:extLst>
              <a:ext uri="{FF2B5EF4-FFF2-40B4-BE49-F238E27FC236}">
                <a16:creationId xmlns:a16="http://schemas.microsoft.com/office/drawing/2014/main" id="{1171DCEA-D355-4018-AE03-D02E3BABA71C}"/>
              </a:ext>
            </a:extLst>
          </p:cNvPr>
          <p:cNvGraphicFramePr>
            <a:graphicFrameLocks noGrp="1"/>
          </p:cNvGraphicFramePr>
          <p:nvPr/>
        </p:nvGraphicFramePr>
        <p:xfrm>
          <a:off x="190500" y="3886200"/>
          <a:ext cx="8763000" cy="1285875"/>
        </p:xfrm>
        <a:graphic>
          <a:graphicData uri="http://schemas.openxmlformats.org/drawingml/2006/table">
            <a:tbl>
              <a:tblPr/>
              <a:tblGrid>
                <a:gridCol w="2190750">
                  <a:extLst>
                    <a:ext uri="{9D8B030D-6E8A-4147-A177-3AD203B41FA5}">
                      <a16:colId xmlns:a16="http://schemas.microsoft.com/office/drawing/2014/main" val="20000"/>
                    </a:ext>
                  </a:extLst>
                </a:gridCol>
                <a:gridCol w="2190750">
                  <a:extLst>
                    <a:ext uri="{9D8B030D-6E8A-4147-A177-3AD203B41FA5}">
                      <a16:colId xmlns:a16="http://schemas.microsoft.com/office/drawing/2014/main" val="20001"/>
                    </a:ext>
                  </a:extLst>
                </a:gridCol>
                <a:gridCol w="2190750">
                  <a:extLst>
                    <a:ext uri="{9D8B030D-6E8A-4147-A177-3AD203B41FA5}">
                      <a16:colId xmlns:a16="http://schemas.microsoft.com/office/drawing/2014/main" val="20002"/>
                    </a:ext>
                  </a:extLst>
                </a:gridCol>
                <a:gridCol w="2190750">
                  <a:extLst>
                    <a:ext uri="{9D8B030D-6E8A-4147-A177-3AD203B41FA5}">
                      <a16:colId xmlns:a16="http://schemas.microsoft.com/office/drawing/2014/main" val="20003"/>
                    </a:ext>
                  </a:extLst>
                </a:gridCol>
              </a:tblGrid>
              <a:tr h="508000">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600" b="1" i="0" u="none" strike="noStrike" cap="none" normalizeH="0" baseline="0">
                          <a:ln>
                            <a:noFill/>
                          </a:ln>
                          <a:solidFill>
                            <a:schemeClr val="tx1"/>
                          </a:solidFill>
                          <a:effectLst/>
                          <a:latin typeface="Arial" charset="0"/>
                          <a:ea typeface="宋体" pitchFamily="2" charset="-122"/>
                        </a:rPr>
                        <a:t>标识符名</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600" b="1" i="0" u="none" strike="noStrike" cap="none" normalizeH="0" baseline="0">
                          <a:ln>
                            <a:noFill/>
                          </a:ln>
                          <a:solidFill>
                            <a:schemeClr val="tx1"/>
                          </a:solidFill>
                          <a:effectLst/>
                          <a:latin typeface="Arial" charset="0"/>
                          <a:ea typeface="宋体" pitchFamily="2" charset="-122"/>
                        </a:rPr>
                        <a:t>标识符类型</a:t>
                      </a:r>
                      <a:r>
                        <a:rPr kumimoji="0" lang="zh-CN" altLang="en-US" sz="2600" b="1" i="0" u="none" strike="noStrike" cap="none" normalizeH="0" baseline="0">
                          <a:ln>
                            <a:noFill/>
                          </a:ln>
                          <a:solidFill>
                            <a:schemeClr val="bg2"/>
                          </a:solidFill>
                          <a:effectLst/>
                          <a:latin typeface="Arial" charset="0"/>
                          <a:ea typeface="宋体" pitchFamily="2" charset="-122"/>
                        </a:rPr>
                        <a:t>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600" b="1" i="0" u="none" strike="noStrike" cap="none" normalizeH="0" baseline="0">
                          <a:ln>
                            <a:noFill/>
                          </a:ln>
                          <a:solidFill>
                            <a:schemeClr val="tx1"/>
                          </a:solidFill>
                          <a:effectLst/>
                          <a:latin typeface="Arial" charset="0"/>
                          <a:ea typeface="宋体" pitchFamily="2" charset="-122"/>
                        </a:rPr>
                        <a:t>类型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600" b="1" i="0" u="none" strike="noStrike" cap="none" normalizeH="0" baseline="0" dirty="0">
                          <a:ln>
                            <a:noFill/>
                          </a:ln>
                          <a:solidFill>
                            <a:schemeClr val="tx1"/>
                          </a:solidFill>
                          <a:effectLst/>
                          <a:latin typeface="Arial" charset="0"/>
                          <a:ea typeface="宋体" pitchFamily="2" charset="-122"/>
                        </a:rPr>
                        <a:t>地址</a:t>
                      </a:r>
                      <a:r>
                        <a:rPr kumimoji="0" lang="zh-CN" altLang="en-US" sz="2600" b="1" i="0" u="none" strike="noStrike" cap="none" normalizeH="0" baseline="0" dirty="0">
                          <a:ln>
                            <a:noFill/>
                          </a:ln>
                          <a:solidFill>
                            <a:schemeClr val="bg2"/>
                          </a:solidFill>
                          <a:effectLst/>
                          <a:latin typeface="Arial" charset="0"/>
                          <a:ea typeface="宋体" pitchFamily="2" charset="-122"/>
                        </a:rPr>
                        <a:t>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777875">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1" i="0" u="none" strike="noStrike" cap="none" normalizeH="0" baseline="0">
                          <a:ln>
                            <a:noFill/>
                          </a:ln>
                          <a:solidFill>
                            <a:schemeClr val="bg2"/>
                          </a:solidFill>
                          <a:effectLst/>
                          <a:latin typeface="Arial" charset="0"/>
                          <a:ea typeface="宋体" pitchFamily="2" charset="-122"/>
                        </a:rPr>
                        <a:t>aaa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1" i="0" u="none" strike="noStrike" cap="none" normalizeH="0" baseline="0" dirty="0">
                          <a:ln>
                            <a:noFill/>
                          </a:ln>
                          <a:solidFill>
                            <a:schemeClr val="tx1"/>
                          </a:solidFill>
                          <a:effectLst/>
                          <a:latin typeface="Arial" charset="0"/>
                          <a:ea typeface="宋体" pitchFamily="2" charset="-122"/>
                        </a:rPr>
                        <a:t>1</a:t>
                      </a:r>
                      <a:r>
                        <a:rPr kumimoji="0" lang="zh-CN" altLang="en-US" sz="2000" b="1" i="0" u="none" strike="noStrike" cap="none" normalizeH="0" baseline="0" dirty="0">
                          <a:ln>
                            <a:noFill/>
                          </a:ln>
                          <a:solidFill>
                            <a:schemeClr val="tx1"/>
                          </a:solidFill>
                          <a:effectLst/>
                          <a:latin typeface="Arial" charset="0"/>
                          <a:ea typeface="宋体" pitchFamily="2" charset="-122"/>
                        </a:rPr>
                        <a:t>（表示变量）</a:t>
                      </a:r>
                      <a:r>
                        <a:rPr kumimoji="0" lang="zh-CN" altLang="en-US" sz="2600" b="1" i="0" u="none" strike="noStrike" cap="none" normalizeH="0" baseline="0" dirty="0">
                          <a:ln>
                            <a:noFill/>
                          </a:ln>
                          <a:solidFill>
                            <a:schemeClr val="tx1"/>
                          </a:solidFill>
                          <a:effectLst/>
                          <a:latin typeface="Arial" charset="0"/>
                          <a:ea typeface="宋体" pitchFamily="2" charset="-122"/>
                        </a:rPr>
                        <a:t>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1" i="0" u="none" strike="noStrike" cap="none" normalizeH="0" baseline="0">
                          <a:ln>
                            <a:noFill/>
                          </a:ln>
                          <a:solidFill>
                            <a:schemeClr val="tx1"/>
                          </a:solidFill>
                          <a:effectLst/>
                          <a:latin typeface="Arial" charset="0"/>
                          <a:ea typeface="宋体" pitchFamily="2" charset="-122"/>
                        </a:rPr>
                        <a:t>1</a:t>
                      </a:r>
                      <a:r>
                        <a:rPr kumimoji="0" lang="zh-CN" altLang="en-US" sz="2000" b="1" i="0" u="none" strike="noStrike" cap="none" normalizeH="0" baseline="0">
                          <a:ln>
                            <a:noFill/>
                          </a:ln>
                          <a:solidFill>
                            <a:schemeClr val="tx1"/>
                          </a:solidFill>
                          <a:effectLst/>
                          <a:latin typeface="Arial" charset="0"/>
                          <a:ea typeface="宋体" pitchFamily="2" charset="-122"/>
                        </a:rPr>
                        <a:t>（表示整型）</a:t>
                      </a:r>
                      <a:r>
                        <a:rPr kumimoji="0" lang="zh-CN" altLang="en-US" sz="2600" b="1" i="0" u="none" strike="noStrike" cap="none" normalizeH="0" baseline="0">
                          <a:ln>
                            <a:noFill/>
                          </a:ln>
                          <a:solidFill>
                            <a:schemeClr val="tx1"/>
                          </a:solidFill>
                          <a:effectLst/>
                          <a:latin typeface="Arial" charset="0"/>
                          <a:ea typeface="宋体" pitchFamily="2" charset="-122"/>
                        </a:rPr>
                        <a:t>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1" i="0" u="none" strike="noStrike" cap="none" normalizeH="0" baseline="0" dirty="0">
                          <a:ln>
                            <a:noFill/>
                          </a:ln>
                          <a:solidFill>
                            <a:schemeClr val="bg2"/>
                          </a:solidFill>
                          <a:effectLst/>
                          <a:latin typeface="Arial" charset="0"/>
                          <a:ea typeface="宋体" pitchFamily="2" charset="-122"/>
                        </a:rPr>
                        <a:t>0001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15751B2D-DE82-4DA9-8F21-17BCD349076B}"/>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026AE115-7FA0-415E-8CA4-0B756C1A468C}" type="slidenum">
              <a:rPr lang="en-US" altLang="zh-CN" sz="1200" b="0">
                <a:solidFill>
                  <a:schemeClr val="tx1"/>
                </a:solidFill>
                <a:latin typeface="Garamond" panose="02020404030301010803" pitchFamily="18" charset="0"/>
                <a:ea typeface="宋体" panose="02010600030101010101" pitchFamily="2" charset="-122"/>
              </a:rPr>
              <a:pPr eaLnBrk="1" hangingPunct="1"/>
              <a:t>57</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51203" name="Rectangle 2">
            <a:extLst>
              <a:ext uri="{FF2B5EF4-FFF2-40B4-BE49-F238E27FC236}">
                <a16:creationId xmlns:a16="http://schemas.microsoft.com/office/drawing/2014/main" id="{D86B2EE9-A2A0-43A6-93C7-B45BE1FFE928}"/>
              </a:ext>
            </a:extLst>
          </p:cNvPr>
          <p:cNvSpPr>
            <a:spLocks noGrp="1" noChangeArrowheads="1"/>
          </p:cNvSpPr>
          <p:nvPr>
            <p:ph type="title"/>
          </p:nvPr>
        </p:nvSpPr>
        <p:spPr>
          <a:xfrm>
            <a:off x="685800" y="228600"/>
            <a:ext cx="7772400" cy="609600"/>
          </a:xfrm>
          <a:solidFill>
            <a:srgbClr val="FFFFCC"/>
          </a:solidFill>
        </p:spPr>
        <p:txBody>
          <a:bodyPr/>
          <a:lstStyle/>
          <a:p>
            <a:pPr eaLnBrk="1" hangingPunct="1"/>
            <a:r>
              <a:rPr lang="en-US" altLang="zh-CN" b="1">
                <a:solidFill>
                  <a:schemeClr val="hlink"/>
                </a:solidFill>
              </a:rPr>
              <a:t>1.3.7 </a:t>
            </a:r>
            <a:r>
              <a:rPr lang="zh-CN" altLang="en-US" b="1">
                <a:solidFill>
                  <a:schemeClr val="hlink"/>
                </a:solidFill>
              </a:rPr>
              <a:t>错误处理</a:t>
            </a:r>
            <a:r>
              <a:rPr lang="zh-CN" altLang="en-US"/>
              <a:t> </a:t>
            </a:r>
          </a:p>
        </p:txBody>
      </p:sp>
      <p:sp>
        <p:nvSpPr>
          <p:cNvPr id="51204" name="Text Box 3">
            <a:extLst>
              <a:ext uri="{FF2B5EF4-FFF2-40B4-BE49-F238E27FC236}">
                <a16:creationId xmlns:a16="http://schemas.microsoft.com/office/drawing/2014/main" id="{FC4291FB-C3F8-4D20-B039-D3325EC8BF32}"/>
              </a:ext>
            </a:extLst>
          </p:cNvPr>
          <p:cNvSpPr txBox="1">
            <a:spLocks noChangeArrowheads="1"/>
          </p:cNvSpPr>
          <p:nvPr/>
        </p:nvSpPr>
        <p:spPr bwMode="auto">
          <a:xfrm>
            <a:off x="304800" y="1066800"/>
            <a:ext cx="8534400" cy="4154984"/>
          </a:xfrm>
          <a:prstGeom prst="rect">
            <a:avLst/>
          </a:prstGeom>
          <a:noFill/>
          <a:ln>
            <a:noFill/>
          </a:ln>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r>
              <a:rPr kumimoji="1" lang="zh-CN" altLang="en-US" sz="2400" dirty="0">
                <a:solidFill>
                  <a:schemeClr val="tx1"/>
                </a:solidFill>
                <a:latin typeface="华文细黑" panose="02010600040101010101" pitchFamily="2" charset="-122"/>
                <a:ea typeface="华文细黑" panose="02010600040101010101" pitchFamily="2" charset="-122"/>
              </a:rPr>
              <a:t>编译的各个阶段都可能发现源程序中的错误。</a:t>
            </a:r>
          </a:p>
          <a:p>
            <a:pPr eaLnBrk="1" hangingPunct="1">
              <a:spcBef>
                <a:spcPct val="50000"/>
              </a:spcBef>
            </a:pPr>
            <a:r>
              <a:rPr kumimoji="1" lang="zh-CN" altLang="en-US" sz="2400" dirty="0">
                <a:solidFill>
                  <a:schemeClr val="tx1"/>
                </a:solidFill>
                <a:latin typeface="华文细黑" panose="02010600040101010101" pitchFamily="2" charset="-122"/>
                <a:ea typeface="华文细黑" panose="02010600040101010101" pitchFamily="2" charset="-122"/>
              </a:rPr>
              <a:t>词法分析可以检测出源程序中的非法符号，就好比自然语言语句中的出现的错字、错词。</a:t>
            </a:r>
          </a:p>
          <a:p>
            <a:pPr eaLnBrk="1" hangingPunct="1">
              <a:spcBef>
                <a:spcPct val="50000"/>
              </a:spcBef>
            </a:pPr>
            <a:r>
              <a:rPr kumimoji="1" lang="zh-CN" altLang="en-US" sz="2400" dirty="0">
                <a:solidFill>
                  <a:schemeClr val="tx1"/>
                </a:solidFill>
                <a:latin typeface="华文细黑" panose="02010600040101010101" pitchFamily="2" charset="-122"/>
                <a:ea typeface="华文细黑" panose="02010600040101010101" pitchFamily="2" charset="-122"/>
              </a:rPr>
              <a:t>语法分析能够发现程序语句中的各种语法错误，如括号不匹配等等。</a:t>
            </a:r>
          </a:p>
          <a:p>
            <a:pPr eaLnBrk="1" hangingPunct="1">
              <a:spcBef>
                <a:spcPct val="50000"/>
              </a:spcBef>
            </a:pPr>
            <a:r>
              <a:rPr kumimoji="1" lang="zh-CN" altLang="en-US" sz="2400" dirty="0">
                <a:solidFill>
                  <a:schemeClr val="tx1"/>
                </a:solidFill>
                <a:latin typeface="华文细黑" panose="02010600040101010101" pitchFamily="2" charset="-122"/>
                <a:ea typeface="华文细黑" panose="02010600040101010101" pitchFamily="2" charset="-122"/>
              </a:rPr>
              <a:t>语义分析能判断运算对象的类型是否匹配、变量是否重复声明或没声明就使用等错误。</a:t>
            </a:r>
          </a:p>
          <a:p>
            <a:pPr eaLnBrk="1" hangingPunct="1">
              <a:spcBef>
                <a:spcPct val="50000"/>
              </a:spcBef>
            </a:pPr>
            <a:r>
              <a:rPr kumimoji="1" lang="zh-CN" altLang="en-US" sz="2400" dirty="0">
                <a:latin typeface="华文细黑" panose="02010600040101010101" pitchFamily="2" charset="-122"/>
                <a:ea typeface="华文细黑" panose="02010600040101010101" pitchFamily="2" charset="-122"/>
              </a:rPr>
              <a:t>任意时刻发现错误，都应该报告错误信息，包括错误出现的位置、错误性质等，为程序员调试程序提供方便。</a:t>
            </a:r>
            <a:endParaRPr kumimoji="1" lang="zh-CN" altLang="en-US" sz="2400" dirty="0">
              <a:solidFill>
                <a:schemeClr val="bg2"/>
              </a:solidFill>
              <a:latin typeface="华文细黑" panose="02010600040101010101" pitchFamily="2" charset="-122"/>
              <a:ea typeface="华文细黑" panose="02010600040101010101" pitchFamily="2" charset="-122"/>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08C9E3F3-500C-4F59-8891-C8E97BECB529}"/>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E808A6CA-20B0-4A96-ADB1-C222D5FA53B9}" type="slidenum">
              <a:rPr lang="en-US" altLang="zh-CN" sz="1200" b="0">
                <a:solidFill>
                  <a:schemeClr val="tx1"/>
                </a:solidFill>
                <a:latin typeface="Garamond" panose="02020404030301010803" pitchFamily="18" charset="0"/>
                <a:ea typeface="宋体" panose="02010600030101010101" pitchFamily="2" charset="-122"/>
              </a:rPr>
              <a:pPr eaLnBrk="1" hangingPunct="1"/>
              <a:t>58</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52227" name="Rectangle 2">
            <a:extLst>
              <a:ext uri="{FF2B5EF4-FFF2-40B4-BE49-F238E27FC236}">
                <a16:creationId xmlns:a16="http://schemas.microsoft.com/office/drawing/2014/main" id="{110B15DC-7DC4-4C46-9EC3-7701DE5E7EC1}"/>
              </a:ext>
            </a:extLst>
          </p:cNvPr>
          <p:cNvSpPr>
            <a:spLocks noGrp="1" noChangeArrowheads="1"/>
          </p:cNvSpPr>
          <p:nvPr>
            <p:ph type="title"/>
          </p:nvPr>
        </p:nvSpPr>
        <p:spPr>
          <a:xfrm>
            <a:off x="611188" y="404813"/>
            <a:ext cx="7772400" cy="685800"/>
          </a:xfrm>
          <a:noFill/>
        </p:spPr>
        <p:txBody>
          <a:bodyPr/>
          <a:lstStyle/>
          <a:p>
            <a:pPr eaLnBrk="1" hangingPunct="1"/>
            <a:r>
              <a:rPr lang="en-US" altLang="zh-CN" b="1"/>
              <a:t>1.4  </a:t>
            </a:r>
            <a:r>
              <a:rPr lang="zh-CN" altLang="en-US" b="1"/>
              <a:t>编译程序的结构</a:t>
            </a:r>
            <a:r>
              <a:rPr lang="zh-CN" altLang="en-US"/>
              <a:t> </a:t>
            </a:r>
          </a:p>
        </p:txBody>
      </p:sp>
      <p:sp>
        <p:nvSpPr>
          <p:cNvPr id="52228" name="Text Box 3">
            <a:extLst>
              <a:ext uri="{FF2B5EF4-FFF2-40B4-BE49-F238E27FC236}">
                <a16:creationId xmlns:a16="http://schemas.microsoft.com/office/drawing/2014/main" id="{44BECAA1-A376-4752-89E5-52B1A13D4421}"/>
              </a:ext>
            </a:extLst>
          </p:cNvPr>
          <p:cNvSpPr txBox="1">
            <a:spLocks noChangeArrowheads="1"/>
          </p:cNvSpPr>
          <p:nvPr/>
        </p:nvSpPr>
        <p:spPr bwMode="auto">
          <a:xfrm>
            <a:off x="592171" y="1556792"/>
            <a:ext cx="8077200" cy="3600986"/>
          </a:xfrm>
          <a:prstGeom prst="rect">
            <a:avLst/>
          </a:prstGeom>
          <a:noFill/>
          <a:ln>
            <a:noFill/>
          </a:ln>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r>
              <a:rPr kumimoji="1" lang="zh-CN" altLang="en-US" sz="2400" dirty="0">
                <a:solidFill>
                  <a:schemeClr val="tx1"/>
                </a:solidFill>
                <a:latin typeface="华文细黑" panose="02010600040101010101" pitchFamily="2" charset="-122"/>
                <a:ea typeface="华文细黑" panose="02010600040101010101" pitchFamily="2" charset="-122"/>
              </a:rPr>
              <a:t>在设计和实现编译程序时，要考虑编译程序分“遍”的问题。</a:t>
            </a:r>
          </a:p>
          <a:p>
            <a:pPr eaLnBrk="1" hangingPunct="1">
              <a:spcBef>
                <a:spcPct val="50000"/>
              </a:spcBef>
            </a:pPr>
            <a:r>
              <a:rPr kumimoji="1" lang="zh-CN" altLang="en-US" sz="2400" dirty="0">
                <a:solidFill>
                  <a:schemeClr val="tx1"/>
                </a:solidFill>
                <a:latin typeface="华文细黑" panose="02010600040101010101" pitchFamily="2" charset="-122"/>
                <a:ea typeface="华文细黑" panose="02010600040101010101" pitchFamily="2" charset="-122"/>
              </a:rPr>
              <a:t>所谓一“遍”是指编译程序在编译时把源程序或中间形式从头到尾扫描一遍，并做相关的处理，生成新的中间形式或目标代码。</a:t>
            </a:r>
          </a:p>
          <a:p>
            <a:pPr eaLnBrk="1" hangingPunct="1">
              <a:spcBef>
                <a:spcPct val="50000"/>
              </a:spcBef>
            </a:pPr>
            <a:endParaRPr kumimoji="1" lang="zh-CN" altLang="en-US" sz="2400" dirty="0">
              <a:solidFill>
                <a:schemeClr val="bg2"/>
              </a:solidFill>
              <a:latin typeface="华文细黑" panose="02010600040101010101" pitchFamily="2" charset="-122"/>
              <a:ea typeface="华文细黑" panose="02010600040101010101" pitchFamily="2" charset="-122"/>
            </a:endParaRPr>
          </a:p>
          <a:p>
            <a:pPr eaLnBrk="1" hangingPunct="1">
              <a:spcBef>
                <a:spcPct val="50000"/>
              </a:spcBef>
            </a:pPr>
            <a:r>
              <a:rPr kumimoji="1" lang="zh-CN" altLang="en-US" sz="2400" dirty="0">
                <a:solidFill>
                  <a:schemeClr val="tx1"/>
                </a:solidFill>
                <a:latin typeface="华文细黑" panose="02010600040101010101" pitchFamily="2" charset="-122"/>
                <a:ea typeface="华文细黑" panose="02010600040101010101" pitchFamily="2" charset="-122"/>
              </a:rPr>
              <a:t>在一遍扫描中，可完成编译程序五个任务中的一个或几个。采用不同的分遍方式，编译程序的结构也有所不同。 </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4">
            <a:extLst>
              <a:ext uri="{FF2B5EF4-FFF2-40B4-BE49-F238E27FC236}">
                <a16:creationId xmlns:a16="http://schemas.microsoft.com/office/drawing/2014/main" id="{1FA1527B-C801-4E2F-895E-9B214C77ECB0}"/>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556813F0-E95F-40E1-AB7F-FC2E38DC12F9}" type="slidenum">
              <a:rPr lang="en-US" altLang="zh-CN" sz="1200" b="0">
                <a:solidFill>
                  <a:schemeClr val="tx1"/>
                </a:solidFill>
                <a:latin typeface="Garamond" panose="02020404030301010803" pitchFamily="18" charset="0"/>
                <a:ea typeface="宋体" panose="02010600030101010101" pitchFamily="2" charset="-122"/>
              </a:rPr>
              <a:pPr eaLnBrk="1" hangingPunct="1"/>
              <a:t>59</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53251" name="Rectangle 2">
            <a:extLst>
              <a:ext uri="{FF2B5EF4-FFF2-40B4-BE49-F238E27FC236}">
                <a16:creationId xmlns:a16="http://schemas.microsoft.com/office/drawing/2014/main" id="{9D30DE4D-8A58-4285-A276-3AA60F9D2995}"/>
              </a:ext>
            </a:extLst>
          </p:cNvPr>
          <p:cNvSpPr>
            <a:spLocks noChangeArrowheads="1"/>
          </p:cNvSpPr>
          <p:nvPr/>
        </p:nvSpPr>
        <p:spPr bwMode="auto">
          <a:xfrm>
            <a:off x="468313" y="1052513"/>
            <a:ext cx="8377237" cy="4392612"/>
          </a:xfrm>
          <a:prstGeom prst="rect">
            <a:avLst/>
          </a:prstGeom>
          <a:noFill/>
          <a:ln w="9525">
            <a:solidFill>
              <a:srgbClr val="CCFF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endParaRPr lang="zh-CN" altLang="en-US"/>
          </a:p>
        </p:txBody>
      </p:sp>
      <p:sp>
        <p:nvSpPr>
          <p:cNvPr id="53252" name="Rectangle 3">
            <a:extLst>
              <a:ext uri="{FF2B5EF4-FFF2-40B4-BE49-F238E27FC236}">
                <a16:creationId xmlns:a16="http://schemas.microsoft.com/office/drawing/2014/main" id="{298BC4AF-681B-4AAA-BB8E-A2874335D121}"/>
              </a:ext>
            </a:extLst>
          </p:cNvPr>
          <p:cNvSpPr>
            <a:spLocks noGrp="1" noChangeArrowheads="1"/>
          </p:cNvSpPr>
          <p:nvPr>
            <p:ph type="title"/>
          </p:nvPr>
        </p:nvSpPr>
        <p:spPr>
          <a:xfrm>
            <a:off x="685800" y="295275"/>
            <a:ext cx="7772400" cy="685800"/>
          </a:xfrm>
          <a:solidFill>
            <a:srgbClr val="FFFFCC"/>
          </a:solidFill>
        </p:spPr>
        <p:txBody>
          <a:bodyPr/>
          <a:lstStyle/>
          <a:p>
            <a:pPr eaLnBrk="1" hangingPunct="1"/>
            <a:r>
              <a:rPr lang="en-US" altLang="zh-CN" b="1"/>
              <a:t>1.4.1 </a:t>
            </a:r>
            <a:r>
              <a:rPr lang="zh-CN" altLang="en-US" b="1"/>
              <a:t>单遍编译程序</a:t>
            </a:r>
            <a:r>
              <a:rPr lang="zh-CN" altLang="en-US"/>
              <a:t> </a:t>
            </a:r>
          </a:p>
        </p:txBody>
      </p:sp>
      <p:sp>
        <p:nvSpPr>
          <p:cNvPr id="53253" name="Text Box 4">
            <a:extLst>
              <a:ext uri="{FF2B5EF4-FFF2-40B4-BE49-F238E27FC236}">
                <a16:creationId xmlns:a16="http://schemas.microsoft.com/office/drawing/2014/main" id="{0BE2E52F-5865-4D80-BE49-76DCBC7018B7}"/>
              </a:ext>
            </a:extLst>
          </p:cNvPr>
          <p:cNvSpPr txBox="1">
            <a:spLocks noChangeArrowheads="1"/>
          </p:cNvSpPr>
          <p:nvPr/>
        </p:nvSpPr>
        <p:spPr bwMode="auto">
          <a:xfrm>
            <a:off x="2555875" y="3573463"/>
            <a:ext cx="2057400" cy="374650"/>
          </a:xfrm>
          <a:prstGeom prst="rect">
            <a:avLst/>
          </a:prstGeom>
          <a:noFill/>
          <a:ln w="9525">
            <a:solidFill>
              <a:schemeClr val="folHlink"/>
            </a:solidFill>
            <a:miter lim="800000"/>
            <a:headEnd/>
            <a:tailEnd/>
          </a:ln>
        </p:spPr>
        <p:txBody>
          <a:bodyPr lIns="0" tIns="0" rIns="0" bIns="0">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400" dirty="0">
                <a:solidFill>
                  <a:schemeClr val="tx1"/>
                </a:solidFill>
                <a:latin typeface="华文细黑" panose="02010600040101010101" pitchFamily="2" charset="-122"/>
                <a:ea typeface="华文细黑" panose="02010600040101010101" pitchFamily="2" charset="-122"/>
              </a:rPr>
              <a:t>词法分析</a:t>
            </a:r>
            <a:r>
              <a:rPr kumimoji="1" lang="zh-CN" altLang="en-US" sz="2000" dirty="0">
                <a:solidFill>
                  <a:schemeClr val="tx1"/>
                </a:solidFill>
                <a:latin typeface="华文细黑" panose="02010600040101010101" pitchFamily="2" charset="-122"/>
                <a:ea typeface="华文细黑" panose="02010600040101010101" pitchFamily="2" charset="-122"/>
              </a:rPr>
              <a:t> </a:t>
            </a:r>
          </a:p>
        </p:txBody>
      </p:sp>
      <p:sp>
        <p:nvSpPr>
          <p:cNvPr id="53254" name="Text Box 5">
            <a:extLst>
              <a:ext uri="{FF2B5EF4-FFF2-40B4-BE49-F238E27FC236}">
                <a16:creationId xmlns:a16="http://schemas.microsoft.com/office/drawing/2014/main" id="{A09E0541-97D1-48A2-942C-C1525AD53C25}"/>
              </a:ext>
            </a:extLst>
          </p:cNvPr>
          <p:cNvSpPr txBox="1">
            <a:spLocks noChangeArrowheads="1"/>
          </p:cNvSpPr>
          <p:nvPr/>
        </p:nvSpPr>
        <p:spPr bwMode="auto">
          <a:xfrm>
            <a:off x="827088" y="3573463"/>
            <a:ext cx="1219200" cy="374650"/>
          </a:xfrm>
          <a:prstGeom prst="rect">
            <a:avLst/>
          </a:prstGeom>
          <a:noFill/>
          <a:ln w="9525">
            <a:solidFill>
              <a:schemeClr val="folHlink"/>
            </a:solidFill>
            <a:miter lim="800000"/>
            <a:headEnd/>
            <a:tailEnd/>
          </a:ln>
        </p:spPr>
        <p:txBody>
          <a:bodyPr lIns="0" tIns="0" rIns="0" bIns="0">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400">
                <a:solidFill>
                  <a:schemeClr val="tx1"/>
                </a:solidFill>
                <a:latin typeface="华文细黑" panose="02010600040101010101" pitchFamily="2" charset="-122"/>
                <a:ea typeface="华文细黑" panose="02010600040101010101" pitchFamily="2" charset="-122"/>
              </a:rPr>
              <a:t>源程序</a:t>
            </a:r>
            <a:r>
              <a:rPr kumimoji="1" lang="zh-CN" altLang="en-US" sz="2000">
                <a:solidFill>
                  <a:schemeClr val="tx1"/>
                </a:solidFill>
                <a:latin typeface="华文细黑" panose="02010600040101010101" pitchFamily="2" charset="-122"/>
                <a:ea typeface="华文细黑" panose="02010600040101010101" pitchFamily="2" charset="-122"/>
              </a:rPr>
              <a:t> </a:t>
            </a:r>
          </a:p>
        </p:txBody>
      </p:sp>
      <p:sp>
        <p:nvSpPr>
          <p:cNvPr id="53255" name="Text Box 6">
            <a:extLst>
              <a:ext uri="{FF2B5EF4-FFF2-40B4-BE49-F238E27FC236}">
                <a16:creationId xmlns:a16="http://schemas.microsoft.com/office/drawing/2014/main" id="{F00583BD-214D-40A1-9C11-EE0738528A47}"/>
              </a:ext>
            </a:extLst>
          </p:cNvPr>
          <p:cNvSpPr txBox="1">
            <a:spLocks noChangeArrowheads="1"/>
          </p:cNvSpPr>
          <p:nvPr/>
        </p:nvSpPr>
        <p:spPr bwMode="auto">
          <a:xfrm>
            <a:off x="2861320" y="2924944"/>
            <a:ext cx="990600" cy="36933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400" dirty="0">
                <a:solidFill>
                  <a:schemeClr val="tx1"/>
                </a:solidFill>
                <a:latin typeface="华文细黑" panose="02010600040101010101" pitchFamily="2" charset="-122"/>
                <a:ea typeface="华文细黑" panose="02010600040101010101" pitchFamily="2" charset="-122"/>
              </a:rPr>
              <a:t>取单词</a:t>
            </a:r>
            <a:r>
              <a:rPr kumimoji="1" lang="zh-CN" altLang="en-US" sz="2000" dirty="0">
                <a:solidFill>
                  <a:schemeClr val="tx1"/>
                </a:solidFill>
                <a:latin typeface="华文细黑" panose="02010600040101010101" pitchFamily="2" charset="-122"/>
                <a:ea typeface="华文细黑" panose="02010600040101010101" pitchFamily="2" charset="-122"/>
              </a:rPr>
              <a:t> </a:t>
            </a:r>
          </a:p>
        </p:txBody>
      </p:sp>
      <p:sp>
        <p:nvSpPr>
          <p:cNvPr id="53256" name="Text Box 7">
            <a:extLst>
              <a:ext uri="{FF2B5EF4-FFF2-40B4-BE49-F238E27FC236}">
                <a16:creationId xmlns:a16="http://schemas.microsoft.com/office/drawing/2014/main" id="{DB485E2A-EE19-4DDD-80EF-6883F12088B0}"/>
              </a:ext>
            </a:extLst>
          </p:cNvPr>
          <p:cNvSpPr txBox="1">
            <a:spLocks noChangeArrowheads="1"/>
          </p:cNvSpPr>
          <p:nvPr/>
        </p:nvSpPr>
        <p:spPr bwMode="auto">
          <a:xfrm>
            <a:off x="5292725" y="4221163"/>
            <a:ext cx="2057400" cy="374650"/>
          </a:xfrm>
          <a:prstGeom prst="rect">
            <a:avLst/>
          </a:prstGeom>
          <a:noFill/>
          <a:ln w="9525">
            <a:solidFill>
              <a:schemeClr val="folHlink"/>
            </a:solidFill>
            <a:miter lim="800000"/>
            <a:headEnd/>
            <a:tailEnd/>
          </a:ln>
        </p:spPr>
        <p:txBody>
          <a:bodyPr lIns="0" tIns="0" rIns="0" bIns="0">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400">
                <a:solidFill>
                  <a:schemeClr val="tx1"/>
                </a:solidFill>
                <a:latin typeface="华文细黑" panose="02010600040101010101" pitchFamily="2" charset="-122"/>
                <a:ea typeface="华文细黑" panose="02010600040101010101" pitchFamily="2" charset="-122"/>
              </a:rPr>
              <a:t>目标程序</a:t>
            </a:r>
            <a:r>
              <a:rPr kumimoji="1" lang="zh-CN" altLang="en-US" sz="2000">
                <a:solidFill>
                  <a:schemeClr val="tx1"/>
                </a:solidFill>
                <a:latin typeface="华文细黑" panose="02010600040101010101" pitchFamily="2" charset="-122"/>
                <a:ea typeface="华文细黑" panose="02010600040101010101" pitchFamily="2" charset="-122"/>
              </a:rPr>
              <a:t> </a:t>
            </a:r>
          </a:p>
        </p:txBody>
      </p:sp>
      <p:sp>
        <p:nvSpPr>
          <p:cNvPr id="53257" name="Text Box 8">
            <a:extLst>
              <a:ext uri="{FF2B5EF4-FFF2-40B4-BE49-F238E27FC236}">
                <a16:creationId xmlns:a16="http://schemas.microsoft.com/office/drawing/2014/main" id="{4E253C1E-090F-44D7-97F2-55DA4C0C7B46}"/>
              </a:ext>
            </a:extLst>
          </p:cNvPr>
          <p:cNvSpPr txBox="1">
            <a:spLocks noChangeArrowheads="1"/>
          </p:cNvSpPr>
          <p:nvPr/>
        </p:nvSpPr>
        <p:spPr bwMode="auto">
          <a:xfrm>
            <a:off x="4500563" y="1412875"/>
            <a:ext cx="1028700" cy="374650"/>
          </a:xfrm>
          <a:prstGeom prst="rect">
            <a:avLst/>
          </a:prstGeom>
          <a:noFill/>
          <a:ln w="9525">
            <a:solidFill>
              <a:schemeClr val="folHlink"/>
            </a:solidFill>
            <a:miter lim="800000"/>
            <a:headEnd/>
            <a:tailEnd/>
          </a:ln>
        </p:spPr>
        <p:txBody>
          <a:bodyPr lIns="0" tIns="0" rIns="0" bIns="0">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400" dirty="0">
                <a:solidFill>
                  <a:schemeClr val="tx1"/>
                </a:solidFill>
                <a:latin typeface="华文细黑" panose="02010600040101010101" pitchFamily="2" charset="-122"/>
                <a:ea typeface="华文细黑" panose="02010600040101010101" pitchFamily="2" charset="-122"/>
              </a:rPr>
              <a:t>开始</a:t>
            </a:r>
            <a:r>
              <a:rPr kumimoji="1" lang="zh-CN" altLang="en-US" sz="2000" dirty="0">
                <a:solidFill>
                  <a:schemeClr val="tx1"/>
                </a:solidFill>
                <a:latin typeface="华文细黑" panose="02010600040101010101" pitchFamily="2" charset="-122"/>
                <a:ea typeface="华文细黑" panose="02010600040101010101" pitchFamily="2" charset="-122"/>
              </a:rPr>
              <a:t> </a:t>
            </a:r>
          </a:p>
        </p:txBody>
      </p:sp>
      <p:sp>
        <p:nvSpPr>
          <p:cNvPr id="53258" name="Text Box 9">
            <a:extLst>
              <a:ext uri="{FF2B5EF4-FFF2-40B4-BE49-F238E27FC236}">
                <a16:creationId xmlns:a16="http://schemas.microsoft.com/office/drawing/2014/main" id="{A7248903-5C80-425F-A497-F8DE7C5411EB}"/>
              </a:ext>
            </a:extLst>
          </p:cNvPr>
          <p:cNvSpPr txBox="1">
            <a:spLocks noChangeArrowheads="1"/>
          </p:cNvSpPr>
          <p:nvPr/>
        </p:nvSpPr>
        <p:spPr bwMode="auto">
          <a:xfrm>
            <a:off x="3871913" y="2254250"/>
            <a:ext cx="2284412" cy="374650"/>
          </a:xfrm>
          <a:prstGeom prst="rect">
            <a:avLst/>
          </a:prstGeom>
          <a:noFill/>
          <a:ln w="9525">
            <a:solidFill>
              <a:schemeClr val="folHlink"/>
            </a:solidFill>
            <a:miter lim="800000"/>
            <a:headEnd/>
            <a:tailEnd/>
          </a:ln>
        </p:spPr>
        <p:txBody>
          <a:bodyPr lIns="0" tIns="0" rIns="0" bIns="0">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400" dirty="0">
                <a:solidFill>
                  <a:schemeClr val="tx1"/>
                </a:solidFill>
                <a:latin typeface="华文细黑" panose="02010600040101010101" pitchFamily="2" charset="-122"/>
                <a:ea typeface="华文细黑" panose="02010600040101010101" pitchFamily="2" charset="-122"/>
              </a:rPr>
              <a:t>语法分析</a:t>
            </a:r>
            <a:r>
              <a:rPr kumimoji="1" lang="zh-CN" altLang="en-US" sz="2000" dirty="0">
                <a:solidFill>
                  <a:schemeClr val="tx1"/>
                </a:solidFill>
                <a:latin typeface="华文细黑" panose="02010600040101010101" pitchFamily="2" charset="-122"/>
                <a:ea typeface="华文细黑" panose="02010600040101010101" pitchFamily="2" charset="-122"/>
              </a:rPr>
              <a:t> </a:t>
            </a:r>
          </a:p>
        </p:txBody>
      </p:sp>
      <p:sp>
        <p:nvSpPr>
          <p:cNvPr id="53259" name="Text Box 10">
            <a:extLst>
              <a:ext uri="{FF2B5EF4-FFF2-40B4-BE49-F238E27FC236}">
                <a16:creationId xmlns:a16="http://schemas.microsoft.com/office/drawing/2014/main" id="{F23BCE8F-24C5-40A3-9ADA-698D83332168}"/>
              </a:ext>
            </a:extLst>
          </p:cNvPr>
          <p:cNvSpPr txBox="1">
            <a:spLocks noChangeArrowheads="1"/>
          </p:cNvSpPr>
          <p:nvPr/>
        </p:nvSpPr>
        <p:spPr bwMode="auto">
          <a:xfrm>
            <a:off x="5076825" y="3284538"/>
            <a:ext cx="3013075" cy="374650"/>
          </a:xfrm>
          <a:prstGeom prst="rect">
            <a:avLst/>
          </a:prstGeom>
          <a:noFill/>
          <a:ln w="9525">
            <a:solidFill>
              <a:schemeClr val="folHlink"/>
            </a:solidFill>
            <a:miter lim="800000"/>
            <a:headEnd/>
            <a:tailEnd/>
          </a:ln>
        </p:spPr>
        <p:txBody>
          <a:bodyPr lIns="0" tIns="0" rIns="0" bIns="0">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400" dirty="0">
                <a:solidFill>
                  <a:schemeClr val="tx1"/>
                </a:solidFill>
                <a:latin typeface="华文细黑" panose="02010600040101010101" pitchFamily="2" charset="-122"/>
                <a:ea typeface="华文细黑" panose="02010600040101010101" pitchFamily="2" charset="-122"/>
              </a:rPr>
              <a:t>语义分析及代码生成</a:t>
            </a:r>
            <a:r>
              <a:rPr kumimoji="1" lang="zh-CN" altLang="en-US" sz="2000" dirty="0">
                <a:solidFill>
                  <a:schemeClr val="tx1"/>
                </a:solidFill>
                <a:latin typeface="华文细黑" panose="02010600040101010101" pitchFamily="2" charset="-122"/>
                <a:ea typeface="华文细黑" panose="02010600040101010101" pitchFamily="2" charset="-122"/>
              </a:rPr>
              <a:t> </a:t>
            </a:r>
          </a:p>
        </p:txBody>
      </p:sp>
      <p:sp>
        <p:nvSpPr>
          <p:cNvPr id="53260" name="Text Box 11">
            <a:extLst>
              <a:ext uri="{FF2B5EF4-FFF2-40B4-BE49-F238E27FC236}">
                <a16:creationId xmlns:a16="http://schemas.microsoft.com/office/drawing/2014/main" id="{250B53A7-4732-48B1-B409-E1D2012A73ED}"/>
              </a:ext>
            </a:extLst>
          </p:cNvPr>
          <p:cNvSpPr txBox="1">
            <a:spLocks noChangeArrowheads="1"/>
          </p:cNvSpPr>
          <p:nvPr/>
        </p:nvSpPr>
        <p:spPr bwMode="auto">
          <a:xfrm>
            <a:off x="4211960" y="2852936"/>
            <a:ext cx="990600" cy="36933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400" dirty="0">
                <a:solidFill>
                  <a:schemeClr val="tx1"/>
                </a:solidFill>
                <a:latin typeface="华文细黑" panose="02010600040101010101" pitchFamily="2" charset="-122"/>
                <a:ea typeface="华文细黑" panose="02010600040101010101" pitchFamily="2" charset="-122"/>
              </a:rPr>
              <a:t>送单词</a:t>
            </a:r>
            <a:r>
              <a:rPr kumimoji="1" lang="zh-CN" altLang="en-US" sz="2000" dirty="0">
                <a:solidFill>
                  <a:schemeClr val="tx1"/>
                </a:solidFill>
                <a:latin typeface="华文细黑" panose="02010600040101010101" pitchFamily="2" charset="-122"/>
                <a:ea typeface="华文细黑" panose="02010600040101010101" pitchFamily="2" charset="-122"/>
              </a:rPr>
              <a:t> </a:t>
            </a:r>
          </a:p>
        </p:txBody>
      </p:sp>
      <p:cxnSp>
        <p:nvCxnSpPr>
          <p:cNvPr id="53261" name="AutoShape 12">
            <a:extLst>
              <a:ext uri="{FF2B5EF4-FFF2-40B4-BE49-F238E27FC236}">
                <a16:creationId xmlns:a16="http://schemas.microsoft.com/office/drawing/2014/main" id="{57925763-CD16-4CEC-A793-ED104A45EF24}"/>
              </a:ext>
            </a:extLst>
          </p:cNvPr>
          <p:cNvCxnSpPr>
            <a:cxnSpLocks noChangeShapeType="1"/>
            <a:stCxn id="53257" idx="2"/>
            <a:endCxn id="53258" idx="0"/>
          </p:cNvCxnSpPr>
          <p:nvPr/>
        </p:nvCxnSpPr>
        <p:spPr bwMode="auto">
          <a:xfrm>
            <a:off x="5014913" y="1787525"/>
            <a:ext cx="0" cy="466725"/>
          </a:xfrm>
          <a:prstGeom prst="straightConnector1">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cxnSp>
      <p:cxnSp>
        <p:nvCxnSpPr>
          <p:cNvPr id="53262" name="AutoShape 13">
            <a:extLst>
              <a:ext uri="{FF2B5EF4-FFF2-40B4-BE49-F238E27FC236}">
                <a16:creationId xmlns:a16="http://schemas.microsoft.com/office/drawing/2014/main" id="{4FAE830C-0EA9-43AD-BD68-CFFD58953469}"/>
              </a:ext>
            </a:extLst>
          </p:cNvPr>
          <p:cNvCxnSpPr>
            <a:cxnSpLocks noChangeShapeType="1"/>
            <a:stCxn id="53254" idx="3"/>
            <a:endCxn id="53253" idx="1"/>
          </p:cNvCxnSpPr>
          <p:nvPr/>
        </p:nvCxnSpPr>
        <p:spPr bwMode="auto">
          <a:xfrm>
            <a:off x="2046288" y="3760788"/>
            <a:ext cx="509587" cy="0"/>
          </a:xfrm>
          <a:prstGeom prst="straightConnector1">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cxnSp>
      <p:sp>
        <p:nvSpPr>
          <p:cNvPr id="53263" name="Line 14">
            <a:extLst>
              <a:ext uri="{FF2B5EF4-FFF2-40B4-BE49-F238E27FC236}">
                <a16:creationId xmlns:a16="http://schemas.microsoft.com/office/drawing/2014/main" id="{B6C8F9EC-C6CE-461A-9B8B-F0CC5446405D}"/>
              </a:ext>
            </a:extLst>
          </p:cNvPr>
          <p:cNvSpPr>
            <a:spLocks noChangeShapeType="1"/>
          </p:cNvSpPr>
          <p:nvPr/>
        </p:nvSpPr>
        <p:spPr bwMode="auto">
          <a:xfrm flipV="1">
            <a:off x="4140200" y="2708275"/>
            <a:ext cx="0" cy="792163"/>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64" name="Line 15">
            <a:extLst>
              <a:ext uri="{FF2B5EF4-FFF2-40B4-BE49-F238E27FC236}">
                <a16:creationId xmlns:a16="http://schemas.microsoft.com/office/drawing/2014/main" id="{7E196541-6882-4CFB-AA14-8D86C6FC7633}"/>
              </a:ext>
            </a:extLst>
          </p:cNvPr>
          <p:cNvSpPr>
            <a:spLocks noChangeShapeType="1"/>
          </p:cNvSpPr>
          <p:nvPr/>
        </p:nvSpPr>
        <p:spPr bwMode="auto">
          <a:xfrm>
            <a:off x="3924300" y="2708275"/>
            <a:ext cx="0" cy="863600"/>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65" name="Line 16">
            <a:extLst>
              <a:ext uri="{FF2B5EF4-FFF2-40B4-BE49-F238E27FC236}">
                <a16:creationId xmlns:a16="http://schemas.microsoft.com/office/drawing/2014/main" id="{8C3FA616-3750-4386-BB4C-9C3595C7F2E5}"/>
              </a:ext>
            </a:extLst>
          </p:cNvPr>
          <p:cNvSpPr>
            <a:spLocks noChangeShapeType="1"/>
          </p:cNvSpPr>
          <p:nvPr/>
        </p:nvSpPr>
        <p:spPr bwMode="auto">
          <a:xfrm flipH="1" flipV="1">
            <a:off x="5853113" y="2559050"/>
            <a:ext cx="14287" cy="654050"/>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66" name="Line 17">
            <a:extLst>
              <a:ext uri="{FF2B5EF4-FFF2-40B4-BE49-F238E27FC236}">
                <a16:creationId xmlns:a16="http://schemas.microsoft.com/office/drawing/2014/main" id="{40392954-AD22-41B9-8290-EFADBD068C54}"/>
              </a:ext>
            </a:extLst>
          </p:cNvPr>
          <p:cNvSpPr>
            <a:spLocks noChangeShapeType="1"/>
          </p:cNvSpPr>
          <p:nvPr/>
        </p:nvSpPr>
        <p:spPr bwMode="auto">
          <a:xfrm>
            <a:off x="5700713" y="2559050"/>
            <a:ext cx="23812" cy="654050"/>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67" name="Line 18">
            <a:extLst>
              <a:ext uri="{FF2B5EF4-FFF2-40B4-BE49-F238E27FC236}">
                <a16:creationId xmlns:a16="http://schemas.microsoft.com/office/drawing/2014/main" id="{A592B29B-3D4D-4837-8B57-68D3192CC61E}"/>
              </a:ext>
            </a:extLst>
          </p:cNvPr>
          <p:cNvSpPr>
            <a:spLocks noChangeShapeType="1"/>
          </p:cNvSpPr>
          <p:nvPr/>
        </p:nvSpPr>
        <p:spPr bwMode="auto">
          <a:xfrm>
            <a:off x="6372225" y="3789363"/>
            <a:ext cx="0" cy="381000"/>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68" name="Text Box 19">
            <a:extLst>
              <a:ext uri="{FF2B5EF4-FFF2-40B4-BE49-F238E27FC236}">
                <a16:creationId xmlns:a16="http://schemas.microsoft.com/office/drawing/2014/main" id="{EA0F4AD6-B60C-46B6-914D-ADF63361CD36}"/>
              </a:ext>
            </a:extLst>
          </p:cNvPr>
          <p:cNvSpPr txBox="1">
            <a:spLocks noChangeArrowheads="1"/>
          </p:cNvSpPr>
          <p:nvPr/>
        </p:nvSpPr>
        <p:spPr bwMode="auto">
          <a:xfrm>
            <a:off x="2095500" y="5175250"/>
            <a:ext cx="495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400" dirty="0">
                <a:solidFill>
                  <a:schemeClr val="tx1"/>
                </a:solidFill>
                <a:latin typeface="华文细黑" panose="02010600040101010101" pitchFamily="2" charset="-122"/>
                <a:ea typeface="华文细黑" panose="02010600040101010101" pitchFamily="2" charset="-122"/>
              </a:rPr>
              <a:t>单遍编译程序的结构 </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F8D715A7-9526-499E-92D4-E8C8BED668E7}"/>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F52A83C9-6461-4E69-A25D-4D6724D38DB3}" type="slidenum">
              <a:rPr lang="en-US" altLang="zh-CN" sz="1200" b="0">
                <a:solidFill>
                  <a:schemeClr val="tx1"/>
                </a:solidFill>
                <a:latin typeface="Garamond" panose="02020404030301010803" pitchFamily="18" charset="0"/>
                <a:ea typeface="宋体" panose="02010600030101010101" pitchFamily="2" charset="-122"/>
              </a:rPr>
              <a:pPr eaLnBrk="1" hangingPunct="1"/>
              <a:t>6</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8195" name="Rectangle 2">
            <a:extLst>
              <a:ext uri="{FF2B5EF4-FFF2-40B4-BE49-F238E27FC236}">
                <a16:creationId xmlns:a16="http://schemas.microsoft.com/office/drawing/2014/main" id="{4A544E08-A981-4733-A7FA-623E579207F0}"/>
              </a:ext>
            </a:extLst>
          </p:cNvPr>
          <p:cNvSpPr>
            <a:spLocks noGrp="1" noChangeArrowheads="1"/>
          </p:cNvSpPr>
          <p:nvPr>
            <p:ph type="body" idx="1"/>
          </p:nvPr>
        </p:nvSpPr>
        <p:spPr>
          <a:xfrm>
            <a:off x="179388" y="1268413"/>
            <a:ext cx="7775575" cy="4114800"/>
          </a:xfrm>
          <a:noFill/>
        </p:spPr>
        <p:txBody>
          <a:bodyPr/>
          <a:lstStyle/>
          <a:p>
            <a:pPr marL="631825" lvl="1" indent="-269875" eaLnBrk="1" hangingPunct="1">
              <a:lnSpc>
                <a:spcPct val="115000"/>
              </a:lnSpc>
            </a:pPr>
            <a:r>
              <a:rPr lang="zh-CN" altLang="en-US" sz="2800" b="1" dirty="0">
                <a:solidFill>
                  <a:srgbClr val="CC3300"/>
                </a:solidFill>
                <a:latin typeface="华文细黑" panose="02010600040101010101" pitchFamily="2" charset="-122"/>
                <a:ea typeface="华文细黑" panose="02010600040101010101" pitchFamily="2" charset="-122"/>
              </a:rPr>
              <a:t>基本知识要求</a:t>
            </a:r>
          </a:p>
          <a:p>
            <a:pPr marL="1082675" lvl="2" indent="-271463" eaLnBrk="1" hangingPunct="1">
              <a:lnSpc>
                <a:spcPct val="115000"/>
              </a:lnSpc>
            </a:pPr>
            <a:r>
              <a:rPr lang="zh-CN" altLang="en-US" sz="2400" b="1" dirty="0">
                <a:latin typeface="华文细黑" panose="02010600040101010101" pitchFamily="2" charset="-122"/>
                <a:ea typeface="华文细黑" panose="02010600040101010101" pitchFamily="2" charset="-122"/>
              </a:rPr>
              <a:t>掌握课程教学大纲中规定的一些基本概念、基本理论和基本方法</a:t>
            </a:r>
            <a:endParaRPr lang="zh-CN" altLang="ja-JP" sz="2400" b="1" dirty="0">
              <a:latin typeface="华文细黑" panose="02010600040101010101" pitchFamily="2" charset="-122"/>
              <a:ea typeface="华文细黑" panose="02010600040101010101" pitchFamily="2" charset="-122"/>
            </a:endParaRPr>
          </a:p>
          <a:p>
            <a:pPr marL="1082675" lvl="2" indent="-271463" eaLnBrk="1" hangingPunct="1">
              <a:lnSpc>
                <a:spcPct val="115000"/>
              </a:lnSpc>
            </a:pPr>
            <a:endParaRPr lang="zh-CN" altLang="en-US" sz="2400" b="1" dirty="0">
              <a:latin typeface="华文细黑" panose="02010600040101010101" pitchFamily="2" charset="-122"/>
              <a:ea typeface="华文细黑" panose="02010600040101010101" pitchFamily="2" charset="-122"/>
            </a:endParaRPr>
          </a:p>
          <a:p>
            <a:pPr marL="1082675" lvl="2" indent="-271463" eaLnBrk="1" hangingPunct="1">
              <a:lnSpc>
                <a:spcPct val="115000"/>
              </a:lnSpc>
            </a:pPr>
            <a:r>
              <a:rPr lang="zh-CN" altLang="en-US" sz="2400" b="1" dirty="0">
                <a:latin typeface="华文细黑" panose="02010600040101010101" pitchFamily="2" charset="-122"/>
                <a:ea typeface="华文细黑" panose="02010600040101010101" pitchFamily="2" charset="-122"/>
              </a:rPr>
              <a:t>通过学习，能够对这些基本概念和理论有更深入的理解，有能力将它们应用到一些问题的求解中。</a:t>
            </a:r>
            <a:endParaRPr lang="zh-CN" altLang="en-US" sz="2400" dirty="0">
              <a:latin typeface="华文细黑" panose="02010600040101010101" pitchFamily="2" charset="-122"/>
              <a:ea typeface="华文细黑" panose="02010600040101010101" pitchFamily="2" charset="-122"/>
            </a:endParaRPr>
          </a:p>
        </p:txBody>
      </p:sp>
      <p:sp>
        <p:nvSpPr>
          <p:cNvPr id="8196" name="Rectangle 3">
            <a:extLst>
              <a:ext uri="{FF2B5EF4-FFF2-40B4-BE49-F238E27FC236}">
                <a16:creationId xmlns:a16="http://schemas.microsoft.com/office/drawing/2014/main" id="{0187B918-0EA9-46DB-90DD-A7856BD2FDB2}"/>
              </a:ext>
            </a:extLst>
          </p:cNvPr>
          <p:cNvSpPr>
            <a:spLocks noGrp="1" noChangeArrowheads="1"/>
          </p:cNvSpPr>
          <p:nvPr>
            <p:ph type="title"/>
          </p:nvPr>
        </p:nvSpPr>
        <p:spPr>
          <a:xfrm>
            <a:off x="611188" y="333376"/>
            <a:ext cx="8229600" cy="935038"/>
          </a:xfrm>
          <a:noFill/>
        </p:spPr>
        <p:txBody>
          <a:bodyPr/>
          <a:lstStyle/>
          <a:p>
            <a:pPr eaLnBrk="1" hangingPunct="1"/>
            <a:r>
              <a:rPr lang="zh-CN" altLang="en-US" b="1" dirty="0">
                <a:latin typeface="华文细黑" panose="02010600040101010101" pitchFamily="2" charset="-122"/>
                <a:ea typeface="华文细黑" panose="02010600040101010101" pitchFamily="2" charset="-122"/>
              </a:rPr>
              <a:t>教学要求</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13AE319D-341F-4671-9802-12CCE30A9D6C}"/>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9F4FC46A-1A63-4388-AE27-AB4DE1C6F296}" type="slidenum">
              <a:rPr lang="en-US" altLang="zh-CN" sz="1200" b="0">
                <a:solidFill>
                  <a:schemeClr val="tx1"/>
                </a:solidFill>
                <a:latin typeface="Garamond" panose="02020404030301010803" pitchFamily="18" charset="0"/>
                <a:ea typeface="宋体" panose="02010600030101010101" pitchFamily="2" charset="-122"/>
              </a:rPr>
              <a:pPr eaLnBrk="1" hangingPunct="1"/>
              <a:t>60</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54275" name="Rectangle 2">
            <a:extLst>
              <a:ext uri="{FF2B5EF4-FFF2-40B4-BE49-F238E27FC236}">
                <a16:creationId xmlns:a16="http://schemas.microsoft.com/office/drawing/2014/main" id="{B18445E8-573B-4082-9004-1CC0E9916321}"/>
              </a:ext>
            </a:extLst>
          </p:cNvPr>
          <p:cNvSpPr>
            <a:spLocks noGrp="1" noChangeArrowheads="1"/>
          </p:cNvSpPr>
          <p:nvPr>
            <p:ph type="title"/>
          </p:nvPr>
        </p:nvSpPr>
        <p:spPr>
          <a:xfrm>
            <a:off x="685800" y="295275"/>
            <a:ext cx="7772400" cy="685800"/>
          </a:xfrm>
          <a:solidFill>
            <a:srgbClr val="FFFFCC"/>
          </a:solidFill>
        </p:spPr>
        <p:txBody>
          <a:bodyPr/>
          <a:lstStyle/>
          <a:p>
            <a:pPr eaLnBrk="1" hangingPunct="1"/>
            <a:r>
              <a:rPr lang="en-US" altLang="zh-CN" b="1"/>
              <a:t>1.4.1 </a:t>
            </a:r>
            <a:r>
              <a:rPr lang="zh-CN" altLang="en-US" b="1"/>
              <a:t>单遍编译程序</a:t>
            </a:r>
            <a:r>
              <a:rPr lang="zh-CN" altLang="en-US"/>
              <a:t> </a:t>
            </a:r>
          </a:p>
        </p:txBody>
      </p:sp>
      <p:sp>
        <p:nvSpPr>
          <p:cNvPr id="54276" name="Text Box 3">
            <a:extLst>
              <a:ext uri="{FF2B5EF4-FFF2-40B4-BE49-F238E27FC236}">
                <a16:creationId xmlns:a16="http://schemas.microsoft.com/office/drawing/2014/main" id="{073DD9B1-D875-42F2-8167-B2EFBAEDF2AC}"/>
              </a:ext>
            </a:extLst>
          </p:cNvPr>
          <p:cNvSpPr txBox="1">
            <a:spLocks noChangeArrowheads="1"/>
          </p:cNvSpPr>
          <p:nvPr/>
        </p:nvSpPr>
        <p:spPr bwMode="auto">
          <a:xfrm>
            <a:off x="381000" y="1052513"/>
            <a:ext cx="87630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r>
              <a:rPr kumimoji="1" lang="en-US" altLang="zh-CN" sz="2400" dirty="0">
                <a:solidFill>
                  <a:schemeClr val="tx1"/>
                </a:solidFill>
                <a:latin typeface="华文细黑" panose="02010600040101010101" pitchFamily="2" charset="-122"/>
                <a:ea typeface="华文细黑" panose="02010600040101010101" pitchFamily="2" charset="-122"/>
              </a:rPr>
              <a:t>         </a:t>
            </a:r>
            <a:r>
              <a:rPr kumimoji="1" lang="zh-CN" altLang="en-US" sz="2400" dirty="0">
                <a:solidFill>
                  <a:schemeClr val="tx1"/>
                </a:solidFill>
                <a:latin typeface="华文细黑" panose="02010600040101010101" pitchFamily="2" charset="-122"/>
                <a:ea typeface="华文细黑" panose="02010600040101010101" pitchFamily="2" charset="-122"/>
              </a:rPr>
              <a:t>单遍编译程序只对源程序进行一遍扫描，就完成编译的各项任务，产生目标代码。在单遍编译程序中，往往以</a:t>
            </a:r>
            <a:r>
              <a:rPr kumimoji="1" lang="zh-CN" altLang="en-US" sz="2400" dirty="0">
                <a:solidFill>
                  <a:srgbClr val="0000CC"/>
                </a:solidFill>
                <a:latin typeface="华文细黑" panose="02010600040101010101" pitchFamily="2" charset="-122"/>
                <a:ea typeface="华文细黑" panose="02010600040101010101" pitchFamily="2" charset="-122"/>
              </a:rPr>
              <a:t>语法分析</a:t>
            </a:r>
            <a:r>
              <a:rPr kumimoji="1" lang="zh-CN" altLang="en-US" sz="2400" dirty="0">
                <a:solidFill>
                  <a:schemeClr val="tx1"/>
                </a:solidFill>
                <a:latin typeface="华文细黑" panose="02010600040101010101" pitchFamily="2" charset="-122"/>
                <a:ea typeface="华文细黑" panose="02010600040101010101" pitchFamily="2" charset="-122"/>
              </a:rPr>
              <a:t>程序为中心，词法分析和语义分析作为语法分析的子程序。其工作过程如下：</a:t>
            </a:r>
          </a:p>
          <a:p>
            <a:pPr eaLnBrk="1" hangingPunct="1">
              <a:spcBef>
                <a:spcPct val="50000"/>
              </a:spcBef>
              <a:buFontTx/>
              <a:buAutoNum type="arabicPeriod"/>
            </a:pPr>
            <a:r>
              <a:rPr kumimoji="1" lang="zh-CN" altLang="en-US" sz="2400" dirty="0">
                <a:solidFill>
                  <a:schemeClr val="tx1"/>
                </a:solidFill>
                <a:latin typeface="华文细黑" panose="02010600040101010101" pitchFamily="2" charset="-122"/>
                <a:ea typeface="华文细黑" panose="02010600040101010101" pitchFamily="2" charset="-122"/>
              </a:rPr>
              <a:t>当</a:t>
            </a:r>
            <a:r>
              <a:rPr kumimoji="1" lang="zh-CN" altLang="en-US" sz="2400" dirty="0">
                <a:solidFill>
                  <a:srgbClr val="0000CC"/>
                </a:solidFill>
                <a:latin typeface="华文细黑" panose="02010600040101010101" pitchFamily="2" charset="-122"/>
                <a:ea typeface="华文细黑" panose="02010600040101010101" pitchFamily="2" charset="-122"/>
              </a:rPr>
              <a:t>语法分析</a:t>
            </a:r>
            <a:r>
              <a:rPr kumimoji="1" lang="zh-CN" altLang="en-US" sz="2400" dirty="0">
                <a:solidFill>
                  <a:schemeClr val="tx1"/>
                </a:solidFill>
                <a:latin typeface="华文细黑" panose="02010600040101010101" pitchFamily="2" charset="-122"/>
                <a:ea typeface="华文细黑" panose="02010600040101010101" pitchFamily="2" charset="-122"/>
              </a:rPr>
              <a:t>需要读进一个新单词时，就调用</a:t>
            </a:r>
            <a:r>
              <a:rPr kumimoji="1" lang="zh-CN" altLang="en-US" sz="2400" dirty="0">
                <a:solidFill>
                  <a:srgbClr val="CC0000"/>
                </a:solidFill>
                <a:latin typeface="华文细黑" panose="02010600040101010101" pitchFamily="2" charset="-122"/>
                <a:ea typeface="华文细黑" panose="02010600040101010101" pitchFamily="2" charset="-122"/>
              </a:rPr>
              <a:t>词法分析</a:t>
            </a:r>
            <a:r>
              <a:rPr kumimoji="1" lang="zh-CN" altLang="en-US" sz="2400" dirty="0">
                <a:solidFill>
                  <a:schemeClr val="tx1"/>
                </a:solidFill>
                <a:latin typeface="华文细黑" panose="02010600040101010101" pitchFamily="2" charset="-122"/>
                <a:ea typeface="华文细黑" panose="02010600040101010101" pitchFamily="2" charset="-122"/>
              </a:rPr>
              <a:t>子程序。词法分析子程序则从源程序中依次读入字符，组合成单词符号，并将单词符号返回给语法分析程序。</a:t>
            </a:r>
          </a:p>
          <a:p>
            <a:pPr eaLnBrk="1" hangingPunct="1">
              <a:spcBef>
                <a:spcPct val="50000"/>
              </a:spcBef>
              <a:buFontTx/>
              <a:buAutoNum type="arabicPeriod"/>
            </a:pPr>
            <a:r>
              <a:rPr kumimoji="1" lang="zh-CN" altLang="en-US" sz="2400" dirty="0">
                <a:solidFill>
                  <a:schemeClr val="tx1"/>
                </a:solidFill>
                <a:latin typeface="华文细黑" panose="02010600040101010101" pitchFamily="2" charset="-122"/>
                <a:ea typeface="华文细黑" panose="02010600040101010101" pitchFamily="2" charset="-122"/>
              </a:rPr>
              <a:t>当</a:t>
            </a:r>
            <a:r>
              <a:rPr kumimoji="1" lang="zh-CN" altLang="en-US" sz="2400" dirty="0">
                <a:solidFill>
                  <a:srgbClr val="0000CC"/>
                </a:solidFill>
                <a:latin typeface="华文细黑" panose="02010600040101010101" pitchFamily="2" charset="-122"/>
                <a:ea typeface="华文细黑" panose="02010600040101010101" pitchFamily="2" charset="-122"/>
              </a:rPr>
              <a:t>语法分析</a:t>
            </a:r>
            <a:r>
              <a:rPr kumimoji="1" lang="zh-CN" altLang="en-US" sz="2400" dirty="0">
                <a:solidFill>
                  <a:schemeClr val="tx1"/>
                </a:solidFill>
                <a:latin typeface="华文细黑" panose="02010600040101010101" pitchFamily="2" charset="-122"/>
                <a:ea typeface="华文细黑" panose="02010600040101010101" pitchFamily="2" charset="-122"/>
              </a:rPr>
              <a:t>程序识别出一个语法成分时，就调用</a:t>
            </a:r>
            <a:r>
              <a:rPr kumimoji="1" lang="zh-CN" altLang="en-US" sz="2400" dirty="0">
                <a:solidFill>
                  <a:srgbClr val="CC0000"/>
                </a:solidFill>
                <a:latin typeface="华文细黑" panose="02010600040101010101" pitchFamily="2" charset="-122"/>
                <a:ea typeface="华文细黑" panose="02010600040101010101" pitchFamily="2" charset="-122"/>
              </a:rPr>
              <a:t>语义分析</a:t>
            </a:r>
            <a:r>
              <a:rPr kumimoji="1" lang="zh-CN" altLang="en-US" sz="2400" dirty="0">
                <a:solidFill>
                  <a:schemeClr val="tx1"/>
                </a:solidFill>
                <a:latin typeface="华文细黑" panose="02010600040101010101" pitchFamily="2" charset="-122"/>
                <a:ea typeface="华文细黑" panose="02010600040101010101" pitchFamily="2" charset="-122"/>
              </a:rPr>
              <a:t>子程序进行语义分析，并生成目标程序。</a:t>
            </a:r>
          </a:p>
          <a:p>
            <a:pPr eaLnBrk="1" hangingPunct="1">
              <a:spcBef>
                <a:spcPct val="50000"/>
              </a:spcBef>
              <a:buFontTx/>
              <a:buAutoNum type="arabicPeriod"/>
            </a:pPr>
            <a:r>
              <a:rPr kumimoji="1" lang="zh-CN" altLang="en-US" sz="2400" dirty="0">
                <a:solidFill>
                  <a:schemeClr val="tx1"/>
                </a:solidFill>
                <a:latin typeface="华文细黑" panose="02010600040101010101" pitchFamily="2" charset="-122"/>
                <a:ea typeface="华文细黑" panose="02010600040101010101" pitchFamily="2" charset="-122"/>
              </a:rPr>
              <a:t>当源程序处理完后，进行善后处理，优化目标程序。</a:t>
            </a:r>
          </a:p>
          <a:p>
            <a:pPr eaLnBrk="1" hangingPunct="1">
              <a:spcBef>
                <a:spcPct val="50000"/>
              </a:spcBef>
            </a:pPr>
            <a:endParaRPr kumimoji="1" lang="en-US" altLang="zh-CN" sz="2400" dirty="0">
              <a:solidFill>
                <a:schemeClr val="bg2"/>
              </a:solidFill>
              <a:latin typeface="Times New Roman" panose="02020603050405020304" pitchFamily="18" charset="0"/>
              <a:ea typeface="宋体" panose="02010600030101010101" pitchFamily="2" charset="-122"/>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5" name="Text Box 27">
            <a:extLst>
              <a:ext uri="{FF2B5EF4-FFF2-40B4-BE49-F238E27FC236}">
                <a16:creationId xmlns:a16="http://schemas.microsoft.com/office/drawing/2014/main" id="{866B3E52-86AE-4C94-9980-0A689D1D17FB}"/>
              </a:ext>
            </a:extLst>
          </p:cNvPr>
          <p:cNvSpPr txBox="1">
            <a:spLocks noChangeArrowheads="1"/>
          </p:cNvSpPr>
          <p:nvPr/>
        </p:nvSpPr>
        <p:spPr bwMode="auto">
          <a:xfrm>
            <a:off x="684213" y="2781300"/>
            <a:ext cx="3505200" cy="1381125"/>
          </a:xfrm>
          <a:prstGeom prst="rect">
            <a:avLst/>
          </a:prstGeom>
          <a:noFill/>
          <a:ln w="9525">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400" dirty="0">
                <a:solidFill>
                  <a:schemeClr val="tx1"/>
                </a:solidFill>
                <a:latin typeface="Times New Roman" panose="02020603050405020304" pitchFamily="18" charset="0"/>
                <a:ea typeface="宋体" panose="02010600030101010101" pitchFamily="2" charset="-122"/>
              </a:rPr>
              <a:t>分析阶段</a:t>
            </a:r>
          </a:p>
          <a:p>
            <a:pPr algn="ctr" eaLnBrk="1" hangingPunct="1">
              <a:spcBef>
                <a:spcPct val="50000"/>
              </a:spcBef>
            </a:pPr>
            <a:endParaRPr kumimoji="1" lang="zh-CN" altLang="en-US" sz="2000" dirty="0">
              <a:solidFill>
                <a:schemeClr val="tx1"/>
              </a:solidFill>
              <a:latin typeface="Times New Roman" panose="02020603050405020304" pitchFamily="18" charset="0"/>
              <a:ea typeface="宋体" panose="02010600030101010101" pitchFamily="2" charset="-122"/>
            </a:endParaRPr>
          </a:p>
          <a:p>
            <a:pPr algn="ctr" eaLnBrk="1" hangingPunct="1">
              <a:spcBef>
                <a:spcPct val="50000"/>
              </a:spcBef>
            </a:pPr>
            <a:endParaRPr kumimoji="1" lang="en-US" altLang="zh-CN" sz="2000" dirty="0">
              <a:solidFill>
                <a:schemeClr val="tx1"/>
              </a:solidFill>
              <a:latin typeface="Times New Roman" panose="02020603050405020304" pitchFamily="18" charset="0"/>
              <a:ea typeface="宋体" panose="02010600030101010101" pitchFamily="2" charset="-122"/>
            </a:endParaRPr>
          </a:p>
        </p:txBody>
      </p:sp>
      <p:sp>
        <p:nvSpPr>
          <p:cNvPr id="22" name="灯片编号占位符 4">
            <a:extLst>
              <a:ext uri="{FF2B5EF4-FFF2-40B4-BE49-F238E27FC236}">
                <a16:creationId xmlns:a16="http://schemas.microsoft.com/office/drawing/2014/main" id="{77E4092B-4AAA-4F12-9CB0-D8ED4FED9D93}"/>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94FC02C5-E1D2-4B83-A95A-6AFE648AE77C}" type="slidenum">
              <a:rPr lang="en-US" altLang="zh-CN" sz="1200" b="0">
                <a:solidFill>
                  <a:schemeClr val="tx1"/>
                </a:solidFill>
                <a:latin typeface="Garamond" panose="02020404030301010803" pitchFamily="18" charset="0"/>
                <a:ea typeface="宋体" panose="02010600030101010101" pitchFamily="2" charset="-122"/>
              </a:rPr>
              <a:pPr eaLnBrk="1" hangingPunct="1"/>
              <a:t>61</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55299" name="Rectangle 2">
            <a:extLst>
              <a:ext uri="{FF2B5EF4-FFF2-40B4-BE49-F238E27FC236}">
                <a16:creationId xmlns:a16="http://schemas.microsoft.com/office/drawing/2014/main" id="{B6B6330B-8A77-42AD-89EF-E2E712682BF0}"/>
              </a:ext>
            </a:extLst>
          </p:cNvPr>
          <p:cNvSpPr>
            <a:spLocks noGrp="1" noChangeArrowheads="1"/>
          </p:cNvSpPr>
          <p:nvPr>
            <p:ph type="title"/>
          </p:nvPr>
        </p:nvSpPr>
        <p:spPr>
          <a:xfrm>
            <a:off x="685800" y="341313"/>
            <a:ext cx="7772400" cy="1143000"/>
          </a:xfrm>
          <a:solidFill>
            <a:srgbClr val="FFFFCC"/>
          </a:solidFill>
        </p:spPr>
        <p:txBody>
          <a:bodyPr/>
          <a:lstStyle/>
          <a:p>
            <a:pPr eaLnBrk="1" hangingPunct="1"/>
            <a:r>
              <a:rPr lang="en-US" altLang="zh-CN" b="1"/>
              <a:t>1.4.2 </a:t>
            </a:r>
            <a:r>
              <a:rPr lang="zh-CN" altLang="en-US" b="1"/>
              <a:t>多遍编译程序</a:t>
            </a:r>
          </a:p>
        </p:txBody>
      </p:sp>
      <p:sp>
        <p:nvSpPr>
          <p:cNvPr id="55300" name="Text Box 22" descr="蓝色砂纸">
            <a:extLst>
              <a:ext uri="{FF2B5EF4-FFF2-40B4-BE49-F238E27FC236}">
                <a16:creationId xmlns:a16="http://schemas.microsoft.com/office/drawing/2014/main" id="{866417A8-5C69-4066-8E4D-9ECD6971D027}"/>
              </a:ext>
            </a:extLst>
          </p:cNvPr>
          <p:cNvSpPr txBox="1">
            <a:spLocks noChangeArrowheads="1"/>
          </p:cNvSpPr>
          <p:nvPr/>
        </p:nvSpPr>
        <p:spPr bwMode="auto">
          <a:xfrm>
            <a:off x="915988" y="3216275"/>
            <a:ext cx="838200" cy="831850"/>
          </a:xfrm>
          <a:prstGeom prst="rect">
            <a:avLst/>
          </a:prstGeom>
          <a:blipFill dpi="0" rotWithShape="0">
            <a:blip r:embed="rId3"/>
            <a:srcRect/>
            <a:tile tx="0" ty="0" sx="100000" sy="100000" flip="none" algn="tl"/>
          </a:blipFill>
          <a:ln w="9525">
            <a:solidFill>
              <a:srgbClr val="33CCCC"/>
            </a:solidFill>
            <a:miter lim="800000"/>
            <a:headEnd/>
            <a:tailEnd/>
          </a:ln>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400">
                <a:solidFill>
                  <a:schemeClr val="tx1"/>
                </a:solidFill>
                <a:latin typeface="Times New Roman" panose="02020603050405020304" pitchFamily="18" charset="0"/>
                <a:ea typeface="宋体" panose="02010600030101010101" pitchFamily="2" charset="-122"/>
              </a:rPr>
              <a:t>词法分析</a:t>
            </a:r>
            <a:r>
              <a:rPr kumimoji="1" lang="zh-CN" altLang="en-US" sz="2000">
                <a:solidFill>
                  <a:schemeClr val="tx1"/>
                </a:solidFill>
                <a:latin typeface="Times New Roman" panose="02020603050405020304" pitchFamily="18" charset="0"/>
                <a:ea typeface="宋体" panose="02010600030101010101" pitchFamily="2" charset="-122"/>
              </a:rPr>
              <a:t> </a:t>
            </a:r>
          </a:p>
        </p:txBody>
      </p:sp>
      <p:sp>
        <p:nvSpPr>
          <p:cNvPr id="55301" name="Text Box 23" descr="蓝色砂纸">
            <a:extLst>
              <a:ext uri="{FF2B5EF4-FFF2-40B4-BE49-F238E27FC236}">
                <a16:creationId xmlns:a16="http://schemas.microsoft.com/office/drawing/2014/main" id="{EAFD0F4A-01DB-41CA-9124-1C9AF5E9A795}"/>
              </a:ext>
            </a:extLst>
          </p:cNvPr>
          <p:cNvSpPr txBox="1">
            <a:spLocks noChangeArrowheads="1"/>
          </p:cNvSpPr>
          <p:nvPr/>
        </p:nvSpPr>
        <p:spPr bwMode="auto">
          <a:xfrm>
            <a:off x="1982788" y="3216275"/>
            <a:ext cx="838200" cy="831850"/>
          </a:xfrm>
          <a:prstGeom prst="rect">
            <a:avLst/>
          </a:prstGeom>
          <a:blipFill dpi="0" rotWithShape="0">
            <a:blip r:embed="rId3"/>
            <a:srcRect/>
            <a:tile tx="0" ty="0" sx="100000" sy="100000" flip="none" algn="tl"/>
          </a:blipFill>
          <a:ln w="9525">
            <a:solidFill>
              <a:srgbClr val="33CCCC"/>
            </a:solidFill>
            <a:miter lim="800000"/>
            <a:headEnd/>
            <a:tailEnd/>
          </a:ln>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400">
                <a:solidFill>
                  <a:schemeClr val="tx1"/>
                </a:solidFill>
                <a:latin typeface="Times New Roman" panose="02020603050405020304" pitchFamily="18" charset="0"/>
                <a:ea typeface="宋体" panose="02010600030101010101" pitchFamily="2" charset="-122"/>
              </a:rPr>
              <a:t>语法分析</a:t>
            </a:r>
            <a:r>
              <a:rPr kumimoji="1" lang="zh-CN" altLang="en-US" sz="2000">
                <a:solidFill>
                  <a:schemeClr val="tx1"/>
                </a:solidFill>
                <a:latin typeface="Times New Roman" panose="02020603050405020304" pitchFamily="18" charset="0"/>
                <a:ea typeface="宋体" panose="02010600030101010101" pitchFamily="2" charset="-122"/>
              </a:rPr>
              <a:t> </a:t>
            </a:r>
          </a:p>
        </p:txBody>
      </p:sp>
      <p:sp>
        <p:nvSpPr>
          <p:cNvPr id="55302" name="Text Box 24" descr="蓝色砂纸">
            <a:extLst>
              <a:ext uri="{FF2B5EF4-FFF2-40B4-BE49-F238E27FC236}">
                <a16:creationId xmlns:a16="http://schemas.microsoft.com/office/drawing/2014/main" id="{E0FEC62A-F4A8-48E8-BD38-357D14190CC9}"/>
              </a:ext>
            </a:extLst>
          </p:cNvPr>
          <p:cNvSpPr txBox="1">
            <a:spLocks noChangeArrowheads="1"/>
          </p:cNvSpPr>
          <p:nvPr/>
        </p:nvSpPr>
        <p:spPr bwMode="auto">
          <a:xfrm>
            <a:off x="3049588" y="3216275"/>
            <a:ext cx="838200" cy="831850"/>
          </a:xfrm>
          <a:prstGeom prst="rect">
            <a:avLst/>
          </a:prstGeom>
          <a:blipFill dpi="0" rotWithShape="0">
            <a:blip r:embed="rId3"/>
            <a:srcRect/>
            <a:tile tx="0" ty="0" sx="100000" sy="100000" flip="none" algn="tl"/>
          </a:blipFill>
          <a:ln w="9525">
            <a:solidFill>
              <a:srgbClr val="33CCCC"/>
            </a:solidFill>
            <a:miter lim="800000"/>
            <a:headEnd/>
            <a:tailEnd/>
          </a:ln>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400">
                <a:solidFill>
                  <a:schemeClr val="tx1"/>
                </a:solidFill>
                <a:latin typeface="Times New Roman" panose="02020603050405020304" pitchFamily="18" charset="0"/>
                <a:ea typeface="宋体" panose="02010600030101010101" pitchFamily="2" charset="-122"/>
              </a:rPr>
              <a:t>语义分析</a:t>
            </a:r>
            <a:r>
              <a:rPr kumimoji="1" lang="zh-CN" altLang="en-US" sz="2000">
                <a:solidFill>
                  <a:schemeClr val="tx1"/>
                </a:solidFill>
                <a:latin typeface="Times New Roman" panose="02020603050405020304" pitchFamily="18" charset="0"/>
                <a:ea typeface="宋体" panose="02010600030101010101" pitchFamily="2" charset="-122"/>
              </a:rPr>
              <a:t> </a:t>
            </a:r>
          </a:p>
        </p:txBody>
      </p:sp>
      <p:cxnSp>
        <p:nvCxnSpPr>
          <p:cNvPr id="55303" name="AutoShape 25">
            <a:extLst>
              <a:ext uri="{FF2B5EF4-FFF2-40B4-BE49-F238E27FC236}">
                <a16:creationId xmlns:a16="http://schemas.microsoft.com/office/drawing/2014/main" id="{FD8294F8-661A-482E-9644-B2247C525AB2}"/>
              </a:ext>
            </a:extLst>
          </p:cNvPr>
          <p:cNvCxnSpPr>
            <a:cxnSpLocks noChangeShapeType="1"/>
            <a:stCxn id="55300" idx="3"/>
            <a:endCxn id="55301" idx="1"/>
          </p:cNvCxnSpPr>
          <p:nvPr/>
        </p:nvCxnSpPr>
        <p:spPr bwMode="auto">
          <a:xfrm>
            <a:off x="1754188" y="3632200"/>
            <a:ext cx="228600" cy="0"/>
          </a:xfrm>
          <a:prstGeom prst="straightConnector1">
            <a:avLst/>
          </a:prstGeom>
          <a:noFill/>
          <a:ln w="28575">
            <a:solidFill>
              <a:schemeClr val="hlink"/>
            </a:solidFill>
            <a:miter lim="800000"/>
            <a:headEnd/>
            <a:tailEnd type="triangle" w="med" len="med"/>
          </a:ln>
          <a:extLst>
            <a:ext uri="{909E8E84-426E-40DD-AFC4-6F175D3DCCD1}">
              <a14:hiddenFill xmlns:a14="http://schemas.microsoft.com/office/drawing/2010/main">
                <a:noFill/>
              </a14:hiddenFill>
            </a:ext>
          </a:extLst>
        </p:spPr>
      </p:cxnSp>
      <p:cxnSp>
        <p:nvCxnSpPr>
          <p:cNvPr id="55304" name="AutoShape 26">
            <a:extLst>
              <a:ext uri="{FF2B5EF4-FFF2-40B4-BE49-F238E27FC236}">
                <a16:creationId xmlns:a16="http://schemas.microsoft.com/office/drawing/2014/main" id="{18DF5C3F-2B30-4F70-8C15-1A71F94D3F88}"/>
              </a:ext>
            </a:extLst>
          </p:cNvPr>
          <p:cNvCxnSpPr>
            <a:cxnSpLocks noChangeShapeType="1"/>
            <a:stCxn id="55301" idx="3"/>
            <a:endCxn id="55302" idx="1"/>
          </p:cNvCxnSpPr>
          <p:nvPr/>
        </p:nvCxnSpPr>
        <p:spPr bwMode="auto">
          <a:xfrm>
            <a:off x="2820988" y="3632200"/>
            <a:ext cx="228600" cy="0"/>
          </a:xfrm>
          <a:prstGeom prst="straightConnector1">
            <a:avLst/>
          </a:prstGeom>
          <a:noFill/>
          <a:ln w="28575">
            <a:solidFill>
              <a:schemeClr val="hlink"/>
            </a:solidFill>
            <a:miter lim="800000"/>
            <a:headEnd/>
            <a:tailEnd type="triangle" w="med" len="med"/>
          </a:ln>
          <a:extLst>
            <a:ext uri="{909E8E84-426E-40DD-AFC4-6F175D3DCCD1}">
              <a14:hiddenFill xmlns:a14="http://schemas.microsoft.com/office/drawing/2010/main">
                <a:noFill/>
              </a14:hiddenFill>
            </a:ext>
          </a:extLst>
        </p:spPr>
      </p:cxnSp>
      <p:sp>
        <p:nvSpPr>
          <p:cNvPr id="55306" name="Text Box 28">
            <a:extLst>
              <a:ext uri="{FF2B5EF4-FFF2-40B4-BE49-F238E27FC236}">
                <a16:creationId xmlns:a16="http://schemas.microsoft.com/office/drawing/2014/main" id="{91F38BBB-50E9-4DF6-8EBB-150DA81F7352}"/>
              </a:ext>
            </a:extLst>
          </p:cNvPr>
          <p:cNvSpPr txBox="1">
            <a:spLocks noChangeArrowheads="1"/>
          </p:cNvSpPr>
          <p:nvPr/>
        </p:nvSpPr>
        <p:spPr bwMode="auto">
          <a:xfrm>
            <a:off x="4500563" y="2768600"/>
            <a:ext cx="4152900" cy="1381125"/>
          </a:xfrm>
          <a:prstGeom prst="rect">
            <a:avLst/>
          </a:prstGeom>
          <a:noFill/>
          <a:ln w="9525">
            <a:solidFill>
              <a:srgbClr val="FFFF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400">
                <a:solidFill>
                  <a:schemeClr val="tx1"/>
                </a:solidFill>
                <a:latin typeface="Times New Roman" panose="02020603050405020304" pitchFamily="18" charset="0"/>
                <a:ea typeface="宋体" panose="02010600030101010101" pitchFamily="2" charset="-122"/>
              </a:rPr>
              <a:t>综合阶段</a:t>
            </a:r>
            <a:r>
              <a:rPr kumimoji="1" lang="zh-CN" altLang="en-US" sz="2000">
                <a:solidFill>
                  <a:schemeClr val="tx1"/>
                </a:solidFill>
                <a:latin typeface="Times New Roman" panose="02020603050405020304" pitchFamily="18" charset="0"/>
                <a:ea typeface="宋体" panose="02010600030101010101" pitchFamily="2" charset="-122"/>
              </a:rPr>
              <a:t> </a:t>
            </a:r>
          </a:p>
          <a:p>
            <a:pPr algn="ctr" eaLnBrk="1" hangingPunct="1">
              <a:spcBef>
                <a:spcPct val="50000"/>
              </a:spcBef>
            </a:pPr>
            <a:endParaRPr kumimoji="1" lang="zh-CN" altLang="en-US" sz="2000">
              <a:solidFill>
                <a:schemeClr val="tx1"/>
              </a:solidFill>
              <a:latin typeface="Times New Roman" panose="02020603050405020304" pitchFamily="18" charset="0"/>
              <a:ea typeface="宋体" panose="02010600030101010101" pitchFamily="2" charset="-122"/>
            </a:endParaRPr>
          </a:p>
          <a:p>
            <a:pPr algn="ctr" eaLnBrk="1" hangingPunct="1">
              <a:spcBef>
                <a:spcPct val="50000"/>
              </a:spcBef>
            </a:pPr>
            <a:endParaRPr kumimoji="1" lang="en-US" altLang="zh-CN" sz="2000">
              <a:solidFill>
                <a:schemeClr val="tx1"/>
              </a:solidFill>
              <a:latin typeface="Times New Roman" panose="02020603050405020304" pitchFamily="18" charset="0"/>
              <a:ea typeface="宋体" panose="02010600030101010101" pitchFamily="2" charset="-122"/>
            </a:endParaRPr>
          </a:p>
        </p:txBody>
      </p:sp>
      <p:sp>
        <p:nvSpPr>
          <p:cNvPr id="55307" name="Text Box 29">
            <a:extLst>
              <a:ext uri="{FF2B5EF4-FFF2-40B4-BE49-F238E27FC236}">
                <a16:creationId xmlns:a16="http://schemas.microsoft.com/office/drawing/2014/main" id="{77DBCDEB-1C3F-4073-A9FB-86DD0B76FC65}"/>
              </a:ext>
            </a:extLst>
          </p:cNvPr>
          <p:cNvSpPr txBox="1">
            <a:spLocks noChangeArrowheads="1"/>
          </p:cNvSpPr>
          <p:nvPr/>
        </p:nvSpPr>
        <p:spPr bwMode="auto">
          <a:xfrm>
            <a:off x="2668588" y="1844675"/>
            <a:ext cx="3886200" cy="466725"/>
          </a:xfrm>
          <a:prstGeom prst="rect">
            <a:avLst/>
          </a:prstGeom>
          <a:solidFill>
            <a:srgbClr val="CCECFF"/>
          </a:solidFill>
          <a:ln w="9525">
            <a:solidFill>
              <a:srgbClr val="6699FF"/>
            </a:solidFill>
            <a:miter lim="800000"/>
            <a:headEnd/>
            <a:tailEnd/>
          </a:ln>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400" dirty="0">
                <a:solidFill>
                  <a:schemeClr val="tx1"/>
                </a:solidFill>
                <a:latin typeface="Times New Roman" panose="02020603050405020304" pitchFamily="18" charset="0"/>
                <a:ea typeface="宋体" panose="02010600030101010101" pitchFamily="2" charset="-122"/>
              </a:rPr>
              <a:t>错误处理</a:t>
            </a:r>
          </a:p>
        </p:txBody>
      </p:sp>
      <p:sp>
        <p:nvSpPr>
          <p:cNvPr id="55308" name="Text Box 30">
            <a:extLst>
              <a:ext uri="{FF2B5EF4-FFF2-40B4-BE49-F238E27FC236}">
                <a16:creationId xmlns:a16="http://schemas.microsoft.com/office/drawing/2014/main" id="{B7570962-3757-4679-883D-5B83E6826981}"/>
              </a:ext>
            </a:extLst>
          </p:cNvPr>
          <p:cNvSpPr txBox="1">
            <a:spLocks noChangeArrowheads="1"/>
          </p:cNvSpPr>
          <p:nvPr/>
        </p:nvSpPr>
        <p:spPr bwMode="auto">
          <a:xfrm>
            <a:off x="2700338" y="4581525"/>
            <a:ext cx="3886200" cy="466725"/>
          </a:xfrm>
          <a:prstGeom prst="rect">
            <a:avLst/>
          </a:prstGeom>
          <a:solidFill>
            <a:srgbClr val="CCECFF"/>
          </a:solidFill>
          <a:ln w="9525">
            <a:solidFill>
              <a:srgbClr val="6699FF"/>
            </a:solidFill>
            <a:miter lim="800000"/>
            <a:headEnd/>
            <a:tailEnd/>
          </a:ln>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400">
                <a:solidFill>
                  <a:schemeClr val="tx1"/>
                </a:solidFill>
                <a:latin typeface="Times New Roman" panose="02020603050405020304" pitchFamily="18" charset="0"/>
                <a:ea typeface="宋体" panose="02010600030101010101" pitchFamily="2" charset="-122"/>
              </a:rPr>
              <a:t>符号表</a:t>
            </a:r>
          </a:p>
        </p:txBody>
      </p:sp>
      <p:cxnSp>
        <p:nvCxnSpPr>
          <p:cNvPr id="55309" name="AutoShape 31">
            <a:extLst>
              <a:ext uri="{FF2B5EF4-FFF2-40B4-BE49-F238E27FC236}">
                <a16:creationId xmlns:a16="http://schemas.microsoft.com/office/drawing/2014/main" id="{241BFB7E-2D2A-476F-91D4-6D5097AF4732}"/>
              </a:ext>
            </a:extLst>
          </p:cNvPr>
          <p:cNvCxnSpPr>
            <a:cxnSpLocks noChangeShapeType="1"/>
            <a:stCxn id="55305" idx="2"/>
            <a:endCxn id="55308" idx="0"/>
          </p:cNvCxnSpPr>
          <p:nvPr/>
        </p:nvCxnSpPr>
        <p:spPr bwMode="auto">
          <a:xfrm>
            <a:off x="2436813" y="4162425"/>
            <a:ext cx="2206625" cy="419100"/>
          </a:xfrm>
          <a:prstGeom prst="straightConnector1">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55310" name="AutoShape 32">
            <a:extLst>
              <a:ext uri="{FF2B5EF4-FFF2-40B4-BE49-F238E27FC236}">
                <a16:creationId xmlns:a16="http://schemas.microsoft.com/office/drawing/2014/main" id="{480C2B85-13E1-409A-A7DF-B3AD0259FC0B}"/>
              </a:ext>
            </a:extLst>
          </p:cNvPr>
          <p:cNvCxnSpPr>
            <a:cxnSpLocks noChangeShapeType="1"/>
          </p:cNvCxnSpPr>
          <p:nvPr/>
        </p:nvCxnSpPr>
        <p:spPr bwMode="auto">
          <a:xfrm flipV="1">
            <a:off x="4427538" y="4221163"/>
            <a:ext cx="2439987" cy="360362"/>
          </a:xfrm>
          <a:prstGeom prst="straightConnector1">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55311" name="AutoShape 33">
            <a:extLst>
              <a:ext uri="{FF2B5EF4-FFF2-40B4-BE49-F238E27FC236}">
                <a16:creationId xmlns:a16="http://schemas.microsoft.com/office/drawing/2014/main" id="{6957A85F-F975-4694-ADE3-578FAD8FDD94}"/>
              </a:ext>
            </a:extLst>
          </p:cNvPr>
          <p:cNvCxnSpPr>
            <a:cxnSpLocks noChangeShapeType="1"/>
            <a:stCxn id="55305" idx="0"/>
            <a:endCxn id="55307" idx="2"/>
          </p:cNvCxnSpPr>
          <p:nvPr/>
        </p:nvCxnSpPr>
        <p:spPr bwMode="auto">
          <a:xfrm flipV="1">
            <a:off x="2436813" y="2311400"/>
            <a:ext cx="2174875" cy="469900"/>
          </a:xfrm>
          <a:prstGeom prst="straightConnector1">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55312" name="AutoShape 34">
            <a:extLst>
              <a:ext uri="{FF2B5EF4-FFF2-40B4-BE49-F238E27FC236}">
                <a16:creationId xmlns:a16="http://schemas.microsoft.com/office/drawing/2014/main" id="{845CBCB2-9BF4-4C45-9CF5-19BF54A9D47F}"/>
              </a:ext>
            </a:extLst>
          </p:cNvPr>
          <p:cNvCxnSpPr>
            <a:cxnSpLocks noChangeShapeType="1"/>
            <a:stCxn id="55307" idx="2"/>
            <a:endCxn id="55306" idx="0"/>
          </p:cNvCxnSpPr>
          <p:nvPr/>
        </p:nvCxnSpPr>
        <p:spPr bwMode="auto">
          <a:xfrm>
            <a:off x="4611688" y="2311400"/>
            <a:ext cx="1965325" cy="457200"/>
          </a:xfrm>
          <a:prstGeom prst="straightConnector1">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sp>
        <p:nvSpPr>
          <p:cNvPr id="55313" name="Text Box 35" descr="蓝色砂纸">
            <a:extLst>
              <a:ext uri="{FF2B5EF4-FFF2-40B4-BE49-F238E27FC236}">
                <a16:creationId xmlns:a16="http://schemas.microsoft.com/office/drawing/2014/main" id="{ADDE1F47-574C-4136-BF21-A5580B1B1670}"/>
              </a:ext>
            </a:extLst>
          </p:cNvPr>
          <p:cNvSpPr txBox="1">
            <a:spLocks noChangeArrowheads="1"/>
          </p:cNvSpPr>
          <p:nvPr/>
        </p:nvSpPr>
        <p:spPr bwMode="auto">
          <a:xfrm>
            <a:off x="4716463" y="3244850"/>
            <a:ext cx="1376362" cy="831850"/>
          </a:xfrm>
          <a:prstGeom prst="rect">
            <a:avLst/>
          </a:prstGeom>
          <a:blipFill dpi="0" rotWithShape="0">
            <a:blip r:embed="rId3"/>
            <a:srcRect/>
            <a:tile tx="0" ty="0" sx="100000" sy="100000" flip="none" algn="tl"/>
          </a:blipFill>
          <a:ln w="9525">
            <a:solidFill>
              <a:srgbClr val="33CCCC"/>
            </a:solidFill>
            <a:miter lim="800000"/>
            <a:headEnd/>
            <a:tailEnd/>
          </a:ln>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en-US" altLang="zh-CN" sz="2400" dirty="0">
                <a:solidFill>
                  <a:schemeClr val="tx1"/>
                </a:solidFill>
                <a:latin typeface="Times New Roman" panose="02020603050405020304" pitchFamily="18" charset="0"/>
                <a:ea typeface="宋体" panose="02010600030101010101" pitchFamily="2" charset="-122"/>
              </a:rPr>
              <a:t> </a:t>
            </a:r>
            <a:r>
              <a:rPr kumimoji="1" lang="zh-CN" altLang="en-US" sz="2400" dirty="0">
                <a:solidFill>
                  <a:schemeClr val="tx1"/>
                </a:solidFill>
                <a:latin typeface="Times New Roman" panose="02020603050405020304" pitchFamily="18" charset="0"/>
                <a:ea typeface="宋体" panose="02010600030101010101" pitchFamily="2" charset="-122"/>
              </a:rPr>
              <a:t>中间代码生成</a:t>
            </a:r>
          </a:p>
        </p:txBody>
      </p:sp>
      <p:cxnSp>
        <p:nvCxnSpPr>
          <p:cNvPr id="55314" name="AutoShape 36">
            <a:extLst>
              <a:ext uri="{FF2B5EF4-FFF2-40B4-BE49-F238E27FC236}">
                <a16:creationId xmlns:a16="http://schemas.microsoft.com/office/drawing/2014/main" id="{416AB609-0BA4-48FA-9060-157358DE769D}"/>
              </a:ext>
            </a:extLst>
          </p:cNvPr>
          <p:cNvCxnSpPr>
            <a:cxnSpLocks noChangeShapeType="1"/>
          </p:cNvCxnSpPr>
          <p:nvPr/>
        </p:nvCxnSpPr>
        <p:spPr bwMode="auto">
          <a:xfrm>
            <a:off x="6067425" y="3644900"/>
            <a:ext cx="304800" cy="0"/>
          </a:xfrm>
          <a:prstGeom prst="straightConnector1">
            <a:avLst/>
          </a:prstGeom>
          <a:noFill/>
          <a:ln w="28575">
            <a:solidFill>
              <a:schemeClr val="hlink"/>
            </a:solidFill>
            <a:miter lim="800000"/>
            <a:headEnd/>
            <a:tailEnd type="triangle" w="med" len="med"/>
          </a:ln>
          <a:extLst>
            <a:ext uri="{909E8E84-426E-40DD-AFC4-6F175D3DCCD1}">
              <a14:hiddenFill xmlns:a14="http://schemas.microsoft.com/office/drawing/2010/main">
                <a:noFill/>
              </a14:hiddenFill>
            </a:ext>
          </a:extLst>
        </p:spPr>
      </p:cxnSp>
      <p:cxnSp>
        <p:nvCxnSpPr>
          <p:cNvPr id="55315" name="AutoShape 37">
            <a:extLst>
              <a:ext uri="{FF2B5EF4-FFF2-40B4-BE49-F238E27FC236}">
                <a16:creationId xmlns:a16="http://schemas.microsoft.com/office/drawing/2014/main" id="{CF64348E-12C7-4633-9237-B28C9AFBC0DF}"/>
              </a:ext>
            </a:extLst>
          </p:cNvPr>
          <p:cNvCxnSpPr>
            <a:cxnSpLocks noChangeShapeType="1"/>
          </p:cNvCxnSpPr>
          <p:nvPr/>
        </p:nvCxnSpPr>
        <p:spPr bwMode="auto">
          <a:xfrm>
            <a:off x="3924300" y="3644900"/>
            <a:ext cx="792163" cy="0"/>
          </a:xfrm>
          <a:prstGeom prst="straightConnector1">
            <a:avLst/>
          </a:prstGeom>
          <a:noFill/>
          <a:ln w="28575">
            <a:solidFill>
              <a:schemeClr val="hlink"/>
            </a:solidFill>
            <a:miter lim="800000"/>
            <a:headEnd/>
            <a:tailEnd type="triangle" w="med" len="med"/>
          </a:ln>
          <a:extLst>
            <a:ext uri="{909E8E84-426E-40DD-AFC4-6F175D3DCCD1}">
              <a14:hiddenFill xmlns:a14="http://schemas.microsoft.com/office/drawing/2010/main">
                <a:noFill/>
              </a14:hiddenFill>
            </a:ext>
          </a:extLst>
        </p:spPr>
      </p:cxnSp>
      <p:cxnSp>
        <p:nvCxnSpPr>
          <p:cNvPr id="55316" name="AutoShape 38">
            <a:extLst>
              <a:ext uri="{FF2B5EF4-FFF2-40B4-BE49-F238E27FC236}">
                <a16:creationId xmlns:a16="http://schemas.microsoft.com/office/drawing/2014/main" id="{7B803DD4-0177-4507-88C9-5394BB8A54B2}"/>
              </a:ext>
            </a:extLst>
          </p:cNvPr>
          <p:cNvCxnSpPr>
            <a:cxnSpLocks noChangeShapeType="1"/>
          </p:cNvCxnSpPr>
          <p:nvPr/>
        </p:nvCxnSpPr>
        <p:spPr bwMode="auto">
          <a:xfrm>
            <a:off x="7235825" y="3644900"/>
            <a:ext cx="304800" cy="0"/>
          </a:xfrm>
          <a:prstGeom prst="straightConnector1">
            <a:avLst/>
          </a:prstGeom>
          <a:noFill/>
          <a:ln w="28575">
            <a:solidFill>
              <a:schemeClr val="hlink"/>
            </a:solidFill>
            <a:miter lim="800000"/>
            <a:headEnd/>
            <a:tailEnd type="triangle" w="med" len="med"/>
          </a:ln>
          <a:extLst>
            <a:ext uri="{909E8E84-426E-40DD-AFC4-6F175D3DCCD1}">
              <a14:hiddenFill xmlns:a14="http://schemas.microsoft.com/office/drawing/2010/main">
                <a:noFill/>
              </a14:hiddenFill>
            </a:ext>
          </a:extLst>
        </p:spPr>
      </p:cxnSp>
      <p:sp>
        <p:nvSpPr>
          <p:cNvPr id="55317" name="Text Box 39" descr="蓝色砂纸">
            <a:extLst>
              <a:ext uri="{FF2B5EF4-FFF2-40B4-BE49-F238E27FC236}">
                <a16:creationId xmlns:a16="http://schemas.microsoft.com/office/drawing/2014/main" id="{A16BB4FB-A6B4-4CB8-B693-2490D6801096}"/>
              </a:ext>
            </a:extLst>
          </p:cNvPr>
          <p:cNvSpPr txBox="1">
            <a:spLocks noChangeArrowheads="1"/>
          </p:cNvSpPr>
          <p:nvPr/>
        </p:nvSpPr>
        <p:spPr bwMode="auto">
          <a:xfrm>
            <a:off x="7524750" y="3316288"/>
            <a:ext cx="1295400" cy="831850"/>
          </a:xfrm>
          <a:prstGeom prst="rect">
            <a:avLst/>
          </a:prstGeom>
          <a:blipFill dpi="0" rotWithShape="0">
            <a:blip r:embed="rId3"/>
            <a:srcRect/>
            <a:tile tx="0" ty="0" sx="100000" sy="100000" flip="none" algn="tl"/>
          </a:blipFill>
          <a:ln w="9525">
            <a:solidFill>
              <a:srgbClr val="33CCCC"/>
            </a:solidFill>
            <a:miter lim="800000"/>
            <a:headEnd/>
            <a:tailEnd/>
          </a:ln>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400">
                <a:solidFill>
                  <a:schemeClr val="tx1"/>
                </a:solidFill>
                <a:latin typeface="Times New Roman" panose="02020603050405020304" pitchFamily="18" charset="0"/>
                <a:ea typeface="宋体" panose="02010600030101010101" pitchFamily="2" charset="-122"/>
              </a:rPr>
              <a:t>目标代码生成</a:t>
            </a:r>
          </a:p>
        </p:txBody>
      </p:sp>
      <p:sp>
        <p:nvSpPr>
          <p:cNvPr id="55318" name="Text Box 40" descr="蓝色砂纸">
            <a:extLst>
              <a:ext uri="{FF2B5EF4-FFF2-40B4-BE49-F238E27FC236}">
                <a16:creationId xmlns:a16="http://schemas.microsoft.com/office/drawing/2014/main" id="{46F8C319-C80A-4E07-813C-8070590B39CC}"/>
              </a:ext>
            </a:extLst>
          </p:cNvPr>
          <p:cNvSpPr txBox="1">
            <a:spLocks noChangeArrowheads="1"/>
          </p:cNvSpPr>
          <p:nvPr/>
        </p:nvSpPr>
        <p:spPr bwMode="auto">
          <a:xfrm>
            <a:off x="6372225" y="3284538"/>
            <a:ext cx="838200" cy="831850"/>
          </a:xfrm>
          <a:prstGeom prst="rect">
            <a:avLst/>
          </a:prstGeom>
          <a:blipFill dpi="0" rotWithShape="0">
            <a:blip r:embed="rId3"/>
            <a:srcRect/>
            <a:tile tx="0" ty="0" sx="100000" sy="100000" flip="none" algn="tl"/>
          </a:blipFill>
          <a:ln w="9525">
            <a:solidFill>
              <a:srgbClr val="33CCCC"/>
            </a:solidFill>
            <a:miter lim="800000"/>
            <a:headEnd/>
            <a:tailEnd/>
          </a:ln>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spcBef>
                <a:spcPct val="50000"/>
              </a:spcBef>
            </a:pPr>
            <a:r>
              <a:rPr kumimoji="1" lang="zh-CN" altLang="en-US" sz="2400">
                <a:solidFill>
                  <a:schemeClr val="tx1"/>
                </a:solidFill>
                <a:latin typeface="Times New Roman" panose="02020603050405020304" pitchFamily="18" charset="0"/>
                <a:ea typeface="宋体" panose="02010600030101010101" pitchFamily="2" charset="-122"/>
              </a:rPr>
              <a:t>代码优化</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B4F3DBCE-A50E-468C-9296-862E74B56FD6}"/>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D4E3C40E-328B-4561-8258-9FA1511B5B84}" type="slidenum">
              <a:rPr lang="en-US" altLang="zh-CN" sz="1200" b="0">
                <a:solidFill>
                  <a:schemeClr val="tx1"/>
                </a:solidFill>
                <a:latin typeface="Garamond" panose="02020404030301010803" pitchFamily="18" charset="0"/>
                <a:ea typeface="宋体" panose="02010600030101010101" pitchFamily="2" charset="-122"/>
              </a:rPr>
              <a:pPr eaLnBrk="1" hangingPunct="1"/>
              <a:t>62</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56323" name="Rectangle 2">
            <a:extLst>
              <a:ext uri="{FF2B5EF4-FFF2-40B4-BE49-F238E27FC236}">
                <a16:creationId xmlns:a16="http://schemas.microsoft.com/office/drawing/2014/main" id="{1E0E742D-195F-4CC8-A14E-BAA493D55417}"/>
              </a:ext>
            </a:extLst>
          </p:cNvPr>
          <p:cNvSpPr>
            <a:spLocks noGrp="1" noChangeArrowheads="1"/>
          </p:cNvSpPr>
          <p:nvPr>
            <p:ph type="title"/>
          </p:nvPr>
        </p:nvSpPr>
        <p:spPr>
          <a:xfrm>
            <a:off x="685800" y="358775"/>
            <a:ext cx="7772400" cy="838200"/>
          </a:xfrm>
          <a:solidFill>
            <a:srgbClr val="FFCCFF"/>
          </a:solidFill>
        </p:spPr>
        <p:txBody>
          <a:bodyPr/>
          <a:lstStyle/>
          <a:p>
            <a:pPr eaLnBrk="1" hangingPunct="1"/>
            <a:r>
              <a:rPr lang="en-US" altLang="zh-CN" b="1"/>
              <a:t>1.4.2 </a:t>
            </a:r>
            <a:r>
              <a:rPr lang="zh-CN" altLang="en-US" b="1"/>
              <a:t>多遍编译程序</a:t>
            </a:r>
            <a:r>
              <a:rPr lang="zh-CN" altLang="en-US"/>
              <a:t> </a:t>
            </a:r>
          </a:p>
        </p:txBody>
      </p:sp>
      <p:sp>
        <p:nvSpPr>
          <p:cNvPr id="56324" name="Text Box 3">
            <a:extLst>
              <a:ext uri="{FF2B5EF4-FFF2-40B4-BE49-F238E27FC236}">
                <a16:creationId xmlns:a16="http://schemas.microsoft.com/office/drawing/2014/main" id="{652BDDE9-7A93-46A1-9A6D-1CE271C4AF58}"/>
              </a:ext>
            </a:extLst>
          </p:cNvPr>
          <p:cNvSpPr txBox="1">
            <a:spLocks noChangeArrowheads="1"/>
          </p:cNvSpPr>
          <p:nvPr/>
        </p:nvSpPr>
        <p:spPr bwMode="auto">
          <a:xfrm>
            <a:off x="304800" y="1327150"/>
            <a:ext cx="8839200" cy="4893647"/>
          </a:xfrm>
          <a:prstGeom prst="rect">
            <a:avLst/>
          </a:prstGeom>
          <a:noFill/>
          <a:ln>
            <a:noFill/>
          </a:ln>
        </p:spPr>
        <p:txBody>
          <a:bodyPr lIns="0" rIns="0">
            <a:spAutoFit/>
          </a:bodyPr>
          <a:lstStyle>
            <a:lvl1pPr marL="457200" indent="-457200" eaLnBrk="0" hangingPunct="0">
              <a:tabLst>
                <a:tab pos="8572500" algn="ctr"/>
              </a:tabLst>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tabLst>
                <a:tab pos="8572500" algn="ctr"/>
              </a:tabLst>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tabLst>
                <a:tab pos="8572500" algn="ctr"/>
              </a:tabLst>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tabLst>
                <a:tab pos="8572500" algn="ctr"/>
              </a:tabLst>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tabLst>
                <a:tab pos="8572500" algn="ctr"/>
              </a:tabLst>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tabLst>
                <a:tab pos="8572500" algn="ctr"/>
              </a:tabLs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tabLst>
                <a:tab pos="8572500" algn="ctr"/>
              </a:tabLs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tabLst>
                <a:tab pos="8572500" algn="ctr"/>
              </a:tabLs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tabLst>
                <a:tab pos="8572500" algn="ctr"/>
              </a:tabLst>
              <a:defRPr sz="4600" b="1">
                <a:solidFill>
                  <a:schemeClr val="hlink"/>
                </a:solidFill>
                <a:latin typeface="隶书" panose="02010509060101010101" pitchFamily="49" charset="-122"/>
                <a:ea typeface="隶书" panose="02010509060101010101" pitchFamily="49" charset="-122"/>
              </a:defRPr>
            </a:lvl9pPr>
          </a:lstStyle>
          <a:p>
            <a:pPr algn="just" eaLnBrk="1" hangingPunct="1">
              <a:spcBef>
                <a:spcPct val="50000"/>
              </a:spcBef>
            </a:pPr>
            <a:r>
              <a:rPr kumimoji="1" lang="zh-CN" altLang="en-US" sz="2400" dirty="0">
                <a:solidFill>
                  <a:schemeClr val="tx1"/>
                </a:solidFill>
                <a:latin typeface="华文细黑" panose="02010600040101010101" pitchFamily="2" charset="-122"/>
                <a:ea typeface="华文细黑" panose="02010600040101010101" pitchFamily="2" charset="-122"/>
              </a:rPr>
              <a:t>有的编译程序把编译程序的工作任务分几遍来进行，每遍只完成部分任务，</a:t>
            </a:r>
          </a:p>
          <a:p>
            <a:pPr algn="just" eaLnBrk="1" hangingPunct="1">
              <a:spcBef>
                <a:spcPct val="50000"/>
              </a:spcBef>
            </a:pPr>
            <a:r>
              <a:rPr kumimoji="1" lang="zh-CN" altLang="en-US" sz="2400" dirty="0">
                <a:solidFill>
                  <a:schemeClr val="tx1"/>
                </a:solidFill>
                <a:latin typeface="华文细黑" panose="02010600040101010101" pitchFamily="2" charset="-122"/>
                <a:ea typeface="华文细黑" panose="02010600040101010101" pitchFamily="2" charset="-122"/>
              </a:rPr>
              <a:t>多遍编译程序的工作过程如下：</a:t>
            </a:r>
          </a:p>
          <a:p>
            <a:pPr algn="just" eaLnBrk="1" hangingPunct="1">
              <a:spcBef>
                <a:spcPct val="50000"/>
              </a:spcBef>
              <a:buFontTx/>
              <a:buAutoNum type="arabicPeriod"/>
            </a:pPr>
            <a:r>
              <a:rPr kumimoji="1" lang="zh-CN" altLang="en-US" sz="2400" dirty="0">
                <a:solidFill>
                  <a:schemeClr val="tx1"/>
                </a:solidFill>
                <a:latin typeface="华文细黑" panose="02010600040101010101" pitchFamily="2" charset="-122"/>
                <a:ea typeface="华文细黑" panose="02010600040101010101" pitchFamily="2" charset="-122"/>
              </a:rPr>
              <a:t>调用词法分析程序将高级语言源程序转换成用单词符号表示的程序，即将字符串程序转换成单词符号串源程序。</a:t>
            </a:r>
            <a:endParaRPr kumimoji="1" lang="en-US" altLang="zh-CN" sz="2400" dirty="0">
              <a:solidFill>
                <a:schemeClr val="tx1"/>
              </a:solidFill>
              <a:latin typeface="华文细黑" panose="02010600040101010101" pitchFamily="2" charset="-122"/>
              <a:ea typeface="华文细黑" panose="02010600040101010101" pitchFamily="2" charset="-122"/>
            </a:endParaRPr>
          </a:p>
          <a:p>
            <a:pPr algn="just" eaLnBrk="1" hangingPunct="1">
              <a:spcBef>
                <a:spcPct val="50000"/>
              </a:spcBef>
              <a:buFontTx/>
              <a:buAutoNum type="arabicPeriod"/>
            </a:pPr>
            <a:r>
              <a:rPr kumimoji="1" lang="zh-CN" altLang="en-US" sz="2400" dirty="0">
                <a:solidFill>
                  <a:schemeClr val="tx1"/>
                </a:solidFill>
                <a:latin typeface="华文细黑" panose="02010600040101010101" pitchFamily="2" charset="-122"/>
                <a:ea typeface="华文细黑" panose="02010600040101010101" pitchFamily="2" charset="-122"/>
              </a:rPr>
              <a:t>调用语法分析程序对单词串源程序进行语法归类检查。</a:t>
            </a:r>
            <a:endParaRPr kumimoji="1" lang="en-US" altLang="zh-CN" sz="2400" dirty="0">
              <a:solidFill>
                <a:schemeClr val="tx1"/>
              </a:solidFill>
              <a:latin typeface="华文细黑" panose="02010600040101010101" pitchFamily="2" charset="-122"/>
              <a:ea typeface="华文细黑" panose="02010600040101010101" pitchFamily="2" charset="-122"/>
            </a:endParaRPr>
          </a:p>
          <a:p>
            <a:pPr algn="just" eaLnBrk="1" hangingPunct="1">
              <a:spcBef>
                <a:spcPct val="50000"/>
              </a:spcBef>
              <a:buFontTx/>
              <a:buAutoNum type="arabicPeriod"/>
            </a:pPr>
            <a:r>
              <a:rPr kumimoji="1" lang="zh-CN" altLang="en-US" sz="2400" dirty="0">
                <a:solidFill>
                  <a:schemeClr val="tx1"/>
                </a:solidFill>
                <a:latin typeface="华文细黑" panose="02010600040101010101" pitchFamily="2" charset="-122"/>
                <a:ea typeface="华文细黑" panose="02010600040101010101" pitchFamily="2" charset="-122"/>
              </a:rPr>
              <a:t>调语义分析程序进行语义检查，并生成中间代码程序。</a:t>
            </a:r>
            <a:endParaRPr kumimoji="1" lang="en-US" altLang="zh-CN" sz="2400" dirty="0">
              <a:solidFill>
                <a:schemeClr val="tx1"/>
              </a:solidFill>
              <a:latin typeface="华文细黑" panose="02010600040101010101" pitchFamily="2" charset="-122"/>
              <a:ea typeface="华文细黑" panose="02010600040101010101" pitchFamily="2" charset="-122"/>
            </a:endParaRPr>
          </a:p>
          <a:p>
            <a:pPr algn="just" eaLnBrk="1" hangingPunct="1">
              <a:spcBef>
                <a:spcPct val="50000"/>
              </a:spcBef>
              <a:buFontTx/>
              <a:buAutoNum type="arabicPeriod"/>
            </a:pPr>
            <a:r>
              <a:rPr kumimoji="1" lang="zh-CN" altLang="en-US" sz="2400" dirty="0">
                <a:solidFill>
                  <a:schemeClr val="tx1"/>
                </a:solidFill>
                <a:latin typeface="华文细黑" panose="02010600040101010101" pitchFamily="2" charset="-122"/>
                <a:ea typeface="华文细黑" panose="02010600040101010101" pitchFamily="2" charset="-122"/>
              </a:rPr>
              <a:t>调用代码优化程序对中间代码程序进行优化。</a:t>
            </a:r>
            <a:endParaRPr kumimoji="1" lang="en-US" altLang="zh-CN" sz="2400" dirty="0">
              <a:solidFill>
                <a:schemeClr val="tx1"/>
              </a:solidFill>
              <a:latin typeface="华文细黑" panose="02010600040101010101" pitchFamily="2" charset="-122"/>
              <a:ea typeface="华文细黑" panose="02010600040101010101" pitchFamily="2" charset="-122"/>
            </a:endParaRPr>
          </a:p>
          <a:p>
            <a:pPr algn="just" eaLnBrk="1" hangingPunct="1">
              <a:spcBef>
                <a:spcPct val="50000"/>
              </a:spcBef>
              <a:buFontTx/>
              <a:buAutoNum type="arabicPeriod"/>
            </a:pPr>
            <a:r>
              <a:rPr kumimoji="1" lang="zh-CN" altLang="en-US" sz="2400" dirty="0">
                <a:solidFill>
                  <a:schemeClr val="tx1"/>
                </a:solidFill>
                <a:latin typeface="华文细黑" panose="02010600040101010101" pitchFamily="2" charset="-122"/>
                <a:ea typeface="华文细黑" panose="02010600040101010101" pitchFamily="2" charset="-122"/>
              </a:rPr>
              <a:t>调用目标生成程序将优化后的中间代码程序转换成目标代码程序。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2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32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32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5344C6C8-1633-4CDA-BCD5-13635BBC45D9}"/>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0ECBB048-CE00-4BCA-821E-9DEADF556217}" type="slidenum">
              <a:rPr lang="en-US" altLang="zh-CN" sz="1200" b="0">
                <a:solidFill>
                  <a:schemeClr val="tx1"/>
                </a:solidFill>
                <a:latin typeface="Garamond" panose="02020404030301010803" pitchFamily="18" charset="0"/>
                <a:ea typeface="宋体" panose="02010600030101010101" pitchFamily="2" charset="-122"/>
              </a:rPr>
              <a:pPr eaLnBrk="1" hangingPunct="1"/>
              <a:t>63</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57347" name="Rectangle 2">
            <a:extLst>
              <a:ext uri="{FF2B5EF4-FFF2-40B4-BE49-F238E27FC236}">
                <a16:creationId xmlns:a16="http://schemas.microsoft.com/office/drawing/2014/main" id="{EB9B374E-EF1B-4FEC-8EED-0793E3802F98}"/>
              </a:ext>
            </a:extLst>
          </p:cNvPr>
          <p:cNvSpPr>
            <a:spLocks noGrp="1" noChangeArrowheads="1"/>
          </p:cNvSpPr>
          <p:nvPr>
            <p:ph type="title"/>
          </p:nvPr>
        </p:nvSpPr>
        <p:spPr>
          <a:xfrm>
            <a:off x="685800" y="358775"/>
            <a:ext cx="7772400" cy="838200"/>
          </a:xfrm>
          <a:solidFill>
            <a:srgbClr val="FFFFCC"/>
          </a:solidFill>
        </p:spPr>
        <p:txBody>
          <a:bodyPr/>
          <a:lstStyle/>
          <a:p>
            <a:pPr eaLnBrk="1" hangingPunct="1"/>
            <a:r>
              <a:rPr lang="en-US" altLang="zh-CN" sz="3600" b="1" dirty="0">
                <a:solidFill>
                  <a:schemeClr val="accent2"/>
                </a:solidFill>
              </a:rPr>
              <a:t>1.4.3 </a:t>
            </a:r>
            <a:r>
              <a:rPr lang="zh-CN" altLang="en-US" sz="3600" b="1" dirty="0">
                <a:solidFill>
                  <a:schemeClr val="accent2"/>
                </a:solidFill>
              </a:rPr>
              <a:t>编译程序分遍的优缺点</a:t>
            </a:r>
            <a:endParaRPr lang="zh-CN" altLang="en-US" sz="3600" dirty="0">
              <a:solidFill>
                <a:schemeClr val="accent2"/>
              </a:solidFill>
            </a:endParaRPr>
          </a:p>
        </p:txBody>
      </p:sp>
      <p:sp>
        <p:nvSpPr>
          <p:cNvPr id="57348" name="Text Box 3">
            <a:extLst>
              <a:ext uri="{FF2B5EF4-FFF2-40B4-BE49-F238E27FC236}">
                <a16:creationId xmlns:a16="http://schemas.microsoft.com/office/drawing/2014/main" id="{80BD0152-1D01-432B-A72E-DCC30F42B431}"/>
              </a:ext>
            </a:extLst>
          </p:cNvPr>
          <p:cNvSpPr txBox="1">
            <a:spLocks noChangeArrowheads="1"/>
          </p:cNvSpPr>
          <p:nvPr/>
        </p:nvSpPr>
        <p:spPr bwMode="auto">
          <a:xfrm>
            <a:off x="0" y="1341438"/>
            <a:ext cx="9144000" cy="4339650"/>
          </a:xfrm>
          <a:prstGeom prst="rect">
            <a:avLst/>
          </a:prstGeom>
          <a:noFill/>
          <a:ln>
            <a:noFill/>
          </a:ln>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r>
              <a:rPr kumimoji="1" lang="zh-CN" altLang="en-US" sz="2400" dirty="0">
                <a:solidFill>
                  <a:schemeClr val="bg2"/>
                </a:solidFill>
                <a:latin typeface="华文细黑" panose="02010600040101010101" pitchFamily="2" charset="-122"/>
                <a:ea typeface="华文细黑" panose="02010600040101010101" pitchFamily="2" charset="-122"/>
              </a:rPr>
              <a:t>编译程序是否分遍、如何分遍，要根据计算机内存大小、源程序语言的复杂性和目标程序的质量要求而定。</a:t>
            </a:r>
          </a:p>
          <a:p>
            <a:pPr eaLnBrk="1" hangingPunct="1">
              <a:spcBef>
                <a:spcPct val="50000"/>
              </a:spcBef>
            </a:pPr>
            <a:r>
              <a:rPr kumimoji="1" lang="zh-CN" altLang="en-US" sz="2400" dirty="0">
                <a:latin typeface="华文细黑" panose="02010600040101010101" pitchFamily="2" charset="-122"/>
                <a:ea typeface="华文细黑" panose="02010600040101010101" pitchFamily="2" charset="-122"/>
              </a:rPr>
              <a:t>编译程序分为多遍，其优点是：</a:t>
            </a:r>
          </a:p>
          <a:p>
            <a:pPr eaLnBrk="1" hangingPunct="1">
              <a:spcBef>
                <a:spcPct val="50000"/>
              </a:spcBef>
              <a:buFontTx/>
              <a:buAutoNum type="arabicPeriod"/>
            </a:pPr>
            <a:r>
              <a:rPr kumimoji="1" lang="zh-CN" altLang="en-US" sz="2400" dirty="0">
                <a:solidFill>
                  <a:schemeClr val="tx1"/>
                </a:solidFill>
                <a:latin typeface="华文细黑" panose="02010600040101010101" pitchFamily="2" charset="-122"/>
                <a:ea typeface="华文细黑" panose="02010600040101010101" pitchFamily="2" charset="-122"/>
              </a:rPr>
              <a:t>可以减少内存容量的需求。分遍后，以遍为单位分别调用编译的各个程序，各遍程序可以相互覆盖；</a:t>
            </a:r>
            <a:endParaRPr kumimoji="1" lang="en-US" altLang="zh-CN" sz="2400" dirty="0">
              <a:solidFill>
                <a:schemeClr val="tx1"/>
              </a:solidFill>
              <a:latin typeface="华文细黑" panose="02010600040101010101" pitchFamily="2" charset="-122"/>
              <a:ea typeface="华文细黑" panose="02010600040101010101" pitchFamily="2" charset="-122"/>
            </a:endParaRPr>
          </a:p>
          <a:p>
            <a:pPr eaLnBrk="1" hangingPunct="1">
              <a:spcBef>
                <a:spcPct val="50000"/>
              </a:spcBef>
              <a:buFontTx/>
              <a:buAutoNum type="arabicPeriod"/>
            </a:pPr>
            <a:r>
              <a:rPr kumimoji="1" lang="zh-CN" altLang="en-US" sz="2400" dirty="0">
                <a:solidFill>
                  <a:schemeClr val="tx1"/>
                </a:solidFill>
                <a:latin typeface="华文细黑" panose="02010600040101010101" pitchFamily="2" charset="-122"/>
                <a:ea typeface="华文细黑" panose="02010600040101010101" pitchFamily="2" charset="-122"/>
              </a:rPr>
              <a:t>可使各遍的编译程序相互独立，结构清晰；</a:t>
            </a:r>
            <a:endParaRPr kumimoji="1" lang="en-US" altLang="zh-CN" sz="2400" dirty="0">
              <a:solidFill>
                <a:schemeClr val="tx1"/>
              </a:solidFill>
              <a:latin typeface="华文细黑" panose="02010600040101010101" pitchFamily="2" charset="-122"/>
              <a:ea typeface="华文细黑" panose="02010600040101010101" pitchFamily="2" charset="-122"/>
            </a:endParaRPr>
          </a:p>
          <a:p>
            <a:pPr eaLnBrk="1" hangingPunct="1">
              <a:spcBef>
                <a:spcPct val="50000"/>
              </a:spcBef>
              <a:buFontTx/>
              <a:buAutoNum type="arabicPeriod"/>
            </a:pPr>
            <a:r>
              <a:rPr kumimoji="1" lang="zh-CN" altLang="en-US" sz="2400" dirty="0">
                <a:solidFill>
                  <a:schemeClr val="tx1"/>
                </a:solidFill>
                <a:latin typeface="华文细黑" panose="02010600040101010101" pitchFamily="2" charset="-122"/>
                <a:ea typeface="华文细黑" panose="02010600040101010101" pitchFamily="2" charset="-122"/>
              </a:rPr>
              <a:t>能够进行充分的优化，产生高质量的目标程序； </a:t>
            </a:r>
            <a:endParaRPr kumimoji="1" lang="en-US" altLang="zh-CN" sz="2400" dirty="0">
              <a:solidFill>
                <a:schemeClr val="tx1"/>
              </a:solidFill>
              <a:latin typeface="华文细黑" panose="02010600040101010101" pitchFamily="2" charset="-122"/>
              <a:ea typeface="华文细黑" panose="02010600040101010101" pitchFamily="2" charset="-122"/>
            </a:endParaRPr>
          </a:p>
          <a:p>
            <a:pPr eaLnBrk="1" hangingPunct="1">
              <a:spcBef>
                <a:spcPct val="50000"/>
              </a:spcBef>
              <a:buFontTx/>
              <a:buAutoNum type="arabicPeriod"/>
            </a:pPr>
            <a:r>
              <a:rPr kumimoji="1" lang="zh-CN" altLang="en-US" sz="2400" dirty="0">
                <a:solidFill>
                  <a:schemeClr val="tx1"/>
                </a:solidFill>
                <a:latin typeface="华文细黑" panose="02010600040101010101" pitchFamily="2" charset="-122"/>
                <a:ea typeface="华文细黑" panose="02010600040101010101" pitchFamily="2" charset="-122"/>
              </a:rPr>
              <a:t>可将编译程序分为“前端”和“后端”（见下节），有利于编译程序的移植。</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34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34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34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34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6547DA90-593A-44CA-A7C2-9BC27ECD928D}"/>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1F18E1E9-CF5B-48B4-AA3B-4E1C08DE6905}" type="slidenum">
              <a:rPr lang="en-US" altLang="zh-CN" sz="1200" b="0">
                <a:solidFill>
                  <a:schemeClr val="tx1"/>
                </a:solidFill>
                <a:latin typeface="Garamond" panose="02020404030301010803" pitchFamily="18" charset="0"/>
                <a:ea typeface="宋体" panose="02010600030101010101" pitchFamily="2" charset="-122"/>
              </a:rPr>
              <a:pPr eaLnBrk="1" hangingPunct="1"/>
              <a:t>64</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58371" name="Rectangle 2">
            <a:extLst>
              <a:ext uri="{FF2B5EF4-FFF2-40B4-BE49-F238E27FC236}">
                <a16:creationId xmlns:a16="http://schemas.microsoft.com/office/drawing/2014/main" id="{734500C6-3238-4890-897D-647518E76663}"/>
              </a:ext>
            </a:extLst>
          </p:cNvPr>
          <p:cNvSpPr>
            <a:spLocks noGrp="1" noChangeArrowheads="1"/>
          </p:cNvSpPr>
          <p:nvPr>
            <p:ph type="title"/>
          </p:nvPr>
        </p:nvSpPr>
        <p:spPr>
          <a:xfrm>
            <a:off x="539552" y="332656"/>
            <a:ext cx="7772400" cy="577552"/>
          </a:xfrm>
          <a:solidFill>
            <a:srgbClr val="FFFFCC"/>
          </a:solidFill>
        </p:spPr>
        <p:txBody>
          <a:bodyPr/>
          <a:lstStyle/>
          <a:p>
            <a:pPr eaLnBrk="1" hangingPunct="1"/>
            <a:r>
              <a:rPr lang="en-US" altLang="zh-CN" sz="3600" b="1" dirty="0">
                <a:solidFill>
                  <a:schemeClr val="accent2"/>
                </a:solidFill>
              </a:rPr>
              <a:t>1.4.3 </a:t>
            </a:r>
            <a:r>
              <a:rPr lang="zh-CN" altLang="en-US" sz="3600" b="1" dirty="0">
                <a:solidFill>
                  <a:schemeClr val="accent2"/>
                </a:solidFill>
              </a:rPr>
              <a:t>编译程序分遍的优缺点</a:t>
            </a:r>
            <a:r>
              <a:rPr lang="zh-CN" altLang="en-US" sz="3600" dirty="0">
                <a:solidFill>
                  <a:schemeClr val="accent2"/>
                </a:solidFill>
              </a:rPr>
              <a:t> </a:t>
            </a:r>
          </a:p>
        </p:txBody>
      </p:sp>
      <p:sp>
        <p:nvSpPr>
          <p:cNvPr id="58372" name="Text Box 3">
            <a:extLst>
              <a:ext uri="{FF2B5EF4-FFF2-40B4-BE49-F238E27FC236}">
                <a16:creationId xmlns:a16="http://schemas.microsoft.com/office/drawing/2014/main" id="{4CFBFC3F-928E-4EC1-8DB9-7F0E350217A8}"/>
              </a:ext>
            </a:extLst>
          </p:cNvPr>
          <p:cNvSpPr txBox="1">
            <a:spLocks noChangeArrowheads="1"/>
          </p:cNvSpPr>
          <p:nvPr/>
        </p:nvSpPr>
        <p:spPr bwMode="auto">
          <a:xfrm>
            <a:off x="0" y="1143000"/>
            <a:ext cx="9144000" cy="2979662"/>
          </a:xfrm>
          <a:prstGeom prst="rect">
            <a:avLst/>
          </a:prstGeom>
          <a:noFill/>
          <a:ln>
            <a:noFill/>
          </a:ln>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Bef>
                <a:spcPct val="50000"/>
              </a:spcBef>
            </a:pPr>
            <a:endParaRPr kumimoji="1" lang="en-US" altLang="zh-CN" sz="2400" dirty="0">
              <a:solidFill>
                <a:srgbClr val="993300"/>
              </a:solidFill>
              <a:latin typeface="Times New Roman" panose="02020603050405020304" pitchFamily="18" charset="0"/>
              <a:ea typeface="宋体" panose="02010600030101010101" pitchFamily="2" charset="-122"/>
            </a:endParaRPr>
          </a:p>
          <a:p>
            <a:pPr eaLnBrk="1" hangingPunct="1">
              <a:lnSpc>
                <a:spcPct val="150000"/>
              </a:lnSpc>
              <a:spcBef>
                <a:spcPct val="50000"/>
              </a:spcBef>
            </a:pPr>
            <a:r>
              <a:rPr kumimoji="1" lang="zh-CN" altLang="en-US" sz="2400" dirty="0">
                <a:solidFill>
                  <a:schemeClr val="tx1"/>
                </a:solidFill>
                <a:latin typeface="华文细黑" panose="02010600040101010101" pitchFamily="2" charset="-122"/>
                <a:ea typeface="华文细黑" panose="02010600040101010101" pitchFamily="2" charset="-122"/>
              </a:rPr>
              <a:t>　　分遍也有缺点，主要是每遍都要读符号、送符号，增加了许多重复性工作，降低编译效率。</a:t>
            </a:r>
            <a:endParaRPr kumimoji="1" lang="en-US" altLang="zh-CN" sz="2400" dirty="0">
              <a:solidFill>
                <a:schemeClr val="tx1"/>
              </a:solidFill>
              <a:latin typeface="华文细黑" panose="02010600040101010101" pitchFamily="2" charset="-122"/>
              <a:ea typeface="华文细黑" panose="02010600040101010101" pitchFamily="2" charset="-122"/>
            </a:endParaRPr>
          </a:p>
          <a:p>
            <a:pPr eaLnBrk="1" hangingPunct="1">
              <a:lnSpc>
                <a:spcPct val="150000"/>
              </a:lnSpc>
              <a:spcBef>
                <a:spcPct val="50000"/>
              </a:spcBef>
            </a:pPr>
            <a:r>
              <a:rPr kumimoji="1" lang="en-US" altLang="zh-CN" sz="2400" dirty="0">
                <a:solidFill>
                  <a:schemeClr val="tx1"/>
                </a:solidFill>
                <a:latin typeface="华文细黑" panose="02010600040101010101" pitchFamily="2" charset="-122"/>
                <a:ea typeface="华文细黑" panose="02010600040101010101" pitchFamily="2" charset="-122"/>
              </a:rPr>
              <a:t>        </a:t>
            </a:r>
            <a:r>
              <a:rPr kumimoji="1" lang="zh-CN" altLang="en-US" sz="2400" dirty="0">
                <a:solidFill>
                  <a:schemeClr val="tx1"/>
                </a:solidFill>
                <a:latin typeface="华文细黑" panose="02010600040101010101" pitchFamily="2" charset="-122"/>
                <a:ea typeface="华文细黑" panose="02010600040101010101" pitchFamily="2" charset="-122"/>
              </a:rPr>
              <a:t>目前的编译程序中，有单遍的，也有二遍的、三遍的，还有多到十几遍的。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4">
            <a:extLst>
              <a:ext uri="{FF2B5EF4-FFF2-40B4-BE49-F238E27FC236}">
                <a16:creationId xmlns:a16="http://schemas.microsoft.com/office/drawing/2014/main" id="{679A6262-9081-40A4-A640-748838F11B68}"/>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3A386900-36E7-47F7-88DD-4B1175075BFA}" type="slidenum">
              <a:rPr lang="en-US" altLang="zh-CN" sz="1200" b="0">
                <a:solidFill>
                  <a:schemeClr val="tx1"/>
                </a:solidFill>
                <a:latin typeface="Garamond" panose="02020404030301010803" pitchFamily="18" charset="0"/>
                <a:ea typeface="宋体" panose="02010600030101010101" pitchFamily="2" charset="-122"/>
              </a:rPr>
              <a:pPr eaLnBrk="1" hangingPunct="1"/>
              <a:t>65</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59395" name="Rectangle 2">
            <a:extLst>
              <a:ext uri="{FF2B5EF4-FFF2-40B4-BE49-F238E27FC236}">
                <a16:creationId xmlns:a16="http://schemas.microsoft.com/office/drawing/2014/main" id="{2361E693-804A-4C57-BDA1-C4FD12970812}"/>
              </a:ext>
            </a:extLst>
          </p:cNvPr>
          <p:cNvSpPr>
            <a:spLocks noGrp="1" noChangeArrowheads="1"/>
          </p:cNvSpPr>
          <p:nvPr>
            <p:ph type="title"/>
          </p:nvPr>
        </p:nvSpPr>
        <p:spPr>
          <a:xfrm>
            <a:off x="685800" y="228600"/>
            <a:ext cx="7772400" cy="685800"/>
          </a:xfrm>
          <a:solidFill>
            <a:srgbClr val="FFCCFF"/>
          </a:solidFill>
        </p:spPr>
        <p:txBody>
          <a:bodyPr/>
          <a:lstStyle/>
          <a:p>
            <a:pPr eaLnBrk="1" hangingPunct="1"/>
            <a:r>
              <a:rPr lang="en-US" altLang="zh-CN" sz="3600" b="1" dirty="0"/>
              <a:t>1.4.4 </a:t>
            </a:r>
            <a:r>
              <a:rPr lang="en-US" altLang="zh-CN" sz="3600" b="1" dirty="0">
                <a:latin typeface="Arial" panose="020B0604020202020204" pitchFamily="34" charset="0"/>
              </a:rPr>
              <a:t>“</a:t>
            </a:r>
            <a:r>
              <a:rPr lang="zh-CN" altLang="en-US" sz="3600" b="1" dirty="0"/>
              <a:t>端</a:t>
            </a:r>
            <a:r>
              <a:rPr lang="zh-CN" altLang="en-US" sz="3600" b="1" dirty="0">
                <a:latin typeface="Arial" panose="020B0604020202020204" pitchFamily="34" charset="0"/>
              </a:rPr>
              <a:t>”</a:t>
            </a:r>
            <a:r>
              <a:rPr lang="zh-CN" altLang="en-US" sz="3600" b="1" dirty="0"/>
              <a:t>的概念</a:t>
            </a:r>
            <a:r>
              <a:rPr lang="zh-CN" altLang="en-US" sz="3600" dirty="0"/>
              <a:t> </a:t>
            </a:r>
          </a:p>
        </p:txBody>
      </p:sp>
      <p:sp>
        <p:nvSpPr>
          <p:cNvPr id="59396" name="Text Box 3">
            <a:extLst>
              <a:ext uri="{FF2B5EF4-FFF2-40B4-BE49-F238E27FC236}">
                <a16:creationId xmlns:a16="http://schemas.microsoft.com/office/drawing/2014/main" id="{DE5B4639-7C5F-4738-B3D6-B31037E34EBE}"/>
              </a:ext>
            </a:extLst>
          </p:cNvPr>
          <p:cNvSpPr txBox="1">
            <a:spLocks noChangeArrowheads="1"/>
          </p:cNvSpPr>
          <p:nvPr/>
        </p:nvSpPr>
        <p:spPr bwMode="auto">
          <a:xfrm>
            <a:off x="467544" y="1052513"/>
            <a:ext cx="8305800" cy="3564053"/>
          </a:xfrm>
          <a:prstGeom prst="rect">
            <a:avLst/>
          </a:prstGeom>
          <a:noFill/>
          <a:ln>
            <a:noFill/>
          </a:ln>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just" eaLnBrk="1" hangingPunct="1">
              <a:lnSpc>
                <a:spcPct val="120000"/>
              </a:lnSpc>
              <a:spcBef>
                <a:spcPct val="50000"/>
              </a:spcBef>
            </a:pPr>
            <a:r>
              <a:rPr kumimoji="1" lang="zh-CN" altLang="en-US" sz="2400" dirty="0">
                <a:solidFill>
                  <a:schemeClr val="tx1"/>
                </a:solidFill>
                <a:latin typeface="Times New Roman" panose="02020603050405020304" pitchFamily="18" charset="0"/>
                <a:ea typeface="宋体" panose="02010600030101010101" pitchFamily="2" charset="-122"/>
              </a:rPr>
              <a:t>根据编译程序的各部分涉及的内容，可将编译的组成部分划分成</a:t>
            </a:r>
            <a:r>
              <a:rPr kumimoji="1" lang="zh-CN" altLang="en-US" sz="2400" dirty="0">
                <a:solidFill>
                  <a:srgbClr val="C00000"/>
                </a:solidFill>
                <a:latin typeface="Times New Roman" panose="02020603050405020304" pitchFamily="18" charset="0"/>
                <a:ea typeface="宋体" panose="02010600030101010101" pitchFamily="2" charset="-122"/>
              </a:rPr>
              <a:t>“前端”</a:t>
            </a:r>
            <a:r>
              <a:rPr kumimoji="1" lang="zh-CN" altLang="en-US" sz="2400" dirty="0">
                <a:solidFill>
                  <a:schemeClr val="tx1"/>
                </a:solidFill>
                <a:latin typeface="Times New Roman" panose="02020603050405020304" pitchFamily="18" charset="0"/>
                <a:ea typeface="宋体" panose="02010600030101010101" pitchFamily="2" charset="-122"/>
              </a:rPr>
              <a:t>和</a:t>
            </a:r>
            <a:r>
              <a:rPr kumimoji="1" lang="zh-CN" altLang="en-US" sz="2400" dirty="0">
                <a:solidFill>
                  <a:srgbClr val="C00000"/>
                </a:solidFill>
                <a:latin typeface="Times New Roman" panose="02020603050405020304" pitchFamily="18" charset="0"/>
                <a:ea typeface="宋体" panose="02010600030101010101" pitchFamily="2" charset="-122"/>
              </a:rPr>
              <a:t>“后端”</a:t>
            </a:r>
            <a:r>
              <a:rPr kumimoji="1" lang="zh-CN" altLang="en-US" sz="2400" dirty="0">
                <a:solidFill>
                  <a:schemeClr val="tx1"/>
                </a:solidFill>
                <a:latin typeface="Times New Roman" panose="02020603050405020304" pitchFamily="18" charset="0"/>
                <a:ea typeface="宋体" panose="02010600030101010101" pitchFamily="2" charset="-122"/>
              </a:rPr>
              <a:t>。</a:t>
            </a:r>
            <a:endParaRPr kumimoji="1" lang="ja-JP" altLang="en-US" sz="2400" dirty="0">
              <a:solidFill>
                <a:schemeClr val="tx1"/>
              </a:solidFill>
              <a:latin typeface="Times New Roman" panose="02020603050405020304" pitchFamily="18" charset="0"/>
              <a:ea typeface="宋体" panose="02010600030101010101" pitchFamily="2" charset="-122"/>
            </a:endParaRPr>
          </a:p>
          <a:p>
            <a:pPr algn="just" eaLnBrk="1" hangingPunct="1">
              <a:lnSpc>
                <a:spcPct val="120000"/>
              </a:lnSpc>
              <a:spcBef>
                <a:spcPct val="50000"/>
              </a:spcBef>
            </a:pPr>
            <a:r>
              <a:rPr kumimoji="1" lang="zh-CN" altLang="en-US" sz="2400" dirty="0">
                <a:solidFill>
                  <a:schemeClr val="tx1"/>
                </a:solidFill>
                <a:latin typeface="Times New Roman" panose="02020603050405020304" pitchFamily="18" charset="0"/>
                <a:ea typeface="宋体" panose="02010600030101010101" pitchFamily="2" charset="-122"/>
              </a:rPr>
              <a:t>前端主要与</a:t>
            </a:r>
            <a:r>
              <a:rPr kumimoji="1" lang="zh-CN" altLang="en-US" sz="2400" dirty="0">
                <a:solidFill>
                  <a:srgbClr val="C00000"/>
                </a:solidFill>
                <a:latin typeface="Times New Roman" panose="02020603050405020304" pitchFamily="18" charset="0"/>
                <a:ea typeface="宋体" panose="02010600030101010101" pitchFamily="2" charset="-122"/>
              </a:rPr>
              <a:t>源语言</a:t>
            </a:r>
            <a:r>
              <a:rPr kumimoji="1" lang="zh-CN" altLang="en-US" sz="2400" dirty="0">
                <a:solidFill>
                  <a:schemeClr val="tx1"/>
                </a:solidFill>
                <a:latin typeface="Times New Roman" panose="02020603050405020304" pitchFamily="18" charset="0"/>
                <a:ea typeface="宋体" panose="02010600030101010101" pitchFamily="2" charset="-122"/>
              </a:rPr>
              <a:t>有关，包括词法分析、语法分析、语义分析和中间代码生成、符号表的建立以及相应的错误处理和符号表操作。</a:t>
            </a:r>
            <a:endParaRPr kumimoji="1" lang="zh-CN" altLang="ja-JP" sz="2400" dirty="0">
              <a:solidFill>
                <a:schemeClr val="tx1"/>
              </a:solidFill>
              <a:latin typeface="Times New Roman" panose="02020603050405020304" pitchFamily="18" charset="0"/>
              <a:ea typeface="宋体" panose="02010600030101010101" pitchFamily="2" charset="-122"/>
            </a:endParaRPr>
          </a:p>
          <a:p>
            <a:pPr algn="just" eaLnBrk="1" hangingPunct="1">
              <a:lnSpc>
                <a:spcPct val="120000"/>
              </a:lnSpc>
              <a:spcBef>
                <a:spcPct val="50000"/>
              </a:spcBef>
            </a:pPr>
            <a:r>
              <a:rPr kumimoji="1" lang="zh-CN" altLang="en-US" sz="2400" dirty="0">
                <a:solidFill>
                  <a:schemeClr val="tx1"/>
                </a:solidFill>
                <a:latin typeface="Times New Roman" panose="02020603050405020304" pitchFamily="18" charset="0"/>
                <a:ea typeface="宋体" panose="02010600030101010101" pitchFamily="2" charset="-122"/>
              </a:rPr>
              <a:t>后端主要与</a:t>
            </a:r>
            <a:r>
              <a:rPr kumimoji="1" lang="zh-CN" altLang="en-US" sz="2400" dirty="0">
                <a:solidFill>
                  <a:srgbClr val="C00000"/>
                </a:solidFill>
                <a:latin typeface="Times New Roman" panose="02020603050405020304" pitchFamily="18" charset="0"/>
                <a:ea typeface="宋体" panose="02010600030101010101" pitchFamily="2" charset="-122"/>
              </a:rPr>
              <a:t>目标机器</a:t>
            </a:r>
            <a:r>
              <a:rPr kumimoji="1" lang="zh-CN" altLang="en-US" sz="2400" dirty="0">
                <a:solidFill>
                  <a:schemeClr val="tx1"/>
                </a:solidFill>
                <a:latin typeface="Times New Roman" panose="02020603050405020304" pitchFamily="18" charset="0"/>
                <a:ea typeface="宋体" panose="02010600030101010101" pitchFamily="2" charset="-122"/>
              </a:rPr>
              <a:t>有关，包括代码优化、目标代码生成以及相应的错误处理和符号表操作。</a:t>
            </a:r>
          </a:p>
        </p:txBody>
      </p:sp>
      <p:sp>
        <p:nvSpPr>
          <p:cNvPr id="59397" name="Line 4">
            <a:extLst>
              <a:ext uri="{FF2B5EF4-FFF2-40B4-BE49-F238E27FC236}">
                <a16:creationId xmlns:a16="http://schemas.microsoft.com/office/drawing/2014/main" id="{DFDF37E1-A1DC-41FB-9A97-B0F4465C03EA}"/>
              </a:ext>
            </a:extLst>
          </p:cNvPr>
          <p:cNvSpPr>
            <a:spLocks noChangeShapeType="1"/>
          </p:cNvSpPr>
          <p:nvPr/>
        </p:nvSpPr>
        <p:spPr bwMode="auto">
          <a:xfrm>
            <a:off x="1908175" y="5372100"/>
            <a:ext cx="935038" cy="0"/>
          </a:xfrm>
          <a:prstGeom prst="line">
            <a:avLst/>
          </a:prstGeom>
          <a:noFill/>
          <a:ln w="25400">
            <a:solidFill>
              <a:schemeClr val="hlink"/>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9398" name="Text Box 5">
            <a:extLst>
              <a:ext uri="{FF2B5EF4-FFF2-40B4-BE49-F238E27FC236}">
                <a16:creationId xmlns:a16="http://schemas.microsoft.com/office/drawing/2014/main" id="{C7424930-56C0-4CD5-98ED-D6A1713C9947}"/>
              </a:ext>
            </a:extLst>
          </p:cNvPr>
          <p:cNvSpPr txBox="1">
            <a:spLocks noChangeArrowheads="1"/>
          </p:cNvSpPr>
          <p:nvPr/>
        </p:nvSpPr>
        <p:spPr bwMode="auto">
          <a:xfrm>
            <a:off x="1476375" y="4868863"/>
            <a:ext cx="1476375"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r>
              <a:rPr kumimoji="1" lang="zh-CN" altLang="en-US" sz="2400" dirty="0">
                <a:solidFill>
                  <a:schemeClr val="tx1"/>
                </a:solidFill>
                <a:latin typeface="华文细黑" panose="02010600040101010101" pitchFamily="2" charset="-122"/>
                <a:ea typeface="华文细黑" panose="02010600040101010101" pitchFamily="2" charset="-122"/>
              </a:rPr>
              <a:t>源程序</a:t>
            </a:r>
          </a:p>
        </p:txBody>
      </p:sp>
      <p:sp>
        <p:nvSpPr>
          <p:cNvPr id="59399" name="Text Box 6">
            <a:extLst>
              <a:ext uri="{FF2B5EF4-FFF2-40B4-BE49-F238E27FC236}">
                <a16:creationId xmlns:a16="http://schemas.microsoft.com/office/drawing/2014/main" id="{E4D413C8-AF4F-452A-9425-7FF09EFD56D2}"/>
              </a:ext>
            </a:extLst>
          </p:cNvPr>
          <p:cNvSpPr txBox="1">
            <a:spLocks noChangeArrowheads="1"/>
          </p:cNvSpPr>
          <p:nvPr/>
        </p:nvSpPr>
        <p:spPr bwMode="auto">
          <a:xfrm>
            <a:off x="3635375" y="4867250"/>
            <a:ext cx="13684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r>
              <a:rPr kumimoji="1" lang="zh-CN" altLang="en-US" sz="2400" dirty="0">
                <a:solidFill>
                  <a:schemeClr val="tx1"/>
                </a:solidFill>
                <a:latin typeface="华文细黑" panose="02010600040101010101" pitchFamily="2" charset="-122"/>
                <a:ea typeface="华文细黑" panose="02010600040101010101" pitchFamily="2" charset="-122"/>
              </a:rPr>
              <a:t>中间代码</a:t>
            </a:r>
          </a:p>
        </p:txBody>
      </p:sp>
      <p:sp>
        <p:nvSpPr>
          <p:cNvPr id="59400" name="Line 7">
            <a:extLst>
              <a:ext uri="{FF2B5EF4-FFF2-40B4-BE49-F238E27FC236}">
                <a16:creationId xmlns:a16="http://schemas.microsoft.com/office/drawing/2014/main" id="{11093D92-B761-4EFD-A754-801CD0AB337F}"/>
              </a:ext>
            </a:extLst>
          </p:cNvPr>
          <p:cNvSpPr>
            <a:spLocks noChangeShapeType="1"/>
          </p:cNvSpPr>
          <p:nvPr/>
        </p:nvSpPr>
        <p:spPr bwMode="auto">
          <a:xfrm>
            <a:off x="3708400" y="5372100"/>
            <a:ext cx="1223963" cy="0"/>
          </a:xfrm>
          <a:prstGeom prst="line">
            <a:avLst/>
          </a:prstGeom>
          <a:noFill/>
          <a:ln w="25400">
            <a:solidFill>
              <a:schemeClr val="hlink"/>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9401" name="Line 8">
            <a:extLst>
              <a:ext uri="{FF2B5EF4-FFF2-40B4-BE49-F238E27FC236}">
                <a16:creationId xmlns:a16="http://schemas.microsoft.com/office/drawing/2014/main" id="{2B3835BA-231C-4445-BEB5-5D780A0225D2}"/>
              </a:ext>
            </a:extLst>
          </p:cNvPr>
          <p:cNvSpPr>
            <a:spLocks noChangeShapeType="1"/>
          </p:cNvSpPr>
          <p:nvPr/>
        </p:nvSpPr>
        <p:spPr bwMode="auto">
          <a:xfrm>
            <a:off x="5792788" y="5372100"/>
            <a:ext cx="1371600" cy="0"/>
          </a:xfrm>
          <a:prstGeom prst="line">
            <a:avLst/>
          </a:prstGeom>
          <a:noFill/>
          <a:ln w="25400">
            <a:solidFill>
              <a:schemeClr val="hlink"/>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9402" name="Text Box 9">
            <a:extLst>
              <a:ext uri="{FF2B5EF4-FFF2-40B4-BE49-F238E27FC236}">
                <a16:creationId xmlns:a16="http://schemas.microsoft.com/office/drawing/2014/main" id="{D031F7A3-D99A-4464-9CDD-0FFCCB344F15}"/>
              </a:ext>
            </a:extLst>
          </p:cNvPr>
          <p:cNvSpPr txBox="1">
            <a:spLocks noChangeArrowheads="1"/>
          </p:cNvSpPr>
          <p:nvPr/>
        </p:nvSpPr>
        <p:spPr bwMode="auto">
          <a:xfrm>
            <a:off x="5651500" y="4797400"/>
            <a:ext cx="14414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ctr" eaLnBrk="1" hangingPunct="1"/>
            <a:r>
              <a:rPr kumimoji="1" lang="zh-CN" altLang="en-US" sz="2400" dirty="0">
                <a:solidFill>
                  <a:schemeClr val="tx1"/>
                </a:solidFill>
                <a:latin typeface="华文细黑" panose="02010600040101010101" pitchFamily="2" charset="-122"/>
                <a:ea typeface="华文细黑" panose="02010600040101010101" pitchFamily="2" charset="-122"/>
              </a:rPr>
              <a:t>目标代码</a:t>
            </a:r>
          </a:p>
        </p:txBody>
      </p:sp>
      <p:sp>
        <p:nvSpPr>
          <p:cNvPr id="59403" name="Rectangle 10">
            <a:extLst>
              <a:ext uri="{FF2B5EF4-FFF2-40B4-BE49-F238E27FC236}">
                <a16:creationId xmlns:a16="http://schemas.microsoft.com/office/drawing/2014/main" id="{DE828914-2AC9-4EFC-B9AD-411DB04C6BD2}"/>
              </a:ext>
            </a:extLst>
          </p:cNvPr>
          <p:cNvSpPr>
            <a:spLocks noChangeArrowheads="1"/>
          </p:cNvSpPr>
          <p:nvPr/>
        </p:nvSpPr>
        <p:spPr bwMode="auto">
          <a:xfrm>
            <a:off x="2916238" y="5227638"/>
            <a:ext cx="792162" cy="433387"/>
          </a:xfrm>
          <a:prstGeom prst="rect">
            <a:avLst/>
          </a:prstGeom>
          <a:solidFill>
            <a:srgbClr val="FFFFFF"/>
          </a:solidFill>
          <a:ln w="9525">
            <a:solidFill>
              <a:srgbClr val="000000"/>
            </a:solidFill>
            <a:miter lim="800000"/>
            <a:headEnd/>
            <a:tailEnd/>
          </a:ln>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endParaRPr lang="zh-CN" altLang="en-US"/>
          </a:p>
        </p:txBody>
      </p:sp>
      <p:sp>
        <p:nvSpPr>
          <p:cNvPr id="59404" name="Text Box 11">
            <a:extLst>
              <a:ext uri="{FF2B5EF4-FFF2-40B4-BE49-F238E27FC236}">
                <a16:creationId xmlns:a16="http://schemas.microsoft.com/office/drawing/2014/main" id="{A9EFE38D-634E-43E6-A3D4-FB478FBFAF9E}"/>
              </a:ext>
            </a:extLst>
          </p:cNvPr>
          <p:cNvSpPr txBox="1">
            <a:spLocks noChangeArrowheads="1"/>
          </p:cNvSpPr>
          <p:nvPr/>
        </p:nvSpPr>
        <p:spPr bwMode="auto">
          <a:xfrm>
            <a:off x="2843213" y="5156200"/>
            <a:ext cx="1008062"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just" eaLnBrk="1" hangingPunct="1"/>
            <a:r>
              <a:rPr kumimoji="1" lang="zh-CN" altLang="en-US" sz="2400" dirty="0">
                <a:solidFill>
                  <a:schemeClr val="tx1"/>
                </a:solidFill>
                <a:latin typeface="华文细黑" panose="02010600040101010101" pitchFamily="2" charset="-122"/>
                <a:ea typeface="华文细黑" panose="02010600040101010101" pitchFamily="2" charset="-122"/>
              </a:rPr>
              <a:t>前端</a:t>
            </a:r>
          </a:p>
        </p:txBody>
      </p:sp>
      <p:sp>
        <p:nvSpPr>
          <p:cNvPr id="59405" name="Rectangle 12">
            <a:extLst>
              <a:ext uri="{FF2B5EF4-FFF2-40B4-BE49-F238E27FC236}">
                <a16:creationId xmlns:a16="http://schemas.microsoft.com/office/drawing/2014/main" id="{39460485-42A4-40A9-A791-C80EB6150898}"/>
              </a:ext>
            </a:extLst>
          </p:cNvPr>
          <p:cNvSpPr>
            <a:spLocks noChangeArrowheads="1"/>
          </p:cNvSpPr>
          <p:nvPr/>
        </p:nvSpPr>
        <p:spPr bwMode="auto">
          <a:xfrm>
            <a:off x="5003800" y="5227638"/>
            <a:ext cx="763588" cy="431800"/>
          </a:xfrm>
          <a:prstGeom prst="rect">
            <a:avLst/>
          </a:prstGeom>
          <a:solidFill>
            <a:srgbClr val="FFFFFF"/>
          </a:solidFill>
          <a:ln w="9525">
            <a:solidFill>
              <a:srgbClr val="000000"/>
            </a:solidFill>
            <a:miter lim="800000"/>
            <a:headEnd/>
            <a:tailEnd/>
          </a:ln>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endParaRPr lang="zh-CN" altLang="en-US"/>
          </a:p>
        </p:txBody>
      </p:sp>
      <p:sp>
        <p:nvSpPr>
          <p:cNvPr id="59406" name="Text Box 13">
            <a:extLst>
              <a:ext uri="{FF2B5EF4-FFF2-40B4-BE49-F238E27FC236}">
                <a16:creationId xmlns:a16="http://schemas.microsoft.com/office/drawing/2014/main" id="{A5903D6B-7053-4E56-AC3B-AB14AA8A6A51}"/>
              </a:ext>
            </a:extLst>
          </p:cNvPr>
          <p:cNvSpPr txBox="1">
            <a:spLocks noChangeArrowheads="1"/>
          </p:cNvSpPr>
          <p:nvPr/>
        </p:nvSpPr>
        <p:spPr bwMode="auto">
          <a:xfrm>
            <a:off x="5003800" y="5156200"/>
            <a:ext cx="863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just" eaLnBrk="1" hangingPunct="1"/>
            <a:r>
              <a:rPr kumimoji="1" lang="zh-CN" altLang="en-US" sz="2400">
                <a:solidFill>
                  <a:schemeClr val="tx1"/>
                </a:solidFill>
                <a:latin typeface="华文细黑" panose="02010600040101010101" pitchFamily="2" charset="-122"/>
                <a:ea typeface="华文细黑" panose="02010600040101010101" pitchFamily="2" charset="-122"/>
              </a:rPr>
              <a:t>后端</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3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3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40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40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40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40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40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940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40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9396">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939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animBg="1"/>
      <p:bldP spid="59398" grpId="0"/>
      <p:bldP spid="59399" grpId="0"/>
      <p:bldP spid="59400" grpId="0" animBg="1"/>
      <p:bldP spid="59401" grpId="0" animBg="1"/>
      <p:bldP spid="59402" grpId="0"/>
      <p:bldP spid="59403" grpId="0" animBg="1"/>
      <p:bldP spid="59404" grpId="0"/>
      <p:bldP spid="59405" grpId="0" animBg="1"/>
      <p:bldP spid="5940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FD5B93CB-4CBA-4059-84AD-ECFED112E324}"/>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3CF98D5D-949C-44C3-918A-687C89015FA5}" type="slidenum">
              <a:rPr lang="en-US" altLang="zh-CN" sz="1200" b="0">
                <a:solidFill>
                  <a:schemeClr val="tx1"/>
                </a:solidFill>
                <a:latin typeface="Garamond" panose="02020404030301010803" pitchFamily="18" charset="0"/>
                <a:ea typeface="宋体" panose="02010600030101010101" pitchFamily="2" charset="-122"/>
              </a:rPr>
              <a:pPr eaLnBrk="1" hangingPunct="1"/>
              <a:t>66</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603140" name="Rectangle 4">
            <a:extLst>
              <a:ext uri="{FF2B5EF4-FFF2-40B4-BE49-F238E27FC236}">
                <a16:creationId xmlns:a16="http://schemas.microsoft.com/office/drawing/2014/main" id="{76E79CCA-C514-47DC-8778-100017E00335}"/>
              </a:ext>
            </a:extLst>
          </p:cNvPr>
          <p:cNvSpPr>
            <a:spLocks noChangeArrowheads="1"/>
          </p:cNvSpPr>
          <p:nvPr/>
        </p:nvSpPr>
        <p:spPr bwMode="auto">
          <a:xfrm>
            <a:off x="395288" y="5770896"/>
            <a:ext cx="867648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r>
              <a:rPr kumimoji="1" lang="zh-CN" altLang="en-US" sz="2400" dirty="0">
                <a:solidFill>
                  <a:schemeClr val="tx1"/>
                </a:solidFill>
                <a:latin typeface="华文细黑" panose="02010600040101010101" pitchFamily="2" charset="-122"/>
                <a:ea typeface="华文细黑" panose="02010600040101010101" pitchFamily="2" charset="-122"/>
              </a:rPr>
              <a:t>同样的前端结合不同的后端，可为</a:t>
            </a:r>
            <a:r>
              <a:rPr kumimoji="1" lang="zh-CN" altLang="en-US" sz="2400" dirty="0">
                <a:solidFill>
                  <a:srgbClr val="C00000"/>
                </a:solidFill>
                <a:latin typeface="华文细黑" panose="02010600040101010101" pitchFamily="2" charset="-122"/>
                <a:ea typeface="华文细黑" panose="02010600040101010101" pitchFamily="2" charset="-122"/>
              </a:rPr>
              <a:t>不同</a:t>
            </a:r>
            <a:r>
              <a:rPr kumimoji="1" lang="zh-CN" altLang="en-US" sz="2400" dirty="0">
                <a:solidFill>
                  <a:schemeClr val="tx1"/>
                </a:solidFill>
                <a:latin typeface="华文细黑" panose="02010600040101010101" pitchFamily="2" charset="-122"/>
                <a:ea typeface="华文细黑" panose="02010600040101010101" pitchFamily="2" charset="-122"/>
              </a:rPr>
              <a:t>机器生成</a:t>
            </a:r>
            <a:r>
              <a:rPr kumimoji="1" lang="zh-CN" altLang="en-US" sz="2400" dirty="0">
                <a:solidFill>
                  <a:srgbClr val="C00000"/>
                </a:solidFill>
                <a:latin typeface="华文细黑" panose="02010600040101010101" pitchFamily="2" charset="-122"/>
                <a:ea typeface="华文细黑" panose="02010600040101010101" pitchFamily="2" charset="-122"/>
              </a:rPr>
              <a:t>同一源语言</a:t>
            </a:r>
            <a:r>
              <a:rPr kumimoji="1" lang="zh-CN" altLang="en-US" sz="2400" dirty="0">
                <a:solidFill>
                  <a:schemeClr val="tx1"/>
                </a:solidFill>
                <a:latin typeface="华文细黑" panose="02010600040101010101" pitchFamily="2" charset="-122"/>
                <a:ea typeface="华文细黑" panose="02010600040101010101" pitchFamily="2" charset="-122"/>
              </a:rPr>
              <a:t>的</a:t>
            </a:r>
          </a:p>
          <a:p>
            <a:pPr eaLnBrk="1" hangingPunct="1"/>
            <a:r>
              <a:rPr kumimoji="1" lang="zh-CN" altLang="en-US" sz="2400" dirty="0">
                <a:solidFill>
                  <a:schemeClr val="tx1"/>
                </a:solidFill>
                <a:latin typeface="华文细黑" panose="02010600040101010101" pitchFamily="2" charset="-122"/>
                <a:ea typeface="华文细黑" panose="02010600040101010101" pitchFamily="2" charset="-122"/>
              </a:rPr>
              <a:t>编译程序。</a:t>
            </a:r>
          </a:p>
        </p:txBody>
      </p:sp>
      <p:sp>
        <p:nvSpPr>
          <p:cNvPr id="60421" name="Text Box 6">
            <a:extLst>
              <a:ext uri="{FF2B5EF4-FFF2-40B4-BE49-F238E27FC236}">
                <a16:creationId xmlns:a16="http://schemas.microsoft.com/office/drawing/2014/main" id="{B836A4CB-FB9E-491E-8C43-B7ED6BED17DE}"/>
              </a:ext>
            </a:extLst>
          </p:cNvPr>
          <p:cNvSpPr txBox="1">
            <a:spLocks noChangeArrowheads="1"/>
          </p:cNvSpPr>
          <p:nvPr/>
        </p:nvSpPr>
        <p:spPr bwMode="auto">
          <a:xfrm>
            <a:off x="395288" y="260350"/>
            <a:ext cx="84597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just" eaLnBrk="1" hangingPunct="1">
              <a:spcBef>
                <a:spcPct val="50000"/>
              </a:spcBef>
            </a:pPr>
            <a:r>
              <a:rPr kumimoji="1" lang="zh-CN" altLang="en-US" sz="2400" dirty="0">
                <a:solidFill>
                  <a:schemeClr val="tx1"/>
                </a:solidFill>
                <a:latin typeface="华文细黑" panose="02010600040101010101" pitchFamily="2" charset="-122"/>
                <a:ea typeface="华文细黑" panose="02010600040101010101" pitchFamily="2" charset="-122"/>
              </a:rPr>
              <a:t>把编译程序分为前端和后端的优点是便于移植、编译程序的构造。</a:t>
            </a:r>
          </a:p>
        </p:txBody>
      </p:sp>
      <p:pic>
        <p:nvPicPr>
          <p:cNvPr id="4" name="图片 3">
            <a:extLst>
              <a:ext uri="{FF2B5EF4-FFF2-40B4-BE49-F238E27FC236}">
                <a16:creationId xmlns:a16="http://schemas.microsoft.com/office/drawing/2014/main" id="{325AF1BC-084A-4571-8BA2-9E986DAF6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675435"/>
            <a:ext cx="7086600" cy="509587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3140"/>
                                        </p:tgtEl>
                                        <p:attrNameLst>
                                          <p:attrName>style.visibility</p:attrName>
                                        </p:attrNameLst>
                                      </p:cBhvr>
                                      <p:to>
                                        <p:strVal val="visible"/>
                                      </p:to>
                                    </p:set>
                                    <p:animEffect transition="in" filter="blinds(horizontal)">
                                      <p:cBhvr>
                                        <p:cTn id="7" dur="500"/>
                                        <p:tgtEl>
                                          <p:spTgt spid="603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4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FA95E0BE-C0A9-42B7-B2A4-A8F20F4053A0}"/>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88EBA93F-5E71-4FF0-B3FF-407C8B114728}" type="slidenum">
              <a:rPr lang="en-US" altLang="zh-CN" sz="1200" b="0">
                <a:solidFill>
                  <a:schemeClr val="tx1"/>
                </a:solidFill>
                <a:latin typeface="Garamond" panose="02020404030301010803" pitchFamily="18" charset="0"/>
                <a:ea typeface="宋体" panose="02010600030101010101" pitchFamily="2" charset="-122"/>
              </a:rPr>
              <a:pPr eaLnBrk="1" hangingPunct="1"/>
              <a:t>67</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605186" name="Rectangle 2">
            <a:extLst>
              <a:ext uri="{FF2B5EF4-FFF2-40B4-BE49-F238E27FC236}">
                <a16:creationId xmlns:a16="http://schemas.microsoft.com/office/drawing/2014/main" id="{5ED689A1-DD80-4DA1-856E-44A58CAE6299}"/>
              </a:ext>
            </a:extLst>
          </p:cNvPr>
          <p:cNvSpPr>
            <a:spLocks noChangeArrowheads="1"/>
          </p:cNvSpPr>
          <p:nvPr/>
        </p:nvSpPr>
        <p:spPr bwMode="auto">
          <a:xfrm>
            <a:off x="611188" y="5050264"/>
            <a:ext cx="79565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r>
              <a:rPr kumimoji="1" lang="zh-CN" altLang="en-US" sz="2400" dirty="0">
                <a:solidFill>
                  <a:schemeClr val="tx1"/>
                </a:solidFill>
                <a:latin typeface="Times New Roman" panose="02020603050405020304" pitchFamily="18" charset="0"/>
                <a:ea typeface="宋体" panose="02010600030101010101" pitchFamily="2" charset="-122"/>
              </a:rPr>
              <a:t>　　</a:t>
            </a:r>
            <a:r>
              <a:rPr kumimoji="1" lang="zh-CN" altLang="en-US" sz="2400" dirty="0">
                <a:solidFill>
                  <a:schemeClr val="tx1"/>
                </a:solidFill>
                <a:latin typeface="华文细黑" panose="02010600040101010101" pitchFamily="2" charset="-122"/>
                <a:ea typeface="华文细黑" panose="02010600040101010101" pitchFamily="2" charset="-122"/>
              </a:rPr>
              <a:t>不同语言编译器的前端若生成同一中间语言，可使用共同的后端，为</a:t>
            </a:r>
            <a:r>
              <a:rPr kumimoji="1" lang="zh-CN" altLang="en-US" sz="2400" dirty="0">
                <a:solidFill>
                  <a:srgbClr val="0000CC"/>
                </a:solidFill>
                <a:latin typeface="华文细黑" panose="02010600040101010101" pitchFamily="2" charset="-122"/>
                <a:ea typeface="华文细黑" panose="02010600040101010101" pitchFamily="2" charset="-122"/>
              </a:rPr>
              <a:t>同一</a:t>
            </a:r>
            <a:r>
              <a:rPr kumimoji="1" lang="zh-CN" altLang="en-US" sz="2400" dirty="0">
                <a:solidFill>
                  <a:schemeClr val="tx1"/>
                </a:solidFill>
                <a:latin typeface="华文细黑" panose="02010600040101010101" pitchFamily="2" charset="-122"/>
                <a:ea typeface="华文细黑" panose="02010600040101010101" pitchFamily="2" charset="-122"/>
              </a:rPr>
              <a:t>机器生成</a:t>
            </a:r>
            <a:r>
              <a:rPr kumimoji="1" lang="zh-CN" altLang="en-US" sz="2400" dirty="0">
                <a:solidFill>
                  <a:srgbClr val="0000CC"/>
                </a:solidFill>
                <a:latin typeface="华文细黑" panose="02010600040101010101" pitchFamily="2" charset="-122"/>
                <a:ea typeface="华文细黑" panose="02010600040101010101" pitchFamily="2" charset="-122"/>
              </a:rPr>
              <a:t>几</a:t>
            </a:r>
            <a:r>
              <a:rPr kumimoji="1" lang="zh-CN" altLang="en-US" sz="2400" dirty="0">
                <a:solidFill>
                  <a:schemeClr val="tx1"/>
                </a:solidFill>
                <a:latin typeface="华文细黑" panose="02010600040101010101" pitchFamily="2" charset="-122"/>
                <a:ea typeface="华文细黑" panose="02010600040101010101" pitchFamily="2" charset="-122"/>
              </a:rPr>
              <a:t>个语言的编译程序 </a:t>
            </a:r>
          </a:p>
        </p:txBody>
      </p:sp>
      <p:pic>
        <p:nvPicPr>
          <p:cNvPr id="3" name="图片 2">
            <a:extLst>
              <a:ext uri="{FF2B5EF4-FFF2-40B4-BE49-F238E27FC236}">
                <a16:creationId xmlns:a16="http://schemas.microsoft.com/office/drawing/2014/main" id="{FB830DDE-AEFB-44E4-AD7C-B4AB1A48D7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1064030"/>
            <a:ext cx="7620000" cy="36195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5186"/>
                                        </p:tgtEl>
                                        <p:attrNameLst>
                                          <p:attrName>style.visibility</p:attrName>
                                        </p:attrNameLst>
                                      </p:cBhvr>
                                      <p:to>
                                        <p:strVal val="visible"/>
                                      </p:to>
                                    </p:set>
                                    <p:animEffect transition="in" filter="blinds(horizontal)">
                                      <p:cBhvr>
                                        <p:cTn id="7" dur="500"/>
                                        <p:tgtEl>
                                          <p:spTgt spid="605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18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E4DF95D4-71BB-445D-B127-10180DD0B837}"/>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C9BFD13B-9758-4386-8B9A-D91A2A6B316F}" type="slidenum">
              <a:rPr lang="en-US" altLang="zh-CN" sz="1200" b="0">
                <a:solidFill>
                  <a:schemeClr val="tx1"/>
                </a:solidFill>
                <a:latin typeface="Garamond" panose="02020404030301010803" pitchFamily="18" charset="0"/>
                <a:ea typeface="宋体" panose="02010600030101010101" pitchFamily="2" charset="-122"/>
              </a:rPr>
              <a:pPr eaLnBrk="1" hangingPunct="1"/>
              <a:t>68</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62467" name="Rectangle 2">
            <a:extLst>
              <a:ext uri="{FF2B5EF4-FFF2-40B4-BE49-F238E27FC236}">
                <a16:creationId xmlns:a16="http://schemas.microsoft.com/office/drawing/2014/main" id="{D27616A7-A0AC-4AD3-9252-AD78447A5EB0}"/>
              </a:ext>
            </a:extLst>
          </p:cNvPr>
          <p:cNvSpPr>
            <a:spLocks noChangeArrowheads="1"/>
          </p:cNvSpPr>
          <p:nvPr/>
        </p:nvSpPr>
        <p:spPr bwMode="auto">
          <a:xfrm>
            <a:off x="571500" y="654453"/>
            <a:ext cx="7956550" cy="275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spcAft>
                <a:spcPts val="600"/>
              </a:spcAft>
            </a:pPr>
            <a:r>
              <a:rPr kumimoji="1" lang="zh-CN" altLang="en-US" sz="2400" dirty="0">
                <a:solidFill>
                  <a:schemeClr val="tx1"/>
                </a:solidFill>
                <a:latin typeface="华文细黑" panose="02010600040101010101" pitchFamily="2" charset="-122"/>
                <a:ea typeface="华文细黑" panose="02010600040101010101" pitchFamily="2" charset="-122"/>
              </a:rPr>
              <a:t>从理论上讲，可以设计一个通用的抽象机，各种语言的源程序都可以翻译成这个抽象机的指令序列，而这个抽象机可以在各种特定的计算机上实现。如图所示。</a:t>
            </a:r>
            <a:endParaRPr kumimoji="1" lang="en-US" altLang="zh-CN" sz="2400" dirty="0">
              <a:solidFill>
                <a:schemeClr val="tx1"/>
              </a:solidFill>
              <a:latin typeface="华文细黑" panose="02010600040101010101" pitchFamily="2" charset="-122"/>
              <a:ea typeface="华文细黑" panose="02010600040101010101" pitchFamily="2" charset="-122"/>
            </a:endParaRPr>
          </a:p>
          <a:p>
            <a:pPr eaLnBrk="1" hangingPunct="1">
              <a:spcAft>
                <a:spcPts val="600"/>
              </a:spcAft>
            </a:pPr>
            <a:r>
              <a:rPr kumimoji="1" lang="zh-CN" altLang="en-US" sz="2400" dirty="0">
                <a:solidFill>
                  <a:schemeClr val="tx1"/>
                </a:solidFill>
                <a:latin typeface="华文细黑" panose="02010600040101010101" pitchFamily="2" charset="-122"/>
                <a:ea typeface="华文细黑" panose="02010600040101010101" pitchFamily="2" charset="-122"/>
              </a:rPr>
              <a:t>若需在</a:t>
            </a:r>
            <a:r>
              <a:rPr kumimoji="1" lang="en-US" altLang="en-US" sz="2400" dirty="0">
                <a:solidFill>
                  <a:schemeClr val="tx1"/>
                </a:solidFill>
                <a:latin typeface="华文细黑" panose="02010600040101010101" pitchFamily="2" charset="-122"/>
                <a:ea typeface="华文细黑" panose="02010600040101010101" pitchFamily="2" charset="-122"/>
              </a:rPr>
              <a:t>n</a:t>
            </a:r>
            <a:r>
              <a:rPr kumimoji="1" lang="zh-CN" altLang="en-US" sz="2400" dirty="0">
                <a:solidFill>
                  <a:schemeClr val="tx1"/>
                </a:solidFill>
                <a:latin typeface="华文细黑" panose="02010600040101010101" pitchFamily="2" charset="-122"/>
                <a:ea typeface="华文细黑" panose="02010600040101010101" pitchFamily="2" charset="-122"/>
              </a:rPr>
              <a:t>种机器上实现</a:t>
            </a:r>
            <a:r>
              <a:rPr kumimoji="1" lang="en-US" altLang="en-US" sz="2400" dirty="0">
                <a:solidFill>
                  <a:schemeClr val="tx1"/>
                </a:solidFill>
                <a:latin typeface="华文细黑" panose="02010600040101010101" pitchFamily="2" charset="-122"/>
                <a:ea typeface="华文细黑" panose="02010600040101010101" pitchFamily="2" charset="-122"/>
              </a:rPr>
              <a:t>m</a:t>
            </a:r>
            <a:r>
              <a:rPr kumimoji="1" lang="zh-CN" altLang="en-US" sz="2400" dirty="0">
                <a:solidFill>
                  <a:schemeClr val="tx1"/>
                </a:solidFill>
                <a:latin typeface="华文细黑" panose="02010600040101010101" pitchFamily="2" charset="-122"/>
                <a:ea typeface="华文细黑" panose="02010600040101010101" pitchFamily="2" charset="-122"/>
              </a:rPr>
              <a:t>种语言的编译程序，不是非得写</a:t>
            </a:r>
            <a:r>
              <a:rPr kumimoji="1" lang="en-US" altLang="en-US" sz="2400" dirty="0">
                <a:solidFill>
                  <a:schemeClr val="tx1"/>
                </a:solidFill>
                <a:latin typeface="华文细黑" panose="02010600040101010101" pitchFamily="2" charset="-122"/>
                <a:ea typeface="华文细黑" panose="02010600040101010101" pitchFamily="2" charset="-122"/>
              </a:rPr>
              <a:t>m*n</a:t>
            </a:r>
            <a:r>
              <a:rPr kumimoji="1" lang="zh-CN" altLang="en-US" sz="2400" dirty="0">
                <a:solidFill>
                  <a:schemeClr val="tx1"/>
                </a:solidFill>
                <a:latin typeface="华文细黑" panose="02010600040101010101" pitchFamily="2" charset="-122"/>
                <a:ea typeface="华文细黑" panose="02010600040101010101" pitchFamily="2" charset="-122"/>
              </a:rPr>
              <a:t>个编译程序不可，而只需写</a:t>
            </a:r>
            <a:r>
              <a:rPr kumimoji="1" lang="en-US" altLang="en-US" sz="2400" dirty="0">
                <a:solidFill>
                  <a:schemeClr val="tx1"/>
                </a:solidFill>
                <a:latin typeface="华文细黑" panose="02010600040101010101" pitchFamily="2" charset="-122"/>
                <a:ea typeface="华文细黑" panose="02010600040101010101" pitchFamily="2" charset="-122"/>
              </a:rPr>
              <a:t>m</a:t>
            </a:r>
            <a:r>
              <a:rPr kumimoji="1" lang="zh-CN" altLang="en-US" sz="2400" dirty="0">
                <a:solidFill>
                  <a:schemeClr val="tx1"/>
                </a:solidFill>
                <a:latin typeface="华文细黑" panose="02010600040101010101" pitchFamily="2" charset="-122"/>
                <a:ea typeface="华文细黑" panose="02010600040101010101" pitchFamily="2" charset="-122"/>
              </a:rPr>
              <a:t>个前端（将</a:t>
            </a:r>
            <a:r>
              <a:rPr kumimoji="1" lang="en-US" altLang="en-US" sz="2400" dirty="0">
                <a:solidFill>
                  <a:schemeClr val="tx1"/>
                </a:solidFill>
                <a:latin typeface="华文细黑" panose="02010600040101010101" pitchFamily="2" charset="-122"/>
                <a:ea typeface="华文细黑" panose="02010600040101010101" pitchFamily="2" charset="-122"/>
              </a:rPr>
              <a:t>m</a:t>
            </a:r>
            <a:r>
              <a:rPr kumimoji="1" lang="zh-CN" altLang="en-US" sz="2400" dirty="0">
                <a:solidFill>
                  <a:schemeClr val="tx1"/>
                </a:solidFill>
                <a:latin typeface="华文细黑" panose="02010600040101010101" pitchFamily="2" charset="-122"/>
                <a:ea typeface="华文细黑" panose="02010600040101010101" pitchFamily="2" charset="-122"/>
              </a:rPr>
              <a:t>种语言的源程序映射成抽象机代码）和</a:t>
            </a:r>
            <a:r>
              <a:rPr kumimoji="1" lang="en-US" altLang="en-US" sz="2400" dirty="0">
                <a:solidFill>
                  <a:schemeClr val="tx1"/>
                </a:solidFill>
                <a:latin typeface="华文细黑" panose="02010600040101010101" pitchFamily="2" charset="-122"/>
                <a:ea typeface="华文细黑" panose="02010600040101010101" pitchFamily="2" charset="-122"/>
              </a:rPr>
              <a:t>n</a:t>
            </a:r>
            <a:r>
              <a:rPr kumimoji="1" lang="zh-CN" altLang="en-US" sz="2400" dirty="0">
                <a:solidFill>
                  <a:schemeClr val="tx1"/>
                </a:solidFill>
                <a:latin typeface="华文细黑" panose="02010600040101010101" pitchFamily="2" charset="-122"/>
                <a:ea typeface="华文细黑" panose="02010600040101010101" pitchFamily="2" charset="-122"/>
              </a:rPr>
              <a:t>个后端（将抽象机代码分别映射到不同的机器的目标指令）。</a:t>
            </a:r>
          </a:p>
        </p:txBody>
      </p:sp>
      <p:pic>
        <p:nvPicPr>
          <p:cNvPr id="62468" name="Picture 2">
            <a:extLst>
              <a:ext uri="{FF2B5EF4-FFF2-40B4-BE49-F238E27FC236}">
                <a16:creationId xmlns:a16="http://schemas.microsoft.com/office/drawing/2014/main" id="{FC645DCA-B849-4A5C-B23B-805879E3AC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488" y="3429000"/>
            <a:ext cx="7353300" cy="318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B322B9EB-5E82-4B88-80A4-DF293F478368}"/>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DC6CF717-BB07-46A2-BA7C-BA3E1268C4C5}" type="slidenum">
              <a:rPr lang="en-US" altLang="zh-CN" sz="1200" b="0">
                <a:solidFill>
                  <a:schemeClr val="tx1"/>
                </a:solidFill>
                <a:latin typeface="Garamond" panose="02020404030301010803" pitchFamily="18" charset="0"/>
                <a:ea typeface="宋体" panose="02010600030101010101" pitchFamily="2" charset="-122"/>
              </a:rPr>
              <a:pPr eaLnBrk="1" hangingPunct="1"/>
              <a:t>69</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605186" name="Rectangle 2">
            <a:extLst>
              <a:ext uri="{FF2B5EF4-FFF2-40B4-BE49-F238E27FC236}">
                <a16:creationId xmlns:a16="http://schemas.microsoft.com/office/drawing/2014/main" id="{CED20D8A-1076-41B3-BAE8-B9ABB79E2D56}"/>
              </a:ext>
            </a:extLst>
          </p:cNvPr>
          <p:cNvSpPr>
            <a:spLocks noChangeArrowheads="1"/>
          </p:cNvSpPr>
          <p:nvPr/>
        </p:nvSpPr>
        <p:spPr bwMode="auto">
          <a:xfrm>
            <a:off x="275010" y="1013164"/>
            <a:ext cx="811341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r>
              <a:rPr kumimoji="1" lang="zh-CN" altLang="en-US" sz="2400" dirty="0">
                <a:solidFill>
                  <a:schemeClr val="tx1"/>
                </a:solidFill>
                <a:latin typeface="Times New Roman" panose="02020603050405020304" pitchFamily="18" charset="0"/>
                <a:ea typeface="宋体" panose="02010600030101010101" pitchFamily="2" charset="-122"/>
              </a:rPr>
              <a:t>每一种语言的编译程序都可以选取相应的前端和后端进行组装。例如：在</a:t>
            </a:r>
            <a:r>
              <a:rPr kumimoji="1" lang="en-US" altLang="en-US" sz="2400" dirty="0">
                <a:solidFill>
                  <a:schemeClr val="tx1"/>
                </a:solidFill>
                <a:latin typeface="Times New Roman" panose="02020603050405020304" pitchFamily="18" charset="0"/>
                <a:ea typeface="宋体" panose="02010600030101010101" pitchFamily="2" charset="-122"/>
              </a:rPr>
              <a:t>IBM-PC</a:t>
            </a:r>
            <a:r>
              <a:rPr kumimoji="1" lang="zh-CN" altLang="en-US" sz="2400" dirty="0">
                <a:solidFill>
                  <a:schemeClr val="tx1"/>
                </a:solidFill>
                <a:latin typeface="Times New Roman" panose="02020603050405020304" pitchFamily="18" charset="0"/>
                <a:ea typeface="宋体" panose="02010600030101010101" pitchFamily="2" charset="-122"/>
              </a:rPr>
              <a:t>机上，</a:t>
            </a:r>
            <a:r>
              <a:rPr kumimoji="1" lang="en-US" altLang="en-US" sz="2400" dirty="0">
                <a:solidFill>
                  <a:schemeClr val="tx1"/>
                </a:solidFill>
                <a:latin typeface="Times New Roman" panose="02020603050405020304" pitchFamily="18" charset="0"/>
                <a:ea typeface="宋体" panose="02010600030101010101" pitchFamily="2" charset="-122"/>
              </a:rPr>
              <a:t>FORTRAN</a:t>
            </a:r>
            <a:r>
              <a:rPr kumimoji="1" lang="zh-CN" altLang="en-US" sz="2400" dirty="0">
                <a:solidFill>
                  <a:schemeClr val="tx1"/>
                </a:solidFill>
                <a:latin typeface="Times New Roman" panose="02020603050405020304" pitchFamily="18" charset="0"/>
                <a:ea typeface="宋体" panose="02010600030101010101" pitchFamily="2" charset="-122"/>
              </a:rPr>
              <a:t>和</a:t>
            </a:r>
            <a:r>
              <a:rPr kumimoji="1" lang="en-US" altLang="en-US" sz="2400" dirty="0">
                <a:solidFill>
                  <a:schemeClr val="tx1"/>
                </a:solidFill>
                <a:latin typeface="Times New Roman" panose="02020603050405020304" pitchFamily="18" charset="0"/>
                <a:ea typeface="宋体" panose="02010600030101010101" pitchFamily="2" charset="-122"/>
              </a:rPr>
              <a:t>PASCAL</a:t>
            </a:r>
            <a:r>
              <a:rPr kumimoji="1" lang="zh-CN" altLang="en-US" sz="2400" dirty="0">
                <a:solidFill>
                  <a:schemeClr val="tx1"/>
                </a:solidFill>
                <a:latin typeface="Times New Roman" panose="02020603050405020304" pitchFamily="18" charset="0"/>
                <a:ea typeface="宋体" panose="02010600030101010101" pitchFamily="2" charset="-122"/>
              </a:rPr>
              <a:t>编译程序就是共用了同一个后端。</a:t>
            </a:r>
          </a:p>
        </p:txBody>
      </p:sp>
      <p:pic>
        <p:nvPicPr>
          <p:cNvPr id="5" name="图片 4">
            <a:extLst>
              <a:ext uri="{FF2B5EF4-FFF2-40B4-BE49-F238E27FC236}">
                <a16:creationId xmlns:a16="http://schemas.microsoft.com/office/drawing/2014/main" id="{21C3378E-D7FF-43B8-AA48-1F3F8FF61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2420888"/>
            <a:ext cx="7620000" cy="36195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BB17ACBF-38E5-4286-8D82-9111EBFEE02B}"/>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025E58F1-7E73-4AFF-8F41-EC143B1EC479}" type="slidenum">
              <a:rPr lang="en-US" altLang="zh-CN" sz="1200" b="0">
                <a:solidFill>
                  <a:schemeClr val="tx1"/>
                </a:solidFill>
                <a:latin typeface="Garamond" panose="02020404030301010803" pitchFamily="18" charset="0"/>
                <a:ea typeface="宋体" panose="02010600030101010101" pitchFamily="2" charset="-122"/>
              </a:rPr>
              <a:pPr eaLnBrk="1" hangingPunct="1"/>
              <a:t>7</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9219" name="Rectangle 2">
            <a:extLst>
              <a:ext uri="{FF2B5EF4-FFF2-40B4-BE49-F238E27FC236}">
                <a16:creationId xmlns:a16="http://schemas.microsoft.com/office/drawing/2014/main" id="{7702AC2D-3F94-4F6C-A7FB-E5F18231776F}"/>
              </a:ext>
            </a:extLst>
          </p:cNvPr>
          <p:cNvSpPr>
            <a:spLocks noGrp="1" noChangeArrowheads="1"/>
          </p:cNvSpPr>
          <p:nvPr>
            <p:ph type="title"/>
          </p:nvPr>
        </p:nvSpPr>
        <p:spPr/>
        <p:txBody>
          <a:bodyPr/>
          <a:lstStyle/>
          <a:p>
            <a:pPr eaLnBrk="1" hangingPunct="1"/>
            <a:r>
              <a:rPr lang="zh-CN" altLang="en-US" b="1"/>
              <a:t>教学要求</a:t>
            </a:r>
          </a:p>
        </p:txBody>
      </p:sp>
      <p:sp>
        <p:nvSpPr>
          <p:cNvPr id="9220" name="Rectangle 3">
            <a:extLst>
              <a:ext uri="{FF2B5EF4-FFF2-40B4-BE49-F238E27FC236}">
                <a16:creationId xmlns:a16="http://schemas.microsoft.com/office/drawing/2014/main" id="{0AF9064E-6172-4907-AB23-4069DA31B6D3}"/>
              </a:ext>
            </a:extLst>
          </p:cNvPr>
          <p:cNvSpPr>
            <a:spLocks noGrp="1" noChangeArrowheads="1"/>
          </p:cNvSpPr>
          <p:nvPr>
            <p:ph type="body" idx="1"/>
          </p:nvPr>
        </p:nvSpPr>
        <p:spPr>
          <a:xfrm>
            <a:off x="250825" y="1052513"/>
            <a:ext cx="7772400" cy="4114800"/>
          </a:xfrm>
          <a:noFill/>
        </p:spPr>
        <p:txBody>
          <a:bodyPr/>
          <a:lstStyle/>
          <a:p>
            <a:pPr marL="914400" lvl="1" indent="-457200" eaLnBrk="1" hangingPunct="1">
              <a:lnSpc>
                <a:spcPct val="115000"/>
              </a:lnSpc>
            </a:pPr>
            <a:r>
              <a:rPr lang="zh-CN" altLang="en-US" sz="2800" b="1" dirty="0">
                <a:solidFill>
                  <a:schemeClr val="accent1"/>
                </a:solidFill>
                <a:latin typeface="华文细黑" panose="02010600040101010101" pitchFamily="2" charset="-122"/>
                <a:ea typeface="华文细黑" panose="02010600040101010101" pitchFamily="2" charset="-122"/>
              </a:rPr>
              <a:t>作业要求</a:t>
            </a:r>
          </a:p>
          <a:p>
            <a:pPr marL="1295400" lvl="2" indent="-381000" eaLnBrk="1" hangingPunct="1">
              <a:lnSpc>
                <a:spcPct val="115000"/>
              </a:lnSpc>
            </a:pPr>
            <a:r>
              <a:rPr lang="zh-CN" altLang="en-US" sz="2400" b="1" dirty="0">
                <a:latin typeface="华文细黑" panose="02010600040101010101" pitchFamily="2" charset="-122"/>
                <a:ea typeface="华文细黑" panose="02010600040101010101" pitchFamily="2" charset="-122"/>
              </a:rPr>
              <a:t>每章安排习题。学生通过习题，复习课程内容，深入研究有关问题。</a:t>
            </a:r>
          </a:p>
          <a:p>
            <a:pPr marL="1295400" lvl="2" indent="-381000" eaLnBrk="1" hangingPunct="1">
              <a:lnSpc>
                <a:spcPct val="115000"/>
              </a:lnSpc>
              <a:buFont typeface="Wingdings" panose="05000000000000000000" pitchFamily="2" charset="2"/>
              <a:buNone/>
            </a:pPr>
            <a:r>
              <a:rPr lang="zh-CN" altLang="en-US" sz="2400" b="1" dirty="0">
                <a:latin typeface="华文细黑" panose="02010600040101010101" pitchFamily="2" charset="-122"/>
                <a:ea typeface="华文细黑" panose="02010600040101010101" pitchFamily="2" charset="-122"/>
              </a:rPr>
              <a:t>     另外，会有一些思考题。</a:t>
            </a:r>
          </a:p>
          <a:p>
            <a:pPr marL="1295400" lvl="2" indent="-381000" eaLnBrk="1" hangingPunct="1">
              <a:lnSpc>
                <a:spcPct val="115000"/>
              </a:lnSpc>
            </a:pPr>
            <a:r>
              <a:rPr lang="zh-CN" altLang="en-US" sz="2400" b="1" dirty="0">
                <a:latin typeface="华文细黑" panose="02010600040101010101" pitchFamily="2" charset="-122"/>
                <a:ea typeface="华文细黑" panose="02010600040101010101" pitchFamily="2" charset="-122"/>
              </a:rPr>
              <a:t>根据实际情况，将必要的习题讲解安排在理论课的讲授中。</a:t>
            </a:r>
            <a:r>
              <a:rPr lang="zh-CN" altLang="en-US" sz="3000" dirty="0">
                <a:latin typeface="华文细黑" panose="02010600040101010101" pitchFamily="2" charset="-122"/>
                <a:ea typeface="华文细黑" panose="02010600040101010101" pitchFamily="2" charset="-122"/>
              </a:rPr>
              <a:t> </a:t>
            </a:r>
          </a:p>
          <a:p>
            <a:pPr marL="1295400" lvl="2" indent="-381000" eaLnBrk="1" hangingPunct="1">
              <a:lnSpc>
                <a:spcPct val="115000"/>
              </a:lnSpc>
              <a:buFont typeface="Wingdings" panose="05000000000000000000" pitchFamily="2" charset="2"/>
              <a:buNone/>
            </a:pPr>
            <a:endParaRPr lang="en-US" altLang="zh-CN" sz="30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5FA8DA78-AD5A-4628-AEC3-0896767A23DC}"/>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0E183D6B-D2EE-4A1F-AAB6-AB39564BAD2B}" type="slidenum">
              <a:rPr lang="en-US" altLang="zh-CN" sz="1200" b="0">
                <a:solidFill>
                  <a:schemeClr val="tx1"/>
                </a:solidFill>
                <a:latin typeface="Garamond" panose="02020404030301010803" pitchFamily="18" charset="0"/>
                <a:ea typeface="宋体" panose="02010600030101010101" pitchFamily="2" charset="-122"/>
              </a:rPr>
              <a:pPr eaLnBrk="1" hangingPunct="1"/>
              <a:t>70</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64515" name="Rectangle 2">
            <a:extLst>
              <a:ext uri="{FF2B5EF4-FFF2-40B4-BE49-F238E27FC236}">
                <a16:creationId xmlns:a16="http://schemas.microsoft.com/office/drawing/2014/main" id="{D5BB838B-D4C0-46B4-9D29-AB6B4819283C}"/>
              </a:ext>
            </a:extLst>
          </p:cNvPr>
          <p:cNvSpPr>
            <a:spLocks noGrp="1" noChangeArrowheads="1"/>
          </p:cNvSpPr>
          <p:nvPr>
            <p:ph type="title"/>
          </p:nvPr>
        </p:nvSpPr>
        <p:spPr>
          <a:xfrm>
            <a:off x="457200" y="277813"/>
            <a:ext cx="8229600" cy="774700"/>
          </a:xfrm>
          <a:noFill/>
        </p:spPr>
        <p:txBody>
          <a:bodyPr/>
          <a:lstStyle/>
          <a:p>
            <a:pPr eaLnBrk="1" hangingPunct="1"/>
            <a:r>
              <a:rPr lang="zh-CN" altLang="en-US">
                <a:solidFill>
                  <a:schemeClr val="hlink"/>
                </a:solidFill>
              </a:rPr>
              <a:t>习题 一</a:t>
            </a:r>
          </a:p>
        </p:txBody>
      </p:sp>
      <p:sp>
        <p:nvSpPr>
          <p:cNvPr id="64516" name="Text Box 3">
            <a:extLst>
              <a:ext uri="{FF2B5EF4-FFF2-40B4-BE49-F238E27FC236}">
                <a16:creationId xmlns:a16="http://schemas.microsoft.com/office/drawing/2014/main" id="{5F9EAE90-7CF8-47D4-A554-37E33C43C077}"/>
              </a:ext>
            </a:extLst>
          </p:cNvPr>
          <p:cNvSpPr txBox="1">
            <a:spLocks noChangeArrowheads="1"/>
          </p:cNvSpPr>
          <p:nvPr/>
        </p:nvSpPr>
        <p:spPr bwMode="auto">
          <a:xfrm>
            <a:off x="395288" y="1412875"/>
            <a:ext cx="8458200" cy="457993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algn="just" eaLnBrk="1" hangingPunct="1">
              <a:spcBef>
                <a:spcPct val="50000"/>
              </a:spcBef>
            </a:pPr>
            <a:r>
              <a:rPr kumimoji="1" lang="en-US" altLang="zh-CN" sz="2800">
                <a:solidFill>
                  <a:schemeClr val="tx1"/>
                </a:solidFill>
                <a:latin typeface="Times New Roman" panose="02020603050405020304" pitchFamily="18" charset="0"/>
                <a:ea typeface="宋体" panose="02010600030101010101" pitchFamily="2" charset="-122"/>
              </a:rPr>
              <a:t>1.1  </a:t>
            </a:r>
            <a:r>
              <a:rPr kumimoji="1" lang="en-US" altLang="zh-CN" sz="2800">
                <a:solidFill>
                  <a:srgbClr val="993300"/>
                </a:solidFill>
                <a:latin typeface="Times New Roman" panose="02020603050405020304" pitchFamily="18" charset="0"/>
                <a:ea typeface="宋体" panose="02010600030101010101" pitchFamily="2" charset="-122"/>
              </a:rPr>
              <a:t> </a:t>
            </a:r>
            <a:r>
              <a:rPr kumimoji="1" lang="zh-CN" altLang="en-US" sz="2800">
                <a:solidFill>
                  <a:srgbClr val="993300"/>
                </a:solidFill>
                <a:latin typeface="Times New Roman" panose="02020603050405020304" pitchFamily="18" charset="0"/>
                <a:ea typeface="宋体" panose="02010600030101010101" pitchFamily="2" charset="-122"/>
              </a:rPr>
              <a:t>高级程序设计语言有</a:t>
            </a:r>
            <a:r>
              <a:rPr kumimoji="1" lang="ja-JP" altLang="zh-CN" sz="2800">
                <a:solidFill>
                  <a:srgbClr val="993300"/>
                </a:solidFill>
                <a:latin typeface="Times New Roman" panose="02020603050405020304" pitchFamily="18" charset="0"/>
                <a:ea typeface="宋体" panose="02010600030101010101" pitchFamily="2" charset="-122"/>
              </a:rPr>
              <a:t>哪</a:t>
            </a:r>
            <a:r>
              <a:rPr kumimoji="1" lang="zh-CN" altLang="en-US" sz="2800">
                <a:solidFill>
                  <a:srgbClr val="993300"/>
                </a:solidFill>
                <a:latin typeface="Times New Roman" panose="02020603050405020304" pitchFamily="18" charset="0"/>
                <a:ea typeface="宋体" panose="02010600030101010101" pitchFamily="2" charset="-122"/>
              </a:rPr>
              <a:t>些特点？</a:t>
            </a:r>
          </a:p>
          <a:p>
            <a:pPr algn="just" eaLnBrk="1" hangingPunct="1">
              <a:spcBef>
                <a:spcPct val="50000"/>
              </a:spcBef>
            </a:pPr>
            <a:r>
              <a:rPr kumimoji="1" lang="en-US" altLang="zh-CN" sz="2800">
                <a:solidFill>
                  <a:schemeClr val="tx1"/>
                </a:solidFill>
                <a:latin typeface="Times New Roman" panose="02020603050405020304" pitchFamily="18" charset="0"/>
                <a:ea typeface="宋体" panose="02010600030101010101" pitchFamily="2" charset="-122"/>
              </a:rPr>
              <a:t>1.2 </a:t>
            </a:r>
            <a:r>
              <a:rPr kumimoji="1" lang="zh-CN" altLang="en-US" sz="2800">
                <a:solidFill>
                  <a:srgbClr val="993300"/>
                </a:solidFill>
                <a:latin typeface="Times New Roman" panose="02020603050405020304" pitchFamily="18" charset="0"/>
                <a:ea typeface="宋体" panose="02010600030101010101" pitchFamily="2" charset="-122"/>
              </a:rPr>
              <a:t>典型的编译程序可划分为几部分？各部分的主要功能是什么？每部分都是必不可少的吗？</a:t>
            </a:r>
          </a:p>
          <a:p>
            <a:pPr algn="just" eaLnBrk="1" hangingPunct="1">
              <a:spcBef>
                <a:spcPct val="50000"/>
              </a:spcBef>
            </a:pPr>
            <a:r>
              <a:rPr kumimoji="1" lang="en-US" altLang="zh-CN" sz="2800">
                <a:solidFill>
                  <a:schemeClr val="tx1"/>
                </a:solidFill>
                <a:latin typeface="Times New Roman" panose="02020603050405020304" pitchFamily="18" charset="0"/>
                <a:ea typeface="宋体" panose="02010600030101010101" pitchFamily="2" charset="-122"/>
              </a:rPr>
              <a:t>1.3  </a:t>
            </a:r>
            <a:r>
              <a:rPr kumimoji="1" lang="en-US" altLang="zh-CN" sz="2800">
                <a:solidFill>
                  <a:srgbClr val="993300"/>
                </a:solidFill>
                <a:latin typeface="Times New Roman" panose="02020603050405020304" pitchFamily="18" charset="0"/>
                <a:ea typeface="宋体" panose="02010600030101010101" pitchFamily="2" charset="-122"/>
              </a:rPr>
              <a:t> </a:t>
            </a:r>
            <a:r>
              <a:rPr kumimoji="1" lang="zh-CN" altLang="en-US" sz="2800">
                <a:solidFill>
                  <a:srgbClr val="993300"/>
                </a:solidFill>
                <a:latin typeface="Times New Roman" panose="02020603050405020304" pitchFamily="18" charset="0"/>
                <a:ea typeface="宋体" panose="02010600030101010101" pitchFamily="2" charset="-122"/>
              </a:rPr>
              <a:t>解释方式和编译方式的区别是什么？</a:t>
            </a:r>
          </a:p>
          <a:p>
            <a:pPr algn="just" eaLnBrk="1" hangingPunct="1">
              <a:spcBef>
                <a:spcPct val="50000"/>
              </a:spcBef>
            </a:pPr>
            <a:r>
              <a:rPr kumimoji="1" lang="en-US" altLang="zh-CN" sz="2800">
                <a:solidFill>
                  <a:schemeClr val="tx1"/>
                </a:solidFill>
                <a:latin typeface="Times New Roman" panose="02020603050405020304" pitchFamily="18" charset="0"/>
                <a:ea typeface="宋体" panose="02010600030101010101" pitchFamily="2" charset="-122"/>
              </a:rPr>
              <a:t>1.4  </a:t>
            </a:r>
            <a:r>
              <a:rPr kumimoji="1" lang="en-US" altLang="zh-CN" sz="2800">
                <a:solidFill>
                  <a:srgbClr val="993300"/>
                </a:solidFill>
                <a:latin typeface="Times New Roman" panose="02020603050405020304" pitchFamily="18" charset="0"/>
                <a:ea typeface="宋体" panose="02010600030101010101" pitchFamily="2" charset="-122"/>
              </a:rPr>
              <a:t> </a:t>
            </a:r>
            <a:r>
              <a:rPr kumimoji="1" lang="zh-CN" altLang="en-US" sz="2800">
                <a:solidFill>
                  <a:srgbClr val="993300"/>
                </a:solidFill>
                <a:latin typeface="Times New Roman" panose="02020603050405020304" pitchFamily="18" charset="0"/>
                <a:ea typeface="宋体" panose="02010600030101010101" pitchFamily="2" charset="-122"/>
              </a:rPr>
              <a:t>论述多遍扫描编译程序的优缺点。</a:t>
            </a:r>
          </a:p>
          <a:p>
            <a:pPr algn="just" eaLnBrk="1" hangingPunct="1">
              <a:spcBef>
                <a:spcPct val="50000"/>
              </a:spcBef>
            </a:pPr>
            <a:r>
              <a:rPr kumimoji="1" lang="en-US" altLang="zh-CN" sz="2800">
                <a:solidFill>
                  <a:schemeClr val="tx1"/>
                </a:solidFill>
                <a:latin typeface="Times New Roman" panose="02020603050405020304" pitchFamily="18" charset="0"/>
                <a:ea typeface="宋体" panose="02010600030101010101" pitchFamily="2" charset="-122"/>
              </a:rPr>
              <a:t>1.5  </a:t>
            </a:r>
            <a:r>
              <a:rPr kumimoji="1" lang="en-US" altLang="zh-CN" sz="2800">
                <a:solidFill>
                  <a:srgbClr val="993300"/>
                </a:solidFill>
                <a:latin typeface="Times New Roman" panose="02020603050405020304" pitchFamily="18" charset="0"/>
                <a:ea typeface="宋体" panose="02010600030101010101" pitchFamily="2" charset="-122"/>
              </a:rPr>
              <a:t> </a:t>
            </a:r>
            <a:r>
              <a:rPr kumimoji="1" lang="zh-CN" altLang="en-US" sz="2800">
                <a:solidFill>
                  <a:srgbClr val="993300"/>
                </a:solidFill>
                <a:latin typeface="Times New Roman" panose="02020603050405020304" pitchFamily="18" charset="0"/>
                <a:ea typeface="宋体" panose="02010600030101010101" pitchFamily="2" charset="-122"/>
              </a:rPr>
              <a:t>解释下列名词：</a:t>
            </a:r>
          </a:p>
          <a:p>
            <a:pPr eaLnBrk="1" hangingPunct="1">
              <a:spcBef>
                <a:spcPct val="50000"/>
              </a:spcBef>
            </a:pPr>
            <a:r>
              <a:rPr kumimoji="1" lang="zh-CN" altLang="en-US" sz="2800">
                <a:solidFill>
                  <a:srgbClr val="993300"/>
                </a:solidFill>
                <a:latin typeface="Times New Roman" panose="02020603050405020304" pitchFamily="18" charset="0"/>
                <a:ea typeface="宋体" panose="02010600030101010101" pitchFamily="2" charset="-122"/>
              </a:rPr>
              <a:t>   源程序、目标程序、翻译程序、汇编程序、编译程序、遍</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581CE6FE-C369-4CF4-8BC7-A66D52FE98C3}"/>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DFC43B46-0E2B-4FAB-B419-AD9BD9623CBA}" type="slidenum">
              <a:rPr lang="en-US" altLang="zh-CN" sz="1200" b="0">
                <a:solidFill>
                  <a:schemeClr val="tx1"/>
                </a:solidFill>
                <a:latin typeface="Garamond" panose="02020404030301010803" pitchFamily="18" charset="0"/>
                <a:ea typeface="宋体" panose="02010600030101010101" pitchFamily="2" charset="-122"/>
              </a:rPr>
              <a:pPr eaLnBrk="1" hangingPunct="1"/>
              <a:t>8</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10243" name="Rectangle 2">
            <a:extLst>
              <a:ext uri="{FF2B5EF4-FFF2-40B4-BE49-F238E27FC236}">
                <a16:creationId xmlns:a16="http://schemas.microsoft.com/office/drawing/2014/main" id="{BE891582-C69B-4520-B196-F54E5D5E1B4C}"/>
              </a:ext>
            </a:extLst>
          </p:cNvPr>
          <p:cNvSpPr>
            <a:spLocks noGrp="1" noChangeArrowheads="1"/>
          </p:cNvSpPr>
          <p:nvPr>
            <p:ph type="body" idx="1"/>
          </p:nvPr>
        </p:nvSpPr>
        <p:spPr>
          <a:xfrm>
            <a:off x="250825" y="1341438"/>
            <a:ext cx="7772400" cy="4114800"/>
          </a:xfrm>
          <a:noFill/>
        </p:spPr>
        <p:txBody>
          <a:bodyPr/>
          <a:lstStyle/>
          <a:p>
            <a:pPr marL="914400" lvl="1" indent="-457200" eaLnBrk="1" hangingPunct="1">
              <a:lnSpc>
                <a:spcPct val="115000"/>
              </a:lnSpc>
            </a:pPr>
            <a:r>
              <a:rPr lang="zh-CN" altLang="en-US" sz="2400" b="1" dirty="0">
                <a:solidFill>
                  <a:schemeClr val="accent1"/>
                </a:solidFill>
                <a:latin typeface="华文细黑" panose="02010600040101010101" pitchFamily="2" charset="-122"/>
                <a:ea typeface="华文细黑" panose="02010600040101010101" pitchFamily="2" charset="-122"/>
              </a:rPr>
              <a:t>考核形式</a:t>
            </a:r>
          </a:p>
          <a:p>
            <a:pPr marL="1295400" lvl="2" indent="-381000" eaLnBrk="1" hangingPunct="1">
              <a:lnSpc>
                <a:spcPct val="115000"/>
              </a:lnSpc>
            </a:pPr>
            <a:r>
              <a:rPr lang="zh-CN" altLang="en-US" sz="2400" b="1" dirty="0">
                <a:latin typeface="华文细黑" panose="02010600040101010101" pitchFamily="2" charset="-122"/>
                <a:ea typeface="华文细黑" panose="02010600040101010101" pitchFamily="2" charset="-122"/>
              </a:rPr>
              <a:t>闭卷</a:t>
            </a:r>
          </a:p>
          <a:p>
            <a:pPr marL="1295400" lvl="2" indent="-381000" eaLnBrk="1" hangingPunct="1">
              <a:lnSpc>
                <a:spcPct val="115000"/>
              </a:lnSpc>
            </a:pPr>
            <a:r>
              <a:rPr lang="zh-CN" altLang="en-US" sz="2400" b="1" dirty="0">
                <a:latin typeface="华文细黑" panose="02010600040101010101" pitchFamily="2" charset="-122"/>
                <a:ea typeface="华文细黑" panose="02010600040101010101" pitchFamily="2" charset="-122"/>
              </a:rPr>
              <a:t>重点考查学生对基本概念、基本理论、基本方法掌握的程度</a:t>
            </a:r>
          </a:p>
          <a:p>
            <a:pPr marL="1295400" lvl="2" indent="-381000" eaLnBrk="1" hangingPunct="1">
              <a:lnSpc>
                <a:spcPct val="115000"/>
              </a:lnSpc>
            </a:pPr>
            <a:r>
              <a:rPr lang="zh-CN" altLang="en-US" sz="2400" b="1" dirty="0">
                <a:latin typeface="华文细黑" panose="02010600040101010101" pitchFamily="2" charset="-122"/>
                <a:ea typeface="华文细黑" panose="02010600040101010101" pitchFamily="2" charset="-122"/>
              </a:rPr>
              <a:t>期末</a:t>
            </a:r>
            <a:r>
              <a:rPr lang="en-US" altLang="zh-CN" sz="2400" b="1" dirty="0">
                <a:latin typeface="华文细黑" panose="02010600040101010101" pitchFamily="2" charset="-122"/>
                <a:ea typeface="华文细黑" panose="02010600040101010101" pitchFamily="2" charset="-122"/>
              </a:rPr>
              <a:t>:</a:t>
            </a:r>
            <a:r>
              <a:rPr lang="zh-CN" altLang="en-US" sz="2400" b="1" dirty="0">
                <a:latin typeface="华文细黑" panose="02010600040101010101" pitchFamily="2" charset="-122"/>
                <a:ea typeface="华文细黑" panose="02010600040101010101" pitchFamily="2" charset="-122"/>
              </a:rPr>
              <a:t> </a:t>
            </a:r>
            <a:r>
              <a:rPr lang="en-US" altLang="zh-CN" sz="2400" b="1" dirty="0">
                <a:latin typeface="华文细黑" panose="02010600040101010101" pitchFamily="2" charset="-122"/>
                <a:ea typeface="华文细黑" panose="02010600040101010101" pitchFamily="2" charset="-122"/>
              </a:rPr>
              <a:t>70%</a:t>
            </a:r>
          </a:p>
          <a:p>
            <a:pPr marL="1295400" lvl="2" indent="-381000" eaLnBrk="1" hangingPunct="1">
              <a:lnSpc>
                <a:spcPct val="115000"/>
              </a:lnSpc>
            </a:pPr>
            <a:r>
              <a:rPr lang="zh-CN" altLang="en-US" sz="2400" b="1" dirty="0">
                <a:latin typeface="华文细黑" panose="02010600040101010101" pitchFamily="2" charset="-122"/>
                <a:ea typeface="华文细黑" panose="02010600040101010101" pitchFamily="2" charset="-122"/>
              </a:rPr>
              <a:t>平时 </a:t>
            </a:r>
            <a:r>
              <a:rPr lang="en-US" altLang="zh-CN" sz="2400" b="1" dirty="0">
                <a:latin typeface="华文细黑" panose="02010600040101010101" pitchFamily="2" charset="-122"/>
                <a:ea typeface="华文细黑" panose="02010600040101010101" pitchFamily="2" charset="-122"/>
              </a:rPr>
              <a:t>:30%</a:t>
            </a:r>
            <a:endParaRPr lang="zh-CN" altLang="ja-JP" sz="2400" dirty="0">
              <a:latin typeface="华文细黑" panose="02010600040101010101" pitchFamily="2" charset="-122"/>
              <a:ea typeface="华文细黑" panose="02010600040101010101" pitchFamily="2" charset="-122"/>
            </a:endParaRPr>
          </a:p>
          <a:p>
            <a:pPr marL="1295400" lvl="2" indent="-381000" eaLnBrk="1" hangingPunct="1">
              <a:lnSpc>
                <a:spcPct val="115000"/>
              </a:lnSpc>
              <a:buFont typeface="Wingdings" panose="05000000000000000000" pitchFamily="2" charset="2"/>
              <a:buNone/>
            </a:pPr>
            <a:endParaRPr lang="en-US" altLang="zh-CN" dirty="0"/>
          </a:p>
        </p:txBody>
      </p:sp>
      <p:sp>
        <p:nvSpPr>
          <p:cNvPr id="10244" name="Rectangle 3">
            <a:extLst>
              <a:ext uri="{FF2B5EF4-FFF2-40B4-BE49-F238E27FC236}">
                <a16:creationId xmlns:a16="http://schemas.microsoft.com/office/drawing/2014/main" id="{176ACB06-636C-4162-B0E8-8A2F1C0B0A98}"/>
              </a:ext>
            </a:extLst>
          </p:cNvPr>
          <p:cNvSpPr>
            <a:spLocks noGrp="1" noChangeArrowheads="1"/>
          </p:cNvSpPr>
          <p:nvPr>
            <p:ph type="title"/>
          </p:nvPr>
        </p:nvSpPr>
        <p:spPr>
          <a:noFill/>
        </p:spPr>
        <p:txBody>
          <a:bodyPr/>
          <a:lstStyle/>
          <a:p>
            <a:pPr eaLnBrk="1" hangingPunct="1"/>
            <a:r>
              <a:rPr lang="zh-CN" altLang="en-US" b="1"/>
              <a:t>教学要求</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425A8B6F-AADB-4A0C-97BB-F20FE2A2686D}"/>
              </a:ext>
            </a:extLst>
          </p:cNvPr>
          <p:cNvSpPr>
            <a:spLocks noGrp="1"/>
          </p:cNvSpPr>
          <p:nvPr>
            <p:ph type="sldNum" sz="quarter" idx="12"/>
          </p:nvPr>
        </p:nvSpPr>
        <p:spPr/>
        <p:txBody>
          <a:bodyPr/>
          <a:lstStyle>
            <a:lvl1pPr eaLnBrk="0" hangingPunct="0">
              <a:defRPr sz="4600" b="1">
                <a:solidFill>
                  <a:schemeClr val="hlink"/>
                </a:solidFill>
                <a:latin typeface="隶书" panose="02010509060101010101" pitchFamily="49" charset="-122"/>
                <a:ea typeface="隶书" panose="02010509060101010101" pitchFamily="49" charset="-122"/>
              </a:defRPr>
            </a:lvl1pPr>
            <a:lvl2pPr marL="742950" indent="-285750" eaLnBrk="0" hangingPunct="0">
              <a:defRPr sz="4600" b="1">
                <a:solidFill>
                  <a:schemeClr val="hlink"/>
                </a:solidFill>
                <a:latin typeface="隶书" panose="02010509060101010101" pitchFamily="49" charset="-122"/>
                <a:ea typeface="隶书" panose="02010509060101010101" pitchFamily="49" charset="-122"/>
              </a:defRPr>
            </a:lvl2pPr>
            <a:lvl3pPr marL="1143000" indent="-228600" eaLnBrk="0" hangingPunct="0">
              <a:defRPr sz="4600" b="1">
                <a:solidFill>
                  <a:schemeClr val="hlink"/>
                </a:solidFill>
                <a:latin typeface="隶书" panose="02010509060101010101" pitchFamily="49" charset="-122"/>
                <a:ea typeface="隶书" panose="02010509060101010101" pitchFamily="49" charset="-122"/>
              </a:defRPr>
            </a:lvl3pPr>
            <a:lvl4pPr marL="1600200" indent="-228600" eaLnBrk="0" hangingPunct="0">
              <a:defRPr sz="4600" b="1">
                <a:solidFill>
                  <a:schemeClr val="hlink"/>
                </a:solidFill>
                <a:latin typeface="隶书" panose="02010509060101010101" pitchFamily="49" charset="-122"/>
                <a:ea typeface="隶书" panose="02010509060101010101" pitchFamily="49" charset="-122"/>
              </a:defRPr>
            </a:lvl4pPr>
            <a:lvl5pPr marL="2057400" indent="-228600" eaLnBrk="0" hangingPunct="0">
              <a:defRPr sz="4600" b="1">
                <a:solidFill>
                  <a:schemeClr val="hlink"/>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4600" b="1">
                <a:solidFill>
                  <a:schemeClr val="hlink"/>
                </a:solidFill>
                <a:latin typeface="隶书" panose="02010509060101010101" pitchFamily="49" charset="-122"/>
                <a:ea typeface="隶书" panose="02010509060101010101" pitchFamily="49" charset="-122"/>
              </a:defRPr>
            </a:lvl9pPr>
          </a:lstStyle>
          <a:p>
            <a:pPr eaLnBrk="1" hangingPunct="1"/>
            <a:fld id="{D8518CFC-1BAF-4D2F-BFDA-FAD35236BD64}" type="slidenum">
              <a:rPr lang="en-US" altLang="zh-CN" sz="1200" b="0">
                <a:solidFill>
                  <a:schemeClr val="tx1"/>
                </a:solidFill>
                <a:latin typeface="Garamond" panose="02020404030301010803" pitchFamily="18" charset="0"/>
                <a:ea typeface="宋体" panose="02010600030101010101" pitchFamily="2" charset="-122"/>
              </a:rPr>
              <a:pPr eaLnBrk="1" hangingPunct="1"/>
              <a:t>9</a:t>
            </a:fld>
            <a:endParaRPr lang="en-US" altLang="zh-CN" sz="1200" b="0">
              <a:solidFill>
                <a:schemeClr val="tx1"/>
              </a:solidFill>
              <a:latin typeface="Garamond" panose="02020404030301010803" pitchFamily="18" charset="0"/>
              <a:ea typeface="宋体" panose="02010600030101010101" pitchFamily="2" charset="-122"/>
            </a:endParaRPr>
          </a:p>
        </p:txBody>
      </p:sp>
      <p:sp>
        <p:nvSpPr>
          <p:cNvPr id="11267" name="Rectangle 4">
            <a:extLst>
              <a:ext uri="{FF2B5EF4-FFF2-40B4-BE49-F238E27FC236}">
                <a16:creationId xmlns:a16="http://schemas.microsoft.com/office/drawing/2014/main" id="{5F4CA6BF-B17A-4295-A3C9-024D50E4FAC0}"/>
              </a:ext>
            </a:extLst>
          </p:cNvPr>
          <p:cNvSpPr>
            <a:spLocks noGrp="1" noChangeArrowheads="1"/>
          </p:cNvSpPr>
          <p:nvPr>
            <p:ph type="body" idx="1"/>
          </p:nvPr>
        </p:nvSpPr>
        <p:spPr>
          <a:xfrm>
            <a:off x="395536" y="260648"/>
            <a:ext cx="7983537" cy="4330700"/>
          </a:xfrm>
          <a:noFill/>
        </p:spPr>
        <p:txBody>
          <a:bodyPr/>
          <a:lstStyle/>
          <a:p>
            <a:pPr marL="533400" indent="-533400" eaLnBrk="1" hangingPunct="1">
              <a:lnSpc>
                <a:spcPct val="110000"/>
              </a:lnSpc>
            </a:pPr>
            <a:r>
              <a:rPr lang="zh-CN" altLang="en-US" sz="2800" b="1" dirty="0">
                <a:latin typeface="华文细黑" panose="02010600040101010101" pitchFamily="2" charset="-122"/>
                <a:ea typeface="华文细黑" panose="02010600040101010101" pitchFamily="2" charset="-122"/>
              </a:rPr>
              <a:t>课程性质</a:t>
            </a:r>
          </a:p>
          <a:p>
            <a:pPr marL="815975" lvl="1" indent="-457200" eaLnBrk="1" hangingPunct="1">
              <a:lnSpc>
                <a:spcPct val="110000"/>
              </a:lnSpc>
            </a:pPr>
            <a:r>
              <a:rPr lang="zh-CN" altLang="en-US" sz="2800" b="1" dirty="0">
                <a:latin typeface="华文细黑" panose="02010600040101010101" pitchFamily="2" charset="-122"/>
                <a:ea typeface="华文细黑" panose="02010600040101010101" pitchFamily="2" charset="-122"/>
              </a:rPr>
              <a:t>必修，专业基础课程</a:t>
            </a:r>
          </a:p>
          <a:p>
            <a:pPr marL="815975" lvl="1" indent="-457200" eaLnBrk="1" hangingPunct="1">
              <a:lnSpc>
                <a:spcPct val="110000"/>
              </a:lnSpc>
            </a:pPr>
            <a:r>
              <a:rPr lang="zh-CN" altLang="en-US" sz="2800" b="1" dirty="0">
                <a:latin typeface="华文细黑" panose="02010600040101010101" pitchFamily="2" charset="-122"/>
                <a:ea typeface="华文细黑" panose="02010600040101010101" pitchFamily="2" charset="-122"/>
              </a:rPr>
              <a:t>所含内容既有便于抽象的问题，又有较成熟的理论，属于软件技术系列。涉及学科抽象、理论、设计</a:t>
            </a:r>
            <a:r>
              <a:rPr lang="en-US" altLang="zh-CN" sz="2800" b="1" dirty="0">
                <a:latin typeface="华文细黑" panose="02010600040101010101" pitchFamily="2" charset="-122"/>
                <a:ea typeface="华文细黑" panose="02010600040101010101" pitchFamily="2" charset="-122"/>
              </a:rPr>
              <a:t>3</a:t>
            </a:r>
            <a:r>
              <a:rPr lang="zh-CN" altLang="en-US" sz="2800" b="1" dirty="0">
                <a:latin typeface="华文细黑" panose="02010600040101010101" pitchFamily="2" charset="-122"/>
                <a:ea typeface="华文细黑" panose="02010600040101010101" pitchFamily="2" charset="-122"/>
              </a:rPr>
              <a:t>个形态</a:t>
            </a:r>
          </a:p>
          <a:p>
            <a:pPr marL="815975" lvl="1" indent="-457200" eaLnBrk="1" hangingPunct="1">
              <a:lnSpc>
                <a:spcPct val="110000"/>
              </a:lnSpc>
            </a:pPr>
            <a:r>
              <a:rPr lang="zh-CN" altLang="en-US" sz="2800" b="1" dirty="0">
                <a:latin typeface="华文细黑" panose="02010600040101010101" pitchFamily="2" charset="-122"/>
                <a:ea typeface="华文细黑" panose="02010600040101010101" pitchFamily="2" charset="-122"/>
              </a:rPr>
              <a:t>继程序设计、数据结构等课程后，从系统级再认识程序、算法</a:t>
            </a:r>
          </a:p>
          <a:p>
            <a:pPr marL="815975" lvl="1" indent="-457200" eaLnBrk="1" hangingPunct="1">
              <a:lnSpc>
                <a:spcPct val="110000"/>
              </a:lnSpc>
            </a:pPr>
            <a:endParaRPr lang="en-US" altLang="zh-CN" b="1" dirty="0"/>
          </a:p>
        </p:txBody>
      </p:sp>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600" b="1" i="0" u="none" strike="noStrike" cap="none" normalizeH="0" baseline="0" smtClean="0">
            <a:ln>
              <a:noFill/>
            </a:ln>
            <a:solidFill>
              <a:schemeClr val="hlink"/>
            </a:solidFill>
            <a:effectLst/>
            <a:latin typeface="隶书" pitchFamily="49" charset="-122"/>
            <a:ea typeface="隶书" pitchFamily="49"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600" b="1" i="0" u="none" strike="noStrike" cap="none" normalizeH="0" baseline="0" smtClean="0">
            <a:ln>
              <a:noFill/>
            </a:ln>
            <a:solidFill>
              <a:schemeClr val="hlink"/>
            </a:solidFill>
            <a:effectLst/>
            <a:latin typeface="隶书" pitchFamily="49" charset="-122"/>
            <a:ea typeface="隶书" pitchFamily="49"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600" b="1" i="0" u="none" strike="noStrike" cap="none" normalizeH="0" baseline="0" smtClean="0">
            <a:ln>
              <a:noFill/>
            </a:ln>
            <a:solidFill>
              <a:schemeClr val="hlink"/>
            </a:solidFill>
            <a:effectLst/>
            <a:latin typeface="隶书" pitchFamily="49" charset="-122"/>
            <a:ea typeface="隶书" pitchFamily="49"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600" b="1" i="0" u="none" strike="noStrike" cap="none" normalizeH="0" baseline="0" smtClean="0">
            <a:ln>
              <a:noFill/>
            </a:ln>
            <a:solidFill>
              <a:schemeClr val="hlink"/>
            </a:solidFill>
            <a:effectLst/>
            <a:latin typeface="隶书" pitchFamily="49" charset="-122"/>
            <a:ea typeface="隶书" pitchFamily="49"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6091</TotalTime>
  <Words>5076</Words>
  <Application>Microsoft Office PowerPoint</Application>
  <PresentationFormat>全屏显示(4:3)</PresentationFormat>
  <Paragraphs>849</Paragraphs>
  <Slides>70</Slides>
  <Notes>63</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70</vt:i4>
      </vt:variant>
    </vt:vector>
  </HeadingPairs>
  <TitlesOfParts>
    <vt:vector size="82" baseType="lpstr">
      <vt:lpstr>华文楷体</vt:lpstr>
      <vt:lpstr>华文细黑</vt:lpstr>
      <vt:lpstr>楷体_GB2312</vt:lpstr>
      <vt:lpstr>隶书</vt:lpstr>
      <vt:lpstr>宋体</vt:lpstr>
      <vt:lpstr>Arial</vt:lpstr>
      <vt:lpstr>Garamond</vt:lpstr>
      <vt:lpstr>Times New Roman</vt:lpstr>
      <vt:lpstr>Wingdings</vt:lpstr>
      <vt:lpstr>Edge</vt:lpstr>
      <vt:lpstr>1_Edge</vt:lpstr>
      <vt:lpstr>Equation</vt:lpstr>
      <vt:lpstr>编 译 原 理</vt:lpstr>
      <vt:lpstr> 课程简介</vt:lpstr>
      <vt:lpstr>PowerPoint 演示文稿</vt:lpstr>
      <vt:lpstr>PowerPoint 演示文稿</vt:lpstr>
      <vt:lpstr>PowerPoint 演示文稿</vt:lpstr>
      <vt:lpstr>教学要求</vt:lpstr>
      <vt:lpstr>教学要求</vt:lpstr>
      <vt:lpstr>教学要求</vt:lpstr>
      <vt:lpstr>PowerPoint 演示文稿</vt:lpstr>
      <vt:lpstr>PowerPoint 演示文稿</vt:lpstr>
      <vt:lpstr>编译是一个好课程</vt:lpstr>
      <vt:lpstr>瞄准目标</vt:lpstr>
      <vt:lpstr>第一章 编译概述 </vt:lpstr>
      <vt:lpstr>PowerPoint 演示文稿</vt:lpstr>
      <vt:lpstr>PowerPoint 演示文稿</vt:lpstr>
      <vt:lpstr>PowerPoint 演示文稿</vt:lpstr>
      <vt:lpstr>PowerPoint 演示文稿</vt:lpstr>
      <vt:lpstr> 编译程序的功能</vt:lpstr>
      <vt:lpstr>T型图表示编译程序</vt:lpstr>
      <vt:lpstr>PowerPoint 演示文稿</vt:lpstr>
      <vt:lpstr>PowerPoint 演示文稿</vt:lpstr>
      <vt:lpstr>PowerPoint 演示文稿</vt:lpstr>
      <vt:lpstr>1.2  翻译程序 </vt:lpstr>
      <vt:lpstr>PowerPoint 演示文稿</vt:lpstr>
      <vt:lpstr>PowerPoint 演示文稿</vt:lpstr>
      <vt:lpstr>PowerPoint 演示文稿</vt:lpstr>
      <vt:lpstr>PowerPoint 演示文稿</vt:lpstr>
      <vt:lpstr>PowerPoint 演示文稿</vt:lpstr>
      <vt:lpstr>PowerPoint 演示文稿</vt:lpstr>
      <vt:lpstr>1.3 编译程序的组成 </vt:lpstr>
      <vt:lpstr>编译程序的结构 </vt:lpstr>
      <vt:lpstr>PowerPoint 演示文稿</vt:lpstr>
      <vt:lpstr>PowerPoint 演示文稿</vt:lpstr>
      <vt:lpstr>PowerPoint 演示文稿</vt:lpstr>
      <vt:lpstr>1.3 编译程序的组成 </vt:lpstr>
      <vt:lpstr>PowerPoint 演示文稿</vt:lpstr>
      <vt:lpstr>1.3.1 词法分析程序 </vt:lpstr>
      <vt:lpstr>1.3.1 词法分析程序 </vt:lpstr>
      <vt:lpstr>PowerPoint 演示文稿</vt:lpstr>
      <vt:lpstr>PowerPoint 演示文稿</vt:lpstr>
      <vt:lpstr>1.3.2.语法分析程序 </vt:lpstr>
      <vt:lpstr>1.3.2.语法分析程序 </vt:lpstr>
      <vt:lpstr>1.3.2.语法分析程序 </vt:lpstr>
      <vt:lpstr>1.3.2.语法分析程序 </vt:lpstr>
      <vt:lpstr>PowerPoint 演示文稿</vt:lpstr>
      <vt:lpstr>PowerPoint 演示文稿</vt:lpstr>
      <vt:lpstr>1.3.3 语义分析及中间代码生成程序 </vt:lpstr>
      <vt:lpstr>1.3.3 语义分析及中间代码生成程序 </vt:lpstr>
      <vt:lpstr>1.3.3 语义分析及中间代码生成程序 </vt:lpstr>
      <vt:lpstr>1.3.3 语义分析及中间代码生成程序 </vt:lpstr>
      <vt:lpstr>PowerPoint 演示文稿</vt:lpstr>
      <vt:lpstr>PowerPoint 演示文稿</vt:lpstr>
      <vt:lpstr>1.3.4 代码优化 </vt:lpstr>
      <vt:lpstr>1.3.4 代码优化 </vt:lpstr>
      <vt:lpstr>1.3.5 目标代码生成 </vt:lpstr>
      <vt:lpstr>1.3.6 符号表管理 </vt:lpstr>
      <vt:lpstr>1.3.7 错误处理 </vt:lpstr>
      <vt:lpstr>1.4  编译程序的结构 </vt:lpstr>
      <vt:lpstr>1.4.1 单遍编译程序 </vt:lpstr>
      <vt:lpstr>1.4.1 单遍编译程序 </vt:lpstr>
      <vt:lpstr>1.4.2 多遍编译程序</vt:lpstr>
      <vt:lpstr>1.4.2 多遍编译程序 </vt:lpstr>
      <vt:lpstr>1.4.3 编译程序分遍的优缺点</vt:lpstr>
      <vt:lpstr>1.4.3 编译程序分遍的优缺点 </vt:lpstr>
      <vt:lpstr>1.4.4 “端”的概念 </vt:lpstr>
      <vt:lpstr>PowerPoint 演示文稿</vt:lpstr>
      <vt:lpstr>PowerPoint 演示文稿</vt:lpstr>
      <vt:lpstr>PowerPoint 演示文稿</vt:lpstr>
      <vt:lpstr>PowerPoint 演示文稿</vt:lpstr>
      <vt:lpstr>习题 一</vt:lpstr>
    </vt:vector>
  </TitlesOfParts>
  <Company>番茄花园</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Optimal paths in weighted timed automata</dc:title>
  <dc:creator>Liang Fengxin</dc:creator>
  <cp:lastModifiedBy>yao weihong</cp:lastModifiedBy>
  <cp:revision>290</cp:revision>
  <dcterms:created xsi:type="dcterms:W3CDTF">2009-02-06T23:49:36Z</dcterms:created>
  <dcterms:modified xsi:type="dcterms:W3CDTF">2019-09-03T13:24:10Z</dcterms:modified>
</cp:coreProperties>
</file>