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132"/>
  </p:handoutMasterIdLst>
  <p:sldIdLst>
    <p:sldId id="639" r:id="rId3"/>
    <p:sldId id="640" r:id="rId4"/>
    <p:sldId id="641" r:id="rId5"/>
    <p:sldId id="642" r:id="rId6"/>
    <p:sldId id="643" r:id="rId7"/>
    <p:sldId id="644" r:id="rId8"/>
    <p:sldId id="645" r:id="rId9"/>
    <p:sldId id="646" r:id="rId10"/>
    <p:sldId id="647" r:id="rId11"/>
    <p:sldId id="648" r:id="rId12"/>
    <p:sldId id="649" r:id="rId13"/>
    <p:sldId id="650" r:id="rId14"/>
    <p:sldId id="651" r:id="rId15"/>
    <p:sldId id="652" r:id="rId16"/>
    <p:sldId id="653" r:id="rId17"/>
    <p:sldId id="654" r:id="rId18"/>
    <p:sldId id="655" r:id="rId19"/>
    <p:sldId id="656" r:id="rId20"/>
    <p:sldId id="555" r:id="rId21"/>
    <p:sldId id="556" r:id="rId22"/>
    <p:sldId id="557" r:id="rId23"/>
    <p:sldId id="558" r:id="rId24"/>
    <p:sldId id="559" r:id="rId25"/>
    <p:sldId id="560" r:id="rId26"/>
    <p:sldId id="562" r:id="rId27"/>
    <p:sldId id="563" r:id="rId28"/>
    <p:sldId id="635" r:id="rId29"/>
    <p:sldId id="634" r:id="rId30"/>
    <p:sldId id="454" r:id="rId31"/>
    <p:sldId id="455" r:id="rId32"/>
    <p:sldId id="456" r:id="rId33"/>
    <p:sldId id="457" r:id="rId34"/>
    <p:sldId id="458" r:id="rId35"/>
    <p:sldId id="461" r:id="rId36"/>
    <p:sldId id="462" r:id="rId37"/>
    <p:sldId id="281" r:id="rId38"/>
    <p:sldId id="282" r:id="rId39"/>
    <p:sldId id="565" r:id="rId40"/>
    <p:sldId id="566" r:id="rId41"/>
    <p:sldId id="292" r:id="rId42"/>
    <p:sldId id="567" r:id="rId43"/>
    <p:sldId id="568" r:id="rId44"/>
    <p:sldId id="569" r:id="rId45"/>
    <p:sldId id="579" r:id="rId46"/>
    <p:sldId id="580" r:id="rId47"/>
    <p:sldId id="581" r:id="rId48"/>
    <p:sldId id="582" r:id="rId49"/>
    <p:sldId id="583" r:id="rId50"/>
    <p:sldId id="584" r:id="rId51"/>
    <p:sldId id="585" r:id="rId52"/>
    <p:sldId id="586" r:id="rId53"/>
    <p:sldId id="587" r:id="rId55"/>
    <p:sldId id="588" r:id="rId56"/>
    <p:sldId id="589" r:id="rId57"/>
    <p:sldId id="590" r:id="rId58"/>
    <p:sldId id="591" r:id="rId59"/>
    <p:sldId id="592" r:id="rId60"/>
    <p:sldId id="593" r:id="rId61"/>
    <p:sldId id="594" r:id="rId62"/>
    <p:sldId id="595" r:id="rId63"/>
    <p:sldId id="596" r:id="rId64"/>
    <p:sldId id="598" r:id="rId65"/>
    <p:sldId id="599" r:id="rId66"/>
    <p:sldId id="600" r:id="rId67"/>
    <p:sldId id="601" r:id="rId68"/>
    <p:sldId id="602" r:id="rId69"/>
    <p:sldId id="603" r:id="rId70"/>
    <p:sldId id="604" r:id="rId71"/>
    <p:sldId id="605" r:id="rId72"/>
    <p:sldId id="606" r:id="rId73"/>
    <p:sldId id="617" r:id="rId74"/>
    <p:sldId id="618" r:id="rId75"/>
    <p:sldId id="481" r:id="rId76"/>
    <p:sldId id="607" r:id="rId77"/>
    <p:sldId id="608" r:id="rId78"/>
    <p:sldId id="609" r:id="rId79"/>
    <p:sldId id="610" r:id="rId80"/>
    <p:sldId id="611" r:id="rId81"/>
    <p:sldId id="636" r:id="rId82"/>
    <p:sldId id="637" r:id="rId83"/>
    <p:sldId id="638" r:id="rId84"/>
    <p:sldId id="612" r:id="rId85"/>
    <p:sldId id="490" r:id="rId86"/>
    <p:sldId id="614" r:id="rId87"/>
    <p:sldId id="497" r:id="rId88"/>
    <p:sldId id="495" r:id="rId89"/>
    <p:sldId id="616" r:id="rId90"/>
    <p:sldId id="498" r:id="rId91"/>
    <p:sldId id="404" r:id="rId92"/>
    <p:sldId id="406" r:id="rId93"/>
    <p:sldId id="402" r:id="rId94"/>
    <p:sldId id="317" r:id="rId95"/>
    <p:sldId id="443" r:id="rId96"/>
    <p:sldId id="536" r:id="rId97"/>
    <p:sldId id="537" r:id="rId98"/>
    <p:sldId id="403" r:id="rId99"/>
    <p:sldId id="463" r:id="rId100"/>
    <p:sldId id="657" r:id="rId101"/>
    <p:sldId id="356" r:id="rId102"/>
    <p:sldId id="357" r:id="rId103"/>
    <p:sldId id="538" r:id="rId104"/>
    <p:sldId id="539" r:id="rId105"/>
    <p:sldId id="540" r:id="rId106"/>
    <p:sldId id="541" r:id="rId107"/>
    <p:sldId id="542" r:id="rId108"/>
    <p:sldId id="464" r:id="rId109"/>
    <p:sldId id="624" r:id="rId110"/>
    <p:sldId id="625" r:id="rId111"/>
    <p:sldId id="626" r:id="rId112"/>
    <p:sldId id="627" r:id="rId113"/>
    <p:sldId id="628" r:id="rId114"/>
    <p:sldId id="629" r:id="rId115"/>
    <p:sldId id="633" r:id="rId116"/>
    <p:sldId id="630" r:id="rId117"/>
    <p:sldId id="631" r:id="rId118"/>
    <p:sldId id="632" r:id="rId119"/>
    <p:sldId id="465" r:id="rId120"/>
    <p:sldId id="466" r:id="rId121"/>
    <p:sldId id="467" r:id="rId122"/>
    <p:sldId id="470" r:id="rId123"/>
    <p:sldId id="468" r:id="rId124"/>
    <p:sldId id="658" r:id="rId125"/>
    <p:sldId id="469" r:id="rId126"/>
    <p:sldId id="621" r:id="rId127"/>
    <p:sldId id="659" r:id="rId128"/>
    <p:sldId id="622" r:id="rId129"/>
    <p:sldId id="535" r:id="rId130"/>
    <p:sldId id="499" r:id="rId131"/>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CCCCFF"/>
    <a:srgbClr val="9999FF"/>
    <a:srgbClr val="CC99FF"/>
    <a:srgbClr val="FF5050"/>
    <a:srgbClr val="FF0000"/>
    <a:srgbClr val="FF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55" autoAdjust="0"/>
  </p:normalViewPr>
  <p:slideViewPr>
    <p:cSldViewPr>
      <p:cViewPr varScale="1">
        <p:scale>
          <a:sx n="85" d="100"/>
          <a:sy n="85" d="100"/>
        </p:scale>
        <p:origin x="1152"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185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notesMaster" Target="notesMasters/notesMaster1.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handoutMaster" Target="handoutMasters/handoutMaster1.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a:ea typeface="华文细黑" panose="02010600040101010101"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华文细黑" panose="02010600040101010101" pitchFamily="2" charset="-122"/>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dirty="0"/>
              <a:t>单击以编辑母版文本样式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defRPr sz="1200">
                <a:ea typeface="华文细黑" panose="0201060004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defRPr sz="1200">
                <a:ea typeface="华文细黑" panose="02010600040101010101" pitchFamily="2" charset="-122"/>
              </a:defRPr>
            </a:lvl1pPr>
          </a:lstStyle>
          <a:p>
            <a:pPr>
              <a:defRPr/>
            </a:pPr>
            <a:fld id="{ADF76D13-F160-4B4D-93AB-DABD78203DA3}" type="slidenum">
              <a:rPr lang="en-US" altLang="zh-CN"/>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p:nvPr>
        </p:nvSpPr>
        <p:spPr/>
      </p:sp>
      <p:sp>
        <p:nvSpPr>
          <p:cNvPr id="5632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F39E24-3EF0-4637-A47A-43929B21D6FE}" type="slidenum">
              <a:rPr lang="en-US" altLang="zh-CN" sz="1200" smtClean="0">
                <a:ea typeface="华文细黑" panose="02010600040101010101" pitchFamily="2" charset="-122"/>
              </a:rPr>
            </a:fld>
            <a:endParaRPr lang="en-US" altLang="zh-CN" sz="1200">
              <a:ea typeface="华文细黑" panose="0201060004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ChangeArrowheads="1" noTextEdit="1"/>
          </p:cNvSpPr>
          <p:nvPr>
            <p:ph type="sldImg"/>
          </p:nvPr>
        </p:nvSpPr>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3ACAB4-B8E6-405D-884B-34778A43D555}" type="slidenum">
              <a:rPr lang="en-US" altLang="zh-CN" sz="1200" smtClean="0">
                <a:ea typeface="华文细黑" panose="02010600040101010101" pitchFamily="2" charset="-122"/>
              </a:rPr>
            </a:fld>
            <a:endParaRPr lang="en-US" altLang="zh-CN" sz="1200">
              <a:ea typeface="华文细黑" panose="0201060004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p:nvPr>
        </p:nvSpPr>
        <p:spPr/>
      </p:sp>
      <p:sp>
        <p:nvSpPr>
          <p:cNvPr id="870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70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FF33CED-4260-4DD9-BC8B-8F85C6FA373B}" type="slidenum">
              <a:rPr lang="en-US" altLang="zh-CN" sz="1200" smtClean="0">
                <a:latin typeface="Arial" panose="020B0604020202020204" pitchFamily="34" charset="0"/>
                <a:ea typeface="华文细黑" panose="02010600040101010101" pitchFamily="2" charset="-122"/>
              </a:rPr>
            </a:fld>
            <a:endParaRPr lang="en-US" altLang="zh-CN" sz="1200">
              <a:latin typeface="Arial" panose="020B0604020202020204" pitchFamily="34" charset="0"/>
              <a:ea typeface="华文细黑" panose="0201060004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040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23040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E8F0B14D-9C97-43BA-ADFE-5FB078796DFE}"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F49B78A-8B5C-4FFB-986B-499B2238F0ED}" type="slidenum">
              <a:rPr lang="en-US" altLang="zh-CN"/>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6B3E5DD-0001-4958-8FB6-977D87807EA8}" type="slidenum">
              <a:rPr lang="en-US" altLang="zh-CN"/>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3A8EC2F-4BDB-4ADB-85D6-DC278FD80904}" type="slidenum">
              <a:rPr lang="en-US" altLang="zh-CN"/>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23D4898-CEF8-4A44-84E6-837E219589D9}" type="slidenum">
              <a:rPr lang="en-US" altLang="zh-CN"/>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F77093F-7D7B-4E80-B34E-1D0E52BDE880}" type="slidenum">
              <a:rPr lang="en-US" altLang="zh-CN"/>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128683C-5763-4866-A14A-16007D73335B}" type="slidenum">
              <a:rPr lang="en-US" altLang="zh-CN"/>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B68F5B3F-B0FF-4BC4-B03A-0777A16C6D61}" type="slidenum">
              <a:rPr lang="en-US" altLang="zh-CN"/>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157B5C5-8504-4BE1-879E-704DC1DD4D57}" type="slidenum">
              <a:rPr lang="en-US" altLang="zh-CN"/>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A8E5EFF-EF86-4824-AF05-34B254AFF013}" type="slidenum">
              <a:rPr lang="en-US" altLang="zh-CN"/>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A023706-DBD4-4B86-99D6-1C747E161BD8}" type="slidenum">
              <a:rPr lang="en-US" altLang="zh-CN"/>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F95901B-74D6-46CD-B8C3-4D0478869E61}" type="slidenum">
              <a:rPr lang="en-US" altLang="zh-CN"/>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2938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200">
                <a:latin typeface="+mj-lt"/>
                <a:ea typeface="华文细黑" panose="02010600040101010101" pitchFamily="2" charset="-122"/>
              </a:defRPr>
            </a:lvl1pPr>
          </a:lstStyle>
          <a:p>
            <a:pPr>
              <a:defRPr/>
            </a:pPr>
            <a:endParaRPr lang="en-US" altLang="zh-CN"/>
          </a:p>
        </p:txBody>
      </p:sp>
      <p:sp>
        <p:nvSpPr>
          <p:cNvPr id="22938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kumimoji="0" sz="1200">
                <a:latin typeface="+mj-lt"/>
                <a:ea typeface="华文细黑" panose="02010600040101010101" pitchFamily="2" charset="-122"/>
              </a:defRPr>
            </a:lvl1pPr>
          </a:lstStyle>
          <a:p>
            <a:pPr>
              <a:defRPr/>
            </a:pPr>
            <a:endParaRPr lang="en-US" altLang="zh-CN"/>
          </a:p>
        </p:txBody>
      </p:sp>
      <p:sp>
        <p:nvSpPr>
          <p:cNvPr id="22938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200">
                <a:latin typeface="Garamond" panose="02020404030301010803" pitchFamily="18" charset="0"/>
                <a:ea typeface="华文细黑" panose="02010600040101010101" pitchFamily="2" charset="-122"/>
              </a:defRPr>
            </a:lvl1pPr>
          </a:lstStyle>
          <a:p>
            <a:pPr>
              <a:defRPr/>
            </a:pPr>
            <a:fld id="{34F55D2B-B551-4955-BEDF-E0894ED60E92}" type="slidenum">
              <a:rPr lang="en-US" altLang="zh-CN"/>
            </a:fld>
            <a:endParaRPr lang="en-US" altLang="zh-CN" dirty="0"/>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华文细黑" panose="02010600040101010101" pitchFamily="2" charset="-122"/>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华文细黑" panose="02010600040101010101" pitchFamily="2" charset="-122"/>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华文细黑" panose="02010600040101010101" pitchFamily="2" charset="-122"/>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华文细黑" panose="02010600040101010101" pitchFamily="2" charset="-122"/>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华文细黑" panose="02010600040101010101" pitchFamily="2" charset="-122"/>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7D8B470-EA6F-4561-A372-DC84DDDFCE0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099" name="Rectangle 3"/>
          <p:cNvSpPr>
            <a:spLocks noGrp="1" noChangeArrowheads="1"/>
          </p:cNvSpPr>
          <p:nvPr>
            <p:ph type="body" idx="1"/>
          </p:nvPr>
        </p:nvSpPr>
        <p:spPr>
          <a:xfrm>
            <a:off x="323850" y="1268413"/>
            <a:ext cx="8178800" cy="4171950"/>
          </a:xfrm>
          <a:noFill/>
        </p:spPr>
        <p:txBody>
          <a:bodyPr/>
          <a:lstStyle/>
          <a:p>
            <a:pPr eaLnBrk="1" hangingPunct="1">
              <a:lnSpc>
                <a:spcPct val="150000"/>
              </a:lnSpc>
            </a:pPr>
            <a:r>
              <a:rPr lang="en-US" altLang="zh-CN" sz="2600" b="1">
                <a:latin typeface="华文细黑" panose="02010600040101010101" pitchFamily="2" charset="-122"/>
              </a:rPr>
              <a:t>3.1 </a:t>
            </a:r>
            <a:r>
              <a:rPr lang="zh-CN" altLang="en-US" sz="2600" b="1">
                <a:latin typeface="华文细黑" panose="02010600040101010101" pitchFamily="2" charset="-122"/>
              </a:rPr>
              <a:t>文法的引入</a:t>
            </a:r>
            <a:endParaRPr lang="zh-CN" altLang="en-US" sz="2600" b="1">
              <a:latin typeface="华文细黑" panose="02010600040101010101" pitchFamily="2" charset="-122"/>
            </a:endParaRPr>
          </a:p>
          <a:p>
            <a:pPr eaLnBrk="1" hangingPunct="1">
              <a:lnSpc>
                <a:spcPct val="150000"/>
              </a:lnSpc>
            </a:pPr>
            <a:r>
              <a:rPr lang="en-US" altLang="zh-CN" sz="2600" b="1">
                <a:latin typeface="华文细黑" panose="02010600040101010101" pitchFamily="2" charset="-122"/>
              </a:rPr>
              <a:t>3.2 </a:t>
            </a:r>
            <a:r>
              <a:rPr lang="zh-CN" altLang="en-US" sz="2600" b="1">
                <a:latin typeface="华文细黑" panose="02010600040101010101" pitchFamily="2" charset="-122"/>
              </a:rPr>
              <a:t>字母表和符号串</a:t>
            </a:r>
            <a:endParaRPr lang="zh-CN" altLang="en-US" sz="2600" b="1">
              <a:latin typeface="华文细黑" panose="02010600040101010101" pitchFamily="2" charset="-122"/>
            </a:endParaRPr>
          </a:p>
          <a:p>
            <a:pPr eaLnBrk="1" hangingPunct="1">
              <a:lnSpc>
                <a:spcPct val="150000"/>
              </a:lnSpc>
            </a:pPr>
            <a:r>
              <a:rPr lang="en-US" altLang="zh-CN" sz="2600" b="1">
                <a:latin typeface="华文细黑" panose="02010600040101010101" pitchFamily="2" charset="-122"/>
              </a:rPr>
              <a:t>3.3 </a:t>
            </a:r>
            <a:r>
              <a:rPr lang="zh-CN" altLang="en-US" sz="2600" b="1">
                <a:latin typeface="华文细黑" panose="02010600040101010101" pitchFamily="2" charset="-122"/>
              </a:rPr>
              <a:t>文法和语言的形式定义</a:t>
            </a:r>
            <a:endParaRPr lang="zh-CN" altLang="en-US" sz="2600" b="1">
              <a:latin typeface="华文细黑" panose="02010600040101010101" pitchFamily="2" charset="-122"/>
            </a:endParaRPr>
          </a:p>
          <a:p>
            <a:pPr eaLnBrk="1" hangingPunct="1">
              <a:lnSpc>
                <a:spcPct val="150000"/>
              </a:lnSpc>
            </a:pPr>
            <a:r>
              <a:rPr lang="en-US" altLang="zh-CN" sz="2600" b="1">
                <a:latin typeface="华文细黑" panose="02010600040101010101" pitchFamily="2" charset="-122"/>
              </a:rPr>
              <a:t>3.4 </a:t>
            </a:r>
            <a:r>
              <a:rPr lang="zh-CN" altLang="en-US" sz="2600" b="1">
                <a:latin typeface="华文细黑" panose="02010600040101010101" pitchFamily="2" charset="-122"/>
              </a:rPr>
              <a:t>文法和语言分类</a:t>
            </a:r>
            <a:endParaRPr lang="zh-CN" altLang="en-US" sz="2600" b="1">
              <a:latin typeface="华文细黑" panose="02010600040101010101" pitchFamily="2" charset="-122"/>
            </a:endParaRPr>
          </a:p>
          <a:p>
            <a:pPr eaLnBrk="1" hangingPunct="1">
              <a:lnSpc>
                <a:spcPct val="150000"/>
              </a:lnSpc>
            </a:pPr>
            <a:r>
              <a:rPr lang="en-US" altLang="zh-CN" sz="2600" b="1">
                <a:latin typeface="华文细黑" panose="02010600040101010101" pitchFamily="2" charset="-122"/>
              </a:rPr>
              <a:t>3.5	 </a:t>
            </a:r>
            <a:r>
              <a:rPr lang="zh-CN" altLang="en-US" sz="2600" b="1">
                <a:latin typeface="华文细黑" panose="02010600040101010101" pitchFamily="2" charset="-122"/>
              </a:rPr>
              <a:t>上下文无关文法及其语法树</a:t>
            </a:r>
            <a:endParaRPr lang="zh-CN" altLang="en-US" sz="2600" b="1">
              <a:latin typeface="华文细黑" panose="02010600040101010101" pitchFamily="2" charset="-122"/>
            </a:endParaRPr>
          </a:p>
          <a:p>
            <a:pPr eaLnBrk="1" hangingPunct="1">
              <a:lnSpc>
                <a:spcPct val="150000"/>
              </a:lnSpc>
            </a:pPr>
            <a:r>
              <a:rPr lang="en-US" altLang="zh-CN" sz="2600" b="1">
                <a:latin typeface="华文细黑" panose="02010600040101010101" pitchFamily="2" charset="-122"/>
              </a:rPr>
              <a:t>3.6 </a:t>
            </a:r>
            <a:r>
              <a:rPr lang="zh-CN" altLang="en-US" sz="2600" b="1">
                <a:latin typeface="华文细黑" panose="02010600040101010101" pitchFamily="2" charset="-122"/>
              </a:rPr>
              <a:t>对实用文法的限制与扩充</a:t>
            </a:r>
            <a:endParaRPr lang="zh-CN" altLang="en-US" sz="2600" b="1">
              <a:latin typeface="华文细黑" panose="02010600040101010101" pitchFamily="2" charset="-122"/>
              <a:hlinkClick r:id="rId1" action="ppaction://hlinksldjump"/>
            </a:endParaRPr>
          </a:p>
        </p:txBody>
      </p:sp>
      <p:sp>
        <p:nvSpPr>
          <p:cNvPr id="4100" name="Rectangle 9"/>
          <p:cNvSpPr>
            <a:spLocks noGrp="1" noChangeArrowheads="1"/>
          </p:cNvSpPr>
          <p:nvPr>
            <p:ph type="title"/>
          </p:nvPr>
        </p:nvSpPr>
        <p:spPr>
          <a:xfrm>
            <a:off x="304800" y="211138"/>
            <a:ext cx="7772400" cy="914400"/>
          </a:xfrm>
          <a:noFill/>
        </p:spPr>
        <p:txBody>
          <a:bodyPr/>
          <a:lstStyle/>
          <a:p>
            <a:pPr algn="ctr" eaLnBrk="1" hangingPunct="1"/>
            <a:r>
              <a:rPr lang="zh-CN" altLang="en-US" b="1"/>
              <a:t>第</a:t>
            </a:r>
            <a:r>
              <a:rPr lang="en-US" altLang="zh-CN" b="1"/>
              <a:t>3</a:t>
            </a:r>
            <a:r>
              <a:rPr lang="zh-CN" altLang="en-US" b="1"/>
              <a:t>章 文法和语言</a:t>
            </a:r>
            <a:r>
              <a:rPr lang="zh-CN" altLang="en-US"/>
              <a:t> </a:t>
            </a:r>
            <a:endParaRPr lang="zh-CN" altLang="en-US"/>
          </a:p>
        </p:txBody>
      </p:sp>
      <p:sp>
        <p:nvSpPr>
          <p:cNvPr id="4101" name="Line 10"/>
          <p:cNvSpPr>
            <a:spLocks noChangeShapeType="1"/>
          </p:cNvSpPr>
          <p:nvPr/>
        </p:nvSpPr>
        <p:spPr bwMode="auto">
          <a:xfrm>
            <a:off x="0" y="1049338"/>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A4D2EA-B9E8-4063-978F-90C761E41D2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3315" name="Rectangle 2"/>
          <p:cNvSpPr>
            <a:spLocks noGrp="1" noChangeArrowheads="1"/>
          </p:cNvSpPr>
          <p:nvPr>
            <p:ph type="title"/>
          </p:nvPr>
        </p:nvSpPr>
        <p:spPr>
          <a:xfrm>
            <a:off x="304800" y="211138"/>
            <a:ext cx="7772400" cy="914400"/>
          </a:xfrm>
        </p:spPr>
        <p:txBody>
          <a:bodyPr/>
          <a:lstStyle/>
          <a:p>
            <a:pPr eaLnBrk="1" hangingPunct="1"/>
            <a:r>
              <a:rPr kumimoji="1" lang="zh-CN" altLang="en-US" sz="3200" b="1">
                <a:solidFill>
                  <a:srgbClr val="FF0000"/>
                </a:solidFill>
              </a:rPr>
              <a:t>什么是文法</a:t>
            </a:r>
            <a:endParaRPr kumimoji="1" lang="zh-CN" altLang="en-US" sz="3200" b="1">
              <a:solidFill>
                <a:srgbClr val="FF0000"/>
              </a:solidFill>
            </a:endParaRPr>
          </a:p>
        </p:txBody>
      </p:sp>
      <p:sp>
        <p:nvSpPr>
          <p:cNvPr id="13316" name="Line 3"/>
          <p:cNvSpPr>
            <a:spLocks noChangeShapeType="1"/>
          </p:cNvSpPr>
          <p:nvPr/>
        </p:nvSpPr>
        <p:spPr bwMode="auto">
          <a:xfrm>
            <a:off x="0" y="1049338"/>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17" name="Text Box 4"/>
          <p:cNvSpPr txBox="1">
            <a:spLocks noChangeArrowheads="1"/>
          </p:cNvSpPr>
          <p:nvPr/>
        </p:nvSpPr>
        <p:spPr bwMode="auto">
          <a:xfrm>
            <a:off x="395288" y="1484313"/>
            <a:ext cx="8458200" cy="19383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华文细黑" panose="02010600040101010101" pitchFamily="2" charset="-122"/>
              </a:rPr>
              <a:t>        </a:t>
            </a:r>
            <a:r>
              <a:rPr lang="zh-CN" altLang="en-US" b="1">
                <a:ea typeface="华文细黑" panose="02010600040101010101" pitchFamily="2" charset="-122"/>
              </a:rPr>
              <a:t>简单来说，文法是语言结构的定义和描述，是由一组规则（或称为产生式）组成的，用来定义抽象的语法单位。</a:t>
            </a:r>
            <a:endParaRPr lang="zh-CN" altLang="en-US" b="1">
              <a:ea typeface="华文细黑" panose="02010600040101010101" pitchFamily="2" charset="-122"/>
            </a:endParaRPr>
          </a:p>
          <a:p>
            <a:pPr eaLnBrk="1" hangingPunct="1">
              <a:spcBef>
                <a:spcPct val="50000"/>
              </a:spcBef>
            </a:pPr>
            <a:endParaRPr lang="zh-CN" altLang="en-US" b="1">
              <a:ea typeface="华文细黑" panose="02010600040101010101" pitchFamily="2" charset="-122"/>
            </a:endParaRPr>
          </a:p>
          <a:p>
            <a:pPr eaLnBrk="1" hangingPunct="1">
              <a:spcBef>
                <a:spcPct val="50000"/>
              </a:spcBef>
            </a:pPr>
            <a:r>
              <a:rPr lang="zh-CN" altLang="en-US" b="1">
                <a:ea typeface="华文细黑" panose="02010600040101010101" pitchFamily="2" charset="-122"/>
              </a:rPr>
              <a:t>         对于程序设计语言而言，文法描述了程序的书写规则。</a:t>
            </a:r>
            <a:r>
              <a:rPr lang="zh-CN" altLang="en-US">
                <a:ea typeface="华文细黑" panose="02010600040101010101" pitchFamily="2" charset="-122"/>
              </a:rPr>
              <a:t> </a:t>
            </a:r>
            <a:endParaRPr lang="zh-CN" altLang="en-US">
              <a:ea typeface="华文细黑" panose="02010600040101010101" pitchFamily="2" charset="-122"/>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noChangeArrowheads="1"/>
          </p:cNvSpPr>
          <p:nvPr>
            <p:ph type="sldNum" sz="quarter" idx="12"/>
          </p:nvPr>
        </p:nvSpPr>
        <p:spPr>
          <a:xfrm>
            <a:off x="6553200" y="6029102"/>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F818AE3-C8A1-4D2C-A428-6A987ADA1809}"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07523" name="Rectangle 2"/>
          <p:cNvSpPr>
            <a:spLocks noGrp="1" noChangeArrowheads="1"/>
          </p:cNvSpPr>
          <p:nvPr>
            <p:ph type="title"/>
          </p:nvPr>
        </p:nvSpPr>
        <p:spPr/>
        <p:txBody>
          <a:bodyPr/>
          <a:lstStyle/>
          <a:p>
            <a:pPr eaLnBrk="1" hangingPunct="1"/>
            <a:r>
              <a:rPr lang="zh-CN" altLang="en-US" sz="4000" b="1"/>
              <a:t>自下而上的语法分析</a:t>
            </a:r>
            <a:endParaRPr lang="zh-CN" altLang="en-US" sz="4000" b="1"/>
          </a:p>
        </p:txBody>
      </p:sp>
      <p:sp>
        <p:nvSpPr>
          <p:cNvPr id="107524" name="Rectangle 3"/>
          <p:cNvSpPr>
            <a:spLocks noGrp="1" noChangeArrowheads="1"/>
          </p:cNvSpPr>
          <p:nvPr>
            <p:ph type="body" idx="1"/>
          </p:nvPr>
        </p:nvSpPr>
        <p:spPr>
          <a:xfrm>
            <a:off x="457200" y="1196752"/>
            <a:ext cx="8229600" cy="2014538"/>
          </a:xfrm>
          <a:solidFill>
            <a:srgbClr val="00FF99"/>
          </a:solidFill>
        </p:spPr>
        <p:txBody>
          <a:bodyPr/>
          <a:lstStyle/>
          <a:p>
            <a:pPr eaLnBrk="1" hangingPunct="1">
              <a:buFont typeface="Wingdings" panose="05000000000000000000" pitchFamily="2" charset="2"/>
              <a:buNone/>
            </a:pPr>
            <a:r>
              <a:rPr lang="zh-CN" altLang="en-US" b="1" dirty="0">
                <a:latin typeface="Times New Roman" panose="02020603050405020304" pitchFamily="18" charset="0"/>
              </a:rPr>
              <a:t>例：文法</a:t>
            </a:r>
            <a:r>
              <a:rPr lang="en-US" altLang="zh-CN" b="1" dirty="0">
                <a:latin typeface="Times New Roman" panose="02020603050405020304" pitchFamily="18" charset="0"/>
              </a:rPr>
              <a:t>G</a:t>
            </a:r>
            <a:r>
              <a:rPr lang="zh-CN" altLang="en-US" b="1" dirty="0">
                <a:latin typeface="Times New Roman" panose="02020603050405020304" pitchFamily="18" charset="0"/>
              </a:rPr>
              <a:t>：   </a:t>
            </a:r>
            <a:r>
              <a:rPr lang="en-US" altLang="zh-CN" b="1" dirty="0">
                <a:latin typeface="Times New Roman" panose="02020603050405020304" pitchFamily="18" charset="0"/>
              </a:rPr>
              <a:t>S </a:t>
            </a:r>
            <a:r>
              <a:rPr lang="en-US" altLang="zh-CN" b="1" dirty="0">
                <a:latin typeface="华文细黑" panose="02010600040101010101" pitchFamily="2" charset="-122"/>
              </a:rPr>
              <a:t>→ </a:t>
            </a:r>
            <a:r>
              <a:rPr lang="en-US" altLang="zh-CN" b="1" dirty="0" err="1">
                <a:solidFill>
                  <a:srgbClr val="CC0000"/>
                </a:solidFill>
                <a:latin typeface="Times New Roman" panose="02020603050405020304" pitchFamily="18" charset="0"/>
              </a:rPr>
              <a:t>c</a:t>
            </a:r>
            <a:r>
              <a:rPr lang="en-US" altLang="zh-CN" b="1" dirty="0" err="1">
                <a:latin typeface="Times New Roman" panose="02020603050405020304" pitchFamily="18" charset="0"/>
              </a:rPr>
              <a:t>A</a:t>
            </a:r>
            <a:r>
              <a:rPr lang="en-US" altLang="zh-CN" b="1" dirty="0" err="1">
                <a:solidFill>
                  <a:srgbClr val="CC0000"/>
                </a:solidFill>
                <a:latin typeface="Times New Roman" panose="02020603050405020304" pitchFamily="18" charset="0"/>
              </a:rPr>
              <a:t>d</a:t>
            </a:r>
            <a:br>
              <a:rPr lang="en-US" altLang="zh-CN" b="1" dirty="0">
                <a:latin typeface="Times New Roman" panose="02020603050405020304" pitchFamily="18" charset="0"/>
              </a:rPr>
            </a:br>
            <a:r>
              <a:rPr lang="en-US" altLang="zh-CN" b="1" dirty="0">
                <a:latin typeface="Times New Roman" panose="02020603050405020304" pitchFamily="18" charset="0"/>
              </a:rPr>
              <a:t>                       A </a:t>
            </a:r>
            <a:r>
              <a:rPr lang="en-US" altLang="zh-CN" b="1" dirty="0">
                <a:latin typeface="华文细黑" panose="02010600040101010101" pitchFamily="2" charset="-122"/>
              </a:rPr>
              <a:t>→ </a:t>
            </a:r>
            <a:r>
              <a:rPr lang="en-US" altLang="zh-CN" b="1" dirty="0">
                <a:solidFill>
                  <a:srgbClr val="CC0000"/>
                </a:solidFill>
                <a:latin typeface="Times New Roman" panose="02020603050405020304" pitchFamily="18" charset="0"/>
              </a:rPr>
              <a:t>ab</a:t>
            </a:r>
            <a:br>
              <a:rPr lang="en-US" altLang="zh-CN" b="1" dirty="0">
                <a:latin typeface="Times New Roman" panose="02020603050405020304" pitchFamily="18" charset="0"/>
              </a:rPr>
            </a:br>
            <a:r>
              <a:rPr lang="en-US" altLang="zh-CN" b="1" dirty="0">
                <a:latin typeface="Times New Roman" panose="02020603050405020304" pitchFamily="18" charset="0"/>
              </a:rPr>
              <a:t>                       A </a:t>
            </a:r>
            <a:r>
              <a:rPr lang="en-US" altLang="zh-CN" b="1" dirty="0">
                <a:latin typeface="华文细黑" panose="02010600040101010101" pitchFamily="2" charset="-122"/>
              </a:rPr>
              <a:t>→ </a:t>
            </a:r>
            <a:r>
              <a:rPr lang="en-US" altLang="zh-CN" b="1" dirty="0">
                <a:solidFill>
                  <a:srgbClr val="CC0000"/>
                </a:solidFill>
                <a:latin typeface="Times New Roman" panose="02020603050405020304" pitchFamily="18" charset="0"/>
              </a:rPr>
              <a:t>a</a:t>
            </a:r>
            <a:br>
              <a:rPr lang="en-US" altLang="zh-CN" b="1" dirty="0">
                <a:latin typeface="Times New Roman" panose="02020603050405020304" pitchFamily="18" charset="0"/>
              </a:rPr>
            </a:br>
            <a:r>
              <a:rPr lang="zh-CN" altLang="en-US" b="1" dirty="0">
                <a:latin typeface="Times New Roman" panose="02020603050405020304" pitchFamily="18" charset="0"/>
              </a:rPr>
              <a:t>识别输入串</a:t>
            </a:r>
            <a:r>
              <a:rPr lang="en-US" altLang="zh-CN" b="1" dirty="0">
                <a:latin typeface="Times New Roman" panose="02020603050405020304" pitchFamily="18" charset="0"/>
              </a:rPr>
              <a:t>w=</a:t>
            </a:r>
            <a:r>
              <a:rPr lang="en-US" altLang="zh-CN" b="1" dirty="0" err="1">
                <a:solidFill>
                  <a:srgbClr val="CC0000"/>
                </a:solidFill>
                <a:latin typeface="Times New Roman" panose="02020603050405020304" pitchFamily="18" charset="0"/>
              </a:rPr>
              <a:t>cabd</a:t>
            </a:r>
            <a:r>
              <a:rPr lang="zh-CN" altLang="en-US" b="1" dirty="0">
                <a:latin typeface="Times New Roman" panose="02020603050405020304" pitchFamily="18" charset="0"/>
              </a:rPr>
              <a:t>是否该文法的</a:t>
            </a:r>
            <a:r>
              <a:rPr lang="zh-CN" altLang="en-US" b="1" dirty="0">
                <a:solidFill>
                  <a:srgbClr val="CC0000"/>
                </a:solidFill>
                <a:latin typeface="Times New Roman" panose="02020603050405020304" pitchFamily="18" charset="0"/>
              </a:rPr>
              <a:t>句子</a:t>
            </a:r>
            <a:endParaRPr lang="zh-CN" altLang="en-US" b="1" dirty="0">
              <a:latin typeface="Times New Roman" panose="02020603050405020304" pitchFamily="18" charset="0"/>
            </a:endParaRPr>
          </a:p>
        </p:txBody>
      </p:sp>
      <p:sp>
        <p:nvSpPr>
          <p:cNvPr id="107525" name="Text Box 4"/>
          <p:cNvSpPr txBox="1">
            <a:spLocks noChangeArrowheads="1"/>
          </p:cNvSpPr>
          <p:nvPr/>
        </p:nvSpPr>
        <p:spPr bwMode="auto">
          <a:xfrm>
            <a:off x="457200" y="3573016"/>
            <a:ext cx="8229600" cy="22161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							S</a:t>
            </a:r>
            <a:endParaRPr lang="en-US" altLang="zh-CN" b="1" dirty="0">
              <a:ea typeface="华文细黑" panose="02010600040101010101" pitchFamily="2" charset="-122"/>
            </a:endParaRPr>
          </a:p>
          <a:p>
            <a:pPr eaLnBrk="1" hangingPunct="1">
              <a:spcBef>
                <a:spcPct val="50000"/>
              </a:spcBef>
            </a:pPr>
            <a:r>
              <a:rPr lang="en-US" altLang="zh-CN" b="1" dirty="0">
                <a:ea typeface="华文细黑" panose="02010600040101010101" pitchFamily="2" charset="-122"/>
              </a:rPr>
              <a:t>				 </a:t>
            </a:r>
            <a:r>
              <a:rPr lang="en-US" altLang="zh-CN" b="1" dirty="0">
                <a:solidFill>
                  <a:srgbClr val="0000FF"/>
                </a:solidFill>
                <a:ea typeface="华文细黑" panose="02010600040101010101" pitchFamily="2" charset="-122"/>
              </a:rPr>
              <a:t>A</a:t>
            </a:r>
            <a:r>
              <a:rPr lang="en-US" altLang="zh-CN" b="1" dirty="0">
                <a:ea typeface="华文细黑" panose="02010600040101010101" pitchFamily="2" charset="-122"/>
              </a:rPr>
              <a:t>			</a:t>
            </a:r>
            <a:r>
              <a:rPr lang="en-US" altLang="zh-CN" b="1" dirty="0">
                <a:solidFill>
                  <a:srgbClr val="0000FF"/>
                </a:solidFill>
                <a:ea typeface="华文细黑" panose="02010600040101010101" pitchFamily="2" charset="-122"/>
              </a:rPr>
              <a:t>A</a:t>
            </a:r>
            <a:r>
              <a:rPr lang="en-US" altLang="zh-CN" b="1" dirty="0">
                <a:ea typeface="华文细黑" panose="02010600040101010101" pitchFamily="2" charset="-122"/>
              </a:rPr>
              <a:t>	</a:t>
            </a:r>
            <a:endParaRPr lang="en-US" altLang="zh-CN" b="1" dirty="0">
              <a:ea typeface="华文细黑" panose="02010600040101010101" pitchFamily="2" charset="-122"/>
            </a:endParaRPr>
          </a:p>
          <a:p>
            <a:pPr eaLnBrk="1" hangingPunct="1">
              <a:spcBef>
                <a:spcPct val="50000"/>
              </a:spcBef>
            </a:pP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c    a      b     d</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c     a</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b     d</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c      a</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b</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d</a:t>
            </a:r>
            <a:r>
              <a:rPr lang="en-US" altLang="zh-CN" b="1" dirty="0">
                <a:ea typeface="华文细黑" panose="02010600040101010101" pitchFamily="2" charset="-122"/>
              </a:rPr>
              <a:t> </a:t>
            </a:r>
            <a:endParaRPr lang="en-US" altLang="zh-CN" b="1" dirty="0">
              <a:ea typeface="华文细黑" panose="02010600040101010101" pitchFamily="2" charset="-122"/>
            </a:endParaRPr>
          </a:p>
          <a:p>
            <a:pPr eaLnBrk="1" hangingPunct="1">
              <a:spcBef>
                <a:spcPct val="50000"/>
              </a:spcBef>
            </a:pPr>
            <a:r>
              <a:rPr lang="zh-CN" altLang="en-US" sz="2800" b="1" dirty="0">
                <a:solidFill>
                  <a:srgbClr val="CC0000"/>
                </a:solidFill>
                <a:ea typeface="华文细黑" panose="02010600040101010101" pitchFamily="2" charset="-122"/>
              </a:rPr>
              <a:t>规约</a:t>
            </a:r>
            <a:r>
              <a:rPr lang="zh-CN" altLang="en-US" sz="2800" b="1" dirty="0">
                <a:ea typeface="华文细黑" panose="02010600040101010101" pitchFamily="2" charset="-122"/>
              </a:rPr>
              <a:t>过程构造的推导： </a:t>
            </a:r>
            <a:r>
              <a:rPr lang="en-US" altLang="zh-CN" sz="2800" b="1" dirty="0" err="1">
                <a:solidFill>
                  <a:srgbClr val="CC0000"/>
                </a:solidFill>
                <a:ea typeface="华文细黑" panose="02010600040101010101" pitchFamily="2" charset="-122"/>
              </a:rPr>
              <a:t>c</a:t>
            </a:r>
            <a:r>
              <a:rPr lang="en-US" altLang="zh-CN" sz="2800" b="1" dirty="0" err="1">
                <a:solidFill>
                  <a:srgbClr val="0000FF"/>
                </a:solidFill>
                <a:ea typeface="华文细黑" panose="02010600040101010101" pitchFamily="2" charset="-122"/>
              </a:rPr>
              <a:t>A</a:t>
            </a:r>
            <a:r>
              <a:rPr lang="en-US" altLang="zh-CN" sz="2800" b="1" dirty="0" err="1">
                <a:solidFill>
                  <a:srgbClr val="CC0000"/>
                </a:solidFill>
                <a:ea typeface="华文细黑" panose="02010600040101010101" pitchFamily="2" charset="-122"/>
              </a:rPr>
              <a:t>d</a:t>
            </a:r>
            <a:r>
              <a:rPr lang="en-US" altLang="zh-CN" sz="2800" b="1" dirty="0">
                <a:ea typeface="华文细黑" panose="02010600040101010101" pitchFamily="2" charset="-122"/>
              </a:rPr>
              <a:t> </a:t>
            </a:r>
            <a:r>
              <a:rPr lang="en-US" altLang="zh-CN" sz="2800" b="1" dirty="0">
                <a:ea typeface="华文细黑" panose="02010600040101010101" pitchFamily="2" charset="-122"/>
                <a:sym typeface="Symbol" panose="05050102010706020507" pitchFamily="18" charset="2"/>
              </a:rPr>
              <a:t></a:t>
            </a:r>
            <a:r>
              <a:rPr lang="en-US" altLang="zh-CN" sz="2800" b="1" dirty="0">
                <a:solidFill>
                  <a:srgbClr val="CC0000"/>
                </a:solidFill>
                <a:ea typeface="华文细黑" panose="02010600040101010101" pitchFamily="2" charset="-122"/>
              </a:rPr>
              <a:t> </a:t>
            </a:r>
            <a:r>
              <a:rPr lang="en-US" altLang="zh-CN" sz="2800" b="1" dirty="0" err="1">
                <a:solidFill>
                  <a:srgbClr val="CC0000"/>
                </a:solidFill>
                <a:ea typeface="华文细黑" panose="02010600040101010101" pitchFamily="2" charset="-122"/>
              </a:rPr>
              <a:t>c</a:t>
            </a:r>
            <a:r>
              <a:rPr lang="en-US" altLang="zh-CN" sz="2800" b="1" u="sng" dirty="0" err="1">
                <a:solidFill>
                  <a:srgbClr val="CC0000"/>
                </a:solidFill>
                <a:ea typeface="华文细黑" panose="02010600040101010101" pitchFamily="2" charset="-122"/>
              </a:rPr>
              <a:t>ab</a:t>
            </a:r>
            <a:r>
              <a:rPr lang="en-US" altLang="zh-CN" sz="2800" b="1" dirty="0" err="1">
                <a:solidFill>
                  <a:srgbClr val="CC0000"/>
                </a:solidFill>
                <a:ea typeface="华文细黑" panose="02010600040101010101" pitchFamily="2" charset="-122"/>
              </a:rPr>
              <a:t>d</a:t>
            </a:r>
            <a:r>
              <a:rPr lang="en-US" altLang="zh-CN" sz="2800" b="1" dirty="0">
                <a:solidFill>
                  <a:srgbClr val="CC0000"/>
                </a:solidFill>
                <a:ea typeface="华文细黑" panose="02010600040101010101" pitchFamily="2" charset="-122"/>
              </a:rPr>
              <a:t>      S </a:t>
            </a:r>
            <a:r>
              <a:rPr lang="en-US" altLang="zh-CN" sz="2800" b="1" dirty="0">
                <a:ea typeface="华文细黑" panose="02010600040101010101" pitchFamily="2" charset="-122"/>
                <a:sym typeface="Symbol" panose="05050102010706020507" pitchFamily="18" charset="2"/>
              </a:rPr>
              <a:t> </a:t>
            </a:r>
            <a:r>
              <a:rPr lang="en-US" altLang="zh-CN" sz="2800" b="1" dirty="0" err="1">
                <a:solidFill>
                  <a:srgbClr val="CC0000"/>
                </a:solidFill>
                <a:ea typeface="华文细黑" panose="02010600040101010101" pitchFamily="2" charset="-122"/>
              </a:rPr>
              <a:t>c</a:t>
            </a:r>
            <a:r>
              <a:rPr lang="en-US" altLang="zh-CN" sz="2800" b="1" dirty="0" err="1">
                <a:solidFill>
                  <a:srgbClr val="0000FF"/>
                </a:solidFill>
                <a:ea typeface="华文细黑" panose="02010600040101010101" pitchFamily="2" charset="-122"/>
              </a:rPr>
              <a:t>A</a:t>
            </a:r>
            <a:r>
              <a:rPr lang="en-US" altLang="zh-CN" sz="2800" b="1" dirty="0" err="1">
                <a:solidFill>
                  <a:srgbClr val="CC0000"/>
                </a:solidFill>
                <a:ea typeface="华文细黑" panose="02010600040101010101" pitchFamily="2" charset="-122"/>
              </a:rPr>
              <a:t>d</a:t>
            </a:r>
            <a:endParaRPr lang="en-US" altLang="zh-CN" sz="2800" b="1" dirty="0">
              <a:solidFill>
                <a:srgbClr val="CC0000"/>
              </a:solidFill>
              <a:ea typeface="华文细黑" panose="02010600040101010101" pitchFamily="2" charset="-122"/>
            </a:endParaRPr>
          </a:p>
        </p:txBody>
      </p:sp>
      <p:sp>
        <p:nvSpPr>
          <p:cNvPr id="107526" name="Line 5"/>
          <p:cNvSpPr>
            <a:spLocks noChangeShapeType="1"/>
          </p:cNvSpPr>
          <p:nvPr/>
        </p:nvSpPr>
        <p:spPr bwMode="auto">
          <a:xfrm>
            <a:off x="7048500" y="3954016"/>
            <a:ext cx="0" cy="2251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27" name="Line 6"/>
          <p:cNvSpPr>
            <a:spLocks noChangeShapeType="1"/>
          </p:cNvSpPr>
          <p:nvPr/>
        </p:nvSpPr>
        <p:spPr bwMode="auto">
          <a:xfrm flipH="1">
            <a:off x="6110747" y="3954016"/>
            <a:ext cx="937751" cy="8303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28" name="Line 7"/>
          <p:cNvSpPr>
            <a:spLocks noChangeShapeType="1"/>
          </p:cNvSpPr>
          <p:nvPr/>
        </p:nvSpPr>
        <p:spPr bwMode="auto">
          <a:xfrm>
            <a:off x="7048500" y="3954016"/>
            <a:ext cx="1108713" cy="81810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29" name="Line 8"/>
          <p:cNvSpPr>
            <a:spLocks noChangeShapeType="1"/>
          </p:cNvSpPr>
          <p:nvPr/>
        </p:nvSpPr>
        <p:spPr bwMode="auto">
          <a:xfrm flipH="1">
            <a:off x="6743700" y="4527104"/>
            <a:ext cx="3048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0" name="Line 9"/>
          <p:cNvSpPr>
            <a:spLocks noChangeShapeType="1"/>
          </p:cNvSpPr>
          <p:nvPr/>
        </p:nvSpPr>
        <p:spPr bwMode="auto">
          <a:xfrm>
            <a:off x="7048500" y="4527104"/>
            <a:ext cx="381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1" name="Line 10"/>
          <p:cNvSpPr>
            <a:spLocks noChangeShapeType="1"/>
          </p:cNvSpPr>
          <p:nvPr/>
        </p:nvSpPr>
        <p:spPr bwMode="auto">
          <a:xfrm flipH="1">
            <a:off x="4044307" y="4528691"/>
            <a:ext cx="3048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2" name="Line 11"/>
          <p:cNvSpPr>
            <a:spLocks noChangeShapeType="1"/>
          </p:cNvSpPr>
          <p:nvPr/>
        </p:nvSpPr>
        <p:spPr bwMode="auto">
          <a:xfrm>
            <a:off x="4349107" y="4527104"/>
            <a:ext cx="304800" cy="27613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wipe(down)">
                                      <p:cBhvr>
                                        <p:cTn id="7" dur="500"/>
                                        <p:tgtEl>
                                          <p:spTgt spid="1075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7525"/>
                                        </p:tgtEl>
                                        <p:attrNameLst>
                                          <p:attrName>style.visibility</p:attrName>
                                        </p:attrNameLst>
                                      </p:cBhvr>
                                      <p:to>
                                        <p:strVal val="visible"/>
                                      </p:to>
                                    </p:set>
                                    <p:animEffect transition="in" filter="wipe(down)">
                                      <p:cBhvr>
                                        <p:cTn id="10" dur="500"/>
                                        <p:tgtEl>
                                          <p:spTgt spid="1075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7526"/>
                                        </p:tgtEl>
                                        <p:attrNameLst>
                                          <p:attrName>style.visibility</p:attrName>
                                        </p:attrNameLst>
                                      </p:cBhvr>
                                      <p:to>
                                        <p:strVal val="visible"/>
                                      </p:to>
                                    </p:set>
                                    <p:animEffect transition="in" filter="wipe(down)">
                                      <p:cBhvr>
                                        <p:cTn id="13" dur="500"/>
                                        <p:tgtEl>
                                          <p:spTgt spid="10752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7527"/>
                                        </p:tgtEl>
                                        <p:attrNameLst>
                                          <p:attrName>style.visibility</p:attrName>
                                        </p:attrNameLst>
                                      </p:cBhvr>
                                      <p:to>
                                        <p:strVal val="visible"/>
                                      </p:to>
                                    </p:set>
                                    <p:animEffect transition="in" filter="wipe(down)">
                                      <p:cBhvr>
                                        <p:cTn id="16" dur="500"/>
                                        <p:tgtEl>
                                          <p:spTgt spid="10752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7528"/>
                                        </p:tgtEl>
                                        <p:attrNameLst>
                                          <p:attrName>style.visibility</p:attrName>
                                        </p:attrNameLst>
                                      </p:cBhvr>
                                      <p:to>
                                        <p:strVal val="visible"/>
                                      </p:to>
                                    </p:set>
                                    <p:animEffect transition="in" filter="wipe(down)">
                                      <p:cBhvr>
                                        <p:cTn id="19" dur="500"/>
                                        <p:tgtEl>
                                          <p:spTgt spid="10752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7529"/>
                                        </p:tgtEl>
                                        <p:attrNameLst>
                                          <p:attrName>style.visibility</p:attrName>
                                        </p:attrNameLst>
                                      </p:cBhvr>
                                      <p:to>
                                        <p:strVal val="visible"/>
                                      </p:to>
                                    </p:set>
                                    <p:animEffect transition="in" filter="wipe(down)">
                                      <p:cBhvr>
                                        <p:cTn id="22" dur="500"/>
                                        <p:tgtEl>
                                          <p:spTgt spid="10752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7530"/>
                                        </p:tgtEl>
                                        <p:attrNameLst>
                                          <p:attrName>style.visibility</p:attrName>
                                        </p:attrNameLst>
                                      </p:cBhvr>
                                      <p:to>
                                        <p:strVal val="visible"/>
                                      </p:to>
                                    </p:set>
                                    <p:animEffect transition="in" filter="wipe(down)">
                                      <p:cBhvr>
                                        <p:cTn id="25" dur="500"/>
                                        <p:tgtEl>
                                          <p:spTgt spid="10753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7531"/>
                                        </p:tgtEl>
                                        <p:attrNameLst>
                                          <p:attrName>style.visibility</p:attrName>
                                        </p:attrNameLst>
                                      </p:cBhvr>
                                      <p:to>
                                        <p:strVal val="visible"/>
                                      </p:to>
                                    </p:set>
                                    <p:animEffect transition="in" filter="wipe(down)">
                                      <p:cBhvr>
                                        <p:cTn id="28" dur="500"/>
                                        <p:tgtEl>
                                          <p:spTgt spid="10753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7532"/>
                                        </p:tgtEl>
                                        <p:attrNameLst>
                                          <p:attrName>style.visibility</p:attrName>
                                        </p:attrNameLst>
                                      </p:cBhvr>
                                      <p:to>
                                        <p:strVal val="visible"/>
                                      </p:to>
                                    </p:set>
                                    <p:animEffect transition="in" filter="wipe(down)">
                                      <p:cBhvr>
                                        <p:cTn id="31" dur="500"/>
                                        <p:tgtEl>
                                          <p:spTgt spid="107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5" grpId="0" animBg="1"/>
      <p:bldP spid="107526" grpId="0" animBg="1"/>
      <p:bldP spid="107527" grpId="0" animBg="1"/>
      <p:bldP spid="107528" grpId="0" animBg="1"/>
      <p:bldP spid="107529" grpId="0" animBg="1"/>
      <p:bldP spid="107530" grpId="0" animBg="1"/>
      <p:bldP spid="107531" grpId="0" animBg="1"/>
      <p:bldP spid="10753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317CF04-DB7C-4F4D-A653-894689C7BD7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08547" name="Text Box 2"/>
          <p:cNvSpPr txBox="1">
            <a:spLocks noChangeArrowheads="1"/>
          </p:cNvSpPr>
          <p:nvPr/>
        </p:nvSpPr>
        <p:spPr bwMode="auto">
          <a:xfrm>
            <a:off x="928688" y="1340768"/>
            <a:ext cx="7620000" cy="4376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spcBef>
                <a:spcPct val="30000"/>
              </a:spcBef>
              <a:spcAft>
                <a:spcPct val="20000"/>
              </a:spcAft>
              <a:buFontTx/>
              <a:buAutoNum type="arabicPeriod"/>
            </a:pPr>
            <a:r>
              <a:rPr lang="zh-CN" altLang="en-US" b="1" dirty="0">
                <a:ea typeface="华文细黑" panose="02010600040101010101" pitchFamily="2" charset="-122"/>
              </a:rPr>
              <a:t>一个句型推导或分析用一棵树的结构图示出来，它反映了一个句子语法结构的层次。</a:t>
            </a:r>
            <a:endParaRPr lang="zh-CN" altLang="en-US" b="1" dirty="0">
              <a:ea typeface="华文细黑" panose="02010600040101010101" pitchFamily="2" charset="-122"/>
            </a:endParaRPr>
          </a:p>
          <a:p>
            <a:pPr eaLnBrk="1" fontAlgn="ctr" hangingPunct="1">
              <a:lnSpc>
                <a:spcPct val="120000"/>
              </a:lnSpc>
              <a:spcBef>
                <a:spcPct val="30000"/>
              </a:spcBef>
              <a:spcAft>
                <a:spcPct val="20000"/>
              </a:spcAft>
            </a:pPr>
            <a:r>
              <a:rPr lang="en-US" altLang="zh-CN" b="1" dirty="0">
                <a:ea typeface="华文细黑" panose="02010600040101010101" pitchFamily="2" charset="-122"/>
              </a:rPr>
              <a:t>2.  </a:t>
            </a:r>
            <a:r>
              <a:rPr lang="zh-CN" altLang="en-US" b="1" dirty="0">
                <a:ea typeface="华文细黑" panose="02010600040101010101" pitchFamily="2" charset="-122"/>
              </a:rPr>
              <a:t>对于一个句子的多种推导（若文法是无二义性的），采用各种推导过程，画出的分析树是一样的。</a:t>
            </a:r>
            <a:endParaRPr lang="zh-CN" altLang="en-US" b="1" dirty="0">
              <a:ea typeface="华文细黑" panose="02010600040101010101" pitchFamily="2" charset="-122"/>
            </a:endParaRPr>
          </a:p>
          <a:p>
            <a:pPr eaLnBrk="1" fontAlgn="ctr" hangingPunct="1">
              <a:lnSpc>
                <a:spcPct val="120000"/>
              </a:lnSpc>
              <a:spcBef>
                <a:spcPct val="30000"/>
              </a:spcBef>
              <a:spcAft>
                <a:spcPct val="20000"/>
              </a:spcAft>
            </a:pPr>
            <a:r>
              <a:rPr lang="zh-CN" altLang="en-US" b="1" dirty="0">
                <a:ea typeface="华文细黑" panose="02010600040101010101" pitchFamily="2" charset="-122"/>
              </a:rPr>
              <a:t>     分析树并未描述推导过程。</a:t>
            </a:r>
            <a:endParaRPr lang="zh-CN" altLang="en-US" b="1" dirty="0">
              <a:ea typeface="华文细黑" panose="02010600040101010101" pitchFamily="2" charset="-122"/>
            </a:endParaRPr>
          </a:p>
          <a:p>
            <a:pPr eaLnBrk="1" fontAlgn="ctr" hangingPunct="1">
              <a:lnSpc>
                <a:spcPct val="120000"/>
              </a:lnSpc>
              <a:spcBef>
                <a:spcPct val="30000"/>
              </a:spcBef>
              <a:spcAft>
                <a:spcPct val="20000"/>
              </a:spcAft>
              <a:buFontTx/>
              <a:buAutoNum type="arabicPeriod" startAt="3"/>
            </a:pPr>
            <a:r>
              <a:rPr lang="zh-CN" altLang="en-US" b="1" dirty="0">
                <a:ea typeface="华文细黑" panose="02010600040101010101" pitchFamily="2" charset="-122"/>
              </a:rPr>
              <a:t>在书中，用画分析树的过程解释语法分析过程，用分析树图解语法结构。</a:t>
            </a:r>
            <a:endParaRPr lang="zh-CN" altLang="en-US" b="1" dirty="0">
              <a:ea typeface="华文细黑" panose="02010600040101010101" pitchFamily="2" charset="-122"/>
            </a:endParaRPr>
          </a:p>
          <a:p>
            <a:pPr eaLnBrk="1" fontAlgn="ctr" hangingPunct="1">
              <a:lnSpc>
                <a:spcPct val="120000"/>
              </a:lnSpc>
              <a:spcBef>
                <a:spcPct val="30000"/>
              </a:spcBef>
              <a:spcAft>
                <a:spcPct val="20000"/>
              </a:spcAft>
            </a:pPr>
            <a:r>
              <a:rPr lang="zh-CN" altLang="en-US" b="1" dirty="0">
                <a:ea typeface="华文细黑" panose="02010600040101010101" pitchFamily="2" charset="-122"/>
              </a:rPr>
              <a:t>      分析树是推导的图形表示。</a:t>
            </a:r>
            <a:endParaRPr lang="zh-CN" altLang="en-US" b="1" dirty="0">
              <a:ea typeface="华文细黑" panose="02010600040101010101" pitchFamily="2" charset="-122"/>
            </a:endParaRPr>
          </a:p>
        </p:txBody>
      </p:sp>
      <p:sp>
        <p:nvSpPr>
          <p:cNvPr id="108548" name="Rectangle 3"/>
          <p:cNvSpPr>
            <a:spLocks noGrp="1" noChangeArrowheads="1"/>
          </p:cNvSpPr>
          <p:nvPr>
            <p:ph type="title" idx="4294967295"/>
          </p:nvPr>
        </p:nvSpPr>
        <p:spPr>
          <a:xfrm>
            <a:off x="1187450" y="476672"/>
            <a:ext cx="4495800" cy="649288"/>
          </a:xfrm>
        </p:spPr>
        <p:txBody>
          <a:bodyPr/>
          <a:lstStyle/>
          <a:p>
            <a:pPr eaLnBrk="1" hangingPunct="1"/>
            <a:r>
              <a:rPr lang="zh-CN" altLang="en-US" sz="2800" b="1" dirty="0">
                <a:solidFill>
                  <a:srgbClr val="3333CC"/>
                </a:solidFill>
              </a:rPr>
              <a:t>关于分析树的几点说明</a:t>
            </a:r>
            <a:endParaRPr lang="zh-CN" altLang="en-US" sz="2800" b="1"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97" name="AutoShape 28"/>
          <p:cNvSpPr>
            <a:spLocks noChangeArrowheads="1"/>
          </p:cNvSpPr>
          <p:nvPr/>
        </p:nvSpPr>
        <p:spPr bwMode="auto">
          <a:xfrm rot="10800000">
            <a:off x="3228975" y="4042048"/>
            <a:ext cx="2438400" cy="2057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5642 w 21600"/>
              <a:gd name="T13" fmla="*/ 5642 h 21600"/>
              <a:gd name="T14" fmla="*/ 15958 w 21600"/>
              <a:gd name="T15" fmla="*/ 15958 h 21600"/>
            </a:gdLst>
            <a:ahLst/>
            <a:cxnLst>
              <a:cxn ang="T8">
                <a:pos x="T0" y="T1"/>
              </a:cxn>
              <a:cxn ang="T9">
                <a:pos x="T2" y="T3"/>
              </a:cxn>
              <a:cxn ang="T10">
                <a:pos x="T4" y="T5"/>
              </a:cxn>
              <a:cxn ang="T11">
                <a:pos x="T6" y="T7"/>
              </a:cxn>
            </a:cxnLst>
            <a:rect l="T12" t="T13" r="T14" b="T15"/>
            <a:pathLst>
              <a:path w="21600" h="21600">
                <a:moveTo>
                  <a:pt x="0" y="0"/>
                </a:moveTo>
                <a:lnTo>
                  <a:pt x="7683" y="21600"/>
                </a:lnTo>
                <a:lnTo>
                  <a:pt x="13917" y="21600"/>
                </a:lnTo>
                <a:lnTo>
                  <a:pt x="21600" y="0"/>
                </a:lnTo>
                <a:lnTo>
                  <a:pt x="0" y="0"/>
                </a:lnTo>
                <a:close/>
              </a:path>
            </a:pathLst>
          </a:custGeom>
          <a:solidFill>
            <a:schemeClr val="accent5">
              <a:lumMod val="60000"/>
              <a:lumOff val="40000"/>
              <a:alpha val="59000"/>
            </a:schemeClr>
          </a:solidFill>
          <a:ln w="9525">
            <a:solidFill>
              <a:schemeClr val="hlink"/>
            </a:solidFill>
            <a:miter lim="800000"/>
          </a:ln>
        </p:spPr>
        <p:txBody>
          <a:bodyPr wrap="none" anchor="ctr"/>
          <a:lstStyle/>
          <a:p>
            <a:endParaRPr lang="zh-CN" altLang="en-US"/>
          </a:p>
        </p:txBody>
      </p:sp>
      <p:sp>
        <p:nvSpPr>
          <p:cNvPr id="109570" name="灯片编号占位符 3"/>
          <p:cNvSpPr>
            <a:spLocks noGrp="1" noChangeArrowheads="1"/>
          </p:cNvSpPr>
          <p:nvPr>
            <p:ph type="sldNum" sz="quarter" idx="12"/>
          </p:nvPr>
        </p:nvSpPr>
        <p:spPr>
          <a:xfrm>
            <a:off x="6553200" y="6237312"/>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D7B7F01-4100-4E8B-8648-849BB18ADF7B}" type="slidenum">
              <a:rPr kumimoji="0" lang="en-US" altLang="zh-CN" sz="1200" smtClean="0">
                <a:latin typeface="Garamond" panose="02020404030301010803" pitchFamily="18" charset="0"/>
                <a:ea typeface="华文细黑" panose="02010600040101010101" pitchFamily="2" charset="-122"/>
              </a:rPr>
            </a:fld>
            <a:endParaRPr kumimoji="0" lang="en-US" altLang="zh-CN" sz="1200" dirty="0">
              <a:latin typeface="Garamond" panose="02020404030301010803" pitchFamily="18" charset="0"/>
              <a:ea typeface="华文细黑" panose="02010600040101010101" pitchFamily="2" charset="-122"/>
            </a:endParaRPr>
          </a:p>
        </p:txBody>
      </p:sp>
      <p:sp>
        <p:nvSpPr>
          <p:cNvPr id="109571" name="Text Box 2"/>
          <p:cNvSpPr txBox="1">
            <a:spLocks noChangeArrowheads="1"/>
          </p:cNvSpPr>
          <p:nvPr/>
        </p:nvSpPr>
        <p:spPr bwMode="auto">
          <a:xfrm>
            <a:off x="838200" y="908720"/>
            <a:ext cx="8001000" cy="979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spcBef>
                <a:spcPct val="50000"/>
              </a:spcBef>
            </a:pPr>
            <a:r>
              <a:rPr lang="en-US" altLang="zh-CN" b="1" dirty="0">
                <a:ea typeface="华文细黑" panose="02010600040101010101" pitchFamily="2" charset="-122"/>
              </a:rPr>
              <a:t>     </a:t>
            </a:r>
            <a:r>
              <a:rPr lang="zh-CN" altLang="en-US" b="1" dirty="0">
                <a:ea typeface="华文细黑" panose="02010600040101010101" pitchFamily="2" charset="-122"/>
              </a:rPr>
              <a:t>一棵分析树中一个特有的结点连同它的全部后裔，连接这些后裔的边以及这些结点的标记。</a:t>
            </a:r>
            <a:endParaRPr lang="zh-CN" altLang="en-US" b="1" dirty="0">
              <a:solidFill>
                <a:schemeClr val="bg2"/>
              </a:solidFill>
              <a:latin typeface="Impact" panose="020B0806030902050204" pitchFamily="34" charset="0"/>
              <a:ea typeface="华文细黑" panose="02010600040101010101" pitchFamily="2" charset="-122"/>
            </a:endParaRPr>
          </a:p>
        </p:txBody>
      </p:sp>
      <p:sp>
        <p:nvSpPr>
          <p:cNvPr id="109572" name="Oval 3"/>
          <p:cNvSpPr>
            <a:spLocks noChangeArrowheads="1"/>
          </p:cNvSpPr>
          <p:nvPr/>
        </p:nvSpPr>
        <p:spPr bwMode="auto">
          <a:xfrm>
            <a:off x="2895600" y="20608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S</a:t>
            </a:r>
            <a:endParaRPr lang="en-US" altLang="zh-CN" sz="3200">
              <a:ea typeface="华文细黑" panose="02010600040101010101" pitchFamily="2" charset="-122"/>
            </a:endParaRPr>
          </a:p>
        </p:txBody>
      </p:sp>
      <p:sp>
        <p:nvSpPr>
          <p:cNvPr id="109573" name="Oval 4"/>
          <p:cNvSpPr>
            <a:spLocks noChangeArrowheads="1"/>
          </p:cNvSpPr>
          <p:nvPr/>
        </p:nvSpPr>
        <p:spPr bwMode="auto">
          <a:xfrm>
            <a:off x="2971800" y="30514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109574" name="Oval 5"/>
          <p:cNvSpPr>
            <a:spLocks noChangeArrowheads="1"/>
          </p:cNvSpPr>
          <p:nvPr/>
        </p:nvSpPr>
        <p:spPr bwMode="auto">
          <a:xfrm>
            <a:off x="2987824" y="425956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b</a:t>
            </a:r>
            <a:endParaRPr lang="en-US" altLang="zh-CN" sz="3200">
              <a:ea typeface="华文细黑" panose="02010600040101010101" pitchFamily="2" charset="-122"/>
            </a:endParaRPr>
          </a:p>
        </p:txBody>
      </p:sp>
      <p:sp>
        <p:nvSpPr>
          <p:cNvPr id="109575" name="Oval 6"/>
          <p:cNvSpPr>
            <a:spLocks noChangeArrowheads="1"/>
          </p:cNvSpPr>
          <p:nvPr/>
        </p:nvSpPr>
        <p:spPr bwMode="auto">
          <a:xfrm>
            <a:off x="1676400" y="41944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S</a:t>
            </a:r>
            <a:endParaRPr lang="en-US" altLang="zh-CN" sz="3200">
              <a:ea typeface="华文细黑" panose="02010600040101010101" pitchFamily="2" charset="-122"/>
            </a:endParaRPr>
          </a:p>
        </p:txBody>
      </p:sp>
      <p:sp>
        <p:nvSpPr>
          <p:cNvPr id="109576" name="Oval 7"/>
          <p:cNvSpPr>
            <a:spLocks noChangeArrowheads="1"/>
          </p:cNvSpPr>
          <p:nvPr/>
        </p:nvSpPr>
        <p:spPr bwMode="auto">
          <a:xfrm>
            <a:off x="1600200" y="30514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109577" name="Oval 8"/>
          <p:cNvSpPr>
            <a:spLocks noChangeArrowheads="1"/>
          </p:cNvSpPr>
          <p:nvPr/>
        </p:nvSpPr>
        <p:spPr bwMode="auto">
          <a:xfrm>
            <a:off x="4800600" y="31276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S</a:t>
            </a:r>
            <a:endParaRPr lang="en-US" altLang="zh-CN" sz="3200">
              <a:ea typeface="华文细黑" panose="02010600040101010101" pitchFamily="2" charset="-122"/>
            </a:endParaRPr>
          </a:p>
        </p:txBody>
      </p:sp>
      <p:sp>
        <p:nvSpPr>
          <p:cNvPr id="109578" name="Oval 9"/>
          <p:cNvSpPr>
            <a:spLocks noChangeArrowheads="1"/>
          </p:cNvSpPr>
          <p:nvPr/>
        </p:nvSpPr>
        <p:spPr bwMode="auto">
          <a:xfrm>
            <a:off x="3505200" y="53374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b</a:t>
            </a:r>
            <a:endParaRPr lang="en-US" altLang="zh-CN" sz="3200">
              <a:ea typeface="华文细黑" panose="02010600040101010101" pitchFamily="2" charset="-122"/>
            </a:endParaRPr>
          </a:p>
        </p:txBody>
      </p:sp>
      <p:sp>
        <p:nvSpPr>
          <p:cNvPr id="109579" name="Oval 10"/>
          <p:cNvSpPr>
            <a:spLocks noChangeArrowheads="1"/>
          </p:cNvSpPr>
          <p:nvPr/>
        </p:nvSpPr>
        <p:spPr bwMode="auto">
          <a:xfrm>
            <a:off x="1752600" y="52612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109580" name="Oval 11"/>
          <p:cNvSpPr>
            <a:spLocks noChangeArrowheads="1"/>
          </p:cNvSpPr>
          <p:nvPr/>
        </p:nvSpPr>
        <p:spPr bwMode="auto">
          <a:xfrm>
            <a:off x="4191000" y="41944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109581" name="Oval 12"/>
          <p:cNvSpPr>
            <a:spLocks noChangeArrowheads="1"/>
          </p:cNvSpPr>
          <p:nvPr/>
        </p:nvSpPr>
        <p:spPr bwMode="auto">
          <a:xfrm>
            <a:off x="4419600" y="53374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109582" name="Oval 13"/>
          <p:cNvSpPr>
            <a:spLocks noChangeArrowheads="1"/>
          </p:cNvSpPr>
          <p:nvPr/>
        </p:nvSpPr>
        <p:spPr bwMode="auto">
          <a:xfrm>
            <a:off x="5257800" y="411824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109583" name="Line 14"/>
          <p:cNvSpPr>
            <a:spLocks noChangeShapeType="1"/>
          </p:cNvSpPr>
          <p:nvPr/>
        </p:nvSpPr>
        <p:spPr bwMode="auto">
          <a:xfrm>
            <a:off x="3200400" y="2670448"/>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4" name="Line 15"/>
          <p:cNvSpPr>
            <a:spLocks noChangeShapeType="1"/>
          </p:cNvSpPr>
          <p:nvPr/>
        </p:nvSpPr>
        <p:spPr bwMode="auto">
          <a:xfrm>
            <a:off x="3276600" y="3661048"/>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5" name="Line 16"/>
          <p:cNvSpPr>
            <a:spLocks noChangeShapeType="1"/>
          </p:cNvSpPr>
          <p:nvPr/>
        </p:nvSpPr>
        <p:spPr bwMode="auto">
          <a:xfrm flipH="1">
            <a:off x="1828800" y="2594248"/>
            <a:ext cx="1143000" cy="474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6" name="Line 17"/>
          <p:cNvSpPr>
            <a:spLocks noChangeShapeType="1"/>
          </p:cNvSpPr>
          <p:nvPr/>
        </p:nvSpPr>
        <p:spPr bwMode="auto">
          <a:xfrm>
            <a:off x="3352800" y="2636912"/>
            <a:ext cx="1828800" cy="4905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7" name="Line 18"/>
          <p:cNvSpPr>
            <a:spLocks noChangeShapeType="1"/>
          </p:cNvSpPr>
          <p:nvPr/>
        </p:nvSpPr>
        <p:spPr bwMode="auto">
          <a:xfrm flipH="1">
            <a:off x="2165623" y="3661048"/>
            <a:ext cx="1038225"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8" name="Line 19"/>
          <p:cNvSpPr>
            <a:spLocks noChangeShapeType="1"/>
          </p:cNvSpPr>
          <p:nvPr/>
        </p:nvSpPr>
        <p:spPr bwMode="auto">
          <a:xfrm>
            <a:off x="3505199" y="3584848"/>
            <a:ext cx="914401" cy="6159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9" name="Line 20"/>
          <p:cNvSpPr>
            <a:spLocks noChangeShapeType="1"/>
          </p:cNvSpPr>
          <p:nvPr/>
        </p:nvSpPr>
        <p:spPr bwMode="auto">
          <a:xfrm flipH="1">
            <a:off x="1981200" y="4804048"/>
            <a:ext cx="28575"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0" name="Line 21"/>
          <p:cNvSpPr>
            <a:spLocks noChangeShapeType="1"/>
          </p:cNvSpPr>
          <p:nvPr/>
        </p:nvSpPr>
        <p:spPr bwMode="auto">
          <a:xfrm>
            <a:off x="4495800" y="4804048"/>
            <a:ext cx="142875"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1" name="Line 22"/>
          <p:cNvSpPr>
            <a:spLocks noChangeShapeType="1"/>
          </p:cNvSpPr>
          <p:nvPr/>
        </p:nvSpPr>
        <p:spPr bwMode="auto">
          <a:xfrm flipH="1">
            <a:off x="3914775" y="4804048"/>
            <a:ext cx="504825"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2" name="Line 23"/>
          <p:cNvSpPr>
            <a:spLocks noChangeShapeType="1"/>
          </p:cNvSpPr>
          <p:nvPr/>
        </p:nvSpPr>
        <p:spPr bwMode="auto">
          <a:xfrm>
            <a:off x="5329808" y="3661048"/>
            <a:ext cx="250304"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3" name="Rectangle 24"/>
          <p:cNvSpPr>
            <a:spLocks noGrp="1" noChangeArrowheads="1"/>
          </p:cNvSpPr>
          <p:nvPr>
            <p:ph type="title" idx="4294967295"/>
          </p:nvPr>
        </p:nvSpPr>
        <p:spPr>
          <a:xfrm>
            <a:off x="990600" y="381000"/>
            <a:ext cx="2895600" cy="762000"/>
          </a:xfrm>
        </p:spPr>
        <p:txBody>
          <a:bodyPr/>
          <a:lstStyle/>
          <a:p>
            <a:pPr eaLnBrk="1" hangingPunct="1"/>
            <a:r>
              <a:rPr lang="zh-CN" altLang="en-US" sz="3600">
                <a:solidFill>
                  <a:srgbClr val="0000CC"/>
                </a:solidFill>
              </a:rPr>
              <a:t>三、</a:t>
            </a:r>
            <a:r>
              <a:rPr lang="zh-CN" altLang="en-US" sz="3600">
                <a:solidFill>
                  <a:srgbClr val="0000CC"/>
                </a:solidFill>
                <a:sym typeface="Symbol" panose="05050102010706020507" pitchFamily="18" charset="2"/>
              </a:rPr>
              <a:t> </a:t>
            </a:r>
            <a:r>
              <a:rPr lang="zh-CN" altLang="en-US" sz="3600">
                <a:solidFill>
                  <a:srgbClr val="0000CC"/>
                </a:solidFill>
              </a:rPr>
              <a:t>子树</a:t>
            </a:r>
            <a:endParaRPr lang="zh-CN" altLang="en-US" sz="3600">
              <a:solidFill>
                <a:srgbClr val="0000CC"/>
              </a:solidFill>
            </a:endParaRPr>
          </a:p>
        </p:txBody>
      </p:sp>
      <p:sp>
        <p:nvSpPr>
          <p:cNvPr id="350237" name="Rectangle 29"/>
          <p:cNvSpPr>
            <a:spLocks noChangeArrowheads="1"/>
          </p:cNvSpPr>
          <p:nvPr/>
        </p:nvSpPr>
        <p:spPr bwMode="auto">
          <a:xfrm>
            <a:off x="6005111" y="4829616"/>
            <a:ext cx="235413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10000"/>
              </a:spcBef>
            </a:pPr>
            <a:r>
              <a:rPr lang="en-US" altLang="zh-CN" sz="2800" dirty="0">
                <a:solidFill>
                  <a:schemeClr val="hlink"/>
                </a:solidFill>
                <a:ea typeface="华文细黑" panose="02010600040101010101" pitchFamily="2" charset="-122"/>
              </a:rPr>
              <a:t>  </a:t>
            </a:r>
            <a:r>
              <a:rPr lang="zh-CN" altLang="en-US" b="1" dirty="0">
                <a:solidFill>
                  <a:schemeClr val="hlink"/>
                </a:solidFill>
                <a:ea typeface="华文细黑" panose="02010600040101010101" pitchFamily="2" charset="-122"/>
              </a:rPr>
              <a:t>梯形中为一棵</a:t>
            </a:r>
            <a:r>
              <a:rPr lang="zh-CN" altLang="en-US" sz="2800" b="1" dirty="0">
                <a:solidFill>
                  <a:schemeClr val="hlink"/>
                </a:solidFill>
                <a:ea typeface="华文细黑" panose="02010600040101010101" pitchFamily="2" charset="-122"/>
              </a:rPr>
              <a:t>   </a:t>
            </a:r>
            <a:r>
              <a:rPr lang="zh-CN" altLang="en-US" sz="3200" b="1" dirty="0">
                <a:solidFill>
                  <a:schemeClr val="hlink"/>
                </a:solidFill>
                <a:latin typeface="Impact" panose="020B0806030902050204" pitchFamily="34" charset="0"/>
                <a:ea typeface="华文细黑" panose="02010600040101010101" pitchFamily="2" charset="-122"/>
              </a:rPr>
              <a:t>子树</a:t>
            </a:r>
            <a:endParaRPr lang="zh-CN" altLang="en-US" sz="3200" b="1" dirty="0">
              <a:solidFill>
                <a:schemeClr val="hlink"/>
              </a:solidFill>
              <a:latin typeface="Impact" panose="020B0806030902050204" pitchFamily="34" charset="0"/>
              <a:ea typeface="华文细黑" panose="02010600040101010101" pitchFamily="2" charset="-122"/>
            </a:endParaRPr>
          </a:p>
        </p:txBody>
      </p:sp>
      <p:sp>
        <p:nvSpPr>
          <p:cNvPr id="350238" name="AutoShape 30"/>
          <p:cNvSpPr>
            <a:spLocks noChangeArrowheads="1"/>
          </p:cNvSpPr>
          <p:nvPr/>
        </p:nvSpPr>
        <p:spPr bwMode="auto">
          <a:xfrm>
            <a:off x="5805487" y="5261248"/>
            <a:ext cx="609600" cy="152400"/>
          </a:xfrm>
          <a:prstGeom prst="leftArrow">
            <a:avLst>
              <a:gd name="adj1" fmla="val 50000"/>
              <a:gd name="adj2" fmla="val 100000"/>
            </a:avLst>
          </a:prstGeom>
          <a:solidFill>
            <a:schemeClr val="accent1"/>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0237"/>
                                        </p:tgtEl>
                                        <p:attrNameLst>
                                          <p:attrName>style.visibility</p:attrName>
                                        </p:attrNameLst>
                                      </p:cBhvr>
                                      <p:to>
                                        <p:strVal val="visible"/>
                                      </p:to>
                                    </p:set>
                                    <p:anim calcmode="lin" valueType="num">
                                      <p:cBhvr additive="base">
                                        <p:cTn id="7" dur="500" fill="hold"/>
                                        <p:tgtEl>
                                          <p:spTgt spid="350237"/>
                                        </p:tgtEl>
                                        <p:attrNameLst>
                                          <p:attrName>ppt_x</p:attrName>
                                        </p:attrNameLst>
                                      </p:cBhvr>
                                      <p:tavLst>
                                        <p:tav tm="0">
                                          <p:val>
                                            <p:strVal val="1+#ppt_w/2"/>
                                          </p:val>
                                        </p:tav>
                                        <p:tav tm="100000">
                                          <p:val>
                                            <p:strVal val="#ppt_x"/>
                                          </p:val>
                                        </p:tav>
                                      </p:tavLst>
                                    </p:anim>
                                    <p:anim calcmode="lin" valueType="num">
                                      <p:cBhvr additive="base">
                                        <p:cTn id="8" dur="500" fill="hold"/>
                                        <p:tgtEl>
                                          <p:spTgt spid="35023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50238"/>
                                        </p:tgtEl>
                                        <p:attrNameLst>
                                          <p:attrName>style.visibility</p:attrName>
                                        </p:attrNameLst>
                                      </p:cBhvr>
                                      <p:to>
                                        <p:strVal val="visible"/>
                                      </p:to>
                                    </p:set>
                                    <p:anim calcmode="lin" valueType="num">
                                      <p:cBhvr additive="base">
                                        <p:cTn id="11" dur="500" fill="hold"/>
                                        <p:tgtEl>
                                          <p:spTgt spid="350238"/>
                                        </p:tgtEl>
                                        <p:attrNameLst>
                                          <p:attrName>ppt_x</p:attrName>
                                        </p:attrNameLst>
                                      </p:cBhvr>
                                      <p:tavLst>
                                        <p:tav tm="0">
                                          <p:val>
                                            <p:strVal val="1+#ppt_w/2"/>
                                          </p:val>
                                        </p:tav>
                                        <p:tav tm="100000">
                                          <p:val>
                                            <p:strVal val="#ppt_x"/>
                                          </p:val>
                                        </p:tav>
                                      </p:tavLst>
                                    </p:anim>
                                    <p:anim calcmode="lin" valueType="num">
                                      <p:cBhvr additive="base">
                                        <p:cTn id="12" dur="500" fill="hold"/>
                                        <p:tgtEl>
                                          <p:spTgt spid="350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37" grpId="0"/>
      <p:bldP spid="35023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991DCDB-D201-452D-AB9D-640921A5D4C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0595" name="Text Box 2"/>
          <p:cNvSpPr txBox="1">
            <a:spLocks noChangeArrowheads="1"/>
          </p:cNvSpPr>
          <p:nvPr/>
        </p:nvSpPr>
        <p:spPr bwMode="auto">
          <a:xfrm>
            <a:off x="762000" y="1151679"/>
            <a:ext cx="8077200" cy="4629150"/>
          </a:xfrm>
          <a:prstGeom prst="rect">
            <a:avLst/>
          </a:prstGeom>
          <a:solidFill>
            <a:srgbClr val="FFFFFF"/>
          </a:solidFill>
          <a:ln w="9525">
            <a:solidFill>
              <a:schemeClr val="bg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spcBef>
                <a:spcPct val="20000"/>
              </a:spcBef>
              <a:spcAft>
                <a:spcPct val="20000"/>
              </a:spcAft>
            </a:pPr>
            <a:r>
              <a:rPr lang="zh-CN" altLang="en-US" b="1" dirty="0">
                <a:ea typeface="华文细黑" panose="02010600040101010101" pitchFamily="2" charset="-122"/>
              </a:rPr>
              <a:t>短语：</a:t>
            </a:r>
            <a:r>
              <a:rPr lang="zh-CN" altLang="en-US" b="1" dirty="0">
                <a:solidFill>
                  <a:srgbClr val="3333CC"/>
                </a:solidFill>
                <a:ea typeface="华文细黑" panose="02010600040101010101" pitchFamily="2" charset="-122"/>
              </a:rPr>
              <a:t>一棵子树的所有叶子</a:t>
            </a:r>
            <a:r>
              <a:rPr lang="zh-CN" altLang="en-US" b="1" dirty="0">
                <a:ea typeface="华文细黑" panose="02010600040101010101" pitchFamily="2" charset="-122"/>
              </a:rPr>
              <a:t>自左至右排列起来形成</a:t>
            </a:r>
            <a:endParaRPr lang="zh-CN" altLang="en-US" b="1" dirty="0">
              <a:ea typeface="华文细黑" panose="02010600040101010101" pitchFamily="2" charset="-122"/>
            </a:endParaRPr>
          </a:p>
          <a:p>
            <a:pPr eaLnBrk="1" fontAlgn="ctr" hangingPunct="1">
              <a:lnSpc>
                <a:spcPct val="120000"/>
              </a:lnSpc>
              <a:spcBef>
                <a:spcPct val="20000"/>
              </a:spcBef>
              <a:spcAft>
                <a:spcPct val="20000"/>
              </a:spcAft>
            </a:pPr>
            <a:r>
              <a:rPr lang="zh-CN" altLang="en-US" b="1" dirty="0">
                <a:ea typeface="华文细黑" panose="02010600040101010101" pitchFamily="2" charset="-122"/>
              </a:rPr>
              <a:t>            一个相对于子树根的短语。</a:t>
            </a:r>
            <a:endParaRPr lang="zh-CN" altLang="en-US" b="1" dirty="0">
              <a:ea typeface="华文细黑" panose="02010600040101010101" pitchFamily="2" charset="-122"/>
            </a:endParaRPr>
          </a:p>
          <a:p>
            <a:pPr eaLnBrk="1" fontAlgn="ctr" hangingPunct="1">
              <a:lnSpc>
                <a:spcPct val="120000"/>
              </a:lnSpc>
              <a:spcBef>
                <a:spcPct val="20000"/>
              </a:spcBef>
              <a:spcAft>
                <a:spcPct val="20000"/>
              </a:spcAft>
            </a:pPr>
            <a:r>
              <a:rPr lang="zh-CN" altLang="en-US" b="1" dirty="0">
                <a:ea typeface="华文细黑" panose="02010600040101010101" pitchFamily="2" charset="-122"/>
              </a:rPr>
              <a:t>直接短语：仅有父子两代的一棵子树，它的所有叶</a:t>
            </a:r>
            <a:endParaRPr lang="zh-CN" altLang="en-US" b="1" dirty="0">
              <a:ea typeface="华文细黑" panose="02010600040101010101" pitchFamily="2" charset="-122"/>
            </a:endParaRPr>
          </a:p>
          <a:p>
            <a:pPr eaLnBrk="1" fontAlgn="ctr" hangingPunct="1">
              <a:lnSpc>
                <a:spcPct val="120000"/>
              </a:lnSpc>
              <a:spcBef>
                <a:spcPct val="20000"/>
              </a:spcBef>
              <a:spcAft>
                <a:spcPct val="20000"/>
              </a:spcAft>
            </a:pPr>
            <a:r>
              <a:rPr lang="zh-CN" altLang="en-US" b="1" dirty="0">
                <a:ea typeface="华文细黑" panose="02010600040101010101" pitchFamily="2" charset="-122"/>
              </a:rPr>
              <a:t>          子自左至右排列起来所形成的符号串。</a:t>
            </a:r>
            <a:endParaRPr lang="zh-CN" altLang="en-US" b="1" dirty="0">
              <a:ea typeface="华文细黑" panose="02010600040101010101" pitchFamily="2" charset="-122"/>
            </a:endParaRPr>
          </a:p>
          <a:p>
            <a:pPr eaLnBrk="1" fontAlgn="ctr" hangingPunct="1">
              <a:lnSpc>
                <a:spcPct val="120000"/>
              </a:lnSpc>
              <a:spcBef>
                <a:spcPct val="20000"/>
              </a:spcBef>
              <a:spcAft>
                <a:spcPct val="20000"/>
              </a:spcAft>
            </a:pPr>
            <a:r>
              <a:rPr lang="zh-CN" altLang="en-US" b="1" dirty="0">
                <a:ea typeface="华文细黑" panose="02010600040101010101" pitchFamily="2" charset="-122"/>
              </a:rPr>
              <a:t>句柄：一个句型的分析树中最左最下那棵只有父子</a:t>
            </a:r>
            <a:endParaRPr lang="zh-CN" altLang="en-US" b="1" dirty="0">
              <a:ea typeface="华文细黑" panose="02010600040101010101" pitchFamily="2" charset="-122"/>
            </a:endParaRPr>
          </a:p>
          <a:p>
            <a:pPr eaLnBrk="1" fontAlgn="ctr" hangingPunct="1">
              <a:lnSpc>
                <a:spcPct val="120000"/>
              </a:lnSpc>
              <a:spcBef>
                <a:spcPct val="20000"/>
              </a:spcBef>
              <a:spcAft>
                <a:spcPct val="20000"/>
              </a:spcAft>
            </a:pPr>
            <a:r>
              <a:rPr lang="zh-CN" altLang="en-US" b="1" dirty="0">
                <a:ea typeface="华文细黑" panose="02010600040101010101" pitchFamily="2" charset="-122"/>
              </a:rPr>
              <a:t>           两代的子树的所有叶子的自左至右排列。</a:t>
            </a:r>
            <a:endParaRPr lang="zh-CN" altLang="en-US" b="1" dirty="0">
              <a:ea typeface="华文细黑" panose="02010600040101010101" pitchFamily="2" charset="-122"/>
            </a:endParaRPr>
          </a:p>
          <a:p>
            <a:pPr eaLnBrk="1" fontAlgn="ctr" hangingPunct="1">
              <a:lnSpc>
                <a:spcPct val="120000"/>
              </a:lnSpc>
              <a:spcBef>
                <a:spcPct val="20000"/>
              </a:spcBef>
              <a:spcAft>
                <a:spcPct val="20000"/>
              </a:spcAft>
            </a:pPr>
            <a:r>
              <a:rPr lang="zh-CN" altLang="en-US" b="1" dirty="0">
                <a:ea typeface="华文细黑" panose="02010600040101010101" pitchFamily="2" charset="-122"/>
              </a:rPr>
              <a:t>    例如，对表达式文法</a:t>
            </a:r>
            <a:r>
              <a:rPr lang="en-US" altLang="zh-CN" b="1" dirty="0">
                <a:ea typeface="华文细黑" panose="02010600040101010101" pitchFamily="2" charset="-122"/>
              </a:rPr>
              <a:t>G[E]</a:t>
            </a:r>
            <a:r>
              <a:rPr lang="zh-CN" altLang="en-US" b="1" dirty="0">
                <a:ea typeface="华文细黑" panose="02010600040101010101" pitchFamily="2" charset="-122"/>
              </a:rPr>
              <a:t>和句子</a:t>
            </a:r>
            <a:r>
              <a:rPr lang="en-US" altLang="zh-CN" b="1" dirty="0">
                <a:ea typeface="华文细黑" panose="02010600040101010101" pitchFamily="2" charset="-122"/>
              </a:rPr>
              <a:t>a</a:t>
            </a:r>
            <a:r>
              <a:rPr lang="en-US" altLang="zh-CN" b="1" baseline="-25000" dirty="0">
                <a:ea typeface="华文细黑" panose="02010600040101010101" pitchFamily="2" charset="-122"/>
              </a:rPr>
              <a:t>1</a:t>
            </a:r>
            <a:r>
              <a:rPr lang="en-US" altLang="zh-CN" b="1" dirty="0">
                <a:ea typeface="华文细黑" panose="02010600040101010101" pitchFamily="2" charset="-122"/>
              </a:rPr>
              <a:t>+a</a:t>
            </a:r>
            <a:r>
              <a:rPr lang="en-US" altLang="zh-CN" b="1" baseline="-25000" dirty="0">
                <a:ea typeface="华文细黑" panose="02010600040101010101" pitchFamily="2" charset="-122"/>
              </a:rPr>
              <a:t>2</a:t>
            </a:r>
            <a:r>
              <a:rPr lang="en-US" altLang="zh-CN" b="1" dirty="0">
                <a:ea typeface="华文细黑" panose="02010600040101010101" pitchFamily="2" charset="-122"/>
              </a:rPr>
              <a:t>*a</a:t>
            </a:r>
            <a:r>
              <a:rPr lang="en-US" altLang="zh-CN" b="1" baseline="-25000" dirty="0">
                <a:ea typeface="华文细黑" panose="02010600040101010101" pitchFamily="2" charset="-122"/>
              </a:rPr>
              <a:t>3</a:t>
            </a:r>
            <a:r>
              <a:rPr lang="zh-CN" altLang="en-US" b="1" dirty="0">
                <a:ea typeface="华文细黑" panose="02010600040101010101" pitchFamily="2" charset="-122"/>
              </a:rPr>
              <a:t>，挑选</a:t>
            </a:r>
            <a:endParaRPr lang="zh-CN" altLang="en-US" b="1" dirty="0">
              <a:ea typeface="华文细黑" panose="02010600040101010101" pitchFamily="2" charset="-122"/>
            </a:endParaRPr>
          </a:p>
          <a:p>
            <a:pPr eaLnBrk="1" fontAlgn="ctr" hangingPunct="1">
              <a:lnSpc>
                <a:spcPct val="120000"/>
              </a:lnSpc>
              <a:spcBef>
                <a:spcPct val="20000"/>
              </a:spcBef>
              <a:spcAft>
                <a:spcPct val="20000"/>
              </a:spcAft>
            </a:pPr>
            <a:r>
              <a:rPr lang="zh-CN" altLang="en-US" b="1" dirty="0">
                <a:ea typeface="华文细黑" panose="02010600040101010101" pitchFamily="2" charset="-122"/>
              </a:rPr>
              <a:t>出推导过程中产生的句型中的短语，直接短语，句柄。</a:t>
            </a:r>
            <a:endParaRPr lang="zh-CN" altLang="en-US" b="1" dirty="0">
              <a:ea typeface="华文细黑" panose="02010600040101010101" pitchFamily="2" charset="-122"/>
            </a:endParaRPr>
          </a:p>
        </p:txBody>
      </p:sp>
      <p:sp>
        <p:nvSpPr>
          <p:cNvPr id="110596" name="Rectangle 3"/>
          <p:cNvSpPr>
            <a:spLocks noGrp="1" noChangeArrowheads="1"/>
          </p:cNvSpPr>
          <p:nvPr>
            <p:ph type="title" idx="4294967295"/>
          </p:nvPr>
        </p:nvSpPr>
        <p:spPr>
          <a:xfrm>
            <a:off x="762000" y="500063"/>
            <a:ext cx="6488113" cy="642937"/>
          </a:xfrm>
        </p:spPr>
        <p:txBody>
          <a:bodyPr/>
          <a:lstStyle/>
          <a:p>
            <a:pPr eaLnBrk="1" hangingPunct="1"/>
            <a:r>
              <a:rPr lang="zh-CN" altLang="en-US" sz="2800" b="1" dirty="0">
                <a:solidFill>
                  <a:schemeClr val="tx1"/>
                </a:solidFill>
                <a:latin typeface="华文细黑" panose="02010600040101010101" pitchFamily="2" charset="-122"/>
              </a:rPr>
              <a:t>用子树解释短语，直接短语，句柄</a:t>
            </a:r>
            <a:r>
              <a:rPr lang="en-US" altLang="zh-CN" sz="2800" b="1" dirty="0">
                <a:solidFill>
                  <a:schemeClr val="tx1"/>
                </a:solidFill>
                <a:latin typeface="华文细黑" panose="02010600040101010101" pitchFamily="2" charset="-122"/>
              </a:rPr>
              <a:t>:</a:t>
            </a:r>
            <a:endParaRPr lang="en-US" altLang="zh-CN" sz="2800" b="1" dirty="0">
              <a:solidFill>
                <a:schemeClr val="tx1"/>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noChangeArrowheads="1"/>
          </p:cNvSpPr>
          <p:nvPr>
            <p:ph type="sldNum" sz="quarter" idx="12"/>
          </p:nvPr>
        </p:nvSpPr>
        <p:spPr>
          <a:xfrm>
            <a:off x="6674296" y="6054725"/>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7B47EF1-E57B-448C-9419-7532996E6AF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1619" name="Text Box 2"/>
          <p:cNvSpPr txBox="1">
            <a:spLocks noChangeArrowheads="1"/>
          </p:cNvSpPr>
          <p:nvPr/>
        </p:nvSpPr>
        <p:spPr bwMode="auto">
          <a:xfrm>
            <a:off x="147638" y="548680"/>
            <a:ext cx="2133600" cy="523220"/>
          </a:xfrm>
          <a:prstGeom prst="rect">
            <a:avLst/>
          </a:prstGeom>
          <a:solidFill>
            <a:srgbClr val="FFFFFF"/>
          </a:solidFill>
          <a:ln w="9525">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pPr>
            <a:r>
              <a:rPr lang="en-US" altLang="en-US" sz="2800" dirty="0">
                <a:ea typeface="华文细黑" panose="02010600040101010101" pitchFamily="2" charset="-122"/>
              </a:rPr>
              <a:t>E</a:t>
            </a:r>
            <a:endParaRPr lang="en-US" altLang="zh-CN" sz="2800" dirty="0">
              <a:ea typeface="华文细黑" panose="02010600040101010101" pitchFamily="2" charset="-122"/>
            </a:endParaRPr>
          </a:p>
        </p:txBody>
      </p:sp>
      <p:sp>
        <p:nvSpPr>
          <p:cNvPr id="352259" name="Text Box 3"/>
          <p:cNvSpPr txBox="1">
            <a:spLocks noChangeArrowheads="1"/>
          </p:cNvSpPr>
          <p:nvPr/>
        </p:nvSpPr>
        <p:spPr bwMode="auto">
          <a:xfrm>
            <a:off x="147638" y="1182688"/>
            <a:ext cx="2133600" cy="523220"/>
          </a:xfrm>
          <a:prstGeom prst="rect">
            <a:avLst/>
          </a:prstGeom>
          <a:solidFill>
            <a:srgbClr val="FFFFFF"/>
          </a:solidFill>
          <a:ln w="9525">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2800" dirty="0">
                <a:ea typeface="华文细黑" panose="02010600040101010101" pitchFamily="2" charset="-122"/>
                <a:sym typeface="Symbol" panose="05050102010706020507" pitchFamily="18" charset="2"/>
              </a:rPr>
              <a:t></a:t>
            </a:r>
            <a:r>
              <a:rPr lang="en-US" altLang="zh-CN" sz="2800" dirty="0">
                <a:ea typeface="华文细黑" panose="02010600040101010101" pitchFamily="2" charset="-122"/>
                <a:sym typeface="Symbol" panose="05050102010706020507" pitchFamily="18" charset="2"/>
              </a:rPr>
              <a:t>E+T</a:t>
            </a:r>
            <a:endParaRPr lang="en-US" altLang="zh-CN" sz="2800" dirty="0">
              <a:ea typeface="华文细黑" panose="02010600040101010101" pitchFamily="2" charset="-122"/>
            </a:endParaRPr>
          </a:p>
        </p:txBody>
      </p:sp>
      <p:sp>
        <p:nvSpPr>
          <p:cNvPr id="352260" name="Text Box 4"/>
          <p:cNvSpPr txBox="1">
            <a:spLocks noChangeArrowheads="1"/>
          </p:cNvSpPr>
          <p:nvPr/>
        </p:nvSpPr>
        <p:spPr bwMode="auto">
          <a:xfrm>
            <a:off x="147638" y="1792288"/>
            <a:ext cx="2133600" cy="523220"/>
          </a:xfrm>
          <a:prstGeom prst="rect">
            <a:avLst/>
          </a:prstGeom>
          <a:solidFill>
            <a:srgbClr val="FFFFFF"/>
          </a:solidFill>
          <a:ln w="9525">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2800" dirty="0">
                <a:ea typeface="华文细黑" panose="02010600040101010101" pitchFamily="2" charset="-122"/>
                <a:sym typeface="Symbol" panose="05050102010706020507" pitchFamily="18" charset="2"/>
              </a:rPr>
              <a:t></a:t>
            </a:r>
            <a:r>
              <a:rPr lang="en-US" altLang="zh-CN" sz="2800" dirty="0">
                <a:ea typeface="华文细黑" panose="02010600040101010101" pitchFamily="2" charset="-122"/>
                <a:sym typeface="Symbol" panose="05050102010706020507" pitchFamily="18" charset="2"/>
              </a:rPr>
              <a:t>T+T</a:t>
            </a:r>
            <a:endParaRPr lang="en-US" altLang="zh-CN" sz="2800" dirty="0">
              <a:ea typeface="华文细黑" panose="02010600040101010101" pitchFamily="2" charset="-122"/>
            </a:endParaRPr>
          </a:p>
        </p:txBody>
      </p:sp>
      <p:sp>
        <p:nvSpPr>
          <p:cNvPr id="352261" name="Text Box 5"/>
          <p:cNvSpPr txBox="1">
            <a:spLocks noChangeArrowheads="1"/>
          </p:cNvSpPr>
          <p:nvPr/>
        </p:nvSpPr>
        <p:spPr bwMode="auto">
          <a:xfrm>
            <a:off x="147638" y="2401888"/>
            <a:ext cx="2133600" cy="523220"/>
          </a:xfrm>
          <a:prstGeom prst="rect">
            <a:avLst/>
          </a:prstGeom>
          <a:solidFill>
            <a:srgbClr val="FFFFFF"/>
          </a:solidFill>
          <a:ln w="9525">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2800">
                <a:ea typeface="华文细黑" panose="02010600040101010101" pitchFamily="2" charset="-122"/>
                <a:sym typeface="Symbol" panose="05050102010706020507" pitchFamily="18" charset="2"/>
              </a:rPr>
              <a:t></a:t>
            </a:r>
            <a:r>
              <a:rPr lang="en-US" altLang="zh-CN" sz="2800">
                <a:ea typeface="华文细黑" panose="02010600040101010101" pitchFamily="2" charset="-122"/>
                <a:sym typeface="Symbol" panose="05050102010706020507" pitchFamily="18" charset="2"/>
              </a:rPr>
              <a:t>F+T</a:t>
            </a:r>
            <a:endParaRPr lang="en-US" altLang="zh-CN" sz="2800">
              <a:ea typeface="华文细黑" panose="02010600040101010101" pitchFamily="2" charset="-122"/>
              <a:sym typeface="Symbol" panose="05050102010706020507" pitchFamily="18" charset="2"/>
            </a:endParaRPr>
          </a:p>
        </p:txBody>
      </p:sp>
      <p:sp>
        <p:nvSpPr>
          <p:cNvPr id="352262" name="Text Box 6"/>
          <p:cNvSpPr txBox="1">
            <a:spLocks noChangeArrowheads="1"/>
          </p:cNvSpPr>
          <p:nvPr/>
        </p:nvSpPr>
        <p:spPr bwMode="auto">
          <a:xfrm>
            <a:off x="147638" y="3011488"/>
            <a:ext cx="2133600" cy="523220"/>
          </a:xfrm>
          <a:prstGeom prst="rect">
            <a:avLst/>
          </a:prstGeom>
          <a:solidFill>
            <a:srgbClr val="FFFFFF"/>
          </a:solidFill>
          <a:ln w="9525">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2800">
                <a:ea typeface="华文细黑" panose="02010600040101010101" pitchFamily="2" charset="-122"/>
                <a:sym typeface="Symbol" panose="05050102010706020507" pitchFamily="18" charset="2"/>
              </a:rPr>
              <a:t></a:t>
            </a:r>
            <a:r>
              <a:rPr lang="en-US" altLang="zh-CN" sz="2800">
                <a:ea typeface="华文细黑" panose="02010600040101010101" pitchFamily="2" charset="-122"/>
              </a:rPr>
              <a:t> </a:t>
            </a:r>
            <a:r>
              <a:rPr lang="en-US" altLang="en-US" sz="2800">
                <a:ea typeface="华文细黑" panose="02010600040101010101" pitchFamily="2" charset="-122"/>
              </a:rPr>
              <a:t>a</a:t>
            </a:r>
            <a:r>
              <a:rPr lang="en-US" altLang="en-US" sz="2800" baseline="-25000">
                <a:ea typeface="华文细黑" panose="02010600040101010101" pitchFamily="2" charset="-122"/>
              </a:rPr>
              <a:t>1</a:t>
            </a:r>
            <a:r>
              <a:rPr lang="en-US" altLang="en-US" sz="2800">
                <a:ea typeface="华文细黑" panose="02010600040101010101" pitchFamily="2" charset="-122"/>
              </a:rPr>
              <a:t>+T</a:t>
            </a:r>
            <a:endParaRPr lang="en-US" altLang="zh-CN" sz="2800">
              <a:ea typeface="华文细黑" panose="02010600040101010101" pitchFamily="2" charset="-122"/>
            </a:endParaRPr>
          </a:p>
        </p:txBody>
      </p:sp>
      <p:sp>
        <p:nvSpPr>
          <p:cNvPr id="352263" name="Text Box 7"/>
          <p:cNvSpPr txBox="1">
            <a:spLocks noChangeArrowheads="1"/>
          </p:cNvSpPr>
          <p:nvPr/>
        </p:nvSpPr>
        <p:spPr bwMode="auto">
          <a:xfrm>
            <a:off x="147638" y="3621088"/>
            <a:ext cx="2133600" cy="523220"/>
          </a:xfrm>
          <a:prstGeom prst="rect">
            <a:avLst/>
          </a:prstGeom>
          <a:solidFill>
            <a:srgbClr val="FFFFFF"/>
          </a:solidFill>
          <a:ln w="9525">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2800">
                <a:ea typeface="华文细黑" panose="02010600040101010101" pitchFamily="2" charset="-122"/>
                <a:sym typeface="Symbol" panose="05050102010706020507" pitchFamily="18" charset="2"/>
              </a:rPr>
              <a:t></a:t>
            </a:r>
            <a:r>
              <a:rPr lang="en-US" altLang="zh-CN" sz="2800">
                <a:ea typeface="华文细黑" panose="02010600040101010101" pitchFamily="2" charset="-122"/>
              </a:rPr>
              <a:t> </a:t>
            </a:r>
            <a:r>
              <a:rPr lang="en-US" altLang="en-US" sz="2800">
                <a:ea typeface="华文细黑" panose="02010600040101010101" pitchFamily="2" charset="-122"/>
              </a:rPr>
              <a:t>a</a:t>
            </a:r>
            <a:r>
              <a:rPr lang="en-US" altLang="en-US" sz="2800" baseline="-25000">
                <a:ea typeface="华文细黑" panose="02010600040101010101" pitchFamily="2" charset="-122"/>
              </a:rPr>
              <a:t>1</a:t>
            </a:r>
            <a:r>
              <a:rPr lang="en-US" altLang="en-US" sz="2800">
                <a:ea typeface="华文细黑" panose="02010600040101010101" pitchFamily="2" charset="-122"/>
              </a:rPr>
              <a:t>+T*F</a:t>
            </a:r>
            <a:endParaRPr lang="en-US" altLang="zh-CN" sz="2800">
              <a:ea typeface="华文细黑" panose="02010600040101010101" pitchFamily="2" charset="-122"/>
            </a:endParaRPr>
          </a:p>
        </p:txBody>
      </p:sp>
      <p:sp>
        <p:nvSpPr>
          <p:cNvPr id="352264" name="Text Box 8"/>
          <p:cNvSpPr txBox="1">
            <a:spLocks noChangeArrowheads="1"/>
          </p:cNvSpPr>
          <p:nvPr/>
        </p:nvSpPr>
        <p:spPr bwMode="auto">
          <a:xfrm>
            <a:off x="152400" y="4248150"/>
            <a:ext cx="2133600" cy="523220"/>
          </a:xfrm>
          <a:prstGeom prst="rect">
            <a:avLst/>
          </a:prstGeom>
          <a:solidFill>
            <a:srgbClr val="FFFFFF"/>
          </a:solidFill>
          <a:ln w="9525">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2800">
                <a:ea typeface="华文细黑" panose="02010600040101010101" pitchFamily="2" charset="-122"/>
                <a:sym typeface="Symbol" panose="05050102010706020507" pitchFamily="18" charset="2"/>
              </a:rPr>
              <a:t></a:t>
            </a:r>
            <a:r>
              <a:rPr lang="en-US" altLang="zh-CN" sz="2800">
                <a:ea typeface="华文细黑" panose="02010600040101010101" pitchFamily="2" charset="-122"/>
              </a:rPr>
              <a:t> </a:t>
            </a:r>
            <a:r>
              <a:rPr lang="en-US" altLang="en-US" sz="2800">
                <a:ea typeface="华文细黑" panose="02010600040101010101" pitchFamily="2" charset="-122"/>
              </a:rPr>
              <a:t>a</a:t>
            </a:r>
            <a:r>
              <a:rPr lang="en-US" altLang="en-US" sz="2800" baseline="-25000">
                <a:ea typeface="华文细黑" panose="02010600040101010101" pitchFamily="2" charset="-122"/>
              </a:rPr>
              <a:t>1</a:t>
            </a:r>
            <a:r>
              <a:rPr lang="en-US" altLang="en-US" sz="2800">
                <a:ea typeface="华文细黑" panose="02010600040101010101" pitchFamily="2" charset="-122"/>
              </a:rPr>
              <a:t>+F * F</a:t>
            </a:r>
            <a:endParaRPr lang="en-US" altLang="zh-CN" sz="2800">
              <a:ea typeface="华文细黑" panose="02010600040101010101" pitchFamily="2" charset="-122"/>
            </a:endParaRPr>
          </a:p>
        </p:txBody>
      </p:sp>
      <p:sp>
        <p:nvSpPr>
          <p:cNvPr id="352265" name="Text Box 9"/>
          <p:cNvSpPr txBox="1">
            <a:spLocks noChangeArrowheads="1"/>
          </p:cNvSpPr>
          <p:nvPr/>
        </p:nvSpPr>
        <p:spPr bwMode="auto">
          <a:xfrm>
            <a:off x="147638" y="4840288"/>
            <a:ext cx="21336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2800" dirty="0">
                <a:ea typeface="华文细黑" panose="02010600040101010101" pitchFamily="2" charset="-122"/>
                <a:sym typeface="Symbol" panose="05050102010706020507" pitchFamily="18" charset="2"/>
              </a:rPr>
              <a:t></a:t>
            </a:r>
            <a:r>
              <a:rPr lang="en-US" altLang="zh-CN" sz="2800" dirty="0">
                <a:ea typeface="华文细黑" panose="02010600040101010101" pitchFamily="2" charset="-122"/>
              </a:rPr>
              <a:t> </a:t>
            </a:r>
            <a:r>
              <a:rPr lang="en-US" altLang="en-US" sz="2800" dirty="0">
                <a:ea typeface="华文细黑" panose="02010600040101010101" pitchFamily="2" charset="-122"/>
              </a:rPr>
              <a:t>a</a:t>
            </a:r>
            <a:r>
              <a:rPr lang="en-US" altLang="en-US" sz="2800" baseline="-25000" dirty="0">
                <a:ea typeface="华文细黑" panose="02010600040101010101" pitchFamily="2" charset="-122"/>
              </a:rPr>
              <a:t>1</a:t>
            </a:r>
            <a:r>
              <a:rPr lang="en-US" altLang="en-US" sz="2800" dirty="0">
                <a:ea typeface="华文细黑" panose="02010600040101010101" pitchFamily="2" charset="-122"/>
              </a:rPr>
              <a:t>+a</a:t>
            </a:r>
            <a:r>
              <a:rPr lang="en-US" altLang="en-US" sz="2800" baseline="-25000" dirty="0">
                <a:ea typeface="华文细黑" panose="02010600040101010101" pitchFamily="2" charset="-122"/>
              </a:rPr>
              <a:t>2 </a:t>
            </a:r>
            <a:r>
              <a:rPr lang="en-US" altLang="en-US" sz="2800" dirty="0">
                <a:ea typeface="华文细黑" panose="02010600040101010101" pitchFamily="2" charset="-122"/>
              </a:rPr>
              <a:t>*F</a:t>
            </a:r>
            <a:endParaRPr lang="en-US" altLang="zh-CN" sz="2800" dirty="0">
              <a:ea typeface="华文细黑" panose="02010600040101010101" pitchFamily="2" charset="-122"/>
            </a:endParaRPr>
          </a:p>
        </p:txBody>
      </p:sp>
      <p:sp>
        <p:nvSpPr>
          <p:cNvPr id="352266" name="Text Box 10"/>
          <p:cNvSpPr txBox="1">
            <a:spLocks noChangeArrowheads="1"/>
          </p:cNvSpPr>
          <p:nvPr/>
        </p:nvSpPr>
        <p:spPr bwMode="auto">
          <a:xfrm>
            <a:off x="2281238" y="1178917"/>
            <a:ext cx="30480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zh-CN" sz="2800" dirty="0">
                <a:ea typeface="华文细黑" panose="02010600040101010101" pitchFamily="2" charset="-122"/>
              </a:rPr>
              <a:t>E+T          </a:t>
            </a:r>
            <a:endParaRPr lang="en-US" altLang="zh-CN" sz="2800" dirty="0">
              <a:ea typeface="华文细黑" panose="02010600040101010101" pitchFamily="2" charset="-122"/>
            </a:endParaRPr>
          </a:p>
        </p:txBody>
      </p:sp>
      <p:sp>
        <p:nvSpPr>
          <p:cNvPr id="352267" name="Text Box 11"/>
          <p:cNvSpPr txBox="1">
            <a:spLocks noChangeArrowheads="1"/>
          </p:cNvSpPr>
          <p:nvPr/>
        </p:nvSpPr>
        <p:spPr bwMode="auto">
          <a:xfrm>
            <a:off x="2281238" y="1788517"/>
            <a:ext cx="30480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zh-CN" sz="2800" dirty="0">
                <a:ea typeface="华文细黑" panose="02010600040101010101" pitchFamily="2" charset="-122"/>
              </a:rPr>
              <a:t>T,T+T           </a:t>
            </a:r>
            <a:endParaRPr lang="en-US" altLang="zh-CN" sz="2800" dirty="0">
              <a:ea typeface="华文细黑" panose="02010600040101010101" pitchFamily="2" charset="-122"/>
            </a:endParaRPr>
          </a:p>
        </p:txBody>
      </p:sp>
      <p:sp>
        <p:nvSpPr>
          <p:cNvPr id="352268" name="Text Box 12"/>
          <p:cNvSpPr txBox="1">
            <a:spLocks noChangeArrowheads="1"/>
          </p:cNvSpPr>
          <p:nvPr/>
        </p:nvSpPr>
        <p:spPr bwMode="auto">
          <a:xfrm>
            <a:off x="2281238" y="2398117"/>
            <a:ext cx="30480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en-US" sz="2800" dirty="0">
                <a:ea typeface="华文细黑" panose="02010600040101010101" pitchFamily="2" charset="-122"/>
              </a:rPr>
              <a:t>F,F+T           </a:t>
            </a:r>
            <a:endParaRPr lang="en-US" altLang="zh-CN" sz="2800" dirty="0">
              <a:ea typeface="华文细黑" panose="02010600040101010101" pitchFamily="2" charset="-122"/>
            </a:endParaRPr>
          </a:p>
        </p:txBody>
      </p:sp>
      <p:sp>
        <p:nvSpPr>
          <p:cNvPr id="352269" name="Text Box 13"/>
          <p:cNvSpPr txBox="1">
            <a:spLocks noChangeArrowheads="1"/>
          </p:cNvSpPr>
          <p:nvPr/>
        </p:nvSpPr>
        <p:spPr bwMode="auto">
          <a:xfrm>
            <a:off x="2281238" y="3007717"/>
            <a:ext cx="30480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en-US" sz="2800">
                <a:ea typeface="华文细黑" panose="02010600040101010101" pitchFamily="2" charset="-122"/>
              </a:rPr>
              <a:t>a</a:t>
            </a:r>
            <a:r>
              <a:rPr lang="en-US" altLang="en-US" sz="2800" baseline="-25000">
                <a:ea typeface="华文细黑" panose="02010600040101010101" pitchFamily="2" charset="-122"/>
              </a:rPr>
              <a:t>1</a:t>
            </a:r>
            <a:r>
              <a:rPr lang="en-US" altLang="en-US" sz="2800">
                <a:ea typeface="华文细黑" panose="02010600040101010101" pitchFamily="2" charset="-122"/>
              </a:rPr>
              <a:t>, a</a:t>
            </a:r>
            <a:r>
              <a:rPr lang="en-US" altLang="en-US" sz="2800" baseline="-25000">
                <a:ea typeface="华文细黑" panose="02010600040101010101" pitchFamily="2" charset="-122"/>
              </a:rPr>
              <a:t>1+</a:t>
            </a:r>
            <a:r>
              <a:rPr lang="en-US" altLang="en-US" sz="2800">
                <a:ea typeface="华文细黑" panose="02010600040101010101" pitchFamily="2" charset="-122"/>
              </a:rPr>
              <a:t>T         </a:t>
            </a:r>
            <a:endParaRPr lang="en-US" altLang="zh-CN" sz="2800" baseline="-25000">
              <a:ea typeface="华文细黑" panose="02010600040101010101" pitchFamily="2" charset="-122"/>
            </a:endParaRPr>
          </a:p>
        </p:txBody>
      </p:sp>
      <p:sp>
        <p:nvSpPr>
          <p:cNvPr id="352270" name="Text Box 14"/>
          <p:cNvSpPr txBox="1">
            <a:spLocks noChangeArrowheads="1"/>
          </p:cNvSpPr>
          <p:nvPr/>
        </p:nvSpPr>
        <p:spPr bwMode="auto">
          <a:xfrm>
            <a:off x="2281238" y="3617317"/>
            <a:ext cx="30480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en-US" sz="2800" dirty="0">
                <a:ea typeface="华文细黑" panose="02010600040101010101" pitchFamily="2" charset="-122"/>
              </a:rPr>
              <a:t>a</a:t>
            </a:r>
            <a:r>
              <a:rPr lang="en-US" altLang="en-US" sz="2800" baseline="-25000" dirty="0">
                <a:ea typeface="华文细黑" panose="02010600040101010101" pitchFamily="2" charset="-122"/>
              </a:rPr>
              <a:t>1</a:t>
            </a:r>
            <a:r>
              <a:rPr lang="en-US" altLang="en-US" sz="2800" dirty="0">
                <a:ea typeface="华文细黑" panose="02010600040101010101" pitchFamily="2" charset="-122"/>
              </a:rPr>
              <a:t>, T*F, a</a:t>
            </a:r>
            <a:r>
              <a:rPr lang="en-US" altLang="en-US" sz="2800" baseline="-25000" dirty="0">
                <a:ea typeface="华文细黑" panose="02010600040101010101" pitchFamily="2" charset="-122"/>
              </a:rPr>
              <a:t>1</a:t>
            </a:r>
            <a:r>
              <a:rPr lang="en-US" altLang="en-US" sz="2800" dirty="0">
                <a:ea typeface="华文细黑" panose="02010600040101010101" pitchFamily="2" charset="-122"/>
              </a:rPr>
              <a:t>+T*F</a:t>
            </a:r>
            <a:endParaRPr lang="en-US" altLang="zh-CN" sz="2800" dirty="0">
              <a:ea typeface="华文细黑" panose="02010600040101010101" pitchFamily="2" charset="-122"/>
            </a:endParaRPr>
          </a:p>
        </p:txBody>
      </p:sp>
      <p:sp>
        <p:nvSpPr>
          <p:cNvPr id="352271" name="Text Box 15"/>
          <p:cNvSpPr txBox="1">
            <a:spLocks noChangeArrowheads="1"/>
          </p:cNvSpPr>
          <p:nvPr/>
        </p:nvSpPr>
        <p:spPr bwMode="auto">
          <a:xfrm>
            <a:off x="2266950" y="4223742"/>
            <a:ext cx="3095625"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en-US" sz="2800" dirty="0">
                <a:ea typeface="华文细黑" panose="02010600040101010101" pitchFamily="2" charset="-122"/>
              </a:rPr>
              <a:t>a</a:t>
            </a:r>
            <a:r>
              <a:rPr lang="en-US" altLang="en-US" sz="2800" baseline="-25000" dirty="0">
                <a:ea typeface="华文细黑" panose="02010600040101010101" pitchFamily="2" charset="-122"/>
              </a:rPr>
              <a:t>1</a:t>
            </a:r>
            <a:r>
              <a:rPr lang="en-US" altLang="en-US" sz="2800" dirty="0">
                <a:ea typeface="华文细黑" panose="02010600040101010101" pitchFamily="2" charset="-122"/>
              </a:rPr>
              <a:t>, F,F*F, a</a:t>
            </a:r>
            <a:r>
              <a:rPr lang="en-US" altLang="en-US" sz="2800" baseline="-25000" dirty="0">
                <a:ea typeface="华文细黑" panose="02010600040101010101" pitchFamily="2" charset="-122"/>
              </a:rPr>
              <a:t>1</a:t>
            </a:r>
            <a:r>
              <a:rPr lang="en-US" altLang="en-US" sz="2800" dirty="0">
                <a:ea typeface="华文细黑" panose="02010600040101010101" pitchFamily="2" charset="-122"/>
              </a:rPr>
              <a:t>+F*F</a:t>
            </a:r>
            <a:endParaRPr lang="en-US" altLang="zh-CN" sz="2800" dirty="0">
              <a:ea typeface="华文细黑" panose="02010600040101010101" pitchFamily="2" charset="-122"/>
            </a:endParaRPr>
          </a:p>
        </p:txBody>
      </p:sp>
      <p:sp>
        <p:nvSpPr>
          <p:cNvPr id="352272" name="Text Box 16"/>
          <p:cNvSpPr txBox="1">
            <a:spLocks noChangeArrowheads="1"/>
          </p:cNvSpPr>
          <p:nvPr/>
        </p:nvSpPr>
        <p:spPr bwMode="auto">
          <a:xfrm>
            <a:off x="2281238" y="4815880"/>
            <a:ext cx="3048000"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zh-CN" dirty="0">
                <a:ea typeface="华文细黑" panose="02010600040101010101" pitchFamily="2" charset="-122"/>
              </a:rPr>
              <a:t> </a:t>
            </a:r>
            <a:r>
              <a:rPr lang="en-US" altLang="en-US" dirty="0">
                <a:ea typeface="华文细黑" panose="02010600040101010101" pitchFamily="2" charset="-122"/>
              </a:rPr>
              <a:t>a</a:t>
            </a:r>
            <a:r>
              <a:rPr lang="en-US" altLang="en-US" baseline="-25000" dirty="0">
                <a:ea typeface="华文细黑" panose="02010600040101010101" pitchFamily="2" charset="-122"/>
              </a:rPr>
              <a:t>1</a:t>
            </a:r>
            <a:r>
              <a:rPr lang="en-US" altLang="en-US" dirty="0">
                <a:ea typeface="华文细黑" panose="02010600040101010101" pitchFamily="2" charset="-122"/>
              </a:rPr>
              <a:t>, a</a:t>
            </a:r>
            <a:r>
              <a:rPr lang="en-US" altLang="en-US" baseline="-25000" dirty="0">
                <a:ea typeface="华文细黑" panose="02010600040101010101" pitchFamily="2" charset="-122"/>
              </a:rPr>
              <a:t>2</a:t>
            </a:r>
            <a:r>
              <a:rPr lang="en-US" altLang="en-US" dirty="0">
                <a:ea typeface="华文细黑" panose="02010600040101010101" pitchFamily="2" charset="-122"/>
              </a:rPr>
              <a:t>, a</a:t>
            </a:r>
            <a:r>
              <a:rPr lang="en-US" altLang="en-US" baseline="-25000" dirty="0">
                <a:ea typeface="华文细黑" panose="02010600040101010101" pitchFamily="2" charset="-122"/>
              </a:rPr>
              <a:t>2 </a:t>
            </a:r>
            <a:r>
              <a:rPr lang="en-US" altLang="en-US" dirty="0">
                <a:ea typeface="华文细黑" panose="02010600040101010101" pitchFamily="2" charset="-122"/>
              </a:rPr>
              <a:t>*F, a</a:t>
            </a:r>
            <a:r>
              <a:rPr lang="en-US" altLang="en-US" baseline="-25000" dirty="0">
                <a:ea typeface="华文细黑" panose="02010600040101010101" pitchFamily="2" charset="-122"/>
              </a:rPr>
              <a:t>1</a:t>
            </a:r>
            <a:r>
              <a:rPr lang="en-US" altLang="en-US" dirty="0">
                <a:ea typeface="华文细黑" panose="02010600040101010101" pitchFamily="2" charset="-122"/>
              </a:rPr>
              <a:t>+ a</a:t>
            </a:r>
            <a:r>
              <a:rPr lang="en-US" altLang="en-US" baseline="-25000" dirty="0">
                <a:ea typeface="华文细黑" panose="02010600040101010101" pitchFamily="2" charset="-122"/>
              </a:rPr>
              <a:t>2 </a:t>
            </a:r>
            <a:r>
              <a:rPr lang="en-US" altLang="en-US" dirty="0">
                <a:ea typeface="华文细黑" panose="02010600040101010101" pitchFamily="2" charset="-122"/>
              </a:rPr>
              <a:t>*F</a:t>
            </a:r>
            <a:endParaRPr lang="en-US" altLang="zh-CN" dirty="0">
              <a:ea typeface="华文细黑" panose="02010600040101010101" pitchFamily="2" charset="-122"/>
            </a:endParaRPr>
          </a:p>
        </p:txBody>
      </p:sp>
      <p:sp>
        <p:nvSpPr>
          <p:cNvPr id="352274" name="Oval 18"/>
          <p:cNvSpPr>
            <a:spLocks noChangeArrowheads="1"/>
          </p:cNvSpPr>
          <p:nvPr/>
        </p:nvSpPr>
        <p:spPr bwMode="auto">
          <a:xfrm>
            <a:off x="6445696" y="6206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E</a:t>
            </a:r>
            <a:endParaRPr lang="en-US" altLang="zh-CN" sz="3200">
              <a:ea typeface="华文细黑" panose="02010600040101010101" pitchFamily="2" charset="-122"/>
            </a:endParaRPr>
          </a:p>
        </p:txBody>
      </p:sp>
      <p:sp>
        <p:nvSpPr>
          <p:cNvPr id="352275" name="Oval 19"/>
          <p:cNvSpPr>
            <a:spLocks noChangeArrowheads="1"/>
          </p:cNvSpPr>
          <p:nvPr/>
        </p:nvSpPr>
        <p:spPr bwMode="auto">
          <a:xfrm>
            <a:off x="5455096" y="16874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E</a:t>
            </a:r>
            <a:endParaRPr lang="en-US" altLang="zh-CN" sz="3200">
              <a:ea typeface="华文细黑" panose="02010600040101010101" pitchFamily="2" charset="-122"/>
            </a:endParaRPr>
          </a:p>
        </p:txBody>
      </p:sp>
      <p:sp>
        <p:nvSpPr>
          <p:cNvPr id="352276" name="Oval 20"/>
          <p:cNvSpPr>
            <a:spLocks noChangeArrowheads="1"/>
          </p:cNvSpPr>
          <p:nvPr/>
        </p:nvSpPr>
        <p:spPr bwMode="auto">
          <a:xfrm>
            <a:off x="6445696" y="16874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zh-CN" altLang="zh-CN" sz="3200">
                <a:ea typeface="华文细黑" panose="02010600040101010101" pitchFamily="2" charset="-122"/>
              </a:rPr>
              <a:t>+</a:t>
            </a:r>
            <a:endParaRPr lang="zh-CN" altLang="zh-CN" sz="3200">
              <a:ea typeface="华文细黑" panose="02010600040101010101" pitchFamily="2" charset="-122"/>
            </a:endParaRPr>
          </a:p>
        </p:txBody>
      </p:sp>
      <p:sp>
        <p:nvSpPr>
          <p:cNvPr id="352277" name="Oval 21"/>
          <p:cNvSpPr>
            <a:spLocks noChangeArrowheads="1"/>
          </p:cNvSpPr>
          <p:nvPr/>
        </p:nvSpPr>
        <p:spPr bwMode="auto">
          <a:xfrm>
            <a:off x="7512496" y="16112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T</a:t>
            </a:r>
            <a:endParaRPr lang="en-US" altLang="zh-CN" sz="3200">
              <a:ea typeface="华文细黑" panose="02010600040101010101" pitchFamily="2" charset="-122"/>
            </a:endParaRPr>
          </a:p>
        </p:txBody>
      </p:sp>
      <p:sp>
        <p:nvSpPr>
          <p:cNvPr id="352278" name="Oval 22"/>
          <p:cNvSpPr>
            <a:spLocks noChangeArrowheads="1"/>
          </p:cNvSpPr>
          <p:nvPr/>
        </p:nvSpPr>
        <p:spPr bwMode="auto">
          <a:xfrm>
            <a:off x="5531296" y="28304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T</a:t>
            </a:r>
            <a:endParaRPr lang="en-US" altLang="zh-CN" sz="3200">
              <a:ea typeface="华文细黑" panose="02010600040101010101" pitchFamily="2" charset="-122"/>
            </a:endParaRPr>
          </a:p>
        </p:txBody>
      </p:sp>
      <p:sp>
        <p:nvSpPr>
          <p:cNvPr id="352279" name="Oval 23"/>
          <p:cNvSpPr>
            <a:spLocks noChangeArrowheads="1"/>
          </p:cNvSpPr>
          <p:nvPr/>
        </p:nvSpPr>
        <p:spPr bwMode="auto">
          <a:xfrm>
            <a:off x="5531296" y="39734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F</a:t>
            </a:r>
            <a:endParaRPr lang="en-US" altLang="zh-CN" sz="3200">
              <a:ea typeface="华文细黑" panose="02010600040101010101" pitchFamily="2" charset="-122"/>
            </a:endParaRPr>
          </a:p>
        </p:txBody>
      </p:sp>
      <p:sp>
        <p:nvSpPr>
          <p:cNvPr id="352280" name="Oval 24"/>
          <p:cNvSpPr>
            <a:spLocks noChangeArrowheads="1"/>
          </p:cNvSpPr>
          <p:nvPr/>
        </p:nvSpPr>
        <p:spPr bwMode="auto">
          <a:xfrm>
            <a:off x="5531296" y="50402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r>
              <a:rPr lang="en-US" altLang="zh-CN" sz="3200" baseline="-25000">
                <a:ea typeface="华文细黑" panose="02010600040101010101" pitchFamily="2" charset="-122"/>
              </a:rPr>
              <a:t>1</a:t>
            </a:r>
            <a:endParaRPr lang="en-US" altLang="zh-CN" sz="3200">
              <a:ea typeface="华文细黑" panose="02010600040101010101" pitchFamily="2" charset="-122"/>
            </a:endParaRPr>
          </a:p>
        </p:txBody>
      </p:sp>
      <p:sp>
        <p:nvSpPr>
          <p:cNvPr id="352281" name="Oval 25"/>
          <p:cNvSpPr>
            <a:spLocks noChangeArrowheads="1"/>
          </p:cNvSpPr>
          <p:nvPr/>
        </p:nvSpPr>
        <p:spPr bwMode="auto">
          <a:xfrm>
            <a:off x="6598096" y="27542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T</a:t>
            </a:r>
            <a:endParaRPr lang="en-US" altLang="zh-CN" sz="3200">
              <a:ea typeface="华文细黑" panose="02010600040101010101" pitchFamily="2" charset="-122"/>
            </a:endParaRPr>
          </a:p>
        </p:txBody>
      </p:sp>
      <p:sp>
        <p:nvSpPr>
          <p:cNvPr id="352282" name="Oval 26"/>
          <p:cNvSpPr>
            <a:spLocks noChangeArrowheads="1"/>
          </p:cNvSpPr>
          <p:nvPr/>
        </p:nvSpPr>
        <p:spPr bwMode="auto">
          <a:xfrm>
            <a:off x="7512496" y="27542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zh-CN" altLang="zh-CN" sz="3200">
                <a:ea typeface="华文细黑" panose="02010600040101010101" pitchFamily="2" charset="-122"/>
              </a:rPr>
              <a:t>*</a:t>
            </a:r>
            <a:endParaRPr lang="zh-CN" altLang="zh-CN" sz="3200">
              <a:ea typeface="华文细黑" panose="02010600040101010101" pitchFamily="2" charset="-122"/>
            </a:endParaRPr>
          </a:p>
        </p:txBody>
      </p:sp>
      <p:sp>
        <p:nvSpPr>
          <p:cNvPr id="352283" name="Oval 27"/>
          <p:cNvSpPr>
            <a:spLocks noChangeArrowheads="1"/>
          </p:cNvSpPr>
          <p:nvPr/>
        </p:nvSpPr>
        <p:spPr bwMode="auto">
          <a:xfrm>
            <a:off x="8426896" y="27542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F</a:t>
            </a:r>
            <a:endParaRPr lang="en-US" altLang="zh-CN" sz="3200">
              <a:ea typeface="华文细黑" panose="02010600040101010101" pitchFamily="2" charset="-122"/>
            </a:endParaRPr>
          </a:p>
        </p:txBody>
      </p:sp>
      <p:sp>
        <p:nvSpPr>
          <p:cNvPr id="352284" name="Oval 28"/>
          <p:cNvSpPr>
            <a:spLocks noChangeArrowheads="1"/>
          </p:cNvSpPr>
          <p:nvPr/>
        </p:nvSpPr>
        <p:spPr bwMode="auto">
          <a:xfrm>
            <a:off x="6674296" y="38972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F</a:t>
            </a:r>
            <a:endParaRPr lang="en-US" altLang="zh-CN" sz="3200">
              <a:ea typeface="华文细黑" panose="02010600040101010101" pitchFamily="2" charset="-122"/>
            </a:endParaRPr>
          </a:p>
        </p:txBody>
      </p:sp>
      <p:sp>
        <p:nvSpPr>
          <p:cNvPr id="352285" name="Oval 29"/>
          <p:cNvSpPr>
            <a:spLocks noChangeArrowheads="1"/>
          </p:cNvSpPr>
          <p:nvPr/>
        </p:nvSpPr>
        <p:spPr bwMode="auto">
          <a:xfrm>
            <a:off x="6674296" y="49640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r>
              <a:rPr lang="en-US" altLang="zh-CN" sz="3200" baseline="-25000">
                <a:ea typeface="华文细黑" panose="02010600040101010101" pitchFamily="2" charset="-122"/>
              </a:rPr>
              <a:t>2</a:t>
            </a:r>
            <a:endParaRPr lang="en-US" altLang="zh-CN" sz="3200">
              <a:ea typeface="华文细黑" panose="02010600040101010101" pitchFamily="2" charset="-122"/>
            </a:endParaRPr>
          </a:p>
        </p:txBody>
      </p:sp>
      <p:sp>
        <p:nvSpPr>
          <p:cNvPr id="352286" name="Oval 30"/>
          <p:cNvSpPr>
            <a:spLocks noChangeArrowheads="1"/>
          </p:cNvSpPr>
          <p:nvPr/>
        </p:nvSpPr>
        <p:spPr bwMode="auto">
          <a:xfrm>
            <a:off x="8426896" y="38972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r>
              <a:rPr lang="en-US" altLang="zh-CN" sz="3200" baseline="-25000">
                <a:ea typeface="华文细黑" panose="02010600040101010101" pitchFamily="2" charset="-122"/>
              </a:rPr>
              <a:t>3</a:t>
            </a:r>
            <a:endParaRPr lang="en-US" altLang="zh-CN" sz="3200">
              <a:ea typeface="华文细黑" panose="02010600040101010101" pitchFamily="2" charset="-122"/>
            </a:endParaRPr>
          </a:p>
        </p:txBody>
      </p:sp>
      <p:sp>
        <p:nvSpPr>
          <p:cNvPr id="352287" name="Text Box 31"/>
          <p:cNvSpPr txBox="1">
            <a:spLocks noChangeArrowheads="1"/>
          </p:cNvSpPr>
          <p:nvPr/>
        </p:nvSpPr>
        <p:spPr bwMode="auto">
          <a:xfrm>
            <a:off x="147638" y="5449888"/>
            <a:ext cx="21336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2800">
                <a:ea typeface="华文细黑" panose="02010600040101010101" pitchFamily="2" charset="-122"/>
                <a:sym typeface="Symbol" panose="05050102010706020507" pitchFamily="18" charset="2"/>
              </a:rPr>
              <a:t></a:t>
            </a:r>
            <a:r>
              <a:rPr lang="en-US" altLang="en-US" sz="2800">
                <a:ea typeface="华文细黑" panose="02010600040101010101" pitchFamily="2" charset="-122"/>
              </a:rPr>
              <a:t>a</a:t>
            </a:r>
            <a:r>
              <a:rPr lang="en-US" altLang="en-US" sz="2800" baseline="-25000">
                <a:ea typeface="华文细黑" panose="02010600040101010101" pitchFamily="2" charset="-122"/>
              </a:rPr>
              <a:t>1</a:t>
            </a:r>
            <a:r>
              <a:rPr lang="en-US" altLang="en-US" sz="2800">
                <a:ea typeface="华文细黑" panose="02010600040101010101" pitchFamily="2" charset="-122"/>
              </a:rPr>
              <a:t>+a</a:t>
            </a:r>
            <a:r>
              <a:rPr lang="en-US" altLang="en-US" sz="2800" baseline="-25000">
                <a:ea typeface="华文细黑" panose="02010600040101010101" pitchFamily="2" charset="-122"/>
              </a:rPr>
              <a:t>2 </a:t>
            </a:r>
            <a:r>
              <a:rPr lang="en-US" altLang="en-US" sz="2800">
                <a:ea typeface="华文细黑" panose="02010600040101010101" pitchFamily="2" charset="-122"/>
              </a:rPr>
              <a:t>*a</a:t>
            </a:r>
            <a:r>
              <a:rPr lang="en-US" altLang="en-US" sz="2800" baseline="-25000">
                <a:ea typeface="华文细黑" panose="02010600040101010101" pitchFamily="2" charset="-122"/>
              </a:rPr>
              <a:t>3</a:t>
            </a:r>
            <a:endParaRPr lang="en-US" altLang="zh-CN" sz="2800">
              <a:ea typeface="华文细黑" panose="02010600040101010101" pitchFamily="2" charset="-122"/>
            </a:endParaRPr>
          </a:p>
        </p:txBody>
      </p:sp>
      <p:sp>
        <p:nvSpPr>
          <p:cNvPr id="352288" name="Text Box 32"/>
          <p:cNvSpPr txBox="1">
            <a:spLocks noChangeArrowheads="1"/>
          </p:cNvSpPr>
          <p:nvPr/>
        </p:nvSpPr>
        <p:spPr bwMode="auto">
          <a:xfrm>
            <a:off x="2281238" y="548680"/>
            <a:ext cx="3048000"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pPr>
            <a:r>
              <a:rPr lang="zh-CN" altLang="zh-CN" sz="2800" dirty="0">
                <a:ea typeface="华文细黑" panose="02010600040101010101" pitchFamily="2" charset="-122"/>
              </a:rPr>
              <a:t>短语         </a:t>
            </a:r>
            <a:endParaRPr lang="zh-CN" altLang="en-US" sz="2800" dirty="0">
              <a:ea typeface="华文细黑" panose="02010600040101010101" pitchFamily="2" charset="-122"/>
            </a:endParaRPr>
          </a:p>
        </p:txBody>
      </p:sp>
      <p:sp>
        <p:nvSpPr>
          <p:cNvPr id="352289" name="Line 33"/>
          <p:cNvSpPr>
            <a:spLocks noChangeShapeType="1"/>
          </p:cNvSpPr>
          <p:nvPr/>
        </p:nvSpPr>
        <p:spPr bwMode="auto">
          <a:xfrm>
            <a:off x="611560" y="1639888"/>
            <a:ext cx="576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0" name="Line 34"/>
          <p:cNvSpPr>
            <a:spLocks noChangeShapeType="1"/>
          </p:cNvSpPr>
          <p:nvPr/>
        </p:nvSpPr>
        <p:spPr bwMode="auto">
          <a:xfrm>
            <a:off x="2433638" y="1716088"/>
            <a:ext cx="685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1" name="Line 35"/>
          <p:cNvSpPr>
            <a:spLocks noChangeShapeType="1"/>
          </p:cNvSpPr>
          <p:nvPr/>
        </p:nvSpPr>
        <p:spPr bwMode="auto">
          <a:xfrm>
            <a:off x="539552" y="2276872"/>
            <a:ext cx="304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2" name="Line 36"/>
          <p:cNvSpPr>
            <a:spLocks noChangeShapeType="1"/>
          </p:cNvSpPr>
          <p:nvPr/>
        </p:nvSpPr>
        <p:spPr bwMode="auto">
          <a:xfrm>
            <a:off x="2357438" y="2325688"/>
            <a:ext cx="304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3" name="Line 37"/>
          <p:cNvSpPr>
            <a:spLocks noChangeShapeType="1"/>
          </p:cNvSpPr>
          <p:nvPr/>
        </p:nvSpPr>
        <p:spPr bwMode="auto">
          <a:xfrm>
            <a:off x="2357438" y="2935288"/>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4" name="Line 38"/>
          <p:cNvSpPr>
            <a:spLocks noChangeShapeType="1"/>
          </p:cNvSpPr>
          <p:nvPr/>
        </p:nvSpPr>
        <p:spPr bwMode="auto">
          <a:xfrm>
            <a:off x="539552" y="2859088"/>
            <a:ext cx="28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5" name="Line 39"/>
          <p:cNvSpPr>
            <a:spLocks noChangeShapeType="1"/>
          </p:cNvSpPr>
          <p:nvPr/>
        </p:nvSpPr>
        <p:spPr bwMode="auto">
          <a:xfrm>
            <a:off x="611600" y="3468688"/>
            <a:ext cx="360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6" name="Line 40"/>
          <p:cNvSpPr>
            <a:spLocks noChangeShapeType="1"/>
          </p:cNvSpPr>
          <p:nvPr/>
        </p:nvSpPr>
        <p:spPr bwMode="auto">
          <a:xfrm>
            <a:off x="2357438" y="3544888"/>
            <a:ext cx="304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7" name="Line 41"/>
          <p:cNvSpPr>
            <a:spLocks noChangeShapeType="1"/>
          </p:cNvSpPr>
          <p:nvPr/>
        </p:nvSpPr>
        <p:spPr bwMode="auto">
          <a:xfrm>
            <a:off x="683600" y="4077072"/>
            <a:ext cx="28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8" name="Line 42"/>
          <p:cNvSpPr>
            <a:spLocks noChangeShapeType="1"/>
          </p:cNvSpPr>
          <p:nvPr/>
        </p:nvSpPr>
        <p:spPr bwMode="auto">
          <a:xfrm>
            <a:off x="611560" y="4687888"/>
            <a:ext cx="28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99" name="Line 43"/>
          <p:cNvSpPr>
            <a:spLocks noChangeShapeType="1"/>
          </p:cNvSpPr>
          <p:nvPr/>
        </p:nvSpPr>
        <p:spPr bwMode="auto">
          <a:xfrm>
            <a:off x="683600" y="5297488"/>
            <a:ext cx="28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01" name="Line 45"/>
          <p:cNvSpPr>
            <a:spLocks noChangeShapeType="1"/>
          </p:cNvSpPr>
          <p:nvPr/>
        </p:nvSpPr>
        <p:spPr bwMode="auto">
          <a:xfrm>
            <a:off x="2375792" y="5877272"/>
            <a:ext cx="32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02" name="Line 46"/>
          <p:cNvSpPr>
            <a:spLocks noChangeShapeType="1"/>
          </p:cNvSpPr>
          <p:nvPr/>
        </p:nvSpPr>
        <p:spPr bwMode="auto">
          <a:xfrm>
            <a:off x="2814638" y="5877272"/>
            <a:ext cx="28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03" name="Line 47"/>
          <p:cNvSpPr>
            <a:spLocks noChangeShapeType="1"/>
          </p:cNvSpPr>
          <p:nvPr/>
        </p:nvSpPr>
        <p:spPr bwMode="auto">
          <a:xfrm>
            <a:off x="3203848" y="5877272"/>
            <a:ext cx="16095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04" name="Line 48"/>
          <p:cNvSpPr>
            <a:spLocks noChangeShapeType="1"/>
          </p:cNvSpPr>
          <p:nvPr/>
        </p:nvSpPr>
        <p:spPr bwMode="auto">
          <a:xfrm>
            <a:off x="2411792" y="5229200"/>
            <a:ext cx="64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05" name="Line 49"/>
          <p:cNvSpPr>
            <a:spLocks noChangeShapeType="1"/>
          </p:cNvSpPr>
          <p:nvPr/>
        </p:nvSpPr>
        <p:spPr bwMode="auto">
          <a:xfrm flipV="1">
            <a:off x="2738438" y="5353051"/>
            <a:ext cx="0" cy="206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06" name="Line 50"/>
          <p:cNvSpPr>
            <a:spLocks noChangeShapeType="1"/>
          </p:cNvSpPr>
          <p:nvPr/>
        </p:nvSpPr>
        <p:spPr bwMode="auto">
          <a:xfrm>
            <a:off x="2281238" y="4764088"/>
            <a:ext cx="396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07" name="Line 51"/>
          <p:cNvSpPr>
            <a:spLocks noChangeShapeType="1"/>
          </p:cNvSpPr>
          <p:nvPr/>
        </p:nvSpPr>
        <p:spPr bwMode="auto">
          <a:xfrm>
            <a:off x="2843808" y="4764088"/>
            <a:ext cx="25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352308" name="Line 52"/>
          <p:cNvSpPr>
            <a:spLocks noChangeShapeType="1"/>
          </p:cNvSpPr>
          <p:nvPr/>
        </p:nvSpPr>
        <p:spPr bwMode="auto">
          <a:xfrm>
            <a:off x="2357438" y="4154488"/>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09" name="Line 53"/>
          <p:cNvSpPr>
            <a:spLocks noChangeShapeType="1"/>
          </p:cNvSpPr>
          <p:nvPr/>
        </p:nvSpPr>
        <p:spPr bwMode="auto">
          <a:xfrm>
            <a:off x="2890838" y="4154488"/>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0" name="Line 54"/>
          <p:cNvSpPr>
            <a:spLocks noChangeShapeType="1"/>
          </p:cNvSpPr>
          <p:nvPr/>
        </p:nvSpPr>
        <p:spPr bwMode="auto">
          <a:xfrm flipH="1">
            <a:off x="5836096" y="1179637"/>
            <a:ext cx="762000" cy="50785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1" name="Line 55"/>
          <p:cNvSpPr>
            <a:spLocks noChangeShapeType="1"/>
          </p:cNvSpPr>
          <p:nvPr/>
        </p:nvSpPr>
        <p:spPr bwMode="auto">
          <a:xfrm flipH="1">
            <a:off x="6709221" y="1230288"/>
            <a:ext cx="41275" cy="460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2" name="Line 56"/>
          <p:cNvSpPr>
            <a:spLocks noChangeShapeType="1"/>
          </p:cNvSpPr>
          <p:nvPr/>
        </p:nvSpPr>
        <p:spPr bwMode="auto">
          <a:xfrm>
            <a:off x="6979096" y="1154088"/>
            <a:ext cx="747006" cy="47113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3" name="Line 57"/>
          <p:cNvSpPr>
            <a:spLocks noChangeShapeType="1"/>
          </p:cNvSpPr>
          <p:nvPr/>
        </p:nvSpPr>
        <p:spPr bwMode="auto">
          <a:xfrm>
            <a:off x="5759896" y="229708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4" name="Line 58"/>
          <p:cNvSpPr>
            <a:spLocks noChangeShapeType="1"/>
          </p:cNvSpPr>
          <p:nvPr/>
        </p:nvSpPr>
        <p:spPr bwMode="auto">
          <a:xfrm>
            <a:off x="5836096" y="344008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5" name="Line 59"/>
          <p:cNvSpPr>
            <a:spLocks noChangeShapeType="1"/>
          </p:cNvSpPr>
          <p:nvPr/>
        </p:nvSpPr>
        <p:spPr bwMode="auto">
          <a:xfrm>
            <a:off x="5836096" y="4583088"/>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6" name="Line 60"/>
          <p:cNvSpPr>
            <a:spLocks noChangeShapeType="1"/>
          </p:cNvSpPr>
          <p:nvPr/>
        </p:nvSpPr>
        <p:spPr bwMode="auto">
          <a:xfrm flipH="1">
            <a:off x="7069930" y="2166039"/>
            <a:ext cx="560285" cy="6499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7" name="Line 61"/>
          <p:cNvSpPr>
            <a:spLocks noChangeShapeType="1"/>
          </p:cNvSpPr>
          <p:nvPr/>
        </p:nvSpPr>
        <p:spPr bwMode="auto">
          <a:xfrm>
            <a:off x="7817296" y="222088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8" name="Line 62"/>
          <p:cNvSpPr>
            <a:spLocks noChangeShapeType="1"/>
          </p:cNvSpPr>
          <p:nvPr/>
        </p:nvSpPr>
        <p:spPr bwMode="auto">
          <a:xfrm>
            <a:off x="8045895" y="2144688"/>
            <a:ext cx="685801"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19" name="Line 63"/>
          <p:cNvSpPr>
            <a:spLocks noChangeShapeType="1"/>
          </p:cNvSpPr>
          <p:nvPr/>
        </p:nvSpPr>
        <p:spPr bwMode="auto">
          <a:xfrm>
            <a:off x="6902896" y="336388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20" name="Line 64"/>
          <p:cNvSpPr>
            <a:spLocks noChangeShapeType="1"/>
          </p:cNvSpPr>
          <p:nvPr/>
        </p:nvSpPr>
        <p:spPr bwMode="auto">
          <a:xfrm>
            <a:off x="6979096" y="4506888"/>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321" name="Line 65"/>
          <p:cNvSpPr>
            <a:spLocks noChangeShapeType="1"/>
          </p:cNvSpPr>
          <p:nvPr/>
        </p:nvSpPr>
        <p:spPr bwMode="auto">
          <a:xfrm>
            <a:off x="8731696" y="336388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43"/>
          <p:cNvSpPr>
            <a:spLocks noChangeShapeType="1"/>
          </p:cNvSpPr>
          <p:nvPr/>
        </p:nvSpPr>
        <p:spPr bwMode="auto">
          <a:xfrm>
            <a:off x="539552" y="5949280"/>
            <a:ext cx="28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273" name="Text Box 17"/>
          <p:cNvSpPr txBox="1">
            <a:spLocks noChangeArrowheads="1"/>
          </p:cNvSpPr>
          <p:nvPr/>
        </p:nvSpPr>
        <p:spPr bwMode="auto">
          <a:xfrm>
            <a:off x="2281238" y="5445224"/>
            <a:ext cx="3048000" cy="83099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en-US" dirty="0">
                <a:ea typeface="华文细黑" panose="02010600040101010101" pitchFamily="2" charset="-122"/>
              </a:rPr>
              <a:t>a</a:t>
            </a:r>
            <a:r>
              <a:rPr lang="en-US" altLang="en-US" baseline="-25000" dirty="0">
                <a:ea typeface="华文细黑" panose="02010600040101010101" pitchFamily="2" charset="-122"/>
              </a:rPr>
              <a:t>1</a:t>
            </a:r>
            <a:r>
              <a:rPr lang="en-US" altLang="en-US" dirty="0">
                <a:ea typeface="华文细黑" panose="02010600040101010101" pitchFamily="2" charset="-122"/>
              </a:rPr>
              <a:t>, a</a:t>
            </a:r>
            <a:r>
              <a:rPr lang="en-US" altLang="en-US" baseline="-25000" dirty="0">
                <a:ea typeface="华文细黑" panose="02010600040101010101" pitchFamily="2" charset="-122"/>
              </a:rPr>
              <a:t>2</a:t>
            </a:r>
            <a:r>
              <a:rPr lang="en-US" altLang="en-US" dirty="0">
                <a:ea typeface="华文细黑" panose="02010600040101010101" pitchFamily="2" charset="-122"/>
              </a:rPr>
              <a:t>, a</a:t>
            </a:r>
            <a:r>
              <a:rPr lang="en-US" altLang="en-US" baseline="-25000" dirty="0">
                <a:ea typeface="华文细黑" panose="02010600040101010101" pitchFamily="2" charset="-122"/>
              </a:rPr>
              <a:t>3</a:t>
            </a:r>
            <a:r>
              <a:rPr lang="en-US" altLang="en-US" dirty="0">
                <a:ea typeface="华文细黑" panose="02010600040101010101" pitchFamily="2" charset="-122"/>
              </a:rPr>
              <a:t>, a</a:t>
            </a:r>
            <a:r>
              <a:rPr lang="en-US" altLang="en-US" baseline="-25000" dirty="0">
                <a:ea typeface="华文细黑" panose="02010600040101010101" pitchFamily="2" charset="-122"/>
              </a:rPr>
              <a:t>2 </a:t>
            </a:r>
            <a:r>
              <a:rPr lang="en-US" altLang="en-US" dirty="0">
                <a:ea typeface="华文细黑" panose="02010600040101010101" pitchFamily="2" charset="-122"/>
              </a:rPr>
              <a:t>* a</a:t>
            </a:r>
            <a:r>
              <a:rPr lang="en-US" altLang="en-US" baseline="-25000" dirty="0">
                <a:ea typeface="华文细黑" panose="02010600040101010101" pitchFamily="2" charset="-122"/>
              </a:rPr>
              <a:t>3</a:t>
            </a:r>
            <a:r>
              <a:rPr lang="en-US" altLang="en-US" dirty="0">
                <a:ea typeface="华文细黑" panose="02010600040101010101" pitchFamily="2" charset="-122"/>
              </a:rPr>
              <a:t> , a</a:t>
            </a:r>
            <a:r>
              <a:rPr lang="en-US" altLang="en-US" baseline="-25000" dirty="0">
                <a:ea typeface="华文细黑" panose="02010600040101010101" pitchFamily="2" charset="-122"/>
              </a:rPr>
              <a:t>1</a:t>
            </a:r>
            <a:r>
              <a:rPr lang="en-US" altLang="en-US" dirty="0">
                <a:ea typeface="华文细黑" panose="02010600040101010101" pitchFamily="2" charset="-122"/>
              </a:rPr>
              <a:t>+</a:t>
            </a:r>
            <a:r>
              <a:rPr lang="en-US" altLang="en-US" baseline="-25000" dirty="0">
                <a:ea typeface="华文细黑" panose="02010600040101010101" pitchFamily="2" charset="-122"/>
              </a:rPr>
              <a:t> </a:t>
            </a:r>
            <a:r>
              <a:rPr lang="en-US" altLang="en-US" dirty="0">
                <a:ea typeface="华文细黑" panose="02010600040101010101" pitchFamily="2" charset="-122"/>
              </a:rPr>
              <a:t>a</a:t>
            </a:r>
            <a:r>
              <a:rPr lang="en-US" altLang="en-US" baseline="-25000" dirty="0">
                <a:ea typeface="华文细黑" panose="02010600040101010101" pitchFamily="2" charset="-122"/>
              </a:rPr>
              <a:t>2 </a:t>
            </a:r>
            <a:r>
              <a:rPr lang="en-US" altLang="en-US" dirty="0">
                <a:ea typeface="华文细黑" panose="02010600040101010101" pitchFamily="2" charset="-122"/>
              </a:rPr>
              <a:t>*a</a:t>
            </a:r>
            <a:r>
              <a:rPr lang="en-US" altLang="en-US" baseline="-25000" dirty="0">
                <a:ea typeface="华文细黑" panose="02010600040101010101" pitchFamily="2" charset="-122"/>
              </a:rPr>
              <a:t>3</a:t>
            </a:r>
            <a:endParaRPr lang="en-US" altLang="zh-CN"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74"/>
                                        </p:tgtEl>
                                        <p:attrNameLst>
                                          <p:attrName>style.visibility</p:attrName>
                                        </p:attrNameLst>
                                      </p:cBhvr>
                                      <p:to>
                                        <p:strVal val="visible"/>
                                      </p:to>
                                    </p:set>
                                    <p:anim calcmode="lin" valueType="num">
                                      <p:cBhvr additive="base">
                                        <p:cTn id="7" dur="500" fill="hold"/>
                                        <p:tgtEl>
                                          <p:spTgt spid="352274"/>
                                        </p:tgtEl>
                                        <p:attrNameLst>
                                          <p:attrName>ppt_x</p:attrName>
                                        </p:attrNameLst>
                                      </p:cBhvr>
                                      <p:tavLst>
                                        <p:tav tm="0">
                                          <p:val>
                                            <p:strVal val="0-#ppt_w/2"/>
                                          </p:val>
                                        </p:tav>
                                        <p:tav tm="100000">
                                          <p:val>
                                            <p:strVal val="#ppt_x"/>
                                          </p:val>
                                        </p:tav>
                                      </p:tavLst>
                                    </p:anim>
                                    <p:anim calcmode="lin" valueType="num">
                                      <p:cBhvr additive="base">
                                        <p:cTn id="8" dur="500" fill="hold"/>
                                        <p:tgtEl>
                                          <p:spTgt spid="352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88"/>
                                        </p:tgtEl>
                                        <p:attrNameLst>
                                          <p:attrName>style.visibility</p:attrName>
                                        </p:attrNameLst>
                                      </p:cBhvr>
                                      <p:to>
                                        <p:strVal val="visible"/>
                                      </p:to>
                                    </p:set>
                                    <p:anim calcmode="lin" valueType="num">
                                      <p:cBhvr additive="base">
                                        <p:cTn id="13" dur="500" fill="hold"/>
                                        <p:tgtEl>
                                          <p:spTgt spid="352288"/>
                                        </p:tgtEl>
                                        <p:attrNameLst>
                                          <p:attrName>ppt_x</p:attrName>
                                        </p:attrNameLst>
                                      </p:cBhvr>
                                      <p:tavLst>
                                        <p:tav tm="0">
                                          <p:val>
                                            <p:strVal val="0-#ppt_w/2"/>
                                          </p:val>
                                        </p:tav>
                                        <p:tav tm="100000">
                                          <p:val>
                                            <p:strVal val="#ppt_x"/>
                                          </p:val>
                                        </p:tav>
                                      </p:tavLst>
                                    </p:anim>
                                    <p:anim calcmode="lin" valueType="num">
                                      <p:cBhvr additive="base">
                                        <p:cTn id="14" dur="500" fill="hold"/>
                                        <p:tgtEl>
                                          <p:spTgt spid="3522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gtEl>
                                        <p:attrNameLst>
                                          <p:attrName>style.visibility</p:attrName>
                                        </p:attrNameLst>
                                      </p:cBhvr>
                                      <p:to>
                                        <p:strVal val="visible"/>
                                      </p:to>
                                    </p:set>
                                    <p:anim calcmode="lin" valueType="num">
                                      <p:cBhvr additive="base">
                                        <p:cTn id="19" dur="500" fill="hold"/>
                                        <p:tgtEl>
                                          <p:spTgt spid="352259"/>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2310"/>
                                        </p:tgtEl>
                                        <p:attrNameLst>
                                          <p:attrName>style.visibility</p:attrName>
                                        </p:attrNameLst>
                                      </p:cBhvr>
                                      <p:to>
                                        <p:strVal val="visible"/>
                                      </p:to>
                                    </p:set>
                                    <p:anim calcmode="lin" valueType="num">
                                      <p:cBhvr additive="base">
                                        <p:cTn id="25" dur="500" fill="hold"/>
                                        <p:tgtEl>
                                          <p:spTgt spid="352310"/>
                                        </p:tgtEl>
                                        <p:attrNameLst>
                                          <p:attrName>ppt_x</p:attrName>
                                        </p:attrNameLst>
                                      </p:cBhvr>
                                      <p:tavLst>
                                        <p:tav tm="0">
                                          <p:val>
                                            <p:strVal val="0-#ppt_w/2"/>
                                          </p:val>
                                        </p:tav>
                                        <p:tav tm="100000">
                                          <p:val>
                                            <p:strVal val="#ppt_x"/>
                                          </p:val>
                                        </p:tav>
                                      </p:tavLst>
                                    </p:anim>
                                    <p:anim calcmode="lin" valueType="num">
                                      <p:cBhvr additive="base">
                                        <p:cTn id="26" dur="500" fill="hold"/>
                                        <p:tgtEl>
                                          <p:spTgt spid="3523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75"/>
                                        </p:tgtEl>
                                        <p:attrNameLst>
                                          <p:attrName>style.visibility</p:attrName>
                                        </p:attrNameLst>
                                      </p:cBhvr>
                                      <p:to>
                                        <p:strVal val="visible"/>
                                      </p:to>
                                    </p:set>
                                    <p:anim calcmode="lin" valueType="num">
                                      <p:cBhvr additive="base">
                                        <p:cTn id="31" dur="500" fill="hold"/>
                                        <p:tgtEl>
                                          <p:spTgt spid="352275"/>
                                        </p:tgtEl>
                                        <p:attrNameLst>
                                          <p:attrName>ppt_x</p:attrName>
                                        </p:attrNameLst>
                                      </p:cBhvr>
                                      <p:tavLst>
                                        <p:tav tm="0">
                                          <p:val>
                                            <p:strVal val="0-#ppt_w/2"/>
                                          </p:val>
                                        </p:tav>
                                        <p:tav tm="100000">
                                          <p:val>
                                            <p:strVal val="#ppt_x"/>
                                          </p:val>
                                        </p:tav>
                                      </p:tavLst>
                                    </p:anim>
                                    <p:anim calcmode="lin" valueType="num">
                                      <p:cBhvr additive="base">
                                        <p:cTn id="32" dur="500" fill="hold"/>
                                        <p:tgtEl>
                                          <p:spTgt spid="3522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2311"/>
                                        </p:tgtEl>
                                        <p:attrNameLst>
                                          <p:attrName>style.visibility</p:attrName>
                                        </p:attrNameLst>
                                      </p:cBhvr>
                                      <p:to>
                                        <p:strVal val="visible"/>
                                      </p:to>
                                    </p:set>
                                    <p:anim calcmode="lin" valueType="num">
                                      <p:cBhvr additive="base">
                                        <p:cTn id="37" dur="500" fill="hold"/>
                                        <p:tgtEl>
                                          <p:spTgt spid="352311"/>
                                        </p:tgtEl>
                                        <p:attrNameLst>
                                          <p:attrName>ppt_x</p:attrName>
                                        </p:attrNameLst>
                                      </p:cBhvr>
                                      <p:tavLst>
                                        <p:tav tm="0">
                                          <p:val>
                                            <p:strVal val="0-#ppt_w/2"/>
                                          </p:val>
                                        </p:tav>
                                        <p:tav tm="100000">
                                          <p:val>
                                            <p:strVal val="#ppt_x"/>
                                          </p:val>
                                        </p:tav>
                                      </p:tavLst>
                                    </p:anim>
                                    <p:anim calcmode="lin" valueType="num">
                                      <p:cBhvr additive="base">
                                        <p:cTn id="38" dur="500" fill="hold"/>
                                        <p:tgtEl>
                                          <p:spTgt spid="3523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2276"/>
                                        </p:tgtEl>
                                        <p:attrNameLst>
                                          <p:attrName>style.visibility</p:attrName>
                                        </p:attrNameLst>
                                      </p:cBhvr>
                                      <p:to>
                                        <p:strVal val="visible"/>
                                      </p:to>
                                    </p:set>
                                    <p:anim calcmode="lin" valueType="num">
                                      <p:cBhvr additive="base">
                                        <p:cTn id="43" dur="500" fill="hold"/>
                                        <p:tgtEl>
                                          <p:spTgt spid="352276"/>
                                        </p:tgtEl>
                                        <p:attrNameLst>
                                          <p:attrName>ppt_x</p:attrName>
                                        </p:attrNameLst>
                                      </p:cBhvr>
                                      <p:tavLst>
                                        <p:tav tm="0">
                                          <p:val>
                                            <p:strVal val="0-#ppt_w/2"/>
                                          </p:val>
                                        </p:tav>
                                        <p:tav tm="100000">
                                          <p:val>
                                            <p:strVal val="#ppt_x"/>
                                          </p:val>
                                        </p:tav>
                                      </p:tavLst>
                                    </p:anim>
                                    <p:anim calcmode="lin" valueType="num">
                                      <p:cBhvr additive="base">
                                        <p:cTn id="44" dur="500" fill="hold"/>
                                        <p:tgtEl>
                                          <p:spTgt spid="35227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52312"/>
                                        </p:tgtEl>
                                        <p:attrNameLst>
                                          <p:attrName>style.visibility</p:attrName>
                                        </p:attrNameLst>
                                      </p:cBhvr>
                                      <p:to>
                                        <p:strVal val="visible"/>
                                      </p:to>
                                    </p:set>
                                    <p:anim calcmode="lin" valueType="num">
                                      <p:cBhvr additive="base">
                                        <p:cTn id="49" dur="500" fill="hold"/>
                                        <p:tgtEl>
                                          <p:spTgt spid="352312"/>
                                        </p:tgtEl>
                                        <p:attrNameLst>
                                          <p:attrName>ppt_x</p:attrName>
                                        </p:attrNameLst>
                                      </p:cBhvr>
                                      <p:tavLst>
                                        <p:tav tm="0">
                                          <p:val>
                                            <p:strVal val="0-#ppt_w/2"/>
                                          </p:val>
                                        </p:tav>
                                        <p:tav tm="100000">
                                          <p:val>
                                            <p:strVal val="#ppt_x"/>
                                          </p:val>
                                        </p:tav>
                                      </p:tavLst>
                                    </p:anim>
                                    <p:anim calcmode="lin" valueType="num">
                                      <p:cBhvr additive="base">
                                        <p:cTn id="50" dur="500" fill="hold"/>
                                        <p:tgtEl>
                                          <p:spTgt spid="3523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2277"/>
                                        </p:tgtEl>
                                        <p:attrNameLst>
                                          <p:attrName>style.visibility</p:attrName>
                                        </p:attrNameLst>
                                      </p:cBhvr>
                                      <p:to>
                                        <p:strVal val="visible"/>
                                      </p:to>
                                    </p:set>
                                    <p:anim calcmode="lin" valueType="num">
                                      <p:cBhvr additive="base">
                                        <p:cTn id="55" dur="500" fill="hold"/>
                                        <p:tgtEl>
                                          <p:spTgt spid="352277"/>
                                        </p:tgtEl>
                                        <p:attrNameLst>
                                          <p:attrName>ppt_x</p:attrName>
                                        </p:attrNameLst>
                                      </p:cBhvr>
                                      <p:tavLst>
                                        <p:tav tm="0">
                                          <p:val>
                                            <p:strVal val="0-#ppt_w/2"/>
                                          </p:val>
                                        </p:tav>
                                        <p:tav tm="100000">
                                          <p:val>
                                            <p:strVal val="#ppt_x"/>
                                          </p:val>
                                        </p:tav>
                                      </p:tavLst>
                                    </p:anim>
                                    <p:anim calcmode="lin" valueType="num">
                                      <p:cBhvr additive="base">
                                        <p:cTn id="56" dur="500" fill="hold"/>
                                        <p:tgtEl>
                                          <p:spTgt spid="35227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2266"/>
                                        </p:tgtEl>
                                        <p:attrNameLst>
                                          <p:attrName>style.visibility</p:attrName>
                                        </p:attrNameLst>
                                      </p:cBhvr>
                                      <p:to>
                                        <p:strVal val="visible"/>
                                      </p:to>
                                    </p:set>
                                    <p:anim calcmode="lin" valueType="num">
                                      <p:cBhvr additive="base">
                                        <p:cTn id="61" dur="500" fill="hold"/>
                                        <p:tgtEl>
                                          <p:spTgt spid="352266"/>
                                        </p:tgtEl>
                                        <p:attrNameLst>
                                          <p:attrName>ppt_x</p:attrName>
                                        </p:attrNameLst>
                                      </p:cBhvr>
                                      <p:tavLst>
                                        <p:tav tm="0">
                                          <p:val>
                                            <p:strVal val="0-#ppt_w/2"/>
                                          </p:val>
                                        </p:tav>
                                        <p:tav tm="100000">
                                          <p:val>
                                            <p:strVal val="#ppt_x"/>
                                          </p:val>
                                        </p:tav>
                                      </p:tavLst>
                                    </p:anim>
                                    <p:anim calcmode="lin" valueType="num">
                                      <p:cBhvr additive="base">
                                        <p:cTn id="62" dur="500" fill="hold"/>
                                        <p:tgtEl>
                                          <p:spTgt spid="35226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52290"/>
                                        </p:tgtEl>
                                        <p:attrNameLst>
                                          <p:attrName>style.visibility</p:attrName>
                                        </p:attrNameLst>
                                      </p:cBhvr>
                                      <p:to>
                                        <p:strVal val="visible"/>
                                      </p:to>
                                    </p:set>
                                    <p:anim calcmode="lin" valueType="num">
                                      <p:cBhvr additive="base">
                                        <p:cTn id="67" dur="500" fill="hold"/>
                                        <p:tgtEl>
                                          <p:spTgt spid="352290"/>
                                        </p:tgtEl>
                                        <p:attrNameLst>
                                          <p:attrName>ppt_x</p:attrName>
                                        </p:attrNameLst>
                                      </p:cBhvr>
                                      <p:tavLst>
                                        <p:tav tm="0">
                                          <p:val>
                                            <p:strVal val="0-#ppt_w/2"/>
                                          </p:val>
                                        </p:tav>
                                        <p:tav tm="100000">
                                          <p:val>
                                            <p:strVal val="#ppt_x"/>
                                          </p:val>
                                        </p:tav>
                                      </p:tavLst>
                                    </p:anim>
                                    <p:anim calcmode="lin" valueType="num">
                                      <p:cBhvr additive="base">
                                        <p:cTn id="68" dur="500" fill="hold"/>
                                        <p:tgtEl>
                                          <p:spTgt spid="35229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52289"/>
                                        </p:tgtEl>
                                        <p:attrNameLst>
                                          <p:attrName>style.visibility</p:attrName>
                                        </p:attrNameLst>
                                      </p:cBhvr>
                                      <p:to>
                                        <p:strVal val="visible"/>
                                      </p:to>
                                    </p:set>
                                    <p:anim calcmode="lin" valueType="num">
                                      <p:cBhvr additive="base">
                                        <p:cTn id="73" dur="500" fill="hold"/>
                                        <p:tgtEl>
                                          <p:spTgt spid="352289"/>
                                        </p:tgtEl>
                                        <p:attrNameLst>
                                          <p:attrName>ppt_x</p:attrName>
                                        </p:attrNameLst>
                                      </p:cBhvr>
                                      <p:tavLst>
                                        <p:tav tm="0">
                                          <p:val>
                                            <p:strVal val="0-#ppt_w/2"/>
                                          </p:val>
                                        </p:tav>
                                        <p:tav tm="100000">
                                          <p:val>
                                            <p:strVal val="#ppt_x"/>
                                          </p:val>
                                        </p:tav>
                                      </p:tavLst>
                                    </p:anim>
                                    <p:anim calcmode="lin" valueType="num">
                                      <p:cBhvr additive="base">
                                        <p:cTn id="74" dur="500" fill="hold"/>
                                        <p:tgtEl>
                                          <p:spTgt spid="35228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2260"/>
                                        </p:tgtEl>
                                        <p:attrNameLst>
                                          <p:attrName>style.visibility</p:attrName>
                                        </p:attrNameLst>
                                      </p:cBhvr>
                                      <p:to>
                                        <p:strVal val="visible"/>
                                      </p:to>
                                    </p:set>
                                    <p:anim calcmode="lin" valueType="num">
                                      <p:cBhvr additive="base">
                                        <p:cTn id="79" dur="500" fill="hold"/>
                                        <p:tgtEl>
                                          <p:spTgt spid="352260"/>
                                        </p:tgtEl>
                                        <p:attrNameLst>
                                          <p:attrName>ppt_x</p:attrName>
                                        </p:attrNameLst>
                                      </p:cBhvr>
                                      <p:tavLst>
                                        <p:tav tm="0">
                                          <p:val>
                                            <p:strVal val="0-#ppt_w/2"/>
                                          </p:val>
                                        </p:tav>
                                        <p:tav tm="100000">
                                          <p:val>
                                            <p:strVal val="#ppt_x"/>
                                          </p:val>
                                        </p:tav>
                                      </p:tavLst>
                                    </p:anim>
                                    <p:anim calcmode="lin" valueType="num">
                                      <p:cBhvr additive="base">
                                        <p:cTn id="80"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52313"/>
                                        </p:tgtEl>
                                        <p:attrNameLst>
                                          <p:attrName>style.visibility</p:attrName>
                                        </p:attrNameLst>
                                      </p:cBhvr>
                                      <p:to>
                                        <p:strVal val="visible"/>
                                      </p:to>
                                    </p:set>
                                    <p:anim calcmode="lin" valueType="num">
                                      <p:cBhvr additive="base">
                                        <p:cTn id="85" dur="500" fill="hold"/>
                                        <p:tgtEl>
                                          <p:spTgt spid="352313"/>
                                        </p:tgtEl>
                                        <p:attrNameLst>
                                          <p:attrName>ppt_x</p:attrName>
                                        </p:attrNameLst>
                                      </p:cBhvr>
                                      <p:tavLst>
                                        <p:tav tm="0">
                                          <p:val>
                                            <p:strVal val="0-#ppt_w/2"/>
                                          </p:val>
                                        </p:tav>
                                        <p:tav tm="100000">
                                          <p:val>
                                            <p:strVal val="#ppt_x"/>
                                          </p:val>
                                        </p:tav>
                                      </p:tavLst>
                                    </p:anim>
                                    <p:anim calcmode="lin" valueType="num">
                                      <p:cBhvr additive="base">
                                        <p:cTn id="86" dur="500" fill="hold"/>
                                        <p:tgtEl>
                                          <p:spTgt spid="35231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2278"/>
                                        </p:tgtEl>
                                        <p:attrNameLst>
                                          <p:attrName>style.visibility</p:attrName>
                                        </p:attrNameLst>
                                      </p:cBhvr>
                                      <p:to>
                                        <p:strVal val="visible"/>
                                      </p:to>
                                    </p:set>
                                    <p:anim calcmode="lin" valueType="num">
                                      <p:cBhvr additive="base">
                                        <p:cTn id="91" dur="500" fill="hold"/>
                                        <p:tgtEl>
                                          <p:spTgt spid="352278"/>
                                        </p:tgtEl>
                                        <p:attrNameLst>
                                          <p:attrName>ppt_x</p:attrName>
                                        </p:attrNameLst>
                                      </p:cBhvr>
                                      <p:tavLst>
                                        <p:tav tm="0">
                                          <p:val>
                                            <p:strVal val="0-#ppt_w/2"/>
                                          </p:val>
                                        </p:tav>
                                        <p:tav tm="100000">
                                          <p:val>
                                            <p:strVal val="#ppt_x"/>
                                          </p:val>
                                        </p:tav>
                                      </p:tavLst>
                                    </p:anim>
                                    <p:anim calcmode="lin" valueType="num">
                                      <p:cBhvr additive="base">
                                        <p:cTn id="92" dur="500" fill="hold"/>
                                        <p:tgtEl>
                                          <p:spTgt spid="35227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2267"/>
                                        </p:tgtEl>
                                        <p:attrNameLst>
                                          <p:attrName>style.visibility</p:attrName>
                                        </p:attrNameLst>
                                      </p:cBhvr>
                                      <p:to>
                                        <p:strVal val="visible"/>
                                      </p:to>
                                    </p:set>
                                    <p:anim calcmode="lin" valueType="num">
                                      <p:cBhvr additive="base">
                                        <p:cTn id="97" dur="500" fill="hold"/>
                                        <p:tgtEl>
                                          <p:spTgt spid="352267"/>
                                        </p:tgtEl>
                                        <p:attrNameLst>
                                          <p:attrName>ppt_x</p:attrName>
                                        </p:attrNameLst>
                                      </p:cBhvr>
                                      <p:tavLst>
                                        <p:tav tm="0">
                                          <p:val>
                                            <p:strVal val="0-#ppt_w/2"/>
                                          </p:val>
                                        </p:tav>
                                        <p:tav tm="100000">
                                          <p:val>
                                            <p:strVal val="#ppt_x"/>
                                          </p:val>
                                        </p:tav>
                                      </p:tavLst>
                                    </p:anim>
                                    <p:anim calcmode="lin" valueType="num">
                                      <p:cBhvr additive="base">
                                        <p:cTn id="98" dur="500" fill="hold"/>
                                        <p:tgtEl>
                                          <p:spTgt spid="352267"/>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52292"/>
                                        </p:tgtEl>
                                        <p:attrNameLst>
                                          <p:attrName>style.visibility</p:attrName>
                                        </p:attrNameLst>
                                      </p:cBhvr>
                                      <p:to>
                                        <p:strVal val="visible"/>
                                      </p:to>
                                    </p:set>
                                    <p:anim calcmode="lin" valueType="num">
                                      <p:cBhvr additive="base">
                                        <p:cTn id="103" dur="500" fill="hold"/>
                                        <p:tgtEl>
                                          <p:spTgt spid="352292"/>
                                        </p:tgtEl>
                                        <p:attrNameLst>
                                          <p:attrName>ppt_x</p:attrName>
                                        </p:attrNameLst>
                                      </p:cBhvr>
                                      <p:tavLst>
                                        <p:tav tm="0">
                                          <p:val>
                                            <p:strVal val="0-#ppt_w/2"/>
                                          </p:val>
                                        </p:tav>
                                        <p:tav tm="100000">
                                          <p:val>
                                            <p:strVal val="#ppt_x"/>
                                          </p:val>
                                        </p:tav>
                                      </p:tavLst>
                                    </p:anim>
                                    <p:anim calcmode="lin" valueType="num">
                                      <p:cBhvr additive="base">
                                        <p:cTn id="104" dur="500" fill="hold"/>
                                        <p:tgtEl>
                                          <p:spTgt spid="352292"/>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52291"/>
                                        </p:tgtEl>
                                        <p:attrNameLst>
                                          <p:attrName>style.visibility</p:attrName>
                                        </p:attrNameLst>
                                      </p:cBhvr>
                                      <p:to>
                                        <p:strVal val="visible"/>
                                      </p:to>
                                    </p:set>
                                    <p:anim calcmode="lin" valueType="num">
                                      <p:cBhvr additive="base">
                                        <p:cTn id="109" dur="500" fill="hold"/>
                                        <p:tgtEl>
                                          <p:spTgt spid="352291"/>
                                        </p:tgtEl>
                                        <p:attrNameLst>
                                          <p:attrName>ppt_x</p:attrName>
                                        </p:attrNameLst>
                                      </p:cBhvr>
                                      <p:tavLst>
                                        <p:tav tm="0">
                                          <p:val>
                                            <p:strVal val="0-#ppt_w/2"/>
                                          </p:val>
                                        </p:tav>
                                        <p:tav tm="100000">
                                          <p:val>
                                            <p:strVal val="#ppt_x"/>
                                          </p:val>
                                        </p:tav>
                                      </p:tavLst>
                                    </p:anim>
                                    <p:anim calcmode="lin" valueType="num">
                                      <p:cBhvr additive="base">
                                        <p:cTn id="110" dur="500" fill="hold"/>
                                        <p:tgtEl>
                                          <p:spTgt spid="35229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2261"/>
                                        </p:tgtEl>
                                        <p:attrNameLst>
                                          <p:attrName>style.visibility</p:attrName>
                                        </p:attrNameLst>
                                      </p:cBhvr>
                                      <p:to>
                                        <p:strVal val="visible"/>
                                      </p:to>
                                    </p:set>
                                    <p:anim calcmode="lin" valueType="num">
                                      <p:cBhvr additive="base">
                                        <p:cTn id="115" dur="500" fill="hold"/>
                                        <p:tgtEl>
                                          <p:spTgt spid="352261"/>
                                        </p:tgtEl>
                                        <p:attrNameLst>
                                          <p:attrName>ppt_x</p:attrName>
                                        </p:attrNameLst>
                                      </p:cBhvr>
                                      <p:tavLst>
                                        <p:tav tm="0">
                                          <p:val>
                                            <p:strVal val="0-#ppt_w/2"/>
                                          </p:val>
                                        </p:tav>
                                        <p:tav tm="100000">
                                          <p:val>
                                            <p:strVal val="#ppt_x"/>
                                          </p:val>
                                        </p:tav>
                                      </p:tavLst>
                                    </p:anim>
                                    <p:anim calcmode="lin" valueType="num">
                                      <p:cBhvr additive="base">
                                        <p:cTn id="116" dur="500" fill="hold"/>
                                        <p:tgtEl>
                                          <p:spTgt spid="352261"/>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52314"/>
                                        </p:tgtEl>
                                        <p:attrNameLst>
                                          <p:attrName>style.visibility</p:attrName>
                                        </p:attrNameLst>
                                      </p:cBhvr>
                                      <p:to>
                                        <p:strVal val="visible"/>
                                      </p:to>
                                    </p:set>
                                    <p:anim calcmode="lin" valueType="num">
                                      <p:cBhvr additive="base">
                                        <p:cTn id="121" dur="500" fill="hold"/>
                                        <p:tgtEl>
                                          <p:spTgt spid="352314"/>
                                        </p:tgtEl>
                                        <p:attrNameLst>
                                          <p:attrName>ppt_x</p:attrName>
                                        </p:attrNameLst>
                                      </p:cBhvr>
                                      <p:tavLst>
                                        <p:tav tm="0">
                                          <p:val>
                                            <p:strVal val="0-#ppt_w/2"/>
                                          </p:val>
                                        </p:tav>
                                        <p:tav tm="100000">
                                          <p:val>
                                            <p:strVal val="#ppt_x"/>
                                          </p:val>
                                        </p:tav>
                                      </p:tavLst>
                                    </p:anim>
                                    <p:anim calcmode="lin" valueType="num">
                                      <p:cBhvr additive="base">
                                        <p:cTn id="122" dur="500" fill="hold"/>
                                        <p:tgtEl>
                                          <p:spTgt spid="352314"/>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52279"/>
                                        </p:tgtEl>
                                        <p:attrNameLst>
                                          <p:attrName>style.visibility</p:attrName>
                                        </p:attrNameLst>
                                      </p:cBhvr>
                                      <p:to>
                                        <p:strVal val="visible"/>
                                      </p:to>
                                    </p:set>
                                    <p:anim calcmode="lin" valueType="num">
                                      <p:cBhvr additive="base">
                                        <p:cTn id="127" dur="500" fill="hold"/>
                                        <p:tgtEl>
                                          <p:spTgt spid="352279"/>
                                        </p:tgtEl>
                                        <p:attrNameLst>
                                          <p:attrName>ppt_x</p:attrName>
                                        </p:attrNameLst>
                                      </p:cBhvr>
                                      <p:tavLst>
                                        <p:tav tm="0">
                                          <p:val>
                                            <p:strVal val="0-#ppt_w/2"/>
                                          </p:val>
                                        </p:tav>
                                        <p:tav tm="100000">
                                          <p:val>
                                            <p:strVal val="#ppt_x"/>
                                          </p:val>
                                        </p:tav>
                                      </p:tavLst>
                                    </p:anim>
                                    <p:anim calcmode="lin" valueType="num">
                                      <p:cBhvr additive="base">
                                        <p:cTn id="128" dur="500" fill="hold"/>
                                        <p:tgtEl>
                                          <p:spTgt spid="35227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352268"/>
                                        </p:tgtEl>
                                        <p:attrNameLst>
                                          <p:attrName>style.visibility</p:attrName>
                                        </p:attrNameLst>
                                      </p:cBhvr>
                                      <p:to>
                                        <p:strVal val="visible"/>
                                      </p:to>
                                    </p:set>
                                    <p:anim calcmode="lin" valueType="num">
                                      <p:cBhvr additive="base">
                                        <p:cTn id="133" dur="500" fill="hold"/>
                                        <p:tgtEl>
                                          <p:spTgt spid="352268"/>
                                        </p:tgtEl>
                                        <p:attrNameLst>
                                          <p:attrName>ppt_x</p:attrName>
                                        </p:attrNameLst>
                                      </p:cBhvr>
                                      <p:tavLst>
                                        <p:tav tm="0">
                                          <p:val>
                                            <p:strVal val="0-#ppt_w/2"/>
                                          </p:val>
                                        </p:tav>
                                        <p:tav tm="100000">
                                          <p:val>
                                            <p:strVal val="#ppt_x"/>
                                          </p:val>
                                        </p:tav>
                                      </p:tavLst>
                                    </p:anim>
                                    <p:anim calcmode="lin" valueType="num">
                                      <p:cBhvr additive="base">
                                        <p:cTn id="134" dur="500" fill="hold"/>
                                        <p:tgtEl>
                                          <p:spTgt spid="352268"/>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52293"/>
                                        </p:tgtEl>
                                        <p:attrNameLst>
                                          <p:attrName>style.visibility</p:attrName>
                                        </p:attrNameLst>
                                      </p:cBhvr>
                                      <p:to>
                                        <p:strVal val="visible"/>
                                      </p:to>
                                    </p:set>
                                    <p:anim calcmode="lin" valueType="num">
                                      <p:cBhvr additive="base">
                                        <p:cTn id="139" dur="500" fill="hold"/>
                                        <p:tgtEl>
                                          <p:spTgt spid="352293"/>
                                        </p:tgtEl>
                                        <p:attrNameLst>
                                          <p:attrName>ppt_x</p:attrName>
                                        </p:attrNameLst>
                                      </p:cBhvr>
                                      <p:tavLst>
                                        <p:tav tm="0">
                                          <p:val>
                                            <p:strVal val="0-#ppt_w/2"/>
                                          </p:val>
                                        </p:tav>
                                        <p:tav tm="100000">
                                          <p:val>
                                            <p:strVal val="#ppt_x"/>
                                          </p:val>
                                        </p:tav>
                                      </p:tavLst>
                                    </p:anim>
                                    <p:anim calcmode="lin" valueType="num">
                                      <p:cBhvr additive="base">
                                        <p:cTn id="140" dur="500" fill="hold"/>
                                        <p:tgtEl>
                                          <p:spTgt spid="352293"/>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52294"/>
                                        </p:tgtEl>
                                        <p:attrNameLst>
                                          <p:attrName>style.visibility</p:attrName>
                                        </p:attrNameLst>
                                      </p:cBhvr>
                                      <p:to>
                                        <p:strVal val="visible"/>
                                      </p:to>
                                    </p:set>
                                    <p:anim calcmode="lin" valueType="num">
                                      <p:cBhvr additive="base">
                                        <p:cTn id="145" dur="500" fill="hold"/>
                                        <p:tgtEl>
                                          <p:spTgt spid="352294"/>
                                        </p:tgtEl>
                                        <p:attrNameLst>
                                          <p:attrName>ppt_x</p:attrName>
                                        </p:attrNameLst>
                                      </p:cBhvr>
                                      <p:tavLst>
                                        <p:tav tm="0">
                                          <p:val>
                                            <p:strVal val="0-#ppt_w/2"/>
                                          </p:val>
                                        </p:tav>
                                        <p:tav tm="100000">
                                          <p:val>
                                            <p:strVal val="#ppt_x"/>
                                          </p:val>
                                        </p:tav>
                                      </p:tavLst>
                                    </p:anim>
                                    <p:anim calcmode="lin" valueType="num">
                                      <p:cBhvr additive="base">
                                        <p:cTn id="146" dur="500" fill="hold"/>
                                        <p:tgtEl>
                                          <p:spTgt spid="352294"/>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352262"/>
                                        </p:tgtEl>
                                        <p:attrNameLst>
                                          <p:attrName>style.visibility</p:attrName>
                                        </p:attrNameLst>
                                      </p:cBhvr>
                                      <p:to>
                                        <p:strVal val="visible"/>
                                      </p:to>
                                    </p:set>
                                    <p:anim calcmode="lin" valueType="num">
                                      <p:cBhvr additive="base">
                                        <p:cTn id="151" dur="500" fill="hold"/>
                                        <p:tgtEl>
                                          <p:spTgt spid="352262"/>
                                        </p:tgtEl>
                                        <p:attrNameLst>
                                          <p:attrName>ppt_x</p:attrName>
                                        </p:attrNameLst>
                                      </p:cBhvr>
                                      <p:tavLst>
                                        <p:tav tm="0">
                                          <p:val>
                                            <p:strVal val="0-#ppt_w/2"/>
                                          </p:val>
                                        </p:tav>
                                        <p:tav tm="100000">
                                          <p:val>
                                            <p:strVal val="#ppt_x"/>
                                          </p:val>
                                        </p:tav>
                                      </p:tavLst>
                                    </p:anim>
                                    <p:anim calcmode="lin" valueType="num">
                                      <p:cBhvr additive="base">
                                        <p:cTn id="152" dur="500" fill="hold"/>
                                        <p:tgtEl>
                                          <p:spTgt spid="352262"/>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352315"/>
                                        </p:tgtEl>
                                        <p:attrNameLst>
                                          <p:attrName>style.visibility</p:attrName>
                                        </p:attrNameLst>
                                      </p:cBhvr>
                                      <p:to>
                                        <p:strVal val="visible"/>
                                      </p:to>
                                    </p:set>
                                    <p:anim calcmode="lin" valueType="num">
                                      <p:cBhvr additive="base">
                                        <p:cTn id="157" dur="500" fill="hold"/>
                                        <p:tgtEl>
                                          <p:spTgt spid="352315"/>
                                        </p:tgtEl>
                                        <p:attrNameLst>
                                          <p:attrName>ppt_x</p:attrName>
                                        </p:attrNameLst>
                                      </p:cBhvr>
                                      <p:tavLst>
                                        <p:tav tm="0">
                                          <p:val>
                                            <p:strVal val="0-#ppt_w/2"/>
                                          </p:val>
                                        </p:tav>
                                        <p:tav tm="100000">
                                          <p:val>
                                            <p:strVal val="#ppt_x"/>
                                          </p:val>
                                        </p:tav>
                                      </p:tavLst>
                                    </p:anim>
                                    <p:anim calcmode="lin" valueType="num">
                                      <p:cBhvr additive="base">
                                        <p:cTn id="158" dur="500" fill="hold"/>
                                        <p:tgtEl>
                                          <p:spTgt spid="352315"/>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352280"/>
                                        </p:tgtEl>
                                        <p:attrNameLst>
                                          <p:attrName>style.visibility</p:attrName>
                                        </p:attrNameLst>
                                      </p:cBhvr>
                                      <p:to>
                                        <p:strVal val="visible"/>
                                      </p:to>
                                    </p:set>
                                    <p:anim calcmode="lin" valueType="num">
                                      <p:cBhvr additive="base">
                                        <p:cTn id="163" dur="500" fill="hold"/>
                                        <p:tgtEl>
                                          <p:spTgt spid="352280"/>
                                        </p:tgtEl>
                                        <p:attrNameLst>
                                          <p:attrName>ppt_x</p:attrName>
                                        </p:attrNameLst>
                                      </p:cBhvr>
                                      <p:tavLst>
                                        <p:tav tm="0">
                                          <p:val>
                                            <p:strVal val="0-#ppt_w/2"/>
                                          </p:val>
                                        </p:tav>
                                        <p:tav tm="100000">
                                          <p:val>
                                            <p:strVal val="#ppt_x"/>
                                          </p:val>
                                        </p:tav>
                                      </p:tavLst>
                                    </p:anim>
                                    <p:anim calcmode="lin" valueType="num">
                                      <p:cBhvr additive="base">
                                        <p:cTn id="164" dur="500" fill="hold"/>
                                        <p:tgtEl>
                                          <p:spTgt spid="352280"/>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352269"/>
                                        </p:tgtEl>
                                        <p:attrNameLst>
                                          <p:attrName>style.visibility</p:attrName>
                                        </p:attrNameLst>
                                      </p:cBhvr>
                                      <p:to>
                                        <p:strVal val="visible"/>
                                      </p:to>
                                    </p:set>
                                    <p:anim calcmode="lin" valueType="num">
                                      <p:cBhvr additive="base">
                                        <p:cTn id="169" dur="500" fill="hold"/>
                                        <p:tgtEl>
                                          <p:spTgt spid="352269"/>
                                        </p:tgtEl>
                                        <p:attrNameLst>
                                          <p:attrName>ppt_x</p:attrName>
                                        </p:attrNameLst>
                                      </p:cBhvr>
                                      <p:tavLst>
                                        <p:tav tm="0">
                                          <p:val>
                                            <p:strVal val="0-#ppt_w/2"/>
                                          </p:val>
                                        </p:tav>
                                        <p:tav tm="100000">
                                          <p:val>
                                            <p:strVal val="#ppt_x"/>
                                          </p:val>
                                        </p:tav>
                                      </p:tavLst>
                                    </p:anim>
                                    <p:anim calcmode="lin" valueType="num">
                                      <p:cBhvr additive="base">
                                        <p:cTn id="170" dur="500" fill="hold"/>
                                        <p:tgtEl>
                                          <p:spTgt spid="352269"/>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nodeType="clickEffect">
                                  <p:stCondLst>
                                    <p:cond delay="0"/>
                                  </p:stCondLst>
                                  <p:childTnLst>
                                    <p:set>
                                      <p:cBhvr>
                                        <p:cTn id="174" dur="1" fill="hold">
                                          <p:stCondLst>
                                            <p:cond delay="0"/>
                                          </p:stCondLst>
                                        </p:cTn>
                                        <p:tgtEl>
                                          <p:spTgt spid="352296"/>
                                        </p:tgtEl>
                                        <p:attrNameLst>
                                          <p:attrName>style.visibility</p:attrName>
                                        </p:attrNameLst>
                                      </p:cBhvr>
                                      <p:to>
                                        <p:strVal val="visible"/>
                                      </p:to>
                                    </p:set>
                                    <p:anim calcmode="lin" valueType="num">
                                      <p:cBhvr additive="base">
                                        <p:cTn id="175" dur="500" fill="hold"/>
                                        <p:tgtEl>
                                          <p:spTgt spid="352296"/>
                                        </p:tgtEl>
                                        <p:attrNameLst>
                                          <p:attrName>ppt_x</p:attrName>
                                        </p:attrNameLst>
                                      </p:cBhvr>
                                      <p:tavLst>
                                        <p:tav tm="0">
                                          <p:val>
                                            <p:strVal val="0-#ppt_w/2"/>
                                          </p:val>
                                        </p:tav>
                                        <p:tav tm="100000">
                                          <p:val>
                                            <p:strVal val="#ppt_x"/>
                                          </p:val>
                                        </p:tav>
                                      </p:tavLst>
                                    </p:anim>
                                    <p:anim calcmode="lin" valueType="num">
                                      <p:cBhvr additive="base">
                                        <p:cTn id="176" dur="500" fill="hold"/>
                                        <p:tgtEl>
                                          <p:spTgt spid="352296"/>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352295"/>
                                        </p:tgtEl>
                                        <p:attrNameLst>
                                          <p:attrName>style.visibility</p:attrName>
                                        </p:attrNameLst>
                                      </p:cBhvr>
                                      <p:to>
                                        <p:strVal val="visible"/>
                                      </p:to>
                                    </p:set>
                                    <p:anim calcmode="lin" valueType="num">
                                      <p:cBhvr additive="base">
                                        <p:cTn id="181" dur="500" fill="hold"/>
                                        <p:tgtEl>
                                          <p:spTgt spid="352295"/>
                                        </p:tgtEl>
                                        <p:attrNameLst>
                                          <p:attrName>ppt_x</p:attrName>
                                        </p:attrNameLst>
                                      </p:cBhvr>
                                      <p:tavLst>
                                        <p:tav tm="0">
                                          <p:val>
                                            <p:strVal val="0-#ppt_w/2"/>
                                          </p:val>
                                        </p:tav>
                                        <p:tav tm="100000">
                                          <p:val>
                                            <p:strVal val="#ppt_x"/>
                                          </p:val>
                                        </p:tav>
                                      </p:tavLst>
                                    </p:anim>
                                    <p:anim calcmode="lin" valueType="num">
                                      <p:cBhvr additive="base">
                                        <p:cTn id="182" dur="500" fill="hold"/>
                                        <p:tgtEl>
                                          <p:spTgt spid="352295"/>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352263"/>
                                        </p:tgtEl>
                                        <p:attrNameLst>
                                          <p:attrName>style.visibility</p:attrName>
                                        </p:attrNameLst>
                                      </p:cBhvr>
                                      <p:to>
                                        <p:strVal val="visible"/>
                                      </p:to>
                                    </p:set>
                                    <p:anim calcmode="lin" valueType="num">
                                      <p:cBhvr additive="base">
                                        <p:cTn id="187" dur="500" fill="hold"/>
                                        <p:tgtEl>
                                          <p:spTgt spid="352263"/>
                                        </p:tgtEl>
                                        <p:attrNameLst>
                                          <p:attrName>ppt_x</p:attrName>
                                        </p:attrNameLst>
                                      </p:cBhvr>
                                      <p:tavLst>
                                        <p:tav tm="0">
                                          <p:val>
                                            <p:strVal val="0-#ppt_w/2"/>
                                          </p:val>
                                        </p:tav>
                                        <p:tav tm="100000">
                                          <p:val>
                                            <p:strVal val="#ppt_x"/>
                                          </p:val>
                                        </p:tav>
                                      </p:tavLst>
                                    </p:anim>
                                    <p:anim calcmode="lin" valueType="num">
                                      <p:cBhvr additive="base">
                                        <p:cTn id="188" dur="500" fill="hold"/>
                                        <p:tgtEl>
                                          <p:spTgt spid="352263"/>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nodeType="clickEffect">
                                  <p:stCondLst>
                                    <p:cond delay="0"/>
                                  </p:stCondLst>
                                  <p:childTnLst>
                                    <p:set>
                                      <p:cBhvr>
                                        <p:cTn id="192" dur="1" fill="hold">
                                          <p:stCondLst>
                                            <p:cond delay="0"/>
                                          </p:stCondLst>
                                        </p:cTn>
                                        <p:tgtEl>
                                          <p:spTgt spid="352316"/>
                                        </p:tgtEl>
                                        <p:attrNameLst>
                                          <p:attrName>style.visibility</p:attrName>
                                        </p:attrNameLst>
                                      </p:cBhvr>
                                      <p:to>
                                        <p:strVal val="visible"/>
                                      </p:to>
                                    </p:set>
                                    <p:anim calcmode="lin" valueType="num">
                                      <p:cBhvr additive="base">
                                        <p:cTn id="193" dur="500" fill="hold"/>
                                        <p:tgtEl>
                                          <p:spTgt spid="352316"/>
                                        </p:tgtEl>
                                        <p:attrNameLst>
                                          <p:attrName>ppt_x</p:attrName>
                                        </p:attrNameLst>
                                      </p:cBhvr>
                                      <p:tavLst>
                                        <p:tav tm="0">
                                          <p:val>
                                            <p:strVal val="0-#ppt_w/2"/>
                                          </p:val>
                                        </p:tav>
                                        <p:tav tm="100000">
                                          <p:val>
                                            <p:strVal val="#ppt_x"/>
                                          </p:val>
                                        </p:tav>
                                      </p:tavLst>
                                    </p:anim>
                                    <p:anim calcmode="lin" valueType="num">
                                      <p:cBhvr additive="base">
                                        <p:cTn id="194" dur="500" fill="hold"/>
                                        <p:tgtEl>
                                          <p:spTgt spid="352316"/>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352281"/>
                                        </p:tgtEl>
                                        <p:attrNameLst>
                                          <p:attrName>style.visibility</p:attrName>
                                        </p:attrNameLst>
                                      </p:cBhvr>
                                      <p:to>
                                        <p:strVal val="visible"/>
                                      </p:to>
                                    </p:set>
                                    <p:anim calcmode="lin" valueType="num">
                                      <p:cBhvr additive="base">
                                        <p:cTn id="199" dur="500" fill="hold"/>
                                        <p:tgtEl>
                                          <p:spTgt spid="352281"/>
                                        </p:tgtEl>
                                        <p:attrNameLst>
                                          <p:attrName>ppt_x</p:attrName>
                                        </p:attrNameLst>
                                      </p:cBhvr>
                                      <p:tavLst>
                                        <p:tav tm="0">
                                          <p:val>
                                            <p:strVal val="0-#ppt_w/2"/>
                                          </p:val>
                                        </p:tav>
                                        <p:tav tm="100000">
                                          <p:val>
                                            <p:strVal val="#ppt_x"/>
                                          </p:val>
                                        </p:tav>
                                      </p:tavLst>
                                    </p:anim>
                                    <p:anim calcmode="lin" valueType="num">
                                      <p:cBhvr additive="base">
                                        <p:cTn id="200" dur="500" fill="hold"/>
                                        <p:tgtEl>
                                          <p:spTgt spid="352281"/>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nodeType="clickEffect">
                                  <p:stCondLst>
                                    <p:cond delay="0"/>
                                  </p:stCondLst>
                                  <p:childTnLst>
                                    <p:set>
                                      <p:cBhvr>
                                        <p:cTn id="204" dur="1" fill="hold">
                                          <p:stCondLst>
                                            <p:cond delay="0"/>
                                          </p:stCondLst>
                                        </p:cTn>
                                        <p:tgtEl>
                                          <p:spTgt spid="352317"/>
                                        </p:tgtEl>
                                        <p:attrNameLst>
                                          <p:attrName>style.visibility</p:attrName>
                                        </p:attrNameLst>
                                      </p:cBhvr>
                                      <p:to>
                                        <p:strVal val="visible"/>
                                      </p:to>
                                    </p:set>
                                    <p:anim calcmode="lin" valueType="num">
                                      <p:cBhvr additive="base">
                                        <p:cTn id="205" dur="500" fill="hold"/>
                                        <p:tgtEl>
                                          <p:spTgt spid="352317"/>
                                        </p:tgtEl>
                                        <p:attrNameLst>
                                          <p:attrName>ppt_x</p:attrName>
                                        </p:attrNameLst>
                                      </p:cBhvr>
                                      <p:tavLst>
                                        <p:tav tm="0">
                                          <p:val>
                                            <p:strVal val="0-#ppt_w/2"/>
                                          </p:val>
                                        </p:tav>
                                        <p:tav tm="100000">
                                          <p:val>
                                            <p:strVal val="#ppt_x"/>
                                          </p:val>
                                        </p:tav>
                                      </p:tavLst>
                                    </p:anim>
                                    <p:anim calcmode="lin" valueType="num">
                                      <p:cBhvr additive="base">
                                        <p:cTn id="206" dur="500" fill="hold"/>
                                        <p:tgtEl>
                                          <p:spTgt spid="352317"/>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352282"/>
                                        </p:tgtEl>
                                        <p:attrNameLst>
                                          <p:attrName>style.visibility</p:attrName>
                                        </p:attrNameLst>
                                      </p:cBhvr>
                                      <p:to>
                                        <p:strVal val="visible"/>
                                      </p:to>
                                    </p:set>
                                    <p:anim calcmode="lin" valueType="num">
                                      <p:cBhvr additive="base">
                                        <p:cTn id="211" dur="500" fill="hold"/>
                                        <p:tgtEl>
                                          <p:spTgt spid="352282"/>
                                        </p:tgtEl>
                                        <p:attrNameLst>
                                          <p:attrName>ppt_x</p:attrName>
                                        </p:attrNameLst>
                                      </p:cBhvr>
                                      <p:tavLst>
                                        <p:tav tm="0">
                                          <p:val>
                                            <p:strVal val="0-#ppt_w/2"/>
                                          </p:val>
                                        </p:tav>
                                        <p:tav tm="100000">
                                          <p:val>
                                            <p:strVal val="#ppt_x"/>
                                          </p:val>
                                        </p:tav>
                                      </p:tavLst>
                                    </p:anim>
                                    <p:anim calcmode="lin" valueType="num">
                                      <p:cBhvr additive="base">
                                        <p:cTn id="212" dur="500" fill="hold"/>
                                        <p:tgtEl>
                                          <p:spTgt spid="352282"/>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nodeType="clickEffect">
                                  <p:stCondLst>
                                    <p:cond delay="0"/>
                                  </p:stCondLst>
                                  <p:childTnLst>
                                    <p:set>
                                      <p:cBhvr>
                                        <p:cTn id="216" dur="1" fill="hold">
                                          <p:stCondLst>
                                            <p:cond delay="0"/>
                                          </p:stCondLst>
                                        </p:cTn>
                                        <p:tgtEl>
                                          <p:spTgt spid="352318"/>
                                        </p:tgtEl>
                                        <p:attrNameLst>
                                          <p:attrName>style.visibility</p:attrName>
                                        </p:attrNameLst>
                                      </p:cBhvr>
                                      <p:to>
                                        <p:strVal val="visible"/>
                                      </p:to>
                                    </p:set>
                                    <p:anim calcmode="lin" valueType="num">
                                      <p:cBhvr additive="base">
                                        <p:cTn id="217" dur="500" fill="hold"/>
                                        <p:tgtEl>
                                          <p:spTgt spid="352318"/>
                                        </p:tgtEl>
                                        <p:attrNameLst>
                                          <p:attrName>ppt_x</p:attrName>
                                        </p:attrNameLst>
                                      </p:cBhvr>
                                      <p:tavLst>
                                        <p:tav tm="0">
                                          <p:val>
                                            <p:strVal val="0-#ppt_w/2"/>
                                          </p:val>
                                        </p:tav>
                                        <p:tav tm="100000">
                                          <p:val>
                                            <p:strVal val="#ppt_x"/>
                                          </p:val>
                                        </p:tav>
                                      </p:tavLst>
                                    </p:anim>
                                    <p:anim calcmode="lin" valueType="num">
                                      <p:cBhvr additive="base">
                                        <p:cTn id="218" dur="500" fill="hold"/>
                                        <p:tgtEl>
                                          <p:spTgt spid="352318"/>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352283"/>
                                        </p:tgtEl>
                                        <p:attrNameLst>
                                          <p:attrName>style.visibility</p:attrName>
                                        </p:attrNameLst>
                                      </p:cBhvr>
                                      <p:to>
                                        <p:strVal val="visible"/>
                                      </p:to>
                                    </p:set>
                                    <p:anim calcmode="lin" valueType="num">
                                      <p:cBhvr additive="base">
                                        <p:cTn id="223" dur="500" fill="hold"/>
                                        <p:tgtEl>
                                          <p:spTgt spid="352283"/>
                                        </p:tgtEl>
                                        <p:attrNameLst>
                                          <p:attrName>ppt_x</p:attrName>
                                        </p:attrNameLst>
                                      </p:cBhvr>
                                      <p:tavLst>
                                        <p:tav tm="0">
                                          <p:val>
                                            <p:strVal val="0-#ppt_w/2"/>
                                          </p:val>
                                        </p:tav>
                                        <p:tav tm="100000">
                                          <p:val>
                                            <p:strVal val="#ppt_x"/>
                                          </p:val>
                                        </p:tav>
                                      </p:tavLst>
                                    </p:anim>
                                    <p:anim calcmode="lin" valueType="num">
                                      <p:cBhvr additive="base">
                                        <p:cTn id="224" dur="500" fill="hold"/>
                                        <p:tgtEl>
                                          <p:spTgt spid="352283"/>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352270"/>
                                        </p:tgtEl>
                                        <p:attrNameLst>
                                          <p:attrName>style.visibility</p:attrName>
                                        </p:attrNameLst>
                                      </p:cBhvr>
                                      <p:to>
                                        <p:strVal val="visible"/>
                                      </p:to>
                                    </p:set>
                                    <p:anim calcmode="lin" valueType="num">
                                      <p:cBhvr additive="base">
                                        <p:cTn id="229" dur="500" fill="hold"/>
                                        <p:tgtEl>
                                          <p:spTgt spid="352270"/>
                                        </p:tgtEl>
                                        <p:attrNameLst>
                                          <p:attrName>ppt_x</p:attrName>
                                        </p:attrNameLst>
                                      </p:cBhvr>
                                      <p:tavLst>
                                        <p:tav tm="0">
                                          <p:val>
                                            <p:strVal val="0-#ppt_w/2"/>
                                          </p:val>
                                        </p:tav>
                                        <p:tav tm="100000">
                                          <p:val>
                                            <p:strVal val="#ppt_x"/>
                                          </p:val>
                                        </p:tav>
                                      </p:tavLst>
                                    </p:anim>
                                    <p:anim calcmode="lin" valueType="num">
                                      <p:cBhvr additive="base">
                                        <p:cTn id="230" dur="500" fill="hold"/>
                                        <p:tgtEl>
                                          <p:spTgt spid="352270"/>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nodeType="clickEffect">
                                  <p:stCondLst>
                                    <p:cond delay="0"/>
                                  </p:stCondLst>
                                  <p:childTnLst>
                                    <p:set>
                                      <p:cBhvr>
                                        <p:cTn id="234" dur="1" fill="hold">
                                          <p:stCondLst>
                                            <p:cond delay="0"/>
                                          </p:stCondLst>
                                        </p:cTn>
                                        <p:tgtEl>
                                          <p:spTgt spid="352308"/>
                                        </p:tgtEl>
                                        <p:attrNameLst>
                                          <p:attrName>style.visibility</p:attrName>
                                        </p:attrNameLst>
                                      </p:cBhvr>
                                      <p:to>
                                        <p:strVal val="visible"/>
                                      </p:to>
                                    </p:set>
                                    <p:anim calcmode="lin" valueType="num">
                                      <p:cBhvr additive="base">
                                        <p:cTn id="235" dur="500" fill="hold"/>
                                        <p:tgtEl>
                                          <p:spTgt spid="352308"/>
                                        </p:tgtEl>
                                        <p:attrNameLst>
                                          <p:attrName>ppt_x</p:attrName>
                                        </p:attrNameLst>
                                      </p:cBhvr>
                                      <p:tavLst>
                                        <p:tav tm="0">
                                          <p:val>
                                            <p:strVal val="0-#ppt_w/2"/>
                                          </p:val>
                                        </p:tav>
                                        <p:tav tm="100000">
                                          <p:val>
                                            <p:strVal val="#ppt_x"/>
                                          </p:val>
                                        </p:tav>
                                      </p:tavLst>
                                    </p:anim>
                                    <p:anim calcmode="lin" valueType="num">
                                      <p:cBhvr additive="base">
                                        <p:cTn id="236" dur="500" fill="hold"/>
                                        <p:tgtEl>
                                          <p:spTgt spid="352308"/>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nodeType="clickEffect">
                                  <p:stCondLst>
                                    <p:cond delay="0"/>
                                  </p:stCondLst>
                                  <p:childTnLst>
                                    <p:set>
                                      <p:cBhvr>
                                        <p:cTn id="240" dur="1" fill="hold">
                                          <p:stCondLst>
                                            <p:cond delay="0"/>
                                          </p:stCondLst>
                                        </p:cTn>
                                        <p:tgtEl>
                                          <p:spTgt spid="352309"/>
                                        </p:tgtEl>
                                        <p:attrNameLst>
                                          <p:attrName>style.visibility</p:attrName>
                                        </p:attrNameLst>
                                      </p:cBhvr>
                                      <p:to>
                                        <p:strVal val="visible"/>
                                      </p:to>
                                    </p:set>
                                    <p:anim calcmode="lin" valueType="num">
                                      <p:cBhvr additive="base">
                                        <p:cTn id="241" dur="500" fill="hold"/>
                                        <p:tgtEl>
                                          <p:spTgt spid="352309"/>
                                        </p:tgtEl>
                                        <p:attrNameLst>
                                          <p:attrName>ppt_x</p:attrName>
                                        </p:attrNameLst>
                                      </p:cBhvr>
                                      <p:tavLst>
                                        <p:tav tm="0">
                                          <p:val>
                                            <p:strVal val="0-#ppt_w/2"/>
                                          </p:val>
                                        </p:tav>
                                        <p:tav tm="100000">
                                          <p:val>
                                            <p:strVal val="#ppt_x"/>
                                          </p:val>
                                        </p:tav>
                                      </p:tavLst>
                                    </p:anim>
                                    <p:anim calcmode="lin" valueType="num">
                                      <p:cBhvr additive="base">
                                        <p:cTn id="242" dur="500" fill="hold"/>
                                        <p:tgtEl>
                                          <p:spTgt spid="352309"/>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nodeType="clickEffect">
                                  <p:stCondLst>
                                    <p:cond delay="0"/>
                                  </p:stCondLst>
                                  <p:childTnLst>
                                    <p:set>
                                      <p:cBhvr>
                                        <p:cTn id="246" dur="1" fill="hold">
                                          <p:stCondLst>
                                            <p:cond delay="0"/>
                                          </p:stCondLst>
                                        </p:cTn>
                                        <p:tgtEl>
                                          <p:spTgt spid="352297"/>
                                        </p:tgtEl>
                                        <p:attrNameLst>
                                          <p:attrName>style.visibility</p:attrName>
                                        </p:attrNameLst>
                                      </p:cBhvr>
                                      <p:to>
                                        <p:strVal val="visible"/>
                                      </p:to>
                                    </p:set>
                                    <p:anim calcmode="lin" valueType="num">
                                      <p:cBhvr additive="base">
                                        <p:cTn id="247" dur="500" fill="hold"/>
                                        <p:tgtEl>
                                          <p:spTgt spid="352297"/>
                                        </p:tgtEl>
                                        <p:attrNameLst>
                                          <p:attrName>ppt_x</p:attrName>
                                        </p:attrNameLst>
                                      </p:cBhvr>
                                      <p:tavLst>
                                        <p:tav tm="0">
                                          <p:val>
                                            <p:strVal val="0-#ppt_w/2"/>
                                          </p:val>
                                        </p:tav>
                                        <p:tav tm="100000">
                                          <p:val>
                                            <p:strVal val="#ppt_x"/>
                                          </p:val>
                                        </p:tav>
                                      </p:tavLst>
                                    </p:anim>
                                    <p:anim calcmode="lin" valueType="num">
                                      <p:cBhvr additive="base">
                                        <p:cTn id="248" dur="500" fill="hold"/>
                                        <p:tgtEl>
                                          <p:spTgt spid="352297"/>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352264"/>
                                        </p:tgtEl>
                                        <p:attrNameLst>
                                          <p:attrName>style.visibility</p:attrName>
                                        </p:attrNameLst>
                                      </p:cBhvr>
                                      <p:to>
                                        <p:strVal val="visible"/>
                                      </p:to>
                                    </p:set>
                                    <p:anim calcmode="lin" valueType="num">
                                      <p:cBhvr additive="base">
                                        <p:cTn id="253" dur="500" fill="hold"/>
                                        <p:tgtEl>
                                          <p:spTgt spid="352264"/>
                                        </p:tgtEl>
                                        <p:attrNameLst>
                                          <p:attrName>ppt_x</p:attrName>
                                        </p:attrNameLst>
                                      </p:cBhvr>
                                      <p:tavLst>
                                        <p:tav tm="0">
                                          <p:val>
                                            <p:strVal val="0-#ppt_w/2"/>
                                          </p:val>
                                        </p:tav>
                                        <p:tav tm="100000">
                                          <p:val>
                                            <p:strVal val="#ppt_x"/>
                                          </p:val>
                                        </p:tav>
                                      </p:tavLst>
                                    </p:anim>
                                    <p:anim calcmode="lin" valueType="num">
                                      <p:cBhvr additive="base">
                                        <p:cTn id="254" dur="500" fill="hold"/>
                                        <p:tgtEl>
                                          <p:spTgt spid="352264"/>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nodeType="clickEffect">
                                  <p:stCondLst>
                                    <p:cond delay="0"/>
                                  </p:stCondLst>
                                  <p:childTnLst>
                                    <p:set>
                                      <p:cBhvr>
                                        <p:cTn id="258" dur="1" fill="hold">
                                          <p:stCondLst>
                                            <p:cond delay="0"/>
                                          </p:stCondLst>
                                        </p:cTn>
                                        <p:tgtEl>
                                          <p:spTgt spid="352319"/>
                                        </p:tgtEl>
                                        <p:attrNameLst>
                                          <p:attrName>style.visibility</p:attrName>
                                        </p:attrNameLst>
                                      </p:cBhvr>
                                      <p:to>
                                        <p:strVal val="visible"/>
                                      </p:to>
                                    </p:set>
                                    <p:anim calcmode="lin" valueType="num">
                                      <p:cBhvr additive="base">
                                        <p:cTn id="259" dur="500" fill="hold"/>
                                        <p:tgtEl>
                                          <p:spTgt spid="352319"/>
                                        </p:tgtEl>
                                        <p:attrNameLst>
                                          <p:attrName>ppt_x</p:attrName>
                                        </p:attrNameLst>
                                      </p:cBhvr>
                                      <p:tavLst>
                                        <p:tav tm="0">
                                          <p:val>
                                            <p:strVal val="0-#ppt_w/2"/>
                                          </p:val>
                                        </p:tav>
                                        <p:tav tm="100000">
                                          <p:val>
                                            <p:strVal val="#ppt_x"/>
                                          </p:val>
                                        </p:tav>
                                      </p:tavLst>
                                    </p:anim>
                                    <p:anim calcmode="lin" valueType="num">
                                      <p:cBhvr additive="base">
                                        <p:cTn id="260" dur="500" fill="hold"/>
                                        <p:tgtEl>
                                          <p:spTgt spid="352319"/>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8" fill="hold" grpId="0" nodeType="clickEffect">
                                  <p:stCondLst>
                                    <p:cond delay="0"/>
                                  </p:stCondLst>
                                  <p:childTnLst>
                                    <p:set>
                                      <p:cBhvr>
                                        <p:cTn id="264" dur="1" fill="hold">
                                          <p:stCondLst>
                                            <p:cond delay="0"/>
                                          </p:stCondLst>
                                        </p:cTn>
                                        <p:tgtEl>
                                          <p:spTgt spid="352284"/>
                                        </p:tgtEl>
                                        <p:attrNameLst>
                                          <p:attrName>style.visibility</p:attrName>
                                        </p:attrNameLst>
                                      </p:cBhvr>
                                      <p:to>
                                        <p:strVal val="visible"/>
                                      </p:to>
                                    </p:set>
                                    <p:anim calcmode="lin" valueType="num">
                                      <p:cBhvr additive="base">
                                        <p:cTn id="265" dur="500" fill="hold"/>
                                        <p:tgtEl>
                                          <p:spTgt spid="352284"/>
                                        </p:tgtEl>
                                        <p:attrNameLst>
                                          <p:attrName>ppt_x</p:attrName>
                                        </p:attrNameLst>
                                      </p:cBhvr>
                                      <p:tavLst>
                                        <p:tav tm="0">
                                          <p:val>
                                            <p:strVal val="0-#ppt_w/2"/>
                                          </p:val>
                                        </p:tav>
                                        <p:tav tm="100000">
                                          <p:val>
                                            <p:strVal val="#ppt_x"/>
                                          </p:val>
                                        </p:tav>
                                      </p:tavLst>
                                    </p:anim>
                                    <p:anim calcmode="lin" valueType="num">
                                      <p:cBhvr additive="base">
                                        <p:cTn id="266" dur="500" fill="hold"/>
                                        <p:tgtEl>
                                          <p:spTgt spid="352284"/>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grpId="0" nodeType="clickEffect">
                                  <p:stCondLst>
                                    <p:cond delay="0"/>
                                  </p:stCondLst>
                                  <p:childTnLst>
                                    <p:set>
                                      <p:cBhvr>
                                        <p:cTn id="270" dur="1" fill="hold">
                                          <p:stCondLst>
                                            <p:cond delay="0"/>
                                          </p:stCondLst>
                                        </p:cTn>
                                        <p:tgtEl>
                                          <p:spTgt spid="352271"/>
                                        </p:tgtEl>
                                        <p:attrNameLst>
                                          <p:attrName>style.visibility</p:attrName>
                                        </p:attrNameLst>
                                      </p:cBhvr>
                                      <p:to>
                                        <p:strVal val="visible"/>
                                      </p:to>
                                    </p:set>
                                    <p:anim calcmode="lin" valueType="num">
                                      <p:cBhvr additive="base">
                                        <p:cTn id="271" dur="500" fill="hold"/>
                                        <p:tgtEl>
                                          <p:spTgt spid="352271"/>
                                        </p:tgtEl>
                                        <p:attrNameLst>
                                          <p:attrName>ppt_x</p:attrName>
                                        </p:attrNameLst>
                                      </p:cBhvr>
                                      <p:tavLst>
                                        <p:tav tm="0">
                                          <p:val>
                                            <p:strVal val="0-#ppt_w/2"/>
                                          </p:val>
                                        </p:tav>
                                        <p:tav tm="100000">
                                          <p:val>
                                            <p:strVal val="#ppt_x"/>
                                          </p:val>
                                        </p:tav>
                                      </p:tavLst>
                                    </p:anim>
                                    <p:anim calcmode="lin" valueType="num">
                                      <p:cBhvr additive="base">
                                        <p:cTn id="272" dur="500" fill="hold"/>
                                        <p:tgtEl>
                                          <p:spTgt spid="352271"/>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8" fill="hold" nodeType="clickEffect">
                                  <p:stCondLst>
                                    <p:cond delay="0"/>
                                  </p:stCondLst>
                                  <p:childTnLst>
                                    <p:set>
                                      <p:cBhvr>
                                        <p:cTn id="276" dur="1" fill="hold">
                                          <p:stCondLst>
                                            <p:cond delay="0"/>
                                          </p:stCondLst>
                                        </p:cTn>
                                        <p:tgtEl>
                                          <p:spTgt spid="352306"/>
                                        </p:tgtEl>
                                        <p:attrNameLst>
                                          <p:attrName>style.visibility</p:attrName>
                                        </p:attrNameLst>
                                      </p:cBhvr>
                                      <p:to>
                                        <p:strVal val="visible"/>
                                      </p:to>
                                    </p:set>
                                    <p:anim calcmode="lin" valueType="num">
                                      <p:cBhvr additive="base">
                                        <p:cTn id="277" dur="500" fill="hold"/>
                                        <p:tgtEl>
                                          <p:spTgt spid="352306"/>
                                        </p:tgtEl>
                                        <p:attrNameLst>
                                          <p:attrName>ppt_x</p:attrName>
                                        </p:attrNameLst>
                                      </p:cBhvr>
                                      <p:tavLst>
                                        <p:tav tm="0">
                                          <p:val>
                                            <p:strVal val="0-#ppt_w/2"/>
                                          </p:val>
                                        </p:tav>
                                        <p:tav tm="100000">
                                          <p:val>
                                            <p:strVal val="#ppt_x"/>
                                          </p:val>
                                        </p:tav>
                                      </p:tavLst>
                                    </p:anim>
                                    <p:anim calcmode="lin" valueType="num">
                                      <p:cBhvr additive="base">
                                        <p:cTn id="278" dur="500" fill="hold"/>
                                        <p:tgtEl>
                                          <p:spTgt spid="352306"/>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nodeType="clickEffect">
                                  <p:stCondLst>
                                    <p:cond delay="0"/>
                                  </p:stCondLst>
                                  <p:childTnLst>
                                    <p:set>
                                      <p:cBhvr>
                                        <p:cTn id="282" dur="1" fill="hold">
                                          <p:stCondLst>
                                            <p:cond delay="0"/>
                                          </p:stCondLst>
                                        </p:cTn>
                                        <p:tgtEl>
                                          <p:spTgt spid="352307"/>
                                        </p:tgtEl>
                                        <p:attrNameLst>
                                          <p:attrName>style.visibility</p:attrName>
                                        </p:attrNameLst>
                                      </p:cBhvr>
                                      <p:to>
                                        <p:strVal val="visible"/>
                                      </p:to>
                                    </p:set>
                                    <p:anim calcmode="lin" valueType="num">
                                      <p:cBhvr additive="base">
                                        <p:cTn id="283" dur="500" fill="hold"/>
                                        <p:tgtEl>
                                          <p:spTgt spid="352307"/>
                                        </p:tgtEl>
                                        <p:attrNameLst>
                                          <p:attrName>ppt_x</p:attrName>
                                        </p:attrNameLst>
                                      </p:cBhvr>
                                      <p:tavLst>
                                        <p:tav tm="0">
                                          <p:val>
                                            <p:strVal val="0-#ppt_w/2"/>
                                          </p:val>
                                        </p:tav>
                                        <p:tav tm="100000">
                                          <p:val>
                                            <p:strVal val="#ppt_x"/>
                                          </p:val>
                                        </p:tav>
                                      </p:tavLst>
                                    </p:anim>
                                    <p:anim calcmode="lin" valueType="num">
                                      <p:cBhvr additive="base">
                                        <p:cTn id="284" dur="500" fill="hold"/>
                                        <p:tgtEl>
                                          <p:spTgt spid="352307"/>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8" fill="hold" nodeType="clickEffect">
                                  <p:stCondLst>
                                    <p:cond delay="0"/>
                                  </p:stCondLst>
                                  <p:childTnLst>
                                    <p:set>
                                      <p:cBhvr>
                                        <p:cTn id="288" dur="1" fill="hold">
                                          <p:stCondLst>
                                            <p:cond delay="0"/>
                                          </p:stCondLst>
                                        </p:cTn>
                                        <p:tgtEl>
                                          <p:spTgt spid="352298"/>
                                        </p:tgtEl>
                                        <p:attrNameLst>
                                          <p:attrName>style.visibility</p:attrName>
                                        </p:attrNameLst>
                                      </p:cBhvr>
                                      <p:to>
                                        <p:strVal val="visible"/>
                                      </p:to>
                                    </p:set>
                                    <p:anim calcmode="lin" valueType="num">
                                      <p:cBhvr additive="base">
                                        <p:cTn id="289" dur="500" fill="hold"/>
                                        <p:tgtEl>
                                          <p:spTgt spid="352298"/>
                                        </p:tgtEl>
                                        <p:attrNameLst>
                                          <p:attrName>ppt_x</p:attrName>
                                        </p:attrNameLst>
                                      </p:cBhvr>
                                      <p:tavLst>
                                        <p:tav tm="0">
                                          <p:val>
                                            <p:strVal val="0-#ppt_w/2"/>
                                          </p:val>
                                        </p:tav>
                                        <p:tav tm="100000">
                                          <p:val>
                                            <p:strVal val="#ppt_x"/>
                                          </p:val>
                                        </p:tav>
                                      </p:tavLst>
                                    </p:anim>
                                    <p:anim calcmode="lin" valueType="num">
                                      <p:cBhvr additive="base">
                                        <p:cTn id="290" dur="500" fill="hold"/>
                                        <p:tgtEl>
                                          <p:spTgt spid="352298"/>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grpId="0" nodeType="clickEffect">
                                  <p:stCondLst>
                                    <p:cond delay="0"/>
                                  </p:stCondLst>
                                  <p:childTnLst>
                                    <p:set>
                                      <p:cBhvr>
                                        <p:cTn id="294" dur="1" fill="hold">
                                          <p:stCondLst>
                                            <p:cond delay="0"/>
                                          </p:stCondLst>
                                        </p:cTn>
                                        <p:tgtEl>
                                          <p:spTgt spid="352265"/>
                                        </p:tgtEl>
                                        <p:attrNameLst>
                                          <p:attrName>style.visibility</p:attrName>
                                        </p:attrNameLst>
                                      </p:cBhvr>
                                      <p:to>
                                        <p:strVal val="visible"/>
                                      </p:to>
                                    </p:set>
                                    <p:anim calcmode="lin" valueType="num">
                                      <p:cBhvr additive="base">
                                        <p:cTn id="295" dur="500" fill="hold"/>
                                        <p:tgtEl>
                                          <p:spTgt spid="352265"/>
                                        </p:tgtEl>
                                        <p:attrNameLst>
                                          <p:attrName>ppt_x</p:attrName>
                                        </p:attrNameLst>
                                      </p:cBhvr>
                                      <p:tavLst>
                                        <p:tav tm="0">
                                          <p:val>
                                            <p:strVal val="0-#ppt_w/2"/>
                                          </p:val>
                                        </p:tav>
                                        <p:tav tm="100000">
                                          <p:val>
                                            <p:strVal val="#ppt_x"/>
                                          </p:val>
                                        </p:tav>
                                      </p:tavLst>
                                    </p:anim>
                                    <p:anim calcmode="lin" valueType="num">
                                      <p:cBhvr additive="base">
                                        <p:cTn id="296" dur="500" fill="hold"/>
                                        <p:tgtEl>
                                          <p:spTgt spid="352265"/>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8" fill="hold" nodeType="clickEffect">
                                  <p:stCondLst>
                                    <p:cond delay="0"/>
                                  </p:stCondLst>
                                  <p:childTnLst>
                                    <p:set>
                                      <p:cBhvr>
                                        <p:cTn id="300" dur="1" fill="hold">
                                          <p:stCondLst>
                                            <p:cond delay="0"/>
                                          </p:stCondLst>
                                        </p:cTn>
                                        <p:tgtEl>
                                          <p:spTgt spid="352320"/>
                                        </p:tgtEl>
                                        <p:attrNameLst>
                                          <p:attrName>style.visibility</p:attrName>
                                        </p:attrNameLst>
                                      </p:cBhvr>
                                      <p:to>
                                        <p:strVal val="visible"/>
                                      </p:to>
                                    </p:set>
                                    <p:anim calcmode="lin" valueType="num">
                                      <p:cBhvr additive="base">
                                        <p:cTn id="301" dur="500" fill="hold"/>
                                        <p:tgtEl>
                                          <p:spTgt spid="352320"/>
                                        </p:tgtEl>
                                        <p:attrNameLst>
                                          <p:attrName>ppt_x</p:attrName>
                                        </p:attrNameLst>
                                      </p:cBhvr>
                                      <p:tavLst>
                                        <p:tav tm="0">
                                          <p:val>
                                            <p:strVal val="0-#ppt_w/2"/>
                                          </p:val>
                                        </p:tav>
                                        <p:tav tm="100000">
                                          <p:val>
                                            <p:strVal val="#ppt_x"/>
                                          </p:val>
                                        </p:tav>
                                      </p:tavLst>
                                    </p:anim>
                                    <p:anim calcmode="lin" valueType="num">
                                      <p:cBhvr additive="base">
                                        <p:cTn id="302" dur="500" fill="hold"/>
                                        <p:tgtEl>
                                          <p:spTgt spid="352320"/>
                                        </p:tgtEl>
                                        <p:attrNameLst>
                                          <p:attrName>ppt_y</p:attrName>
                                        </p:attrNameLst>
                                      </p:cBhvr>
                                      <p:tavLst>
                                        <p:tav tm="0">
                                          <p:val>
                                            <p:strVal val="#ppt_y"/>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8" fill="hold" grpId="0" nodeType="clickEffect">
                                  <p:stCondLst>
                                    <p:cond delay="0"/>
                                  </p:stCondLst>
                                  <p:childTnLst>
                                    <p:set>
                                      <p:cBhvr>
                                        <p:cTn id="306" dur="1" fill="hold">
                                          <p:stCondLst>
                                            <p:cond delay="0"/>
                                          </p:stCondLst>
                                        </p:cTn>
                                        <p:tgtEl>
                                          <p:spTgt spid="352285"/>
                                        </p:tgtEl>
                                        <p:attrNameLst>
                                          <p:attrName>style.visibility</p:attrName>
                                        </p:attrNameLst>
                                      </p:cBhvr>
                                      <p:to>
                                        <p:strVal val="visible"/>
                                      </p:to>
                                    </p:set>
                                    <p:anim calcmode="lin" valueType="num">
                                      <p:cBhvr additive="base">
                                        <p:cTn id="307" dur="500" fill="hold"/>
                                        <p:tgtEl>
                                          <p:spTgt spid="352285"/>
                                        </p:tgtEl>
                                        <p:attrNameLst>
                                          <p:attrName>ppt_x</p:attrName>
                                        </p:attrNameLst>
                                      </p:cBhvr>
                                      <p:tavLst>
                                        <p:tav tm="0">
                                          <p:val>
                                            <p:strVal val="0-#ppt_w/2"/>
                                          </p:val>
                                        </p:tav>
                                        <p:tav tm="100000">
                                          <p:val>
                                            <p:strVal val="#ppt_x"/>
                                          </p:val>
                                        </p:tav>
                                      </p:tavLst>
                                    </p:anim>
                                    <p:anim calcmode="lin" valueType="num">
                                      <p:cBhvr additive="base">
                                        <p:cTn id="308" dur="500" fill="hold"/>
                                        <p:tgtEl>
                                          <p:spTgt spid="352285"/>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8" fill="hold" grpId="0" nodeType="clickEffect">
                                  <p:stCondLst>
                                    <p:cond delay="0"/>
                                  </p:stCondLst>
                                  <p:childTnLst>
                                    <p:set>
                                      <p:cBhvr>
                                        <p:cTn id="312" dur="1" fill="hold">
                                          <p:stCondLst>
                                            <p:cond delay="0"/>
                                          </p:stCondLst>
                                        </p:cTn>
                                        <p:tgtEl>
                                          <p:spTgt spid="352272"/>
                                        </p:tgtEl>
                                        <p:attrNameLst>
                                          <p:attrName>style.visibility</p:attrName>
                                        </p:attrNameLst>
                                      </p:cBhvr>
                                      <p:to>
                                        <p:strVal val="visible"/>
                                      </p:to>
                                    </p:set>
                                    <p:anim calcmode="lin" valueType="num">
                                      <p:cBhvr additive="base">
                                        <p:cTn id="313" dur="500" fill="hold"/>
                                        <p:tgtEl>
                                          <p:spTgt spid="352272"/>
                                        </p:tgtEl>
                                        <p:attrNameLst>
                                          <p:attrName>ppt_x</p:attrName>
                                        </p:attrNameLst>
                                      </p:cBhvr>
                                      <p:tavLst>
                                        <p:tav tm="0">
                                          <p:val>
                                            <p:strVal val="0-#ppt_w/2"/>
                                          </p:val>
                                        </p:tav>
                                        <p:tav tm="100000">
                                          <p:val>
                                            <p:strVal val="#ppt_x"/>
                                          </p:val>
                                        </p:tav>
                                      </p:tavLst>
                                    </p:anim>
                                    <p:anim calcmode="lin" valueType="num">
                                      <p:cBhvr additive="base">
                                        <p:cTn id="314" dur="500" fill="hold"/>
                                        <p:tgtEl>
                                          <p:spTgt spid="352272"/>
                                        </p:tgtEl>
                                        <p:attrNameLst>
                                          <p:attrName>ppt_y</p:attrName>
                                        </p:attrNameLst>
                                      </p:cBhvr>
                                      <p:tavLst>
                                        <p:tav tm="0">
                                          <p:val>
                                            <p:strVal val="#ppt_y"/>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nodeType="clickEffect">
                                  <p:stCondLst>
                                    <p:cond delay="0"/>
                                  </p:stCondLst>
                                  <p:childTnLst>
                                    <p:set>
                                      <p:cBhvr>
                                        <p:cTn id="318" dur="1" fill="hold">
                                          <p:stCondLst>
                                            <p:cond delay="0"/>
                                          </p:stCondLst>
                                        </p:cTn>
                                        <p:tgtEl>
                                          <p:spTgt spid="352304"/>
                                        </p:tgtEl>
                                        <p:attrNameLst>
                                          <p:attrName>style.visibility</p:attrName>
                                        </p:attrNameLst>
                                      </p:cBhvr>
                                      <p:to>
                                        <p:strVal val="visible"/>
                                      </p:to>
                                    </p:set>
                                    <p:anim calcmode="lin" valueType="num">
                                      <p:cBhvr additive="base">
                                        <p:cTn id="319" dur="500" fill="hold"/>
                                        <p:tgtEl>
                                          <p:spTgt spid="352304"/>
                                        </p:tgtEl>
                                        <p:attrNameLst>
                                          <p:attrName>ppt_x</p:attrName>
                                        </p:attrNameLst>
                                      </p:cBhvr>
                                      <p:tavLst>
                                        <p:tav tm="0">
                                          <p:val>
                                            <p:strVal val="0-#ppt_w/2"/>
                                          </p:val>
                                        </p:tav>
                                        <p:tav tm="100000">
                                          <p:val>
                                            <p:strVal val="#ppt_x"/>
                                          </p:val>
                                        </p:tav>
                                      </p:tavLst>
                                    </p:anim>
                                    <p:anim calcmode="lin" valueType="num">
                                      <p:cBhvr additive="base">
                                        <p:cTn id="320" dur="500" fill="hold"/>
                                        <p:tgtEl>
                                          <p:spTgt spid="352304"/>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nodeType="clickEffect">
                                  <p:stCondLst>
                                    <p:cond delay="0"/>
                                  </p:stCondLst>
                                  <p:childTnLst>
                                    <p:set>
                                      <p:cBhvr>
                                        <p:cTn id="324" dur="1" fill="hold">
                                          <p:stCondLst>
                                            <p:cond delay="0"/>
                                          </p:stCondLst>
                                        </p:cTn>
                                        <p:tgtEl>
                                          <p:spTgt spid="352299"/>
                                        </p:tgtEl>
                                        <p:attrNameLst>
                                          <p:attrName>style.visibility</p:attrName>
                                        </p:attrNameLst>
                                      </p:cBhvr>
                                      <p:to>
                                        <p:strVal val="visible"/>
                                      </p:to>
                                    </p:set>
                                    <p:anim calcmode="lin" valueType="num">
                                      <p:cBhvr additive="base">
                                        <p:cTn id="325" dur="500" fill="hold"/>
                                        <p:tgtEl>
                                          <p:spTgt spid="352299"/>
                                        </p:tgtEl>
                                        <p:attrNameLst>
                                          <p:attrName>ppt_x</p:attrName>
                                        </p:attrNameLst>
                                      </p:cBhvr>
                                      <p:tavLst>
                                        <p:tav tm="0">
                                          <p:val>
                                            <p:strVal val="0-#ppt_w/2"/>
                                          </p:val>
                                        </p:tav>
                                        <p:tav tm="100000">
                                          <p:val>
                                            <p:strVal val="#ppt_x"/>
                                          </p:val>
                                        </p:tav>
                                      </p:tavLst>
                                    </p:anim>
                                    <p:anim calcmode="lin" valueType="num">
                                      <p:cBhvr additive="base">
                                        <p:cTn id="326" dur="500" fill="hold"/>
                                        <p:tgtEl>
                                          <p:spTgt spid="352299"/>
                                        </p:tgtEl>
                                        <p:attrNameLst>
                                          <p:attrName>ppt_y</p:attrName>
                                        </p:attrNameLst>
                                      </p:cBhvr>
                                      <p:tavLst>
                                        <p:tav tm="0">
                                          <p:val>
                                            <p:strVal val="#ppt_y"/>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8" fill="hold" grpId="0" nodeType="clickEffect">
                                  <p:stCondLst>
                                    <p:cond delay="0"/>
                                  </p:stCondLst>
                                  <p:childTnLst>
                                    <p:set>
                                      <p:cBhvr>
                                        <p:cTn id="330" dur="1" fill="hold">
                                          <p:stCondLst>
                                            <p:cond delay="0"/>
                                          </p:stCondLst>
                                        </p:cTn>
                                        <p:tgtEl>
                                          <p:spTgt spid="352287"/>
                                        </p:tgtEl>
                                        <p:attrNameLst>
                                          <p:attrName>style.visibility</p:attrName>
                                        </p:attrNameLst>
                                      </p:cBhvr>
                                      <p:to>
                                        <p:strVal val="visible"/>
                                      </p:to>
                                    </p:set>
                                    <p:anim calcmode="lin" valueType="num">
                                      <p:cBhvr additive="base">
                                        <p:cTn id="331" dur="500" fill="hold"/>
                                        <p:tgtEl>
                                          <p:spTgt spid="352287"/>
                                        </p:tgtEl>
                                        <p:attrNameLst>
                                          <p:attrName>ppt_x</p:attrName>
                                        </p:attrNameLst>
                                      </p:cBhvr>
                                      <p:tavLst>
                                        <p:tav tm="0">
                                          <p:val>
                                            <p:strVal val="0-#ppt_w/2"/>
                                          </p:val>
                                        </p:tav>
                                        <p:tav tm="100000">
                                          <p:val>
                                            <p:strVal val="#ppt_x"/>
                                          </p:val>
                                        </p:tav>
                                      </p:tavLst>
                                    </p:anim>
                                    <p:anim calcmode="lin" valueType="num">
                                      <p:cBhvr additive="base">
                                        <p:cTn id="332" dur="500" fill="hold"/>
                                        <p:tgtEl>
                                          <p:spTgt spid="352287"/>
                                        </p:tgtEl>
                                        <p:attrNameLst>
                                          <p:attrName>ppt_y</p:attrName>
                                        </p:attrNameLst>
                                      </p:cBhvr>
                                      <p:tavLst>
                                        <p:tav tm="0">
                                          <p:val>
                                            <p:strVal val="#ppt_y"/>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8" fill="hold" nodeType="clickEffect">
                                  <p:stCondLst>
                                    <p:cond delay="0"/>
                                  </p:stCondLst>
                                  <p:childTnLst>
                                    <p:set>
                                      <p:cBhvr>
                                        <p:cTn id="336" dur="1" fill="hold">
                                          <p:stCondLst>
                                            <p:cond delay="0"/>
                                          </p:stCondLst>
                                        </p:cTn>
                                        <p:tgtEl>
                                          <p:spTgt spid="352321"/>
                                        </p:tgtEl>
                                        <p:attrNameLst>
                                          <p:attrName>style.visibility</p:attrName>
                                        </p:attrNameLst>
                                      </p:cBhvr>
                                      <p:to>
                                        <p:strVal val="visible"/>
                                      </p:to>
                                    </p:set>
                                    <p:anim calcmode="lin" valueType="num">
                                      <p:cBhvr additive="base">
                                        <p:cTn id="337" dur="500" fill="hold"/>
                                        <p:tgtEl>
                                          <p:spTgt spid="352321"/>
                                        </p:tgtEl>
                                        <p:attrNameLst>
                                          <p:attrName>ppt_x</p:attrName>
                                        </p:attrNameLst>
                                      </p:cBhvr>
                                      <p:tavLst>
                                        <p:tav tm="0">
                                          <p:val>
                                            <p:strVal val="0-#ppt_w/2"/>
                                          </p:val>
                                        </p:tav>
                                        <p:tav tm="100000">
                                          <p:val>
                                            <p:strVal val="#ppt_x"/>
                                          </p:val>
                                        </p:tav>
                                      </p:tavLst>
                                    </p:anim>
                                    <p:anim calcmode="lin" valueType="num">
                                      <p:cBhvr additive="base">
                                        <p:cTn id="338" dur="500" fill="hold"/>
                                        <p:tgtEl>
                                          <p:spTgt spid="352321"/>
                                        </p:tgtEl>
                                        <p:attrNameLst>
                                          <p:attrName>ppt_y</p:attrName>
                                        </p:attrNameLst>
                                      </p:cBhvr>
                                      <p:tavLst>
                                        <p:tav tm="0">
                                          <p:val>
                                            <p:strVal val="#ppt_y"/>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8" fill="hold" grpId="0" nodeType="clickEffect">
                                  <p:stCondLst>
                                    <p:cond delay="0"/>
                                  </p:stCondLst>
                                  <p:childTnLst>
                                    <p:set>
                                      <p:cBhvr>
                                        <p:cTn id="342" dur="1" fill="hold">
                                          <p:stCondLst>
                                            <p:cond delay="0"/>
                                          </p:stCondLst>
                                        </p:cTn>
                                        <p:tgtEl>
                                          <p:spTgt spid="352286"/>
                                        </p:tgtEl>
                                        <p:attrNameLst>
                                          <p:attrName>style.visibility</p:attrName>
                                        </p:attrNameLst>
                                      </p:cBhvr>
                                      <p:to>
                                        <p:strVal val="visible"/>
                                      </p:to>
                                    </p:set>
                                    <p:anim calcmode="lin" valueType="num">
                                      <p:cBhvr additive="base">
                                        <p:cTn id="343" dur="500" fill="hold"/>
                                        <p:tgtEl>
                                          <p:spTgt spid="352286"/>
                                        </p:tgtEl>
                                        <p:attrNameLst>
                                          <p:attrName>ppt_x</p:attrName>
                                        </p:attrNameLst>
                                      </p:cBhvr>
                                      <p:tavLst>
                                        <p:tav tm="0">
                                          <p:val>
                                            <p:strVal val="0-#ppt_w/2"/>
                                          </p:val>
                                        </p:tav>
                                        <p:tav tm="100000">
                                          <p:val>
                                            <p:strVal val="#ppt_x"/>
                                          </p:val>
                                        </p:tav>
                                      </p:tavLst>
                                    </p:anim>
                                    <p:anim calcmode="lin" valueType="num">
                                      <p:cBhvr additive="base">
                                        <p:cTn id="344" dur="500" fill="hold"/>
                                        <p:tgtEl>
                                          <p:spTgt spid="352286"/>
                                        </p:tgtEl>
                                        <p:attrNameLst>
                                          <p:attrName>ppt_y</p:attrName>
                                        </p:attrNameLst>
                                      </p:cBhvr>
                                      <p:tavLst>
                                        <p:tav tm="0">
                                          <p:val>
                                            <p:strVal val="#ppt_y"/>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8" fill="hold" grpId="0" nodeType="clickEffect">
                                  <p:stCondLst>
                                    <p:cond delay="0"/>
                                  </p:stCondLst>
                                  <p:childTnLst>
                                    <p:set>
                                      <p:cBhvr>
                                        <p:cTn id="348" dur="1" fill="hold">
                                          <p:stCondLst>
                                            <p:cond delay="0"/>
                                          </p:stCondLst>
                                        </p:cTn>
                                        <p:tgtEl>
                                          <p:spTgt spid="352273"/>
                                        </p:tgtEl>
                                        <p:attrNameLst>
                                          <p:attrName>style.visibility</p:attrName>
                                        </p:attrNameLst>
                                      </p:cBhvr>
                                      <p:to>
                                        <p:strVal val="visible"/>
                                      </p:to>
                                    </p:set>
                                    <p:anim calcmode="lin" valueType="num">
                                      <p:cBhvr additive="base">
                                        <p:cTn id="349" dur="500" fill="hold"/>
                                        <p:tgtEl>
                                          <p:spTgt spid="352273"/>
                                        </p:tgtEl>
                                        <p:attrNameLst>
                                          <p:attrName>ppt_x</p:attrName>
                                        </p:attrNameLst>
                                      </p:cBhvr>
                                      <p:tavLst>
                                        <p:tav tm="0">
                                          <p:val>
                                            <p:strVal val="0-#ppt_w/2"/>
                                          </p:val>
                                        </p:tav>
                                        <p:tav tm="100000">
                                          <p:val>
                                            <p:strVal val="#ppt_x"/>
                                          </p:val>
                                        </p:tav>
                                      </p:tavLst>
                                    </p:anim>
                                    <p:anim calcmode="lin" valueType="num">
                                      <p:cBhvr additive="base">
                                        <p:cTn id="350" dur="500" fill="hold"/>
                                        <p:tgtEl>
                                          <p:spTgt spid="352273"/>
                                        </p:tgtEl>
                                        <p:attrNameLst>
                                          <p:attrName>ppt_y</p:attrName>
                                        </p:attrNameLst>
                                      </p:cBhvr>
                                      <p:tavLst>
                                        <p:tav tm="0">
                                          <p:val>
                                            <p:strVal val="#ppt_y"/>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8" fill="hold" nodeType="clickEffect">
                                  <p:stCondLst>
                                    <p:cond delay="0"/>
                                  </p:stCondLst>
                                  <p:childTnLst>
                                    <p:set>
                                      <p:cBhvr>
                                        <p:cTn id="354" dur="1" fill="hold">
                                          <p:stCondLst>
                                            <p:cond delay="0"/>
                                          </p:stCondLst>
                                        </p:cTn>
                                        <p:tgtEl>
                                          <p:spTgt spid="352301"/>
                                        </p:tgtEl>
                                        <p:attrNameLst>
                                          <p:attrName>style.visibility</p:attrName>
                                        </p:attrNameLst>
                                      </p:cBhvr>
                                      <p:to>
                                        <p:strVal val="visible"/>
                                      </p:to>
                                    </p:set>
                                    <p:anim calcmode="lin" valueType="num">
                                      <p:cBhvr additive="base">
                                        <p:cTn id="355" dur="500" fill="hold"/>
                                        <p:tgtEl>
                                          <p:spTgt spid="352301"/>
                                        </p:tgtEl>
                                        <p:attrNameLst>
                                          <p:attrName>ppt_x</p:attrName>
                                        </p:attrNameLst>
                                      </p:cBhvr>
                                      <p:tavLst>
                                        <p:tav tm="0">
                                          <p:val>
                                            <p:strVal val="0-#ppt_w/2"/>
                                          </p:val>
                                        </p:tav>
                                        <p:tav tm="100000">
                                          <p:val>
                                            <p:strVal val="#ppt_x"/>
                                          </p:val>
                                        </p:tav>
                                      </p:tavLst>
                                    </p:anim>
                                    <p:anim calcmode="lin" valueType="num">
                                      <p:cBhvr additive="base">
                                        <p:cTn id="356" dur="500" fill="hold"/>
                                        <p:tgtEl>
                                          <p:spTgt spid="352301"/>
                                        </p:tgtEl>
                                        <p:attrNameLst>
                                          <p:attrName>ppt_y</p:attrName>
                                        </p:attrNameLst>
                                      </p:cBhvr>
                                      <p:tavLst>
                                        <p:tav tm="0">
                                          <p:val>
                                            <p:strVal val="#ppt_y"/>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8" fill="hold" nodeType="clickEffect">
                                  <p:stCondLst>
                                    <p:cond delay="0"/>
                                  </p:stCondLst>
                                  <p:childTnLst>
                                    <p:set>
                                      <p:cBhvr>
                                        <p:cTn id="360" dur="1" fill="hold">
                                          <p:stCondLst>
                                            <p:cond delay="0"/>
                                          </p:stCondLst>
                                        </p:cTn>
                                        <p:tgtEl>
                                          <p:spTgt spid="352302"/>
                                        </p:tgtEl>
                                        <p:attrNameLst>
                                          <p:attrName>style.visibility</p:attrName>
                                        </p:attrNameLst>
                                      </p:cBhvr>
                                      <p:to>
                                        <p:strVal val="visible"/>
                                      </p:to>
                                    </p:set>
                                    <p:anim calcmode="lin" valueType="num">
                                      <p:cBhvr additive="base">
                                        <p:cTn id="361" dur="500" fill="hold"/>
                                        <p:tgtEl>
                                          <p:spTgt spid="352302"/>
                                        </p:tgtEl>
                                        <p:attrNameLst>
                                          <p:attrName>ppt_x</p:attrName>
                                        </p:attrNameLst>
                                      </p:cBhvr>
                                      <p:tavLst>
                                        <p:tav tm="0">
                                          <p:val>
                                            <p:strVal val="0-#ppt_w/2"/>
                                          </p:val>
                                        </p:tav>
                                        <p:tav tm="100000">
                                          <p:val>
                                            <p:strVal val="#ppt_x"/>
                                          </p:val>
                                        </p:tav>
                                      </p:tavLst>
                                    </p:anim>
                                    <p:anim calcmode="lin" valueType="num">
                                      <p:cBhvr additive="base">
                                        <p:cTn id="362" dur="500" fill="hold"/>
                                        <p:tgtEl>
                                          <p:spTgt spid="352302"/>
                                        </p:tgtEl>
                                        <p:attrNameLst>
                                          <p:attrName>ppt_y</p:attrName>
                                        </p:attrNameLst>
                                      </p:cBhvr>
                                      <p:tavLst>
                                        <p:tav tm="0">
                                          <p:val>
                                            <p:strVal val="#ppt_y"/>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8" fill="hold" nodeType="clickEffect">
                                  <p:stCondLst>
                                    <p:cond delay="0"/>
                                  </p:stCondLst>
                                  <p:childTnLst>
                                    <p:set>
                                      <p:cBhvr>
                                        <p:cTn id="366" dur="1" fill="hold">
                                          <p:stCondLst>
                                            <p:cond delay="0"/>
                                          </p:stCondLst>
                                        </p:cTn>
                                        <p:tgtEl>
                                          <p:spTgt spid="352303"/>
                                        </p:tgtEl>
                                        <p:attrNameLst>
                                          <p:attrName>style.visibility</p:attrName>
                                        </p:attrNameLst>
                                      </p:cBhvr>
                                      <p:to>
                                        <p:strVal val="visible"/>
                                      </p:to>
                                    </p:set>
                                    <p:anim calcmode="lin" valueType="num">
                                      <p:cBhvr additive="base">
                                        <p:cTn id="367" dur="500" fill="hold"/>
                                        <p:tgtEl>
                                          <p:spTgt spid="352303"/>
                                        </p:tgtEl>
                                        <p:attrNameLst>
                                          <p:attrName>ppt_x</p:attrName>
                                        </p:attrNameLst>
                                      </p:cBhvr>
                                      <p:tavLst>
                                        <p:tav tm="0">
                                          <p:val>
                                            <p:strVal val="0-#ppt_w/2"/>
                                          </p:val>
                                        </p:tav>
                                        <p:tav tm="100000">
                                          <p:val>
                                            <p:strVal val="#ppt_x"/>
                                          </p:val>
                                        </p:tav>
                                      </p:tavLst>
                                    </p:anim>
                                    <p:anim calcmode="lin" valueType="num">
                                      <p:cBhvr additive="base">
                                        <p:cTn id="368" dur="500" fill="hold"/>
                                        <p:tgtEl>
                                          <p:spTgt spid="352303"/>
                                        </p:tgtEl>
                                        <p:attrNameLst>
                                          <p:attrName>ppt_y</p:attrName>
                                        </p:attrNameLst>
                                      </p:cBhvr>
                                      <p:tavLst>
                                        <p:tav tm="0">
                                          <p:val>
                                            <p:strVal val="#ppt_y"/>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8" fill="hold" nodeType="clickEffect">
                                  <p:stCondLst>
                                    <p:cond delay="0"/>
                                  </p:stCondLst>
                                  <p:childTnLst>
                                    <p:set>
                                      <p:cBhvr>
                                        <p:cTn id="372" dur="1" fill="hold">
                                          <p:stCondLst>
                                            <p:cond delay="0"/>
                                          </p:stCondLst>
                                        </p:cTn>
                                        <p:tgtEl>
                                          <p:spTgt spid="67"/>
                                        </p:tgtEl>
                                        <p:attrNameLst>
                                          <p:attrName>style.visibility</p:attrName>
                                        </p:attrNameLst>
                                      </p:cBhvr>
                                      <p:to>
                                        <p:strVal val="visible"/>
                                      </p:to>
                                    </p:set>
                                    <p:anim calcmode="lin" valueType="num">
                                      <p:cBhvr additive="base">
                                        <p:cTn id="373" dur="500" fill="hold"/>
                                        <p:tgtEl>
                                          <p:spTgt spid="67"/>
                                        </p:tgtEl>
                                        <p:attrNameLst>
                                          <p:attrName>ppt_x</p:attrName>
                                        </p:attrNameLst>
                                      </p:cBhvr>
                                      <p:tavLst>
                                        <p:tav tm="0">
                                          <p:val>
                                            <p:strVal val="0-#ppt_w/2"/>
                                          </p:val>
                                        </p:tav>
                                        <p:tav tm="100000">
                                          <p:val>
                                            <p:strVal val="#ppt_x"/>
                                          </p:val>
                                        </p:tav>
                                      </p:tavLst>
                                    </p:anim>
                                    <p:anim calcmode="lin" valueType="num">
                                      <p:cBhvr additive="base">
                                        <p:cTn id="374"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animBg="1" autoUpdateAnimBg="0"/>
      <p:bldP spid="352260" grpId="0" animBg="1" autoUpdateAnimBg="0"/>
      <p:bldP spid="352261" grpId="0" animBg="1" autoUpdateAnimBg="0"/>
      <p:bldP spid="352262" grpId="0" animBg="1" autoUpdateAnimBg="0"/>
      <p:bldP spid="352263" grpId="0" animBg="1" autoUpdateAnimBg="0"/>
      <p:bldP spid="352264" grpId="0" animBg="1" autoUpdateAnimBg="0"/>
      <p:bldP spid="352265" grpId="0" animBg="1" autoUpdateAnimBg="0"/>
      <p:bldP spid="352266" grpId="0" animBg="1" autoUpdateAnimBg="0"/>
      <p:bldP spid="352267" grpId="0" animBg="1" autoUpdateAnimBg="0"/>
      <p:bldP spid="352268" grpId="0" animBg="1" autoUpdateAnimBg="0"/>
      <p:bldP spid="352269" grpId="0" animBg="1" autoUpdateAnimBg="0"/>
      <p:bldP spid="352270" grpId="0" animBg="1" autoUpdateAnimBg="0"/>
      <p:bldP spid="352271" grpId="0" animBg="1"/>
      <p:bldP spid="352272" grpId="0" animBg="1" autoUpdateAnimBg="0"/>
      <p:bldP spid="352274" grpId="0" animBg="1" autoUpdateAnimBg="0"/>
      <p:bldP spid="352275" grpId="0" animBg="1" autoUpdateAnimBg="0"/>
      <p:bldP spid="352276" grpId="0" animBg="1" autoUpdateAnimBg="0"/>
      <p:bldP spid="352277" grpId="0" animBg="1" autoUpdateAnimBg="0"/>
      <p:bldP spid="352278" grpId="0" animBg="1" autoUpdateAnimBg="0"/>
      <p:bldP spid="352279" grpId="0" animBg="1" autoUpdateAnimBg="0"/>
      <p:bldP spid="352280" grpId="0" animBg="1" autoUpdateAnimBg="0"/>
      <p:bldP spid="352281" grpId="0" animBg="1" autoUpdateAnimBg="0"/>
      <p:bldP spid="352282" grpId="0" animBg="1" autoUpdateAnimBg="0"/>
      <p:bldP spid="352283" grpId="0" animBg="1" autoUpdateAnimBg="0"/>
      <p:bldP spid="352284" grpId="0" animBg="1" autoUpdateAnimBg="0"/>
      <p:bldP spid="352285" grpId="0" animBg="1" autoUpdateAnimBg="0"/>
      <p:bldP spid="352286" grpId="0" animBg="1" autoUpdateAnimBg="0"/>
      <p:bldP spid="352287" grpId="0" animBg="1" autoUpdateAnimBg="0"/>
      <p:bldP spid="352288" grpId="0" animBg="1" autoUpdateAnimBg="0"/>
      <p:bldP spid="352273"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ADA53CB-4524-4889-8A95-9A27E7C2F2D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53282" name="Text Box 2"/>
          <p:cNvSpPr txBox="1">
            <a:spLocks noChangeArrowheads="1"/>
          </p:cNvSpPr>
          <p:nvPr/>
        </p:nvSpPr>
        <p:spPr bwMode="auto">
          <a:xfrm>
            <a:off x="1371600" y="762000"/>
            <a:ext cx="21336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50000"/>
              </a:spcBef>
            </a:pPr>
            <a:r>
              <a:rPr lang="en-US" altLang="en-US" sz="3200">
                <a:ea typeface="华文细黑" panose="02010600040101010101" pitchFamily="2" charset="-122"/>
              </a:rPr>
              <a:t>E</a:t>
            </a:r>
            <a:endParaRPr lang="en-US" altLang="zh-CN" sz="3200">
              <a:ea typeface="华文细黑" panose="02010600040101010101" pitchFamily="2" charset="-122"/>
            </a:endParaRPr>
          </a:p>
        </p:txBody>
      </p:sp>
      <p:sp>
        <p:nvSpPr>
          <p:cNvPr id="353283" name="Text Box 3"/>
          <p:cNvSpPr txBox="1">
            <a:spLocks noChangeArrowheads="1"/>
          </p:cNvSpPr>
          <p:nvPr/>
        </p:nvSpPr>
        <p:spPr bwMode="auto">
          <a:xfrm>
            <a:off x="1371600" y="1371600"/>
            <a:ext cx="21336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E+T</a:t>
            </a:r>
            <a:endParaRPr lang="en-US" altLang="zh-CN" sz="3200">
              <a:ea typeface="华文细黑" panose="02010600040101010101" pitchFamily="2" charset="-122"/>
            </a:endParaRPr>
          </a:p>
        </p:txBody>
      </p:sp>
      <p:sp>
        <p:nvSpPr>
          <p:cNvPr id="353284" name="Text Box 4"/>
          <p:cNvSpPr txBox="1">
            <a:spLocks noChangeArrowheads="1"/>
          </p:cNvSpPr>
          <p:nvPr/>
        </p:nvSpPr>
        <p:spPr bwMode="auto">
          <a:xfrm>
            <a:off x="1371600" y="1981200"/>
            <a:ext cx="21336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E+T*F</a:t>
            </a:r>
            <a:endParaRPr lang="en-US" altLang="zh-CN" sz="3200">
              <a:ea typeface="华文细黑" panose="02010600040101010101" pitchFamily="2" charset="-122"/>
            </a:endParaRPr>
          </a:p>
        </p:txBody>
      </p:sp>
      <p:sp>
        <p:nvSpPr>
          <p:cNvPr id="353285" name="Text Box 5"/>
          <p:cNvSpPr txBox="1">
            <a:spLocks noChangeArrowheads="1"/>
          </p:cNvSpPr>
          <p:nvPr/>
        </p:nvSpPr>
        <p:spPr bwMode="auto">
          <a:xfrm>
            <a:off x="1371600" y="2590800"/>
            <a:ext cx="21336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E+T*</a:t>
            </a:r>
            <a:r>
              <a:rPr lang="en-US" altLang="en-US" sz="3200">
                <a:ea typeface="华文细黑" panose="02010600040101010101" pitchFamily="2" charset="-122"/>
              </a:rPr>
              <a:t>a</a:t>
            </a:r>
            <a:r>
              <a:rPr lang="en-US" altLang="en-US" sz="3200" baseline="-25000">
                <a:ea typeface="华文细黑" panose="02010600040101010101" pitchFamily="2" charset="-122"/>
              </a:rPr>
              <a:t>3</a:t>
            </a:r>
            <a:endParaRPr lang="en-US" altLang="zh-CN" sz="3200" baseline="-25000">
              <a:ea typeface="华文细黑" panose="02010600040101010101" pitchFamily="2" charset="-122"/>
            </a:endParaRPr>
          </a:p>
        </p:txBody>
      </p:sp>
      <p:sp>
        <p:nvSpPr>
          <p:cNvPr id="353286" name="Text Box 6"/>
          <p:cNvSpPr txBox="1">
            <a:spLocks noChangeArrowheads="1"/>
          </p:cNvSpPr>
          <p:nvPr/>
        </p:nvSpPr>
        <p:spPr bwMode="auto">
          <a:xfrm>
            <a:off x="1371600" y="3200400"/>
            <a:ext cx="21336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rPr>
              <a:t>E+F*</a:t>
            </a:r>
            <a:r>
              <a:rPr lang="en-US" altLang="en-US" sz="3200">
                <a:ea typeface="华文细黑" panose="02010600040101010101" pitchFamily="2" charset="-122"/>
              </a:rPr>
              <a:t> a</a:t>
            </a:r>
            <a:r>
              <a:rPr lang="en-US" altLang="en-US" sz="3200" baseline="-25000">
                <a:ea typeface="华文细黑" panose="02010600040101010101" pitchFamily="2" charset="-122"/>
              </a:rPr>
              <a:t>3</a:t>
            </a:r>
            <a:endParaRPr lang="en-US" altLang="zh-CN" sz="3200" baseline="-25000">
              <a:ea typeface="华文细黑" panose="02010600040101010101" pitchFamily="2" charset="-122"/>
            </a:endParaRPr>
          </a:p>
        </p:txBody>
      </p:sp>
      <p:sp>
        <p:nvSpPr>
          <p:cNvPr id="353287" name="Text Box 7"/>
          <p:cNvSpPr txBox="1">
            <a:spLocks noChangeArrowheads="1"/>
          </p:cNvSpPr>
          <p:nvPr/>
        </p:nvSpPr>
        <p:spPr bwMode="auto">
          <a:xfrm>
            <a:off x="1371600" y="3810000"/>
            <a:ext cx="21336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rPr>
              <a:t>E+</a:t>
            </a:r>
            <a:r>
              <a:rPr lang="en-US" altLang="en-US" sz="3200">
                <a:ea typeface="华文细黑" panose="02010600040101010101" pitchFamily="2" charset="-122"/>
              </a:rPr>
              <a:t>a</a:t>
            </a:r>
            <a:r>
              <a:rPr lang="en-US" altLang="en-US" sz="3200" baseline="-25000">
                <a:ea typeface="华文细黑" panose="02010600040101010101" pitchFamily="2" charset="-122"/>
              </a:rPr>
              <a:t>2 </a:t>
            </a:r>
            <a:r>
              <a:rPr lang="en-US" altLang="en-US" sz="3200">
                <a:ea typeface="华文细黑" panose="02010600040101010101" pitchFamily="2" charset="-122"/>
              </a:rPr>
              <a:t>* a</a:t>
            </a:r>
            <a:r>
              <a:rPr lang="en-US" altLang="en-US" sz="3200" baseline="-25000">
                <a:ea typeface="华文细黑" panose="02010600040101010101" pitchFamily="2" charset="-122"/>
              </a:rPr>
              <a:t>3</a:t>
            </a:r>
            <a:r>
              <a:rPr lang="en-US" altLang="en-US" sz="3200">
                <a:ea typeface="华文细黑" panose="02010600040101010101" pitchFamily="2" charset="-122"/>
              </a:rPr>
              <a:t> </a:t>
            </a:r>
            <a:endParaRPr lang="en-US" altLang="zh-CN" sz="3200">
              <a:ea typeface="华文细黑" panose="02010600040101010101" pitchFamily="2" charset="-122"/>
            </a:endParaRPr>
          </a:p>
        </p:txBody>
      </p:sp>
      <p:sp>
        <p:nvSpPr>
          <p:cNvPr id="353288" name="Text Box 8"/>
          <p:cNvSpPr txBox="1">
            <a:spLocks noChangeArrowheads="1"/>
          </p:cNvSpPr>
          <p:nvPr/>
        </p:nvSpPr>
        <p:spPr bwMode="auto">
          <a:xfrm>
            <a:off x="1371600" y="4419600"/>
            <a:ext cx="21336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rPr>
              <a:t>T+</a:t>
            </a:r>
            <a:r>
              <a:rPr lang="en-US" altLang="en-US" sz="3200">
                <a:ea typeface="华文细黑" panose="02010600040101010101" pitchFamily="2" charset="-122"/>
              </a:rPr>
              <a:t>a</a:t>
            </a:r>
            <a:r>
              <a:rPr lang="en-US" altLang="en-US" sz="3200" baseline="-25000">
                <a:ea typeface="华文细黑" panose="02010600040101010101" pitchFamily="2" charset="-122"/>
              </a:rPr>
              <a:t>2 </a:t>
            </a:r>
            <a:r>
              <a:rPr lang="en-US" altLang="en-US" sz="3200">
                <a:ea typeface="华文细黑" panose="02010600040101010101" pitchFamily="2" charset="-122"/>
              </a:rPr>
              <a:t>* a</a:t>
            </a:r>
            <a:r>
              <a:rPr lang="en-US" altLang="en-US" sz="3200" baseline="-25000">
                <a:ea typeface="华文细黑" panose="02010600040101010101" pitchFamily="2" charset="-122"/>
              </a:rPr>
              <a:t>3</a:t>
            </a:r>
            <a:r>
              <a:rPr lang="en-US" altLang="en-US" sz="3200">
                <a:ea typeface="华文细黑" panose="02010600040101010101" pitchFamily="2" charset="-122"/>
              </a:rPr>
              <a:t> </a:t>
            </a:r>
            <a:endParaRPr lang="en-US" altLang="zh-CN" sz="3200">
              <a:ea typeface="华文细黑" panose="02010600040101010101" pitchFamily="2" charset="-122"/>
            </a:endParaRPr>
          </a:p>
        </p:txBody>
      </p:sp>
      <p:sp>
        <p:nvSpPr>
          <p:cNvPr id="353289" name="Text Box 9"/>
          <p:cNvSpPr txBox="1">
            <a:spLocks noChangeArrowheads="1"/>
          </p:cNvSpPr>
          <p:nvPr/>
        </p:nvSpPr>
        <p:spPr bwMode="auto">
          <a:xfrm>
            <a:off x="1371600" y="5049838"/>
            <a:ext cx="2133600" cy="5889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sym typeface="Symbol" panose="05050102010706020507" pitchFamily="18" charset="2"/>
              </a:rPr>
              <a:t></a:t>
            </a:r>
            <a:r>
              <a:rPr lang="en-US" altLang="en-US" sz="3200">
                <a:ea typeface="华文细黑" panose="02010600040101010101" pitchFamily="2" charset="-122"/>
              </a:rPr>
              <a:t>F+a</a:t>
            </a:r>
            <a:r>
              <a:rPr lang="en-US" altLang="en-US" sz="3200" baseline="-25000">
                <a:ea typeface="华文细黑" panose="02010600040101010101" pitchFamily="2" charset="-122"/>
              </a:rPr>
              <a:t>2 </a:t>
            </a:r>
            <a:r>
              <a:rPr lang="en-US" altLang="en-US" sz="3200">
                <a:ea typeface="华文细黑" panose="02010600040101010101" pitchFamily="2" charset="-122"/>
              </a:rPr>
              <a:t>* a</a:t>
            </a:r>
            <a:r>
              <a:rPr lang="en-US" altLang="en-US" sz="3200" baseline="-25000">
                <a:ea typeface="华文细黑" panose="02010600040101010101" pitchFamily="2" charset="-122"/>
              </a:rPr>
              <a:t>3</a:t>
            </a:r>
            <a:r>
              <a:rPr lang="en-US" altLang="en-US" sz="3200">
                <a:ea typeface="华文细黑" panose="02010600040101010101" pitchFamily="2" charset="-122"/>
              </a:rPr>
              <a:t> </a:t>
            </a:r>
            <a:endParaRPr lang="en-US" altLang="zh-CN" sz="3200" baseline="-25000">
              <a:ea typeface="华文细黑" panose="02010600040101010101" pitchFamily="2" charset="-122"/>
            </a:endParaRPr>
          </a:p>
        </p:txBody>
      </p:sp>
      <p:sp>
        <p:nvSpPr>
          <p:cNvPr id="353290" name="Oval 10"/>
          <p:cNvSpPr>
            <a:spLocks noChangeArrowheads="1"/>
          </p:cNvSpPr>
          <p:nvPr/>
        </p:nvSpPr>
        <p:spPr bwMode="auto">
          <a:xfrm>
            <a:off x="6324600" y="9906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E</a:t>
            </a:r>
            <a:endParaRPr lang="en-US" altLang="zh-CN" sz="3200">
              <a:ea typeface="华文细黑" panose="02010600040101010101" pitchFamily="2" charset="-122"/>
            </a:endParaRPr>
          </a:p>
        </p:txBody>
      </p:sp>
      <p:sp>
        <p:nvSpPr>
          <p:cNvPr id="353291" name="Oval 11"/>
          <p:cNvSpPr>
            <a:spLocks noChangeArrowheads="1"/>
          </p:cNvSpPr>
          <p:nvPr/>
        </p:nvSpPr>
        <p:spPr bwMode="auto">
          <a:xfrm>
            <a:off x="5334000" y="20574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E</a:t>
            </a:r>
            <a:endParaRPr lang="en-US" altLang="zh-CN" sz="3200">
              <a:ea typeface="华文细黑" panose="02010600040101010101" pitchFamily="2" charset="-122"/>
            </a:endParaRPr>
          </a:p>
        </p:txBody>
      </p:sp>
      <p:sp>
        <p:nvSpPr>
          <p:cNvPr id="353292" name="Oval 12"/>
          <p:cNvSpPr>
            <a:spLocks noChangeArrowheads="1"/>
          </p:cNvSpPr>
          <p:nvPr/>
        </p:nvSpPr>
        <p:spPr bwMode="auto">
          <a:xfrm>
            <a:off x="6156325" y="20574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zh-CN" altLang="zh-CN" sz="3200">
                <a:ea typeface="华文细黑" panose="02010600040101010101" pitchFamily="2" charset="-122"/>
              </a:rPr>
              <a:t>+</a:t>
            </a:r>
            <a:endParaRPr lang="zh-CN" altLang="zh-CN" sz="3200">
              <a:ea typeface="华文细黑" panose="02010600040101010101" pitchFamily="2" charset="-122"/>
            </a:endParaRPr>
          </a:p>
        </p:txBody>
      </p:sp>
      <p:sp>
        <p:nvSpPr>
          <p:cNvPr id="353293" name="Oval 13"/>
          <p:cNvSpPr>
            <a:spLocks noChangeArrowheads="1"/>
          </p:cNvSpPr>
          <p:nvPr/>
        </p:nvSpPr>
        <p:spPr bwMode="auto">
          <a:xfrm>
            <a:off x="7391400" y="19812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T</a:t>
            </a:r>
            <a:endParaRPr lang="en-US" altLang="zh-CN" sz="3200">
              <a:ea typeface="华文细黑" panose="02010600040101010101" pitchFamily="2" charset="-122"/>
            </a:endParaRPr>
          </a:p>
        </p:txBody>
      </p:sp>
      <p:sp>
        <p:nvSpPr>
          <p:cNvPr id="353294" name="Oval 14"/>
          <p:cNvSpPr>
            <a:spLocks noChangeArrowheads="1"/>
          </p:cNvSpPr>
          <p:nvPr/>
        </p:nvSpPr>
        <p:spPr bwMode="auto">
          <a:xfrm>
            <a:off x="5410200" y="32004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T</a:t>
            </a:r>
            <a:endParaRPr lang="en-US" altLang="zh-CN" sz="3200">
              <a:ea typeface="华文细黑" panose="02010600040101010101" pitchFamily="2" charset="-122"/>
            </a:endParaRPr>
          </a:p>
        </p:txBody>
      </p:sp>
      <p:sp>
        <p:nvSpPr>
          <p:cNvPr id="353295" name="Oval 15"/>
          <p:cNvSpPr>
            <a:spLocks noChangeArrowheads="1"/>
          </p:cNvSpPr>
          <p:nvPr/>
        </p:nvSpPr>
        <p:spPr bwMode="auto">
          <a:xfrm>
            <a:off x="5410200" y="4343400"/>
            <a:ext cx="609600"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F</a:t>
            </a:r>
            <a:endParaRPr lang="en-US" altLang="zh-CN" sz="3200">
              <a:ea typeface="华文细黑" panose="02010600040101010101" pitchFamily="2" charset="-122"/>
            </a:endParaRPr>
          </a:p>
        </p:txBody>
      </p:sp>
      <p:sp>
        <p:nvSpPr>
          <p:cNvPr id="353296" name="Oval 16"/>
          <p:cNvSpPr>
            <a:spLocks noChangeArrowheads="1"/>
          </p:cNvSpPr>
          <p:nvPr/>
        </p:nvSpPr>
        <p:spPr bwMode="auto">
          <a:xfrm>
            <a:off x="5410200" y="54102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r>
              <a:rPr lang="en-US" altLang="zh-CN" sz="3200" baseline="-25000">
                <a:ea typeface="华文细黑" panose="02010600040101010101" pitchFamily="2" charset="-122"/>
              </a:rPr>
              <a:t>1</a:t>
            </a:r>
            <a:endParaRPr lang="en-US" altLang="zh-CN" sz="3200">
              <a:ea typeface="华文细黑" panose="02010600040101010101" pitchFamily="2" charset="-122"/>
            </a:endParaRPr>
          </a:p>
        </p:txBody>
      </p:sp>
      <p:sp>
        <p:nvSpPr>
          <p:cNvPr id="353297" name="Oval 17"/>
          <p:cNvSpPr>
            <a:spLocks noChangeArrowheads="1"/>
          </p:cNvSpPr>
          <p:nvPr/>
        </p:nvSpPr>
        <p:spPr bwMode="auto">
          <a:xfrm>
            <a:off x="6477000" y="31242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T</a:t>
            </a:r>
            <a:endParaRPr lang="en-US" altLang="zh-CN" sz="3200">
              <a:ea typeface="华文细黑" panose="02010600040101010101" pitchFamily="2" charset="-122"/>
            </a:endParaRPr>
          </a:p>
        </p:txBody>
      </p:sp>
      <p:sp>
        <p:nvSpPr>
          <p:cNvPr id="353298" name="Oval 18"/>
          <p:cNvSpPr>
            <a:spLocks noChangeArrowheads="1"/>
          </p:cNvSpPr>
          <p:nvPr/>
        </p:nvSpPr>
        <p:spPr bwMode="auto">
          <a:xfrm>
            <a:off x="7391400" y="31242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zh-CN" altLang="zh-CN" sz="3200">
                <a:ea typeface="华文细黑" panose="02010600040101010101" pitchFamily="2" charset="-122"/>
              </a:rPr>
              <a:t>*</a:t>
            </a:r>
            <a:endParaRPr lang="zh-CN" altLang="zh-CN" sz="3200">
              <a:ea typeface="华文细黑" panose="02010600040101010101" pitchFamily="2" charset="-122"/>
            </a:endParaRPr>
          </a:p>
        </p:txBody>
      </p:sp>
      <p:sp>
        <p:nvSpPr>
          <p:cNvPr id="353299" name="Oval 19"/>
          <p:cNvSpPr>
            <a:spLocks noChangeArrowheads="1"/>
          </p:cNvSpPr>
          <p:nvPr/>
        </p:nvSpPr>
        <p:spPr bwMode="auto">
          <a:xfrm>
            <a:off x="8305800" y="31242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F</a:t>
            </a:r>
            <a:endParaRPr lang="en-US" altLang="zh-CN" sz="3200">
              <a:ea typeface="华文细黑" panose="02010600040101010101" pitchFamily="2" charset="-122"/>
            </a:endParaRPr>
          </a:p>
        </p:txBody>
      </p:sp>
      <p:sp>
        <p:nvSpPr>
          <p:cNvPr id="353300" name="Oval 20"/>
          <p:cNvSpPr>
            <a:spLocks noChangeArrowheads="1"/>
          </p:cNvSpPr>
          <p:nvPr/>
        </p:nvSpPr>
        <p:spPr bwMode="auto">
          <a:xfrm>
            <a:off x="6553200" y="42672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F</a:t>
            </a:r>
            <a:endParaRPr lang="en-US" altLang="zh-CN" sz="3200">
              <a:ea typeface="华文细黑" panose="02010600040101010101" pitchFamily="2" charset="-122"/>
            </a:endParaRPr>
          </a:p>
        </p:txBody>
      </p:sp>
      <p:sp>
        <p:nvSpPr>
          <p:cNvPr id="353301" name="Oval 21"/>
          <p:cNvSpPr>
            <a:spLocks noChangeArrowheads="1"/>
          </p:cNvSpPr>
          <p:nvPr/>
        </p:nvSpPr>
        <p:spPr bwMode="auto">
          <a:xfrm>
            <a:off x="6553200" y="53340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r>
              <a:rPr lang="en-US" altLang="zh-CN" sz="3200" baseline="-25000">
                <a:ea typeface="华文细黑" panose="02010600040101010101" pitchFamily="2" charset="-122"/>
              </a:rPr>
              <a:t>2</a:t>
            </a:r>
            <a:endParaRPr lang="en-US" altLang="zh-CN" sz="3200">
              <a:ea typeface="华文细黑" panose="02010600040101010101" pitchFamily="2" charset="-122"/>
            </a:endParaRPr>
          </a:p>
        </p:txBody>
      </p:sp>
      <p:sp>
        <p:nvSpPr>
          <p:cNvPr id="353302" name="Oval 22"/>
          <p:cNvSpPr>
            <a:spLocks noChangeArrowheads="1"/>
          </p:cNvSpPr>
          <p:nvPr/>
        </p:nvSpPr>
        <p:spPr bwMode="auto">
          <a:xfrm>
            <a:off x="8305800" y="426720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r>
              <a:rPr lang="en-US" altLang="zh-CN" sz="3200" baseline="-25000">
                <a:ea typeface="华文细黑" panose="02010600040101010101" pitchFamily="2" charset="-122"/>
              </a:rPr>
              <a:t>3</a:t>
            </a:r>
            <a:endParaRPr lang="en-US" altLang="zh-CN" sz="3200">
              <a:ea typeface="华文细黑" panose="02010600040101010101" pitchFamily="2" charset="-122"/>
            </a:endParaRPr>
          </a:p>
        </p:txBody>
      </p:sp>
      <p:sp>
        <p:nvSpPr>
          <p:cNvPr id="112664" name="Text Box 23"/>
          <p:cNvSpPr txBox="1">
            <a:spLocks noChangeArrowheads="1"/>
          </p:cNvSpPr>
          <p:nvPr/>
        </p:nvSpPr>
        <p:spPr bwMode="auto">
          <a:xfrm>
            <a:off x="1371600" y="5638800"/>
            <a:ext cx="21336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sym typeface="Symbol" panose="05050102010706020507" pitchFamily="18" charset="2"/>
              </a:rPr>
              <a:t></a:t>
            </a:r>
            <a:r>
              <a:rPr lang="en-US" altLang="en-US" sz="3200">
                <a:ea typeface="华文细黑" panose="02010600040101010101" pitchFamily="2" charset="-122"/>
              </a:rPr>
              <a:t>a</a:t>
            </a:r>
            <a:r>
              <a:rPr lang="en-US" altLang="en-US" sz="3200" baseline="-25000">
                <a:ea typeface="华文细黑" panose="02010600040101010101" pitchFamily="2" charset="-122"/>
              </a:rPr>
              <a:t>1</a:t>
            </a:r>
            <a:r>
              <a:rPr lang="en-US" altLang="en-US" sz="3200">
                <a:ea typeface="华文细黑" panose="02010600040101010101" pitchFamily="2" charset="-122"/>
              </a:rPr>
              <a:t>+a</a:t>
            </a:r>
            <a:r>
              <a:rPr lang="en-US" altLang="en-US" sz="3200" baseline="-25000">
                <a:ea typeface="华文细黑" panose="02010600040101010101" pitchFamily="2" charset="-122"/>
              </a:rPr>
              <a:t>2 </a:t>
            </a:r>
            <a:r>
              <a:rPr lang="en-US" altLang="en-US" sz="3200">
                <a:ea typeface="华文细黑" panose="02010600040101010101" pitchFamily="2" charset="-122"/>
              </a:rPr>
              <a:t>*a</a:t>
            </a:r>
            <a:r>
              <a:rPr lang="en-US" altLang="en-US" sz="3200" baseline="-25000">
                <a:ea typeface="华文细黑" panose="02010600040101010101" pitchFamily="2" charset="-122"/>
              </a:rPr>
              <a:t>3</a:t>
            </a:r>
            <a:endParaRPr lang="en-US" altLang="zh-CN" sz="3200">
              <a:ea typeface="华文细黑" panose="02010600040101010101" pitchFamily="2" charset="-122"/>
            </a:endParaRPr>
          </a:p>
        </p:txBody>
      </p:sp>
      <p:sp>
        <p:nvSpPr>
          <p:cNvPr id="353304" name="Line 24"/>
          <p:cNvSpPr>
            <a:spLocks noChangeShapeType="1"/>
          </p:cNvSpPr>
          <p:nvPr/>
        </p:nvSpPr>
        <p:spPr bwMode="auto">
          <a:xfrm>
            <a:off x="1828800" y="1828800"/>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05" name="Line 25"/>
          <p:cNvSpPr>
            <a:spLocks noChangeShapeType="1"/>
          </p:cNvSpPr>
          <p:nvPr/>
        </p:nvSpPr>
        <p:spPr bwMode="auto">
          <a:xfrm>
            <a:off x="2362200" y="24384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06" name="Line 26"/>
          <p:cNvSpPr>
            <a:spLocks noChangeShapeType="1"/>
          </p:cNvSpPr>
          <p:nvPr/>
        </p:nvSpPr>
        <p:spPr bwMode="auto">
          <a:xfrm>
            <a:off x="2743200" y="3048000"/>
            <a:ext cx="304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07" name="Line 27"/>
          <p:cNvSpPr>
            <a:spLocks noChangeShapeType="1"/>
          </p:cNvSpPr>
          <p:nvPr/>
        </p:nvSpPr>
        <p:spPr bwMode="auto">
          <a:xfrm>
            <a:off x="2133600" y="36576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08" name="Line 28"/>
          <p:cNvSpPr>
            <a:spLocks noChangeShapeType="1"/>
          </p:cNvSpPr>
          <p:nvPr/>
        </p:nvSpPr>
        <p:spPr bwMode="auto">
          <a:xfrm>
            <a:off x="2209800" y="42672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09" name="Line 29"/>
          <p:cNvSpPr>
            <a:spLocks noChangeShapeType="1"/>
          </p:cNvSpPr>
          <p:nvPr/>
        </p:nvSpPr>
        <p:spPr bwMode="auto">
          <a:xfrm>
            <a:off x="1752600" y="48768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0" name="Line 30"/>
          <p:cNvSpPr>
            <a:spLocks noChangeShapeType="1"/>
          </p:cNvSpPr>
          <p:nvPr/>
        </p:nvSpPr>
        <p:spPr bwMode="auto">
          <a:xfrm>
            <a:off x="1752600" y="55626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1" name="Line 31"/>
          <p:cNvSpPr>
            <a:spLocks noChangeShapeType="1"/>
          </p:cNvSpPr>
          <p:nvPr/>
        </p:nvSpPr>
        <p:spPr bwMode="auto">
          <a:xfrm>
            <a:off x="1676400" y="6096000"/>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2" name="Line 32"/>
          <p:cNvSpPr>
            <a:spLocks noChangeShapeType="1"/>
          </p:cNvSpPr>
          <p:nvPr/>
        </p:nvSpPr>
        <p:spPr bwMode="auto">
          <a:xfrm flipH="1">
            <a:off x="5580112" y="1524000"/>
            <a:ext cx="823864" cy="5368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3" name="Line 33"/>
          <p:cNvSpPr>
            <a:spLocks noChangeShapeType="1"/>
          </p:cNvSpPr>
          <p:nvPr/>
        </p:nvSpPr>
        <p:spPr bwMode="auto">
          <a:xfrm flipH="1">
            <a:off x="6515099" y="1600200"/>
            <a:ext cx="53975" cy="460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4" name="Line 34"/>
          <p:cNvSpPr>
            <a:spLocks noChangeShapeType="1"/>
          </p:cNvSpPr>
          <p:nvPr/>
        </p:nvSpPr>
        <p:spPr bwMode="auto">
          <a:xfrm>
            <a:off x="6858000" y="1524000"/>
            <a:ext cx="685799" cy="5127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5" name="Line 35"/>
          <p:cNvSpPr>
            <a:spLocks noChangeShapeType="1"/>
          </p:cNvSpPr>
          <p:nvPr/>
        </p:nvSpPr>
        <p:spPr bwMode="auto">
          <a:xfrm>
            <a:off x="5638800" y="2667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6" name="Line 36"/>
          <p:cNvSpPr>
            <a:spLocks noChangeShapeType="1"/>
          </p:cNvSpPr>
          <p:nvPr/>
        </p:nvSpPr>
        <p:spPr bwMode="auto">
          <a:xfrm>
            <a:off x="5715000" y="3810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7" name="Line 37"/>
          <p:cNvSpPr>
            <a:spLocks noChangeShapeType="1"/>
          </p:cNvSpPr>
          <p:nvPr/>
        </p:nvSpPr>
        <p:spPr bwMode="auto">
          <a:xfrm>
            <a:off x="5715000" y="4953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8" name="Line 38"/>
          <p:cNvSpPr>
            <a:spLocks noChangeShapeType="1"/>
          </p:cNvSpPr>
          <p:nvPr/>
        </p:nvSpPr>
        <p:spPr bwMode="auto">
          <a:xfrm flipH="1">
            <a:off x="6877049" y="2570162"/>
            <a:ext cx="666750" cy="57149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19" name="Line 39"/>
          <p:cNvSpPr>
            <a:spLocks noChangeShapeType="1"/>
          </p:cNvSpPr>
          <p:nvPr/>
        </p:nvSpPr>
        <p:spPr bwMode="auto">
          <a:xfrm>
            <a:off x="7696200" y="25908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20" name="Line 40"/>
          <p:cNvSpPr>
            <a:spLocks noChangeShapeType="1"/>
          </p:cNvSpPr>
          <p:nvPr/>
        </p:nvSpPr>
        <p:spPr bwMode="auto">
          <a:xfrm>
            <a:off x="7848599" y="2570162"/>
            <a:ext cx="762001" cy="5540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21" name="Line 41"/>
          <p:cNvSpPr>
            <a:spLocks noChangeShapeType="1"/>
          </p:cNvSpPr>
          <p:nvPr/>
        </p:nvSpPr>
        <p:spPr bwMode="auto">
          <a:xfrm>
            <a:off x="6781800" y="37338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22" name="Line 42"/>
          <p:cNvSpPr>
            <a:spLocks noChangeShapeType="1"/>
          </p:cNvSpPr>
          <p:nvPr/>
        </p:nvSpPr>
        <p:spPr bwMode="auto">
          <a:xfrm>
            <a:off x="6858000" y="4876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23" name="Line 43"/>
          <p:cNvSpPr>
            <a:spLocks noChangeShapeType="1"/>
          </p:cNvSpPr>
          <p:nvPr/>
        </p:nvSpPr>
        <p:spPr bwMode="auto">
          <a:xfrm>
            <a:off x="8610600" y="37338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324" name="Line 44"/>
          <p:cNvSpPr>
            <a:spLocks noChangeShapeType="1"/>
          </p:cNvSpPr>
          <p:nvPr/>
        </p:nvSpPr>
        <p:spPr bwMode="auto">
          <a:xfrm flipV="1">
            <a:off x="4419600" y="914400"/>
            <a:ext cx="0" cy="5257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96"/>
                                        </p:tgtEl>
                                        <p:attrNameLst>
                                          <p:attrName>style.visibility</p:attrName>
                                        </p:attrNameLst>
                                      </p:cBhvr>
                                      <p:to>
                                        <p:strVal val="visible"/>
                                      </p:to>
                                    </p:set>
                                    <p:anim calcmode="lin" valueType="num">
                                      <p:cBhvr additive="base">
                                        <p:cTn id="7" dur="500" fill="hold"/>
                                        <p:tgtEl>
                                          <p:spTgt spid="353296"/>
                                        </p:tgtEl>
                                        <p:attrNameLst>
                                          <p:attrName>ppt_x</p:attrName>
                                        </p:attrNameLst>
                                      </p:cBhvr>
                                      <p:tavLst>
                                        <p:tav tm="0">
                                          <p:val>
                                            <p:strVal val="0-#ppt_w/2"/>
                                          </p:val>
                                        </p:tav>
                                        <p:tav tm="100000">
                                          <p:val>
                                            <p:strVal val="#ppt_x"/>
                                          </p:val>
                                        </p:tav>
                                      </p:tavLst>
                                    </p:anim>
                                    <p:anim calcmode="lin" valueType="num">
                                      <p:cBhvr additive="base">
                                        <p:cTn id="8" dur="500" fill="hold"/>
                                        <p:tgtEl>
                                          <p:spTgt spid="3532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92"/>
                                        </p:tgtEl>
                                        <p:attrNameLst>
                                          <p:attrName>style.visibility</p:attrName>
                                        </p:attrNameLst>
                                      </p:cBhvr>
                                      <p:to>
                                        <p:strVal val="visible"/>
                                      </p:to>
                                    </p:set>
                                    <p:anim calcmode="lin" valueType="num">
                                      <p:cBhvr additive="base">
                                        <p:cTn id="13" dur="500" fill="hold"/>
                                        <p:tgtEl>
                                          <p:spTgt spid="353292"/>
                                        </p:tgtEl>
                                        <p:attrNameLst>
                                          <p:attrName>ppt_x</p:attrName>
                                        </p:attrNameLst>
                                      </p:cBhvr>
                                      <p:tavLst>
                                        <p:tav tm="0">
                                          <p:val>
                                            <p:strVal val="0-#ppt_w/2"/>
                                          </p:val>
                                        </p:tav>
                                        <p:tav tm="100000">
                                          <p:val>
                                            <p:strVal val="#ppt_x"/>
                                          </p:val>
                                        </p:tav>
                                      </p:tavLst>
                                    </p:anim>
                                    <p:anim calcmode="lin" valueType="num">
                                      <p:cBhvr additive="base">
                                        <p:cTn id="14" dur="500" fill="hold"/>
                                        <p:tgtEl>
                                          <p:spTgt spid="3532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3301"/>
                                        </p:tgtEl>
                                        <p:attrNameLst>
                                          <p:attrName>style.visibility</p:attrName>
                                        </p:attrNameLst>
                                      </p:cBhvr>
                                      <p:to>
                                        <p:strVal val="visible"/>
                                      </p:to>
                                    </p:set>
                                    <p:anim calcmode="lin" valueType="num">
                                      <p:cBhvr additive="base">
                                        <p:cTn id="19" dur="500" fill="hold"/>
                                        <p:tgtEl>
                                          <p:spTgt spid="353301"/>
                                        </p:tgtEl>
                                        <p:attrNameLst>
                                          <p:attrName>ppt_x</p:attrName>
                                        </p:attrNameLst>
                                      </p:cBhvr>
                                      <p:tavLst>
                                        <p:tav tm="0">
                                          <p:val>
                                            <p:strVal val="0-#ppt_w/2"/>
                                          </p:val>
                                        </p:tav>
                                        <p:tav tm="100000">
                                          <p:val>
                                            <p:strVal val="#ppt_x"/>
                                          </p:val>
                                        </p:tav>
                                      </p:tavLst>
                                    </p:anim>
                                    <p:anim calcmode="lin" valueType="num">
                                      <p:cBhvr additive="base">
                                        <p:cTn id="20" dur="500" fill="hold"/>
                                        <p:tgtEl>
                                          <p:spTgt spid="3533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3298"/>
                                        </p:tgtEl>
                                        <p:attrNameLst>
                                          <p:attrName>style.visibility</p:attrName>
                                        </p:attrNameLst>
                                      </p:cBhvr>
                                      <p:to>
                                        <p:strVal val="visible"/>
                                      </p:to>
                                    </p:set>
                                    <p:anim calcmode="lin" valueType="num">
                                      <p:cBhvr additive="base">
                                        <p:cTn id="25" dur="500" fill="hold"/>
                                        <p:tgtEl>
                                          <p:spTgt spid="353298"/>
                                        </p:tgtEl>
                                        <p:attrNameLst>
                                          <p:attrName>ppt_x</p:attrName>
                                        </p:attrNameLst>
                                      </p:cBhvr>
                                      <p:tavLst>
                                        <p:tav tm="0">
                                          <p:val>
                                            <p:strVal val="0-#ppt_w/2"/>
                                          </p:val>
                                        </p:tav>
                                        <p:tav tm="100000">
                                          <p:val>
                                            <p:strVal val="#ppt_x"/>
                                          </p:val>
                                        </p:tav>
                                      </p:tavLst>
                                    </p:anim>
                                    <p:anim calcmode="lin" valueType="num">
                                      <p:cBhvr additive="base">
                                        <p:cTn id="26" dur="500" fill="hold"/>
                                        <p:tgtEl>
                                          <p:spTgt spid="3532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3302"/>
                                        </p:tgtEl>
                                        <p:attrNameLst>
                                          <p:attrName>style.visibility</p:attrName>
                                        </p:attrNameLst>
                                      </p:cBhvr>
                                      <p:to>
                                        <p:strVal val="visible"/>
                                      </p:to>
                                    </p:set>
                                    <p:anim calcmode="lin" valueType="num">
                                      <p:cBhvr additive="base">
                                        <p:cTn id="31" dur="500" fill="hold"/>
                                        <p:tgtEl>
                                          <p:spTgt spid="353302"/>
                                        </p:tgtEl>
                                        <p:attrNameLst>
                                          <p:attrName>ppt_x</p:attrName>
                                        </p:attrNameLst>
                                      </p:cBhvr>
                                      <p:tavLst>
                                        <p:tav tm="0">
                                          <p:val>
                                            <p:strVal val="0-#ppt_w/2"/>
                                          </p:val>
                                        </p:tav>
                                        <p:tav tm="100000">
                                          <p:val>
                                            <p:strVal val="#ppt_x"/>
                                          </p:val>
                                        </p:tav>
                                      </p:tavLst>
                                    </p:anim>
                                    <p:anim calcmode="lin" valueType="num">
                                      <p:cBhvr additive="base">
                                        <p:cTn id="32" dur="500" fill="hold"/>
                                        <p:tgtEl>
                                          <p:spTgt spid="35330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3311"/>
                                        </p:tgtEl>
                                        <p:attrNameLst>
                                          <p:attrName>style.visibility</p:attrName>
                                        </p:attrNameLst>
                                      </p:cBhvr>
                                      <p:to>
                                        <p:strVal val="visible"/>
                                      </p:to>
                                    </p:set>
                                    <p:anim calcmode="lin" valueType="num">
                                      <p:cBhvr additive="base">
                                        <p:cTn id="37" dur="500" fill="hold"/>
                                        <p:tgtEl>
                                          <p:spTgt spid="353311"/>
                                        </p:tgtEl>
                                        <p:attrNameLst>
                                          <p:attrName>ppt_x</p:attrName>
                                        </p:attrNameLst>
                                      </p:cBhvr>
                                      <p:tavLst>
                                        <p:tav tm="0">
                                          <p:val>
                                            <p:strVal val="0-#ppt_w/2"/>
                                          </p:val>
                                        </p:tav>
                                        <p:tav tm="100000">
                                          <p:val>
                                            <p:strVal val="#ppt_x"/>
                                          </p:val>
                                        </p:tav>
                                      </p:tavLst>
                                    </p:anim>
                                    <p:anim calcmode="lin" valueType="num">
                                      <p:cBhvr additive="base">
                                        <p:cTn id="38" dur="500" fill="hold"/>
                                        <p:tgtEl>
                                          <p:spTgt spid="3533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3289"/>
                                        </p:tgtEl>
                                        <p:attrNameLst>
                                          <p:attrName>style.visibility</p:attrName>
                                        </p:attrNameLst>
                                      </p:cBhvr>
                                      <p:to>
                                        <p:strVal val="visible"/>
                                      </p:to>
                                    </p:set>
                                    <p:anim calcmode="lin" valueType="num">
                                      <p:cBhvr additive="base">
                                        <p:cTn id="43" dur="500" fill="hold"/>
                                        <p:tgtEl>
                                          <p:spTgt spid="353289"/>
                                        </p:tgtEl>
                                        <p:attrNameLst>
                                          <p:attrName>ppt_x</p:attrName>
                                        </p:attrNameLst>
                                      </p:cBhvr>
                                      <p:tavLst>
                                        <p:tav tm="0">
                                          <p:val>
                                            <p:strVal val="0-#ppt_w/2"/>
                                          </p:val>
                                        </p:tav>
                                        <p:tav tm="100000">
                                          <p:val>
                                            <p:strVal val="#ppt_x"/>
                                          </p:val>
                                        </p:tav>
                                      </p:tavLst>
                                    </p:anim>
                                    <p:anim calcmode="lin" valueType="num">
                                      <p:cBhvr additive="base">
                                        <p:cTn id="44" dur="500" fill="hold"/>
                                        <p:tgtEl>
                                          <p:spTgt spid="3532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53317"/>
                                        </p:tgtEl>
                                        <p:attrNameLst>
                                          <p:attrName>style.visibility</p:attrName>
                                        </p:attrNameLst>
                                      </p:cBhvr>
                                      <p:to>
                                        <p:strVal val="visible"/>
                                      </p:to>
                                    </p:set>
                                    <p:anim calcmode="lin" valueType="num">
                                      <p:cBhvr additive="base">
                                        <p:cTn id="49" dur="500" fill="hold"/>
                                        <p:tgtEl>
                                          <p:spTgt spid="353317"/>
                                        </p:tgtEl>
                                        <p:attrNameLst>
                                          <p:attrName>ppt_x</p:attrName>
                                        </p:attrNameLst>
                                      </p:cBhvr>
                                      <p:tavLst>
                                        <p:tav tm="0">
                                          <p:val>
                                            <p:strVal val="0-#ppt_w/2"/>
                                          </p:val>
                                        </p:tav>
                                        <p:tav tm="100000">
                                          <p:val>
                                            <p:strVal val="#ppt_x"/>
                                          </p:val>
                                        </p:tav>
                                      </p:tavLst>
                                    </p:anim>
                                    <p:anim calcmode="lin" valueType="num">
                                      <p:cBhvr additive="base">
                                        <p:cTn id="50" dur="500" fill="hold"/>
                                        <p:tgtEl>
                                          <p:spTgt spid="3533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3295"/>
                                        </p:tgtEl>
                                        <p:attrNameLst>
                                          <p:attrName>style.visibility</p:attrName>
                                        </p:attrNameLst>
                                      </p:cBhvr>
                                      <p:to>
                                        <p:strVal val="visible"/>
                                      </p:to>
                                    </p:set>
                                    <p:anim calcmode="lin" valueType="num">
                                      <p:cBhvr additive="base">
                                        <p:cTn id="55" dur="500" fill="hold"/>
                                        <p:tgtEl>
                                          <p:spTgt spid="353295"/>
                                        </p:tgtEl>
                                        <p:attrNameLst>
                                          <p:attrName>ppt_x</p:attrName>
                                        </p:attrNameLst>
                                      </p:cBhvr>
                                      <p:tavLst>
                                        <p:tav tm="0">
                                          <p:val>
                                            <p:strVal val="0-#ppt_w/2"/>
                                          </p:val>
                                        </p:tav>
                                        <p:tav tm="100000">
                                          <p:val>
                                            <p:strVal val="#ppt_x"/>
                                          </p:val>
                                        </p:tav>
                                      </p:tavLst>
                                    </p:anim>
                                    <p:anim calcmode="lin" valueType="num">
                                      <p:cBhvr additive="base">
                                        <p:cTn id="56" dur="500" fill="hold"/>
                                        <p:tgtEl>
                                          <p:spTgt spid="35329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53310"/>
                                        </p:tgtEl>
                                        <p:attrNameLst>
                                          <p:attrName>style.visibility</p:attrName>
                                        </p:attrNameLst>
                                      </p:cBhvr>
                                      <p:to>
                                        <p:strVal val="visible"/>
                                      </p:to>
                                    </p:set>
                                    <p:anim calcmode="lin" valueType="num">
                                      <p:cBhvr additive="base">
                                        <p:cTn id="61" dur="500" fill="hold"/>
                                        <p:tgtEl>
                                          <p:spTgt spid="353310"/>
                                        </p:tgtEl>
                                        <p:attrNameLst>
                                          <p:attrName>ppt_x</p:attrName>
                                        </p:attrNameLst>
                                      </p:cBhvr>
                                      <p:tavLst>
                                        <p:tav tm="0">
                                          <p:val>
                                            <p:strVal val="0-#ppt_w/2"/>
                                          </p:val>
                                        </p:tav>
                                        <p:tav tm="100000">
                                          <p:val>
                                            <p:strVal val="#ppt_x"/>
                                          </p:val>
                                        </p:tav>
                                      </p:tavLst>
                                    </p:anim>
                                    <p:anim calcmode="lin" valueType="num">
                                      <p:cBhvr additive="base">
                                        <p:cTn id="62" dur="500" fill="hold"/>
                                        <p:tgtEl>
                                          <p:spTgt spid="35331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3288"/>
                                        </p:tgtEl>
                                        <p:attrNameLst>
                                          <p:attrName>style.visibility</p:attrName>
                                        </p:attrNameLst>
                                      </p:cBhvr>
                                      <p:to>
                                        <p:strVal val="visible"/>
                                      </p:to>
                                    </p:set>
                                    <p:anim calcmode="lin" valueType="num">
                                      <p:cBhvr additive="base">
                                        <p:cTn id="67" dur="500" fill="hold"/>
                                        <p:tgtEl>
                                          <p:spTgt spid="353288"/>
                                        </p:tgtEl>
                                        <p:attrNameLst>
                                          <p:attrName>ppt_x</p:attrName>
                                        </p:attrNameLst>
                                      </p:cBhvr>
                                      <p:tavLst>
                                        <p:tav tm="0">
                                          <p:val>
                                            <p:strVal val="0-#ppt_w/2"/>
                                          </p:val>
                                        </p:tav>
                                        <p:tav tm="100000">
                                          <p:val>
                                            <p:strVal val="#ppt_x"/>
                                          </p:val>
                                        </p:tav>
                                      </p:tavLst>
                                    </p:anim>
                                    <p:anim calcmode="lin" valueType="num">
                                      <p:cBhvr additive="base">
                                        <p:cTn id="68" dur="500" fill="hold"/>
                                        <p:tgtEl>
                                          <p:spTgt spid="35328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53309"/>
                                        </p:tgtEl>
                                        <p:attrNameLst>
                                          <p:attrName>style.visibility</p:attrName>
                                        </p:attrNameLst>
                                      </p:cBhvr>
                                      <p:to>
                                        <p:strVal val="visible"/>
                                      </p:to>
                                    </p:set>
                                    <p:anim calcmode="lin" valueType="num">
                                      <p:cBhvr additive="base">
                                        <p:cTn id="73" dur="500" fill="hold"/>
                                        <p:tgtEl>
                                          <p:spTgt spid="353309"/>
                                        </p:tgtEl>
                                        <p:attrNameLst>
                                          <p:attrName>ppt_x</p:attrName>
                                        </p:attrNameLst>
                                      </p:cBhvr>
                                      <p:tavLst>
                                        <p:tav tm="0">
                                          <p:val>
                                            <p:strVal val="0-#ppt_w/2"/>
                                          </p:val>
                                        </p:tav>
                                        <p:tav tm="100000">
                                          <p:val>
                                            <p:strVal val="#ppt_x"/>
                                          </p:val>
                                        </p:tav>
                                      </p:tavLst>
                                    </p:anim>
                                    <p:anim calcmode="lin" valueType="num">
                                      <p:cBhvr additive="base">
                                        <p:cTn id="74" dur="500" fill="hold"/>
                                        <p:tgtEl>
                                          <p:spTgt spid="35330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53316"/>
                                        </p:tgtEl>
                                        <p:attrNameLst>
                                          <p:attrName>style.visibility</p:attrName>
                                        </p:attrNameLst>
                                      </p:cBhvr>
                                      <p:to>
                                        <p:strVal val="visible"/>
                                      </p:to>
                                    </p:set>
                                    <p:anim calcmode="lin" valueType="num">
                                      <p:cBhvr additive="base">
                                        <p:cTn id="79" dur="500" fill="hold"/>
                                        <p:tgtEl>
                                          <p:spTgt spid="353316"/>
                                        </p:tgtEl>
                                        <p:attrNameLst>
                                          <p:attrName>ppt_x</p:attrName>
                                        </p:attrNameLst>
                                      </p:cBhvr>
                                      <p:tavLst>
                                        <p:tav tm="0">
                                          <p:val>
                                            <p:strVal val="0-#ppt_w/2"/>
                                          </p:val>
                                        </p:tav>
                                        <p:tav tm="100000">
                                          <p:val>
                                            <p:strVal val="#ppt_x"/>
                                          </p:val>
                                        </p:tav>
                                      </p:tavLst>
                                    </p:anim>
                                    <p:anim calcmode="lin" valueType="num">
                                      <p:cBhvr additive="base">
                                        <p:cTn id="80" dur="500" fill="hold"/>
                                        <p:tgtEl>
                                          <p:spTgt spid="35331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3294"/>
                                        </p:tgtEl>
                                        <p:attrNameLst>
                                          <p:attrName>style.visibility</p:attrName>
                                        </p:attrNameLst>
                                      </p:cBhvr>
                                      <p:to>
                                        <p:strVal val="visible"/>
                                      </p:to>
                                    </p:set>
                                    <p:anim calcmode="lin" valueType="num">
                                      <p:cBhvr additive="base">
                                        <p:cTn id="85" dur="500" fill="hold"/>
                                        <p:tgtEl>
                                          <p:spTgt spid="353294"/>
                                        </p:tgtEl>
                                        <p:attrNameLst>
                                          <p:attrName>ppt_x</p:attrName>
                                        </p:attrNameLst>
                                      </p:cBhvr>
                                      <p:tavLst>
                                        <p:tav tm="0">
                                          <p:val>
                                            <p:strVal val="0-#ppt_w/2"/>
                                          </p:val>
                                        </p:tav>
                                        <p:tav tm="100000">
                                          <p:val>
                                            <p:strVal val="#ppt_x"/>
                                          </p:val>
                                        </p:tav>
                                      </p:tavLst>
                                    </p:anim>
                                    <p:anim calcmode="lin" valueType="num">
                                      <p:cBhvr additive="base">
                                        <p:cTn id="86" dur="500" fill="hold"/>
                                        <p:tgtEl>
                                          <p:spTgt spid="35329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3287"/>
                                        </p:tgtEl>
                                        <p:attrNameLst>
                                          <p:attrName>style.visibility</p:attrName>
                                        </p:attrNameLst>
                                      </p:cBhvr>
                                      <p:to>
                                        <p:strVal val="visible"/>
                                      </p:to>
                                    </p:set>
                                    <p:anim calcmode="lin" valueType="num">
                                      <p:cBhvr additive="base">
                                        <p:cTn id="91" dur="500" fill="hold"/>
                                        <p:tgtEl>
                                          <p:spTgt spid="353287"/>
                                        </p:tgtEl>
                                        <p:attrNameLst>
                                          <p:attrName>ppt_x</p:attrName>
                                        </p:attrNameLst>
                                      </p:cBhvr>
                                      <p:tavLst>
                                        <p:tav tm="0">
                                          <p:val>
                                            <p:strVal val="0-#ppt_w/2"/>
                                          </p:val>
                                        </p:tav>
                                        <p:tav tm="100000">
                                          <p:val>
                                            <p:strVal val="#ppt_x"/>
                                          </p:val>
                                        </p:tav>
                                      </p:tavLst>
                                    </p:anim>
                                    <p:anim calcmode="lin" valueType="num">
                                      <p:cBhvr additive="base">
                                        <p:cTn id="92" dur="500" fill="hold"/>
                                        <p:tgtEl>
                                          <p:spTgt spid="35328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53315"/>
                                        </p:tgtEl>
                                        <p:attrNameLst>
                                          <p:attrName>style.visibility</p:attrName>
                                        </p:attrNameLst>
                                      </p:cBhvr>
                                      <p:to>
                                        <p:strVal val="visible"/>
                                      </p:to>
                                    </p:set>
                                    <p:anim calcmode="lin" valueType="num">
                                      <p:cBhvr additive="base">
                                        <p:cTn id="97" dur="500" fill="hold"/>
                                        <p:tgtEl>
                                          <p:spTgt spid="353315"/>
                                        </p:tgtEl>
                                        <p:attrNameLst>
                                          <p:attrName>ppt_x</p:attrName>
                                        </p:attrNameLst>
                                      </p:cBhvr>
                                      <p:tavLst>
                                        <p:tav tm="0">
                                          <p:val>
                                            <p:strVal val="0-#ppt_w/2"/>
                                          </p:val>
                                        </p:tav>
                                        <p:tav tm="100000">
                                          <p:val>
                                            <p:strVal val="#ppt_x"/>
                                          </p:val>
                                        </p:tav>
                                      </p:tavLst>
                                    </p:anim>
                                    <p:anim calcmode="lin" valueType="num">
                                      <p:cBhvr additive="base">
                                        <p:cTn id="98" dur="500" fill="hold"/>
                                        <p:tgtEl>
                                          <p:spTgt spid="35331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53291"/>
                                        </p:tgtEl>
                                        <p:attrNameLst>
                                          <p:attrName>style.visibility</p:attrName>
                                        </p:attrNameLst>
                                      </p:cBhvr>
                                      <p:to>
                                        <p:strVal val="visible"/>
                                      </p:to>
                                    </p:set>
                                    <p:anim calcmode="lin" valueType="num">
                                      <p:cBhvr additive="base">
                                        <p:cTn id="103" dur="500" fill="hold"/>
                                        <p:tgtEl>
                                          <p:spTgt spid="353291"/>
                                        </p:tgtEl>
                                        <p:attrNameLst>
                                          <p:attrName>ppt_x</p:attrName>
                                        </p:attrNameLst>
                                      </p:cBhvr>
                                      <p:tavLst>
                                        <p:tav tm="0">
                                          <p:val>
                                            <p:strVal val="0-#ppt_w/2"/>
                                          </p:val>
                                        </p:tav>
                                        <p:tav tm="100000">
                                          <p:val>
                                            <p:strVal val="#ppt_x"/>
                                          </p:val>
                                        </p:tav>
                                      </p:tavLst>
                                    </p:anim>
                                    <p:anim calcmode="lin" valueType="num">
                                      <p:cBhvr additive="base">
                                        <p:cTn id="104" dur="500" fill="hold"/>
                                        <p:tgtEl>
                                          <p:spTgt spid="353291"/>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53308"/>
                                        </p:tgtEl>
                                        <p:attrNameLst>
                                          <p:attrName>style.visibility</p:attrName>
                                        </p:attrNameLst>
                                      </p:cBhvr>
                                      <p:to>
                                        <p:strVal val="visible"/>
                                      </p:to>
                                    </p:set>
                                    <p:anim calcmode="lin" valueType="num">
                                      <p:cBhvr additive="base">
                                        <p:cTn id="109" dur="500" fill="hold"/>
                                        <p:tgtEl>
                                          <p:spTgt spid="353308"/>
                                        </p:tgtEl>
                                        <p:attrNameLst>
                                          <p:attrName>ppt_x</p:attrName>
                                        </p:attrNameLst>
                                      </p:cBhvr>
                                      <p:tavLst>
                                        <p:tav tm="0">
                                          <p:val>
                                            <p:strVal val="0-#ppt_w/2"/>
                                          </p:val>
                                        </p:tav>
                                        <p:tav tm="100000">
                                          <p:val>
                                            <p:strVal val="#ppt_x"/>
                                          </p:val>
                                        </p:tav>
                                      </p:tavLst>
                                    </p:anim>
                                    <p:anim calcmode="lin" valueType="num">
                                      <p:cBhvr additive="base">
                                        <p:cTn id="110" dur="500" fill="hold"/>
                                        <p:tgtEl>
                                          <p:spTgt spid="35330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3286"/>
                                        </p:tgtEl>
                                        <p:attrNameLst>
                                          <p:attrName>style.visibility</p:attrName>
                                        </p:attrNameLst>
                                      </p:cBhvr>
                                      <p:to>
                                        <p:strVal val="visible"/>
                                      </p:to>
                                    </p:set>
                                    <p:anim calcmode="lin" valueType="num">
                                      <p:cBhvr additive="base">
                                        <p:cTn id="115" dur="500" fill="hold"/>
                                        <p:tgtEl>
                                          <p:spTgt spid="353286"/>
                                        </p:tgtEl>
                                        <p:attrNameLst>
                                          <p:attrName>ppt_x</p:attrName>
                                        </p:attrNameLst>
                                      </p:cBhvr>
                                      <p:tavLst>
                                        <p:tav tm="0">
                                          <p:val>
                                            <p:strVal val="0-#ppt_w/2"/>
                                          </p:val>
                                        </p:tav>
                                        <p:tav tm="100000">
                                          <p:val>
                                            <p:strVal val="#ppt_x"/>
                                          </p:val>
                                        </p:tav>
                                      </p:tavLst>
                                    </p:anim>
                                    <p:anim calcmode="lin" valueType="num">
                                      <p:cBhvr additive="base">
                                        <p:cTn id="116" dur="500" fill="hold"/>
                                        <p:tgtEl>
                                          <p:spTgt spid="353286"/>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53322"/>
                                        </p:tgtEl>
                                        <p:attrNameLst>
                                          <p:attrName>style.visibility</p:attrName>
                                        </p:attrNameLst>
                                      </p:cBhvr>
                                      <p:to>
                                        <p:strVal val="visible"/>
                                      </p:to>
                                    </p:set>
                                    <p:anim calcmode="lin" valueType="num">
                                      <p:cBhvr additive="base">
                                        <p:cTn id="121" dur="500" fill="hold"/>
                                        <p:tgtEl>
                                          <p:spTgt spid="353322"/>
                                        </p:tgtEl>
                                        <p:attrNameLst>
                                          <p:attrName>ppt_x</p:attrName>
                                        </p:attrNameLst>
                                      </p:cBhvr>
                                      <p:tavLst>
                                        <p:tav tm="0">
                                          <p:val>
                                            <p:strVal val="0-#ppt_w/2"/>
                                          </p:val>
                                        </p:tav>
                                        <p:tav tm="100000">
                                          <p:val>
                                            <p:strVal val="#ppt_x"/>
                                          </p:val>
                                        </p:tav>
                                      </p:tavLst>
                                    </p:anim>
                                    <p:anim calcmode="lin" valueType="num">
                                      <p:cBhvr additive="base">
                                        <p:cTn id="122" dur="500" fill="hold"/>
                                        <p:tgtEl>
                                          <p:spTgt spid="35332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53300"/>
                                        </p:tgtEl>
                                        <p:attrNameLst>
                                          <p:attrName>style.visibility</p:attrName>
                                        </p:attrNameLst>
                                      </p:cBhvr>
                                      <p:to>
                                        <p:strVal val="visible"/>
                                      </p:to>
                                    </p:set>
                                    <p:anim calcmode="lin" valueType="num">
                                      <p:cBhvr additive="base">
                                        <p:cTn id="127" dur="500" fill="hold"/>
                                        <p:tgtEl>
                                          <p:spTgt spid="353300"/>
                                        </p:tgtEl>
                                        <p:attrNameLst>
                                          <p:attrName>ppt_x</p:attrName>
                                        </p:attrNameLst>
                                      </p:cBhvr>
                                      <p:tavLst>
                                        <p:tav tm="0">
                                          <p:val>
                                            <p:strVal val="0-#ppt_w/2"/>
                                          </p:val>
                                        </p:tav>
                                        <p:tav tm="100000">
                                          <p:val>
                                            <p:strVal val="#ppt_x"/>
                                          </p:val>
                                        </p:tav>
                                      </p:tavLst>
                                    </p:anim>
                                    <p:anim calcmode="lin" valueType="num">
                                      <p:cBhvr additive="base">
                                        <p:cTn id="128" dur="500" fill="hold"/>
                                        <p:tgtEl>
                                          <p:spTgt spid="35330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53307"/>
                                        </p:tgtEl>
                                        <p:attrNameLst>
                                          <p:attrName>style.visibility</p:attrName>
                                        </p:attrNameLst>
                                      </p:cBhvr>
                                      <p:to>
                                        <p:strVal val="visible"/>
                                      </p:to>
                                    </p:set>
                                    <p:anim calcmode="lin" valueType="num">
                                      <p:cBhvr additive="base">
                                        <p:cTn id="133" dur="500" fill="hold"/>
                                        <p:tgtEl>
                                          <p:spTgt spid="353307"/>
                                        </p:tgtEl>
                                        <p:attrNameLst>
                                          <p:attrName>ppt_x</p:attrName>
                                        </p:attrNameLst>
                                      </p:cBhvr>
                                      <p:tavLst>
                                        <p:tav tm="0">
                                          <p:val>
                                            <p:strVal val="0-#ppt_w/2"/>
                                          </p:val>
                                        </p:tav>
                                        <p:tav tm="100000">
                                          <p:val>
                                            <p:strVal val="#ppt_x"/>
                                          </p:val>
                                        </p:tav>
                                      </p:tavLst>
                                    </p:anim>
                                    <p:anim calcmode="lin" valueType="num">
                                      <p:cBhvr additive="base">
                                        <p:cTn id="134" dur="500" fill="hold"/>
                                        <p:tgtEl>
                                          <p:spTgt spid="353307"/>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353285"/>
                                        </p:tgtEl>
                                        <p:attrNameLst>
                                          <p:attrName>style.visibility</p:attrName>
                                        </p:attrNameLst>
                                      </p:cBhvr>
                                      <p:to>
                                        <p:strVal val="visible"/>
                                      </p:to>
                                    </p:set>
                                    <p:anim calcmode="lin" valueType="num">
                                      <p:cBhvr additive="base">
                                        <p:cTn id="139" dur="500" fill="hold"/>
                                        <p:tgtEl>
                                          <p:spTgt spid="353285"/>
                                        </p:tgtEl>
                                        <p:attrNameLst>
                                          <p:attrName>ppt_x</p:attrName>
                                        </p:attrNameLst>
                                      </p:cBhvr>
                                      <p:tavLst>
                                        <p:tav tm="0">
                                          <p:val>
                                            <p:strVal val="0-#ppt_w/2"/>
                                          </p:val>
                                        </p:tav>
                                        <p:tav tm="100000">
                                          <p:val>
                                            <p:strVal val="#ppt_x"/>
                                          </p:val>
                                        </p:tav>
                                      </p:tavLst>
                                    </p:anim>
                                    <p:anim calcmode="lin" valueType="num">
                                      <p:cBhvr additive="base">
                                        <p:cTn id="140" dur="500" fill="hold"/>
                                        <p:tgtEl>
                                          <p:spTgt spid="353285"/>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53321"/>
                                        </p:tgtEl>
                                        <p:attrNameLst>
                                          <p:attrName>style.visibility</p:attrName>
                                        </p:attrNameLst>
                                      </p:cBhvr>
                                      <p:to>
                                        <p:strVal val="visible"/>
                                      </p:to>
                                    </p:set>
                                    <p:anim calcmode="lin" valueType="num">
                                      <p:cBhvr additive="base">
                                        <p:cTn id="145" dur="500" fill="hold"/>
                                        <p:tgtEl>
                                          <p:spTgt spid="353321"/>
                                        </p:tgtEl>
                                        <p:attrNameLst>
                                          <p:attrName>ppt_x</p:attrName>
                                        </p:attrNameLst>
                                      </p:cBhvr>
                                      <p:tavLst>
                                        <p:tav tm="0">
                                          <p:val>
                                            <p:strVal val="0-#ppt_w/2"/>
                                          </p:val>
                                        </p:tav>
                                        <p:tav tm="100000">
                                          <p:val>
                                            <p:strVal val="#ppt_x"/>
                                          </p:val>
                                        </p:tav>
                                      </p:tavLst>
                                    </p:anim>
                                    <p:anim calcmode="lin" valueType="num">
                                      <p:cBhvr additive="base">
                                        <p:cTn id="146" dur="500" fill="hold"/>
                                        <p:tgtEl>
                                          <p:spTgt spid="353321"/>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353297"/>
                                        </p:tgtEl>
                                        <p:attrNameLst>
                                          <p:attrName>style.visibility</p:attrName>
                                        </p:attrNameLst>
                                      </p:cBhvr>
                                      <p:to>
                                        <p:strVal val="visible"/>
                                      </p:to>
                                    </p:set>
                                    <p:anim calcmode="lin" valueType="num">
                                      <p:cBhvr additive="base">
                                        <p:cTn id="151" dur="500" fill="hold"/>
                                        <p:tgtEl>
                                          <p:spTgt spid="353297"/>
                                        </p:tgtEl>
                                        <p:attrNameLst>
                                          <p:attrName>ppt_x</p:attrName>
                                        </p:attrNameLst>
                                      </p:cBhvr>
                                      <p:tavLst>
                                        <p:tav tm="0">
                                          <p:val>
                                            <p:strVal val="0-#ppt_w/2"/>
                                          </p:val>
                                        </p:tav>
                                        <p:tav tm="100000">
                                          <p:val>
                                            <p:strVal val="#ppt_x"/>
                                          </p:val>
                                        </p:tav>
                                      </p:tavLst>
                                    </p:anim>
                                    <p:anim calcmode="lin" valueType="num">
                                      <p:cBhvr additive="base">
                                        <p:cTn id="152" dur="500" fill="hold"/>
                                        <p:tgtEl>
                                          <p:spTgt spid="353297"/>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353306"/>
                                        </p:tgtEl>
                                        <p:attrNameLst>
                                          <p:attrName>style.visibility</p:attrName>
                                        </p:attrNameLst>
                                      </p:cBhvr>
                                      <p:to>
                                        <p:strVal val="visible"/>
                                      </p:to>
                                    </p:set>
                                    <p:anim calcmode="lin" valueType="num">
                                      <p:cBhvr additive="base">
                                        <p:cTn id="157" dur="500" fill="hold"/>
                                        <p:tgtEl>
                                          <p:spTgt spid="353306"/>
                                        </p:tgtEl>
                                        <p:attrNameLst>
                                          <p:attrName>ppt_x</p:attrName>
                                        </p:attrNameLst>
                                      </p:cBhvr>
                                      <p:tavLst>
                                        <p:tav tm="0">
                                          <p:val>
                                            <p:strVal val="0-#ppt_w/2"/>
                                          </p:val>
                                        </p:tav>
                                        <p:tav tm="100000">
                                          <p:val>
                                            <p:strVal val="#ppt_x"/>
                                          </p:val>
                                        </p:tav>
                                      </p:tavLst>
                                    </p:anim>
                                    <p:anim calcmode="lin" valueType="num">
                                      <p:cBhvr additive="base">
                                        <p:cTn id="158" dur="500" fill="hold"/>
                                        <p:tgtEl>
                                          <p:spTgt spid="353306"/>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353284"/>
                                        </p:tgtEl>
                                        <p:attrNameLst>
                                          <p:attrName>style.visibility</p:attrName>
                                        </p:attrNameLst>
                                      </p:cBhvr>
                                      <p:to>
                                        <p:strVal val="visible"/>
                                      </p:to>
                                    </p:set>
                                    <p:anim calcmode="lin" valueType="num">
                                      <p:cBhvr additive="base">
                                        <p:cTn id="163" dur="500" fill="hold"/>
                                        <p:tgtEl>
                                          <p:spTgt spid="353284"/>
                                        </p:tgtEl>
                                        <p:attrNameLst>
                                          <p:attrName>ppt_x</p:attrName>
                                        </p:attrNameLst>
                                      </p:cBhvr>
                                      <p:tavLst>
                                        <p:tav tm="0">
                                          <p:val>
                                            <p:strVal val="0-#ppt_w/2"/>
                                          </p:val>
                                        </p:tav>
                                        <p:tav tm="100000">
                                          <p:val>
                                            <p:strVal val="#ppt_x"/>
                                          </p:val>
                                        </p:tav>
                                      </p:tavLst>
                                    </p:anim>
                                    <p:anim calcmode="lin" valueType="num">
                                      <p:cBhvr additive="base">
                                        <p:cTn id="164"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nodeType="clickEffect">
                                  <p:stCondLst>
                                    <p:cond delay="0"/>
                                  </p:stCondLst>
                                  <p:childTnLst>
                                    <p:set>
                                      <p:cBhvr>
                                        <p:cTn id="168" dur="1" fill="hold">
                                          <p:stCondLst>
                                            <p:cond delay="0"/>
                                          </p:stCondLst>
                                        </p:cTn>
                                        <p:tgtEl>
                                          <p:spTgt spid="353323"/>
                                        </p:tgtEl>
                                        <p:attrNameLst>
                                          <p:attrName>style.visibility</p:attrName>
                                        </p:attrNameLst>
                                      </p:cBhvr>
                                      <p:to>
                                        <p:strVal val="visible"/>
                                      </p:to>
                                    </p:set>
                                    <p:anim calcmode="lin" valueType="num">
                                      <p:cBhvr additive="base">
                                        <p:cTn id="169" dur="500" fill="hold"/>
                                        <p:tgtEl>
                                          <p:spTgt spid="353323"/>
                                        </p:tgtEl>
                                        <p:attrNameLst>
                                          <p:attrName>ppt_x</p:attrName>
                                        </p:attrNameLst>
                                      </p:cBhvr>
                                      <p:tavLst>
                                        <p:tav tm="0">
                                          <p:val>
                                            <p:strVal val="0-#ppt_w/2"/>
                                          </p:val>
                                        </p:tav>
                                        <p:tav tm="100000">
                                          <p:val>
                                            <p:strVal val="#ppt_x"/>
                                          </p:val>
                                        </p:tav>
                                      </p:tavLst>
                                    </p:anim>
                                    <p:anim calcmode="lin" valueType="num">
                                      <p:cBhvr additive="base">
                                        <p:cTn id="170" dur="500" fill="hold"/>
                                        <p:tgtEl>
                                          <p:spTgt spid="353323"/>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353299"/>
                                        </p:tgtEl>
                                        <p:attrNameLst>
                                          <p:attrName>style.visibility</p:attrName>
                                        </p:attrNameLst>
                                      </p:cBhvr>
                                      <p:to>
                                        <p:strVal val="visible"/>
                                      </p:to>
                                    </p:set>
                                    <p:anim calcmode="lin" valueType="num">
                                      <p:cBhvr additive="base">
                                        <p:cTn id="175" dur="500" fill="hold"/>
                                        <p:tgtEl>
                                          <p:spTgt spid="353299"/>
                                        </p:tgtEl>
                                        <p:attrNameLst>
                                          <p:attrName>ppt_x</p:attrName>
                                        </p:attrNameLst>
                                      </p:cBhvr>
                                      <p:tavLst>
                                        <p:tav tm="0">
                                          <p:val>
                                            <p:strVal val="0-#ppt_w/2"/>
                                          </p:val>
                                        </p:tav>
                                        <p:tav tm="100000">
                                          <p:val>
                                            <p:strVal val="#ppt_x"/>
                                          </p:val>
                                        </p:tav>
                                      </p:tavLst>
                                    </p:anim>
                                    <p:anim calcmode="lin" valueType="num">
                                      <p:cBhvr additive="base">
                                        <p:cTn id="176" dur="500" fill="hold"/>
                                        <p:tgtEl>
                                          <p:spTgt spid="353299"/>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353305"/>
                                        </p:tgtEl>
                                        <p:attrNameLst>
                                          <p:attrName>style.visibility</p:attrName>
                                        </p:attrNameLst>
                                      </p:cBhvr>
                                      <p:to>
                                        <p:strVal val="visible"/>
                                      </p:to>
                                    </p:set>
                                    <p:anim calcmode="lin" valueType="num">
                                      <p:cBhvr additive="base">
                                        <p:cTn id="181" dur="500" fill="hold"/>
                                        <p:tgtEl>
                                          <p:spTgt spid="353305"/>
                                        </p:tgtEl>
                                        <p:attrNameLst>
                                          <p:attrName>ppt_x</p:attrName>
                                        </p:attrNameLst>
                                      </p:cBhvr>
                                      <p:tavLst>
                                        <p:tav tm="0">
                                          <p:val>
                                            <p:strVal val="0-#ppt_w/2"/>
                                          </p:val>
                                        </p:tav>
                                        <p:tav tm="100000">
                                          <p:val>
                                            <p:strVal val="#ppt_x"/>
                                          </p:val>
                                        </p:tav>
                                      </p:tavLst>
                                    </p:anim>
                                    <p:anim calcmode="lin" valueType="num">
                                      <p:cBhvr additive="base">
                                        <p:cTn id="182" dur="500" fill="hold"/>
                                        <p:tgtEl>
                                          <p:spTgt spid="353305"/>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353283"/>
                                        </p:tgtEl>
                                        <p:attrNameLst>
                                          <p:attrName>style.visibility</p:attrName>
                                        </p:attrNameLst>
                                      </p:cBhvr>
                                      <p:to>
                                        <p:strVal val="visible"/>
                                      </p:to>
                                    </p:set>
                                    <p:anim calcmode="lin" valueType="num">
                                      <p:cBhvr additive="base">
                                        <p:cTn id="187" dur="500" fill="hold"/>
                                        <p:tgtEl>
                                          <p:spTgt spid="353283"/>
                                        </p:tgtEl>
                                        <p:attrNameLst>
                                          <p:attrName>ppt_x</p:attrName>
                                        </p:attrNameLst>
                                      </p:cBhvr>
                                      <p:tavLst>
                                        <p:tav tm="0">
                                          <p:val>
                                            <p:strVal val="0-#ppt_w/2"/>
                                          </p:val>
                                        </p:tav>
                                        <p:tav tm="100000">
                                          <p:val>
                                            <p:strVal val="#ppt_x"/>
                                          </p:val>
                                        </p:tav>
                                      </p:tavLst>
                                    </p:anim>
                                    <p:anim calcmode="lin" valueType="num">
                                      <p:cBhvr additive="base">
                                        <p:cTn id="188" dur="500" fill="hold"/>
                                        <p:tgtEl>
                                          <p:spTgt spid="353283"/>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nodeType="clickEffect">
                                  <p:stCondLst>
                                    <p:cond delay="0"/>
                                  </p:stCondLst>
                                  <p:childTnLst>
                                    <p:set>
                                      <p:cBhvr>
                                        <p:cTn id="192" dur="1" fill="hold">
                                          <p:stCondLst>
                                            <p:cond delay="0"/>
                                          </p:stCondLst>
                                        </p:cTn>
                                        <p:tgtEl>
                                          <p:spTgt spid="353318"/>
                                        </p:tgtEl>
                                        <p:attrNameLst>
                                          <p:attrName>style.visibility</p:attrName>
                                        </p:attrNameLst>
                                      </p:cBhvr>
                                      <p:to>
                                        <p:strVal val="visible"/>
                                      </p:to>
                                    </p:set>
                                    <p:anim calcmode="lin" valueType="num">
                                      <p:cBhvr additive="base">
                                        <p:cTn id="193" dur="500" fill="hold"/>
                                        <p:tgtEl>
                                          <p:spTgt spid="353318"/>
                                        </p:tgtEl>
                                        <p:attrNameLst>
                                          <p:attrName>ppt_x</p:attrName>
                                        </p:attrNameLst>
                                      </p:cBhvr>
                                      <p:tavLst>
                                        <p:tav tm="0">
                                          <p:val>
                                            <p:strVal val="0-#ppt_w/2"/>
                                          </p:val>
                                        </p:tav>
                                        <p:tav tm="100000">
                                          <p:val>
                                            <p:strVal val="#ppt_x"/>
                                          </p:val>
                                        </p:tav>
                                      </p:tavLst>
                                    </p:anim>
                                    <p:anim calcmode="lin" valueType="num">
                                      <p:cBhvr additive="base">
                                        <p:cTn id="194" dur="500" fill="hold"/>
                                        <p:tgtEl>
                                          <p:spTgt spid="353318"/>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nodeType="clickEffect">
                                  <p:stCondLst>
                                    <p:cond delay="0"/>
                                  </p:stCondLst>
                                  <p:childTnLst>
                                    <p:set>
                                      <p:cBhvr>
                                        <p:cTn id="198" dur="1" fill="hold">
                                          <p:stCondLst>
                                            <p:cond delay="0"/>
                                          </p:stCondLst>
                                        </p:cTn>
                                        <p:tgtEl>
                                          <p:spTgt spid="353319"/>
                                        </p:tgtEl>
                                        <p:attrNameLst>
                                          <p:attrName>style.visibility</p:attrName>
                                        </p:attrNameLst>
                                      </p:cBhvr>
                                      <p:to>
                                        <p:strVal val="visible"/>
                                      </p:to>
                                    </p:set>
                                    <p:anim calcmode="lin" valueType="num">
                                      <p:cBhvr additive="base">
                                        <p:cTn id="199" dur="500" fill="hold"/>
                                        <p:tgtEl>
                                          <p:spTgt spid="353319"/>
                                        </p:tgtEl>
                                        <p:attrNameLst>
                                          <p:attrName>ppt_x</p:attrName>
                                        </p:attrNameLst>
                                      </p:cBhvr>
                                      <p:tavLst>
                                        <p:tav tm="0">
                                          <p:val>
                                            <p:strVal val="0-#ppt_w/2"/>
                                          </p:val>
                                        </p:tav>
                                        <p:tav tm="100000">
                                          <p:val>
                                            <p:strVal val="#ppt_x"/>
                                          </p:val>
                                        </p:tav>
                                      </p:tavLst>
                                    </p:anim>
                                    <p:anim calcmode="lin" valueType="num">
                                      <p:cBhvr additive="base">
                                        <p:cTn id="200" dur="500" fill="hold"/>
                                        <p:tgtEl>
                                          <p:spTgt spid="353319"/>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nodeType="clickEffect">
                                  <p:stCondLst>
                                    <p:cond delay="0"/>
                                  </p:stCondLst>
                                  <p:childTnLst>
                                    <p:set>
                                      <p:cBhvr>
                                        <p:cTn id="204" dur="1" fill="hold">
                                          <p:stCondLst>
                                            <p:cond delay="0"/>
                                          </p:stCondLst>
                                        </p:cTn>
                                        <p:tgtEl>
                                          <p:spTgt spid="353320"/>
                                        </p:tgtEl>
                                        <p:attrNameLst>
                                          <p:attrName>style.visibility</p:attrName>
                                        </p:attrNameLst>
                                      </p:cBhvr>
                                      <p:to>
                                        <p:strVal val="visible"/>
                                      </p:to>
                                    </p:set>
                                    <p:anim calcmode="lin" valueType="num">
                                      <p:cBhvr additive="base">
                                        <p:cTn id="205" dur="500" fill="hold"/>
                                        <p:tgtEl>
                                          <p:spTgt spid="353320"/>
                                        </p:tgtEl>
                                        <p:attrNameLst>
                                          <p:attrName>ppt_x</p:attrName>
                                        </p:attrNameLst>
                                      </p:cBhvr>
                                      <p:tavLst>
                                        <p:tav tm="0">
                                          <p:val>
                                            <p:strVal val="0-#ppt_w/2"/>
                                          </p:val>
                                        </p:tav>
                                        <p:tav tm="100000">
                                          <p:val>
                                            <p:strVal val="#ppt_x"/>
                                          </p:val>
                                        </p:tav>
                                      </p:tavLst>
                                    </p:anim>
                                    <p:anim calcmode="lin" valueType="num">
                                      <p:cBhvr additive="base">
                                        <p:cTn id="206" dur="500" fill="hold"/>
                                        <p:tgtEl>
                                          <p:spTgt spid="353320"/>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353293"/>
                                        </p:tgtEl>
                                        <p:attrNameLst>
                                          <p:attrName>style.visibility</p:attrName>
                                        </p:attrNameLst>
                                      </p:cBhvr>
                                      <p:to>
                                        <p:strVal val="visible"/>
                                      </p:to>
                                    </p:set>
                                    <p:anim calcmode="lin" valueType="num">
                                      <p:cBhvr additive="base">
                                        <p:cTn id="211" dur="500" fill="hold"/>
                                        <p:tgtEl>
                                          <p:spTgt spid="353293"/>
                                        </p:tgtEl>
                                        <p:attrNameLst>
                                          <p:attrName>ppt_x</p:attrName>
                                        </p:attrNameLst>
                                      </p:cBhvr>
                                      <p:tavLst>
                                        <p:tav tm="0">
                                          <p:val>
                                            <p:strVal val="0-#ppt_w/2"/>
                                          </p:val>
                                        </p:tav>
                                        <p:tav tm="100000">
                                          <p:val>
                                            <p:strVal val="#ppt_x"/>
                                          </p:val>
                                        </p:tav>
                                      </p:tavLst>
                                    </p:anim>
                                    <p:anim calcmode="lin" valueType="num">
                                      <p:cBhvr additive="base">
                                        <p:cTn id="212" dur="500" fill="hold"/>
                                        <p:tgtEl>
                                          <p:spTgt spid="353293"/>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nodeType="clickEffect">
                                  <p:stCondLst>
                                    <p:cond delay="0"/>
                                  </p:stCondLst>
                                  <p:childTnLst>
                                    <p:set>
                                      <p:cBhvr>
                                        <p:cTn id="216" dur="1" fill="hold">
                                          <p:stCondLst>
                                            <p:cond delay="0"/>
                                          </p:stCondLst>
                                        </p:cTn>
                                        <p:tgtEl>
                                          <p:spTgt spid="353304"/>
                                        </p:tgtEl>
                                        <p:attrNameLst>
                                          <p:attrName>style.visibility</p:attrName>
                                        </p:attrNameLst>
                                      </p:cBhvr>
                                      <p:to>
                                        <p:strVal val="visible"/>
                                      </p:to>
                                    </p:set>
                                    <p:anim calcmode="lin" valueType="num">
                                      <p:cBhvr additive="base">
                                        <p:cTn id="217" dur="500" fill="hold"/>
                                        <p:tgtEl>
                                          <p:spTgt spid="353304"/>
                                        </p:tgtEl>
                                        <p:attrNameLst>
                                          <p:attrName>ppt_x</p:attrName>
                                        </p:attrNameLst>
                                      </p:cBhvr>
                                      <p:tavLst>
                                        <p:tav tm="0">
                                          <p:val>
                                            <p:strVal val="0-#ppt_w/2"/>
                                          </p:val>
                                        </p:tav>
                                        <p:tav tm="100000">
                                          <p:val>
                                            <p:strVal val="#ppt_x"/>
                                          </p:val>
                                        </p:tav>
                                      </p:tavLst>
                                    </p:anim>
                                    <p:anim calcmode="lin" valueType="num">
                                      <p:cBhvr additive="base">
                                        <p:cTn id="218" dur="500" fill="hold"/>
                                        <p:tgtEl>
                                          <p:spTgt spid="353304"/>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353282"/>
                                        </p:tgtEl>
                                        <p:attrNameLst>
                                          <p:attrName>style.visibility</p:attrName>
                                        </p:attrNameLst>
                                      </p:cBhvr>
                                      <p:to>
                                        <p:strVal val="visible"/>
                                      </p:to>
                                    </p:set>
                                    <p:anim calcmode="lin" valueType="num">
                                      <p:cBhvr additive="base">
                                        <p:cTn id="223" dur="500" fill="hold"/>
                                        <p:tgtEl>
                                          <p:spTgt spid="353282"/>
                                        </p:tgtEl>
                                        <p:attrNameLst>
                                          <p:attrName>ppt_x</p:attrName>
                                        </p:attrNameLst>
                                      </p:cBhvr>
                                      <p:tavLst>
                                        <p:tav tm="0">
                                          <p:val>
                                            <p:strVal val="0-#ppt_w/2"/>
                                          </p:val>
                                        </p:tav>
                                        <p:tav tm="100000">
                                          <p:val>
                                            <p:strVal val="#ppt_x"/>
                                          </p:val>
                                        </p:tav>
                                      </p:tavLst>
                                    </p:anim>
                                    <p:anim calcmode="lin" valueType="num">
                                      <p:cBhvr additive="base">
                                        <p:cTn id="224" dur="500" fill="hold"/>
                                        <p:tgtEl>
                                          <p:spTgt spid="353282"/>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nodeType="clickEffect">
                                  <p:stCondLst>
                                    <p:cond delay="0"/>
                                  </p:stCondLst>
                                  <p:childTnLst>
                                    <p:set>
                                      <p:cBhvr>
                                        <p:cTn id="228" dur="1" fill="hold">
                                          <p:stCondLst>
                                            <p:cond delay="0"/>
                                          </p:stCondLst>
                                        </p:cTn>
                                        <p:tgtEl>
                                          <p:spTgt spid="353312"/>
                                        </p:tgtEl>
                                        <p:attrNameLst>
                                          <p:attrName>style.visibility</p:attrName>
                                        </p:attrNameLst>
                                      </p:cBhvr>
                                      <p:to>
                                        <p:strVal val="visible"/>
                                      </p:to>
                                    </p:set>
                                    <p:anim calcmode="lin" valueType="num">
                                      <p:cBhvr additive="base">
                                        <p:cTn id="229" dur="500" fill="hold"/>
                                        <p:tgtEl>
                                          <p:spTgt spid="353312"/>
                                        </p:tgtEl>
                                        <p:attrNameLst>
                                          <p:attrName>ppt_x</p:attrName>
                                        </p:attrNameLst>
                                      </p:cBhvr>
                                      <p:tavLst>
                                        <p:tav tm="0">
                                          <p:val>
                                            <p:strVal val="0-#ppt_w/2"/>
                                          </p:val>
                                        </p:tav>
                                        <p:tav tm="100000">
                                          <p:val>
                                            <p:strVal val="#ppt_x"/>
                                          </p:val>
                                        </p:tav>
                                      </p:tavLst>
                                    </p:anim>
                                    <p:anim calcmode="lin" valueType="num">
                                      <p:cBhvr additive="base">
                                        <p:cTn id="230" dur="500" fill="hold"/>
                                        <p:tgtEl>
                                          <p:spTgt spid="353312"/>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nodeType="clickEffect">
                                  <p:stCondLst>
                                    <p:cond delay="0"/>
                                  </p:stCondLst>
                                  <p:childTnLst>
                                    <p:set>
                                      <p:cBhvr>
                                        <p:cTn id="234" dur="1" fill="hold">
                                          <p:stCondLst>
                                            <p:cond delay="0"/>
                                          </p:stCondLst>
                                        </p:cTn>
                                        <p:tgtEl>
                                          <p:spTgt spid="353313"/>
                                        </p:tgtEl>
                                        <p:attrNameLst>
                                          <p:attrName>style.visibility</p:attrName>
                                        </p:attrNameLst>
                                      </p:cBhvr>
                                      <p:to>
                                        <p:strVal val="visible"/>
                                      </p:to>
                                    </p:set>
                                    <p:anim calcmode="lin" valueType="num">
                                      <p:cBhvr additive="base">
                                        <p:cTn id="235" dur="500" fill="hold"/>
                                        <p:tgtEl>
                                          <p:spTgt spid="353313"/>
                                        </p:tgtEl>
                                        <p:attrNameLst>
                                          <p:attrName>ppt_x</p:attrName>
                                        </p:attrNameLst>
                                      </p:cBhvr>
                                      <p:tavLst>
                                        <p:tav tm="0">
                                          <p:val>
                                            <p:strVal val="0-#ppt_w/2"/>
                                          </p:val>
                                        </p:tav>
                                        <p:tav tm="100000">
                                          <p:val>
                                            <p:strVal val="#ppt_x"/>
                                          </p:val>
                                        </p:tav>
                                      </p:tavLst>
                                    </p:anim>
                                    <p:anim calcmode="lin" valueType="num">
                                      <p:cBhvr additive="base">
                                        <p:cTn id="236" dur="500" fill="hold"/>
                                        <p:tgtEl>
                                          <p:spTgt spid="353313"/>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nodeType="clickEffect">
                                  <p:stCondLst>
                                    <p:cond delay="0"/>
                                  </p:stCondLst>
                                  <p:childTnLst>
                                    <p:set>
                                      <p:cBhvr>
                                        <p:cTn id="240" dur="1" fill="hold">
                                          <p:stCondLst>
                                            <p:cond delay="0"/>
                                          </p:stCondLst>
                                        </p:cTn>
                                        <p:tgtEl>
                                          <p:spTgt spid="353314"/>
                                        </p:tgtEl>
                                        <p:attrNameLst>
                                          <p:attrName>style.visibility</p:attrName>
                                        </p:attrNameLst>
                                      </p:cBhvr>
                                      <p:to>
                                        <p:strVal val="visible"/>
                                      </p:to>
                                    </p:set>
                                    <p:anim calcmode="lin" valueType="num">
                                      <p:cBhvr additive="base">
                                        <p:cTn id="241" dur="500" fill="hold"/>
                                        <p:tgtEl>
                                          <p:spTgt spid="353314"/>
                                        </p:tgtEl>
                                        <p:attrNameLst>
                                          <p:attrName>ppt_x</p:attrName>
                                        </p:attrNameLst>
                                      </p:cBhvr>
                                      <p:tavLst>
                                        <p:tav tm="0">
                                          <p:val>
                                            <p:strVal val="0-#ppt_w/2"/>
                                          </p:val>
                                        </p:tav>
                                        <p:tav tm="100000">
                                          <p:val>
                                            <p:strVal val="#ppt_x"/>
                                          </p:val>
                                        </p:tav>
                                      </p:tavLst>
                                    </p:anim>
                                    <p:anim calcmode="lin" valueType="num">
                                      <p:cBhvr additive="base">
                                        <p:cTn id="242" dur="500" fill="hold"/>
                                        <p:tgtEl>
                                          <p:spTgt spid="353314"/>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grpId="0" nodeType="clickEffect">
                                  <p:stCondLst>
                                    <p:cond delay="0"/>
                                  </p:stCondLst>
                                  <p:childTnLst>
                                    <p:set>
                                      <p:cBhvr>
                                        <p:cTn id="246" dur="1" fill="hold">
                                          <p:stCondLst>
                                            <p:cond delay="0"/>
                                          </p:stCondLst>
                                        </p:cTn>
                                        <p:tgtEl>
                                          <p:spTgt spid="353290"/>
                                        </p:tgtEl>
                                        <p:attrNameLst>
                                          <p:attrName>style.visibility</p:attrName>
                                        </p:attrNameLst>
                                      </p:cBhvr>
                                      <p:to>
                                        <p:strVal val="visible"/>
                                      </p:to>
                                    </p:set>
                                    <p:anim calcmode="lin" valueType="num">
                                      <p:cBhvr additive="base">
                                        <p:cTn id="247" dur="500" fill="hold"/>
                                        <p:tgtEl>
                                          <p:spTgt spid="353290"/>
                                        </p:tgtEl>
                                        <p:attrNameLst>
                                          <p:attrName>ppt_x</p:attrName>
                                        </p:attrNameLst>
                                      </p:cBhvr>
                                      <p:tavLst>
                                        <p:tav tm="0">
                                          <p:val>
                                            <p:strVal val="0-#ppt_w/2"/>
                                          </p:val>
                                        </p:tav>
                                        <p:tav tm="100000">
                                          <p:val>
                                            <p:strVal val="#ppt_x"/>
                                          </p:val>
                                        </p:tav>
                                      </p:tavLst>
                                    </p:anim>
                                    <p:anim calcmode="lin" valueType="num">
                                      <p:cBhvr additive="base">
                                        <p:cTn id="248" dur="500" fill="hold"/>
                                        <p:tgtEl>
                                          <p:spTgt spid="353290"/>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nodeType="clickEffect">
                                  <p:stCondLst>
                                    <p:cond delay="0"/>
                                  </p:stCondLst>
                                  <p:childTnLst>
                                    <p:set>
                                      <p:cBhvr>
                                        <p:cTn id="252" dur="1" fill="hold">
                                          <p:stCondLst>
                                            <p:cond delay="0"/>
                                          </p:stCondLst>
                                        </p:cTn>
                                        <p:tgtEl>
                                          <p:spTgt spid="353324"/>
                                        </p:tgtEl>
                                        <p:attrNameLst>
                                          <p:attrName>style.visibility</p:attrName>
                                        </p:attrNameLst>
                                      </p:cBhvr>
                                      <p:to>
                                        <p:strVal val="visible"/>
                                      </p:to>
                                    </p:set>
                                    <p:anim calcmode="lin" valueType="num">
                                      <p:cBhvr additive="base">
                                        <p:cTn id="253" dur="500" fill="hold"/>
                                        <p:tgtEl>
                                          <p:spTgt spid="353324"/>
                                        </p:tgtEl>
                                        <p:attrNameLst>
                                          <p:attrName>ppt_x</p:attrName>
                                        </p:attrNameLst>
                                      </p:cBhvr>
                                      <p:tavLst>
                                        <p:tav tm="0">
                                          <p:val>
                                            <p:strVal val="0-#ppt_w/2"/>
                                          </p:val>
                                        </p:tav>
                                        <p:tav tm="100000">
                                          <p:val>
                                            <p:strVal val="#ppt_x"/>
                                          </p:val>
                                        </p:tav>
                                      </p:tavLst>
                                    </p:anim>
                                    <p:anim calcmode="lin" valueType="num">
                                      <p:cBhvr additive="base">
                                        <p:cTn id="254" dur="500" fill="hold"/>
                                        <p:tgtEl>
                                          <p:spTgt spid="353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nimBg="1" autoUpdateAnimBg="0"/>
      <p:bldP spid="353283" grpId="0" animBg="1" autoUpdateAnimBg="0"/>
      <p:bldP spid="353284" grpId="0" animBg="1" autoUpdateAnimBg="0"/>
      <p:bldP spid="353285" grpId="0" animBg="1" autoUpdateAnimBg="0"/>
      <p:bldP spid="353286" grpId="0" animBg="1" autoUpdateAnimBg="0"/>
      <p:bldP spid="353287" grpId="0" animBg="1" autoUpdateAnimBg="0"/>
      <p:bldP spid="353288" grpId="0" animBg="1" autoUpdateAnimBg="0"/>
      <p:bldP spid="353289" grpId="0" animBg="1" autoUpdateAnimBg="0"/>
      <p:bldP spid="353290" grpId="0" animBg="1" autoUpdateAnimBg="0"/>
      <p:bldP spid="353291" grpId="0" animBg="1" autoUpdateAnimBg="0"/>
      <p:bldP spid="353292" grpId="0" animBg="1" autoUpdateAnimBg="0"/>
      <p:bldP spid="353293" grpId="0" animBg="1" autoUpdateAnimBg="0"/>
      <p:bldP spid="353294" grpId="0" animBg="1" autoUpdateAnimBg="0"/>
      <p:bldP spid="353295" grpId="0" animBg="1" autoUpdateAnimBg="0"/>
      <p:bldP spid="353296" grpId="0" animBg="1" autoUpdateAnimBg="0"/>
      <p:bldP spid="353297" grpId="0" animBg="1" autoUpdateAnimBg="0"/>
      <p:bldP spid="353298" grpId="0" animBg="1" autoUpdateAnimBg="0"/>
      <p:bldP spid="353299" grpId="0" animBg="1" autoUpdateAnimBg="0"/>
      <p:bldP spid="353300" grpId="0" animBg="1" autoUpdateAnimBg="0"/>
      <p:bldP spid="353301" grpId="0" animBg="1" autoUpdateAnimBg="0"/>
      <p:bldP spid="353302"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C6AC307-EDF2-49B9-B5E3-9C8A5D330D3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3667" name="Rectangle 2"/>
          <p:cNvSpPr>
            <a:spLocks noGrp="1" noChangeArrowheads="1"/>
          </p:cNvSpPr>
          <p:nvPr>
            <p:ph type="title"/>
          </p:nvPr>
        </p:nvSpPr>
        <p:spPr>
          <a:xfrm>
            <a:off x="457200" y="277813"/>
            <a:ext cx="8218488" cy="774700"/>
          </a:xfrm>
        </p:spPr>
        <p:txBody>
          <a:bodyPr/>
          <a:lstStyle/>
          <a:p>
            <a:pPr eaLnBrk="1" hangingPunct="1"/>
            <a:r>
              <a:rPr lang="zh-CN" altLang="en-US" sz="3200" b="1" dirty="0">
                <a:solidFill>
                  <a:schemeClr val="tx1"/>
                </a:solidFill>
              </a:rPr>
              <a:t>四 歧义文法（二义文法）</a:t>
            </a:r>
            <a:endParaRPr lang="zh-CN" altLang="en-US" sz="3200" b="1" dirty="0">
              <a:solidFill>
                <a:schemeClr val="tx1"/>
              </a:solidFill>
            </a:endParaRPr>
          </a:p>
        </p:txBody>
      </p:sp>
      <p:sp>
        <p:nvSpPr>
          <p:cNvPr id="252931" name="Rectangle 3"/>
          <p:cNvSpPr>
            <a:spLocks noGrp="1" noChangeArrowheads="1"/>
          </p:cNvSpPr>
          <p:nvPr>
            <p:ph type="body" idx="1"/>
          </p:nvPr>
        </p:nvSpPr>
        <p:spPr>
          <a:xfrm>
            <a:off x="395288" y="1052513"/>
            <a:ext cx="8229600" cy="5516562"/>
          </a:xfrm>
        </p:spPr>
        <p:txBody>
          <a:bodyPr/>
          <a:lstStyle/>
          <a:p>
            <a:pPr eaLnBrk="1" hangingPunct="1">
              <a:lnSpc>
                <a:spcPct val="150000"/>
              </a:lnSpc>
            </a:pPr>
            <a:r>
              <a:rPr lang="en-US" altLang="zh-CN" sz="2400" b="1" dirty="0"/>
              <a:t>(1)</a:t>
            </a:r>
            <a:r>
              <a:rPr lang="zh-CN" altLang="en-US" sz="2400" b="1" dirty="0"/>
              <a:t> 语法树与最左（或最右）推导是一一对应的。</a:t>
            </a:r>
            <a:endParaRPr lang="zh-CN" altLang="en-US" sz="2400" b="1" dirty="0"/>
          </a:p>
          <a:p>
            <a:pPr eaLnBrk="1" hangingPunct="1">
              <a:lnSpc>
                <a:spcPct val="150000"/>
              </a:lnSpc>
              <a:buFont typeface="Wingdings" panose="05000000000000000000" pitchFamily="2" charset="2"/>
              <a:buNone/>
            </a:pPr>
            <a:r>
              <a:rPr lang="zh-CN" altLang="en-US" sz="2400" b="1" dirty="0"/>
              <a:t>   对于</a:t>
            </a:r>
            <a:r>
              <a:rPr lang="zh-CN" altLang="en-US" sz="2400" b="1" dirty="0">
                <a:solidFill>
                  <a:srgbClr val="3333CC"/>
                </a:solidFill>
              </a:rPr>
              <a:t>非歧义文法</a:t>
            </a:r>
            <a:r>
              <a:rPr lang="zh-CN" altLang="en-US" sz="2400" b="1" dirty="0"/>
              <a:t>，一个句型的不同推导对应同一棵语法树。即：语法树是各种推导的共同抽象。</a:t>
            </a:r>
            <a:endParaRPr lang="zh-CN" altLang="en-US" sz="2400" b="1" dirty="0"/>
          </a:p>
          <a:p>
            <a:pPr eaLnBrk="1" hangingPunct="1">
              <a:lnSpc>
                <a:spcPct val="150000"/>
              </a:lnSpc>
            </a:pPr>
            <a:r>
              <a:rPr lang="en-US" altLang="zh-CN" sz="2400" b="1" dirty="0"/>
              <a:t>(2)</a:t>
            </a:r>
            <a:r>
              <a:rPr lang="zh-CN" altLang="en-US" sz="2400" b="1" dirty="0"/>
              <a:t> </a:t>
            </a:r>
            <a:r>
              <a:rPr lang="zh-CN" altLang="en-US" sz="2400" b="1" dirty="0">
                <a:solidFill>
                  <a:srgbClr val="3333CC"/>
                </a:solidFill>
              </a:rPr>
              <a:t>歧义文法</a:t>
            </a:r>
            <a:r>
              <a:rPr lang="zh-CN" altLang="en-US" sz="2400" b="1" dirty="0"/>
              <a:t>：如果</a:t>
            </a:r>
            <a:r>
              <a:rPr lang="en-US" altLang="zh-CN" sz="2400" b="1" dirty="0"/>
              <a:t>L(G)</a:t>
            </a:r>
            <a:r>
              <a:rPr lang="zh-CN" altLang="en-US" sz="2400" b="1" dirty="0"/>
              <a:t>中至少存在一个句子，它有两棵以上的语法树（或有两个不同的最左（右）推导），则称文法</a:t>
            </a:r>
            <a:r>
              <a:rPr lang="en-US" altLang="zh-CN" sz="2400" b="1" dirty="0"/>
              <a:t>G</a:t>
            </a:r>
            <a:r>
              <a:rPr lang="zh-CN" altLang="en-US" sz="2400" b="1" dirty="0"/>
              <a:t>是歧义的 。</a:t>
            </a:r>
            <a:endParaRPr lang="zh-CN" altLang="en-US" sz="2400" b="1" dirty="0"/>
          </a:p>
          <a:p>
            <a:pPr eaLnBrk="1" hangingPunct="1">
              <a:lnSpc>
                <a:spcPct val="150000"/>
              </a:lnSpc>
            </a:pPr>
            <a:r>
              <a:rPr lang="en-US" altLang="zh-CN" sz="2400" b="1" dirty="0"/>
              <a:t>(3)</a:t>
            </a:r>
            <a:r>
              <a:rPr lang="zh-CN" altLang="en-US" sz="2400" b="1" dirty="0"/>
              <a:t> 文法歧义不等价于语言歧义。</a:t>
            </a:r>
            <a:endParaRPr lang="zh-CN" altLang="en-US" sz="2400" b="1" dirty="0"/>
          </a:p>
          <a:p>
            <a:pPr eaLnBrk="1" hangingPunct="1">
              <a:lnSpc>
                <a:spcPct val="150000"/>
              </a:lnSpc>
            </a:pPr>
            <a:r>
              <a:rPr lang="en-US" altLang="zh-CN" sz="2400" b="1" dirty="0"/>
              <a:t>(4)</a:t>
            </a:r>
            <a:r>
              <a:rPr lang="zh-CN" altLang="en-US" sz="2400" b="1" dirty="0"/>
              <a:t> 只有文法是非歧义的，语法分析才可唯一进行。</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blinds(horizontal)">
                                      <p:cBhvr>
                                        <p:cTn id="7" dur="500"/>
                                        <p:tgtEl>
                                          <p:spTgt spid="252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2931">
                                            <p:txEl>
                                              <p:pRg st="1" end="1"/>
                                            </p:txEl>
                                          </p:spTgt>
                                        </p:tgtEl>
                                        <p:attrNameLst>
                                          <p:attrName>style.visibility</p:attrName>
                                        </p:attrNameLst>
                                      </p:cBhvr>
                                      <p:to>
                                        <p:strVal val="visible"/>
                                      </p:to>
                                    </p:set>
                                    <p:animEffect transition="in" filter="blinds(horizontal)">
                                      <p:cBhvr>
                                        <p:cTn id="12" dur="500"/>
                                        <p:tgtEl>
                                          <p:spTgt spid="252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2931">
                                            <p:txEl>
                                              <p:pRg st="2" end="2"/>
                                            </p:txEl>
                                          </p:spTgt>
                                        </p:tgtEl>
                                        <p:attrNameLst>
                                          <p:attrName>style.visibility</p:attrName>
                                        </p:attrNameLst>
                                      </p:cBhvr>
                                      <p:to>
                                        <p:strVal val="visible"/>
                                      </p:to>
                                    </p:set>
                                    <p:animEffect transition="in" filter="blinds(horizontal)">
                                      <p:cBhvr>
                                        <p:cTn id="17" dur="500"/>
                                        <p:tgtEl>
                                          <p:spTgt spid="2529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2931">
                                            <p:txEl>
                                              <p:pRg st="3" end="3"/>
                                            </p:txEl>
                                          </p:spTgt>
                                        </p:tgtEl>
                                        <p:attrNameLst>
                                          <p:attrName>style.visibility</p:attrName>
                                        </p:attrNameLst>
                                      </p:cBhvr>
                                      <p:to>
                                        <p:strVal val="visible"/>
                                      </p:to>
                                    </p:set>
                                    <p:animEffect transition="in" filter="blinds(horizontal)">
                                      <p:cBhvr>
                                        <p:cTn id="22" dur="500"/>
                                        <p:tgtEl>
                                          <p:spTgt spid="2529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2931">
                                            <p:txEl>
                                              <p:pRg st="4" end="4"/>
                                            </p:txEl>
                                          </p:spTgt>
                                        </p:tgtEl>
                                        <p:attrNameLst>
                                          <p:attrName>style.visibility</p:attrName>
                                        </p:attrNameLst>
                                      </p:cBhvr>
                                      <p:to>
                                        <p:strVal val="visible"/>
                                      </p:to>
                                    </p:set>
                                    <p:animEffect transition="in" filter="blinds(horizontal)">
                                      <p:cBhvr>
                                        <p:cTn id="27" dur="500"/>
                                        <p:tgtEl>
                                          <p:spTgt spid="252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33BB0BF-6F45-49FB-8199-1A632850F8E8}"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4691" name="Rectangle 2"/>
          <p:cNvSpPr>
            <a:spLocks noGrp="1" noChangeArrowheads="1"/>
          </p:cNvSpPr>
          <p:nvPr>
            <p:ph type="title"/>
          </p:nvPr>
        </p:nvSpPr>
        <p:spPr>
          <a:xfrm>
            <a:off x="685800" y="228600"/>
            <a:ext cx="7772400" cy="609600"/>
          </a:xfrm>
        </p:spPr>
        <p:txBody>
          <a:bodyPr/>
          <a:lstStyle/>
          <a:p>
            <a:pPr eaLnBrk="1" hangingPunct="1"/>
            <a:r>
              <a:rPr lang="zh-CN" altLang="en-US" sz="3600" b="1" dirty="0">
                <a:solidFill>
                  <a:srgbClr val="A50021"/>
                </a:solidFill>
                <a:latin typeface="华文细黑" panose="02010600040101010101" pitchFamily="2" charset="-122"/>
              </a:rPr>
              <a:t>文法的二义性</a:t>
            </a:r>
            <a:r>
              <a:rPr lang="zh-CN" altLang="en-US" sz="3600" dirty="0">
                <a:solidFill>
                  <a:srgbClr val="A50021"/>
                </a:solidFill>
                <a:latin typeface="华文细黑" panose="02010600040101010101" pitchFamily="2" charset="-122"/>
              </a:rPr>
              <a:t> </a:t>
            </a:r>
            <a:endParaRPr lang="zh-CN" altLang="en-US" sz="3600" dirty="0">
              <a:solidFill>
                <a:srgbClr val="A50021"/>
              </a:solidFill>
              <a:latin typeface="华文细黑" panose="02010600040101010101" pitchFamily="2" charset="-122"/>
            </a:endParaRPr>
          </a:p>
        </p:txBody>
      </p:sp>
      <p:sp>
        <p:nvSpPr>
          <p:cNvPr id="114692"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4693" name="Text Box 4"/>
          <p:cNvSpPr txBox="1">
            <a:spLocks noChangeArrowheads="1"/>
          </p:cNvSpPr>
          <p:nvPr/>
        </p:nvSpPr>
        <p:spPr bwMode="auto">
          <a:xfrm>
            <a:off x="152400" y="1449796"/>
            <a:ext cx="83058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如果一个文法存在某个句子，对应两棵以上不同的语法树，或者说它有两个不同的最左推导或最右推导，则称文法是</a:t>
            </a:r>
            <a:r>
              <a:rPr lang="zh-CN" altLang="en-US" b="1" dirty="0">
                <a:solidFill>
                  <a:srgbClr val="FF0000"/>
                </a:solidFill>
                <a:latin typeface="华文细黑" panose="02010600040101010101" pitchFamily="2" charset="-122"/>
                <a:ea typeface="华文细黑" panose="02010600040101010101" pitchFamily="2" charset="-122"/>
              </a:rPr>
              <a:t>歧义文法</a:t>
            </a:r>
            <a:r>
              <a:rPr lang="en-US" altLang="zh-CN" b="1" dirty="0">
                <a:solidFill>
                  <a:srgbClr val="FF0000"/>
                </a:solidFill>
                <a:latin typeface="华文细黑" panose="02010600040101010101" pitchFamily="2" charset="-122"/>
                <a:ea typeface="华文细黑" panose="02010600040101010101" pitchFamily="2" charset="-122"/>
              </a:rPr>
              <a:t>,</a:t>
            </a:r>
            <a:r>
              <a:rPr lang="zh-CN" altLang="en-US" b="1" dirty="0">
                <a:solidFill>
                  <a:srgbClr val="FF0000"/>
                </a:solidFill>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也称</a:t>
            </a:r>
            <a:r>
              <a:rPr lang="zh-CN" altLang="en-US" b="1" dirty="0">
                <a:solidFill>
                  <a:srgbClr val="FF0000"/>
                </a:solidFill>
                <a:latin typeface="华文细黑" panose="02010600040101010101" pitchFamily="2" charset="-122"/>
                <a:ea typeface="华文细黑" panose="02010600040101010101" pitchFamily="2" charset="-122"/>
              </a:rPr>
              <a:t>二义文法。</a:t>
            </a:r>
            <a:endParaRPr lang="zh-CN" altLang="en-US" b="1" dirty="0">
              <a:solidFill>
                <a:srgbClr val="FF0000"/>
              </a:solidFill>
              <a:latin typeface="华文细黑" panose="02010600040101010101" pitchFamily="2" charset="-122"/>
              <a:ea typeface="华文细黑" panose="02010600040101010101" pitchFamily="2" charset="-122"/>
            </a:endParaRPr>
          </a:p>
          <a:p>
            <a:pPr eaLnBrk="1" hangingPunct="1">
              <a:lnSpc>
                <a:spcPct val="150000"/>
              </a:lnSpc>
            </a:pPr>
            <a:r>
              <a:rPr lang="zh-CN" altLang="en-US" b="1" dirty="0">
                <a:latin typeface="华文细黑" panose="02010600040101010101" pitchFamily="2" charset="-122"/>
                <a:ea typeface="华文细黑" panose="02010600040101010101" pitchFamily="2" charset="-122"/>
              </a:rPr>
              <a:t>    文法的歧义不等价语言的歧义。只有当产生一个语言的所有文法都是歧义的，这个语言才被认为是歧义的。</a:t>
            </a:r>
            <a:endParaRPr lang="zh-CN" altLang="en-US"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8B009FF-B899-41FE-A5B5-AB495DBB3B8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5715" name="Rectangle 2"/>
          <p:cNvSpPr>
            <a:spLocks noGrp="1" noChangeArrowheads="1"/>
          </p:cNvSpPr>
          <p:nvPr>
            <p:ph type="title"/>
          </p:nvPr>
        </p:nvSpPr>
        <p:spPr>
          <a:xfrm>
            <a:off x="685800" y="228600"/>
            <a:ext cx="7772400" cy="609600"/>
          </a:xfrm>
        </p:spPr>
        <p:txBody>
          <a:bodyPr/>
          <a:lstStyle/>
          <a:p>
            <a:pPr eaLnBrk="1" hangingPunct="1"/>
            <a:r>
              <a:rPr lang="zh-CN" altLang="en-US" sz="3600" b="1" dirty="0">
                <a:solidFill>
                  <a:srgbClr val="A50021"/>
                </a:solidFill>
                <a:latin typeface="华文细黑" panose="02010600040101010101" pitchFamily="2" charset="-122"/>
              </a:rPr>
              <a:t>文法的二义性</a:t>
            </a:r>
            <a:r>
              <a:rPr lang="zh-CN" altLang="en-US" sz="3600" dirty="0">
                <a:solidFill>
                  <a:srgbClr val="A50021"/>
                </a:solidFill>
                <a:latin typeface="华文细黑" panose="02010600040101010101" pitchFamily="2" charset="-122"/>
              </a:rPr>
              <a:t> </a:t>
            </a:r>
            <a:endParaRPr lang="zh-CN" altLang="en-US" sz="3600" dirty="0">
              <a:solidFill>
                <a:srgbClr val="A50021"/>
              </a:solidFill>
              <a:latin typeface="华文细黑" panose="02010600040101010101" pitchFamily="2" charset="-122"/>
            </a:endParaRPr>
          </a:p>
        </p:txBody>
      </p:sp>
      <p:sp>
        <p:nvSpPr>
          <p:cNvPr id="115716"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717" name="Text Box 4"/>
          <p:cNvSpPr txBox="1">
            <a:spLocks noChangeArrowheads="1"/>
          </p:cNvSpPr>
          <p:nvPr/>
        </p:nvSpPr>
        <p:spPr bwMode="auto">
          <a:xfrm>
            <a:off x="395288" y="1341438"/>
            <a:ext cx="8534400" cy="835025"/>
          </a:xfrm>
          <a:prstGeom prst="rect">
            <a:avLst/>
          </a:prstGeom>
          <a:solidFill>
            <a:srgbClr val="FFCCFF"/>
          </a:solidFill>
          <a:ln w="12700">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0000"/>
                </a:solidFill>
                <a:ea typeface="华文细黑" panose="02010600040101010101" pitchFamily="2" charset="-122"/>
                <a:cs typeface="Times New Roman" panose="02020603050405020304" pitchFamily="18" charset="0"/>
              </a:rPr>
              <a:t>例如</a:t>
            </a:r>
            <a:r>
              <a:rPr lang="en-US" altLang="zh-CN" b="1" dirty="0">
                <a:solidFill>
                  <a:srgbClr val="000000"/>
                </a:solidFill>
                <a:ea typeface="华文细黑" panose="02010600040101010101" pitchFamily="2" charset="-122"/>
                <a:cs typeface="Times New Roman" panose="02020603050405020304" pitchFamily="18" charset="0"/>
              </a:rPr>
              <a:t>:</a:t>
            </a:r>
            <a:r>
              <a:rPr lang="zh-CN" altLang="en-US" b="1" dirty="0">
                <a:solidFill>
                  <a:srgbClr val="000000"/>
                </a:solidFill>
                <a:ea typeface="华文细黑" panose="02010600040101010101" pitchFamily="2" charset="-122"/>
                <a:cs typeface="Times New Roman" panose="02020603050405020304" pitchFamily="18" charset="0"/>
              </a:rPr>
              <a:t>有文法</a:t>
            </a:r>
            <a:r>
              <a:rPr lang="en-US" altLang="zh-CN" b="1" dirty="0">
                <a:solidFill>
                  <a:srgbClr val="000000"/>
                </a:solidFill>
                <a:ea typeface="华文细黑" panose="02010600040101010101" pitchFamily="2" charset="-122"/>
                <a:cs typeface="Times New Roman" panose="02020603050405020304" pitchFamily="18" charset="0"/>
              </a:rPr>
              <a:t>G1[E]</a:t>
            </a:r>
            <a:r>
              <a:rPr lang="zh-CN" altLang="en-US" b="1" dirty="0">
                <a:solidFill>
                  <a:srgbClr val="000000"/>
                </a:solidFill>
                <a:ea typeface="华文细黑" panose="02010600040101010101" pitchFamily="2" charset="-122"/>
                <a:cs typeface="Times New Roman" panose="02020603050405020304" pitchFamily="18" charset="0"/>
              </a:rPr>
              <a:t>：</a:t>
            </a:r>
            <a:r>
              <a:rPr lang="en-US" altLang="zh-CN" b="1" dirty="0">
                <a:solidFill>
                  <a:srgbClr val="000000"/>
                </a:solidFill>
                <a:ea typeface="华文细黑" panose="02010600040101010101" pitchFamily="2" charset="-122"/>
                <a:cs typeface="Times New Roman" panose="02020603050405020304" pitchFamily="18" charset="0"/>
              </a:rPr>
              <a:t>E → E+E </a:t>
            </a:r>
            <a:r>
              <a:rPr lang="en-US" altLang="zh-CN" b="1" dirty="0">
                <a:solidFill>
                  <a:srgbClr val="FF0000"/>
                </a:solidFill>
                <a:ea typeface="华文细黑" panose="02010600040101010101" pitchFamily="2" charset="-122"/>
                <a:cs typeface="Times New Roman" panose="02020603050405020304" pitchFamily="18" charset="0"/>
              </a:rPr>
              <a:t>| </a:t>
            </a:r>
            <a:r>
              <a:rPr lang="en-US" altLang="zh-CN" b="1" dirty="0">
                <a:solidFill>
                  <a:srgbClr val="000000"/>
                </a:solidFill>
                <a:ea typeface="华文细黑" panose="02010600040101010101" pitchFamily="2" charset="-122"/>
                <a:cs typeface="Times New Roman" panose="02020603050405020304" pitchFamily="18" charset="0"/>
              </a:rPr>
              <a:t>E*E </a:t>
            </a:r>
            <a:r>
              <a:rPr lang="en-US" altLang="zh-CN" b="1" dirty="0">
                <a:solidFill>
                  <a:srgbClr val="FF0000"/>
                </a:solidFill>
                <a:ea typeface="华文细黑" panose="02010600040101010101" pitchFamily="2" charset="-122"/>
                <a:cs typeface="Times New Roman" panose="02020603050405020304" pitchFamily="18" charset="0"/>
              </a:rPr>
              <a:t>|</a:t>
            </a:r>
            <a:r>
              <a:rPr lang="zh-CN" altLang="en-US" b="1" dirty="0">
                <a:solidFill>
                  <a:srgbClr val="000000"/>
                </a:solidFill>
                <a:ea typeface="华文细黑" panose="02010600040101010101" pitchFamily="2" charset="-122"/>
                <a:cs typeface="Times New Roman" panose="02020603050405020304" pitchFamily="18" charset="0"/>
              </a:rPr>
              <a:t>（</a:t>
            </a:r>
            <a:r>
              <a:rPr lang="en-US" altLang="zh-CN" b="1" dirty="0">
                <a:solidFill>
                  <a:srgbClr val="000000"/>
                </a:solidFill>
                <a:ea typeface="华文细黑" panose="02010600040101010101" pitchFamily="2" charset="-122"/>
                <a:cs typeface="Times New Roman" panose="02020603050405020304" pitchFamily="18" charset="0"/>
              </a:rPr>
              <a:t>E</a:t>
            </a:r>
            <a:r>
              <a:rPr lang="zh-CN" altLang="en-US" b="1" dirty="0">
                <a:solidFill>
                  <a:srgbClr val="000000"/>
                </a:solidFill>
                <a:ea typeface="华文细黑" panose="02010600040101010101" pitchFamily="2" charset="-122"/>
                <a:cs typeface="Times New Roman" panose="02020603050405020304" pitchFamily="18" charset="0"/>
              </a:rPr>
              <a:t>）</a:t>
            </a:r>
            <a:r>
              <a:rPr lang="en-US" altLang="zh-CN" b="1" dirty="0">
                <a:solidFill>
                  <a:srgbClr val="FF0000"/>
                </a:solidFill>
                <a:ea typeface="华文细黑" panose="02010600040101010101" pitchFamily="2" charset="-122"/>
                <a:cs typeface="Times New Roman" panose="02020603050405020304" pitchFamily="18" charset="0"/>
              </a:rPr>
              <a:t>|</a:t>
            </a:r>
            <a:r>
              <a:rPr lang="en-US" altLang="zh-CN" b="1" dirty="0">
                <a:solidFill>
                  <a:srgbClr val="000000"/>
                </a:solidFill>
                <a:ea typeface="华文细黑" panose="02010600040101010101" pitchFamily="2" charset="-122"/>
                <a:cs typeface="Times New Roman" panose="02020603050405020304" pitchFamily="18" charset="0"/>
              </a:rPr>
              <a:t> id</a:t>
            </a:r>
            <a:r>
              <a:rPr lang="en-US" altLang="zh-CN" b="1" dirty="0">
                <a:solidFill>
                  <a:srgbClr val="FF0000"/>
                </a:solidFill>
                <a:ea typeface="华文细黑" panose="02010600040101010101" pitchFamily="2" charset="-122"/>
                <a:cs typeface="Times New Roman" panose="02020603050405020304" pitchFamily="18" charset="0"/>
              </a:rPr>
              <a:t>|</a:t>
            </a:r>
            <a:r>
              <a:rPr lang="en-US" altLang="zh-CN" b="1" dirty="0">
                <a:solidFill>
                  <a:srgbClr val="000000"/>
                </a:solidFill>
                <a:ea typeface="华文细黑" panose="02010600040101010101" pitchFamily="2" charset="-122"/>
                <a:cs typeface="Times New Roman" panose="02020603050405020304" pitchFamily="18" charset="0"/>
              </a:rPr>
              <a:t> </a:t>
            </a:r>
            <a:r>
              <a:rPr lang="en-US" altLang="zh-CN" b="1" dirty="0" err="1">
                <a:solidFill>
                  <a:srgbClr val="000000"/>
                </a:solidFill>
                <a:ea typeface="华文细黑" panose="02010600040101010101" pitchFamily="2" charset="-122"/>
                <a:cs typeface="Times New Roman" panose="02020603050405020304" pitchFamily="18" charset="0"/>
              </a:rPr>
              <a:t>num</a:t>
            </a:r>
            <a:r>
              <a:rPr lang="zh-CN" altLang="en-US" b="1" dirty="0">
                <a:solidFill>
                  <a:srgbClr val="000000"/>
                </a:solidFill>
                <a:ea typeface="华文细黑" panose="02010600040101010101" pitchFamily="2" charset="-122"/>
                <a:cs typeface="Times New Roman" panose="02020603050405020304" pitchFamily="18" charset="0"/>
              </a:rPr>
              <a:t>，分析该文法是否为二义性文法。</a:t>
            </a:r>
            <a:endParaRPr lang="zh-CN" altLang="en-US" b="1" dirty="0">
              <a:solidFill>
                <a:schemeClr val="accent2"/>
              </a:solidFill>
              <a:ea typeface="华文细黑" panose="02010600040101010101" pitchFamily="2" charset="-122"/>
              <a:cs typeface="Times New Roman" panose="02020603050405020304" pitchFamily="18" charset="0"/>
            </a:endParaRPr>
          </a:p>
        </p:txBody>
      </p:sp>
      <p:sp>
        <p:nvSpPr>
          <p:cNvPr id="382981" name="Text Box 5"/>
          <p:cNvSpPr txBox="1">
            <a:spLocks noChangeArrowheads="1"/>
          </p:cNvSpPr>
          <p:nvPr/>
        </p:nvSpPr>
        <p:spPr bwMode="auto">
          <a:xfrm>
            <a:off x="574675" y="2636838"/>
            <a:ext cx="8569325" cy="3046412"/>
          </a:xfrm>
          <a:prstGeom prst="rect">
            <a:avLst/>
          </a:prstGeom>
          <a:solidFill>
            <a:schemeClr val="bg1"/>
          </a:solid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00"/>
                </a:solidFill>
                <a:ea typeface="华文细黑" panose="02010600040101010101" pitchFamily="2" charset="-122"/>
              </a:rPr>
              <a:t>解：该文法</a:t>
            </a:r>
            <a:r>
              <a:rPr lang="zh-CN" altLang="en-US" b="1" dirty="0">
                <a:ea typeface="华文细黑" panose="02010600040101010101" pitchFamily="2" charset="-122"/>
              </a:rPr>
              <a:t>产生语言</a:t>
            </a:r>
            <a:r>
              <a:rPr lang="en-US" altLang="zh-CN" b="1" dirty="0">
                <a:ea typeface="华文细黑" panose="02010600040101010101" pitchFamily="2" charset="-122"/>
              </a:rPr>
              <a:t>{</a:t>
            </a:r>
            <a:r>
              <a:rPr lang="zh-CN" altLang="en-US" b="1" dirty="0">
                <a:ea typeface="华文细黑" panose="02010600040101010101" pitchFamily="2" charset="-122"/>
              </a:rPr>
              <a:t>算术表达式</a:t>
            </a:r>
            <a:r>
              <a:rPr lang="en-US" altLang="zh-CN" b="1" dirty="0">
                <a:ea typeface="华文细黑" panose="02010600040101010101" pitchFamily="2" charset="-122"/>
              </a:rPr>
              <a:t>}</a:t>
            </a:r>
            <a:r>
              <a:rPr lang="zh-CN" altLang="en-US" b="1" dirty="0">
                <a:ea typeface="华文细黑" panose="02010600040101010101" pitchFamily="2" charset="-122"/>
              </a:rPr>
              <a:t>。</a:t>
            </a:r>
            <a:endParaRPr lang="zh-CN" altLang="en-US" b="1" dirty="0">
              <a:ea typeface="华文细黑" panose="02010600040101010101" pitchFamily="2" charset="-122"/>
            </a:endParaRPr>
          </a:p>
          <a:p>
            <a:pPr eaLnBrk="1" hangingPunct="1"/>
            <a:endParaRPr lang="zh-CN" altLang="en-US" b="1" dirty="0">
              <a:ea typeface="华文细黑" panose="02010600040101010101" pitchFamily="2" charset="-122"/>
            </a:endParaRPr>
          </a:p>
          <a:p>
            <a:pPr eaLnBrk="1" hangingPunct="1"/>
            <a:r>
              <a:rPr lang="zh-CN" altLang="en-US" b="1" dirty="0">
                <a:ea typeface="华文细黑" panose="02010600040101010101" pitchFamily="2" charset="-122"/>
              </a:rPr>
              <a:t>   文法中的非终极符</a:t>
            </a:r>
            <a:r>
              <a:rPr lang="en-US" altLang="zh-CN" b="1" dirty="0">
                <a:ea typeface="华文细黑" panose="02010600040101010101" pitchFamily="2" charset="-122"/>
              </a:rPr>
              <a:t>E</a:t>
            </a:r>
            <a:r>
              <a:rPr lang="zh-CN" altLang="en-US" b="1" dirty="0">
                <a:ea typeface="华文细黑" panose="02010600040101010101" pitchFamily="2" charset="-122"/>
              </a:rPr>
              <a:t>代表算术表达式，</a:t>
            </a:r>
            <a:endParaRPr lang="zh-CN" altLang="en-US" b="1" dirty="0">
              <a:ea typeface="华文细黑" panose="02010600040101010101" pitchFamily="2" charset="-122"/>
            </a:endParaRPr>
          </a:p>
          <a:p>
            <a:pPr eaLnBrk="1" hangingPunct="1"/>
            <a:endParaRPr lang="zh-CN" altLang="en-US" b="1" dirty="0">
              <a:ea typeface="华文细黑" panose="02010600040101010101" pitchFamily="2" charset="-122"/>
            </a:endParaRPr>
          </a:p>
          <a:p>
            <a:pPr eaLnBrk="1" hangingPunct="1"/>
            <a:r>
              <a:rPr lang="zh-CN" altLang="en-US" b="1" dirty="0">
                <a:ea typeface="华文细黑" panose="02010600040101010101" pitchFamily="2" charset="-122"/>
              </a:rPr>
              <a:t>  终极符集合是：</a:t>
            </a:r>
            <a:r>
              <a:rPr lang="en-US" altLang="zh-CN" b="1" dirty="0">
                <a:ea typeface="华文细黑" panose="02010600040101010101" pitchFamily="2" charset="-122"/>
              </a:rPr>
              <a:t>{+</a:t>
            </a:r>
            <a:r>
              <a:rPr lang="zh-CN" altLang="en-US" b="1" dirty="0">
                <a:ea typeface="华文细黑" panose="02010600040101010101" pitchFamily="2" charset="-122"/>
              </a:rPr>
              <a:t>，</a:t>
            </a:r>
            <a:r>
              <a:rPr lang="en-US" altLang="zh-CN" b="1" dirty="0">
                <a:ea typeface="华文细黑" panose="02010600040101010101" pitchFamily="2" charset="-122"/>
              </a:rPr>
              <a:t>-</a:t>
            </a:r>
            <a:r>
              <a:rPr lang="zh-CN" altLang="en-US" b="1" dirty="0">
                <a:ea typeface="华文细黑" panose="02010600040101010101" pitchFamily="2" charset="-122"/>
              </a:rPr>
              <a:t>，*，</a:t>
            </a:r>
            <a:r>
              <a:rPr lang="en-US" altLang="zh-CN" b="1" dirty="0">
                <a:ea typeface="华文细黑" panose="02010600040101010101" pitchFamily="2" charset="-122"/>
              </a:rPr>
              <a:t>/</a:t>
            </a:r>
            <a:r>
              <a:rPr lang="zh-CN" altLang="en-US" b="1" dirty="0">
                <a:ea typeface="华文细黑" panose="02010600040101010101" pitchFamily="2" charset="-122"/>
              </a:rPr>
              <a:t>，（，），</a:t>
            </a:r>
            <a:r>
              <a:rPr lang="en-US" altLang="zh-CN" b="1" dirty="0" err="1">
                <a:ea typeface="华文细黑" panose="02010600040101010101" pitchFamily="2" charset="-122"/>
              </a:rPr>
              <a:t>id,num</a:t>
            </a:r>
            <a:r>
              <a:rPr lang="en-US" altLang="zh-CN" b="1" dirty="0">
                <a:ea typeface="华文细黑" panose="02010600040101010101" pitchFamily="2" charset="-122"/>
              </a:rPr>
              <a:t>}</a:t>
            </a:r>
            <a:endParaRPr lang="en-US" altLang="zh-CN" b="1" dirty="0">
              <a:ea typeface="华文细黑" panose="02010600040101010101" pitchFamily="2" charset="-122"/>
            </a:endParaRPr>
          </a:p>
          <a:p>
            <a:pPr eaLnBrk="1" hangingPunct="1"/>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rPr>
              <a:t> </a:t>
            </a:r>
            <a:r>
              <a:rPr lang="zh-CN" altLang="en-US" b="1" dirty="0">
                <a:ea typeface="华文细黑" panose="02010600040101010101" pitchFamily="2" charset="-122"/>
              </a:rPr>
              <a:t>其中助记符</a:t>
            </a:r>
            <a:r>
              <a:rPr lang="en-US" altLang="zh-CN" b="1" dirty="0">
                <a:ea typeface="华文细黑" panose="02010600040101010101" pitchFamily="2" charset="-122"/>
              </a:rPr>
              <a:t>id</a:t>
            </a:r>
            <a:r>
              <a:rPr lang="zh-CN" altLang="en-US" b="1" dirty="0">
                <a:ea typeface="华文细黑" panose="02010600040101010101" pitchFamily="2" charset="-122"/>
              </a:rPr>
              <a:t>代表标识符，</a:t>
            </a:r>
            <a:r>
              <a:rPr lang="en-US" altLang="zh-CN" b="1" dirty="0" err="1">
                <a:ea typeface="华文细黑" panose="02010600040101010101" pitchFamily="2" charset="-122"/>
              </a:rPr>
              <a:t>num</a:t>
            </a:r>
            <a:r>
              <a:rPr lang="zh-CN" altLang="en-US" b="1" dirty="0">
                <a:ea typeface="华文细黑" panose="02010600040101010101" pitchFamily="2" charset="-122"/>
              </a:rPr>
              <a:t>代表无符号整数。</a:t>
            </a:r>
            <a:endParaRPr lang="zh-CN" altLang="en-US" b="1" dirty="0">
              <a:solidFill>
                <a:srgbClr val="000000"/>
              </a:solidFill>
              <a:ea typeface="华文细黑" panose="02010600040101010101" pitchFamily="2" charset="-122"/>
            </a:endParaRPr>
          </a:p>
          <a:p>
            <a:pPr eaLnBrk="1" hangingPunct="1"/>
            <a:r>
              <a:rPr lang="zh-CN" altLang="en-US" b="1" dirty="0">
                <a:solidFill>
                  <a:srgbClr val="000000"/>
                </a:solidFill>
                <a:ea typeface="华文细黑" panose="02010600040101010101" pitchFamily="2" charset="-122"/>
              </a:rPr>
              <a:t>  </a:t>
            </a:r>
            <a:endParaRPr lang="zh-CN" altLang="en-US" b="1" dirty="0">
              <a:solidFill>
                <a:srgbClr val="FF0000"/>
              </a:solidFill>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2981"/>
                                        </p:tgtEl>
                                        <p:attrNameLst>
                                          <p:attrName>style.visibility</p:attrName>
                                        </p:attrNameLst>
                                      </p:cBhvr>
                                      <p:to>
                                        <p:strVal val="visible"/>
                                      </p:to>
                                    </p:set>
                                    <p:animEffect transition="in" filter="blinds(horizontal)">
                                      <p:cBhvr>
                                        <p:cTn id="7" dur="500"/>
                                        <p:tgtEl>
                                          <p:spTgt spid="382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B85F6F1-BC3E-4EC3-9FD6-0BF774883AD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674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41" name="Text Box 4"/>
          <p:cNvSpPr txBox="1">
            <a:spLocks noChangeArrowheads="1"/>
          </p:cNvSpPr>
          <p:nvPr/>
        </p:nvSpPr>
        <p:spPr bwMode="auto">
          <a:xfrm>
            <a:off x="395288" y="1341438"/>
            <a:ext cx="8534400" cy="830997"/>
          </a:xfrm>
          <a:prstGeom prst="rect">
            <a:avLst/>
          </a:prstGeom>
          <a:solidFill>
            <a:srgbClr val="FFCCFF"/>
          </a:solidFill>
          <a:ln w="12700">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0000"/>
                </a:solidFill>
                <a:ea typeface="华文细黑" panose="02010600040101010101" pitchFamily="2" charset="-122"/>
                <a:cs typeface="Times New Roman" panose="02020603050405020304" pitchFamily="18" charset="0"/>
              </a:rPr>
              <a:t>例如</a:t>
            </a:r>
            <a:r>
              <a:rPr lang="en-US" altLang="zh-CN" b="1" dirty="0">
                <a:solidFill>
                  <a:srgbClr val="000000"/>
                </a:solidFill>
                <a:ea typeface="华文细黑" panose="02010600040101010101" pitchFamily="2" charset="-122"/>
                <a:cs typeface="Times New Roman" panose="02020603050405020304" pitchFamily="18" charset="0"/>
              </a:rPr>
              <a:t>:</a:t>
            </a:r>
            <a:r>
              <a:rPr lang="zh-CN" altLang="en-US" b="1" dirty="0">
                <a:solidFill>
                  <a:srgbClr val="000000"/>
                </a:solidFill>
                <a:ea typeface="华文细黑" panose="02010600040101010101" pitchFamily="2" charset="-122"/>
                <a:cs typeface="Times New Roman" panose="02020603050405020304" pitchFamily="18" charset="0"/>
              </a:rPr>
              <a:t>有文法</a:t>
            </a:r>
            <a:r>
              <a:rPr lang="en-US" altLang="zh-CN" b="1" dirty="0">
                <a:solidFill>
                  <a:srgbClr val="000000"/>
                </a:solidFill>
                <a:ea typeface="华文细黑" panose="02010600040101010101" pitchFamily="2" charset="-122"/>
                <a:cs typeface="Times New Roman" panose="02020603050405020304" pitchFamily="18" charset="0"/>
              </a:rPr>
              <a:t>G1[E]</a:t>
            </a:r>
            <a:r>
              <a:rPr lang="zh-CN" altLang="en-US" b="1" dirty="0">
                <a:solidFill>
                  <a:srgbClr val="000000"/>
                </a:solidFill>
                <a:ea typeface="华文细黑" panose="02010600040101010101" pitchFamily="2" charset="-122"/>
                <a:cs typeface="Times New Roman" panose="02020603050405020304" pitchFamily="18" charset="0"/>
              </a:rPr>
              <a:t>：</a:t>
            </a:r>
            <a:r>
              <a:rPr lang="en-US" altLang="zh-CN" b="1" dirty="0">
                <a:solidFill>
                  <a:srgbClr val="000000"/>
                </a:solidFill>
                <a:ea typeface="华文细黑" panose="02010600040101010101" pitchFamily="2" charset="-122"/>
                <a:cs typeface="Times New Roman" panose="02020603050405020304" pitchFamily="18" charset="0"/>
              </a:rPr>
              <a:t>E → E+E </a:t>
            </a:r>
            <a:r>
              <a:rPr lang="en-US" altLang="zh-CN" b="1" dirty="0">
                <a:solidFill>
                  <a:srgbClr val="FF0000"/>
                </a:solidFill>
                <a:ea typeface="华文细黑" panose="02010600040101010101" pitchFamily="2" charset="-122"/>
                <a:cs typeface="Times New Roman" panose="02020603050405020304" pitchFamily="18" charset="0"/>
              </a:rPr>
              <a:t>| </a:t>
            </a:r>
            <a:r>
              <a:rPr lang="en-US" altLang="zh-CN" b="1" dirty="0">
                <a:solidFill>
                  <a:srgbClr val="000000"/>
                </a:solidFill>
                <a:ea typeface="华文细黑" panose="02010600040101010101" pitchFamily="2" charset="-122"/>
                <a:cs typeface="Times New Roman" panose="02020603050405020304" pitchFamily="18" charset="0"/>
              </a:rPr>
              <a:t>E*E </a:t>
            </a:r>
            <a:r>
              <a:rPr lang="en-US" altLang="zh-CN" b="1" dirty="0">
                <a:solidFill>
                  <a:srgbClr val="FF0000"/>
                </a:solidFill>
                <a:ea typeface="华文细黑" panose="02010600040101010101" pitchFamily="2" charset="-122"/>
                <a:cs typeface="Times New Roman" panose="02020603050405020304" pitchFamily="18" charset="0"/>
              </a:rPr>
              <a:t>|</a:t>
            </a:r>
            <a:r>
              <a:rPr lang="zh-CN" altLang="en-US" b="1" dirty="0">
                <a:solidFill>
                  <a:srgbClr val="000000"/>
                </a:solidFill>
                <a:ea typeface="华文细黑" panose="02010600040101010101" pitchFamily="2" charset="-122"/>
                <a:cs typeface="Times New Roman" panose="02020603050405020304" pitchFamily="18" charset="0"/>
              </a:rPr>
              <a:t>（</a:t>
            </a:r>
            <a:r>
              <a:rPr lang="en-US" altLang="zh-CN" b="1" dirty="0">
                <a:solidFill>
                  <a:srgbClr val="000000"/>
                </a:solidFill>
                <a:ea typeface="华文细黑" panose="02010600040101010101" pitchFamily="2" charset="-122"/>
                <a:cs typeface="Times New Roman" panose="02020603050405020304" pitchFamily="18" charset="0"/>
              </a:rPr>
              <a:t>E</a:t>
            </a:r>
            <a:r>
              <a:rPr lang="zh-CN" altLang="en-US" b="1" dirty="0">
                <a:solidFill>
                  <a:srgbClr val="000000"/>
                </a:solidFill>
                <a:ea typeface="华文细黑" panose="02010600040101010101" pitchFamily="2" charset="-122"/>
                <a:cs typeface="Times New Roman" panose="02020603050405020304" pitchFamily="18" charset="0"/>
              </a:rPr>
              <a:t>）</a:t>
            </a:r>
            <a:r>
              <a:rPr lang="en-US" altLang="zh-CN" b="1" dirty="0">
                <a:solidFill>
                  <a:srgbClr val="FF0000"/>
                </a:solidFill>
                <a:ea typeface="华文细黑" panose="02010600040101010101" pitchFamily="2" charset="-122"/>
                <a:cs typeface="Times New Roman" panose="02020603050405020304" pitchFamily="18" charset="0"/>
              </a:rPr>
              <a:t>|</a:t>
            </a:r>
            <a:r>
              <a:rPr lang="en-US" altLang="zh-CN" b="1" dirty="0">
                <a:solidFill>
                  <a:srgbClr val="000000"/>
                </a:solidFill>
                <a:ea typeface="华文细黑" panose="02010600040101010101" pitchFamily="2" charset="-122"/>
                <a:cs typeface="Times New Roman" panose="02020603050405020304" pitchFamily="18" charset="0"/>
              </a:rPr>
              <a:t> id</a:t>
            </a:r>
            <a:r>
              <a:rPr lang="en-US" altLang="zh-CN" b="1" dirty="0">
                <a:solidFill>
                  <a:srgbClr val="FF0000"/>
                </a:solidFill>
                <a:ea typeface="华文细黑" panose="02010600040101010101" pitchFamily="2" charset="-122"/>
                <a:cs typeface="Times New Roman" panose="02020603050405020304" pitchFamily="18" charset="0"/>
              </a:rPr>
              <a:t>|</a:t>
            </a:r>
            <a:r>
              <a:rPr lang="en-US" altLang="zh-CN" b="1" dirty="0">
                <a:solidFill>
                  <a:srgbClr val="000000"/>
                </a:solidFill>
                <a:ea typeface="华文细黑" panose="02010600040101010101" pitchFamily="2" charset="-122"/>
                <a:cs typeface="Times New Roman" panose="02020603050405020304" pitchFamily="18" charset="0"/>
              </a:rPr>
              <a:t> </a:t>
            </a:r>
            <a:r>
              <a:rPr lang="en-US" altLang="zh-CN" b="1" dirty="0" err="1">
                <a:solidFill>
                  <a:srgbClr val="000000"/>
                </a:solidFill>
                <a:ea typeface="华文细黑" panose="02010600040101010101" pitchFamily="2" charset="-122"/>
                <a:cs typeface="Times New Roman" panose="02020603050405020304" pitchFamily="18" charset="0"/>
              </a:rPr>
              <a:t>num</a:t>
            </a:r>
            <a:r>
              <a:rPr lang="zh-CN" altLang="en-US" b="1" dirty="0">
                <a:solidFill>
                  <a:srgbClr val="000000"/>
                </a:solidFill>
                <a:ea typeface="华文细黑" panose="02010600040101010101" pitchFamily="2" charset="-122"/>
                <a:cs typeface="Times New Roman" panose="02020603050405020304" pitchFamily="18" charset="0"/>
              </a:rPr>
              <a:t>，分析该文法是否为二义性文法。</a:t>
            </a:r>
            <a:endParaRPr lang="zh-CN" altLang="en-US" b="1" dirty="0">
              <a:solidFill>
                <a:srgbClr val="000000"/>
              </a:solidFill>
              <a:ea typeface="华文细黑" panose="02010600040101010101" pitchFamily="2" charset="-122"/>
              <a:cs typeface="Times New Roman" panose="02020603050405020304" pitchFamily="18" charset="0"/>
            </a:endParaRPr>
          </a:p>
        </p:txBody>
      </p:sp>
      <p:sp>
        <p:nvSpPr>
          <p:cNvPr id="6" name="Text Box 4"/>
          <p:cNvSpPr txBox="1">
            <a:spLocks noChangeArrowheads="1"/>
          </p:cNvSpPr>
          <p:nvPr/>
        </p:nvSpPr>
        <p:spPr bwMode="auto">
          <a:xfrm>
            <a:off x="395288" y="3007707"/>
            <a:ext cx="8534400" cy="1200329"/>
          </a:xfrm>
          <a:prstGeom prst="rect">
            <a:avLst/>
          </a:prstGeom>
          <a:solidFill>
            <a:schemeClr val="bg1"/>
          </a:solidFill>
          <a:ln w="12700">
            <a:solidFill>
              <a:schemeClr val="tx1"/>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0000"/>
                </a:solidFill>
                <a:ea typeface="华文细黑" panose="02010600040101010101" pitchFamily="2" charset="-122"/>
                <a:cs typeface="Times New Roman" panose="02020603050405020304" pitchFamily="18" charset="0"/>
              </a:rPr>
              <a:t>     为了判断该文法是否为二义性文法，我们找一个句子</a:t>
            </a:r>
            <a:r>
              <a:rPr lang="en-US" altLang="zh-CN" b="1" dirty="0" err="1">
                <a:solidFill>
                  <a:srgbClr val="FF0000"/>
                </a:solidFill>
                <a:ea typeface="华文细黑" panose="02010600040101010101" pitchFamily="2" charset="-122"/>
                <a:cs typeface="Times New Roman" panose="02020603050405020304" pitchFamily="18" charset="0"/>
              </a:rPr>
              <a:t>id+id</a:t>
            </a:r>
            <a:r>
              <a:rPr lang="en-US" altLang="zh-CN" b="1" dirty="0">
                <a:solidFill>
                  <a:srgbClr val="FF0000"/>
                </a:solidFill>
                <a:ea typeface="华文细黑" panose="02010600040101010101" pitchFamily="2" charset="-122"/>
                <a:cs typeface="Times New Roman" panose="02020603050405020304" pitchFamily="18" charset="0"/>
              </a:rPr>
              <a:t>*id</a:t>
            </a:r>
            <a:r>
              <a:rPr lang="zh-CN" altLang="en-US" b="1" dirty="0">
                <a:solidFill>
                  <a:srgbClr val="000000"/>
                </a:solidFill>
                <a:ea typeface="华文细黑" panose="02010600040101010101" pitchFamily="2" charset="-122"/>
                <a:cs typeface="Times New Roman" panose="02020603050405020304" pitchFamily="18" charset="0"/>
              </a:rPr>
              <a:t>，如果能够构造出两个不同的语法树，则说明该文法是二义性文法。</a:t>
            </a:r>
            <a:endParaRPr lang="zh-CN" altLang="en-US" b="1" dirty="0">
              <a:solidFill>
                <a:schemeClr val="accent2"/>
              </a:solidFill>
              <a:ea typeface="华文细黑" panose="02010600040101010101" pitchFamily="2" charset="-122"/>
              <a:cs typeface="Times New Roman" panose="02020603050405020304" pitchFamily="18" charset="0"/>
            </a:endParaRPr>
          </a:p>
        </p:txBody>
      </p:sp>
      <p:sp>
        <p:nvSpPr>
          <p:cNvPr id="9" name="Rectangle 2"/>
          <p:cNvSpPr>
            <a:spLocks noGrp="1" noChangeArrowheads="1"/>
          </p:cNvSpPr>
          <p:nvPr>
            <p:ph type="title"/>
          </p:nvPr>
        </p:nvSpPr>
        <p:spPr>
          <a:xfrm>
            <a:off x="685800" y="228600"/>
            <a:ext cx="7772400" cy="609600"/>
          </a:xfrm>
        </p:spPr>
        <p:txBody>
          <a:bodyPr/>
          <a:lstStyle/>
          <a:p>
            <a:pPr eaLnBrk="1" hangingPunct="1"/>
            <a:r>
              <a:rPr lang="zh-CN" altLang="en-US" sz="3600" b="1" dirty="0">
                <a:solidFill>
                  <a:srgbClr val="A50021"/>
                </a:solidFill>
                <a:latin typeface="华文细黑" panose="02010600040101010101" pitchFamily="2" charset="-122"/>
              </a:rPr>
              <a:t>文法的二义性</a:t>
            </a:r>
            <a:r>
              <a:rPr lang="zh-CN" altLang="en-US" sz="3600" dirty="0">
                <a:solidFill>
                  <a:srgbClr val="A50021"/>
                </a:solidFill>
                <a:latin typeface="华文细黑" panose="02010600040101010101" pitchFamily="2" charset="-122"/>
              </a:rPr>
              <a:t> </a:t>
            </a:r>
            <a:endParaRPr lang="zh-CN" altLang="en-US" sz="3600" dirty="0">
              <a:solidFill>
                <a:srgbClr val="A50021"/>
              </a:solidFill>
              <a:latin typeface="华文细黑" panose="0201060004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0EFB330-08E8-4DAC-99D7-BCF450A0BCB4}"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4339" name="Rectangle 2"/>
          <p:cNvSpPr>
            <a:spLocks noGrp="1" noChangeArrowheads="1"/>
          </p:cNvSpPr>
          <p:nvPr>
            <p:ph type="title"/>
          </p:nvPr>
        </p:nvSpPr>
        <p:spPr>
          <a:xfrm>
            <a:off x="685800" y="76200"/>
            <a:ext cx="7772400" cy="762000"/>
          </a:xfrm>
        </p:spPr>
        <p:txBody>
          <a:bodyPr/>
          <a:lstStyle/>
          <a:p>
            <a:pPr eaLnBrk="1" hangingPunct="1"/>
            <a:r>
              <a:rPr lang="zh-CN" altLang="en-US" sz="3200" b="1">
                <a:solidFill>
                  <a:srgbClr val="FF0000"/>
                </a:solidFill>
                <a:latin typeface="华文细黑" panose="02010600040101010101" pitchFamily="2" charset="-122"/>
              </a:rPr>
              <a:t>文法的例子</a:t>
            </a:r>
            <a:r>
              <a:rPr lang="zh-CN" altLang="en-US"/>
              <a:t> </a:t>
            </a:r>
            <a:endParaRPr lang="zh-CN" altLang="en-US"/>
          </a:p>
        </p:txBody>
      </p:sp>
      <p:sp>
        <p:nvSpPr>
          <p:cNvPr id="1434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1" name="Text Box 4"/>
          <p:cNvSpPr txBox="1">
            <a:spLocks noChangeArrowheads="1"/>
          </p:cNvSpPr>
          <p:nvPr/>
        </p:nvSpPr>
        <p:spPr bwMode="auto">
          <a:xfrm>
            <a:off x="250825" y="1052513"/>
            <a:ext cx="8785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latin typeface="华文细黑" panose="02010600040101010101" pitchFamily="2" charset="-122"/>
                <a:ea typeface="华文细黑" panose="02010600040101010101" pitchFamily="2" charset="-122"/>
              </a:rPr>
              <a:t>例：下面用文法定义语言，即</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由加号和减号分隔的数字序列</a:t>
            </a:r>
            <a:r>
              <a:rPr lang="zh-CN" altLang="en-US" b="1">
                <a:ea typeface="华文细黑" panose="02010600040101010101" pitchFamily="2" charset="-122"/>
              </a:rPr>
              <a:t>”</a:t>
            </a:r>
            <a:endParaRPr lang="zh-CN" altLang="en-US" b="1">
              <a:latin typeface="华文细黑" panose="02010600040101010101" pitchFamily="2" charset="-122"/>
              <a:ea typeface="华文细黑" panose="02010600040101010101" pitchFamily="2" charset="-122"/>
            </a:endParaRPr>
          </a:p>
          <a:p>
            <a:pPr eaLnBrk="1" hangingPunct="1"/>
            <a:r>
              <a:rPr kumimoji="0" lang="zh-CN" altLang="en-US" b="1">
                <a:ea typeface="华文细黑" panose="02010600040101010101" pitchFamily="2" charset="-122"/>
              </a:rPr>
              <a:t>（递归定义）</a:t>
            </a:r>
            <a:endParaRPr kumimoji="0" lang="zh-CN" altLang="en-US" b="1">
              <a:ea typeface="华文细黑" panose="02010600040101010101" pitchFamily="2" charset="-122"/>
            </a:endParaRPr>
          </a:p>
          <a:p>
            <a:pPr eaLnBrk="1" hangingPunct="1"/>
            <a:endParaRPr lang="zh-CN" altLang="en-US" b="1">
              <a:latin typeface="华文细黑" panose="02010600040101010101" pitchFamily="2" charset="-122"/>
              <a:ea typeface="华文细黑" panose="02010600040101010101" pitchFamily="2" charset="-122"/>
            </a:endParaRPr>
          </a:p>
          <a:p>
            <a:pPr eaLnBrk="1" hangingPunct="1"/>
            <a:r>
              <a:rPr lang="en-US" altLang="zh-CN" b="1">
                <a:latin typeface="华文细黑" panose="02010600040101010101" pitchFamily="2" charset="-122"/>
                <a:ea typeface="华文细黑" panose="02010600040101010101" pitchFamily="2" charset="-122"/>
              </a:rPr>
              <a:t>&lt;list&gt;→&lt;list&gt;+&lt;digit&gt;</a:t>
            </a:r>
            <a:endParaRPr lang="en-US" altLang="zh-CN" b="1">
              <a:latin typeface="华文细黑" panose="02010600040101010101" pitchFamily="2" charset="-122"/>
              <a:ea typeface="华文细黑" panose="02010600040101010101" pitchFamily="2" charset="-122"/>
            </a:endParaRPr>
          </a:p>
          <a:p>
            <a:pPr eaLnBrk="1" hangingPunct="1"/>
            <a:r>
              <a:rPr lang="en-US" altLang="zh-CN" b="1">
                <a:latin typeface="华文细黑" panose="02010600040101010101" pitchFamily="2" charset="-122"/>
                <a:ea typeface="华文细黑" panose="02010600040101010101" pitchFamily="2" charset="-122"/>
              </a:rPr>
              <a:t>&lt;list&gt;→&lt;list&gt;-&lt;digit&gt;</a:t>
            </a:r>
            <a:endParaRPr lang="en-US" altLang="zh-CN" b="1">
              <a:latin typeface="华文细黑" panose="02010600040101010101" pitchFamily="2" charset="-122"/>
              <a:ea typeface="华文细黑" panose="02010600040101010101" pitchFamily="2" charset="-122"/>
            </a:endParaRPr>
          </a:p>
          <a:p>
            <a:pPr eaLnBrk="1" hangingPunct="1"/>
            <a:r>
              <a:rPr lang="en-US" altLang="zh-CN" b="1">
                <a:latin typeface="华文细黑" panose="02010600040101010101" pitchFamily="2" charset="-122"/>
                <a:ea typeface="华文细黑" panose="02010600040101010101" pitchFamily="2" charset="-122"/>
              </a:rPr>
              <a:t>&lt;list&gt;→&lt;digit&gt;</a:t>
            </a:r>
            <a:endParaRPr lang="en-US" altLang="zh-CN" b="1">
              <a:latin typeface="华文细黑" panose="02010600040101010101" pitchFamily="2" charset="-122"/>
              <a:ea typeface="华文细黑" panose="02010600040101010101" pitchFamily="2" charset="-122"/>
            </a:endParaRPr>
          </a:p>
          <a:p>
            <a:pPr eaLnBrk="1" hangingPunct="1"/>
            <a:r>
              <a:rPr lang="en-US" altLang="zh-CN" b="1">
                <a:latin typeface="华文细黑" panose="02010600040101010101" pitchFamily="2" charset="-122"/>
                <a:ea typeface="华文细黑" panose="02010600040101010101" pitchFamily="2" charset="-122"/>
              </a:rPr>
              <a:t>&lt;digit&gt;→0| 1| 2| 3| 4| 5| 6| 7| 8| 9</a:t>
            </a:r>
            <a:endParaRPr lang="en-US" altLang="zh-CN" b="1">
              <a:latin typeface="华文细黑" panose="02010600040101010101" pitchFamily="2" charset="-122"/>
              <a:ea typeface="华文细黑" panose="02010600040101010101" pitchFamily="2" charset="-122"/>
            </a:endParaRPr>
          </a:p>
          <a:p>
            <a:pPr eaLnBrk="1" hangingPunct="1"/>
            <a:endParaRPr lang="en-US" altLang="zh-CN" b="1">
              <a:latin typeface="华文细黑" panose="02010600040101010101" pitchFamily="2" charset="-122"/>
              <a:ea typeface="华文细黑" panose="02010600040101010101" pitchFamily="2" charset="-122"/>
            </a:endParaRPr>
          </a:p>
          <a:p>
            <a:pPr eaLnBrk="1" hangingPunct="1"/>
            <a:r>
              <a:rPr lang="zh-CN" altLang="en-US" b="1">
                <a:ea typeface="华文细黑" panose="02010600040101010101" pitchFamily="2" charset="-122"/>
              </a:rPr>
              <a:t>按照规定的语法结构组合成的符号串序列称为语言的句子。</a:t>
            </a:r>
            <a:endParaRPr lang="zh-CN" altLang="en-US" b="1">
              <a:ea typeface="华文细黑" panose="02010600040101010101" pitchFamily="2" charset="-122"/>
            </a:endParaRPr>
          </a:p>
          <a:p>
            <a:pPr eaLnBrk="1" hangingPunct="1"/>
            <a:endParaRPr lang="zh-CN" altLang="en-US" b="1">
              <a:ea typeface="华文细黑" panose="02010600040101010101" pitchFamily="2" charset="-122"/>
            </a:endParaRPr>
          </a:p>
          <a:p>
            <a:pPr eaLnBrk="1" hangingPunct="1"/>
            <a:r>
              <a:rPr lang="zh-CN" altLang="en-US" b="1">
                <a:ea typeface="华文细黑" panose="02010600040101010101" pitchFamily="2" charset="-122"/>
              </a:rPr>
              <a:t>该文法定义的语言的一些合法的句子是：</a:t>
            </a:r>
            <a:endParaRPr lang="zh-CN" altLang="en-US" b="1">
              <a:ea typeface="华文细黑" panose="02010600040101010101" pitchFamily="2" charset="-122"/>
            </a:endParaRPr>
          </a:p>
          <a:p>
            <a:pPr eaLnBrk="1" hangingPunct="1"/>
            <a:r>
              <a:rPr lang="zh-CN" altLang="en-US" b="1">
                <a:ea typeface="华文细黑" panose="02010600040101010101" pitchFamily="2" charset="-122"/>
              </a:rPr>
              <a:t>       </a:t>
            </a:r>
            <a:r>
              <a:rPr lang="en-US" altLang="zh-CN" b="1">
                <a:ea typeface="华文细黑" panose="02010600040101010101" pitchFamily="2" charset="-122"/>
              </a:rPr>
              <a:t>2+3+4</a:t>
            </a:r>
            <a:r>
              <a:rPr lang="zh-CN" altLang="en-US" b="1">
                <a:ea typeface="华文细黑" panose="02010600040101010101" pitchFamily="2" charset="-122"/>
              </a:rPr>
              <a:t>、 </a:t>
            </a:r>
            <a:r>
              <a:rPr lang="en-US" altLang="zh-CN" b="1">
                <a:ea typeface="华文细黑" panose="02010600040101010101" pitchFamily="2" charset="-122"/>
              </a:rPr>
              <a:t>5-2+3</a:t>
            </a:r>
            <a:r>
              <a:rPr lang="zh-CN" altLang="en-US" b="1">
                <a:ea typeface="华文细黑" panose="02010600040101010101" pitchFamily="2" charset="-122"/>
              </a:rPr>
              <a:t>、</a:t>
            </a:r>
            <a:r>
              <a:rPr lang="en-US" altLang="zh-CN" b="1">
                <a:ea typeface="华文细黑" panose="02010600040101010101" pitchFamily="2" charset="-122"/>
              </a:rPr>
              <a:t>7+8</a:t>
            </a:r>
            <a:r>
              <a:rPr lang="zh-CN" altLang="en-US" b="1">
                <a:ea typeface="华文细黑" panose="02010600040101010101" pitchFamily="2" charset="-122"/>
              </a:rPr>
              <a:t>。</a:t>
            </a:r>
            <a:endParaRPr lang="zh-CN" altLang="en-US" b="1">
              <a:latin typeface="华文细黑" panose="02010600040101010101" pitchFamily="2" charset="-122"/>
              <a:ea typeface="华文细黑" panose="02010600040101010101" pitchFamily="2" charset="-122"/>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D2B889-F4F7-4D45-8520-0378805E7D1D}"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7763" name="Rectangle 2"/>
          <p:cNvSpPr>
            <a:spLocks noGrp="1" noChangeArrowheads="1"/>
          </p:cNvSpPr>
          <p:nvPr>
            <p:ph type="title"/>
          </p:nvPr>
        </p:nvSpPr>
        <p:spPr>
          <a:xfrm>
            <a:off x="685800" y="228600"/>
            <a:ext cx="7772400" cy="533400"/>
          </a:xfrm>
        </p:spPr>
        <p:txBody>
          <a:bodyPr/>
          <a:lstStyle/>
          <a:p>
            <a:pPr eaLnBrk="1" hangingPunct="1"/>
            <a:r>
              <a:rPr lang="en-US" altLang="zh-CN" sz="3600" b="1" dirty="0">
                <a:solidFill>
                  <a:srgbClr val="000000"/>
                </a:solidFill>
                <a:latin typeface="Times New Roman" panose="02020603050405020304" pitchFamily="18" charset="0"/>
                <a:cs typeface="Times New Roman" panose="02020603050405020304" pitchFamily="18" charset="0"/>
              </a:rPr>
              <a:t>E → E+E </a:t>
            </a:r>
            <a:r>
              <a:rPr lang="en-US" altLang="zh-CN" sz="3600" b="1" dirty="0">
                <a:solidFill>
                  <a:srgbClr val="FF0000"/>
                </a:solidFill>
                <a:latin typeface="Times New Roman" panose="02020603050405020304" pitchFamily="18" charset="0"/>
                <a:cs typeface="Times New Roman" panose="02020603050405020304" pitchFamily="18" charset="0"/>
              </a:rPr>
              <a:t>| </a:t>
            </a:r>
            <a:r>
              <a:rPr lang="en-US" altLang="zh-CN" sz="3600" b="1" dirty="0">
                <a:solidFill>
                  <a:srgbClr val="000000"/>
                </a:solidFill>
                <a:latin typeface="Times New Roman" panose="02020603050405020304" pitchFamily="18" charset="0"/>
                <a:cs typeface="Times New Roman" panose="02020603050405020304" pitchFamily="18" charset="0"/>
              </a:rPr>
              <a:t>E*E </a:t>
            </a:r>
            <a:r>
              <a:rPr lang="en-US" altLang="zh-CN" sz="3600" b="1" dirty="0">
                <a:solidFill>
                  <a:srgbClr val="FF0000"/>
                </a:solidFill>
                <a:latin typeface="Times New Roman" panose="02020603050405020304" pitchFamily="18" charset="0"/>
                <a:cs typeface="Times New Roman" panose="02020603050405020304" pitchFamily="18" charset="0"/>
              </a:rPr>
              <a:t>|</a:t>
            </a:r>
            <a:r>
              <a:rPr lang="zh-CN" altLang="en-US" sz="3600" b="1" dirty="0">
                <a:solidFill>
                  <a:srgbClr val="000000"/>
                </a:solidFill>
                <a:latin typeface="Times New Roman" panose="02020603050405020304" pitchFamily="18" charset="0"/>
                <a:cs typeface="Times New Roman" panose="02020603050405020304" pitchFamily="18" charset="0"/>
              </a:rPr>
              <a:t>（</a:t>
            </a:r>
            <a:r>
              <a:rPr lang="en-US" altLang="zh-CN" sz="3600" b="1" dirty="0">
                <a:solidFill>
                  <a:srgbClr val="000000"/>
                </a:solidFill>
                <a:latin typeface="Times New Roman" panose="02020603050405020304" pitchFamily="18" charset="0"/>
                <a:cs typeface="Times New Roman" panose="02020603050405020304" pitchFamily="18" charset="0"/>
              </a:rPr>
              <a:t>E</a:t>
            </a:r>
            <a:r>
              <a:rPr lang="zh-CN" altLang="en-US" sz="3600" b="1" dirty="0">
                <a:solidFill>
                  <a:srgbClr val="000000"/>
                </a:solidFill>
                <a:latin typeface="Times New Roman" panose="02020603050405020304" pitchFamily="18" charset="0"/>
                <a:cs typeface="Times New Roman" panose="02020603050405020304" pitchFamily="18" charset="0"/>
              </a:rPr>
              <a:t>）</a:t>
            </a:r>
            <a:r>
              <a:rPr lang="en-US" altLang="zh-CN" sz="3600" b="1" dirty="0">
                <a:solidFill>
                  <a:srgbClr val="FF0000"/>
                </a:solidFill>
                <a:latin typeface="Times New Roman" panose="02020603050405020304" pitchFamily="18" charset="0"/>
                <a:cs typeface="Times New Roman" panose="02020603050405020304" pitchFamily="18" charset="0"/>
              </a:rPr>
              <a:t>|</a:t>
            </a:r>
            <a:r>
              <a:rPr lang="en-US" altLang="zh-CN" sz="3600" b="1" dirty="0">
                <a:solidFill>
                  <a:srgbClr val="000000"/>
                </a:solidFill>
                <a:latin typeface="Times New Roman" panose="02020603050405020304" pitchFamily="18" charset="0"/>
                <a:cs typeface="Times New Roman" panose="02020603050405020304" pitchFamily="18" charset="0"/>
              </a:rPr>
              <a:t> id</a:t>
            </a:r>
            <a:r>
              <a:rPr lang="en-US" altLang="zh-CN" sz="3600" b="1" dirty="0">
                <a:solidFill>
                  <a:srgbClr val="FF0000"/>
                </a:solidFill>
                <a:latin typeface="Times New Roman" panose="02020603050405020304" pitchFamily="18" charset="0"/>
                <a:cs typeface="Times New Roman" panose="02020603050405020304" pitchFamily="18" charset="0"/>
              </a:rPr>
              <a:t>|</a:t>
            </a:r>
            <a:r>
              <a:rPr lang="en-US" altLang="zh-CN" sz="3600" b="1" dirty="0">
                <a:solidFill>
                  <a:srgbClr val="000000"/>
                </a:solidFill>
                <a:latin typeface="Times New Roman" panose="02020603050405020304" pitchFamily="18" charset="0"/>
                <a:cs typeface="Times New Roman" panose="02020603050405020304" pitchFamily="18" charset="0"/>
              </a:rPr>
              <a:t> </a:t>
            </a:r>
            <a:r>
              <a:rPr lang="en-US" altLang="zh-CN" sz="3600" b="1" dirty="0" err="1">
                <a:solidFill>
                  <a:srgbClr val="000000"/>
                </a:solidFill>
                <a:latin typeface="Times New Roman" panose="02020603050405020304" pitchFamily="18" charset="0"/>
                <a:cs typeface="Times New Roman" panose="02020603050405020304" pitchFamily="18" charset="0"/>
              </a:rPr>
              <a:t>num</a:t>
            </a:r>
            <a:endParaRPr lang="en-US" altLang="zh-CN" sz="3600" b="1" dirty="0">
              <a:solidFill>
                <a:srgbClr val="000000"/>
              </a:solidFill>
              <a:latin typeface="Times New Roman" panose="02020603050405020304" pitchFamily="18" charset="0"/>
              <a:cs typeface="Times New Roman" panose="02020603050405020304" pitchFamily="18" charset="0"/>
            </a:endParaRPr>
          </a:p>
        </p:txBody>
      </p:sp>
      <p:sp>
        <p:nvSpPr>
          <p:cNvPr id="117764"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65" name="Text Box 4"/>
          <p:cNvSpPr txBox="1">
            <a:spLocks noChangeArrowheads="1"/>
          </p:cNvSpPr>
          <p:nvPr/>
        </p:nvSpPr>
        <p:spPr bwMode="auto">
          <a:xfrm>
            <a:off x="381000" y="34290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00000"/>
                </a:solidFill>
                <a:ea typeface="华文细黑" panose="02010600040101010101" pitchFamily="2" charset="-122"/>
              </a:rPr>
              <a:t> </a:t>
            </a:r>
            <a:r>
              <a:rPr lang="en-US" altLang="zh-CN" b="1" dirty="0">
                <a:latin typeface="华文细黑" panose="02010600040101010101" pitchFamily="2" charset="-122"/>
                <a:ea typeface="华文细黑" panose="02010600040101010101" pitchFamily="2" charset="-122"/>
              </a:rPr>
              <a:t>(a) </a:t>
            </a:r>
            <a:r>
              <a:rPr lang="zh-CN" altLang="en-US" b="1" dirty="0">
                <a:latin typeface="华文细黑" panose="02010600040101010101" pitchFamily="2" charset="-122"/>
                <a:ea typeface="华文细黑" panose="02010600040101010101" pitchFamily="2" charset="-122"/>
              </a:rPr>
              <a:t>先推出加运算的语法树</a:t>
            </a:r>
            <a:r>
              <a:rPr lang="en-US" altLang="zh-CN" b="1" dirty="0">
                <a:latin typeface="华文细黑" panose="02010600040101010101" pitchFamily="2" charset="-122"/>
                <a:ea typeface="华文细黑" panose="02010600040101010101" pitchFamily="2" charset="-122"/>
              </a:rPr>
              <a:t>1           (b)</a:t>
            </a:r>
            <a:r>
              <a:rPr lang="zh-CN" altLang="en-US" b="1" dirty="0">
                <a:latin typeface="华文细黑" panose="02010600040101010101" pitchFamily="2" charset="-122"/>
                <a:ea typeface="华文细黑" panose="02010600040101010101" pitchFamily="2" charset="-122"/>
              </a:rPr>
              <a:t>先推出乘运算的语法树</a:t>
            </a:r>
            <a:r>
              <a:rPr lang="en-US" altLang="zh-CN" b="1" dirty="0">
                <a:latin typeface="华文细黑" panose="02010600040101010101" pitchFamily="2" charset="-122"/>
                <a:ea typeface="华文细黑" panose="02010600040101010101" pitchFamily="2" charset="-122"/>
              </a:rPr>
              <a:t>2 </a:t>
            </a:r>
            <a:endParaRPr lang="en-US" altLang="zh-CN" b="1" dirty="0">
              <a:latin typeface="华文细黑" panose="02010600040101010101" pitchFamily="2" charset="-122"/>
              <a:ea typeface="华文细黑" panose="02010600040101010101" pitchFamily="2" charset="-122"/>
            </a:endParaRPr>
          </a:p>
        </p:txBody>
      </p:sp>
      <p:sp>
        <p:nvSpPr>
          <p:cNvPr id="385029" name="Text Box 5"/>
          <p:cNvSpPr txBox="1">
            <a:spLocks noChangeArrowheads="1"/>
          </p:cNvSpPr>
          <p:nvPr/>
        </p:nvSpPr>
        <p:spPr bwMode="auto">
          <a:xfrm>
            <a:off x="342900" y="4292600"/>
            <a:ext cx="8801100" cy="1196975"/>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00"/>
                </a:solidFill>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显然该文法是二义性文法。</a:t>
            </a:r>
            <a:endParaRPr lang="zh-CN" altLang="en-US" b="1" dirty="0">
              <a:latin typeface="华文细黑" panose="02010600040101010101" pitchFamily="2" charset="-122"/>
              <a:ea typeface="华文细黑" panose="02010600040101010101" pitchFamily="2" charset="-122"/>
            </a:endParaRPr>
          </a:p>
          <a:p>
            <a:pPr eaLnBrk="1" hangingPunct="1"/>
            <a:endParaRPr lang="zh-CN" altLang="en-US" b="1" dirty="0">
              <a:latin typeface="华文细黑" panose="02010600040101010101" pitchFamily="2" charset="-122"/>
              <a:ea typeface="华文细黑" panose="02010600040101010101" pitchFamily="2" charset="-122"/>
            </a:endParaRPr>
          </a:p>
          <a:p>
            <a:pPr eaLnBrk="1" hangingPunct="1"/>
            <a:r>
              <a:rPr lang="zh-CN" altLang="en-US" b="1" dirty="0">
                <a:latin typeface="华文细黑" panose="02010600040101010101" pitchFamily="2" charset="-122"/>
                <a:ea typeface="华文细黑" panose="02010600040101010101" pitchFamily="2" charset="-122"/>
              </a:rPr>
              <a:t>   产生歧义的原因是文法没有限定运算符的优先级和结合性。 </a:t>
            </a:r>
            <a:endParaRPr lang="zh-CN" altLang="en-US" b="1" dirty="0">
              <a:latin typeface="华文细黑" panose="02010600040101010101" pitchFamily="2" charset="-122"/>
              <a:ea typeface="华文细黑" panose="02010600040101010101" pitchFamily="2" charset="-122"/>
            </a:endParaRPr>
          </a:p>
        </p:txBody>
      </p:sp>
      <p:grpSp>
        <p:nvGrpSpPr>
          <p:cNvPr id="117767" name="Group 6"/>
          <p:cNvGrpSpPr/>
          <p:nvPr/>
        </p:nvGrpSpPr>
        <p:grpSpPr bwMode="auto">
          <a:xfrm>
            <a:off x="755650" y="828675"/>
            <a:ext cx="2463800" cy="2625725"/>
            <a:chOff x="476" y="522"/>
            <a:chExt cx="1552" cy="1654"/>
          </a:xfrm>
        </p:grpSpPr>
        <p:sp>
          <p:nvSpPr>
            <p:cNvPr id="117798" name="Text Box 7"/>
            <p:cNvSpPr txBox="1">
              <a:spLocks noChangeArrowheads="1"/>
            </p:cNvSpPr>
            <p:nvPr/>
          </p:nvSpPr>
          <p:spPr bwMode="auto">
            <a:xfrm>
              <a:off x="912" y="52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799" name="Text Box 8"/>
            <p:cNvSpPr txBox="1">
              <a:spLocks noChangeArrowheads="1"/>
            </p:cNvSpPr>
            <p:nvPr/>
          </p:nvSpPr>
          <p:spPr bwMode="auto">
            <a:xfrm>
              <a:off x="1344" y="1002"/>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800" name="Text Box 9"/>
            <p:cNvSpPr txBox="1">
              <a:spLocks noChangeArrowheads="1"/>
            </p:cNvSpPr>
            <p:nvPr/>
          </p:nvSpPr>
          <p:spPr bwMode="auto">
            <a:xfrm>
              <a:off x="912" y="1002"/>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7801" name="Text Box 10"/>
            <p:cNvSpPr txBox="1">
              <a:spLocks noChangeArrowheads="1"/>
            </p:cNvSpPr>
            <p:nvPr/>
          </p:nvSpPr>
          <p:spPr bwMode="auto">
            <a:xfrm>
              <a:off x="480" y="1002"/>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802" name="Text Box 11"/>
            <p:cNvSpPr txBox="1">
              <a:spLocks noChangeArrowheads="1"/>
            </p:cNvSpPr>
            <p:nvPr/>
          </p:nvSpPr>
          <p:spPr bwMode="auto">
            <a:xfrm>
              <a:off x="1740" y="1434"/>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803" name="Text Box 12"/>
            <p:cNvSpPr txBox="1">
              <a:spLocks noChangeArrowheads="1"/>
            </p:cNvSpPr>
            <p:nvPr/>
          </p:nvSpPr>
          <p:spPr bwMode="auto">
            <a:xfrm>
              <a:off x="1290" y="145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7804" name="Text Box 13"/>
            <p:cNvSpPr txBox="1">
              <a:spLocks noChangeArrowheads="1"/>
            </p:cNvSpPr>
            <p:nvPr/>
          </p:nvSpPr>
          <p:spPr bwMode="auto">
            <a:xfrm>
              <a:off x="876" y="1434"/>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805" name="Text Box 14"/>
            <p:cNvSpPr txBox="1">
              <a:spLocks noChangeArrowheads="1"/>
            </p:cNvSpPr>
            <p:nvPr/>
          </p:nvSpPr>
          <p:spPr bwMode="auto">
            <a:xfrm>
              <a:off x="476" y="1434"/>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7806" name="Text Box 15"/>
            <p:cNvSpPr txBox="1">
              <a:spLocks noChangeArrowheads="1"/>
            </p:cNvSpPr>
            <p:nvPr/>
          </p:nvSpPr>
          <p:spPr bwMode="auto">
            <a:xfrm>
              <a:off x="1701" y="187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7807" name="Text Box 16"/>
            <p:cNvSpPr txBox="1">
              <a:spLocks noChangeArrowheads="1"/>
            </p:cNvSpPr>
            <p:nvPr/>
          </p:nvSpPr>
          <p:spPr bwMode="auto">
            <a:xfrm>
              <a:off x="839" y="188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7808" name="Line 17"/>
            <p:cNvSpPr>
              <a:spLocks noChangeShapeType="1"/>
            </p:cNvSpPr>
            <p:nvPr/>
          </p:nvSpPr>
          <p:spPr bwMode="auto">
            <a:xfrm>
              <a:off x="1054" y="799"/>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09" name="Line 18"/>
            <p:cNvSpPr>
              <a:spLocks noChangeShapeType="1"/>
            </p:cNvSpPr>
            <p:nvPr/>
          </p:nvSpPr>
          <p:spPr bwMode="auto">
            <a:xfrm flipH="1">
              <a:off x="657" y="799"/>
              <a:ext cx="409"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10" name="Line 19"/>
            <p:cNvSpPr>
              <a:spLocks noChangeShapeType="1"/>
            </p:cNvSpPr>
            <p:nvPr/>
          </p:nvSpPr>
          <p:spPr bwMode="auto">
            <a:xfrm>
              <a:off x="1066" y="799"/>
              <a:ext cx="363"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11" name="Line 20"/>
            <p:cNvSpPr>
              <a:spLocks noChangeShapeType="1"/>
            </p:cNvSpPr>
            <p:nvPr/>
          </p:nvSpPr>
          <p:spPr bwMode="auto">
            <a:xfrm flipH="1">
              <a:off x="1066" y="1253"/>
              <a:ext cx="363"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12" name="Line 21"/>
            <p:cNvSpPr>
              <a:spLocks noChangeShapeType="1"/>
            </p:cNvSpPr>
            <p:nvPr/>
          </p:nvSpPr>
          <p:spPr bwMode="auto">
            <a:xfrm>
              <a:off x="1429" y="1253"/>
              <a:ext cx="31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13" name="Line 22"/>
            <p:cNvSpPr>
              <a:spLocks noChangeShapeType="1"/>
            </p:cNvSpPr>
            <p:nvPr/>
          </p:nvSpPr>
          <p:spPr bwMode="auto">
            <a:xfrm>
              <a:off x="975" y="1706"/>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14" name="Line 23"/>
            <p:cNvSpPr>
              <a:spLocks noChangeShapeType="1"/>
            </p:cNvSpPr>
            <p:nvPr/>
          </p:nvSpPr>
          <p:spPr bwMode="auto">
            <a:xfrm>
              <a:off x="1837" y="1706"/>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15" name="Line 24"/>
            <p:cNvSpPr>
              <a:spLocks noChangeShapeType="1"/>
            </p:cNvSpPr>
            <p:nvPr/>
          </p:nvSpPr>
          <p:spPr bwMode="auto">
            <a:xfrm>
              <a:off x="612" y="1253"/>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16" name="Line 25"/>
            <p:cNvSpPr>
              <a:spLocks noChangeShapeType="1"/>
            </p:cNvSpPr>
            <p:nvPr/>
          </p:nvSpPr>
          <p:spPr bwMode="auto">
            <a:xfrm>
              <a:off x="1429" y="1253"/>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17768" name="Group 26"/>
          <p:cNvGrpSpPr/>
          <p:nvPr/>
        </p:nvGrpSpPr>
        <p:grpSpPr bwMode="auto">
          <a:xfrm>
            <a:off x="5508625" y="836613"/>
            <a:ext cx="2514600" cy="2573337"/>
            <a:chOff x="3288" y="527"/>
            <a:chExt cx="1584" cy="1621"/>
          </a:xfrm>
        </p:grpSpPr>
        <p:sp>
          <p:nvSpPr>
            <p:cNvPr id="117770" name="Text Box 27"/>
            <p:cNvSpPr txBox="1">
              <a:spLocks noChangeArrowheads="1"/>
            </p:cNvSpPr>
            <p:nvPr/>
          </p:nvSpPr>
          <p:spPr bwMode="auto">
            <a:xfrm>
              <a:off x="4008" y="52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771" name="Text Box 28"/>
            <p:cNvSpPr txBox="1">
              <a:spLocks noChangeArrowheads="1"/>
            </p:cNvSpPr>
            <p:nvPr/>
          </p:nvSpPr>
          <p:spPr bwMode="auto">
            <a:xfrm>
              <a:off x="4584" y="100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772" name="Text Box 29"/>
            <p:cNvSpPr txBox="1">
              <a:spLocks noChangeArrowheads="1"/>
            </p:cNvSpPr>
            <p:nvPr/>
          </p:nvSpPr>
          <p:spPr bwMode="auto">
            <a:xfrm>
              <a:off x="4008" y="100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7773" name="Text Box 30"/>
            <p:cNvSpPr txBox="1">
              <a:spLocks noChangeArrowheads="1"/>
            </p:cNvSpPr>
            <p:nvPr/>
          </p:nvSpPr>
          <p:spPr bwMode="auto">
            <a:xfrm>
              <a:off x="3576" y="100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774" name="Text Box 31"/>
            <p:cNvSpPr txBox="1">
              <a:spLocks noChangeArrowheads="1"/>
            </p:cNvSpPr>
            <p:nvPr/>
          </p:nvSpPr>
          <p:spPr bwMode="auto">
            <a:xfrm>
              <a:off x="3963" y="1426"/>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775" name="Text Box 32"/>
            <p:cNvSpPr txBox="1">
              <a:spLocks noChangeArrowheads="1"/>
            </p:cNvSpPr>
            <p:nvPr/>
          </p:nvSpPr>
          <p:spPr bwMode="auto">
            <a:xfrm>
              <a:off x="3342" y="1433"/>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7776" name="Text Box 33"/>
            <p:cNvSpPr txBox="1">
              <a:spLocks noChangeArrowheads="1"/>
            </p:cNvSpPr>
            <p:nvPr/>
          </p:nvSpPr>
          <p:spPr bwMode="auto">
            <a:xfrm>
              <a:off x="4584" y="1433"/>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7777" name="Text Box 34"/>
            <p:cNvSpPr txBox="1">
              <a:spLocks noChangeArrowheads="1"/>
            </p:cNvSpPr>
            <p:nvPr/>
          </p:nvSpPr>
          <p:spPr bwMode="auto">
            <a:xfrm>
              <a:off x="3969" y="186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7778" name="Text Box 35"/>
            <p:cNvSpPr txBox="1">
              <a:spLocks noChangeArrowheads="1"/>
            </p:cNvSpPr>
            <p:nvPr/>
          </p:nvSpPr>
          <p:spPr bwMode="auto">
            <a:xfrm>
              <a:off x="3288" y="1842"/>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cxnSp>
          <p:nvCxnSpPr>
            <p:cNvPr id="117779" name="AutoShape 36"/>
            <p:cNvCxnSpPr>
              <a:cxnSpLocks noChangeShapeType="1"/>
              <a:stCxn id="117770" idx="2"/>
              <a:endCxn id="117772" idx="0"/>
            </p:cNvCxnSpPr>
            <p:nvPr/>
          </p:nvCxnSpPr>
          <p:spPr bwMode="auto">
            <a:xfrm>
              <a:off x="4152" y="821"/>
              <a:ext cx="0"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7780" name="AutoShape 37"/>
            <p:cNvCxnSpPr>
              <a:cxnSpLocks noChangeShapeType="1"/>
              <a:stCxn id="117770" idx="2"/>
              <a:endCxn id="117773" idx="0"/>
            </p:cNvCxnSpPr>
            <p:nvPr/>
          </p:nvCxnSpPr>
          <p:spPr bwMode="auto">
            <a:xfrm flipH="1">
              <a:off x="3720" y="821"/>
              <a:ext cx="432"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7781" name="AutoShape 38"/>
            <p:cNvCxnSpPr>
              <a:cxnSpLocks noChangeShapeType="1"/>
              <a:stCxn id="117770" idx="2"/>
              <a:endCxn id="117771" idx="0"/>
            </p:cNvCxnSpPr>
            <p:nvPr/>
          </p:nvCxnSpPr>
          <p:spPr bwMode="auto">
            <a:xfrm>
              <a:off x="4152" y="821"/>
              <a:ext cx="576"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7782" name="AutoShape 39"/>
            <p:cNvCxnSpPr>
              <a:cxnSpLocks noChangeShapeType="1"/>
              <a:stCxn id="117773" idx="2"/>
              <a:endCxn id="117774" idx="0"/>
            </p:cNvCxnSpPr>
            <p:nvPr/>
          </p:nvCxnSpPr>
          <p:spPr bwMode="auto">
            <a:xfrm>
              <a:off x="3720" y="1295"/>
              <a:ext cx="387" cy="131"/>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7783" name="AutoShape 40"/>
            <p:cNvCxnSpPr>
              <a:cxnSpLocks noChangeShapeType="1"/>
              <a:stCxn id="117773" idx="2"/>
            </p:cNvCxnSpPr>
            <p:nvPr/>
          </p:nvCxnSpPr>
          <p:spPr bwMode="auto">
            <a:xfrm>
              <a:off x="3720" y="1295"/>
              <a:ext cx="144"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7784" name="AutoShape 41"/>
            <p:cNvCxnSpPr>
              <a:cxnSpLocks noChangeShapeType="1"/>
            </p:cNvCxnSpPr>
            <p:nvPr/>
          </p:nvCxnSpPr>
          <p:spPr bwMode="auto">
            <a:xfrm flipH="1">
              <a:off x="3432" y="1265"/>
              <a:ext cx="288" cy="144"/>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7785" name="AutoShape 42"/>
            <p:cNvCxnSpPr>
              <a:cxnSpLocks noChangeShapeType="1"/>
              <a:stCxn id="117775" idx="2"/>
              <a:endCxn id="117778" idx="0"/>
            </p:cNvCxnSpPr>
            <p:nvPr/>
          </p:nvCxnSpPr>
          <p:spPr bwMode="auto">
            <a:xfrm flipH="1">
              <a:off x="3432" y="1721"/>
              <a:ext cx="54" cy="121"/>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7786" name="AutoShape 43"/>
            <p:cNvCxnSpPr>
              <a:cxnSpLocks noChangeShapeType="1"/>
              <a:stCxn id="117774" idx="2"/>
              <a:endCxn id="117777" idx="0"/>
            </p:cNvCxnSpPr>
            <p:nvPr/>
          </p:nvCxnSpPr>
          <p:spPr bwMode="auto">
            <a:xfrm>
              <a:off x="4107" y="1714"/>
              <a:ext cx="6" cy="14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7787" name="AutoShape 44"/>
            <p:cNvCxnSpPr>
              <a:cxnSpLocks noChangeShapeType="1"/>
              <a:stCxn id="117771" idx="2"/>
              <a:endCxn id="117776" idx="0"/>
            </p:cNvCxnSpPr>
            <p:nvPr/>
          </p:nvCxnSpPr>
          <p:spPr bwMode="auto">
            <a:xfrm>
              <a:off x="4728" y="1301"/>
              <a:ext cx="0" cy="13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sp>
          <p:nvSpPr>
            <p:cNvPr id="117788" name="Text Box 45"/>
            <p:cNvSpPr txBox="1">
              <a:spLocks noChangeArrowheads="1"/>
            </p:cNvSpPr>
            <p:nvPr/>
          </p:nvSpPr>
          <p:spPr bwMode="auto">
            <a:xfrm>
              <a:off x="3600" y="145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7789" name="Line 46"/>
            <p:cNvSpPr>
              <a:spLocks noChangeShapeType="1"/>
            </p:cNvSpPr>
            <p:nvPr/>
          </p:nvSpPr>
          <p:spPr bwMode="auto">
            <a:xfrm flipH="1">
              <a:off x="3766" y="799"/>
              <a:ext cx="386" cy="2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0" name="Line 47"/>
            <p:cNvSpPr>
              <a:spLocks noChangeShapeType="1"/>
            </p:cNvSpPr>
            <p:nvPr/>
          </p:nvSpPr>
          <p:spPr bwMode="auto">
            <a:xfrm>
              <a:off x="4150" y="799"/>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1" name="Line 48"/>
            <p:cNvSpPr>
              <a:spLocks noChangeShapeType="1"/>
            </p:cNvSpPr>
            <p:nvPr/>
          </p:nvSpPr>
          <p:spPr bwMode="auto">
            <a:xfrm>
              <a:off x="4150" y="799"/>
              <a:ext cx="499"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2" name="Line 49"/>
            <p:cNvSpPr>
              <a:spLocks noChangeShapeType="1"/>
            </p:cNvSpPr>
            <p:nvPr/>
          </p:nvSpPr>
          <p:spPr bwMode="auto">
            <a:xfrm flipH="1">
              <a:off x="3488" y="1268"/>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3" name="Line 50"/>
            <p:cNvSpPr>
              <a:spLocks noChangeShapeType="1"/>
            </p:cNvSpPr>
            <p:nvPr/>
          </p:nvSpPr>
          <p:spPr bwMode="auto">
            <a:xfrm>
              <a:off x="3742" y="1253"/>
              <a:ext cx="0"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4" name="Line 51"/>
            <p:cNvSpPr>
              <a:spLocks noChangeShapeType="1"/>
            </p:cNvSpPr>
            <p:nvPr/>
          </p:nvSpPr>
          <p:spPr bwMode="auto">
            <a:xfrm>
              <a:off x="3742" y="1253"/>
              <a:ext cx="363"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5" name="Line 52"/>
            <p:cNvSpPr>
              <a:spLocks noChangeShapeType="1"/>
            </p:cNvSpPr>
            <p:nvPr/>
          </p:nvSpPr>
          <p:spPr bwMode="auto">
            <a:xfrm>
              <a:off x="4716" y="127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6" name="Line 53"/>
            <p:cNvSpPr>
              <a:spLocks noChangeShapeType="1"/>
            </p:cNvSpPr>
            <p:nvPr/>
          </p:nvSpPr>
          <p:spPr bwMode="auto">
            <a:xfrm>
              <a:off x="3470" y="1706"/>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7" name="Line 54"/>
            <p:cNvSpPr>
              <a:spLocks noChangeShapeType="1"/>
            </p:cNvSpPr>
            <p:nvPr/>
          </p:nvSpPr>
          <p:spPr bwMode="auto">
            <a:xfrm>
              <a:off x="4105" y="1706"/>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7769" name="Rectangle 55"/>
          <p:cNvSpPr>
            <a:spLocks noChangeArrowheads="1"/>
          </p:cNvSpPr>
          <p:nvPr/>
        </p:nvSpPr>
        <p:spPr bwMode="auto">
          <a:xfrm>
            <a:off x="3203575" y="1125538"/>
            <a:ext cx="1873250" cy="358775"/>
          </a:xfrm>
          <a:prstGeom prst="rect">
            <a:avLst/>
          </a:prstGeom>
          <a:solidFill>
            <a:schemeClr val="tx2">
              <a:lumMod val="20000"/>
              <a:lumOff val="80000"/>
            </a:schemeClr>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err="1">
                <a:ea typeface="华文细黑" panose="02010600040101010101" pitchFamily="2" charset="-122"/>
              </a:rPr>
              <a:t>id+id</a:t>
            </a:r>
            <a:r>
              <a:rPr lang="en-US" altLang="zh-CN" dirty="0">
                <a:ea typeface="华文细黑" panose="02010600040101010101" pitchFamily="2" charset="-122"/>
              </a:rPr>
              <a:t>*id</a:t>
            </a:r>
            <a:endParaRPr lang="en-US" altLang="zh-CN" dirty="0">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5029"/>
                                        </p:tgtEl>
                                        <p:attrNameLst>
                                          <p:attrName>style.visibility</p:attrName>
                                        </p:attrNameLst>
                                      </p:cBhvr>
                                      <p:to>
                                        <p:strVal val="visible"/>
                                      </p:to>
                                    </p:set>
                                    <p:animEffect transition="in" filter="blinds(horizontal)">
                                      <p:cBhvr>
                                        <p:cTn id="7" dur="500"/>
                                        <p:tgtEl>
                                          <p:spTgt spid="385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38F5D2D-BF31-48CB-A7CF-399163E585CB}"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8788"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789" name="Text Box 4"/>
          <p:cNvSpPr txBox="1">
            <a:spLocks noChangeArrowheads="1"/>
          </p:cNvSpPr>
          <p:nvPr/>
        </p:nvSpPr>
        <p:spPr bwMode="auto">
          <a:xfrm>
            <a:off x="381000" y="34290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 (a) </a:t>
            </a:r>
            <a:r>
              <a:rPr lang="zh-CN" altLang="en-US" b="1" dirty="0">
                <a:ea typeface="华文细黑" panose="02010600040101010101" pitchFamily="2" charset="-122"/>
              </a:rPr>
              <a:t>先推出加运算的语法树</a:t>
            </a:r>
            <a:r>
              <a:rPr lang="en-US" altLang="zh-CN" b="1" dirty="0">
                <a:ea typeface="华文细黑" panose="02010600040101010101" pitchFamily="2" charset="-122"/>
              </a:rPr>
              <a:t>1</a:t>
            </a:r>
            <a:r>
              <a:rPr lang="en-US" altLang="zh-CN" sz="2000" b="1" dirty="0">
                <a:ea typeface="华文细黑" panose="02010600040101010101" pitchFamily="2" charset="-122"/>
              </a:rPr>
              <a:t>              </a:t>
            </a:r>
            <a:r>
              <a:rPr lang="en-US" altLang="zh-CN" b="1" dirty="0">
                <a:ea typeface="华文细黑" panose="02010600040101010101" pitchFamily="2" charset="-122"/>
              </a:rPr>
              <a:t>(b)</a:t>
            </a:r>
            <a:r>
              <a:rPr lang="zh-CN" altLang="en-US" b="1" dirty="0">
                <a:ea typeface="华文细黑" panose="02010600040101010101" pitchFamily="2" charset="-122"/>
              </a:rPr>
              <a:t>先推出乘运算的语法树</a:t>
            </a:r>
            <a:r>
              <a:rPr lang="en-US" altLang="zh-CN" b="1" dirty="0">
                <a:ea typeface="华文细黑" panose="02010600040101010101" pitchFamily="2" charset="-122"/>
              </a:rPr>
              <a:t>2 </a:t>
            </a:r>
            <a:endParaRPr lang="en-US" altLang="zh-CN" b="1" dirty="0">
              <a:ea typeface="华文细黑" panose="02010600040101010101" pitchFamily="2" charset="-122"/>
            </a:endParaRPr>
          </a:p>
        </p:txBody>
      </p:sp>
      <p:sp>
        <p:nvSpPr>
          <p:cNvPr id="386053" name="Text Box 5"/>
          <p:cNvSpPr txBox="1">
            <a:spLocks noChangeArrowheads="1"/>
          </p:cNvSpPr>
          <p:nvPr/>
        </p:nvSpPr>
        <p:spPr bwMode="auto">
          <a:xfrm>
            <a:off x="179388" y="4005263"/>
            <a:ext cx="8801100" cy="2109787"/>
          </a:xfrm>
          <a:prstGeom prst="rect">
            <a:avLst/>
          </a:prstGeom>
          <a:no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dirty="0">
                <a:latin typeface="华文细黑" panose="02010600040101010101" pitchFamily="2" charset="-122"/>
                <a:ea typeface="华文细黑" panose="02010600040101010101" pitchFamily="2" charset="-122"/>
              </a:rPr>
              <a:t>二义性产生的后果会导致分析结果不同，导致对句子的理解不同。</a:t>
            </a:r>
            <a:endParaRPr lang="zh-CN" altLang="en-US" b="1" dirty="0">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latin typeface="华文细黑" panose="02010600040101010101" pitchFamily="2" charset="-122"/>
                <a:ea typeface="华文细黑" panose="02010600040101010101" pitchFamily="2" charset="-122"/>
              </a:rPr>
              <a:t>由于图 </a:t>
            </a:r>
            <a:r>
              <a:rPr lang="en-US" altLang="zh-CN" b="1" dirty="0">
                <a:latin typeface="华文细黑" panose="02010600040101010101" pitchFamily="2" charset="-122"/>
                <a:ea typeface="华文细黑" panose="02010600040101010101" pitchFamily="2" charset="-122"/>
              </a:rPr>
              <a:t>(a)</a:t>
            </a:r>
            <a:r>
              <a:rPr lang="zh-CN" altLang="en-US" b="1" dirty="0">
                <a:latin typeface="华文细黑" panose="02010600040101010101" pitchFamily="2" charset="-122"/>
                <a:ea typeface="华文细黑" panose="02010600040101010101" pitchFamily="2" charset="-122"/>
              </a:rPr>
              <a:t>语法树</a:t>
            </a:r>
            <a:r>
              <a:rPr lang="en-US" altLang="zh-CN" b="1" dirty="0">
                <a:latin typeface="华文细黑" panose="02010600040101010101" pitchFamily="2" charset="-122"/>
                <a:ea typeface="华文细黑" panose="02010600040101010101" pitchFamily="2" charset="-122"/>
              </a:rPr>
              <a:t>1</a:t>
            </a:r>
            <a:r>
              <a:rPr lang="zh-CN" altLang="en-US" b="1" dirty="0">
                <a:latin typeface="华文细黑" panose="02010600040101010101" pitchFamily="2" charset="-122"/>
                <a:ea typeface="华文细黑" panose="02010600040101010101" pitchFamily="2" charset="-122"/>
              </a:rPr>
              <a:t>中的*先作为句柄归约，可理解成*优先于</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进行运算，而图 </a:t>
            </a:r>
            <a:r>
              <a:rPr lang="en-US" altLang="zh-CN" b="1" dirty="0">
                <a:latin typeface="华文细黑" panose="02010600040101010101" pitchFamily="2" charset="-122"/>
                <a:ea typeface="华文细黑" panose="02010600040101010101" pitchFamily="2" charset="-122"/>
              </a:rPr>
              <a:t>(b)</a:t>
            </a:r>
            <a:r>
              <a:rPr lang="zh-CN" altLang="en-US" b="1" dirty="0">
                <a:latin typeface="华文细黑" panose="02010600040101010101" pitchFamily="2" charset="-122"/>
                <a:ea typeface="华文细黑" panose="02010600040101010101" pitchFamily="2" charset="-122"/>
              </a:rPr>
              <a:t>语法树</a:t>
            </a:r>
            <a:r>
              <a:rPr lang="en-US" altLang="zh-CN" b="1" dirty="0">
                <a:latin typeface="华文细黑" panose="02010600040101010101" pitchFamily="2" charset="-122"/>
                <a:ea typeface="华文细黑" panose="02010600040101010101" pitchFamily="2" charset="-122"/>
              </a:rPr>
              <a:t>2</a:t>
            </a:r>
            <a:r>
              <a:rPr lang="zh-CN" altLang="en-US" b="1" dirty="0">
                <a:latin typeface="华文细黑" panose="02010600040101010101" pitchFamily="2" charset="-122"/>
                <a:ea typeface="华文细黑" panose="02010600040101010101" pitchFamily="2" charset="-122"/>
              </a:rPr>
              <a:t>中的</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先作为句柄归约，表示</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优先于*进行运算。由于文法的二义性会造成不同的分析结果，所以算术表达式规定乘除高于加减，从而避免二义性。</a:t>
            </a:r>
            <a:r>
              <a:rPr lang="zh-CN" altLang="en-US" dirty="0">
                <a:ea typeface="华文细黑" panose="02010600040101010101" pitchFamily="2" charset="-122"/>
              </a:rPr>
              <a:t> </a:t>
            </a:r>
            <a:endParaRPr lang="zh-CN" altLang="en-US" dirty="0">
              <a:ea typeface="华文细黑" panose="02010600040101010101" pitchFamily="2" charset="-122"/>
            </a:endParaRPr>
          </a:p>
        </p:txBody>
      </p:sp>
      <p:grpSp>
        <p:nvGrpSpPr>
          <p:cNvPr id="118791" name="Group 6"/>
          <p:cNvGrpSpPr/>
          <p:nvPr/>
        </p:nvGrpSpPr>
        <p:grpSpPr bwMode="auto">
          <a:xfrm>
            <a:off x="755650" y="828675"/>
            <a:ext cx="2463800" cy="2625725"/>
            <a:chOff x="476" y="522"/>
            <a:chExt cx="1552" cy="1654"/>
          </a:xfrm>
        </p:grpSpPr>
        <p:sp>
          <p:nvSpPr>
            <p:cNvPr id="118822" name="Text Box 7"/>
            <p:cNvSpPr txBox="1">
              <a:spLocks noChangeArrowheads="1"/>
            </p:cNvSpPr>
            <p:nvPr/>
          </p:nvSpPr>
          <p:spPr bwMode="auto">
            <a:xfrm>
              <a:off x="912" y="52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823" name="Text Box 8"/>
            <p:cNvSpPr txBox="1">
              <a:spLocks noChangeArrowheads="1"/>
            </p:cNvSpPr>
            <p:nvPr/>
          </p:nvSpPr>
          <p:spPr bwMode="auto">
            <a:xfrm>
              <a:off x="1344" y="1002"/>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824" name="Text Box 9"/>
            <p:cNvSpPr txBox="1">
              <a:spLocks noChangeArrowheads="1"/>
            </p:cNvSpPr>
            <p:nvPr/>
          </p:nvSpPr>
          <p:spPr bwMode="auto">
            <a:xfrm>
              <a:off x="912" y="1002"/>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8825" name="Text Box 10"/>
            <p:cNvSpPr txBox="1">
              <a:spLocks noChangeArrowheads="1"/>
            </p:cNvSpPr>
            <p:nvPr/>
          </p:nvSpPr>
          <p:spPr bwMode="auto">
            <a:xfrm>
              <a:off x="480" y="1002"/>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826" name="Text Box 11"/>
            <p:cNvSpPr txBox="1">
              <a:spLocks noChangeArrowheads="1"/>
            </p:cNvSpPr>
            <p:nvPr/>
          </p:nvSpPr>
          <p:spPr bwMode="auto">
            <a:xfrm>
              <a:off x="1740" y="1434"/>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827" name="Text Box 12"/>
            <p:cNvSpPr txBox="1">
              <a:spLocks noChangeArrowheads="1"/>
            </p:cNvSpPr>
            <p:nvPr/>
          </p:nvSpPr>
          <p:spPr bwMode="auto">
            <a:xfrm>
              <a:off x="1290" y="145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8828" name="Text Box 13"/>
            <p:cNvSpPr txBox="1">
              <a:spLocks noChangeArrowheads="1"/>
            </p:cNvSpPr>
            <p:nvPr/>
          </p:nvSpPr>
          <p:spPr bwMode="auto">
            <a:xfrm>
              <a:off x="876" y="1434"/>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829" name="Text Box 14"/>
            <p:cNvSpPr txBox="1">
              <a:spLocks noChangeArrowheads="1"/>
            </p:cNvSpPr>
            <p:nvPr/>
          </p:nvSpPr>
          <p:spPr bwMode="auto">
            <a:xfrm>
              <a:off x="476" y="1434"/>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8830" name="Text Box 15"/>
            <p:cNvSpPr txBox="1">
              <a:spLocks noChangeArrowheads="1"/>
            </p:cNvSpPr>
            <p:nvPr/>
          </p:nvSpPr>
          <p:spPr bwMode="auto">
            <a:xfrm>
              <a:off x="1701" y="187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8831" name="Text Box 16"/>
            <p:cNvSpPr txBox="1">
              <a:spLocks noChangeArrowheads="1"/>
            </p:cNvSpPr>
            <p:nvPr/>
          </p:nvSpPr>
          <p:spPr bwMode="auto">
            <a:xfrm>
              <a:off x="839" y="188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8832" name="Line 17"/>
            <p:cNvSpPr>
              <a:spLocks noChangeShapeType="1"/>
            </p:cNvSpPr>
            <p:nvPr/>
          </p:nvSpPr>
          <p:spPr bwMode="auto">
            <a:xfrm>
              <a:off x="1054" y="799"/>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3" name="Line 18"/>
            <p:cNvSpPr>
              <a:spLocks noChangeShapeType="1"/>
            </p:cNvSpPr>
            <p:nvPr/>
          </p:nvSpPr>
          <p:spPr bwMode="auto">
            <a:xfrm flipH="1">
              <a:off x="657" y="799"/>
              <a:ext cx="409"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4" name="Line 19"/>
            <p:cNvSpPr>
              <a:spLocks noChangeShapeType="1"/>
            </p:cNvSpPr>
            <p:nvPr/>
          </p:nvSpPr>
          <p:spPr bwMode="auto">
            <a:xfrm>
              <a:off x="1066" y="799"/>
              <a:ext cx="363"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5" name="Line 20"/>
            <p:cNvSpPr>
              <a:spLocks noChangeShapeType="1"/>
            </p:cNvSpPr>
            <p:nvPr/>
          </p:nvSpPr>
          <p:spPr bwMode="auto">
            <a:xfrm flipH="1">
              <a:off x="1066" y="1253"/>
              <a:ext cx="363"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6" name="Line 21"/>
            <p:cNvSpPr>
              <a:spLocks noChangeShapeType="1"/>
            </p:cNvSpPr>
            <p:nvPr/>
          </p:nvSpPr>
          <p:spPr bwMode="auto">
            <a:xfrm>
              <a:off x="1429" y="1253"/>
              <a:ext cx="31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7" name="Line 22"/>
            <p:cNvSpPr>
              <a:spLocks noChangeShapeType="1"/>
            </p:cNvSpPr>
            <p:nvPr/>
          </p:nvSpPr>
          <p:spPr bwMode="auto">
            <a:xfrm>
              <a:off x="975" y="1706"/>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8" name="Line 23"/>
            <p:cNvSpPr>
              <a:spLocks noChangeShapeType="1"/>
            </p:cNvSpPr>
            <p:nvPr/>
          </p:nvSpPr>
          <p:spPr bwMode="auto">
            <a:xfrm>
              <a:off x="1837" y="1706"/>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9" name="Line 24"/>
            <p:cNvSpPr>
              <a:spLocks noChangeShapeType="1"/>
            </p:cNvSpPr>
            <p:nvPr/>
          </p:nvSpPr>
          <p:spPr bwMode="auto">
            <a:xfrm>
              <a:off x="612" y="1253"/>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40" name="Line 25"/>
            <p:cNvSpPr>
              <a:spLocks noChangeShapeType="1"/>
            </p:cNvSpPr>
            <p:nvPr/>
          </p:nvSpPr>
          <p:spPr bwMode="auto">
            <a:xfrm>
              <a:off x="1429" y="1253"/>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18792" name="Group 26"/>
          <p:cNvGrpSpPr/>
          <p:nvPr/>
        </p:nvGrpSpPr>
        <p:grpSpPr bwMode="auto">
          <a:xfrm>
            <a:off x="5508625" y="836613"/>
            <a:ext cx="2514600" cy="2573337"/>
            <a:chOff x="3288" y="527"/>
            <a:chExt cx="1584" cy="1621"/>
          </a:xfrm>
        </p:grpSpPr>
        <p:sp>
          <p:nvSpPr>
            <p:cNvPr id="118794" name="Text Box 27"/>
            <p:cNvSpPr txBox="1">
              <a:spLocks noChangeArrowheads="1"/>
            </p:cNvSpPr>
            <p:nvPr/>
          </p:nvSpPr>
          <p:spPr bwMode="auto">
            <a:xfrm>
              <a:off x="4008" y="52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795" name="Text Box 28"/>
            <p:cNvSpPr txBox="1">
              <a:spLocks noChangeArrowheads="1"/>
            </p:cNvSpPr>
            <p:nvPr/>
          </p:nvSpPr>
          <p:spPr bwMode="auto">
            <a:xfrm>
              <a:off x="4584" y="100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796" name="Text Box 29"/>
            <p:cNvSpPr txBox="1">
              <a:spLocks noChangeArrowheads="1"/>
            </p:cNvSpPr>
            <p:nvPr/>
          </p:nvSpPr>
          <p:spPr bwMode="auto">
            <a:xfrm>
              <a:off x="4008" y="100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8797" name="Text Box 30"/>
            <p:cNvSpPr txBox="1">
              <a:spLocks noChangeArrowheads="1"/>
            </p:cNvSpPr>
            <p:nvPr/>
          </p:nvSpPr>
          <p:spPr bwMode="auto">
            <a:xfrm>
              <a:off x="3576" y="100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798" name="Text Box 31"/>
            <p:cNvSpPr txBox="1">
              <a:spLocks noChangeArrowheads="1"/>
            </p:cNvSpPr>
            <p:nvPr/>
          </p:nvSpPr>
          <p:spPr bwMode="auto">
            <a:xfrm>
              <a:off x="3963" y="1426"/>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799" name="Text Box 32"/>
            <p:cNvSpPr txBox="1">
              <a:spLocks noChangeArrowheads="1"/>
            </p:cNvSpPr>
            <p:nvPr/>
          </p:nvSpPr>
          <p:spPr bwMode="auto">
            <a:xfrm>
              <a:off x="3342" y="1433"/>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8800" name="Text Box 33"/>
            <p:cNvSpPr txBox="1">
              <a:spLocks noChangeArrowheads="1"/>
            </p:cNvSpPr>
            <p:nvPr/>
          </p:nvSpPr>
          <p:spPr bwMode="auto">
            <a:xfrm>
              <a:off x="4584" y="1433"/>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8801" name="Text Box 34"/>
            <p:cNvSpPr txBox="1">
              <a:spLocks noChangeArrowheads="1"/>
            </p:cNvSpPr>
            <p:nvPr/>
          </p:nvSpPr>
          <p:spPr bwMode="auto">
            <a:xfrm>
              <a:off x="3969" y="186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sp>
          <p:nvSpPr>
            <p:cNvPr id="118802" name="Text Box 35"/>
            <p:cNvSpPr txBox="1">
              <a:spLocks noChangeArrowheads="1"/>
            </p:cNvSpPr>
            <p:nvPr/>
          </p:nvSpPr>
          <p:spPr bwMode="auto">
            <a:xfrm>
              <a:off x="3288" y="1842"/>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id</a:t>
              </a:r>
              <a:endParaRPr lang="en-US" altLang="zh-CN">
                <a:ea typeface="华文细黑" panose="02010600040101010101" pitchFamily="2" charset="-122"/>
              </a:endParaRPr>
            </a:p>
          </p:txBody>
        </p:sp>
        <p:cxnSp>
          <p:nvCxnSpPr>
            <p:cNvPr id="118803" name="AutoShape 36"/>
            <p:cNvCxnSpPr>
              <a:cxnSpLocks noChangeShapeType="1"/>
              <a:stCxn id="118794" idx="2"/>
              <a:endCxn id="118796" idx="0"/>
            </p:cNvCxnSpPr>
            <p:nvPr/>
          </p:nvCxnSpPr>
          <p:spPr bwMode="auto">
            <a:xfrm>
              <a:off x="4152" y="821"/>
              <a:ext cx="0"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8804" name="AutoShape 37"/>
            <p:cNvCxnSpPr>
              <a:cxnSpLocks noChangeShapeType="1"/>
              <a:stCxn id="118794" idx="2"/>
              <a:endCxn id="118797" idx="0"/>
            </p:cNvCxnSpPr>
            <p:nvPr/>
          </p:nvCxnSpPr>
          <p:spPr bwMode="auto">
            <a:xfrm flipH="1">
              <a:off x="3720" y="821"/>
              <a:ext cx="432"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8805" name="AutoShape 38"/>
            <p:cNvCxnSpPr>
              <a:cxnSpLocks noChangeShapeType="1"/>
              <a:stCxn id="118794" idx="2"/>
              <a:endCxn id="118795" idx="0"/>
            </p:cNvCxnSpPr>
            <p:nvPr/>
          </p:nvCxnSpPr>
          <p:spPr bwMode="auto">
            <a:xfrm>
              <a:off x="4152" y="821"/>
              <a:ext cx="576"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8806" name="AutoShape 39"/>
            <p:cNvCxnSpPr>
              <a:cxnSpLocks noChangeShapeType="1"/>
              <a:stCxn id="118797" idx="2"/>
              <a:endCxn id="118798" idx="0"/>
            </p:cNvCxnSpPr>
            <p:nvPr/>
          </p:nvCxnSpPr>
          <p:spPr bwMode="auto">
            <a:xfrm>
              <a:off x="3720" y="1295"/>
              <a:ext cx="387" cy="131"/>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8807" name="AutoShape 40"/>
            <p:cNvCxnSpPr>
              <a:cxnSpLocks noChangeShapeType="1"/>
              <a:stCxn id="118797" idx="2"/>
            </p:cNvCxnSpPr>
            <p:nvPr/>
          </p:nvCxnSpPr>
          <p:spPr bwMode="auto">
            <a:xfrm>
              <a:off x="3720" y="1295"/>
              <a:ext cx="144"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8808" name="AutoShape 41"/>
            <p:cNvCxnSpPr>
              <a:cxnSpLocks noChangeShapeType="1"/>
            </p:cNvCxnSpPr>
            <p:nvPr/>
          </p:nvCxnSpPr>
          <p:spPr bwMode="auto">
            <a:xfrm flipH="1">
              <a:off x="3432" y="1265"/>
              <a:ext cx="288" cy="144"/>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8809" name="AutoShape 42"/>
            <p:cNvCxnSpPr>
              <a:cxnSpLocks noChangeShapeType="1"/>
              <a:stCxn id="118799" idx="2"/>
              <a:endCxn id="118802" idx="0"/>
            </p:cNvCxnSpPr>
            <p:nvPr/>
          </p:nvCxnSpPr>
          <p:spPr bwMode="auto">
            <a:xfrm flipH="1">
              <a:off x="3432" y="1721"/>
              <a:ext cx="54" cy="121"/>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8810" name="AutoShape 43"/>
            <p:cNvCxnSpPr>
              <a:cxnSpLocks noChangeShapeType="1"/>
              <a:stCxn id="118798" idx="2"/>
              <a:endCxn id="118801" idx="0"/>
            </p:cNvCxnSpPr>
            <p:nvPr/>
          </p:nvCxnSpPr>
          <p:spPr bwMode="auto">
            <a:xfrm>
              <a:off x="4107" y="1714"/>
              <a:ext cx="6" cy="14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8811" name="AutoShape 44"/>
            <p:cNvCxnSpPr>
              <a:cxnSpLocks noChangeShapeType="1"/>
              <a:stCxn id="118795" idx="2"/>
              <a:endCxn id="118800" idx="0"/>
            </p:cNvCxnSpPr>
            <p:nvPr/>
          </p:nvCxnSpPr>
          <p:spPr bwMode="auto">
            <a:xfrm>
              <a:off x="4728" y="1301"/>
              <a:ext cx="0" cy="13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sp>
          <p:nvSpPr>
            <p:cNvPr id="118812" name="Text Box 45"/>
            <p:cNvSpPr txBox="1">
              <a:spLocks noChangeArrowheads="1"/>
            </p:cNvSpPr>
            <p:nvPr/>
          </p:nvSpPr>
          <p:spPr bwMode="auto">
            <a:xfrm>
              <a:off x="3600" y="1457"/>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8813" name="Line 46"/>
            <p:cNvSpPr>
              <a:spLocks noChangeShapeType="1"/>
            </p:cNvSpPr>
            <p:nvPr/>
          </p:nvSpPr>
          <p:spPr bwMode="auto">
            <a:xfrm flipH="1">
              <a:off x="3766" y="805"/>
              <a:ext cx="363"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14" name="Line 47"/>
            <p:cNvSpPr>
              <a:spLocks noChangeShapeType="1"/>
            </p:cNvSpPr>
            <p:nvPr/>
          </p:nvSpPr>
          <p:spPr bwMode="auto">
            <a:xfrm>
              <a:off x="4150" y="799"/>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15" name="Line 48"/>
            <p:cNvSpPr>
              <a:spLocks noChangeShapeType="1"/>
            </p:cNvSpPr>
            <p:nvPr/>
          </p:nvSpPr>
          <p:spPr bwMode="auto">
            <a:xfrm>
              <a:off x="4150" y="799"/>
              <a:ext cx="499"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16" name="Line 49"/>
            <p:cNvSpPr>
              <a:spLocks noChangeShapeType="1"/>
            </p:cNvSpPr>
            <p:nvPr/>
          </p:nvSpPr>
          <p:spPr bwMode="auto">
            <a:xfrm flipH="1">
              <a:off x="3488" y="1268"/>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17" name="Line 50"/>
            <p:cNvSpPr>
              <a:spLocks noChangeShapeType="1"/>
            </p:cNvSpPr>
            <p:nvPr/>
          </p:nvSpPr>
          <p:spPr bwMode="auto">
            <a:xfrm>
              <a:off x="3742" y="1253"/>
              <a:ext cx="0"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18" name="Line 51"/>
            <p:cNvSpPr>
              <a:spLocks noChangeShapeType="1"/>
            </p:cNvSpPr>
            <p:nvPr/>
          </p:nvSpPr>
          <p:spPr bwMode="auto">
            <a:xfrm>
              <a:off x="3742" y="1253"/>
              <a:ext cx="363"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19" name="Line 52"/>
            <p:cNvSpPr>
              <a:spLocks noChangeShapeType="1"/>
            </p:cNvSpPr>
            <p:nvPr/>
          </p:nvSpPr>
          <p:spPr bwMode="auto">
            <a:xfrm>
              <a:off x="4716" y="127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20" name="Line 53"/>
            <p:cNvSpPr>
              <a:spLocks noChangeShapeType="1"/>
            </p:cNvSpPr>
            <p:nvPr/>
          </p:nvSpPr>
          <p:spPr bwMode="auto">
            <a:xfrm>
              <a:off x="3470" y="1706"/>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21" name="Line 54"/>
            <p:cNvSpPr>
              <a:spLocks noChangeShapeType="1"/>
            </p:cNvSpPr>
            <p:nvPr/>
          </p:nvSpPr>
          <p:spPr bwMode="auto">
            <a:xfrm>
              <a:off x="4105" y="1706"/>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8793" name="Rectangle 55"/>
          <p:cNvSpPr>
            <a:spLocks noChangeArrowheads="1"/>
          </p:cNvSpPr>
          <p:nvPr/>
        </p:nvSpPr>
        <p:spPr bwMode="auto">
          <a:xfrm>
            <a:off x="3203575" y="1125538"/>
            <a:ext cx="1873250" cy="358775"/>
          </a:xfrm>
          <a:prstGeom prst="rect">
            <a:avLst/>
          </a:prstGeom>
          <a:solidFill>
            <a:schemeClr val="tx2">
              <a:lumMod val="20000"/>
              <a:lumOff val="80000"/>
            </a:schemeClr>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err="1">
                <a:ea typeface="华文细黑" panose="02010600040101010101" pitchFamily="2" charset="-122"/>
              </a:rPr>
              <a:t>id+id</a:t>
            </a:r>
            <a:r>
              <a:rPr lang="en-US" altLang="zh-CN" dirty="0">
                <a:ea typeface="华文细黑" panose="02010600040101010101" pitchFamily="2" charset="-122"/>
              </a:rPr>
              <a:t>*id</a:t>
            </a:r>
            <a:endParaRPr lang="en-US" altLang="zh-CN" dirty="0">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3">
                                            <p:txEl>
                                              <p:pRg st="0" end="0"/>
                                            </p:txEl>
                                          </p:spTgt>
                                        </p:tgtEl>
                                        <p:attrNameLst>
                                          <p:attrName>style.visibility</p:attrName>
                                        </p:attrNameLst>
                                      </p:cBhvr>
                                      <p:to>
                                        <p:strVal val="visible"/>
                                      </p:to>
                                    </p:set>
                                    <p:animEffect transition="in" filter="blinds(horizontal)">
                                      <p:cBhvr>
                                        <p:cTn id="7" dur="500"/>
                                        <p:tgtEl>
                                          <p:spTgt spid="3860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6053">
                                            <p:txEl>
                                              <p:pRg st="1" end="1"/>
                                            </p:txEl>
                                          </p:spTgt>
                                        </p:tgtEl>
                                        <p:attrNameLst>
                                          <p:attrName>style.visibility</p:attrName>
                                        </p:attrNameLst>
                                      </p:cBhvr>
                                      <p:to>
                                        <p:strVal val="visible"/>
                                      </p:to>
                                    </p:set>
                                    <p:animEffect transition="in" filter="blinds(horizontal)">
                                      <p:cBhvr>
                                        <p:cTn id="10" dur="500"/>
                                        <p:tgtEl>
                                          <p:spTgt spid="3860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9337D61-CBBD-494A-91CE-0A296A0E66C0}"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9811" name="Text Box 2"/>
          <p:cNvSpPr txBox="1">
            <a:spLocks noChangeArrowheads="1"/>
          </p:cNvSpPr>
          <p:nvPr/>
        </p:nvSpPr>
        <p:spPr bwMode="auto">
          <a:xfrm>
            <a:off x="395536" y="333375"/>
            <a:ext cx="87484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ea typeface="华文细黑" panose="02010600040101010101" pitchFamily="2" charset="-122"/>
              </a:rPr>
              <a:t>在算术表达式中，规定乘除高于加减，避免其二义性。</a:t>
            </a:r>
            <a:endParaRPr lang="zh-CN" altLang="en-US" b="1" dirty="0">
              <a:ea typeface="华文细黑" panose="02010600040101010101" pitchFamily="2" charset="-122"/>
            </a:endParaRPr>
          </a:p>
        </p:txBody>
      </p:sp>
      <p:sp>
        <p:nvSpPr>
          <p:cNvPr id="119812" name="Text Box 3"/>
          <p:cNvSpPr txBox="1">
            <a:spLocks noChangeArrowheads="1"/>
          </p:cNvSpPr>
          <p:nvPr/>
        </p:nvSpPr>
        <p:spPr bwMode="auto">
          <a:xfrm>
            <a:off x="431974" y="1125538"/>
            <a:ext cx="536416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ea typeface="华文细黑" panose="02010600040101010101" pitchFamily="2" charset="-122"/>
              </a:rPr>
              <a:t>例，改写</a:t>
            </a:r>
            <a:r>
              <a:rPr lang="zh-CN" altLang="en-US" b="1" dirty="0">
                <a:solidFill>
                  <a:srgbClr val="000000"/>
                </a:solidFill>
                <a:ea typeface="华文细黑" panose="02010600040101010101" pitchFamily="2" charset="-122"/>
              </a:rPr>
              <a:t>文法</a:t>
            </a:r>
            <a:r>
              <a:rPr lang="en-US" altLang="zh-CN" b="1" dirty="0">
                <a:solidFill>
                  <a:srgbClr val="000000"/>
                </a:solidFill>
                <a:ea typeface="华文细黑" panose="02010600040101010101" pitchFamily="2" charset="-122"/>
              </a:rPr>
              <a:t>G1[E]</a:t>
            </a:r>
            <a:r>
              <a:rPr lang="zh-CN" altLang="en-US" b="1" dirty="0">
                <a:solidFill>
                  <a:srgbClr val="000000"/>
                </a:solidFill>
                <a:ea typeface="华文细黑" panose="02010600040101010101" pitchFamily="2" charset="-122"/>
              </a:rPr>
              <a:t>：</a:t>
            </a:r>
            <a:endParaRPr lang="zh-CN" altLang="en-US" b="1" dirty="0">
              <a:solidFill>
                <a:srgbClr val="000000"/>
              </a:solidFill>
              <a:ea typeface="华文细黑" panose="02010600040101010101" pitchFamily="2" charset="-122"/>
            </a:endParaRPr>
          </a:p>
          <a:p>
            <a:pPr eaLnBrk="1" hangingPunct="1">
              <a:spcBef>
                <a:spcPct val="50000"/>
              </a:spcBef>
            </a:pPr>
            <a:r>
              <a:rPr lang="en-US" altLang="zh-CN" b="1" dirty="0">
                <a:solidFill>
                  <a:srgbClr val="000000"/>
                </a:solidFill>
                <a:ea typeface="华文细黑" panose="02010600040101010101" pitchFamily="2" charset="-122"/>
              </a:rPr>
              <a:t>E →</a:t>
            </a:r>
            <a:r>
              <a:rPr lang="en-US" altLang="zh-CN" b="1" dirty="0">
                <a:ea typeface="华文细黑" panose="02010600040101010101" pitchFamily="2" charset="-122"/>
              </a:rPr>
              <a:t> </a:t>
            </a:r>
            <a:r>
              <a:rPr lang="en-US" altLang="zh-CN" b="1" dirty="0">
                <a:solidFill>
                  <a:srgbClr val="000000"/>
                </a:solidFill>
                <a:ea typeface="华文细黑" panose="02010600040101010101" pitchFamily="2" charset="-122"/>
              </a:rPr>
              <a:t>E+E | E*E |</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E</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 </a:t>
            </a:r>
            <a:r>
              <a:rPr lang="en-US" altLang="zh-CN" b="1" dirty="0" err="1">
                <a:solidFill>
                  <a:srgbClr val="000000"/>
                </a:solidFill>
                <a:ea typeface="华文细黑" panose="02010600040101010101" pitchFamily="2" charset="-122"/>
              </a:rPr>
              <a:t>i</a:t>
            </a:r>
            <a:r>
              <a:rPr lang="zh-CN" altLang="en-US" b="1" dirty="0">
                <a:solidFill>
                  <a:srgbClr val="000000"/>
                </a:solidFill>
                <a:ea typeface="华文细黑" panose="02010600040101010101" pitchFamily="2" charset="-122"/>
              </a:rPr>
              <a:t>，使其无二义性。</a:t>
            </a:r>
            <a:endParaRPr lang="zh-CN" altLang="en-US" b="1" dirty="0">
              <a:solidFill>
                <a:srgbClr val="000000"/>
              </a:solidFill>
              <a:ea typeface="华文细黑" panose="02010600040101010101" pitchFamily="2" charset="-122"/>
            </a:endParaRPr>
          </a:p>
          <a:p>
            <a:pPr eaLnBrk="1" hangingPunct="1">
              <a:spcBef>
                <a:spcPct val="50000"/>
              </a:spcBef>
            </a:pPr>
            <a:endParaRPr lang="zh-CN" altLang="en-US" b="1" dirty="0">
              <a:ea typeface="华文细黑" panose="02010600040101010101" pitchFamily="2" charset="-122"/>
            </a:endParaRPr>
          </a:p>
          <a:p>
            <a:pPr eaLnBrk="1" hangingPunct="1">
              <a:spcBef>
                <a:spcPct val="50000"/>
              </a:spcBef>
            </a:pPr>
            <a:r>
              <a:rPr lang="zh-CN" altLang="en-US" b="1" dirty="0">
                <a:solidFill>
                  <a:srgbClr val="000000"/>
                </a:solidFill>
                <a:ea typeface="华文细黑" panose="02010600040101010101" pitchFamily="2" charset="-122"/>
              </a:rPr>
              <a:t>解：新添非终结符号</a:t>
            </a:r>
            <a:r>
              <a:rPr lang="en-US" altLang="zh-CN" b="1" dirty="0">
                <a:solidFill>
                  <a:srgbClr val="000000"/>
                </a:solidFill>
                <a:ea typeface="华文细黑" panose="02010600040101010101" pitchFamily="2" charset="-122"/>
              </a:rPr>
              <a:t>T</a:t>
            </a:r>
            <a:r>
              <a:rPr lang="zh-CN" altLang="en-US" b="1" dirty="0">
                <a:solidFill>
                  <a:srgbClr val="000000"/>
                </a:solidFill>
                <a:ea typeface="华文细黑" panose="02010600040101010101" pitchFamily="2" charset="-122"/>
              </a:rPr>
              <a:t>和</a:t>
            </a:r>
            <a:r>
              <a:rPr lang="en-US" altLang="zh-CN" b="1" dirty="0">
                <a:solidFill>
                  <a:srgbClr val="000000"/>
                </a:solidFill>
                <a:ea typeface="华文细黑" panose="02010600040101010101" pitchFamily="2" charset="-122"/>
              </a:rPr>
              <a:t>F</a:t>
            </a:r>
            <a:r>
              <a:rPr lang="zh-CN" altLang="en-US" b="1" dirty="0">
                <a:solidFill>
                  <a:srgbClr val="000000"/>
                </a:solidFill>
                <a:ea typeface="华文细黑" panose="02010600040101010101" pitchFamily="2" charset="-122"/>
              </a:rPr>
              <a:t>，将文法写成</a:t>
            </a:r>
            <a:r>
              <a:rPr lang="en-US" altLang="zh-CN" b="1" dirty="0">
                <a:solidFill>
                  <a:srgbClr val="000000"/>
                </a:solidFill>
                <a:ea typeface="华文细黑" panose="02010600040101010101" pitchFamily="2" charset="-122"/>
              </a:rPr>
              <a:t>G2[E]</a:t>
            </a:r>
            <a:r>
              <a:rPr lang="zh-CN" altLang="en-US" b="1" dirty="0">
                <a:solidFill>
                  <a:srgbClr val="000000"/>
                </a:solidFill>
                <a:ea typeface="华文细黑" panose="02010600040101010101" pitchFamily="2" charset="-122"/>
              </a:rPr>
              <a:t>：</a:t>
            </a:r>
            <a:endParaRPr lang="zh-CN" altLang="en-US" b="1" dirty="0">
              <a:ea typeface="华文细黑" panose="02010600040101010101" pitchFamily="2" charset="-122"/>
            </a:endParaRPr>
          </a:p>
          <a:p>
            <a:pPr eaLnBrk="1" hangingPunct="1">
              <a:spcBef>
                <a:spcPct val="50000"/>
              </a:spcBef>
            </a:pPr>
            <a:r>
              <a:rPr lang="en-US" altLang="zh-CN" b="1" dirty="0">
                <a:solidFill>
                  <a:srgbClr val="000000"/>
                </a:solidFill>
                <a:ea typeface="华文细黑" panose="02010600040101010101" pitchFamily="2" charset="-122"/>
              </a:rPr>
              <a:t>E →</a:t>
            </a:r>
            <a:r>
              <a:rPr lang="en-US" altLang="zh-CN" b="1" dirty="0">
                <a:ea typeface="华文细黑" panose="02010600040101010101" pitchFamily="2" charset="-122"/>
              </a:rPr>
              <a:t> </a:t>
            </a:r>
            <a:r>
              <a:rPr lang="en-US" altLang="zh-CN" b="1" dirty="0">
                <a:solidFill>
                  <a:srgbClr val="000000"/>
                </a:solidFill>
                <a:ea typeface="华文细黑" panose="02010600040101010101" pitchFamily="2" charset="-122"/>
              </a:rPr>
              <a:t>T |E+T</a:t>
            </a:r>
            <a:endParaRPr lang="en-US" altLang="zh-CN" b="1" dirty="0">
              <a:solidFill>
                <a:srgbClr val="000000"/>
              </a:solidFill>
              <a:ea typeface="华文细黑" panose="02010600040101010101" pitchFamily="2" charset="-122"/>
            </a:endParaRPr>
          </a:p>
          <a:p>
            <a:pPr eaLnBrk="1" hangingPunct="1">
              <a:spcBef>
                <a:spcPct val="50000"/>
              </a:spcBef>
            </a:pPr>
            <a:r>
              <a:rPr lang="en-US" altLang="zh-CN" b="1" dirty="0">
                <a:solidFill>
                  <a:srgbClr val="000000"/>
                </a:solidFill>
                <a:ea typeface="华文细黑" panose="02010600040101010101" pitchFamily="2" charset="-122"/>
              </a:rPr>
              <a:t>T →</a:t>
            </a:r>
            <a:r>
              <a:rPr lang="en-US" altLang="zh-CN" b="1" dirty="0">
                <a:ea typeface="华文细黑" panose="02010600040101010101" pitchFamily="2" charset="-122"/>
              </a:rPr>
              <a:t> </a:t>
            </a:r>
            <a:r>
              <a:rPr lang="en-US" altLang="zh-CN" b="1" dirty="0">
                <a:solidFill>
                  <a:srgbClr val="000000"/>
                </a:solidFill>
                <a:ea typeface="华文细黑" panose="02010600040101010101" pitchFamily="2" charset="-122"/>
              </a:rPr>
              <a:t>F |T*F</a:t>
            </a:r>
            <a:endParaRPr lang="en-US" altLang="zh-CN" b="1" dirty="0">
              <a:solidFill>
                <a:srgbClr val="000000"/>
              </a:solidFill>
              <a:ea typeface="华文细黑" panose="02010600040101010101" pitchFamily="2" charset="-122"/>
            </a:endParaRPr>
          </a:p>
          <a:p>
            <a:pPr eaLnBrk="1" hangingPunct="1">
              <a:spcBef>
                <a:spcPct val="50000"/>
              </a:spcBef>
            </a:pPr>
            <a:r>
              <a:rPr lang="en-US" altLang="zh-CN" b="1" dirty="0">
                <a:solidFill>
                  <a:srgbClr val="000000"/>
                </a:solidFill>
                <a:ea typeface="华文细黑" panose="02010600040101010101" pitchFamily="2" charset="-122"/>
              </a:rPr>
              <a:t>F →(E) | </a:t>
            </a:r>
            <a:r>
              <a:rPr lang="en-US" altLang="zh-CN" b="1" dirty="0" err="1">
                <a:solidFill>
                  <a:srgbClr val="000000"/>
                </a:solidFill>
                <a:ea typeface="华文细黑" panose="02010600040101010101" pitchFamily="2" charset="-122"/>
              </a:rPr>
              <a:t>i</a:t>
            </a:r>
            <a:endParaRPr lang="en-US" altLang="zh-CN" b="1" dirty="0">
              <a:ea typeface="华文细黑" panose="02010600040101010101" pitchFamily="2" charset="-122"/>
            </a:endParaRPr>
          </a:p>
        </p:txBody>
      </p:sp>
      <p:grpSp>
        <p:nvGrpSpPr>
          <p:cNvPr id="119813" name="Group 4"/>
          <p:cNvGrpSpPr/>
          <p:nvPr/>
        </p:nvGrpSpPr>
        <p:grpSpPr bwMode="auto">
          <a:xfrm>
            <a:off x="6011864" y="1125538"/>
            <a:ext cx="2836863" cy="3343275"/>
            <a:chOff x="3787" y="709"/>
            <a:chExt cx="1787" cy="2106"/>
          </a:xfrm>
        </p:grpSpPr>
        <p:grpSp>
          <p:nvGrpSpPr>
            <p:cNvPr id="119814" name="Group 5"/>
            <p:cNvGrpSpPr/>
            <p:nvPr/>
          </p:nvGrpSpPr>
          <p:grpSpPr bwMode="auto">
            <a:xfrm>
              <a:off x="3787" y="709"/>
              <a:ext cx="1787" cy="2106"/>
              <a:chOff x="3696" y="2208"/>
              <a:chExt cx="1787" cy="2106"/>
            </a:xfrm>
          </p:grpSpPr>
          <p:sp>
            <p:nvSpPr>
              <p:cNvPr id="119827" name="Text Box 6"/>
              <p:cNvSpPr txBox="1">
                <a:spLocks noChangeArrowheads="1"/>
              </p:cNvSpPr>
              <p:nvPr/>
            </p:nvSpPr>
            <p:spPr bwMode="auto">
              <a:xfrm>
                <a:off x="4320" y="220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9828" name="Text Box 7"/>
              <p:cNvSpPr txBox="1">
                <a:spLocks noChangeArrowheads="1"/>
              </p:cNvSpPr>
              <p:nvPr/>
            </p:nvSpPr>
            <p:spPr bwMode="auto">
              <a:xfrm>
                <a:off x="4752" y="268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T</a:t>
                </a:r>
                <a:endParaRPr lang="en-US" altLang="zh-CN">
                  <a:ea typeface="华文细黑" panose="02010600040101010101" pitchFamily="2" charset="-122"/>
                </a:endParaRPr>
              </a:p>
            </p:txBody>
          </p:sp>
          <p:sp>
            <p:nvSpPr>
              <p:cNvPr id="119829" name="Text Box 8"/>
              <p:cNvSpPr txBox="1">
                <a:spLocks noChangeArrowheads="1"/>
              </p:cNvSpPr>
              <p:nvPr/>
            </p:nvSpPr>
            <p:spPr bwMode="auto">
              <a:xfrm>
                <a:off x="4320" y="268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119830" name="Text Box 9"/>
              <p:cNvSpPr txBox="1">
                <a:spLocks noChangeArrowheads="1"/>
              </p:cNvSpPr>
              <p:nvPr/>
            </p:nvSpPr>
            <p:spPr bwMode="auto">
              <a:xfrm>
                <a:off x="3888" y="268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119831" name="Text Box 10"/>
              <p:cNvSpPr txBox="1">
                <a:spLocks noChangeArrowheads="1"/>
              </p:cNvSpPr>
              <p:nvPr/>
            </p:nvSpPr>
            <p:spPr bwMode="auto">
              <a:xfrm>
                <a:off x="5195" y="312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F</a:t>
                </a:r>
                <a:endParaRPr lang="en-US" altLang="zh-CN">
                  <a:ea typeface="华文细黑" panose="02010600040101010101" pitchFamily="2" charset="-122"/>
                </a:endParaRPr>
              </a:p>
            </p:txBody>
          </p:sp>
          <p:sp>
            <p:nvSpPr>
              <p:cNvPr id="119832" name="Text Box 11"/>
              <p:cNvSpPr txBox="1">
                <a:spLocks noChangeArrowheads="1"/>
              </p:cNvSpPr>
              <p:nvPr/>
            </p:nvSpPr>
            <p:spPr bwMode="auto">
              <a:xfrm>
                <a:off x="4763" y="312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ea typeface="华文细黑" panose="02010600040101010101" pitchFamily="2" charset="-122"/>
                  </a:rPr>
                  <a:t>*</a:t>
                </a:r>
                <a:endParaRPr lang="en-US" altLang="zh-CN" dirty="0">
                  <a:ea typeface="华文细黑" panose="02010600040101010101" pitchFamily="2" charset="-122"/>
                </a:endParaRPr>
              </a:p>
            </p:txBody>
          </p:sp>
          <p:sp>
            <p:nvSpPr>
              <p:cNvPr id="119833" name="Text Box 12"/>
              <p:cNvSpPr txBox="1">
                <a:spLocks noChangeArrowheads="1"/>
              </p:cNvSpPr>
              <p:nvPr/>
            </p:nvSpPr>
            <p:spPr bwMode="auto">
              <a:xfrm>
                <a:off x="4331" y="312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T</a:t>
                </a:r>
                <a:endParaRPr lang="en-US" altLang="zh-CN">
                  <a:ea typeface="华文细黑" panose="02010600040101010101" pitchFamily="2" charset="-122"/>
                </a:endParaRPr>
              </a:p>
            </p:txBody>
          </p:sp>
          <p:sp>
            <p:nvSpPr>
              <p:cNvPr id="119834" name="Text Box 13"/>
              <p:cNvSpPr txBox="1">
                <a:spLocks noChangeArrowheads="1"/>
              </p:cNvSpPr>
              <p:nvPr/>
            </p:nvSpPr>
            <p:spPr bwMode="auto">
              <a:xfrm>
                <a:off x="3696" y="312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T</a:t>
                </a:r>
                <a:endParaRPr lang="en-US" altLang="zh-CN">
                  <a:ea typeface="华文细黑" panose="02010600040101010101" pitchFamily="2" charset="-122"/>
                </a:endParaRPr>
              </a:p>
            </p:txBody>
          </p:sp>
          <p:sp>
            <p:nvSpPr>
              <p:cNvPr id="119835" name="Text Box 14"/>
              <p:cNvSpPr txBox="1">
                <a:spLocks noChangeArrowheads="1"/>
              </p:cNvSpPr>
              <p:nvPr/>
            </p:nvSpPr>
            <p:spPr bwMode="auto">
              <a:xfrm>
                <a:off x="5195" y="360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a:t>
                </a:r>
                <a:endParaRPr lang="en-US" altLang="zh-CN">
                  <a:ea typeface="华文细黑" panose="02010600040101010101" pitchFamily="2" charset="-122"/>
                </a:endParaRPr>
              </a:p>
            </p:txBody>
          </p:sp>
          <p:sp>
            <p:nvSpPr>
              <p:cNvPr id="119836" name="Text Box 15"/>
              <p:cNvSpPr txBox="1">
                <a:spLocks noChangeArrowheads="1"/>
              </p:cNvSpPr>
              <p:nvPr/>
            </p:nvSpPr>
            <p:spPr bwMode="auto">
              <a:xfrm>
                <a:off x="4331" y="360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F</a:t>
                </a:r>
                <a:endParaRPr lang="en-US" altLang="zh-CN">
                  <a:ea typeface="华文细黑" panose="02010600040101010101" pitchFamily="2" charset="-122"/>
                </a:endParaRPr>
              </a:p>
            </p:txBody>
          </p:sp>
          <p:cxnSp>
            <p:nvCxnSpPr>
              <p:cNvPr id="119837" name="AutoShape 16"/>
              <p:cNvCxnSpPr>
                <a:cxnSpLocks noChangeShapeType="1"/>
                <a:stCxn id="119827" idx="2"/>
                <a:endCxn id="119829" idx="0"/>
              </p:cNvCxnSpPr>
              <p:nvPr/>
            </p:nvCxnSpPr>
            <p:spPr bwMode="auto">
              <a:xfrm>
                <a:off x="4464" y="2502"/>
                <a:ext cx="0"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38" name="AutoShape 17"/>
              <p:cNvCxnSpPr>
                <a:cxnSpLocks noChangeShapeType="1"/>
                <a:stCxn id="119827" idx="2"/>
                <a:endCxn id="119830" idx="0"/>
              </p:cNvCxnSpPr>
              <p:nvPr/>
            </p:nvCxnSpPr>
            <p:spPr bwMode="auto">
              <a:xfrm flipH="1">
                <a:off x="4032" y="2502"/>
                <a:ext cx="432"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39" name="AutoShape 18"/>
              <p:cNvCxnSpPr>
                <a:cxnSpLocks noChangeShapeType="1"/>
                <a:stCxn id="119827" idx="2"/>
                <a:endCxn id="119828" idx="0"/>
              </p:cNvCxnSpPr>
              <p:nvPr/>
            </p:nvCxnSpPr>
            <p:spPr bwMode="auto">
              <a:xfrm>
                <a:off x="4464" y="2502"/>
                <a:ext cx="432"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40" name="AutoShape 19"/>
              <p:cNvCxnSpPr>
                <a:cxnSpLocks noChangeShapeType="1"/>
                <a:stCxn id="119830" idx="2"/>
                <a:endCxn id="119834" idx="0"/>
              </p:cNvCxnSpPr>
              <p:nvPr/>
            </p:nvCxnSpPr>
            <p:spPr bwMode="auto">
              <a:xfrm flipH="1">
                <a:off x="3840" y="2982"/>
                <a:ext cx="192"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41" name="AutoShape 20"/>
              <p:cNvCxnSpPr>
                <a:cxnSpLocks noChangeShapeType="1"/>
                <a:stCxn id="119828" idx="2"/>
                <a:endCxn id="119831" idx="0"/>
              </p:cNvCxnSpPr>
              <p:nvPr/>
            </p:nvCxnSpPr>
            <p:spPr bwMode="auto">
              <a:xfrm>
                <a:off x="4896" y="2976"/>
                <a:ext cx="443" cy="144"/>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42" name="AutoShape 21"/>
              <p:cNvCxnSpPr>
                <a:cxnSpLocks noChangeShapeType="1"/>
                <a:stCxn id="119828" idx="2"/>
                <a:endCxn id="119832" idx="0"/>
              </p:cNvCxnSpPr>
              <p:nvPr/>
            </p:nvCxnSpPr>
            <p:spPr bwMode="auto">
              <a:xfrm>
                <a:off x="4896" y="2976"/>
                <a:ext cx="11" cy="144"/>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43" name="AutoShape 22"/>
              <p:cNvCxnSpPr>
                <a:cxnSpLocks noChangeShapeType="1"/>
                <a:stCxn id="119828" idx="2"/>
                <a:endCxn id="119833" idx="0"/>
              </p:cNvCxnSpPr>
              <p:nvPr/>
            </p:nvCxnSpPr>
            <p:spPr bwMode="auto">
              <a:xfrm flipH="1">
                <a:off x="4475" y="2976"/>
                <a:ext cx="421" cy="144"/>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44" name="AutoShape 23"/>
              <p:cNvCxnSpPr>
                <a:cxnSpLocks noChangeShapeType="1"/>
                <a:stCxn id="119833" idx="2"/>
                <a:endCxn id="119836" idx="0"/>
              </p:cNvCxnSpPr>
              <p:nvPr/>
            </p:nvCxnSpPr>
            <p:spPr bwMode="auto">
              <a:xfrm>
                <a:off x="4475" y="3408"/>
                <a:ext cx="0" cy="19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45" name="AutoShape 24"/>
              <p:cNvCxnSpPr>
                <a:cxnSpLocks noChangeShapeType="1"/>
                <a:stCxn id="119831" idx="2"/>
                <a:endCxn id="119835" idx="0"/>
              </p:cNvCxnSpPr>
              <p:nvPr/>
            </p:nvCxnSpPr>
            <p:spPr bwMode="auto">
              <a:xfrm>
                <a:off x="5339" y="3408"/>
                <a:ext cx="0" cy="19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sp>
            <p:nvSpPr>
              <p:cNvPr id="119846" name="Text Box 25"/>
              <p:cNvSpPr txBox="1">
                <a:spLocks noChangeArrowheads="1"/>
              </p:cNvSpPr>
              <p:nvPr/>
            </p:nvSpPr>
            <p:spPr bwMode="auto">
              <a:xfrm>
                <a:off x="3696" y="3594"/>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F</a:t>
                </a:r>
                <a:endParaRPr lang="en-US" altLang="zh-CN">
                  <a:ea typeface="华文细黑" panose="02010600040101010101" pitchFamily="2" charset="-122"/>
                </a:endParaRPr>
              </a:p>
            </p:txBody>
          </p:sp>
          <p:sp>
            <p:nvSpPr>
              <p:cNvPr id="119847" name="Text Box 26"/>
              <p:cNvSpPr txBox="1">
                <a:spLocks noChangeArrowheads="1"/>
              </p:cNvSpPr>
              <p:nvPr/>
            </p:nvSpPr>
            <p:spPr bwMode="auto">
              <a:xfrm>
                <a:off x="3696" y="4026"/>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a:t>
                </a:r>
                <a:endParaRPr lang="en-US" altLang="zh-CN">
                  <a:ea typeface="华文细黑" panose="02010600040101010101" pitchFamily="2" charset="-122"/>
                </a:endParaRPr>
              </a:p>
            </p:txBody>
          </p:sp>
          <p:cxnSp>
            <p:nvCxnSpPr>
              <p:cNvPr id="119848" name="AutoShape 27"/>
              <p:cNvCxnSpPr>
                <a:cxnSpLocks noChangeShapeType="1"/>
                <a:stCxn id="119834" idx="2"/>
                <a:endCxn id="119846" idx="0"/>
              </p:cNvCxnSpPr>
              <p:nvPr/>
            </p:nvCxnSpPr>
            <p:spPr bwMode="auto">
              <a:xfrm>
                <a:off x="3840" y="3414"/>
                <a:ext cx="0" cy="18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119849" name="AutoShape 28"/>
              <p:cNvCxnSpPr>
                <a:cxnSpLocks noChangeShapeType="1"/>
                <a:stCxn id="119846" idx="2"/>
                <a:endCxn id="119847" idx="0"/>
              </p:cNvCxnSpPr>
              <p:nvPr/>
            </p:nvCxnSpPr>
            <p:spPr bwMode="auto">
              <a:xfrm>
                <a:off x="3840" y="3888"/>
                <a:ext cx="0"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sp>
            <p:nvSpPr>
              <p:cNvPr id="119850" name="Text Box 29"/>
              <p:cNvSpPr txBox="1">
                <a:spLocks noChangeArrowheads="1"/>
              </p:cNvSpPr>
              <p:nvPr/>
            </p:nvSpPr>
            <p:spPr bwMode="auto">
              <a:xfrm>
                <a:off x="4331" y="4026"/>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i</a:t>
                </a:r>
                <a:endParaRPr lang="en-US" altLang="zh-CN">
                  <a:ea typeface="华文细黑" panose="02010600040101010101" pitchFamily="2" charset="-122"/>
                </a:endParaRPr>
              </a:p>
            </p:txBody>
          </p:sp>
          <p:cxnSp>
            <p:nvCxnSpPr>
              <p:cNvPr id="119851" name="AutoShape 30"/>
              <p:cNvCxnSpPr>
                <a:cxnSpLocks noChangeShapeType="1"/>
                <a:stCxn id="119836" idx="2"/>
                <a:endCxn id="119850" idx="0"/>
              </p:cNvCxnSpPr>
              <p:nvPr/>
            </p:nvCxnSpPr>
            <p:spPr bwMode="auto">
              <a:xfrm>
                <a:off x="4475" y="3888"/>
                <a:ext cx="0"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grpSp>
        <p:sp>
          <p:nvSpPr>
            <p:cNvPr id="119815" name="Line 31"/>
            <p:cNvSpPr>
              <a:spLocks noChangeShapeType="1"/>
            </p:cNvSpPr>
            <p:nvPr/>
          </p:nvSpPr>
          <p:spPr bwMode="auto">
            <a:xfrm flipH="1">
              <a:off x="4214" y="981"/>
              <a:ext cx="299" cy="20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16" name="Line 32"/>
            <p:cNvSpPr>
              <a:spLocks noChangeShapeType="1"/>
            </p:cNvSpPr>
            <p:nvPr/>
          </p:nvSpPr>
          <p:spPr bwMode="auto">
            <a:xfrm>
              <a:off x="4513" y="981"/>
              <a:ext cx="0" cy="20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17" name="Line 33"/>
            <p:cNvSpPr>
              <a:spLocks noChangeShapeType="1"/>
            </p:cNvSpPr>
            <p:nvPr/>
          </p:nvSpPr>
          <p:spPr bwMode="auto">
            <a:xfrm>
              <a:off x="4513" y="981"/>
              <a:ext cx="363"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18" name="Line 34"/>
            <p:cNvSpPr>
              <a:spLocks noChangeShapeType="1"/>
            </p:cNvSpPr>
            <p:nvPr/>
          </p:nvSpPr>
          <p:spPr bwMode="auto">
            <a:xfrm flipH="1">
              <a:off x="3923" y="1434"/>
              <a:ext cx="18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19" name="Line 35"/>
            <p:cNvSpPr>
              <a:spLocks noChangeShapeType="1"/>
            </p:cNvSpPr>
            <p:nvPr/>
          </p:nvSpPr>
          <p:spPr bwMode="auto">
            <a:xfrm flipH="1">
              <a:off x="4577" y="1434"/>
              <a:ext cx="390" cy="1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20" name="Line 36"/>
            <p:cNvSpPr>
              <a:spLocks noChangeShapeType="1"/>
            </p:cNvSpPr>
            <p:nvPr/>
          </p:nvSpPr>
          <p:spPr bwMode="auto">
            <a:xfrm>
              <a:off x="4967" y="1434"/>
              <a:ext cx="0" cy="1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21" name="Line 37"/>
            <p:cNvSpPr>
              <a:spLocks noChangeShapeType="1"/>
            </p:cNvSpPr>
            <p:nvPr/>
          </p:nvSpPr>
          <p:spPr bwMode="auto">
            <a:xfrm>
              <a:off x="4967" y="1434"/>
              <a:ext cx="463" cy="1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22" name="Line 38"/>
            <p:cNvSpPr>
              <a:spLocks noChangeShapeType="1"/>
            </p:cNvSpPr>
            <p:nvPr/>
          </p:nvSpPr>
          <p:spPr bwMode="auto">
            <a:xfrm>
              <a:off x="3923" y="1888"/>
              <a:ext cx="0"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23" name="Line 39"/>
            <p:cNvSpPr>
              <a:spLocks noChangeShapeType="1"/>
            </p:cNvSpPr>
            <p:nvPr/>
          </p:nvSpPr>
          <p:spPr bwMode="auto">
            <a:xfrm>
              <a:off x="4568" y="1890"/>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24" name="Line 40"/>
            <p:cNvSpPr>
              <a:spLocks noChangeShapeType="1"/>
            </p:cNvSpPr>
            <p:nvPr/>
          </p:nvSpPr>
          <p:spPr bwMode="auto">
            <a:xfrm>
              <a:off x="5439" y="1860"/>
              <a:ext cx="0" cy="2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25" name="Line 41"/>
            <p:cNvSpPr>
              <a:spLocks noChangeShapeType="1"/>
            </p:cNvSpPr>
            <p:nvPr/>
          </p:nvSpPr>
          <p:spPr bwMode="auto">
            <a:xfrm>
              <a:off x="3923" y="2341"/>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26" name="Line 42"/>
            <p:cNvSpPr>
              <a:spLocks noChangeShapeType="1"/>
            </p:cNvSpPr>
            <p:nvPr/>
          </p:nvSpPr>
          <p:spPr bwMode="auto">
            <a:xfrm>
              <a:off x="4577" y="2341"/>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499D7D9-7F09-468E-BB7F-C3544C785D39}"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0835" name="Rectangle 1027"/>
          <p:cNvSpPr>
            <a:spLocks noGrp="1" noChangeArrowheads="1"/>
          </p:cNvSpPr>
          <p:nvPr>
            <p:ph type="body" idx="1"/>
          </p:nvPr>
        </p:nvSpPr>
        <p:spPr>
          <a:xfrm>
            <a:off x="467544" y="404664"/>
            <a:ext cx="8352928" cy="5256584"/>
          </a:xfrm>
        </p:spPr>
        <p:txBody>
          <a:bodyPr/>
          <a:lstStyle/>
          <a:p>
            <a:pPr eaLnBrk="1" hangingPunct="1">
              <a:buFont typeface="Wingdings" panose="05000000000000000000" pitchFamily="2" charset="2"/>
              <a:buNone/>
            </a:pPr>
            <a:r>
              <a:rPr lang="zh-CN" altLang="en-US" sz="2800" b="1" dirty="0">
                <a:solidFill>
                  <a:srgbClr val="3333CC"/>
                </a:solidFill>
                <a:latin typeface="Times New Roman" panose="02020603050405020304" pitchFamily="18" charset="0"/>
                <a:cs typeface="Times New Roman" panose="02020603050405020304" pitchFamily="18" charset="0"/>
              </a:rPr>
              <a:t>二义文法改造为无二义文法</a:t>
            </a:r>
            <a:endParaRPr lang="zh-CN" altLang="en-US" sz="2800" b="1" dirty="0">
              <a:solidFill>
                <a:srgbClr val="3333CC"/>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G`[E]:E →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G[E]</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E → T|E+T</a:t>
            </a:r>
            <a:endParaRPr lang="en-US" altLang="zh-CN"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E → E+E                        T → F|T*F</a:t>
            </a:r>
            <a:endParaRPr lang="en-US" altLang="zh-CN"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E → E*E                        F →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E</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endParaRPr lang="en-US" altLang="zh-CN"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E → (E)</a:t>
            </a:r>
            <a:r>
              <a:rPr lang="en-US" altLang="zh-CN" sz="3100" b="1" dirty="0">
                <a:latin typeface="Times New Roman" panose="02020603050405020304" pitchFamily="18" charset="0"/>
                <a:cs typeface="Times New Roman" panose="02020603050405020304" pitchFamily="18" charset="0"/>
              </a:rPr>
              <a:t>       </a:t>
            </a:r>
            <a:endParaRPr lang="en-US" altLang="zh-CN" sz="31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3100" b="1" dirty="0">
                <a:solidFill>
                  <a:srgbClr val="FF0000"/>
                </a:solidFill>
                <a:latin typeface="Times New Roman" panose="02020603050405020304" pitchFamily="18" charset="0"/>
                <a:cs typeface="Times New Roman" panose="02020603050405020304" pitchFamily="18" charset="0"/>
              </a:rPr>
              <a:t>     </a:t>
            </a:r>
            <a:r>
              <a:rPr lang="zh-CN" altLang="en-US" sz="2800" b="1" dirty="0">
                <a:solidFill>
                  <a:srgbClr val="FF0000"/>
                </a:solidFill>
                <a:latin typeface="Times New Roman" panose="02020603050405020304" pitchFamily="18" charset="0"/>
                <a:cs typeface="Times New Roman" panose="02020603050405020304" pitchFamily="18" charset="0"/>
              </a:rPr>
              <a:t>规定算符优先性和结合性（</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en-US" sz="2800" b="1" dirty="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latin typeface="Times New Roman" panose="02020603050405020304" pitchFamily="18" charset="0"/>
              <a:cs typeface="Times New Roman" panose="02020603050405020304" pitchFamily="18" charset="0"/>
            </a:endParaRPr>
          </a:p>
          <a:p>
            <a:pPr eaLnBrk="1" hangingPunct="1">
              <a:lnSpc>
                <a:spcPct val="120000"/>
              </a:lnSpc>
              <a:spcAft>
                <a:spcPct val="20000"/>
              </a:spcAft>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如果产生上下文无关语言的每一个文法都是二义的，则说此语言是先天二义的。对于一个程序设计语言来说，常常希望它的文法是无二义的，因为希望对它的每个语句的分析是唯一的。</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43FD37C-1F4E-4728-B84F-77C83782DDC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1859" name="Text Box 2"/>
          <p:cNvSpPr txBox="1">
            <a:spLocks noChangeArrowheads="1"/>
          </p:cNvSpPr>
          <p:nvPr/>
        </p:nvSpPr>
        <p:spPr bwMode="auto">
          <a:xfrm>
            <a:off x="71438" y="260350"/>
            <a:ext cx="8964612"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00000"/>
                </a:solidFill>
                <a:ea typeface="华文细黑" panose="02010600040101010101" pitchFamily="2" charset="-122"/>
                <a:cs typeface="Times New Roman" panose="02020603050405020304" pitchFamily="18" charset="0"/>
              </a:rPr>
              <a:t>    </a:t>
            </a:r>
            <a:r>
              <a:rPr lang="en-US" altLang="zh-CN" b="1" dirty="0">
                <a:solidFill>
                  <a:srgbClr val="3333CC"/>
                </a:solidFill>
                <a:ea typeface="华文细黑" panose="02010600040101010101" pitchFamily="2" charset="-122"/>
                <a:cs typeface="Times New Roman" panose="02020603050405020304" pitchFamily="18" charset="0"/>
              </a:rPr>
              <a:t>G2[E]</a:t>
            </a:r>
            <a:r>
              <a:rPr lang="zh-CN" altLang="en-US" b="1" dirty="0">
                <a:solidFill>
                  <a:srgbClr val="3333CC"/>
                </a:solidFill>
                <a:ea typeface="华文细黑" panose="02010600040101010101" pitchFamily="2" charset="-122"/>
                <a:cs typeface="Times New Roman" panose="02020603050405020304" pitchFamily="18" charset="0"/>
              </a:rPr>
              <a:t>：</a:t>
            </a:r>
            <a:endParaRPr lang="zh-CN" altLang="en-US" b="1" dirty="0">
              <a:solidFill>
                <a:srgbClr val="3333CC"/>
              </a:solidFill>
              <a:ea typeface="华文细黑" panose="02010600040101010101" pitchFamily="2" charset="-122"/>
              <a:cs typeface="Times New Roman" panose="02020603050405020304" pitchFamily="18" charset="0"/>
            </a:endParaRPr>
          </a:p>
          <a:p>
            <a:pPr eaLnBrk="1" hangingPunct="1">
              <a:spcBef>
                <a:spcPct val="50000"/>
              </a:spcBef>
            </a:pPr>
            <a:r>
              <a:rPr lang="zh-CN" altLang="en-US" b="1" dirty="0">
                <a:solidFill>
                  <a:srgbClr val="3333CC"/>
                </a:solidFill>
                <a:ea typeface="华文细黑" panose="02010600040101010101" pitchFamily="2" charset="-122"/>
                <a:cs typeface="Times New Roman" panose="02020603050405020304" pitchFamily="18" charset="0"/>
              </a:rPr>
              <a:t>        </a:t>
            </a:r>
            <a:r>
              <a:rPr lang="en-US" altLang="zh-CN" b="1" dirty="0">
                <a:solidFill>
                  <a:srgbClr val="3333CC"/>
                </a:solidFill>
                <a:ea typeface="华文细黑" panose="02010600040101010101" pitchFamily="2" charset="-122"/>
                <a:cs typeface="Times New Roman" panose="02020603050405020304" pitchFamily="18" charset="0"/>
              </a:rPr>
              <a:t>E → T |E+T</a:t>
            </a:r>
            <a:r>
              <a:rPr lang="zh-CN" altLang="en-US" b="1" dirty="0">
                <a:solidFill>
                  <a:srgbClr val="3333CC"/>
                </a:solidFill>
                <a:ea typeface="华文细黑" panose="02010600040101010101" pitchFamily="2" charset="-122"/>
                <a:cs typeface="Times New Roman" panose="02020603050405020304" pitchFamily="18" charset="0"/>
              </a:rPr>
              <a:t>，</a:t>
            </a:r>
            <a:r>
              <a:rPr lang="en-US" altLang="zh-CN" b="1" dirty="0">
                <a:solidFill>
                  <a:srgbClr val="3333CC"/>
                </a:solidFill>
                <a:ea typeface="华文细黑" panose="02010600040101010101" pitchFamily="2" charset="-122"/>
                <a:cs typeface="Times New Roman" panose="02020603050405020304" pitchFamily="18" charset="0"/>
              </a:rPr>
              <a:t>T → F |T*F</a:t>
            </a:r>
            <a:r>
              <a:rPr lang="zh-CN" altLang="en-US" b="1" dirty="0">
                <a:solidFill>
                  <a:srgbClr val="3333CC"/>
                </a:solidFill>
                <a:ea typeface="华文细黑" panose="02010600040101010101" pitchFamily="2" charset="-122"/>
                <a:cs typeface="Times New Roman" panose="02020603050405020304" pitchFamily="18" charset="0"/>
              </a:rPr>
              <a:t>，</a:t>
            </a:r>
            <a:r>
              <a:rPr lang="en-US" altLang="zh-CN" b="1" dirty="0">
                <a:solidFill>
                  <a:srgbClr val="3333CC"/>
                </a:solidFill>
                <a:ea typeface="华文细黑" panose="02010600040101010101" pitchFamily="2" charset="-122"/>
                <a:cs typeface="Times New Roman" panose="02020603050405020304" pitchFamily="18" charset="0"/>
              </a:rPr>
              <a:t>F →(E) | I</a:t>
            </a:r>
            <a:endParaRPr lang="en-US" altLang="zh-CN" b="1" dirty="0">
              <a:solidFill>
                <a:srgbClr val="3333CC"/>
              </a:solidFill>
              <a:ea typeface="华文细黑" panose="02010600040101010101" pitchFamily="2" charset="-122"/>
              <a:cs typeface="Times New Roman" panose="02020603050405020304" pitchFamily="18" charset="0"/>
            </a:endParaRPr>
          </a:p>
          <a:p>
            <a:pPr eaLnBrk="1" hangingPunct="1">
              <a:spcBef>
                <a:spcPct val="50000"/>
              </a:spcBef>
            </a:pPr>
            <a:endParaRPr lang="en-US" altLang="zh-CN" b="1" dirty="0">
              <a:ea typeface="华文细黑" panose="02010600040101010101" pitchFamily="2" charset="-122"/>
              <a:cs typeface="Times New Roman" panose="02020603050405020304" pitchFamily="18" charset="0"/>
            </a:endParaRPr>
          </a:p>
          <a:p>
            <a:pPr eaLnBrk="1" hangingPunct="1"/>
            <a:r>
              <a:rPr lang="en-US" altLang="zh-CN" dirty="0">
                <a:ea typeface="华文细黑" panose="02010600040101010101" pitchFamily="2" charset="-122"/>
                <a:cs typeface="Times New Roman" panose="02020603050405020304" pitchFamily="18" charset="0"/>
              </a:rPr>
              <a:t>       </a:t>
            </a:r>
            <a:r>
              <a:rPr lang="zh-CN" altLang="en-US" b="1" dirty="0">
                <a:ea typeface="华文细黑" panose="02010600040101010101" pitchFamily="2" charset="-122"/>
                <a:cs typeface="Times New Roman" panose="02020603050405020304" pitchFamily="18" charset="0"/>
              </a:rPr>
              <a:t>引进非终极符</a:t>
            </a:r>
            <a:r>
              <a:rPr lang="en-US" altLang="zh-CN" b="1" dirty="0">
                <a:ea typeface="华文细黑" panose="02010600040101010101" pitchFamily="2" charset="-122"/>
                <a:cs typeface="Times New Roman" panose="02020603050405020304" pitchFamily="18" charset="0"/>
              </a:rPr>
              <a:t>T</a:t>
            </a:r>
            <a:r>
              <a:rPr lang="zh-CN" altLang="en-US" b="1" dirty="0">
                <a:ea typeface="华文细黑" panose="02010600040101010101" pitchFamily="2" charset="-122"/>
                <a:cs typeface="Times New Roman" panose="02020603050405020304" pitchFamily="18" charset="0"/>
              </a:rPr>
              <a:t>代表项，</a:t>
            </a:r>
            <a:r>
              <a:rPr lang="en-US" altLang="zh-CN" b="1" dirty="0">
                <a:ea typeface="华文细黑" panose="02010600040101010101" pitchFamily="2" charset="-122"/>
                <a:cs typeface="Times New Roman" panose="02020603050405020304" pitchFamily="18" charset="0"/>
              </a:rPr>
              <a:t>F</a:t>
            </a:r>
            <a:r>
              <a:rPr lang="zh-CN" altLang="en-US" b="1" dirty="0">
                <a:ea typeface="华文细黑" panose="02010600040101010101" pitchFamily="2" charset="-122"/>
                <a:cs typeface="Times New Roman" panose="02020603050405020304" pitchFamily="18" charset="0"/>
              </a:rPr>
              <a:t>代表因子。</a:t>
            </a:r>
            <a:endParaRPr lang="zh-CN" altLang="en-US" b="1" dirty="0">
              <a:ea typeface="华文细黑" panose="02010600040101010101" pitchFamily="2" charset="-122"/>
              <a:cs typeface="Times New Roman" panose="02020603050405020304" pitchFamily="18" charset="0"/>
            </a:endParaRPr>
          </a:p>
          <a:p>
            <a:pPr eaLnBrk="1" hangingPunct="1"/>
            <a:endParaRPr lang="zh-CN" altLang="en-US" b="1" dirty="0">
              <a:ea typeface="华文细黑" panose="02010600040101010101" pitchFamily="2" charset="-122"/>
              <a:cs typeface="Times New Roman" panose="02020603050405020304" pitchFamily="18" charset="0"/>
            </a:endParaRPr>
          </a:p>
          <a:p>
            <a:pPr eaLnBrk="1" hangingPunct="1"/>
            <a:r>
              <a:rPr lang="zh-CN" altLang="en-US" b="1" dirty="0">
                <a:ea typeface="华文细黑" panose="02010600040101010101" pitchFamily="2" charset="-122"/>
                <a:cs typeface="Times New Roman" panose="02020603050405020304" pitchFamily="18" charset="0"/>
              </a:rPr>
              <a:t>      算术表达式看成是项或项的加减运算，即只有项才能参加加减运算。</a:t>
            </a:r>
            <a:endParaRPr lang="zh-CN" altLang="en-US" b="1" dirty="0">
              <a:ea typeface="华文细黑" panose="02010600040101010101" pitchFamily="2" charset="-122"/>
              <a:cs typeface="Times New Roman" panose="02020603050405020304" pitchFamily="18" charset="0"/>
            </a:endParaRPr>
          </a:p>
          <a:p>
            <a:pPr eaLnBrk="1" hangingPunct="1"/>
            <a:endParaRPr lang="zh-CN" altLang="en-US" b="1" dirty="0">
              <a:ea typeface="华文细黑" panose="02010600040101010101" pitchFamily="2" charset="-122"/>
              <a:cs typeface="Times New Roman" panose="02020603050405020304" pitchFamily="18" charset="0"/>
            </a:endParaRPr>
          </a:p>
          <a:p>
            <a:pPr eaLnBrk="1" hangingPunct="1"/>
            <a:r>
              <a:rPr lang="zh-CN" altLang="en-US" b="1" dirty="0">
                <a:ea typeface="华文细黑" panose="02010600040101010101" pitchFamily="2" charset="-122"/>
                <a:cs typeface="Times New Roman" panose="02020603050405020304" pitchFamily="18" charset="0"/>
              </a:rPr>
              <a:t>      项看成是因子或因子的乘除运算，因子是算术表达中的基本单位。该文法要求乘除运算必须在加减运算之前执行。</a:t>
            </a:r>
            <a:endParaRPr lang="zh-CN" altLang="en-US" b="1" dirty="0">
              <a:ea typeface="华文细黑" panose="02010600040101010101" pitchFamily="2" charset="-122"/>
              <a:cs typeface="Times New Roman" panose="02020603050405020304" pitchFamily="18" charset="0"/>
            </a:endParaRPr>
          </a:p>
          <a:p>
            <a:pPr eaLnBrk="1" hangingPunct="1"/>
            <a:endParaRPr lang="zh-CN" altLang="en-US" b="1" dirty="0">
              <a:ea typeface="华文细黑" panose="02010600040101010101" pitchFamily="2" charset="-122"/>
              <a:cs typeface="Times New Roman" panose="02020603050405020304" pitchFamily="18" charset="0"/>
            </a:endParaRPr>
          </a:p>
          <a:p>
            <a:pPr eaLnBrk="1" hangingPunct="1"/>
            <a:r>
              <a:rPr lang="zh-CN" altLang="en-US" b="1" dirty="0">
                <a:ea typeface="华文细黑" panose="02010600040101010101" pitchFamily="2" charset="-122"/>
                <a:cs typeface="Times New Roman" panose="02020603050405020304" pitchFamily="18" charset="0"/>
              </a:rPr>
              <a:t>       由于文法</a:t>
            </a:r>
            <a:r>
              <a:rPr lang="en-US" altLang="zh-CN" b="1" dirty="0">
                <a:ea typeface="华文细黑" panose="02010600040101010101" pitchFamily="2" charset="-122"/>
                <a:cs typeface="Times New Roman" panose="02020603050405020304" pitchFamily="18" charset="0"/>
              </a:rPr>
              <a:t>G1[E]</a:t>
            </a:r>
            <a:r>
              <a:rPr lang="zh-CN" altLang="en-US" b="1" dirty="0">
                <a:ea typeface="华文细黑" panose="02010600040101010101" pitchFamily="2" charset="-122"/>
                <a:cs typeface="Times New Roman" panose="02020603050405020304" pitchFamily="18" charset="0"/>
              </a:rPr>
              <a:t>和文法</a:t>
            </a:r>
            <a:r>
              <a:rPr lang="en-US" altLang="zh-CN" b="1" dirty="0">
                <a:ea typeface="华文细黑" panose="02010600040101010101" pitchFamily="2" charset="-122"/>
                <a:cs typeface="Times New Roman" panose="02020603050405020304" pitchFamily="18" charset="0"/>
              </a:rPr>
              <a:t>G2[E]</a:t>
            </a:r>
            <a:r>
              <a:rPr lang="zh-CN" altLang="en-US" b="1" dirty="0">
                <a:ea typeface="华文细黑" panose="02010600040101010101" pitchFamily="2" charset="-122"/>
                <a:cs typeface="Times New Roman" panose="02020603050405020304" pitchFamily="18" charset="0"/>
              </a:rPr>
              <a:t>产生相同的语言</a:t>
            </a:r>
            <a:r>
              <a:rPr lang="en-US" altLang="zh-CN" b="1" dirty="0">
                <a:ea typeface="华文细黑" panose="02010600040101010101" pitchFamily="2" charset="-122"/>
                <a:cs typeface="Times New Roman" panose="02020603050405020304" pitchFamily="18" charset="0"/>
              </a:rPr>
              <a:t>{</a:t>
            </a:r>
            <a:r>
              <a:rPr lang="zh-CN" altLang="en-US" b="1" dirty="0">
                <a:ea typeface="华文细黑" panose="02010600040101010101" pitchFamily="2" charset="-122"/>
                <a:cs typeface="Times New Roman" panose="02020603050405020304" pitchFamily="18" charset="0"/>
              </a:rPr>
              <a:t>算术表达式</a:t>
            </a:r>
            <a:r>
              <a:rPr lang="en-US" altLang="zh-CN" b="1" dirty="0">
                <a:ea typeface="华文细黑" panose="02010600040101010101" pitchFamily="2" charset="-122"/>
                <a:cs typeface="Times New Roman" panose="02020603050405020304" pitchFamily="18" charset="0"/>
              </a:rPr>
              <a:t>}</a:t>
            </a:r>
            <a:r>
              <a:rPr lang="zh-CN" altLang="en-US" b="1" dirty="0">
                <a:ea typeface="华文细黑" panose="02010600040101010101" pitchFamily="2" charset="-122"/>
                <a:cs typeface="Times New Roman" panose="02020603050405020304" pitchFamily="18" charset="0"/>
              </a:rPr>
              <a:t>，因此它们是等价文法。</a:t>
            </a:r>
            <a:endParaRPr lang="zh-CN" altLang="en-US" b="1" dirty="0">
              <a:ea typeface="华文细黑" panose="02010600040101010101" pitchFamily="2" charset="-122"/>
              <a:cs typeface="Times New Roman" panose="02020603050405020304" pitchFamily="18" charset="0"/>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97C484C-967A-464E-90B5-1A2FEACBF1C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2884"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2885" name="Text Box 4"/>
          <p:cNvSpPr txBox="1">
            <a:spLocks noChangeArrowheads="1"/>
          </p:cNvSpPr>
          <p:nvPr/>
        </p:nvSpPr>
        <p:spPr bwMode="auto">
          <a:xfrm>
            <a:off x="228600" y="908050"/>
            <a:ext cx="89154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dirty="0">
                <a:ea typeface="华文细黑" panose="02010600040101010101" pitchFamily="2" charset="-122"/>
              </a:rPr>
              <a:t>程序设计语言中的嵌套</a:t>
            </a:r>
            <a:r>
              <a:rPr lang="en-US" altLang="zh-CN" b="1" dirty="0">
                <a:ea typeface="华文细黑" panose="02010600040101010101" pitchFamily="2" charset="-122"/>
              </a:rPr>
              <a:t>IF</a:t>
            </a:r>
            <a:r>
              <a:rPr lang="zh-CN" altLang="en-US" b="1" dirty="0">
                <a:ea typeface="华文细黑" panose="02010600040101010101" pitchFamily="2" charset="-122"/>
              </a:rPr>
              <a:t>语句都要求</a:t>
            </a:r>
            <a:r>
              <a:rPr lang="en-US" altLang="zh-CN" b="1" dirty="0">
                <a:ea typeface="华文细黑" panose="02010600040101010101" pitchFamily="2" charset="-122"/>
              </a:rPr>
              <a:t>ELSE</a:t>
            </a:r>
            <a:r>
              <a:rPr lang="zh-CN" altLang="en-US" b="1" dirty="0">
                <a:ea typeface="华文细黑" panose="02010600040101010101" pitchFamily="2" charset="-122"/>
              </a:rPr>
              <a:t>与最近的</a:t>
            </a:r>
            <a:r>
              <a:rPr lang="en-US" altLang="zh-CN" b="1" dirty="0">
                <a:ea typeface="华文细黑" panose="02010600040101010101" pitchFamily="2" charset="-122"/>
              </a:rPr>
              <a:t>IF</a:t>
            </a:r>
            <a:r>
              <a:rPr lang="zh-CN" altLang="en-US" b="1" dirty="0">
                <a:ea typeface="华文细黑" panose="02010600040101010101" pitchFamily="2" charset="-122"/>
              </a:rPr>
              <a:t>配对，也是因为</a:t>
            </a:r>
            <a:r>
              <a:rPr lang="en-US" altLang="zh-CN" b="1" dirty="0">
                <a:ea typeface="华文细黑" panose="02010600040101010101" pitchFamily="2" charset="-122"/>
              </a:rPr>
              <a:t>IF</a:t>
            </a:r>
            <a:r>
              <a:rPr lang="zh-CN" altLang="en-US" b="1" dirty="0">
                <a:ea typeface="华文细黑" panose="02010600040101010101" pitchFamily="2" charset="-122"/>
              </a:rPr>
              <a:t>语句的文法存在二义性。</a:t>
            </a:r>
            <a:endParaRPr lang="zh-CN" altLang="en-US" b="1" dirty="0">
              <a:ea typeface="华文细黑" panose="02010600040101010101" pitchFamily="2" charset="-122"/>
            </a:endParaRPr>
          </a:p>
          <a:p>
            <a:pPr algn="just" eaLnBrk="1" hangingPunct="1">
              <a:spcBef>
                <a:spcPct val="50000"/>
              </a:spcBef>
            </a:pPr>
            <a:r>
              <a:rPr lang="zh-CN" altLang="en-US" b="1" dirty="0">
                <a:ea typeface="华文细黑" panose="02010600040101010101" pitchFamily="2" charset="-122"/>
              </a:rPr>
              <a:t>例：</a:t>
            </a:r>
            <a:r>
              <a:rPr lang="en-US" altLang="zh-CN" b="1" dirty="0">
                <a:ea typeface="华文细黑" panose="02010600040101010101" pitchFamily="2" charset="-122"/>
              </a:rPr>
              <a:t>IF</a:t>
            </a:r>
            <a:r>
              <a:rPr lang="zh-CN" altLang="en-US" b="1" dirty="0">
                <a:ea typeface="华文细黑" panose="02010600040101010101" pitchFamily="2" charset="-122"/>
              </a:rPr>
              <a:t>语句文法如下：</a:t>
            </a:r>
            <a:endParaRPr lang="zh-CN" altLang="en-US" b="1" dirty="0">
              <a:ea typeface="华文细黑" panose="02010600040101010101" pitchFamily="2" charset="-122"/>
            </a:endParaRPr>
          </a:p>
          <a:p>
            <a:pPr algn="just" eaLnBrk="1" hangingPunct="1">
              <a:spcBef>
                <a:spcPct val="50000"/>
              </a:spcBef>
            </a:pPr>
            <a:r>
              <a:rPr lang="en-US" altLang="zh-CN" b="1" dirty="0">
                <a:ea typeface="华文细黑" panose="02010600040101010101" pitchFamily="2" charset="-122"/>
              </a:rPr>
              <a:t>&lt;</a:t>
            </a:r>
            <a:r>
              <a:rPr lang="zh-CN" altLang="en-US" b="1" dirty="0">
                <a:ea typeface="华文细黑" panose="02010600040101010101" pitchFamily="2" charset="-122"/>
              </a:rPr>
              <a:t>语句</a:t>
            </a:r>
            <a:r>
              <a:rPr lang="en-US" altLang="zh-CN" b="1" dirty="0">
                <a:ea typeface="华文细黑" panose="02010600040101010101" pitchFamily="2" charset="-122"/>
              </a:rPr>
              <a:t>&gt; → IF&lt;</a:t>
            </a:r>
            <a:r>
              <a:rPr lang="zh-CN" altLang="en-US" b="1" dirty="0">
                <a:ea typeface="华文细黑" panose="02010600040101010101" pitchFamily="2" charset="-122"/>
              </a:rPr>
              <a:t>布尔表达式</a:t>
            </a:r>
            <a:r>
              <a:rPr lang="en-US" altLang="zh-CN" b="1" dirty="0">
                <a:ea typeface="华文细黑" panose="02010600040101010101" pitchFamily="2" charset="-122"/>
              </a:rPr>
              <a:t>&gt;THEN&lt;</a:t>
            </a:r>
            <a:r>
              <a:rPr lang="zh-CN" altLang="en-US" b="1" dirty="0">
                <a:ea typeface="华文细黑" panose="02010600040101010101" pitchFamily="2" charset="-122"/>
              </a:rPr>
              <a:t>语句</a:t>
            </a:r>
            <a:r>
              <a:rPr lang="en-US" altLang="zh-CN" b="1" dirty="0">
                <a:ea typeface="华文细黑" panose="02010600040101010101" pitchFamily="2" charset="-122"/>
              </a:rPr>
              <a:t>&gt;</a:t>
            </a:r>
            <a:endParaRPr lang="en-US" altLang="zh-CN" b="1" dirty="0">
              <a:ea typeface="华文细黑" panose="02010600040101010101" pitchFamily="2" charset="-122"/>
            </a:endParaRPr>
          </a:p>
          <a:p>
            <a:pPr algn="just" eaLnBrk="1" hangingPunct="1">
              <a:spcBef>
                <a:spcPct val="50000"/>
              </a:spcBef>
            </a:pPr>
            <a:r>
              <a:rPr lang="en-US" altLang="zh-CN" b="1" dirty="0">
                <a:ea typeface="华文细黑" panose="02010600040101010101" pitchFamily="2" charset="-122"/>
              </a:rPr>
              <a:t>                   |IF&lt;</a:t>
            </a:r>
            <a:r>
              <a:rPr lang="zh-CN" altLang="en-US" b="1" dirty="0">
                <a:ea typeface="华文细黑" panose="02010600040101010101" pitchFamily="2" charset="-122"/>
              </a:rPr>
              <a:t>布尔表达式</a:t>
            </a:r>
            <a:r>
              <a:rPr lang="en-US" altLang="zh-CN" b="1" dirty="0">
                <a:ea typeface="华文细黑" panose="02010600040101010101" pitchFamily="2" charset="-122"/>
              </a:rPr>
              <a:t>&gt;THEN&lt;</a:t>
            </a:r>
            <a:r>
              <a:rPr lang="zh-CN" altLang="en-US" b="1" dirty="0">
                <a:ea typeface="华文细黑" panose="02010600040101010101" pitchFamily="2" charset="-122"/>
              </a:rPr>
              <a:t>语句</a:t>
            </a:r>
            <a:r>
              <a:rPr lang="en-US" altLang="zh-CN" b="1" dirty="0">
                <a:ea typeface="华文细黑" panose="02010600040101010101" pitchFamily="2" charset="-122"/>
              </a:rPr>
              <a:t>&gt;ELSE&lt;</a:t>
            </a:r>
            <a:r>
              <a:rPr lang="zh-CN" altLang="en-US" b="1" dirty="0">
                <a:ea typeface="华文细黑" panose="02010600040101010101" pitchFamily="2" charset="-122"/>
              </a:rPr>
              <a:t>语句</a:t>
            </a:r>
            <a:r>
              <a:rPr lang="en-US" altLang="zh-CN" b="1" dirty="0">
                <a:ea typeface="华文细黑" panose="02010600040101010101" pitchFamily="2" charset="-122"/>
              </a:rPr>
              <a:t>&gt;</a:t>
            </a:r>
            <a:endParaRPr lang="en-US" altLang="zh-CN" b="1" dirty="0">
              <a:ea typeface="华文细黑" panose="02010600040101010101" pitchFamily="2" charset="-122"/>
            </a:endParaRPr>
          </a:p>
          <a:p>
            <a:pPr algn="just" eaLnBrk="1" hangingPunct="1">
              <a:spcBef>
                <a:spcPct val="50000"/>
              </a:spcBef>
            </a:pPr>
            <a:r>
              <a:rPr lang="en-US" altLang="zh-CN" b="1" dirty="0">
                <a:ea typeface="华文细黑" panose="02010600040101010101" pitchFamily="2" charset="-122"/>
              </a:rPr>
              <a:t>                   |&lt;</a:t>
            </a:r>
            <a:r>
              <a:rPr lang="zh-CN" altLang="en-US" b="1" dirty="0">
                <a:ea typeface="华文细黑" panose="02010600040101010101" pitchFamily="2" charset="-122"/>
              </a:rPr>
              <a:t>其它</a:t>
            </a:r>
            <a:r>
              <a:rPr lang="en-US" altLang="zh-CN" b="1" dirty="0">
                <a:ea typeface="华文细黑" panose="02010600040101010101" pitchFamily="2" charset="-122"/>
              </a:rPr>
              <a:t>&gt;</a:t>
            </a:r>
            <a:endParaRPr lang="en-US" altLang="zh-CN" b="1" dirty="0">
              <a:ea typeface="华文细黑" panose="02010600040101010101" pitchFamily="2" charset="-122"/>
            </a:endParaRPr>
          </a:p>
          <a:p>
            <a:pPr algn="just" eaLnBrk="1" hangingPunct="1">
              <a:spcBef>
                <a:spcPct val="50000"/>
              </a:spcBef>
            </a:pPr>
            <a:r>
              <a:rPr lang="zh-CN" altLang="en-US" b="1" dirty="0">
                <a:ea typeface="华文细黑" panose="02010600040101010101" pitchFamily="2" charset="-122"/>
              </a:rPr>
              <a:t>说明该文法是二义性文法。</a:t>
            </a:r>
            <a:endParaRPr lang="zh-CN" altLang="en-US" b="1" dirty="0">
              <a:ea typeface="华文细黑" panose="02010600040101010101" pitchFamily="2" charset="-122"/>
            </a:endParaRPr>
          </a:p>
          <a:p>
            <a:pPr algn="just" eaLnBrk="1" hangingPunct="1">
              <a:spcBef>
                <a:spcPct val="50000"/>
              </a:spcBef>
            </a:pPr>
            <a:r>
              <a:rPr lang="zh-CN" altLang="en-US" b="1" dirty="0">
                <a:ea typeface="华文细黑" panose="02010600040101010101" pitchFamily="2" charset="-122"/>
              </a:rPr>
              <a:t>解：假设有一个</a:t>
            </a:r>
            <a:r>
              <a:rPr lang="en-US" altLang="zh-CN" b="1" dirty="0">
                <a:ea typeface="华文细黑" panose="02010600040101010101" pitchFamily="2" charset="-122"/>
              </a:rPr>
              <a:t>IF</a:t>
            </a:r>
            <a:r>
              <a:rPr lang="zh-CN" altLang="en-US" b="1" dirty="0">
                <a:ea typeface="华文细黑" panose="02010600040101010101" pitchFamily="2" charset="-122"/>
              </a:rPr>
              <a:t>语句嵌套的句型为：</a:t>
            </a:r>
            <a:endParaRPr lang="zh-CN" altLang="en-US" b="1" dirty="0">
              <a:ea typeface="华文细黑" panose="02010600040101010101" pitchFamily="2" charset="-122"/>
            </a:endParaRPr>
          </a:p>
          <a:p>
            <a:pPr algn="just" eaLnBrk="1" hangingPunct="1">
              <a:spcBef>
                <a:spcPct val="50000"/>
              </a:spcBef>
            </a:pPr>
            <a:r>
              <a:rPr lang="en-US" altLang="zh-CN" sz="2200" b="1" dirty="0">
                <a:ea typeface="华文细黑" panose="02010600040101010101" pitchFamily="2" charset="-122"/>
              </a:rPr>
              <a:t>IF&lt;</a:t>
            </a:r>
            <a:r>
              <a:rPr lang="zh-CN" altLang="en-US" sz="2200" b="1" dirty="0">
                <a:ea typeface="华文细黑" panose="02010600040101010101" pitchFamily="2" charset="-122"/>
              </a:rPr>
              <a:t>布尔表达式</a:t>
            </a:r>
            <a:r>
              <a:rPr lang="en-US" altLang="zh-CN" sz="2200" b="1" dirty="0">
                <a:ea typeface="华文细黑" panose="02010600040101010101" pitchFamily="2" charset="-122"/>
              </a:rPr>
              <a:t>&gt;THEN IF&lt;</a:t>
            </a:r>
            <a:r>
              <a:rPr lang="zh-CN" altLang="en-US" sz="2200" b="1" dirty="0">
                <a:ea typeface="华文细黑" panose="02010600040101010101" pitchFamily="2" charset="-122"/>
              </a:rPr>
              <a:t>布尔表达式</a:t>
            </a:r>
            <a:r>
              <a:rPr lang="en-US" altLang="zh-CN" sz="2200" b="1" dirty="0">
                <a:ea typeface="华文细黑" panose="02010600040101010101" pitchFamily="2" charset="-122"/>
              </a:rPr>
              <a:t>&gt;THEN&lt;</a:t>
            </a:r>
            <a:r>
              <a:rPr lang="zh-CN" altLang="en-US" sz="2200" b="1" dirty="0">
                <a:ea typeface="华文细黑" panose="02010600040101010101" pitchFamily="2" charset="-122"/>
              </a:rPr>
              <a:t>语句</a:t>
            </a:r>
            <a:r>
              <a:rPr lang="en-US" altLang="zh-CN" sz="2200" b="1" dirty="0">
                <a:ea typeface="华文细黑" panose="02010600040101010101" pitchFamily="2" charset="-122"/>
              </a:rPr>
              <a:t>&gt;ELSE &lt;</a:t>
            </a:r>
            <a:r>
              <a:rPr lang="zh-CN" altLang="en-US" sz="2200" b="1" dirty="0">
                <a:ea typeface="华文细黑" panose="02010600040101010101" pitchFamily="2" charset="-122"/>
              </a:rPr>
              <a:t>语句</a:t>
            </a:r>
            <a:r>
              <a:rPr lang="en-US" altLang="zh-CN" sz="2200" b="1" dirty="0">
                <a:ea typeface="华文细黑" panose="02010600040101010101" pitchFamily="2" charset="-122"/>
              </a:rPr>
              <a:t>&gt;</a:t>
            </a:r>
            <a:endParaRPr lang="en-US" altLang="zh-CN" sz="2200" b="1" dirty="0">
              <a:ea typeface="华文细黑" panose="02010600040101010101" pitchFamily="2" charset="-122"/>
            </a:endParaRPr>
          </a:p>
          <a:p>
            <a:pPr eaLnBrk="1" hangingPunct="1">
              <a:spcBef>
                <a:spcPct val="50000"/>
              </a:spcBef>
            </a:pPr>
            <a:r>
              <a:rPr lang="zh-CN" altLang="en-US" b="1" dirty="0">
                <a:ea typeface="华文细黑" panose="02010600040101010101" pitchFamily="2" charset="-122"/>
              </a:rPr>
              <a:t>根据文法可构造两棵语法树如图 </a:t>
            </a:r>
            <a:r>
              <a:rPr lang="en-US" altLang="zh-CN" b="1" dirty="0">
                <a:ea typeface="华文细黑" panose="02010600040101010101" pitchFamily="2" charset="-122"/>
              </a:rPr>
              <a:t>(a)</a:t>
            </a:r>
            <a:r>
              <a:rPr lang="zh-CN" altLang="en-US" b="1" dirty="0">
                <a:ea typeface="华文细黑" panose="02010600040101010101" pitchFamily="2" charset="-122"/>
              </a:rPr>
              <a:t>和图</a:t>
            </a:r>
            <a:r>
              <a:rPr lang="en-US" altLang="zh-CN" b="1" dirty="0">
                <a:ea typeface="华文细黑" panose="02010600040101010101" pitchFamily="2" charset="-122"/>
              </a:rPr>
              <a:t>(b)</a:t>
            </a:r>
            <a:r>
              <a:rPr lang="zh-CN" altLang="en-US" b="1" dirty="0">
                <a:ea typeface="华文细黑" panose="02010600040101010101" pitchFamily="2" charset="-122"/>
              </a:rPr>
              <a:t>所示： </a:t>
            </a:r>
            <a:endParaRPr lang="zh-CN" altLang="en-US" b="1" dirty="0">
              <a:ea typeface="华文细黑" panose="02010600040101010101" pitchFamily="2" charset="-122"/>
            </a:endParaRPr>
          </a:p>
        </p:txBody>
      </p:sp>
      <p:sp>
        <p:nvSpPr>
          <p:cNvPr id="8" name="Rectangle 2"/>
          <p:cNvSpPr>
            <a:spLocks noGrp="1" noChangeArrowheads="1"/>
          </p:cNvSpPr>
          <p:nvPr>
            <p:ph type="title"/>
          </p:nvPr>
        </p:nvSpPr>
        <p:spPr>
          <a:xfrm>
            <a:off x="685800" y="228600"/>
            <a:ext cx="7772400" cy="609600"/>
          </a:xfrm>
        </p:spPr>
        <p:txBody>
          <a:bodyPr/>
          <a:lstStyle/>
          <a:p>
            <a:pPr eaLnBrk="1" hangingPunct="1"/>
            <a:r>
              <a:rPr lang="zh-CN" altLang="en-US" sz="3600" b="1" dirty="0">
                <a:solidFill>
                  <a:srgbClr val="A50021"/>
                </a:solidFill>
                <a:latin typeface="华文细黑" panose="02010600040101010101" pitchFamily="2" charset="-122"/>
              </a:rPr>
              <a:t>文法的二义性</a:t>
            </a:r>
            <a:r>
              <a:rPr lang="zh-CN" altLang="en-US" sz="3600" dirty="0">
                <a:solidFill>
                  <a:srgbClr val="A50021"/>
                </a:solidFill>
                <a:latin typeface="华文细黑" panose="02010600040101010101" pitchFamily="2" charset="-122"/>
              </a:rPr>
              <a:t>  </a:t>
            </a:r>
            <a:endParaRPr lang="zh-CN" altLang="en-US" sz="3600" dirty="0">
              <a:solidFill>
                <a:srgbClr val="A50021"/>
              </a:solidFill>
              <a:latin typeface="华文细黑" panose="02010600040101010101" pitchFamily="2" charset="-122"/>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8DB221F-B480-4C41-939C-5D3E2C3CA28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3907" name="Rectangle 2"/>
          <p:cNvSpPr>
            <a:spLocks noGrp="1" noChangeArrowheads="1"/>
          </p:cNvSpPr>
          <p:nvPr>
            <p:ph type="title"/>
          </p:nvPr>
        </p:nvSpPr>
        <p:spPr>
          <a:xfrm>
            <a:off x="685800" y="228600"/>
            <a:ext cx="7772400" cy="533400"/>
          </a:xfrm>
        </p:spPr>
        <p:txBody>
          <a:bodyPr/>
          <a:lstStyle/>
          <a:p>
            <a:pPr eaLnBrk="1" hangingPunct="1"/>
            <a:r>
              <a:rPr lang="zh-CN" altLang="en-US" b="1">
                <a:solidFill>
                  <a:srgbClr val="A50021"/>
                </a:solidFill>
                <a:latin typeface="华文细黑" panose="02010600040101010101" pitchFamily="2" charset="-122"/>
              </a:rPr>
              <a:t>文法的二义性</a:t>
            </a:r>
            <a:endParaRPr lang="zh-CN" altLang="en-US" b="1">
              <a:solidFill>
                <a:srgbClr val="A50021"/>
              </a:solidFill>
              <a:latin typeface="华文细黑" panose="02010600040101010101" pitchFamily="2" charset="-122"/>
            </a:endParaRPr>
          </a:p>
        </p:txBody>
      </p:sp>
      <p:sp>
        <p:nvSpPr>
          <p:cNvPr id="123908"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23909" name="Group 4"/>
          <p:cNvGrpSpPr/>
          <p:nvPr/>
        </p:nvGrpSpPr>
        <p:grpSpPr bwMode="auto">
          <a:xfrm>
            <a:off x="900113" y="1052513"/>
            <a:ext cx="7467600" cy="1752600"/>
            <a:chOff x="576" y="816"/>
            <a:chExt cx="4704" cy="1104"/>
          </a:xfrm>
        </p:grpSpPr>
        <p:sp>
          <p:nvSpPr>
            <p:cNvPr id="123935" name="Text Box 5"/>
            <p:cNvSpPr txBox="1">
              <a:spLocks noChangeArrowheads="1"/>
            </p:cNvSpPr>
            <p:nvPr/>
          </p:nvSpPr>
          <p:spPr bwMode="auto">
            <a:xfrm>
              <a:off x="1392" y="816"/>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ea typeface="华文细黑" panose="02010600040101010101" pitchFamily="2" charset="-122"/>
                </a:rPr>
                <a:t>语句</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36" name="Text Box 6"/>
            <p:cNvSpPr txBox="1">
              <a:spLocks noChangeArrowheads="1"/>
            </p:cNvSpPr>
            <p:nvPr/>
          </p:nvSpPr>
          <p:spPr bwMode="auto">
            <a:xfrm>
              <a:off x="1056" y="1248"/>
              <a:ext cx="912"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ea typeface="华文细黑" panose="02010600040101010101" pitchFamily="2" charset="-122"/>
                </a:rPr>
                <a:t>布尔表达式</a:t>
              </a:r>
              <a:r>
                <a:rPr lang="zh-CN" altLang="en-US" sz="1800" b="1">
                  <a:ea typeface="华文细黑" panose="02010600040101010101" pitchFamily="2" charset="-122"/>
                </a:rPr>
                <a:t> </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37" name="Text Box 7"/>
            <p:cNvSpPr txBox="1">
              <a:spLocks noChangeArrowheads="1"/>
            </p:cNvSpPr>
            <p:nvPr/>
          </p:nvSpPr>
          <p:spPr bwMode="auto">
            <a:xfrm>
              <a:off x="576" y="1248"/>
              <a:ext cx="38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IF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38" name="Text Box 8"/>
            <p:cNvSpPr txBox="1">
              <a:spLocks noChangeArrowheads="1"/>
            </p:cNvSpPr>
            <p:nvPr/>
          </p:nvSpPr>
          <p:spPr bwMode="auto">
            <a:xfrm>
              <a:off x="2064" y="1248"/>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THEN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39" name="Text Box 9"/>
            <p:cNvSpPr txBox="1">
              <a:spLocks noChangeArrowheads="1"/>
            </p:cNvSpPr>
            <p:nvPr/>
          </p:nvSpPr>
          <p:spPr bwMode="auto">
            <a:xfrm>
              <a:off x="2760" y="1248"/>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ea typeface="华文细黑" panose="02010600040101010101" pitchFamily="2" charset="-122"/>
                </a:rPr>
                <a:t>语句</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40" name="Text Box 10"/>
            <p:cNvSpPr txBox="1">
              <a:spLocks noChangeArrowheads="1"/>
            </p:cNvSpPr>
            <p:nvPr/>
          </p:nvSpPr>
          <p:spPr bwMode="auto">
            <a:xfrm>
              <a:off x="1536" y="1683"/>
              <a:ext cx="912"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ea typeface="华文细黑" panose="02010600040101010101" pitchFamily="2" charset="-122"/>
                </a:rPr>
                <a:t>布尔表达式</a:t>
              </a:r>
              <a:r>
                <a:rPr lang="zh-CN" altLang="en-US" sz="1800" b="1">
                  <a:ea typeface="华文细黑" panose="02010600040101010101" pitchFamily="2" charset="-122"/>
                </a:rPr>
                <a:t> </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41" name="Text Box 11"/>
            <p:cNvSpPr txBox="1">
              <a:spLocks noChangeArrowheads="1"/>
            </p:cNvSpPr>
            <p:nvPr/>
          </p:nvSpPr>
          <p:spPr bwMode="auto">
            <a:xfrm>
              <a:off x="1056" y="1683"/>
              <a:ext cx="38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IF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42" name="Text Box 12"/>
            <p:cNvSpPr txBox="1">
              <a:spLocks noChangeArrowheads="1"/>
            </p:cNvSpPr>
            <p:nvPr/>
          </p:nvSpPr>
          <p:spPr bwMode="auto">
            <a:xfrm>
              <a:off x="2544" y="1683"/>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THEN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43" name="Text Box 13"/>
            <p:cNvSpPr txBox="1">
              <a:spLocks noChangeArrowheads="1"/>
            </p:cNvSpPr>
            <p:nvPr/>
          </p:nvSpPr>
          <p:spPr bwMode="auto">
            <a:xfrm>
              <a:off x="3240" y="1683"/>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ea typeface="华文细黑" panose="02010600040101010101" pitchFamily="2" charset="-122"/>
                </a:rPr>
                <a:t>语句</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44" name="Text Box 14"/>
            <p:cNvSpPr txBox="1">
              <a:spLocks noChangeArrowheads="1"/>
            </p:cNvSpPr>
            <p:nvPr/>
          </p:nvSpPr>
          <p:spPr bwMode="auto">
            <a:xfrm>
              <a:off x="3960" y="1680"/>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ELSE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45" name="Text Box 15"/>
            <p:cNvSpPr txBox="1">
              <a:spLocks noChangeArrowheads="1"/>
            </p:cNvSpPr>
            <p:nvPr/>
          </p:nvSpPr>
          <p:spPr bwMode="auto">
            <a:xfrm>
              <a:off x="4656" y="1680"/>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ea typeface="华文细黑" panose="02010600040101010101" pitchFamily="2" charset="-122"/>
                </a:rPr>
                <a:t>语句</a:t>
              </a:r>
              <a:r>
                <a:rPr lang="zh-CN" altLang="en-US" sz="1800">
                  <a:ea typeface="华文细黑" panose="02010600040101010101" pitchFamily="2" charset="-122"/>
                </a:rPr>
                <a:t> </a:t>
              </a:r>
              <a:endParaRPr lang="zh-CN" altLang="en-US" sz="1800">
                <a:ea typeface="华文细黑" panose="02010600040101010101" pitchFamily="2" charset="-122"/>
              </a:endParaRPr>
            </a:p>
          </p:txBody>
        </p:sp>
        <p:cxnSp>
          <p:nvCxnSpPr>
            <p:cNvPr id="123946" name="AutoShape 16"/>
            <p:cNvCxnSpPr>
              <a:cxnSpLocks noChangeShapeType="1"/>
              <a:stCxn id="123935" idx="2"/>
              <a:endCxn id="123937" idx="0"/>
            </p:cNvCxnSpPr>
            <p:nvPr/>
          </p:nvCxnSpPr>
          <p:spPr bwMode="auto">
            <a:xfrm flipH="1">
              <a:off x="768" y="1053"/>
              <a:ext cx="936"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47" name="AutoShape 17"/>
            <p:cNvCxnSpPr>
              <a:cxnSpLocks noChangeShapeType="1"/>
              <a:stCxn id="123935" idx="2"/>
              <a:endCxn id="123936" idx="0"/>
            </p:cNvCxnSpPr>
            <p:nvPr/>
          </p:nvCxnSpPr>
          <p:spPr bwMode="auto">
            <a:xfrm flipH="1">
              <a:off x="1512" y="1053"/>
              <a:ext cx="192"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48" name="AutoShape 18"/>
            <p:cNvCxnSpPr>
              <a:cxnSpLocks noChangeShapeType="1"/>
              <a:stCxn id="123935" idx="2"/>
              <a:endCxn id="123938" idx="0"/>
            </p:cNvCxnSpPr>
            <p:nvPr/>
          </p:nvCxnSpPr>
          <p:spPr bwMode="auto">
            <a:xfrm>
              <a:off x="1704" y="1053"/>
              <a:ext cx="672"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49" name="AutoShape 19"/>
            <p:cNvCxnSpPr>
              <a:cxnSpLocks noChangeShapeType="1"/>
              <a:stCxn id="123935" idx="2"/>
              <a:endCxn id="123939" idx="0"/>
            </p:cNvCxnSpPr>
            <p:nvPr/>
          </p:nvCxnSpPr>
          <p:spPr bwMode="auto">
            <a:xfrm>
              <a:off x="1704" y="1053"/>
              <a:ext cx="1368"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50" name="AutoShape 20"/>
            <p:cNvCxnSpPr>
              <a:cxnSpLocks noChangeShapeType="1"/>
              <a:stCxn id="123939" idx="2"/>
              <a:endCxn id="123941" idx="0"/>
            </p:cNvCxnSpPr>
            <p:nvPr/>
          </p:nvCxnSpPr>
          <p:spPr bwMode="auto">
            <a:xfrm flipH="1">
              <a:off x="1248" y="1485"/>
              <a:ext cx="1824" cy="19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51" name="AutoShape 21"/>
            <p:cNvCxnSpPr>
              <a:cxnSpLocks noChangeShapeType="1"/>
              <a:stCxn id="123939" idx="2"/>
              <a:endCxn id="123940" idx="0"/>
            </p:cNvCxnSpPr>
            <p:nvPr/>
          </p:nvCxnSpPr>
          <p:spPr bwMode="auto">
            <a:xfrm flipH="1">
              <a:off x="1992" y="1485"/>
              <a:ext cx="1080" cy="19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52" name="AutoShape 22"/>
            <p:cNvCxnSpPr>
              <a:cxnSpLocks noChangeShapeType="1"/>
              <a:stCxn id="123939" idx="2"/>
              <a:endCxn id="123942" idx="0"/>
            </p:cNvCxnSpPr>
            <p:nvPr/>
          </p:nvCxnSpPr>
          <p:spPr bwMode="auto">
            <a:xfrm flipH="1">
              <a:off x="2856" y="1485"/>
              <a:ext cx="216" cy="19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53" name="AutoShape 23"/>
            <p:cNvCxnSpPr>
              <a:cxnSpLocks noChangeShapeType="1"/>
              <a:stCxn id="123939" idx="2"/>
              <a:endCxn id="123943" idx="0"/>
            </p:cNvCxnSpPr>
            <p:nvPr/>
          </p:nvCxnSpPr>
          <p:spPr bwMode="auto">
            <a:xfrm>
              <a:off x="3072" y="1485"/>
              <a:ext cx="480" cy="19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54" name="AutoShape 24"/>
            <p:cNvCxnSpPr>
              <a:cxnSpLocks noChangeShapeType="1"/>
              <a:stCxn id="123939" idx="2"/>
              <a:endCxn id="123944" idx="0"/>
            </p:cNvCxnSpPr>
            <p:nvPr/>
          </p:nvCxnSpPr>
          <p:spPr bwMode="auto">
            <a:xfrm>
              <a:off x="3072" y="1485"/>
              <a:ext cx="1200"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55" name="AutoShape 25"/>
            <p:cNvCxnSpPr>
              <a:cxnSpLocks noChangeShapeType="1"/>
              <a:stCxn id="123939" idx="2"/>
              <a:endCxn id="123945" idx="0"/>
            </p:cNvCxnSpPr>
            <p:nvPr/>
          </p:nvCxnSpPr>
          <p:spPr bwMode="auto">
            <a:xfrm>
              <a:off x="3072" y="1485"/>
              <a:ext cx="1896"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grpSp>
      <p:grpSp>
        <p:nvGrpSpPr>
          <p:cNvPr id="123910" name="Group 26"/>
          <p:cNvGrpSpPr/>
          <p:nvPr/>
        </p:nvGrpSpPr>
        <p:grpSpPr bwMode="auto">
          <a:xfrm>
            <a:off x="179388" y="3213100"/>
            <a:ext cx="6705600" cy="1824038"/>
            <a:chOff x="288" y="2160"/>
            <a:chExt cx="4224" cy="1149"/>
          </a:xfrm>
        </p:grpSpPr>
        <p:sp>
          <p:nvSpPr>
            <p:cNvPr id="123914" name="Text Box 27"/>
            <p:cNvSpPr txBox="1">
              <a:spLocks noChangeArrowheads="1"/>
            </p:cNvSpPr>
            <p:nvPr/>
          </p:nvSpPr>
          <p:spPr bwMode="auto">
            <a:xfrm>
              <a:off x="2208" y="2160"/>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ea typeface="华文细黑" panose="02010600040101010101" pitchFamily="2" charset="-122"/>
                </a:rPr>
                <a:t>语句</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15" name="Text Box 28"/>
            <p:cNvSpPr txBox="1">
              <a:spLocks noChangeArrowheads="1"/>
            </p:cNvSpPr>
            <p:nvPr/>
          </p:nvSpPr>
          <p:spPr bwMode="auto">
            <a:xfrm>
              <a:off x="1848" y="3072"/>
              <a:ext cx="912"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ea typeface="华文细黑" panose="02010600040101010101" pitchFamily="2" charset="-122"/>
                </a:rPr>
                <a:t>布尔表达式</a:t>
              </a:r>
              <a:r>
                <a:rPr lang="zh-CN" altLang="en-US" sz="1800" b="1">
                  <a:ea typeface="华文细黑" panose="02010600040101010101" pitchFamily="2" charset="-122"/>
                </a:rPr>
                <a:t> </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16" name="Text Box 29"/>
            <p:cNvSpPr txBox="1">
              <a:spLocks noChangeArrowheads="1"/>
            </p:cNvSpPr>
            <p:nvPr/>
          </p:nvSpPr>
          <p:spPr bwMode="auto">
            <a:xfrm>
              <a:off x="1368" y="3072"/>
              <a:ext cx="38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IF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17" name="Text Box 30"/>
            <p:cNvSpPr txBox="1">
              <a:spLocks noChangeArrowheads="1"/>
            </p:cNvSpPr>
            <p:nvPr/>
          </p:nvSpPr>
          <p:spPr bwMode="auto">
            <a:xfrm>
              <a:off x="2856" y="3072"/>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THEN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18" name="Text Box 31"/>
            <p:cNvSpPr txBox="1">
              <a:spLocks noChangeArrowheads="1"/>
            </p:cNvSpPr>
            <p:nvPr/>
          </p:nvSpPr>
          <p:spPr bwMode="auto">
            <a:xfrm>
              <a:off x="3552" y="3072"/>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ea typeface="华文细黑" panose="02010600040101010101" pitchFamily="2" charset="-122"/>
                </a:rPr>
                <a:t>语句</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19" name="Text Box 32"/>
            <p:cNvSpPr txBox="1">
              <a:spLocks noChangeArrowheads="1"/>
            </p:cNvSpPr>
            <p:nvPr/>
          </p:nvSpPr>
          <p:spPr bwMode="auto">
            <a:xfrm>
              <a:off x="768" y="2595"/>
              <a:ext cx="912"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ea typeface="华文细黑" panose="02010600040101010101" pitchFamily="2" charset="-122"/>
                </a:rPr>
                <a:t>布尔表达式</a:t>
              </a:r>
              <a:r>
                <a:rPr lang="zh-CN" altLang="en-US" sz="1800" b="1">
                  <a:ea typeface="华文细黑" panose="02010600040101010101" pitchFamily="2" charset="-122"/>
                </a:rPr>
                <a:t> </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20" name="Text Box 33"/>
            <p:cNvSpPr txBox="1">
              <a:spLocks noChangeArrowheads="1"/>
            </p:cNvSpPr>
            <p:nvPr/>
          </p:nvSpPr>
          <p:spPr bwMode="auto">
            <a:xfrm>
              <a:off x="288" y="2595"/>
              <a:ext cx="38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IF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21" name="Text Box 34"/>
            <p:cNvSpPr txBox="1">
              <a:spLocks noChangeArrowheads="1"/>
            </p:cNvSpPr>
            <p:nvPr/>
          </p:nvSpPr>
          <p:spPr bwMode="auto">
            <a:xfrm>
              <a:off x="1776" y="2595"/>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THEN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22" name="Text Box 35"/>
            <p:cNvSpPr txBox="1">
              <a:spLocks noChangeArrowheads="1"/>
            </p:cNvSpPr>
            <p:nvPr/>
          </p:nvSpPr>
          <p:spPr bwMode="auto">
            <a:xfrm>
              <a:off x="2472" y="2595"/>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ea typeface="华文细黑" panose="02010600040101010101" pitchFamily="2" charset="-122"/>
                </a:rPr>
                <a:t>语句</a:t>
              </a:r>
              <a:r>
                <a:rPr lang="zh-CN" altLang="en-US" sz="1800">
                  <a:ea typeface="华文细黑" panose="02010600040101010101" pitchFamily="2" charset="-122"/>
                </a:rPr>
                <a:t> </a:t>
              </a:r>
              <a:endParaRPr lang="zh-CN" altLang="en-US" sz="1800">
                <a:ea typeface="华文细黑" panose="02010600040101010101" pitchFamily="2" charset="-122"/>
              </a:endParaRPr>
            </a:p>
          </p:txBody>
        </p:sp>
        <p:sp>
          <p:nvSpPr>
            <p:cNvPr id="123923" name="Text Box 36"/>
            <p:cNvSpPr txBox="1">
              <a:spLocks noChangeArrowheads="1"/>
            </p:cNvSpPr>
            <p:nvPr/>
          </p:nvSpPr>
          <p:spPr bwMode="auto">
            <a:xfrm>
              <a:off x="3192" y="2592"/>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b="1">
                  <a:ea typeface="华文细黑" panose="02010600040101010101" pitchFamily="2" charset="-122"/>
                </a:rPr>
                <a:t>ELSE </a:t>
              </a:r>
              <a:r>
                <a:rPr lang="en-US" altLang="zh-CN" sz="1800">
                  <a:ea typeface="华文细黑" panose="02010600040101010101" pitchFamily="2" charset="-122"/>
                </a:rPr>
                <a:t> </a:t>
              </a:r>
              <a:endParaRPr lang="en-US" altLang="zh-CN" sz="1800">
                <a:ea typeface="华文细黑" panose="02010600040101010101" pitchFamily="2" charset="-122"/>
              </a:endParaRPr>
            </a:p>
          </p:txBody>
        </p:sp>
        <p:sp>
          <p:nvSpPr>
            <p:cNvPr id="123924" name="Text Box 37"/>
            <p:cNvSpPr txBox="1">
              <a:spLocks noChangeArrowheads="1"/>
            </p:cNvSpPr>
            <p:nvPr/>
          </p:nvSpPr>
          <p:spPr bwMode="auto">
            <a:xfrm>
              <a:off x="3888" y="2592"/>
              <a:ext cx="624" cy="237"/>
            </a:xfrm>
            <a:prstGeom prst="rect">
              <a:avLst/>
            </a:prstGeom>
            <a:solidFill>
              <a:srgbClr val="FFCC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ea typeface="华文细黑" panose="02010600040101010101" pitchFamily="2" charset="-122"/>
                </a:rPr>
                <a:t>语句</a:t>
              </a:r>
              <a:r>
                <a:rPr lang="zh-CN" altLang="en-US" sz="1800">
                  <a:ea typeface="华文细黑" panose="02010600040101010101" pitchFamily="2" charset="-122"/>
                </a:rPr>
                <a:t> </a:t>
              </a:r>
              <a:endParaRPr lang="zh-CN" altLang="en-US" sz="1800">
                <a:ea typeface="华文细黑" panose="02010600040101010101" pitchFamily="2" charset="-122"/>
              </a:endParaRPr>
            </a:p>
          </p:txBody>
        </p:sp>
        <p:cxnSp>
          <p:nvCxnSpPr>
            <p:cNvPr id="123925" name="AutoShape 38"/>
            <p:cNvCxnSpPr>
              <a:cxnSpLocks noChangeShapeType="1"/>
              <a:stCxn id="123914" idx="2"/>
              <a:endCxn id="123920" idx="0"/>
            </p:cNvCxnSpPr>
            <p:nvPr/>
          </p:nvCxnSpPr>
          <p:spPr bwMode="auto">
            <a:xfrm flipH="1">
              <a:off x="480" y="2397"/>
              <a:ext cx="2040" cy="19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26" name="AutoShape 39"/>
            <p:cNvCxnSpPr>
              <a:cxnSpLocks noChangeShapeType="1"/>
              <a:stCxn id="123914" idx="2"/>
              <a:endCxn id="123919" idx="0"/>
            </p:cNvCxnSpPr>
            <p:nvPr/>
          </p:nvCxnSpPr>
          <p:spPr bwMode="auto">
            <a:xfrm flipH="1">
              <a:off x="1224" y="2397"/>
              <a:ext cx="1296" cy="19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27" name="AutoShape 40"/>
            <p:cNvCxnSpPr>
              <a:cxnSpLocks noChangeShapeType="1"/>
              <a:stCxn id="123914" idx="2"/>
              <a:endCxn id="123921" idx="0"/>
            </p:cNvCxnSpPr>
            <p:nvPr/>
          </p:nvCxnSpPr>
          <p:spPr bwMode="auto">
            <a:xfrm flipH="1">
              <a:off x="2088" y="2397"/>
              <a:ext cx="432" cy="19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28" name="AutoShape 41"/>
            <p:cNvCxnSpPr>
              <a:cxnSpLocks noChangeShapeType="1"/>
              <a:stCxn id="123914" idx="2"/>
              <a:endCxn id="123922" idx="0"/>
            </p:cNvCxnSpPr>
            <p:nvPr/>
          </p:nvCxnSpPr>
          <p:spPr bwMode="auto">
            <a:xfrm>
              <a:off x="2520" y="2397"/>
              <a:ext cx="264" cy="19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29" name="AutoShape 42"/>
            <p:cNvCxnSpPr>
              <a:cxnSpLocks noChangeShapeType="1"/>
              <a:stCxn id="123914" idx="2"/>
              <a:endCxn id="123923" idx="0"/>
            </p:cNvCxnSpPr>
            <p:nvPr/>
          </p:nvCxnSpPr>
          <p:spPr bwMode="auto">
            <a:xfrm>
              <a:off x="2520" y="2397"/>
              <a:ext cx="984"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30" name="AutoShape 43"/>
            <p:cNvCxnSpPr>
              <a:cxnSpLocks noChangeShapeType="1"/>
              <a:stCxn id="123914" idx="2"/>
              <a:endCxn id="123924" idx="0"/>
            </p:cNvCxnSpPr>
            <p:nvPr/>
          </p:nvCxnSpPr>
          <p:spPr bwMode="auto">
            <a:xfrm>
              <a:off x="2520" y="2397"/>
              <a:ext cx="1680"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31" name="AutoShape 44"/>
            <p:cNvCxnSpPr>
              <a:cxnSpLocks noChangeShapeType="1"/>
              <a:stCxn id="123922" idx="2"/>
              <a:endCxn id="123916" idx="0"/>
            </p:cNvCxnSpPr>
            <p:nvPr/>
          </p:nvCxnSpPr>
          <p:spPr bwMode="auto">
            <a:xfrm flipH="1">
              <a:off x="1560" y="2832"/>
              <a:ext cx="1224" cy="24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32" name="AutoShape 45"/>
            <p:cNvCxnSpPr>
              <a:cxnSpLocks noChangeShapeType="1"/>
              <a:stCxn id="123922" idx="2"/>
              <a:endCxn id="123915" idx="0"/>
            </p:cNvCxnSpPr>
            <p:nvPr/>
          </p:nvCxnSpPr>
          <p:spPr bwMode="auto">
            <a:xfrm flipH="1">
              <a:off x="2304" y="2832"/>
              <a:ext cx="480" cy="24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33" name="AutoShape 46"/>
            <p:cNvCxnSpPr>
              <a:cxnSpLocks noChangeShapeType="1"/>
              <a:stCxn id="123922" idx="2"/>
              <a:endCxn id="123917" idx="0"/>
            </p:cNvCxnSpPr>
            <p:nvPr/>
          </p:nvCxnSpPr>
          <p:spPr bwMode="auto">
            <a:xfrm>
              <a:off x="2784" y="2832"/>
              <a:ext cx="384" cy="24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23934" name="AutoShape 47"/>
            <p:cNvCxnSpPr>
              <a:cxnSpLocks noChangeShapeType="1"/>
              <a:stCxn id="123922" idx="2"/>
              <a:endCxn id="123918" idx="0"/>
            </p:cNvCxnSpPr>
            <p:nvPr/>
          </p:nvCxnSpPr>
          <p:spPr bwMode="auto">
            <a:xfrm>
              <a:off x="2784" y="2832"/>
              <a:ext cx="1080" cy="24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grpSp>
      <p:sp>
        <p:nvSpPr>
          <p:cNvPr id="123911" name="Text Box 48"/>
          <p:cNvSpPr txBox="1">
            <a:spLocks noChangeArrowheads="1"/>
          </p:cNvSpPr>
          <p:nvPr/>
        </p:nvSpPr>
        <p:spPr bwMode="auto">
          <a:xfrm>
            <a:off x="6019800" y="11430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0000"/>
                </a:solidFill>
                <a:ea typeface="华文细黑" panose="02010600040101010101" pitchFamily="2" charset="-122"/>
              </a:rPr>
              <a:t>图 </a:t>
            </a:r>
            <a:r>
              <a:rPr lang="en-US" altLang="zh-CN" sz="2000">
                <a:solidFill>
                  <a:srgbClr val="FF0000"/>
                </a:solidFill>
                <a:ea typeface="华文细黑" panose="02010600040101010101" pitchFamily="2" charset="-122"/>
              </a:rPr>
              <a:t>(a) IF</a:t>
            </a:r>
            <a:r>
              <a:rPr lang="zh-CN" altLang="en-US" sz="2000">
                <a:solidFill>
                  <a:srgbClr val="FF0000"/>
                </a:solidFill>
                <a:ea typeface="华文细黑" panose="02010600040101010101" pitchFamily="2" charset="-122"/>
              </a:rPr>
              <a:t>语句语法树</a:t>
            </a:r>
            <a:r>
              <a:rPr lang="en-US" altLang="zh-CN" sz="2000">
                <a:solidFill>
                  <a:srgbClr val="FF0000"/>
                </a:solidFill>
                <a:ea typeface="华文细黑" panose="02010600040101010101" pitchFamily="2" charset="-122"/>
              </a:rPr>
              <a:t>1 </a:t>
            </a:r>
            <a:endParaRPr lang="en-US" altLang="zh-CN" sz="2000">
              <a:solidFill>
                <a:srgbClr val="FF0000"/>
              </a:solidFill>
              <a:ea typeface="华文细黑" panose="02010600040101010101" pitchFamily="2" charset="-122"/>
            </a:endParaRPr>
          </a:p>
        </p:txBody>
      </p:sp>
      <p:sp>
        <p:nvSpPr>
          <p:cNvPr id="123912" name="Text Box 49"/>
          <p:cNvSpPr txBox="1">
            <a:spLocks noChangeArrowheads="1"/>
          </p:cNvSpPr>
          <p:nvPr/>
        </p:nvSpPr>
        <p:spPr bwMode="auto">
          <a:xfrm>
            <a:off x="5943600" y="35052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0000"/>
                </a:solidFill>
                <a:ea typeface="华文细黑" panose="02010600040101010101" pitchFamily="2" charset="-122"/>
              </a:rPr>
              <a:t>图 </a:t>
            </a:r>
            <a:r>
              <a:rPr lang="en-US" altLang="zh-CN" sz="2000">
                <a:solidFill>
                  <a:srgbClr val="FF0000"/>
                </a:solidFill>
                <a:ea typeface="华文细黑" panose="02010600040101010101" pitchFamily="2" charset="-122"/>
              </a:rPr>
              <a:t>(b) IF</a:t>
            </a:r>
            <a:r>
              <a:rPr lang="zh-CN" altLang="en-US" sz="2000">
                <a:solidFill>
                  <a:srgbClr val="FF0000"/>
                </a:solidFill>
                <a:ea typeface="华文细黑" panose="02010600040101010101" pitchFamily="2" charset="-122"/>
              </a:rPr>
              <a:t>语句语法树</a:t>
            </a:r>
            <a:r>
              <a:rPr lang="en-US" altLang="zh-CN" sz="2000">
                <a:solidFill>
                  <a:srgbClr val="FF0000"/>
                </a:solidFill>
                <a:ea typeface="华文细黑" panose="02010600040101010101" pitchFamily="2" charset="-122"/>
              </a:rPr>
              <a:t>2 </a:t>
            </a:r>
            <a:endParaRPr lang="en-US" altLang="zh-CN" sz="2000">
              <a:solidFill>
                <a:srgbClr val="FF0000"/>
              </a:solidFill>
              <a:ea typeface="华文细黑" panose="02010600040101010101" pitchFamily="2" charset="-122"/>
            </a:endParaRPr>
          </a:p>
        </p:txBody>
      </p:sp>
      <p:sp>
        <p:nvSpPr>
          <p:cNvPr id="123913" name="Text Box 50"/>
          <p:cNvSpPr txBox="1">
            <a:spLocks noChangeArrowheads="1"/>
          </p:cNvSpPr>
          <p:nvPr/>
        </p:nvSpPr>
        <p:spPr bwMode="auto">
          <a:xfrm>
            <a:off x="179388" y="5157788"/>
            <a:ext cx="8839200" cy="1200150"/>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00"/>
                </a:solidFill>
                <a:ea typeface="华文细黑" panose="02010600040101010101" pitchFamily="2" charset="-122"/>
              </a:rPr>
              <a:t>由于这两棵语法树不同，所以该文法是</a:t>
            </a:r>
            <a:r>
              <a:rPr lang="zh-CN" altLang="en-US">
                <a:solidFill>
                  <a:srgbClr val="000000"/>
                </a:solidFill>
                <a:latin typeface="华文细黑" panose="02010600040101010101" pitchFamily="2" charset="-122"/>
                <a:ea typeface="华文细黑" panose="02010600040101010101" pitchFamily="2" charset="-122"/>
              </a:rPr>
              <a:t>二义性文法。图 </a:t>
            </a:r>
            <a:r>
              <a:rPr lang="en-US" altLang="zh-CN">
                <a:solidFill>
                  <a:srgbClr val="000000"/>
                </a:solidFill>
                <a:latin typeface="华文细黑" panose="02010600040101010101" pitchFamily="2" charset="-122"/>
                <a:ea typeface="华文细黑" panose="02010600040101010101" pitchFamily="2" charset="-122"/>
              </a:rPr>
              <a:t>(a) IF</a:t>
            </a:r>
            <a:r>
              <a:rPr lang="zh-CN" altLang="en-US">
                <a:solidFill>
                  <a:srgbClr val="000000"/>
                </a:solidFill>
                <a:latin typeface="华文细黑" panose="02010600040101010101" pitchFamily="2" charset="-122"/>
                <a:ea typeface="华文细黑" panose="02010600040101010101" pitchFamily="2" charset="-122"/>
              </a:rPr>
              <a:t>语句的语法树意味着</a:t>
            </a:r>
            <a:r>
              <a:rPr lang="en-US" altLang="zh-CN">
                <a:solidFill>
                  <a:srgbClr val="000000"/>
                </a:solidFill>
                <a:latin typeface="华文细黑" panose="02010600040101010101" pitchFamily="2" charset="-122"/>
                <a:ea typeface="华文细黑" panose="02010600040101010101" pitchFamily="2" charset="-122"/>
              </a:rPr>
              <a:t>ELSE</a:t>
            </a:r>
            <a:r>
              <a:rPr lang="zh-CN" altLang="en-US">
                <a:solidFill>
                  <a:srgbClr val="000000"/>
                </a:solidFill>
                <a:latin typeface="华文细黑" panose="02010600040101010101" pitchFamily="2" charset="-122"/>
                <a:ea typeface="华文细黑" panose="02010600040101010101" pitchFamily="2" charset="-122"/>
              </a:rPr>
              <a:t>和第</a:t>
            </a:r>
            <a:r>
              <a:rPr lang="en-US" altLang="zh-CN">
                <a:solidFill>
                  <a:srgbClr val="000000"/>
                </a:solidFill>
                <a:latin typeface="华文细黑" panose="02010600040101010101" pitchFamily="2" charset="-122"/>
                <a:ea typeface="华文细黑" panose="02010600040101010101" pitchFamily="2" charset="-122"/>
              </a:rPr>
              <a:t>2</a:t>
            </a:r>
            <a:r>
              <a:rPr lang="zh-CN" altLang="en-US">
                <a:solidFill>
                  <a:srgbClr val="000000"/>
                </a:solidFill>
                <a:latin typeface="华文细黑" panose="02010600040101010101" pitchFamily="2" charset="-122"/>
                <a:ea typeface="华文细黑" panose="02010600040101010101" pitchFamily="2" charset="-122"/>
              </a:rPr>
              <a:t>个</a:t>
            </a:r>
            <a:r>
              <a:rPr lang="en-US" altLang="zh-CN">
                <a:solidFill>
                  <a:srgbClr val="000000"/>
                </a:solidFill>
                <a:latin typeface="华文细黑" panose="02010600040101010101" pitchFamily="2" charset="-122"/>
                <a:ea typeface="华文细黑" panose="02010600040101010101" pitchFamily="2" charset="-122"/>
              </a:rPr>
              <a:t>THEN</a:t>
            </a:r>
            <a:r>
              <a:rPr lang="zh-CN" altLang="en-US">
                <a:solidFill>
                  <a:srgbClr val="000000"/>
                </a:solidFill>
                <a:latin typeface="华文细黑" panose="02010600040101010101" pitchFamily="2" charset="-122"/>
                <a:ea typeface="华文细黑" panose="02010600040101010101" pitchFamily="2" charset="-122"/>
              </a:rPr>
              <a:t>配对（就近配对），而图 </a:t>
            </a:r>
            <a:r>
              <a:rPr lang="en-US" altLang="zh-CN">
                <a:solidFill>
                  <a:srgbClr val="000000"/>
                </a:solidFill>
                <a:latin typeface="华文细黑" panose="02010600040101010101" pitchFamily="2" charset="-122"/>
                <a:ea typeface="华文细黑" panose="02010600040101010101" pitchFamily="2" charset="-122"/>
              </a:rPr>
              <a:t>(b) IF</a:t>
            </a:r>
            <a:r>
              <a:rPr lang="zh-CN" altLang="en-US">
                <a:solidFill>
                  <a:srgbClr val="000000"/>
                </a:solidFill>
                <a:latin typeface="华文细黑" panose="02010600040101010101" pitchFamily="2" charset="-122"/>
                <a:ea typeface="华文细黑" panose="02010600040101010101" pitchFamily="2" charset="-122"/>
              </a:rPr>
              <a:t>语句的语法树表示</a:t>
            </a:r>
            <a:r>
              <a:rPr lang="en-US" altLang="zh-CN">
                <a:solidFill>
                  <a:srgbClr val="000000"/>
                </a:solidFill>
                <a:latin typeface="华文细黑" panose="02010600040101010101" pitchFamily="2" charset="-122"/>
                <a:ea typeface="华文细黑" panose="02010600040101010101" pitchFamily="2" charset="-122"/>
              </a:rPr>
              <a:t>ELSE</a:t>
            </a:r>
            <a:r>
              <a:rPr lang="zh-CN" altLang="en-US">
                <a:solidFill>
                  <a:srgbClr val="000000"/>
                </a:solidFill>
                <a:latin typeface="华文细黑" panose="02010600040101010101" pitchFamily="2" charset="-122"/>
                <a:ea typeface="华文细黑" panose="02010600040101010101" pitchFamily="2" charset="-122"/>
              </a:rPr>
              <a:t>和第</a:t>
            </a:r>
            <a:r>
              <a:rPr lang="en-US" altLang="zh-CN">
                <a:solidFill>
                  <a:srgbClr val="000000"/>
                </a:solidFill>
                <a:latin typeface="华文细黑" panose="02010600040101010101" pitchFamily="2" charset="-122"/>
                <a:ea typeface="华文细黑" panose="02010600040101010101" pitchFamily="2" charset="-122"/>
              </a:rPr>
              <a:t>1</a:t>
            </a:r>
            <a:r>
              <a:rPr lang="zh-CN" altLang="en-US">
                <a:solidFill>
                  <a:srgbClr val="000000"/>
                </a:solidFill>
                <a:latin typeface="华文细黑" panose="02010600040101010101" pitchFamily="2" charset="-122"/>
                <a:ea typeface="华文细黑" panose="02010600040101010101" pitchFamily="2" charset="-122"/>
              </a:rPr>
              <a:t>个</a:t>
            </a:r>
            <a:r>
              <a:rPr lang="en-US" altLang="zh-CN">
                <a:solidFill>
                  <a:srgbClr val="000000"/>
                </a:solidFill>
                <a:latin typeface="华文细黑" panose="02010600040101010101" pitchFamily="2" charset="-122"/>
                <a:ea typeface="华文细黑" panose="02010600040101010101" pitchFamily="2" charset="-122"/>
              </a:rPr>
              <a:t>THEN</a:t>
            </a:r>
            <a:r>
              <a:rPr lang="zh-CN" altLang="en-US">
                <a:solidFill>
                  <a:srgbClr val="000000"/>
                </a:solidFill>
                <a:latin typeface="华文细黑" panose="02010600040101010101" pitchFamily="2" charset="-122"/>
                <a:ea typeface="华文细黑" panose="02010600040101010101" pitchFamily="2" charset="-122"/>
              </a:rPr>
              <a:t>配对。</a:t>
            </a:r>
            <a:r>
              <a:rPr lang="zh-CN" altLang="en-US">
                <a:ea typeface="华文细黑" panose="02010600040101010101" pitchFamily="2" charset="-122"/>
              </a:rPr>
              <a:t> </a:t>
            </a:r>
            <a:endParaRPr lang="zh-CN" altLang="en-US">
              <a:ea typeface="华文细黑" panose="02010600040101010101" pitchFamily="2" charset="-122"/>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C97A7AE-5281-45E5-B939-D0E0A736465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4931" name="Rectangle 2"/>
          <p:cNvSpPr>
            <a:spLocks noGrp="1" noChangeArrowheads="1"/>
          </p:cNvSpPr>
          <p:nvPr>
            <p:ph type="title"/>
          </p:nvPr>
        </p:nvSpPr>
        <p:spPr>
          <a:xfrm>
            <a:off x="457200" y="277813"/>
            <a:ext cx="8229600" cy="774700"/>
          </a:xfrm>
        </p:spPr>
        <p:txBody>
          <a:bodyPr/>
          <a:lstStyle/>
          <a:p>
            <a:pPr eaLnBrk="1" hangingPunct="1"/>
            <a:r>
              <a:rPr lang="en-US" altLang="zh-CN" sz="3600" b="1" dirty="0">
                <a:latin typeface="华文细黑" panose="02010600040101010101" pitchFamily="2" charset="-122"/>
              </a:rPr>
              <a:t>3.6 </a:t>
            </a:r>
            <a:r>
              <a:rPr lang="zh-CN" altLang="en-US" sz="3600" b="1" dirty="0">
                <a:latin typeface="华文细黑" panose="02010600040101010101" pitchFamily="2" charset="-122"/>
              </a:rPr>
              <a:t>对实用文法的限制与扩充</a:t>
            </a:r>
            <a:endParaRPr lang="zh-CN" altLang="en-US" sz="3600" b="1" dirty="0">
              <a:latin typeface="华文细黑" panose="02010600040101010101" pitchFamily="2" charset="-122"/>
            </a:endParaRPr>
          </a:p>
        </p:txBody>
      </p:sp>
      <p:sp>
        <p:nvSpPr>
          <p:cNvPr id="254979" name="Rectangle 3"/>
          <p:cNvSpPr>
            <a:spLocks noGrp="1" noChangeArrowheads="1"/>
          </p:cNvSpPr>
          <p:nvPr>
            <p:ph type="body" idx="1"/>
          </p:nvPr>
        </p:nvSpPr>
        <p:spPr>
          <a:xfrm>
            <a:off x="250825" y="1196975"/>
            <a:ext cx="8642350" cy="4824413"/>
          </a:xfrm>
        </p:spPr>
        <p:txBody>
          <a:bodyPr/>
          <a:lstStyle/>
          <a:p>
            <a:pPr eaLnBrk="1" hangingPunct="1">
              <a:lnSpc>
                <a:spcPct val="150000"/>
              </a:lnSpc>
            </a:pPr>
            <a:r>
              <a:rPr lang="en-US" altLang="zh-CN" sz="2200" b="1" dirty="0">
                <a:solidFill>
                  <a:srgbClr val="3333CC"/>
                </a:solidFill>
              </a:rPr>
              <a:t>1</a:t>
            </a:r>
            <a:r>
              <a:rPr lang="zh-CN" altLang="en-US" sz="2200" b="1" dirty="0">
                <a:solidFill>
                  <a:srgbClr val="3333CC"/>
                </a:solidFill>
              </a:rPr>
              <a:t>．简化文法</a:t>
            </a:r>
            <a:endParaRPr lang="zh-CN" altLang="en-US" sz="2200" b="1" dirty="0">
              <a:solidFill>
                <a:srgbClr val="3333CC"/>
              </a:solidFill>
            </a:endParaRPr>
          </a:p>
          <a:p>
            <a:pPr eaLnBrk="1" hangingPunct="1">
              <a:lnSpc>
                <a:spcPct val="150000"/>
              </a:lnSpc>
              <a:buFont typeface="Wingdings" panose="05000000000000000000" pitchFamily="2" charset="2"/>
              <a:buNone/>
            </a:pPr>
            <a:r>
              <a:rPr lang="zh-CN" altLang="en-US" sz="2200" b="1" dirty="0"/>
              <a:t>	从实用角度来说，编译原理中所讨论的文法是被简化的文法，即：</a:t>
            </a:r>
            <a:endParaRPr lang="zh-CN" altLang="en-US" sz="2200" b="1" dirty="0"/>
          </a:p>
          <a:p>
            <a:pPr marL="344170" lvl="1" indent="0" eaLnBrk="1" hangingPunct="1">
              <a:lnSpc>
                <a:spcPct val="150000"/>
              </a:lnSpc>
              <a:buNone/>
            </a:pPr>
            <a:r>
              <a:rPr lang="zh-CN" altLang="en-US" sz="2200" b="1" dirty="0"/>
              <a:t>（</a:t>
            </a:r>
            <a:r>
              <a:rPr lang="en-US" altLang="zh-CN" sz="2200" b="1" dirty="0"/>
              <a:t>1</a:t>
            </a:r>
            <a:r>
              <a:rPr lang="zh-CN" altLang="en-US" sz="2200" b="1" dirty="0"/>
              <a:t>）文法中不存在</a:t>
            </a:r>
            <a:r>
              <a:rPr lang="en-US" altLang="zh-CN" sz="2200" b="1" dirty="0"/>
              <a:t>P→P</a:t>
            </a:r>
            <a:r>
              <a:rPr lang="zh-CN" altLang="en-US" sz="2200" b="1" dirty="0"/>
              <a:t>的规则（</a:t>
            </a:r>
            <a:r>
              <a:rPr lang="en-US" altLang="zh-CN" sz="2200" b="1" dirty="0"/>
              <a:t>P∈V</a:t>
            </a:r>
            <a:r>
              <a:rPr lang="en-US" altLang="zh-CN" sz="2200" b="1" baseline="-25000" dirty="0"/>
              <a:t>N</a:t>
            </a:r>
            <a:r>
              <a:rPr lang="zh-CN" altLang="en-US" sz="2200" b="1" dirty="0"/>
              <a:t>），这是一个有害规则，会产生二义性。</a:t>
            </a:r>
            <a:endParaRPr lang="zh-CN" altLang="en-US" sz="2200" b="1" dirty="0"/>
          </a:p>
          <a:p>
            <a:pPr marL="344170" lvl="1" indent="0" eaLnBrk="1" hangingPunct="1">
              <a:lnSpc>
                <a:spcPct val="150000"/>
              </a:lnSpc>
              <a:buNone/>
            </a:pPr>
            <a:r>
              <a:rPr lang="zh-CN" altLang="en-US" sz="2200" b="1" dirty="0"/>
              <a:t>（</a:t>
            </a:r>
            <a:r>
              <a:rPr lang="en-US" altLang="zh-CN" sz="2200" b="1" dirty="0"/>
              <a:t>2</a:t>
            </a:r>
            <a:r>
              <a:rPr lang="zh-CN" altLang="en-US" sz="2200" b="1" dirty="0"/>
              <a:t>）每个非终极符都必须是可达和可终止的。</a:t>
            </a:r>
            <a:endParaRPr lang="zh-CN" altLang="en-US" sz="2200" b="1" dirty="0"/>
          </a:p>
          <a:p>
            <a:pPr marL="671195" lvl="2" indent="0" eaLnBrk="1" hangingPunct="1">
              <a:lnSpc>
                <a:spcPct val="150000"/>
              </a:lnSpc>
              <a:buNone/>
            </a:pPr>
            <a:r>
              <a:rPr lang="zh-CN" altLang="en-US" b="1" dirty="0"/>
              <a:t>设</a:t>
            </a:r>
            <a:r>
              <a:rPr lang="en-US" altLang="zh-CN" b="1" dirty="0"/>
              <a:t>S</a:t>
            </a:r>
            <a:r>
              <a:rPr lang="zh-CN" altLang="en-US" b="1" dirty="0"/>
              <a:t>是文法的开始符号，对任意</a:t>
            </a:r>
            <a:r>
              <a:rPr lang="en-US" altLang="zh-CN" b="1" dirty="0"/>
              <a:t>P∈V</a:t>
            </a:r>
            <a:r>
              <a:rPr lang="en-US" altLang="zh-CN" b="1" baseline="-25000" dirty="0"/>
              <a:t>N</a:t>
            </a:r>
            <a:r>
              <a:rPr lang="zh-CN" altLang="en-US" b="1" dirty="0"/>
              <a:t>，若存在</a:t>
            </a:r>
            <a:r>
              <a:rPr lang="en-US" altLang="zh-CN" b="1" dirty="0"/>
              <a:t>S </a:t>
            </a:r>
            <a:r>
              <a:rPr lang="en-US" altLang="zh-CN" b="1" dirty="0">
                <a:sym typeface="Symbol" panose="05050102010706020507" pitchFamily="18" charset="2"/>
              </a:rPr>
              <a:t></a:t>
            </a:r>
            <a:r>
              <a:rPr lang="en-US" altLang="zh-CN" b="1" dirty="0"/>
              <a:t>* αPβ</a:t>
            </a:r>
            <a:r>
              <a:rPr lang="zh-CN" altLang="en-US" b="1" dirty="0"/>
              <a:t>，则称</a:t>
            </a:r>
            <a:r>
              <a:rPr lang="en-US" altLang="zh-CN" b="1" dirty="0"/>
              <a:t>P</a:t>
            </a:r>
            <a:r>
              <a:rPr lang="zh-CN" altLang="en-US" b="1" dirty="0"/>
              <a:t>是可达的；同时</a:t>
            </a:r>
            <a:r>
              <a:rPr lang="en-US" altLang="zh-CN" b="1" dirty="0"/>
              <a:t>P </a:t>
            </a:r>
            <a:r>
              <a:rPr lang="en-US" altLang="zh-CN" b="1" dirty="0">
                <a:sym typeface="Symbol" panose="05050102010706020507" pitchFamily="18" charset="2"/>
              </a:rPr>
              <a:t></a:t>
            </a:r>
            <a:r>
              <a:rPr lang="en-US" altLang="zh-CN" b="1" dirty="0"/>
              <a:t>* γ</a:t>
            </a:r>
            <a:r>
              <a:rPr lang="zh-CN" altLang="en-US" b="1" dirty="0"/>
              <a:t>（</a:t>
            </a:r>
            <a:r>
              <a:rPr lang="en-US" altLang="zh-CN" b="1" dirty="0" err="1"/>
              <a:t>γ∈V</a:t>
            </a:r>
            <a:r>
              <a:rPr lang="en-US" altLang="zh-CN" b="1" baseline="-25000" dirty="0" err="1"/>
              <a:t>T</a:t>
            </a:r>
            <a:r>
              <a:rPr lang="en-US" altLang="zh-CN" b="1" dirty="0"/>
              <a:t>*</a:t>
            </a:r>
            <a:r>
              <a:rPr lang="zh-CN" altLang="en-US" b="1" dirty="0"/>
              <a:t>），称</a:t>
            </a:r>
            <a:r>
              <a:rPr lang="en-US" altLang="zh-CN" b="1" dirty="0"/>
              <a:t>P</a:t>
            </a:r>
            <a:r>
              <a:rPr lang="zh-CN" altLang="en-US" b="1" dirty="0"/>
              <a:t>是可终止的，又称为活符号。</a:t>
            </a:r>
            <a:endParaRPr lang="zh-CN" altLang="en-US" b="1" dirty="0"/>
          </a:p>
          <a:p>
            <a:pPr lvl="2" eaLnBrk="1" hangingPunct="1">
              <a:lnSpc>
                <a:spcPct val="150000"/>
              </a:lnSpc>
              <a:buFont typeface="Wingdings" panose="05000000000000000000" pitchFamily="2" charset="2"/>
              <a:buNone/>
            </a:pPr>
            <a:endParaRPr lang="zh-CN" altLang="en-US" sz="2000" b="1" dirty="0"/>
          </a:p>
        </p:txBody>
      </p:sp>
      <p:sp>
        <p:nvSpPr>
          <p:cNvPr id="124933" name="Text Box 4"/>
          <p:cNvSpPr txBox="1">
            <a:spLocks noChangeArrowheads="1"/>
          </p:cNvSpPr>
          <p:nvPr/>
        </p:nvSpPr>
        <p:spPr bwMode="auto">
          <a:xfrm>
            <a:off x="1835150" y="55165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zh-CN">
              <a:ea typeface="华文细黑" panose="02010600040101010101" pitchFamily="2" charset="-122"/>
            </a:endParaRPr>
          </a:p>
        </p:txBody>
      </p:sp>
      <p:sp>
        <p:nvSpPr>
          <p:cNvPr id="254981" name="Text Box 5"/>
          <p:cNvSpPr txBox="1">
            <a:spLocks noChangeArrowheads="1"/>
          </p:cNvSpPr>
          <p:nvPr/>
        </p:nvSpPr>
        <p:spPr bwMode="auto">
          <a:xfrm>
            <a:off x="857250" y="5500688"/>
            <a:ext cx="6711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dirty="0">
                <a:ea typeface="华文细黑" panose="02010600040101010101" pitchFamily="2" charset="-122"/>
              </a:rPr>
              <a:t>去掉所有含无用符号规则的文法称为简化文法。</a:t>
            </a:r>
            <a:endParaRPr lang="zh-CN" altLang="en-US" sz="2200" b="1"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54979">
                                            <p:txEl>
                                              <p:pRg st="1" end="1"/>
                                            </p:txEl>
                                          </p:spTgt>
                                        </p:tgtEl>
                                        <p:attrNameLst>
                                          <p:attrName>style.visibility</p:attrName>
                                        </p:attrNameLst>
                                      </p:cBhvr>
                                      <p:to>
                                        <p:strVal val="visible"/>
                                      </p:to>
                                    </p:set>
                                    <p:animEffect transition="in" filter="blinds(horizontal)">
                                      <p:cBhvr>
                                        <p:cTn id="7" dur="500"/>
                                        <p:tgtEl>
                                          <p:spTgt spid="2549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4979">
                                            <p:txEl>
                                              <p:pRg st="2" end="2"/>
                                            </p:txEl>
                                          </p:spTgt>
                                        </p:tgtEl>
                                        <p:attrNameLst>
                                          <p:attrName>style.visibility</p:attrName>
                                        </p:attrNameLst>
                                      </p:cBhvr>
                                      <p:to>
                                        <p:strVal val="visible"/>
                                      </p:to>
                                    </p:set>
                                    <p:animEffect transition="in" filter="blinds(horizontal)">
                                      <p:cBhvr>
                                        <p:cTn id="12" dur="500"/>
                                        <p:tgtEl>
                                          <p:spTgt spid="2549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4979">
                                            <p:txEl>
                                              <p:pRg st="3" end="3"/>
                                            </p:txEl>
                                          </p:spTgt>
                                        </p:tgtEl>
                                        <p:attrNameLst>
                                          <p:attrName>style.visibility</p:attrName>
                                        </p:attrNameLst>
                                      </p:cBhvr>
                                      <p:to>
                                        <p:strVal val="visible"/>
                                      </p:to>
                                    </p:set>
                                    <p:animEffect transition="in" filter="blinds(horizontal)">
                                      <p:cBhvr>
                                        <p:cTn id="17" dur="500"/>
                                        <p:tgtEl>
                                          <p:spTgt spid="2549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4979">
                                            <p:txEl>
                                              <p:pRg st="4" end="4"/>
                                            </p:txEl>
                                          </p:spTgt>
                                        </p:tgtEl>
                                        <p:attrNameLst>
                                          <p:attrName>style.visibility</p:attrName>
                                        </p:attrNameLst>
                                      </p:cBhvr>
                                      <p:to>
                                        <p:strVal val="visible"/>
                                      </p:to>
                                    </p:set>
                                    <p:animEffect transition="in" filter="blinds(horizontal)">
                                      <p:cBhvr>
                                        <p:cTn id="22" dur="500"/>
                                        <p:tgtEl>
                                          <p:spTgt spid="2549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4981">
                                            <p:txEl>
                                              <p:pRg st="0" end="0"/>
                                            </p:txEl>
                                          </p:spTgt>
                                        </p:tgtEl>
                                        <p:attrNameLst>
                                          <p:attrName>style.visibility</p:attrName>
                                        </p:attrNameLst>
                                      </p:cBhvr>
                                      <p:to>
                                        <p:strVal val="visible"/>
                                      </p:to>
                                    </p:set>
                                    <p:animEffect transition="in" filter="blinds(horizontal)">
                                      <p:cBhvr>
                                        <p:cTn id="27" dur="500"/>
                                        <p:tgtEl>
                                          <p:spTgt spid="2549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7762539-5198-4834-9E1F-D9BB62C0BA1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5955" name="Rectangle 3"/>
          <p:cNvSpPr>
            <a:spLocks noGrp="1" noChangeArrowheads="1"/>
          </p:cNvSpPr>
          <p:nvPr>
            <p:ph type="body" idx="1"/>
          </p:nvPr>
        </p:nvSpPr>
        <p:spPr>
          <a:xfrm>
            <a:off x="395288" y="333375"/>
            <a:ext cx="4464050" cy="5832475"/>
          </a:xfrm>
        </p:spPr>
        <p:txBody>
          <a:bodyPr/>
          <a:lstStyle/>
          <a:p>
            <a:pPr eaLnBrk="1" hangingPunct="1">
              <a:lnSpc>
                <a:spcPct val="120000"/>
              </a:lnSpc>
            </a:pPr>
            <a:r>
              <a:rPr lang="zh-CN" altLang="en-US" sz="2000" b="1" dirty="0">
                <a:latin typeface="Times New Roman" panose="02020603050405020304" pitchFamily="18" charset="0"/>
                <a:cs typeface="Times New Roman" panose="02020603050405020304" pitchFamily="18" charset="0"/>
              </a:rPr>
              <a:t>例</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：化简文法</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① </a:t>
            </a:r>
            <a:r>
              <a:rPr lang="en-US" altLang="zh-CN" sz="2000" b="1" dirty="0" err="1">
                <a:latin typeface="Times New Roman" panose="02020603050405020304" pitchFamily="18" charset="0"/>
                <a:cs typeface="Times New Roman" panose="02020603050405020304" pitchFamily="18" charset="0"/>
              </a:rPr>
              <a:t>S→aAa</a:t>
            </a: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② </a:t>
            </a:r>
            <a:r>
              <a:rPr lang="en-US" altLang="zh-CN" sz="2000" b="1" dirty="0" err="1">
                <a:latin typeface="Times New Roman" panose="02020603050405020304" pitchFamily="18" charset="0"/>
                <a:cs typeface="Times New Roman" panose="02020603050405020304" pitchFamily="18" charset="0"/>
              </a:rPr>
              <a:t>A→Sb</a:t>
            </a:r>
            <a:r>
              <a:rPr lang="en-US" altLang="zh-CN" sz="2000" b="1" dirty="0">
                <a:latin typeface="Times New Roman" panose="02020603050405020304" pitchFamily="18" charset="0"/>
                <a:cs typeface="Times New Roman" panose="02020603050405020304" pitchFamily="18" charset="0"/>
              </a:rPr>
              <a:t>  ③ </a:t>
            </a:r>
            <a:r>
              <a:rPr lang="en-US" altLang="zh-CN" sz="2000" b="1" dirty="0" err="1">
                <a:latin typeface="Times New Roman" panose="02020603050405020304" pitchFamily="18" charset="0"/>
                <a:cs typeface="Times New Roman" panose="02020603050405020304" pitchFamily="18" charset="0"/>
              </a:rPr>
              <a:t>A→bBB</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④ </a:t>
            </a:r>
            <a:r>
              <a:rPr lang="en-US" altLang="zh-CN" sz="2000" b="1" dirty="0" err="1">
                <a:latin typeface="Times New Roman" panose="02020603050405020304" pitchFamily="18" charset="0"/>
                <a:cs typeface="Times New Roman" panose="02020603050405020304" pitchFamily="18" charset="0"/>
              </a:rPr>
              <a:t>B→aC</a:t>
            </a:r>
            <a:r>
              <a:rPr lang="en-US" altLang="zh-CN" sz="2000" b="1" dirty="0">
                <a:latin typeface="Times New Roman" panose="02020603050405020304" pitchFamily="18" charset="0"/>
                <a:cs typeface="Times New Roman" panose="02020603050405020304" pitchFamily="18" charset="0"/>
              </a:rPr>
              <a:t>  ⑤ </a:t>
            </a:r>
            <a:r>
              <a:rPr lang="en-US" altLang="zh-CN" sz="2000" b="1" dirty="0" err="1">
                <a:latin typeface="Times New Roman" panose="02020603050405020304" pitchFamily="18" charset="0"/>
                <a:cs typeface="Times New Roman" panose="02020603050405020304" pitchFamily="18" charset="0"/>
              </a:rPr>
              <a:t>B→abb</a:t>
            </a: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⑥ </a:t>
            </a:r>
            <a:r>
              <a:rPr lang="en-US" altLang="zh-CN" sz="2000" b="1" dirty="0" err="1">
                <a:latin typeface="Times New Roman" panose="02020603050405020304" pitchFamily="18" charset="0"/>
                <a:cs typeface="Times New Roman" panose="02020603050405020304" pitchFamily="18" charset="0"/>
              </a:rPr>
              <a:t>C→aCA</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000" b="1" dirty="0">
                <a:latin typeface="Times New Roman" panose="02020603050405020304" pitchFamily="18" charset="0"/>
                <a:cs typeface="Times New Roman" panose="02020603050405020304" pitchFamily="18" charset="0"/>
              </a:rPr>
              <a:t>解：首先</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求活符号</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．求活符号（</a:t>
            </a:r>
            <a:r>
              <a:rPr lang="en-US" altLang="zh-CN" sz="2000" b="1" dirty="0">
                <a:latin typeface="Times New Roman" panose="02020603050405020304" pitchFamily="18" charset="0"/>
                <a:cs typeface="Times New Roman" panose="02020603050405020304" pitchFamily="18" charset="0"/>
              </a:rPr>
              <a:t>Active</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 [1]={B}</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W [2]={B, A}</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W [3]={A, B, S}</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W [4]=W [3]</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去掉④和⑥两个含有</a:t>
            </a:r>
            <a:r>
              <a:rPr lang="en-US" altLang="zh-CN" sz="2000" b="1" dirty="0">
                <a:latin typeface="Times New Roman" panose="02020603050405020304" pitchFamily="18" charset="0"/>
                <a:cs typeface="Times New Roman" panose="02020603050405020304" pitchFamily="18" charset="0"/>
              </a:rPr>
              <a:t>C</a:t>
            </a:r>
            <a:r>
              <a:rPr lang="zh-CN" altLang="en-US" sz="2000" b="1" dirty="0">
                <a:latin typeface="Times New Roman" panose="02020603050405020304" pitchFamily="18" charset="0"/>
                <a:cs typeface="Times New Roman" panose="02020603050405020304" pitchFamily="18" charset="0"/>
              </a:rPr>
              <a:t>的产生式，</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余①②③⑤	</a:t>
            </a:r>
            <a:endParaRPr lang="zh-CN" altLang="en-US" sz="2000" b="1" dirty="0">
              <a:latin typeface="Times New Roman" panose="02020603050405020304" pitchFamily="18" charset="0"/>
              <a:cs typeface="Times New Roman" panose="02020603050405020304" pitchFamily="18" charset="0"/>
            </a:endParaRPr>
          </a:p>
        </p:txBody>
      </p:sp>
      <p:sp>
        <p:nvSpPr>
          <p:cNvPr id="256004" name="Text Box 4"/>
          <p:cNvSpPr txBox="1">
            <a:spLocks noChangeArrowheads="1"/>
          </p:cNvSpPr>
          <p:nvPr/>
        </p:nvSpPr>
        <p:spPr bwMode="auto">
          <a:xfrm>
            <a:off x="4572000" y="1700213"/>
            <a:ext cx="3455988"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b="1" dirty="0">
                <a:ea typeface="华文细黑" panose="02010600040101010101" pitchFamily="2" charset="-122"/>
              </a:rPr>
              <a:t>     </a:t>
            </a:r>
            <a:r>
              <a:rPr kumimoji="0" lang="zh-CN" altLang="en-US" sz="2000" b="1" dirty="0">
                <a:ea typeface="华文细黑" panose="02010600040101010101" pitchFamily="2" charset="-122"/>
              </a:rPr>
              <a:t>待进一步化简文法</a:t>
            </a:r>
            <a:endParaRPr kumimoji="0" lang="zh-CN" altLang="en-US" sz="2000" b="1" dirty="0">
              <a:ea typeface="华文细黑" panose="02010600040101010101" pitchFamily="2" charset="-122"/>
            </a:endParaRPr>
          </a:p>
          <a:p>
            <a:r>
              <a:rPr kumimoji="0" lang="zh-CN" altLang="en-US" sz="2000" b="1" dirty="0">
                <a:ea typeface="华文细黑" panose="02010600040101010101" pitchFamily="2" charset="-122"/>
              </a:rPr>
              <a:t>     ① </a:t>
            </a:r>
            <a:r>
              <a:rPr kumimoji="0" lang="en-US" altLang="zh-CN" sz="2000" b="1" dirty="0" err="1">
                <a:ea typeface="华文细黑" panose="02010600040101010101" pitchFamily="2" charset="-122"/>
              </a:rPr>
              <a:t>S→aAa</a:t>
            </a:r>
            <a:r>
              <a:rPr kumimoji="0" lang="en-US" altLang="zh-CN" sz="2000" b="1" dirty="0">
                <a:ea typeface="华文细黑" panose="02010600040101010101" pitchFamily="2" charset="-122"/>
              </a:rPr>
              <a:t>  </a:t>
            </a:r>
            <a:endParaRPr kumimoji="0" lang="en-US" altLang="zh-CN" sz="2000" b="1" dirty="0">
              <a:ea typeface="华文细黑" panose="02010600040101010101" pitchFamily="2" charset="-122"/>
            </a:endParaRPr>
          </a:p>
          <a:p>
            <a:r>
              <a:rPr kumimoji="0" lang="en-US" altLang="zh-CN" sz="2000" b="1" dirty="0">
                <a:ea typeface="华文细黑" panose="02010600040101010101" pitchFamily="2" charset="-122"/>
              </a:rPr>
              <a:t>     ② </a:t>
            </a:r>
            <a:r>
              <a:rPr kumimoji="0" lang="en-US" altLang="zh-CN" sz="2000" b="1" dirty="0" err="1">
                <a:ea typeface="华文细黑" panose="02010600040101010101" pitchFamily="2" charset="-122"/>
              </a:rPr>
              <a:t>A→Sb</a:t>
            </a:r>
            <a:r>
              <a:rPr kumimoji="0" lang="en-US" altLang="zh-CN" sz="2000" b="1" dirty="0">
                <a:ea typeface="华文细黑" panose="02010600040101010101" pitchFamily="2" charset="-122"/>
              </a:rPr>
              <a:t>    ③ </a:t>
            </a:r>
            <a:r>
              <a:rPr kumimoji="0" lang="en-US" altLang="zh-CN" sz="2000" b="1" dirty="0" err="1">
                <a:ea typeface="华文细黑" panose="02010600040101010101" pitchFamily="2" charset="-122"/>
              </a:rPr>
              <a:t>A→bBB</a:t>
            </a:r>
            <a:endParaRPr kumimoji="0" lang="en-US" altLang="zh-CN" sz="2000" b="1" dirty="0">
              <a:ea typeface="华文细黑" panose="02010600040101010101" pitchFamily="2" charset="-122"/>
            </a:endParaRPr>
          </a:p>
          <a:p>
            <a:r>
              <a:rPr kumimoji="0" lang="en-US" altLang="zh-CN" sz="2000" b="1" dirty="0">
                <a:ea typeface="华文细黑" panose="02010600040101010101" pitchFamily="2" charset="-122"/>
              </a:rPr>
              <a:t>     ⑤ </a:t>
            </a:r>
            <a:r>
              <a:rPr kumimoji="0" lang="en-US" altLang="zh-CN" sz="2000" b="1" dirty="0" err="1">
                <a:ea typeface="华文细黑" panose="02010600040101010101" pitchFamily="2" charset="-122"/>
              </a:rPr>
              <a:t>B→abb</a:t>
            </a:r>
            <a:r>
              <a:rPr kumimoji="0" lang="en-US" altLang="zh-CN" sz="2000" b="1" dirty="0">
                <a:ea typeface="华文细黑" panose="02010600040101010101" pitchFamily="2" charset="-122"/>
              </a:rPr>
              <a:t>  </a:t>
            </a:r>
            <a:endParaRPr kumimoji="0" lang="en-US" altLang="zh-CN" sz="2000" b="1" dirty="0">
              <a:ea typeface="华文细黑" panose="02010600040101010101" pitchFamily="2" charset="-122"/>
            </a:endParaRPr>
          </a:p>
          <a:p>
            <a:r>
              <a:rPr kumimoji="0" lang="en-US" altLang="zh-CN" sz="2000" b="1" dirty="0">
                <a:ea typeface="华文细黑" panose="02010600040101010101" pitchFamily="2" charset="-122"/>
              </a:rPr>
              <a:t>  </a:t>
            </a:r>
            <a:endParaRPr kumimoji="0" lang="en-US" altLang="zh-CN" sz="2000" b="1" dirty="0">
              <a:ea typeface="华文细黑" panose="02010600040101010101" pitchFamily="2" charset="-122"/>
            </a:endParaRPr>
          </a:p>
          <a:p>
            <a:r>
              <a:rPr kumimoji="0" lang="en-US" altLang="zh-CN" sz="2000" b="1" dirty="0">
                <a:ea typeface="华文细黑" panose="02010600040101010101" pitchFamily="2" charset="-122"/>
              </a:rPr>
              <a:t>2</a:t>
            </a:r>
            <a:r>
              <a:rPr kumimoji="0" lang="zh-CN" altLang="en-US" sz="2000" b="1" dirty="0">
                <a:ea typeface="华文细黑" panose="02010600040101010101" pitchFamily="2" charset="-122"/>
              </a:rPr>
              <a:t>．求可达符（</a:t>
            </a:r>
            <a:r>
              <a:rPr kumimoji="0" lang="en-US" altLang="zh-CN" sz="2000" b="1" dirty="0">
                <a:ea typeface="华文细黑" panose="02010600040101010101" pitchFamily="2" charset="-122"/>
              </a:rPr>
              <a:t>reachable</a:t>
            </a:r>
            <a:r>
              <a:rPr kumimoji="0" lang="zh-CN" altLang="en-US" sz="2000" b="1" dirty="0">
                <a:ea typeface="华文细黑" panose="02010600040101010101" pitchFamily="2" charset="-122"/>
              </a:rPr>
              <a:t>）</a:t>
            </a:r>
            <a:endParaRPr kumimoji="0" lang="zh-CN" altLang="en-US" sz="2000" b="1" dirty="0">
              <a:ea typeface="华文细黑" panose="02010600040101010101" pitchFamily="2" charset="-122"/>
            </a:endParaRPr>
          </a:p>
          <a:p>
            <a:r>
              <a:rPr kumimoji="0" lang="zh-CN" altLang="en-US" sz="2000" b="1" dirty="0">
                <a:ea typeface="华文细黑" panose="02010600040101010101" pitchFamily="2" charset="-122"/>
              </a:rPr>
              <a:t>	</a:t>
            </a:r>
            <a:r>
              <a:rPr kumimoji="0" lang="en-US" altLang="zh-CN" sz="2000" b="1" dirty="0">
                <a:ea typeface="华文细黑" panose="02010600040101010101" pitchFamily="2" charset="-122"/>
              </a:rPr>
              <a:t>W [1]={S}</a:t>
            </a:r>
            <a:endParaRPr kumimoji="0" lang="en-US" altLang="zh-CN" sz="2000" b="1" dirty="0">
              <a:ea typeface="华文细黑" panose="02010600040101010101" pitchFamily="2" charset="-122"/>
            </a:endParaRPr>
          </a:p>
          <a:p>
            <a:r>
              <a:rPr kumimoji="0" lang="en-US" altLang="zh-CN" sz="2000" b="1" dirty="0">
                <a:ea typeface="华文细黑" panose="02010600040101010101" pitchFamily="2" charset="-122"/>
              </a:rPr>
              <a:t>	W [2]={S, a, A}</a:t>
            </a:r>
            <a:endParaRPr kumimoji="0" lang="en-US" altLang="zh-CN" sz="2000" b="1" dirty="0">
              <a:ea typeface="华文细黑" panose="02010600040101010101" pitchFamily="2" charset="-122"/>
            </a:endParaRPr>
          </a:p>
          <a:p>
            <a:r>
              <a:rPr kumimoji="0" lang="en-US" altLang="zh-CN" sz="2000" b="1" dirty="0">
                <a:ea typeface="华文细黑" panose="02010600040101010101" pitchFamily="2" charset="-122"/>
              </a:rPr>
              <a:t>	W [3]={S, a, A, B, b}</a:t>
            </a:r>
            <a:endParaRPr kumimoji="0" lang="en-US" altLang="zh-CN" sz="2000" b="1" dirty="0">
              <a:ea typeface="华文细黑" panose="02010600040101010101" pitchFamily="2" charset="-122"/>
            </a:endParaRPr>
          </a:p>
          <a:p>
            <a:r>
              <a:rPr kumimoji="0" lang="en-US" altLang="zh-CN" sz="2000" b="1" dirty="0">
                <a:ea typeface="华文细黑" panose="02010600040101010101" pitchFamily="2" charset="-122"/>
              </a:rPr>
              <a:t>	W [3]=W [4]</a:t>
            </a:r>
            <a:endParaRPr kumimoji="0" lang="en-US" altLang="zh-CN" sz="2000" b="1" dirty="0">
              <a:ea typeface="华文细黑" panose="02010600040101010101" pitchFamily="2" charset="-122"/>
            </a:endParaRPr>
          </a:p>
          <a:p>
            <a:r>
              <a:rPr kumimoji="0" lang="zh-CN" altLang="en-US" sz="2000" b="1" dirty="0">
                <a:ea typeface="华文细黑" panose="02010600040101010101" pitchFamily="2" charset="-122"/>
              </a:rPr>
              <a:t>简化后的文法：</a:t>
            </a:r>
            <a:endParaRPr kumimoji="0" lang="zh-CN" altLang="en-US" sz="2000" b="1" dirty="0">
              <a:ea typeface="华文细黑" panose="02010600040101010101" pitchFamily="2" charset="-122"/>
            </a:endParaRPr>
          </a:p>
          <a:p>
            <a:r>
              <a:rPr kumimoji="0" lang="en-US" altLang="zh-CN" sz="2000" b="1" dirty="0" err="1">
                <a:ea typeface="华文细黑" panose="02010600040101010101" pitchFamily="2" charset="-122"/>
              </a:rPr>
              <a:t>S→aAa</a:t>
            </a:r>
            <a:r>
              <a:rPr kumimoji="0" lang="zh-CN" altLang="en-US" sz="2000" b="1" dirty="0">
                <a:ea typeface="华文细黑" panose="02010600040101010101" pitchFamily="2" charset="-122"/>
              </a:rPr>
              <a:t>，</a:t>
            </a:r>
            <a:r>
              <a:rPr kumimoji="0" lang="en-US" altLang="zh-CN" sz="2000" b="1" dirty="0" err="1">
                <a:ea typeface="华文细黑" panose="02010600040101010101" pitchFamily="2" charset="-122"/>
              </a:rPr>
              <a:t>A→Sb</a:t>
            </a:r>
            <a:r>
              <a:rPr kumimoji="0" lang="zh-CN" altLang="en-US" sz="2000" b="1" dirty="0">
                <a:ea typeface="华文细黑" panose="02010600040101010101" pitchFamily="2" charset="-122"/>
              </a:rPr>
              <a:t>，</a:t>
            </a:r>
            <a:r>
              <a:rPr kumimoji="0" lang="en-US" altLang="zh-CN" sz="2000" b="1" dirty="0" err="1">
                <a:ea typeface="华文细黑" panose="02010600040101010101" pitchFamily="2" charset="-122"/>
              </a:rPr>
              <a:t>A→bBB</a:t>
            </a:r>
            <a:r>
              <a:rPr kumimoji="0" lang="zh-CN" altLang="en-US" sz="2000" b="1" dirty="0">
                <a:ea typeface="华文细黑" panose="02010600040101010101" pitchFamily="2" charset="-122"/>
              </a:rPr>
              <a:t>，</a:t>
            </a:r>
            <a:r>
              <a:rPr kumimoji="0" lang="en-US" altLang="zh-CN" sz="2000" b="1" dirty="0" err="1">
                <a:ea typeface="华文细黑" panose="02010600040101010101" pitchFamily="2" charset="-122"/>
              </a:rPr>
              <a:t>B→abb</a:t>
            </a:r>
            <a:endParaRPr kumimoji="0" lang="en-US" altLang="zh-CN" sz="2000" b="1" dirty="0">
              <a:ea typeface="华文细黑" panose="02010600040101010101" pitchFamily="2" charset="-122"/>
            </a:endParaRPr>
          </a:p>
          <a:p>
            <a:pPr>
              <a:spcBef>
                <a:spcPct val="50000"/>
              </a:spcBef>
            </a:pPr>
            <a:endParaRPr lang="en-US" altLang="zh-CN" sz="2000"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04"/>
                                        </p:tgtEl>
                                        <p:attrNameLst>
                                          <p:attrName>style.visibility</p:attrName>
                                        </p:attrNameLst>
                                      </p:cBhvr>
                                      <p:to>
                                        <p:strVal val="visible"/>
                                      </p:to>
                                    </p:set>
                                    <p:anim calcmode="lin" valueType="num">
                                      <p:cBhvr additive="base">
                                        <p:cTn id="7" dur="500" fill="hold"/>
                                        <p:tgtEl>
                                          <p:spTgt spid="256004"/>
                                        </p:tgtEl>
                                        <p:attrNameLst>
                                          <p:attrName>ppt_x</p:attrName>
                                        </p:attrNameLst>
                                      </p:cBhvr>
                                      <p:tavLst>
                                        <p:tav tm="0">
                                          <p:val>
                                            <p:strVal val="1+#ppt_w/2"/>
                                          </p:val>
                                        </p:tav>
                                        <p:tav tm="100000">
                                          <p:val>
                                            <p:strVal val="#ppt_x"/>
                                          </p:val>
                                        </p:tav>
                                      </p:tavLst>
                                    </p:anim>
                                    <p:anim calcmode="lin" valueType="num">
                                      <p:cBhvr additive="base">
                                        <p:cTn id="8" dur="500" fill="hold"/>
                                        <p:tgtEl>
                                          <p:spTgt spid="256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2D6AAE4-4BF0-4398-8E56-09182745451F}"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6979" name="Rectangle 3"/>
          <p:cNvSpPr>
            <a:spLocks noGrp="1" noChangeArrowheads="1"/>
          </p:cNvSpPr>
          <p:nvPr>
            <p:ph type="body" idx="1"/>
          </p:nvPr>
        </p:nvSpPr>
        <p:spPr>
          <a:xfrm>
            <a:off x="468313" y="333375"/>
            <a:ext cx="8229600" cy="5976938"/>
          </a:xfrm>
        </p:spPr>
        <p:txBody>
          <a:bodyPr/>
          <a:lstStyle/>
          <a:p>
            <a:pPr eaLnBrk="1" hangingPunct="1">
              <a:lnSpc>
                <a:spcPct val="120000"/>
              </a:lnSpc>
            </a:pPr>
            <a:r>
              <a:rPr lang="zh-CN" altLang="en-US" sz="2100" b="1" dirty="0">
                <a:latin typeface="Times New Roman" panose="02020603050405020304" pitchFamily="18" charset="0"/>
                <a:cs typeface="Times New Roman" panose="02020603050405020304" pitchFamily="18" charset="0"/>
              </a:rPr>
              <a:t>例</a:t>
            </a:r>
            <a:r>
              <a:rPr lang="en-US" altLang="zh-CN" sz="2100" b="1" dirty="0">
                <a:latin typeface="Times New Roman" panose="02020603050405020304" pitchFamily="18" charset="0"/>
                <a:cs typeface="Times New Roman" panose="02020603050405020304" pitchFamily="18" charset="0"/>
              </a:rPr>
              <a:t>2</a:t>
            </a:r>
            <a:r>
              <a:rPr lang="zh-CN" altLang="en-US" sz="2100" b="1" dirty="0">
                <a:latin typeface="Times New Roman" panose="02020603050405020304" pitchFamily="18" charset="0"/>
                <a:cs typeface="Times New Roman" panose="02020603050405020304" pitchFamily="18" charset="0"/>
              </a:rPr>
              <a:t>：  简化文法</a:t>
            </a:r>
            <a:endParaRPr lang="zh-CN" altLang="en-US"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100" b="1" dirty="0">
                <a:latin typeface="Times New Roman" panose="02020603050405020304" pitchFamily="18" charset="0"/>
                <a:cs typeface="Times New Roman" panose="02020603050405020304" pitchFamily="18" charset="0"/>
              </a:rPr>
              <a:t>	①</a:t>
            </a:r>
            <a:r>
              <a:rPr lang="en-US" altLang="zh-CN" sz="2100" b="1" dirty="0" err="1">
                <a:latin typeface="Times New Roman" panose="02020603050405020304" pitchFamily="18" charset="0"/>
                <a:cs typeface="Times New Roman" panose="02020603050405020304" pitchFamily="18" charset="0"/>
              </a:rPr>
              <a:t>S→aSb</a:t>
            </a:r>
            <a:r>
              <a:rPr lang="en-US" altLang="zh-CN" sz="2100" b="1" dirty="0">
                <a:latin typeface="Times New Roman" panose="02020603050405020304" pitchFamily="18" charset="0"/>
                <a:cs typeface="Times New Roman" panose="02020603050405020304" pitchFamily="18" charset="0"/>
              </a:rPr>
              <a:t>    ②</a:t>
            </a:r>
            <a:r>
              <a:rPr lang="en-US" altLang="zh-CN" sz="2100" b="1" dirty="0" err="1">
                <a:latin typeface="Times New Roman" panose="02020603050405020304" pitchFamily="18" charset="0"/>
                <a:cs typeface="Times New Roman" panose="02020603050405020304" pitchFamily="18" charset="0"/>
              </a:rPr>
              <a:t>S→bAB</a:t>
            </a:r>
            <a:r>
              <a:rPr lang="en-US" altLang="zh-CN" sz="2100" b="1" dirty="0">
                <a:latin typeface="Times New Roman" panose="02020603050405020304" pitchFamily="18" charset="0"/>
                <a:cs typeface="Times New Roman" panose="02020603050405020304" pitchFamily="18" charset="0"/>
              </a:rPr>
              <a:t>      ③</a:t>
            </a:r>
            <a:r>
              <a:rPr lang="en-US" altLang="zh-CN" sz="2100" b="1" dirty="0" err="1">
                <a:latin typeface="Times New Roman" panose="02020603050405020304" pitchFamily="18" charset="0"/>
                <a:cs typeface="Times New Roman" panose="02020603050405020304" pitchFamily="18" charset="0"/>
              </a:rPr>
              <a:t>S→a</a:t>
            </a:r>
            <a:r>
              <a:rPr lang="en-US" altLang="zh-CN" sz="2100" b="1" dirty="0">
                <a:latin typeface="Times New Roman" panose="02020603050405020304" pitchFamily="18" charset="0"/>
                <a:cs typeface="Times New Roman" panose="02020603050405020304" pitchFamily="18" charset="0"/>
              </a:rPr>
              <a:t>        ④</a:t>
            </a:r>
            <a:r>
              <a:rPr lang="en-US" altLang="zh-CN" sz="2100" b="1" dirty="0" err="1">
                <a:latin typeface="Times New Roman" panose="02020603050405020304" pitchFamily="18" charset="0"/>
                <a:cs typeface="Times New Roman" panose="02020603050405020304" pitchFamily="18" charset="0"/>
              </a:rPr>
              <a:t>B→d</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100" b="1" dirty="0">
                <a:latin typeface="Times New Roman" panose="02020603050405020304" pitchFamily="18" charset="0"/>
                <a:cs typeface="Times New Roman" panose="02020603050405020304" pitchFamily="18" charset="0"/>
              </a:rPr>
              <a:t>	⑤</a:t>
            </a:r>
            <a:r>
              <a:rPr lang="en-US" altLang="zh-CN" sz="2100" b="1" dirty="0" err="1">
                <a:latin typeface="Times New Roman" panose="02020603050405020304" pitchFamily="18" charset="0"/>
                <a:cs typeface="Times New Roman" panose="02020603050405020304" pitchFamily="18" charset="0"/>
              </a:rPr>
              <a:t>A→aAc</a:t>
            </a:r>
            <a:r>
              <a:rPr lang="en-US" altLang="zh-CN" sz="2100" b="1" dirty="0">
                <a:latin typeface="Times New Roman" panose="02020603050405020304" pitchFamily="18" charset="0"/>
                <a:cs typeface="Times New Roman" panose="02020603050405020304" pitchFamily="18" charset="0"/>
              </a:rPr>
              <a:t>    ⑥</a:t>
            </a:r>
            <a:r>
              <a:rPr lang="en-US" altLang="zh-CN" sz="2100" b="1" dirty="0" err="1">
                <a:latin typeface="Times New Roman" panose="02020603050405020304" pitchFamily="18" charset="0"/>
                <a:cs typeface="Times New Roman" panose="02020603050405020304" pitchFamily="18" charset="0"/>
              </a:rPr>
              <a:t>C→aSbS</a:t>
            </a:r>
            <a:r>
              <a:rPr lang="en-US" altLang="zh-CN" sz="2100" b="1" dirty="0">
                <a:latin typeface="Times New Roman" panose="02020603050405020304" pitchFamily="18" charset="0"/>
                <a:cs typeface="Times New Roman" panose="02020603050405020304" pitchFamily="18" charset="0"/>
              </a:rPr>
              <a:t>    ⑦</a:t>
            </a:r>
            <a:r>
              <a:rPr lang="en-US" altLang="zh-CN" sz="2100" b="1" dirty="0" err="1">
                <a:latin typeface="Times New Roman" panose="02020603050405020304" pitchFamily="18" charset="0"/>
                <a:cs typeface="Times New Roman" panose="02020603050405020304" pitchFamily="18" charset="0"/>
              </a:rPr>
              <a:t>C→aba</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100" b="1" dirty="0">
                <a:latin typeface="Times New Roman" panose="02020603050405020304" pitchFamily="18" charset="0"/>
                <a:cs typeface="Times New Roman" panose="02020603050405020304" pitchFamily="18" charset="0"/>
              </a:rPr>
              <a:t>解：</a:t>
            </a:r>
            <a:r>
              <a:rPr lang="en-US" altLang="zh-CN" sz="2100" b="1" dirty="0">
                <a:latin typeface="Times New Roman" panose="02020603050405020304" pitchFamily="18" charset="0"/>
                <a:cs typeface="Times New Roman" panose="02020603050405020304" pitchFamily="18" charset="0"/>
              </a:rPr>
              <a:t>1</a:t>
            </a:r>
            <a:r>
              <a:rPr lang="zh-CN" altLang="en-US" sz="2100" b="1" dirty="0">
                <a:latin typeface="Times New Roman" panose="02020603050405020304" pitchFamily="18" charset="0"/>
                <a:cs typeface="Times New Roman" panose="02020603050405020304" pitchFamily="18" charset="0"/>
              </a:rPr>
              <a:t>．求活符号</a:t>
            </a:r>
            <a:endParaRPr lang="zh-CN" altLang="en-US"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100" b="1" dirty="0">
                <a:latin typeface="Times New Roman" panose="02020603050405020304" pitchFamily="18" charset="0"/>
                <a:cs typeface="Times New Roman" panose="02020603050405020304" pitchFamily="18" charset="0"/>
              </a:rPr>
              <a:t>			</a:t>
            </a:r>
            <a:r>
              <a:rPr lang="en-US" altLang="zh-CN" sz="2100" b="1" dirty="0">
                <a:latin typeface="Times New Roman" panose="02020603050405020304" pitchFamily="18" charset="0"/>
                <a:cs typeface="Times New Roman" panose="02020603050405020304" pitchFamily="18" charset="0"/>
              </a:rPr>
              <a:t>W [1]={S, C, B}</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100" b="1" dirty="0">
                <a:latin typeface="Times New Roman" panose="02020603050405020304" pitchFamily="18" charset="0"/>
                <a:cs typeface="Times New Roman" panose="02020603050405020304" pitchFamily="18" charset="0"/>
              </a:rPr>
              <a:t>			W [2]={S, C, B}</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去掉含有</a:t>
            </a:r>
            <a:r>
              <a:rPr lang="en-US" altLang="zh-CN" sz="2100" b="1" dirty="0">
                <a:latin typeface="Times New Roman" panose="02020603050405020304" pitchFamily="18" charset="0"/>
                <a:cs typeface="Times New Roman" panose="02020603050405020304" pitchFamily="18" charset="0"/>
              </a:rPr>
              <a:t>A</a:t>
            </a:r>
            <a:r>
              <a:rPr lang="zh-CN" altLang="en-US" sz="2100" b="1" dirty="0">
                <a:latin typeface="Times New Roman" panose="02020603050405020304" pitchFamily="18" charset="0"/>
                <a:cs typeface="Times New Roman" panose="02020603050405020304" pitchFamily="18" charset="0"/>
              </a:rPr>
              <a:t>的产生式，余①</a:t>
            </a:r>
            <a:r>
              <a:rPr lang="en-US" altLang="zh-CN" sz="2100" b="1" dirty="0">
                <a:latin typeface="Times New Roman" panose="02020603050405020304" pitchFamily="18" charset="0"/>
                <a:cs typeface="Times New Roman" panose="02020603050405020304" pitchFamily="18" charset="0"/>
              </a:rPr>
              <a:t>,③,④,⑥,⑦</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100" b="1" dirty="0">
                <a:latin typeface="Times New Roman" panose="02020603050405020304" pitchFamily="18" charset="0"/>
                <a:cs typeface="Times New Roman" panose="02020603050405020304" pitchFamily="18" charset="0"/>
              </a:rPr>
              <a:t>		2</a:t>
            </a:r>
            <a:r>
              <a:rPr lang="zh-CN" altLang="en-US" sz="2100" b="1" dirty="0">
                <a:latin typeface="Times New Roman" panose="02020603050405020304" pitchFamily="18" charset="0"/>
                <a:cs typeface="Times New Roman" panose="02020603050405020304" pitchFamily="18" charset="0"/>
              </a:rPr>
              <a:t>．求可达符</a:t>
            </a:r>
            <a:endParaRPr lang="zh-CN" altLang="en-US"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100" b="1" dirty="0">
                <a:latin typeface="Times New Roman" panose="02020603050405020304" pitchFamily="18" charset="0"/>
                <a:cs typeface="Times New Roman" panose="02020603050405020304" pitchFamily="18" charset="0"/>
              </a:rPr>
              <a:t>			</a:t>
            </a:r>
            <a:r>
              <a:rPr lang="en-US" altLang="zh-CN" sz="2100" b="1" dirty="0">
                <a:latin typeface="Times New Roman" panose="02020603050405020304" pitchFamily="18" charset="0"/>
                <a:cs typeface="Times New Roman" panose="02020603050405020304" pitchFamily="18" charset="0"/>
              </a:rPr>
              <a:t>W [1]={S}</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100" b="1" dirty="0">
                <a:latin typeface="Times New Roman" panose="02020603050405020304" pitchFamily="18" charset="0"/>
                <a:cs typeface="Times New Roman" panose="02020603050405020304" pitchFamily="18" charset="0"/>
              </a:rPr>
              <a:t>			W [2]={S, a, b}</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100" b="1" dirty="0">
                <a:latin typeface="Times New Roman" panose="02020603050405020304" pitchFamily="18" charset="0"/>
                <a:cs typeface="Times New Roman" panose="02020603050405020304" pitchFamily="18" charset="0"/>
              </a:rPr>
              <a:t>			W [3]=W [2]</a:t>
            </a:r>
            <a:r>
              <a:rPr lang="zh-CN" altLang="en-US" sz="2100" b="1" dirty="0">
                <a:latin typeface="Times New Roman" panose="02020603050405020304" pitchFamily="18" charset="0"/>
                <a:cs typeface="Times New Roman" panose="02020603050405020304" pitchFamily="18" charset="0"/>
              </a:rPr>
              <a:t>，去掉</a:t>
            </a:r>
            <a:r>
              <a:rPr lang="en-US" altLang="zh-CN" sz="2100" b="1" dirty="0">
                <a:latin typeface="Times New Roman" panose="02020603050405020304" pitchFamily="18" charset="0"/>
                <a:cs typeface="Times New Roman" panose="02020603050405020304" pitchFamily="18" charset="0"/>
              </a:rPr>
              <a:t>B</a:t>
            </a: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C</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余①③</a:t>
            </a:r>
            <a:endParaRPr lang="zh-CN" altLang="en-US" sz="21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100" b="1" dirty="0">
                <a:latin typeface="Times New Roman" panose="02020603050405020304" pitchFamily="18" charset="0"/>
                <a:cs typeface="Times New Roman" panose="02020603050405020304" pitchFamily="18" charset="0"/>
              </a:rPr>
              <a:t>		简化后的文法：</a:t>
            </a:r>
            <a:r>
              <a:rPr lang="en-US" altLang="zh-CN" sz="2100" b="1" dirty="0" err="1">
                <a:latin typeface="Times New Roman" panose="02020603050405020304" pitchFamily="18" charset="0"/>
                <a:cs typeface="Times New Roman" panose="02020603050405020304" pitchFamily="18" charset="0"/>
              </a:rPr>
              <a:t>S→aSb</a:t>
            </a:r>
            <a:r>
              <a:rPr lang="en-US" altLang="zh-CN" sz="2100" b="1" dirty="0">
                <a:latin typeface="Times New Roman" panose="02020603050405020304" pitchFamily="18" charset="0"/>
                <a:cs typeface="Times New Roman" panose="02020603050405020304" pitchFamily="18" charset="0"/>
              </a:rPr>
              <a:t> | a</a:t>
            </a:r>
            <a:endParaRPr lang="en-US" altLang="zh-CN" sz="2100" b="1" dirty="0">
              <a:latin typeface="Times New Roman" panose="02020603050405020304" pitchFamily="18" charset="0"/>
              <a:cs typeface="Times New Roman" panose="02020603050405020304" pitchFamily="18" charset="0"/>
            </a:endParaRPr>
          </a:p>
        </p:txBody>
      </p:sp>
      <p:sp>
        <p:nvSpPr>
          <p:cNvPr id="126980" name="Text Box 5"/>
          <p:cNvSpPr txBox="1">
            <a:spLocks noChangeArrowheads="1"/>
          </p:cNvSpPr>
          <p:nvPr/>
        </p:nvSpPr>
        <p:spPr bwMode="auto">
          <a:xfrm>
            <a:off x="5292725" y="3789363"/>
            <a:ext cx="3851275" cy="7016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ea typeface="华文细黑" panose="02010600040101010101" pitchFamily="2" charset="-122"/>
              </a:rPr>
              <a:t>思考：如果先求可达符号，再求活符号，是否仍然正确？</a:t>
            </a:r>
            <a:endParaRPr lang="zh-CN" altLang="en-US" sz="2000" b="1">
              <a:solidFill>
                <a:srgbClr val="FF0000"/>
              </a:solidFill>
              <a:ea typeface="华文细黑"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D14C3F-576C-49E1-BF87-BD285F1246A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5363" name="Rectangle 2"/>
          <p:cNvSpPr>
            <a:spLocks noGrp="1" noChangeArrowheads="1"/>
          </p:cNvSpPr>
          <p:nvPr>
            <p:ph type="title"/>
          </p:nvPr>
        </p:nvSpPr>
        <p:spPr>
          <a:xfrm>
            <a:off x="685800" y="76200"/>
            <a:ext cx="7772400" cy="762000"/>
          </a:xfrm>
        </p:spPr>
        <p:txBody>
          <a:bodyPr/>
          <a:lstStyle/>
          <a:p>
            <a:pPr eaLnBrk="1" hangingPunct="1"/>
            <a:r>
              <a:rPr lang="zh-CN" altLang="en-US" sz="3200" b="1">
                <a:solidFill>
                  <a:srgbClr val="FF0000"/>
                </a:solidFill>
                <a:latin typeface="华文细黑" panose="02010600040101010101" pitchFamily="2" charset="-122"/>
              </a:rPr>
              <a:t>文法的例子</a:t>
            </a:r>
            <a:r>
              <a:rPr lang="zh-CN" altLang="en-US"/>
              <a:t> </a:t>
            </a:r>
            <a:endParaRPr lang="zh-CN" altLang="en-US"/>
          </a:p>
        </p:txBody>
      </p:sp>
      <p:sp>
        <p:nvSpPr>
          <p:cNvPr id="15364"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65" name="Text Box 4"/>
          <p:cNvSpPr txBox="1">
            <a:spLocks noChangeArrowheads="1"/>
          </p:cNvSpPr>
          <p:nvPr/>
        </p:nvSpPr>
        <p:spPr bwMode="auto">
          <a:xfrm>
            <a:off x="323850" y="1485900"/>
            <a:ext cx="8382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华文细黑" panose="02010600040101010101" pitchFamily="2" charset="-122"/>
                <a:ea typeface="华文细黑" panose="02010600040101010101" pitchFamily="2" charset="-122"/>
              </a:rPr>
              <a:t>&lt;list&gt;→&lt;list&gt;+&lt;digit&gt;</a:t>
            </a:r>
            <a:endParaRPr lang="en-US" altLang="zh-CN" b="1">
              <a:latin typeface="华文细黑" panose="02010600040101010101" pitchFamily="2" charset="-122"/>
              <a:ea typeface="华文细黑" panose="02010600040101010101" pitchFamily="2" charset="-122"/>
            </a:endParaRPr>
          </a:p>
          <a:p>
            <a:pPr eaLnBrk="1" hangingPunct="1"/>
            <a:r>
              <a:rPr lang="en-US" altLang="zh-CN" b="1">
                <a:latin typeface="华文细黑" panose="02010600040101010101" pitchFamily="2" charset="-122"/>
                <a:ea typeface="华文细黑" panose="02010600040101010101" pitchFamily="2" charset="-122"/>
              </a:rPr>
              <a:t>&lt;list&gt;→&lt;list&gt;-&lt;digit&gt;</a:t>
            </a:r>
            <a:endParaRPr lang="en-US" altLang="zh-CN" b="1">
              <a:latin typeface="华文细黑" panose="02010600040101010101" pitchFamily="2" charset="-122"/>
              <a:ea typeface="华文细黑" panose="02010600040101010101" pitchFamily="2" charset="-122"/>
            </a:endParaRPr>
          </a:p>
          <a:p>
            <a:pPr eaLnBrk="1" hangingPunct="1"/>
            <a:r>
              <a:rPr lang="en-US" altLang="zh-CN" b="1">
                <a:latin typeface="华文细黑" panose="02010600040101010101" pitchFamily="2" charset="-122"/>
                <a:ea typeface="华文细黑" panose="02010600040101010101" pitchFamily="2" charset="-122"/>
              </a:rPr>
              <a:t>&lt;list&gt;→&lt;digit&gt;</a:t>
            </a:r>
            <a:endParaRPr lang="en-US" altLang="zh-CN" b="1">
              <a:latin typeface="华文细黑" panose="02010600040101010101" pitchFamily="2" charset="-122"/>
              <a:ea typeface="华文细黑" panose="02010600040101010101" pitchFamily="2" charset="-122"/>
            </a:endParaRPr>
          </a:p>
          <a:p>
            <a:pPr eaLnBrk="1" hangingPunct="1"/>
            <a:r>
              <a:rPr lang="en-US" altLang="zh-CN" b="1">
                <a:latin typeface="华文细黑" panose="02010600040101010101" pitchFamily="2" charset="-122"/>
                <a:ea typeface="华文细黑" panose="02010600040101010101" pitchFamily="2" charset="-122"/>
              </a:rPr>
              <a:t>&lt;digit&gt;→0| 1| 2| 3| 4| 5| 6| 7| 8| 9</a:t>
            </a:r>
            <a:endParaRPr lang="en-US" altLang="zh-CN" b="1">
              <a:latin typeface="华文细黑" panose="02010600040101010101" pitchFamily="2" charset="-122"/>
              <a:ea typeface="华文细黑" panose="02010600040101010101" pitchFamily="2" charset="-122"/>
            </a:endParaRPr>
          </a:p>
          <a:p>
            <a:pPr eaLnBrk="1" hangingPunct="1"/>
            <a:endParaRPr lang="en-US" altLang="zh-CN" b="1">
              <a:latin typeface="华文细黑" panose="02010600040101010101" pitchFamily="2" charset="-122"/>
              <a:ea typeface="华文细黑" panose="02010600040101010101" pitchFamily="2" charset="-122"/>
            </a:endParaRPr>
          </a:p>
          <a:p>
            <a:pPr eaLnBrk="1" hangingPunct="1"/>
            <a:r>
              <a:rPr lang="zh-CN" altLang="en-US" b="1">
                <a:ea typeface="华文细黑" panose="02010600040101010101" pitchFamily="2" charset="-122"/>
              </a:rPr>
              <a:t>其中</a:t>
            </a:r>
            <a:r>
              <a:rPr lang="en-US" altLang="zh-CN" b="1">
                <a:ea typeface="华文细黑" panose="02010600040101010101" pitchFamily="2" charset="-122"/>
              </a:rPr>
              <a:t>list</a:t>
            </a:r>
            <a:r>
              <a:rPr lang="zh-CN" altLang="en-US" b="1">
                <a:ea typeface="华文细黑" panose="02010600040101010101" pitchFamily="2" charset="-122"/>
              </a:rPr>
              <a:t>代表的语法单位名是数字序列，</a:t>
            </a:r>
            <a:r>
              <a:rPr lang="en-US" altLang="zh-CN" b="1">
                <a:ea typeface="华文细黑" panose="02010600040101010101" pitchFamily="2" charset="-122"/>
              </a:rPr>
              <a:t>digit</a:t>
            </a:r>
            <a:r>
              <a:rPr lang="zh-CN" altLang="en-US" b="1">
                <a:ea typeface="华文细黑" panose="02010600040101010101" pitchFamily="2" charset="-122"/>
              </a:rPr>
              <a:t>代表的语法单位名是数字。它们都是需要进一步定义的抽象的语法单位，称为非终极符。</a:t>
            </a:r>
            <a:r>
              <a:rPr lang="en-US" altLang="zh-CN" b="1">
                <a:ea typeface="华文细黑" panose="02010600040101010101" pitchFamily="2" charset="-122"/>
              </a:rPr>
              <a:t>+</a:t>
            </a:r>
            <a:r>
              <a:rPr lang="zh-CN" altLang="en-US" b="1">
                <a:ea typeface="华文细黑" panose="02010600040101010101" pitchFamily="2" charset="-122"/>
              </a:rPr>
              <a:t>和</a:t>
            </a:r>
            <a:r>
              <a:rPr lang="en-US" altLang="zh-CN" b="1">
                <a:ea typeface="华文细黑" panose="02010600040101010101" pitchFamily="2" charset="-122"/>
              </a:rPr>
              <a:t>-</a:t>
            </a:r>
            <a:r>
              <a:rPr lang="zh-CN" altLang="en-US" b="1">
                <a:ea typeface="华文细黑" panose="02010600040101010101" pitchFamily="2" charset="-122"/>
              </a:rPr>
              <a:t>运算符以及数字称为该文法的终极符。</a:t>
            </a:r>
            <a:endParaRPr lang="zh-CN" altLang="en-US" b="1">
              <a:ea typeface="华文细黑" panose="02010600040101010101" pitchFamily="2" charset="-122"/>
            </a:endParaRPr>
          </a:p>
          <a:p>
            <a:pPr eaLnBrk="1" hangingPunct="1"/>
            <a:endParaRPr lang="zh-CN" altLang="en-US" b="1">
              <a:ea typeface="华文细黑" panose="02010600040101010101" pitchFamily="2" charset="-122"/>
            </a:endParaRPr>
          </a:p>
          <a:p>
            <a:pPr eaLnBrk="1" hangingPunct="1"/>
            <a:endParaRPr lang="en-US" altLang="zh-CN" b="1">
              <a:ea typeface="华文细黑" panose="02010600040101010101" pitchFamily="2" charset="-122"/>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19C544B-380A-45C7-87D9-CD77BEF6CDD2}"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8003" name="Rectangle 4"/>
          <p:cNvSpPr>
            <a:spLocks noGrp="1" noChangeArrowheads="1"/>
          </p:cNvSpPr>
          <p:nvPr>
            <p:ph type="body" idx="1"/>
          </p:nvPr>
        </p:nvSpPr>
        <p:spPr>
          <a:xfrm>
            <a:off x="468313" y="476250"/>
            <a:ext cx="5399087" cy="5832475"/>
          </a:xfrm>
          <a:noFill/>
        </p:spPr>
        <p:txBody>
          <a:bodyPr/>
          <a:lstStyle/>
          <a:p>
            <a:pPr eaLnBrk="1" hangingPunct="1">
              <a:lnSpc>
                <a:spcPct val="120000"/>
              </a:lnSpc>
            </a:pPr>
            <a:r>
              <a:rPr lang="zh-CN" altLang="en-US" sz="1800" b="1" dirty="0">
                <a:latin typeface="Times New Roman" panose="02020603050405020304" pitchFamily="18" charset="0"/>
                <a:cs typeface="Times New Roman" panose="02020603050405020304" pitchFamily="18" charset="0"/>
              </a:rPr>
              <a:t>例</a:t>
            </a: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简化文法</a:t>
            </a:r>
            <a:endParaRPr lang="zh-CN" altLang="en-US"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1800" dirty="0">
                <a:latin typeface="Times New Roman" panose="02020603050405020304" pitchFamily="18" charset="0"/>
                <a:cs typeface="Times New Roman" panose="02020603050405020304" pitchFamily="18" charset="0"/>
              </a:rPr>
              <a:t>	①</a:t>
            </a:r>
            <a:r>
              <a:rPr lang="en-US" altLang="zh-CN" sz="1800" dirty="0" err="1">
                <a:latin typeface="Times New Roman" panose="02020603050405020304" pitchFamily="18" charset="0"/>
                <a:cs typeface="Times New Roman" panose="02020603050405020304" pitchFamily="18" charset="0"/>
              </a:rPr>
              <a:t>S→ccc</a:t>
            </a:r>
            <a:r>
              <a:rPr lang="en-US" altLang="zh-CN" sz="1800" dirty="0">
                <a:latin typeface="Times New Roman" panose="02020603050405020304" pitchFamily="18" charset="0"/>
                <a:cs typeface="Times New Roman" panose="02020603050405020304" pitchFamily="18" charset="0"/>
              </a:rPr>
              <a:t>  ②</a:t>
            </a:r>
            <a:r>
              <a:rPr lang="en-US" altLang="zh-CN" sz="1800" dirty="0" err="1">
                <a:latin typeface="Times New Roman" panose="02020603050405020304" pitchFamily="18" charset="0"/>
                <a:cs typeface="Times New Roman" panose="02020603050405020304" pitchFamily="18" charset="0"/>
              </a:rPr>
              <a:t>S→Abccc</a:t>
            </a:r>
            <a:r>
              <a:rPr lang="en-US" altLang="zh-CN" sz="1800" dirty="0">
                <a:latin typeface="Times New Roman" panose="02020603050405020304" pitchFamily="18" charset="0"/>
                <a:cs typeface="Times New Roman" panose="02020603050405020304" pitchFamily="18" charset="0"/>
              </a:rPr>
              <a:t>  ③</a:t>
            </a:r>
            <a:r>
              <a:rPr lang="en-US" altLang="zh-CN" sz="1800" dirty="0" err="1">
                <a:latin typeface="Times New Roman" panose="02020603050405020304" pitchFamily="18" charset="0"/>
                <a:cs typeface="Times New Roman" panose="02020603050405020304" pitchFamily="18" charset="0"/>
              </a:rPr>
              <a:t>A→Ab</a:t>
            </a:r>
            <a:r>
              <a:rPr lang="en-US" altLang="zh-CN" sz="1800" dirty="0">
                <a:latin typeface="Times New Roman" panose="02020603050405020304" pitchFamily="18" charset="0"/>
                <a:cs typeface="Times New Roman" panose="02020603050405020304" pitchFamily="18" charset="0"/>
              </a:rPr>
              <a:t>    ④</a:t>
            </a:r>
            <a:r>
              <a:rPr lang="en-US" altLang="zh-CN" sz="1800" dirty="0" err="1">
                <a:latin typeface="Times New Roman" panose="02020603050405020304" pitchFamily="18" charset="0"/>
                <a:cs typeface="Times New Roman" panose="02020603050405020304" pitchFamily="18" charset="0"/>
              </a:rPr>
              <a:t>A→aBa</a:t>
            </a:r>
            <a:endParaRPr lang="en-US" altLang="zh-CN"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⑤</a:t>
            </a:r>
            <a:r>
              <a:rPr lang="en-US" altLang="zh-CN" sz="1800" dirty="0" err="1">
                <a:latin typeface="Times New Roman" panose="02020603050405020304" pitchFamily="18" charset="0"/>
                <a:cs typeface="Times New Roman" panose="02020603050405020304" pitchFamily="18" charset="0"/>
              </a:rPr>
              <a:t>B→aBa</a:t>
            </a:r>
            <a:r>
              <a:rPr lang="en-US" altLang="zh-CN" sz="1800" dirty="0">
                <a:latin typeface="Times New Roman" panose="02020603050405020304" pitchFamily="18" charset="0"/>
                <a:cs typeface="Times New Roman" panose="02020603050405020304" pitchFamily="18" charset="0"/>
              </a:rPr>
              <a:t>  ⑥B→AC      ⑦</a:t>
            </a:r>
            <a:r>
              <a:rPr lang="en-US" altLang="zh-CN" sz="1800" dirty="0" err="1">
                <a:latin typeface="Times New Roman" panose="02020603050405020304" pitchFamily="18" charset="0"/>
                <a:cs typeface="Times New Roman" panose="02020603050405020304" pitchFamily="18" charset="0"/>
              </a:rPr>
              <a:t>C→Cb</a:t>
            </a:r>
            <a:r>
              <a:rPr lang="en-US" altLang="zh-CN" sz="1800" dirty="0">
                <a:latin typeface="Times New Roman" panose="02020603050405020304" pitchFamily="18" charset="0"/>
                <a:cs typeface="Times New Roman" panose="02020603050405020304" pitchFamily="18" charset="0"/>
              </a:rPr>
              <a:t>    </a:t>
            </a:r>
            <a:r>
              <a:rPr lang="en-US" altLang="zh-CN" sz="1900" dirty="0">
                <a:latin typeface="Times New Roman" panose="02020603050405020304" pitchFamily="18" charset="0"/>
                <a:cs typeface="Times New Roman" panose="02020603050405020304" pitchFamily="18" charset="0"/>
              </a:rPr>
              <a:t>⑧</a:t>
            </a:r>
            <a:r>
              <a:rPr lang="en-US" altLang="zh-CN" sz="1800" dirty="0" err="1">
                <a:latin typeface="Times New Roman" panose="02020603050405020304" pitchFamily="18" charset="0"/>
                <a:cs typeface="Times New Roman" panose="02020603050405020304" pitchFamily="18" charset="0"/>
              </a:rPr>
              <a:t>C→b</a:t>
            </a:r>
            <a:endParaRPr lang="en-US" altLang="zh-CN" sz="1800"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1800" dirty="0">
                <a:latin typeface="Times New Roman" panose="02020603050405020304" pitchFamily="18" charset="0"/>
                <a:cs typeface="Times New Roman" panose="02020603050405020304" pitchFamily="18" charset="0"/>
              </a:rPr>
              <a:t>解：</a:t>
            </a:r>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．求活符号</a:t>
            </a:r>
            <a:endParaRPr lang="zh-CN" altLang="en-US"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 [1]={S, C}</a:t>
            </a:r>
            <a:endParaRPr lang="en-US" altLang="zh-CN"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W [2]={S, C}= W [1]</a:t>
            </a:r>
            <a:endParaRPr lang="en-US" altLang="zh-CN"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去掉含有</a:t>
            </a:r>
            <a:r>
              <a:rPr lang="en-US" altLang="zh-CN" sz="1800" dirty="0">
                <a:latin typeface="Times New Roman" panose="02020603050405020304" pitchFamily="18" charset="0"/>
                <a:cs typeface="Times New Roman" panose="02020603050405020304" pitchFamily="18" charset="0"/>
              </a:rPr>
              <a:t>A</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B</a:t>
            </a:r>
            <a:r>
              <a:rPr lang="zh-CN" altLang="en-US" sz="1800" dirty="0">
                <a:latin typeface="Times New Roman" panose="02020603050405020304" pitchFamily="18" charset="0"/>
                <a:cs typeface="Times New Roman" panose="02020603050405020304" pitchFamily="18" charset="0"/>
              </a:rPr>
              <a:t>的产生式，余①</a:t>
            </a:r>
            <a:r>
              <a:rPr lang="en-US" altLang="zh-CN" sz="1800" dirty="0">
                <a:latin typeface="Times New Roman" panose="02020603050405020304" pitchFamily="18" charset="0"/>
                <a:cs typeface="Times New Roman" panose="02020603050405020304" pitchFamily="18" charset="0"/>
              </a:rPr>
              <a:t>, ⑦ , </a:t>
            </a:r>
            <a:r>
              <a:rPr lang="en-US" altLang="zh-CN" sz="1900" dirty="0">
                <a:latin typeface="Times New Roman" panose="02020603050405020304" pitchFamily="18" charset="0"/>
                <a:cs typeface="Times New Roman" panose="02020603050405020304" pitchFamily="18" charset="0"/>
              </a:rPr>
              <a:t>⑧</a:t>
            </a:r>
            <a:r>
              <a:rPr lang="en-US" altLang="zh-CN"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2</a:t>
            </a:r>
            <a:r>
              <a:rPr lang="zh-CN" altLang="en-US" sz="1800" dirty="0">
                <a:latin typeface="Times New Roman" panose="02020603050405020304" pitchFamily="18" charset="0"/>
                <a:cs typeface="Times New Roman" panose="02020603050405020304" pitchFamily="18" charset="0"/>
              </a:rPr>
              <a:t>．求可达符</a:t>
            </a:r>
            <a:endParaRPr lang="zh-CN" altLang="en-US"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 [0]={</a:t>
            </a:r>
            <a:r>
              <a:rPr lang="en-US" altLang="zh-CN" sz="1800" dirty="0" err="1">
                <a:latin typeface="Times New Roman" panose="02020603050405020304" pitchFamily="18" charset="0"/>
                <a:cs typeface="Times New Roman" panose="02020603050405020304" pitchFamily="18" charset="0"/>
              </a:rPr>
              <a:t>S,c</a:t>
            </a:r>
            <a:r>
              <a:rPr lang="en-US" altLang="zh-CN"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W [1]= W [0]		</a:t>
            </a:r>
            <a:endParaRPr lang="en-US" altLang="zh-CN"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C,b</a:t>
            </a:r>
            <a:r>
              <a:rPr lang="zh-CN" altLang="en-US" sz="1800" dirty="0">
                <a:latin typeface="Times New Roman" panose="02020603050405020304" pitchFamily="18" charset="0"/>
                <a:cs typeface="Times New Roman" panose="02020603050405020304" pitchFamily="18" charset="0"/>
              </a:rPr>
              <a:t>不可达</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余①</a:t>
            </a:r>
            <a:endParaRPr lang="zh-CN" altLang="en-US" sz="1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1800" dirty="0">
                <a:latin typeface="Times New Roman" panose="02020603050405020304" pitchFamily="18" charset="0"/>
                <a:cs typeface="Times New Roman" panose="02020603050405020304" pitchFamily="18" charset="0"/>
              </a:rPr>
              <a:t>		简化后的文法：</a:t>
            </a:r>
            <a:r>
              <a:rPr lang="en-US" altLang="zh-CN" sz="1800" dirty="0" err="1">
                <a:latin typeface="Times New Roman" panose="02020603050405020304" pitchFamily="18" charset="0"/>
                <a:cs typeface="Times New Roman" panose="02020603050405020304" pitchFamily="18" charset="0"/>
              </a:rPr>
              <a:t>S→ccc</a:t>
            </a:r>
            <a:endParaRPr lang="en-US" altLang="zh-CN" sz="1800" dirty="0">
              <a:latin typeface="Times New Roman" panose="02020603050405020304" pitchFamily="18" charset="0"/>
              <a:cs typeface="Times New Roman" panose="02020603050405020304" pitchFamily="18" charset="0"/>
            </a:endParaRPr>
          </a:p>
        </p:txBody>
      </p:sp>
      <p:sp>
        <p:nvSpPr>
          <p:cNvPr id="261125" name="Text Box 5"/>
          <p:cNvSpPr txBox="1">
            <a:spLocks noChangeArrowheads="1"/>
          </p:cNvSpPr>
          <p:nvPr/>
        </p:nvSpPr>
        <p:spPr bwMode="auto">
          <a:xfrm>
            <a:off x="5867400" y="3573463"/>
            <a:ext cx="201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ea typeface="华文细黑" panose="02010600040101010101" pitchFamily="2" charset="-122"/>
                <a:cs typeface="Times New Roman" panose="02020603050405020304" pitchFamily="18" charset="0"/>
              </a:rPr>
              <a:t>①</a:t>
            </a:r>
            <a:r>
              <a:rPr kumimoji="0" lang="en-US" altLang="zh-CN" dirty="0" err="1">
                <a:ea typeface="华文细黑" panose="02010600040101010101" pitchFamily="2" charset="-122"/>
                <a:cs typeface="Times New Roman" panose="02020603050405020304" pitchFamily="18" charset="0"/>
              </a:rPr>
              <a:t>S→ccc</a:t>
            </a:r>
            <a:r>
              <a:rPr kumimoji="0" lang="en-US" altLang="zh-CN" dirty="0">
                <a:ea typeface="华文细黑" panose="02010600040101010101" pitchFamily="2" charset="-122"/>
                <a:cs typeface="Times New Roman" panose="02020603050405020304" pitchFamily="18" charset="0"/>
              </a:rPr>
              <a:t>  </a:t>
            </a:r>
            <a:endParaRPr kumimoji="0" lang="en-US" altLang="zh-CN" dirty="0">
              <a:ea typeface="华文细黑" panose="02010600040101010101" pitchFamily="2" charset="-122"/>
              <a:cs typeface="Times New Roman" panose="02020603050405020304" pitchFamily="18" charset="0"/>
            </a:endParaRPr>
          </a:p>
          <a:p>
            <a:r>
              <a:rPr kumimoji="0" lang="en-US" altLang="zh-CN" dirty="0">
                <a:ea typeface="华文细黑" panose="02010600040101010101" pitchFamily="2" charset="-122"/>
                <a:cs typeface="Times New Roman" panose="02020603050405020304" pitchFamily="18" charset="0"/>
              </a:rPr>
              <a:t>⑦</a:t>
            </a:r>
            <a:r>
              <a:rPr kumimoji="0" lang="en-US" altLang="zh-CN" dirty="0" err="1">
                <a:ea typeface="华文细黑" panose="02010600040101010101" pitchFamily="2" charset="-122"/>
                <a:cs typeface="Times New Roman" panose="02020603050405020304" pitchFamily="18" charset="0"/>
              </a:rPr>
              <a:t>C→Cb</a:t>
            </a:r>
            <a:endParaRPr kumimoji="0" lang="en-US" altLang="zh-CN" dirty="0">
              <a:ea typeface="华文细黑" panose="02010600040101010101" pitchFamily="2" charset="-122"/>
              <a:cs typeface="Times New Roman" panose="02020603050405020304" pitchFamily="18" charset="0"/>
            </a:endParaRPr>
          </a:p>
          <a:p>
            <a:r>
              <a:rPr kumimoji="0" lang="en-US" altLang="zh-CN" dirty="0">
                <a:ea typeface="华文细黑" panose="02010600040101010101" pitchFamily="2" charset="-122"/>
                <a:cs typeface="Times New Roman" panose="02020603050405020304" pitchFamily="18" charset="0"/>
              </a:rPr>
              <a:t>⑧</a:t>
            </a:r>
            <a:r>
              <a:rPr kumimoji="0" lang="en-US" altLang="zh-CN" dirty="0" err="1">
                <a:ea typeface="华文细黑" panose="02010600040101010101" pitchFamily="2" charset="-122"/>
                <a:cs typeface="Times New Roman" panose="02020603050405020304" pitchFamily="18" charset="0"/>
              </a:rPr>
              <a:t>C→b</a:t>
            </a:r>
            <a:endParaRPr kumimoji="0" lang="en-US" altLang="zh-CN" dirty="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anim calcmode="lin" valueType="num">
                                      <p:cBhvr additive="base">
                                        <p:cTn id="7" dur="500" fill="hold"/>
                                        <p:tgtEl>
                                          <p:spTgt spid="261125"/>
                                        </p:tgtEl>
                                        <p:attrNameLst>
                                          <p:attrName>ppt_x</p:attrName>
                                        </p:attrNameLst>
                                      </p:cBhvr>
                                      <p:tavLst>
                                        <p:tav tm="0">
                                          <p:val>
                                            <p:strVal val="#ppt_x"/>
                                          </p:val>
                                        </p:tav>
                                        <p:tav tm="100000">
                                          <p:val>
                                            <p:strVal val="#ppt_x"/>
                                          </p:val>
                                        </p:tav>
                                      </p:tavLst>
                                    </p:anim>
                                    <p:anim calcmode="lin" valueType="num">
                                      <p:cBhvr additive="base">
                                        <p:cTn id="8" dur="500" fill="hold"/>
                                        <p:tgtEl>
                                          <p:spTgt spid="261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2A4A733-A25E-4799-9567-9EE7960342C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58051" name="Rectangle 3"/>
          <p:cNvSpPr>
            <a:spLocks noGrp="1" noChangeArrowheads="1"/>
          </p:cNvSpPr>
          <p:nvPr>
            <p:ph type="body" idx="1"/>
          </p:nvPr>
        </p:nvSpPr>
        <p:spPr>
          <a:xfrm>
            <a:off x="440644" y="260648"/>
            <a:ext cx="8229600" cy="5761038"/>
          </a:xfrm>
        </p:spPr>
        <p:txBody>
          <a:bodyPr/>
          <a:lstStyle/>
          <a:p>
            <a:pPr eaLnBrk="1" hangingPunct="1">
              <a:lnSpc>
                <a:spcPct val="150000"/>
              </a:lnSpc>
            </a:pPr>
            <a:r>
              <a:rPr lang="en-US" altLang="zh-CN" sz="2400" b="1" dirty="0">
                <a:solidFill>
                  <a:srgbClr val="3333CC"/>
                </a:solidFill>
                <a:latin typeface="Times New Roman" panose="02020603050405020304" pitchFamily="18" charset="0"/>
                <a:cs typeface="Times New Roman" panose="02020603050405020304" pitchFamily="18" charset="0"/>
              </a:rPr>
              <a:t>2</a:t>
            </a:r>
            <a:r>
              <a:rPr lang="zh-CN" altLang="en-US" sz="2400" b="1" dirty="0">
                <a:solidFill>
                  <a:srgbClr val="3333CC"/>
                </a:solidFill>
                <a:latin typeface="Times New Roman" panose="02020603050405020304" pitchFamily="18" charset="0"/>
                <a:cs typeface="Times New Roman" panose="02020603050405020304" pitchFamily="18" charset="0"/>
              </a:rPr>
              <a:t>．空规则与文法扩充</a:t>
            </a:r>
            <a:endParaRPr lang="zh-CN" altLang="en-US" sz="2400" b="1" dirty="0">
              <a:solidFill>
                <a:srgbClr val="3333CC"/>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sz="2400" b="1" dirty="0">
                <a:latin typeface="华文细黑" panose="02010600040101010101" pitchFamily="2" charset="-122"/>
                <a:cs typeface="Times New Roman" panose="02020603050405020304" pitchFamily="18" charset="0"/>
              </a:rPr>
              <a:t>定义：上下文无关文法中某些规则可具有形式</a:t>
            </a:r>
            <a:r>
              <a:rPr lang="en-US" altLang="zh-CN" sz="2400" b="1" dirty="0" err="1">
                <a:latin typeface="华文细黑" panose="02010600040101010101" pitchFamily="2" charset="-122"/>
                <a:cs typeface="Times New Roman" panose="02020603050405020304" pitchFamily="18" charset="0"/>
              </a:rPr>
              <a:t>A→ε</a:t>
            </a:r>
            <a:r>
              <a:rPr lang="zh-CN" altLang="en-US" sz="2400" b="1" dirty="0">
                <a:latin typeface="华文细黑" panose="02010600040101010101" pitchFamily="2" charset="-122"/>
                <a:cs typeface="Times New Roman" panose="02020603050405020304" pitchFamily="18" charset="0"/>
              </a:rPr>
              <a:t>，</a:t>
            </a:r>
            <a:endParaRPr lang="en-US" altLang="zh-CN" sz="2400" b="1" dirty="0">
              <a:latin typeface="华文细黑" panose="02010600040101010101" pitchFamily="2" charset="-122"/>
              <a:cs typeface="Times New Roman" panose="02020603050405020304" pitchFamily="18" charset="0"/>
            </a:endParaRPr>
          </a:p>
          <a:p>
            <a:pPr marL="0" indent="0" eaLnBrk="1" hangingPunct="1">
              <a:lnSpc>
                <a:spcPct val="150000"/>
              </a:lnSpc>
              <a:buNone/>
            </a:pPr>
            <a:r>
              <a:rPr lang="zh-CN" altLang="en-US" sz="2400" b="1" dirty="0">
                <a:latin typeface="华文细黑" panose="02010600040101010101" pitchFamily="2" charset="-122"/>
                <a:cs typeface="Times New Roman" panose="02020603050405020304" pitchFamily="18" charset="0"/>
              </a:rPr>
              <a:t>    称这种规则为</a:t>
            </a:r>
            <a:r>
              <a:rPr lang="en-US" altLang="zh-CN" sz="2400" b="1" dirty="0">
                <a:latin typeface="华文细黑" panose="02010600040101010101" pitchFamily="2" charset="-122"/>
                <a:cs typeface="Times New Roman" panose="02020603050405020304" pitchFamily="18" charset="0"/>
              </a:rPr>
              <a:t>ε</a:t>
            </a:r>
            <a:r>
              <a:rPr lang="zh-CN" altLang="en-US" sz="2400" b="1" dirty="0">
                <a:latin typeface="华文细黑" panose="02010600040101010101" pitchFamily="2" charset="-122"/>
                <a:cs typeface="Times New Roman" panose="02020603050405020304" pitchFamily="18" charset="0"/>
              </a:rPr>
              <a:t>规则（空规则）。</a:t>
            </a:r>
            <a:endParaRPr lang="zh-CN" altLang="en-US" sz="2400" b="1" dirty="0">
              <a:latin typeface="华文细黑" panose="02010600040101010101" pitchFamily="2" charset="-122"/>
              <a:cs typeface="Times New Roman" panose="02020603050405020304" pitchFamily="18" charset="0"/>
            </a:endParaRPr>
          </a:p>
          <a:p>
            <a:pPr marL="344170" lvl="1" indent="0" eaLnBrk="1" hangingPunct="1">
              <a:lnSpc>
                <a:spcPct val="150000"/>
              </a:lnSpc>
              <a:buNone/>
            </a:pPr>
            <a:r>
              <a:rPr lang="zh-CN" altLang="en-US" sz="2400" b="1" dirty="0">
                <a:latin typeface="华文细黑" panose="02010600040101010101" pitchFamily="2" charset="-122"/>
                <a:cs typeface="Times New Roman" panose="02020603050405020304" pitchFamily="18" charset="0"/>
              </a:rPr>
              <a:t>      引进空规则，给文法的构造带来很大方便，但它使得</a:t>
            </a:r>
            <a:endParaRPr lang="en-US" altLang="zh-CN" sz="2400" b="1" dirty="0">
              <a:latin typeface="华文细黑" panose="02010600040101010101" pitchFamily="2" charset="-122"/>
              <a:cs typeface="Times New Roman" panose="02020603050405020304" pitchFamily="18" charset="0"/>
            </a:endParaRPr>
          </a:p>
          <a:p>
            <a:pPr marL="344170" lvl="1" indent="0" eaLnBrk="1" hangingPunct="1">
              <a:lnSpc>
                <a:spcPct val="150000"/>
              </a:lnSpc>
              <a:buNone/>
            </a:pPr>
            <a:r>
              <a:rPr lang="zh-CN" altLang="en-US" sz="2400" b="1" dirty="0">
                <a:latin typeface="华文细黑" panose="02010600040101010101" pitchFamily="2" charset="-122"/>
                <a:cs typeface="Times New Roman" panose="02020603050405020304" pitchFamily="18" charset="0"/>
              </a:rPr>
              <a:t>对文法所定义语言的分析变得较为复杂。</a:t>
            </a:r>
            <a:endParaRPr lang="zh-CN" altLang="en-US" sz="2400" b="1" dirty="0">
              <a:latin typeface="华文细黑" panose="02010600040101010101" pitchFamily="2" charset="-122"/>
              <a:cs typeface="Times New Roman" panose="02020603050405020304" pitchFamily="18" charset="0"/>
            </a:endParaRPr>
          </a:p>
          <a:p>
            <a:pPr eaLnBrk="1" hangingPunct="1">
              <a:lnSpc>
                <a:spcPct val="150000"/>
              </a:lnSpc>
            </a:pPr>
            <a:r>
              <a:rPr lang="zh-CN" altLang="en-US" sz="2400" b="1" dirty="0">
                <a:latin typeface="华文细黑" panose="02010600040101010101" pitchFamily="2" charset="-122"/>
                <a:cs typeface="Times New Roman" panose="02020603050405020304" pitchFamily="18" charset="0"/>
              </a:rPr>
              <a:t>例：</a:t>
            </a:r>
            <a:endParaRPr lang="en-US" altLang="zh-CN" sz="2400" b="1" dirty="0">
              <a:latin typeface="华文细黑" panose="02010600040101010101" pitchFamily="2" charset="-122"/>
              <a:cs typeface="Times New Roman" panose="02020603050405020304" pitchFamily="18" charset="0"/>
            </a:endParaRPr>
          </a:p>
          <a:p>
            <a:pPr eaLnBrk="1" hangingPunct="1">
              <a:lnSpc>
                <a:spcPct val="150000"/>
              </a:lnSpc>
            </a:pPr>
            <a:r>
              <a:rPr lang="zh-CN" altLang="en-US" sz="2400" b="1" dirty="0">
                <a:latin typeface="华文细黑" panose="02010600040101010101" pitchFamily="2" charset="-122"/>
                <a:cs typeface="Times New Roman" panose="02020603050405020304" pitchFamily="18" charset="0"/>
              </a:rPr>
              <a:t>     描述语言</a:t>
            </a:r>
            <a:r>
              <a:rPr lang="en-US" altLang="zh-CN" sz="2400" b="1" dirty="0">
                <a:latin typeface="华文细黑" panose="02010600040101010101" pitchFamily="2" charset="-122"/>
                <a:cs typeface="Times New Roman" panose="02020603050405020304" pitchFamily="18" charset="0"/>
              </a:rPr>
              <a:t>{</a:t>
            </a:r>
            <a:r>
              <a:rPr lang="en-US" altLang="zh-CN" sz="2400" b="1" dirty="0" err="1">
                <a:latin typeface="华文细黑" panose="02010600040101010101" pitchFamily="2" charset="-122"/>
                <a:cs typeface="Times New Roman" panose="02020603050405020304" pitchFamily="18" charset="0"/>
              </a:rPr>
              <a:t>a</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ba</a:t>
            </a:r>
            <a:r>
              <a:rPr lang="en-US" altLang="zh-CN" sz="2400" b="1" baseline="30000" dirty="0" err="1">
                <a:latin typeface="华文细黑" panose="02010600040101010101" pitchFamily="2" charset="-122"/>
                <a:cs typeface="Times New Roman" panose="02020603050405020304" pitchFamily="18" charset="0"/>
              </a:rPr>
              <a:t>m</a:t>
            </a:r>
            <a:r>
              <a:rPr lang="en-US" altLang="zh-CN" sz="2400" b="1" dirty="0">
                <a:latin typeface="华文细黑" panose="02010600040101010101" pitchFamily="2" charset="-122"/>
                <a:cs typeface="Times New Roman" panose="02020603050405020304" pitchFamily="18" charset="0"/>
              </a:rPr>
              <a:t> | n, m≥0}</a:t>
            </a:r>
            <a:r>
              <a:rPr lang="zh-CN" altLang="en-US" sz="2400" b="1" dirty="0">
                <a:latin typeface="华文细黑" panose="02010600040101010101" pitchFamily="2" charset="-122"/>
                <a:cs typeface="Times New Roman" panose="02020603050405020304" pitchFamily="18" charset="0"/>
              </a:rPr>
              <a:t>的文法</a:t>
            </a:r>
            <a:endParaRPr lang="zh-CN" altLang="en-US" sz="2400" b="1" dirty="0">
              <a:latin typeface="华文细黑" panose="0201060004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zh-CN" altLang="en-US" sz="1900" b="1" dirty="0">
                <a:latin typeface="Times New Roman" panose="02020603050405020304" pitchFamily="18" charset="0"/>
                <a:cs typeface="Times New Roman" panose="02020603050405020304" pitchFamily="18" charset="0"/>
              </a:rPr>
              <a:t>	</a:t>
            </a:r>
            <a:endParaRPr lang="en-US" altLang="zh-CN" sz="19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8051">
                                            <p:txEl>
                                              <p:pRg st="3" end="3"/>
                                            </p:txEl>
                                          </p:spTgt>
                                        </p:tgtEl>
                                        <p:attrNameLst>
                                          <p:attrName>style.visibility</p:attrName>
                                        </p:attrNameLst>
                                      </p:cBhvr>
                                      <p:to>
                                        <p:strVal val="visible"/>
                                      </p:to>
                                    </p:set>
                                    <p:animEffect transition="in" filter="blinds(horizontal)">
                                      <p:cBhvr>
                                        <p:cTn id="7" dur="500"/>
                                        <p:tgtEl>
                                          <p:spTgt spid="2580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1">
                                            <p:txEl>
                                              <p:pRg st="4" end="4"/>
                                            </p:txEl>
                                          </p:spTgt>
                                        </p:tgtEl>
                                        <p:attrNameLst>
                                          <p:attrName>style.visibility</p:attrName>
                                        </p:attrNameLst>
                                      </p:cBhvr>
                                      <p:to>
                                        <p:strVal val="visible"/>
                                      </p:to>
                                    </p:set>
                                    <p:animEffect transition="in" filter="blinds(horizontal)">
                                      <p:cBhvr>
                                        <p:cTn id="12" dur="500"/>
                                        <p:tgtEl>
                                          <p:spTgt spid="2580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17" dur="500"/>
                                        <p:tgtEl>
                                          <p:spTgt spid="2580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8051">
                                            <p:txEl>
                                              <p:pRg st="6" end="6"/>
                                            </p:txEl>
                                          </p:spTgt>
                                        </p:tgtEl>
                                        <p:attrNameLst>
                                          <p:attrName>style.visibility</p:attrName>
                                        </p:attrNameLst>
                                      </p:cBhvr>
                                      <p:to>
                                        <p:strVal val="visible"/>
                                      </p:to>
                                    </p:set>
                                    <p:animEffect transition="in" filter="blinds(horizontal)">
                                      <p:cBhvr>
                                        <p:cTn id="22" dur="500"/>
                                        <p:tgtEl>
                                          <p:spTgt spid="25805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8051">
                                            <p:txEl>
                                              <p:pRg st="7" end="7"/>
                                            </p:txEl>
                                          </p:spTgt>
                                        </p:tgtEl>
                                        <p:attrNameLst>
                                          <p:attrName>style.visibility</p:attrName>
                                        </p:attrNameLst>
                                      </p:cBhvr>
                                      <p:to>
                                        <p:strVal val="visible"/>
                                      </p:to>
                                    </p:set>
                                    <p:animEffect transition="in" filter="blinds(horizontal)">
                                      <p:cBhvr>
                                        <p:cTn id="27" dur="500"/>
                                        <p:tgtEl>
                                          <p:spTgt spid="258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2A4A733-A25E-4799-9567-9EE7960342C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58051" name="Rectangle 3"/>
          <p:cNvSpPr>
            <a:spLocks noGrp="1" noChangeArrowheads="1"/>
          </p:cNvSpPr>
          <p:nvPr>
            <p:ph type="body" idx="1"/>
          </p:nvPr>
        </p:nvSpPr>
        <p:spPr>
          <a:xfrm>
            <a:off x="440644" y="260648"/>
            <a:ext cx="8229600" cy="5761038"/>
          </a:xfrm>
        </p:spPr>
        <p:txBody>
          <a:bodyPr/>
          <a:lstStyle/>
          <a:p>
            <a:pPr eaLnBrk="1" hangingPunct="1">
              <a:lnSpc>
                <a:spcPct val="150000"/>
              </a:lnSpc>
            </a:pPr>
            <a:r>
              <a:rPr lang="en-US" altLang="zh-CN" sz="2400" b="1" dirty="0">
                <a:solidFill>
                  <a:srgbClr val="3333CC"/>
                </a:solidFill>
                <a:latin typeface="Times New Roman" panose="02020603050405020304" pitchFamily="18" charset="0"/>
                <a:cs typeface="Times New Roman" panose="02020603050405020304" pitchFamily="18" charset="0"/>
              </a:rPr>
              <a:t>2</a:t>
            </a:r>
            <a:r>
              <a:rPr lang="zh-CN" altLang="en-US" sz="2400" b="1" dirty="0">
                <a:solidFill>
                  <a:srgbClr val="3333CC"/>
                </a:solidFill>
                <a:latin typeface="Times New Roman" panose="02020603050405020304" pitchFamily="18" charset="0"/>
                <a:cs typeface="Times New Roman" panose="02020603050405020304" pitchFamily="18" charset="0"/>
              </a:rPr>
              <a:t>．空规则与文法扩充</a:t>
            </a:r>
            <a:endParaRPr lang="zh-CN" altLang="en-US" sz="2400" b="1" dirty="0">
              <a:solidFill>
                <a:srgbClr val="3333CC"/>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L={</a:t>
            </a:r>
            <a:r>
              <a:rPr lang="en-US" altLang="zh-CN" sz="2400" b="1" dirty="0" err="1">
                <a:latin typeface="Times New Roman" panose="02020603050405020304" pitchFamily="18" charset="0"/>
                <a:cs typeface="Times New Roman" panose="02020603050405020304" pitchFamily="18" charset="0"/>
              </a:rPr>
              <a:t>a</a:t>
            </a:r>
            <a:r>
              <a:rPr lang="en-US" altLang="zh-CN" sz="2400" b="1" baseline="30000" dirty="0" err="1">
                <a:latin typeface="Times New Roman" panose="02020603050405020304" pitchFamily="18" charset="0"/>
                <a:cs typeface="Times New Roman" panose="02020603050405020304" pitchFamily="18" charset="0"/>
              </a:rPr>
              <a:t>n</a:t>
            </a:r>
            <a:r>
              <a:rPr lang="en-US" altLang="zh-CN" sz="2400" b="1" dirty="0" err="1">
                <a:latin typeface="Times New Roman" panose="02020603050405020304" pitchFamily="18" charset="0"/>
                <a:cs typeface="Times New Roman" panose="02020603050405020304" pitchFamily="18" charset="0"/>
              </a:rPr>
              <a:t>ba</a:t>
            </a:r>
            <a:r>
              <a:rPr lang="en-US" altLang="zh-CN" sz="2400" b="1" baseline="30000" dirty="0" err="1">
                <a:latin typeface="Times New Roman" panose="02020603050405020304" pitchFamily="18" charset="0"/>
                <a:cs typeface="Times New Roman" panose="02020603050405020304" pitchFamily="18" charset="0"/>
              </a:rPr>
              <a:t>m</a:t>
            </a:r>
            <a:r>
              <a:rPr lang="en-US" altLang="zh-CN" sz="2400" b="1" dirty="0">
                <a:latin typeface="Times New Roman" panose="02020603050405020304" pitchFamily="18" charset="0"/>
                <a:cs typeface="Times New Roman" panose="02020603050405020304" pitchFamily="18" charset="0"/>
              </a:rPr>
              <a:t> | n, m≥0}</a:t>
            </a:r>
            <a:r>
              <a:rPr lang="zh-CN" altLang="en-US" sz="2400" b="1" dirty="0">
                <a:latin typeface="Times New Roman" panose="02020603050405020304" pitchFamily="18" charset="0"/>
                <a:cs typeface="Times New Roman" panose="02020603050405020304" pitchFamily="18" charset="0"/>
              </a:rPr>
              <a:t>，构造文法。</a:t>
            </a:r>
            <a:endParaRPr lang="zh-CN" altLang="en-US" sz="24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解：① 不带</a:t>
            </a:r>
            <a:r>
              <a:rPr lang="en-US" altLang="zh-CN" sz="2400" b="1" dirty="0">
                <a:latin typeface="Times New Roman" panose="02020603050405020304" pitchFamily="18" charset="0"/>
                <a:cs typeface="Times New Roman" panose="02020603050405020304" pitchFamily="18" charset="0"/>
              </a:rPr>
              <a:t>ε</a:t>
            </a:r>
            <a:r>
              <a:rPr lang="zh-CN" altLang="en-US" sz="2400" b="1" dirty="0">
                <a:latin typeface="Times New Roman" panose="02020603050405020304" pitchFamily="18" charset="0"/>
                <a:cs typeface="Times New Roman" panose="02020603050405020304" pitchFamily="18" charset="0"/>
              </a:rPr>
              <a:t>规则的文法</a:t>
            </a:r>
            <a:endParaRPr lang="zh-CN" altLang="en-US" sz="24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S→aS</a:t>
            </a:r>
            <a:r>
              <a:rPr lang="en-US" altLang="zh-CN" sz="2400" b="1" dirty="0">
                <a:latin typeface="Times New Roman" panose="02020603050405020304" pitchFamily="18" charset="0"/>
                <a:cs typeface="Times New Roman" panose="02020603050405020304" pitchFamily="18" charset="0"/>
              </a:rPr>
              <a:t> | </a:t>
            </a:r>
            <a:r>
              <a:rPr lang="en-US" altLang="zh-CN" sz="2400" b="1" dirty="0" err="1">
                <a:latin typeface="Times New Roman" panose="02020603050405020304" pitchFamily="18" charset="0"/>
                <a:cs typeface="Times New Roman" panose="02020603050405020304" pitchFamily="18" charset="0"/>
              </a:rPr>
              <a:t>bA</a:t>
            </a:r>
            <a:r>
              <a:rPr lang="en-US" altLang="zh-CN" sz="2400" b="1" dirty="0">
                <a:latin typeface="Times New Roman" panose="02020603050405020304" pitchFamily="18" charset="0"/>
                <a:cs typeface="Times New Roman" panose="02020603050405020304" pitchFamily="18" charset="0"/>
              </a:rPr>
              <a:t> | b</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A→aA</a:t>
            </a:r>
            <a:r>
              <a:rPr lang="en-US" altLang="zh-CN" sz="2400" b="1" dirty="0">
                <a:latin typeface="Times New Roman" panose="02020603050405020304" pitchFamily="18" charset="0"/>
                <a:cs typeface="Times New Roman" panose="02020603050405020304" pitchFamily="18" charset="0"/>
              </a:rPr>
              <a:t> | a</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② </a:t>
            </a:r>
            <a:r>
              <a:rPr lang="zh-CN" altLang="en-US" sz="2400" b="1" dirty="0">
                <a:latin typeface="Times New Roman" panose="02020603050405020304" pitchFamily="18" charset="0"/>
                <a:cs typeface="Times New Roman" panose="02020603050405020304" pitchFamily="18" charset="0"/>
              </a:rPr>
              <a:t>引进空规则</a:t>
            </a:r>
            <a:endParaRPr lang="zh-CN" altLang="en-US" sz="24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G[S]:  </a:t>
            </a:r>
            <a:r>
              <a:rPr lang="en-US" altLang="zh-CN" sz="2400" b="1" dirty="0" err="1">
                <a:latin typeface="Times New Roman" panose="02020603050405020304" pitchFamily="18" charset="0"/>
                <a:cs typeface="Times New Roman" panose="02020603050405020304" pitchFamily="18" charset="0"/>
              </a:rPr>
              <a:t>S→AbA</a:t>
            </a:r>
            <a:r>
              <a:rPr lang="en-US" altLang="zh-CN" sz="2400" b="1" dirty="0">
                <a:latin typeface="Times New Roman" panose="02020603050405020304" pitchFamily="18" charset="0"/>
                <a:cs typeface="Times New Roman" panose="02020603050405020304" pitchFamily="18" charset="0"/>
              </a:rPr>
              <a:t>                    G’[S]:  </a:t>
            </a:r>
            <a:r>
              <a:rPr lang="en-US" altLang="zh-CN" sz="2400" b="1" dirty="0" err="1">
                <a:latin typeface="Times New Roman" panose="02020603050405020304" pitchFamily="18" charset="0"/>
                <a:cs typeface="Times New Roman" panose="02020603050405020304" pitchFamily="18" charset="0"/>
              </a:rPr>
              <a:t>S→aS</a:t>
            </a:r>
            <a:r>
              <a:rPr lang="en-US" altLang="zh-CN" sz="2400" b="1" dirty="0">
                <a:latin typeface="Times New Roman" panose="02020603050405020304" pitchFamily="18" charset="0"/>
                <a:cs typeface="Times New Roman" panose="02020603050405020304" pitchFamily="18" charset="0"/>
              </a:rPr>
              <a:t> | </a:t>
            </a:r>
            <a:r>
              <a:rPr lang="en-US" altLang="zh-CN" sz="2400" b="1" dirty="0" err="1">
                <a:latin typeface="Times New Roman" panose="02020603050405020304" pitchFamily="18" charset="0"/>
                <a:cs typeface="Times New Roman" panose="02020603050405020304" pitchFamily="18" charset="0"/>
              </a:rPr>
              <a:t>bA</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A→aA</a:t>
            </a:r>
            <a:r>
              <a:rPr lang="en-US" altLang="zh-CN" sz="2400" b="1" dirty="0">
                <a:latin typeface="Times New Roman" panose="02020603050405020304" pitchFamily="18" charset="0"/>
                <a:cs typeface="Times New Roman" panose="02020603050405020304" pitchFamily="18" charset="0"/>
              </a:rPr>
              <a:t> |ε                            </a:t>
            </a:r>
            <a:r>
              <a:rPr lang="zh-CN" altLang="en-US"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A→aA</a:t>
            </a:r>
            <a:r>
              <a:rPr lang="en-US" altLang="zh-CN" sz="2400" b="1" dirty="0">
                <a:latin typeface="Times New Roman" panose="02020603050405020304" pitchFamily="18" charset="0"/>
                <a:cs typeface="Times New Roman" panose="02020603050405020304" pitchFamily="18" charset="0"/>
              </a:rPr>
              <a:t> | ε</a:t>
            </a: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8051">
                                            <p:txEl>
                                              <p:pRg st="1" end="1"/>
                                            </p:txEl>
                                          </p:spTgt>
                                        </p:tgtEl>
                                        <p:attrNameLst>
                                          <p:attrName>style.visibility</p:attrName>
                                        </p:attrNameLst>
                                      </p:cBhvr>
                                      <p:to>
                                        <p:strVal val="visible"/>
                                      </p:to>
                                    </p:set>
                                    <p:animEffect transition="in" filter="blinds(horizontal)">
                                      <p:cBhvr>
                                        <p:cTn id="7" dur="500"/>
                                        <p:tgtEl>
                                          <p:spTgt spid="258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1">
                                            <p:txEl>
                                              <p:pRg st="2" end="2"/>
                                            </p:txEl>
                                          </p:spTgt>
                                        </p:tgtEl>
                                        <p:attrNameLst>
                                          <p:attrName>style.visibility</p:attrName>
                                        </p:attrNameLst>
                                      </p:cBhvr>
                                      <p:to>
                                        <p:strVal val="visible"/>
                                      </p:to>
                                    </p:set>
                                    <p:animEffect transition="in" filter="blinds(horizontal)">
                                      <p:cBhvr>
                                        <p:cTn id="12" dur="500"/>
                                        <p:tgtEl>
                                          <p:spTgt spid="25805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8051">
                                            <p:txEl>
                                              <p:pRg st="3" end="3"/>
                                            </p:txEl>
                                          </p:spTgt>
                                        </p:tgtEl>
                                        <p:attrNameLst>
                                          <p:attrName>style.visibility</p:attrName>
                                        </p:attrNameLst>
                                      </p:cBhvr>
                                      <p:to>
                                        <p:strVal val="visible"/>
                                      </p:to>
                                    </p:set>
                                    <p:animEffect transition="in" filter="blinds(horizontal)">
                                      <p:cBhvr>
                                        <p:cTn id="15" dur="500"/>
                                        <p:tgtEl>
                                          <p:spTgt spid="25805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8051">
                                            <p:txEl>
                                              <p:pRg st="4" end="4"/>
                                            </p:txEl>
                                          </p:spTgt>
                                        </p:tgtEl>
                                        <p:attrNameLst>
                                          <p:attrName>style.visibility</p:attrName>
                                        </p:attrNameLst>
                                      </p:cBhvr>
                                      <p:to>
                                        <p:strVal val="visible"/>
                                      </p:to>
                                    </p:set>
                                    <p:animEffect transition="in" filter="blinds(horizontal)">
                                      <p:cBhvr>
                                        <p:cTn id="18" dur="500"/>
                                        <p:tgtEl>
                                          <p:spTgt spid="25805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23" dur="500"/>
                                        <p:tgtEl>
                                          <p:spTgt spid="258051">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8051">
                                            <p:txEl>
                                              <p:pRg st="6" end="6"/>
                                            </p:txEl>
                                          </p:spTgt>
                                        </p:tgtEl>
                                        <p:attrNameLst>
                                          <p:attrName>style.visibility</p:attrName>
                                        </p:attrNameLst>
                                      </p:cBhvr>
                                      <p:to>
                                        <p:strVal val="visible"/>
                                      </p:to>
                                    </p:set>
                                    <p:animEffect transition="in" filter="blinds(horizontal)">
                                      <p:cBhvr>
                                        <p:cTn id="26" dur="500"/>
                                        <p:tgtEl>
                                          <p:spTgt spid="258051">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8051">
                                            <p:txEl>
                                              <p:pRg st="7" end="7"/>
                                            </p:txEl>
                                          </p:spTgt>
                                        </p:tgtEl>
                                        <p:attrNameLst>
                                          <p:attrName>style.visibility</p:attrName>
                                        </p:attrNameLst>
                                      </p:cBhvr>
                                      <p:to>
                                        <p:strVal val="visible"/>
                                      </p:to>
                                    </p:set>
                                    <p:animEffect transition="in" filter="blinds(horizontal)">
                                      <p:cBhvr>
                                        <p:cTn id="29" dur="500"/>
                                        <p:tgtEl>
                                          <p:spTgt spid="258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6D4B3F4-7104-4375-9AD3-C476C5474BA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59075" name="Rectangle 3"/>
          <p:cNvSpPr>
            <a:spLocks noGrp="1" noChangeArrowheads="1"/>
          </p:cNvSpPr>
          <p:nvPr>
            <p:ph type="body" idx="1"/>
          </p:nvPr>
        </p:nvSpPr>
        <p:spPr>
          <a:xfrm>
            <a:off x="277813" y="1143001"/>
            <a:ext cx="8229600" cy="5329237"/>
          </a:xfrm>
        </p:spPr>
        <p:txBody>
          <a:bodyPr/>
          <a:lstStyle/>
          <a:p>
            <a:pPr marL="0" indent="0" eaLnBrk="1" hangingPunct="1">
              <a:lnSpc>
                <a:spcPct val="130000"/>
              </a:lnSpc>
              <a:buNone/>
            </a:pPr>
            <a:r>
              <a:rPr lang="zh-CN" altLang="en-US" sz="2400" b="1" dirty="0"/>
              <a:t>（</a:t>
            </a:r>
            <a:r>
              <a:rPr lang="en-US" altLang="zh-CN" sz="2400" b="1" dirty="0"/>
              <a:t>1</a:t>
            </a:r>
            <a:r>
              <a:rPr lang="zh-CN" altLang="en-US" sz="2400" b="1" dirty="0"/>
              <a:t>）对给定的带</a:t>
            </a:r>
            <a:r>
              <a:rPr lang="en-US" altLang="zh-CN" sz="2400" b="1" dirty="0"/>
              <a:t>ε</a:t>
            </a:r>
            <a:r>
              <a:rPr lang="zh-CN" altLang="en-US" sz="2400" b="1" dirty="0"/>
              <a:t>规则的文法，在不生成空串的情况下，可构造出一个不带空规则的等价文法。</a:t>
            </a:r>
            <a:endParaRPr lang="zh-CN" altLang="en-US" sz="2400" b="1" dirty="0"/>
          </a:p>
          <a:p>
            <a:pPr marL="0" indent="0" eaLnBrk="1" hangingPunct="1">
              <a:lnSpc>
                <a:spcPct val="130000"/>
              </a:lnSpc>
              <a:buNone/>
            </a:pPr>
            <a:r>
              <a:rPr lang="zh-CN" altLang="en-US" sz="2400" b="1" dirty="0"/>
              <a:t>（</a:t>
            </a:r>
            <a:r>
              <a:rPr lang="en-US" altLang="zh-CN" sz="2400" b="1" dirty="0"/>
              <a:t>2</a:t>
            </a:r>
            <a:r>
              <a:rPr lang="zh-CN" altLang="en-US" sz="2400" b="1" dirty="0"/>
              <a:t>）不带</a:t>
            </a:r>
            <a:r>
              <a:rPr lang="en-US" altLang="zh-CN" sz="2400" b="1" dirty="0"/>
              <a:t>ε</a:t>
            </a:r>
            <a:r>
              <a:rPr lang="zh-CN" altLang="en-US" sz="2400" b="1" dirty="0"/>
              <a:t>规则的文法不能生成空串。</a:t>
            </a:r>
            <a:endParaRPr lang="zh-CN" altLang="en-US" sz="2400" b="1" dirty="0"/>
          </a:p>
          <a:p>
            <a:pPr marL="0" indent="0" eaLnBrk="1" hangingPunct="1">
              <a:lnSpc>
                <a:spcPct val="130000"/>
              </a:lnSpc>
              <a:buNone/>
            </a:pPr>
            <a:r>
              <a:rPr lang="zh-CN" altLang="en-US" sz="2400" b="1" dirty="0"/>
              <a:t>（</a:t>
            </a:r>
            <a:r>
              <a:rPr lang="en-US" altLang="zh-CN" sz="2400" b="1" dirty="0"/>
              <a:t>3</a:t>
            </a:r>
            <a:r>
              <a:rPr lang="zh-CN" altLang="en-US" sz="2400" b="1" dirty="0"/>
              <a:t>）对任意文法中的任意非终极符</a:t>
            </a:r>
            <a:r>
              <a:rPr lang="en-US" altLang="zh-CN" sz="2400" b="1" dirty="0"/>
              <a:t>A</a:t>
            </a:r>
            <a:r>
              <a:rPr lang="zh-CN" altLang="en-US" sz="2400" b="1" dirty="0"/>
              <a:t>，形如</a:t>
            </a:r>
            <a:r>
              <a:rPr lang="en-US" altLang="zh-CN" sz="2400" b="1" dirty="0" err="1"/>
              <a:t>A→ε</a:t>
            </a:r>
            <a:r>
              <a:rPr lang="zh-CN" altLang="en-US" sz="2400" b="1" dirty="0"/>
              <a:t>的产生式不会改变文法的语言类型，因此在需要时，可以出现形如</a:t>
            </a:r>
            <a:r>
              <a:rPr lang="en-US" altLang="zh-CN" sz="2400" b="1" dirty="0" err="1"/>
              <a:t>A→ε</a:t>
            </a:r>
            <a:r>
              <a:rPr lang="zh-CN" altLang="en-US" sz="2400" b="1" dirty="0"/>
              <a:t>的产生式。</a:t>
            </a:r>
            <a:endParaRPr lang="zh-CN" altLang="en-US" sz="2400" b="1" dirty="0"/>
          </a:p>
          <a:p>
            <a:pPr marL="0" indent="0" eaLnBrk="1" hangingPunct="1">
              <a:lnSpc>
                <a:spcPct val="130000"/>
              </a:lnSpc>
              <a:buNone/>
            </a:pPr>
            <a:r>
              <a:rPr lang="zh-CN" altLang="en-US" sz="2400" b="1" dirty="0"/>
              <a:t>（</a:t>
            </a:r>
            <a:r>
              <a:rPr lang="en-US" altLang="zh-CN" sz="2400" b="1" dirty="0"/>
              <a:t>4</a:t>
            </a:r>
            <a:r>
              <a:rPr lang="zh-CN" altLang="en-US" sz="2400" b="1" dirty="0"/>
              <a:t>）原来的</a:t>
            </a:r>
            <a:r>
              <a:rPr lang="en-US" altLang="zh-CN" sz="2400" b="1" dirty="0"/>
              <a:t>1</a:t>
            </a:r>
            <a:r>
              <a:rPr lang="zh-CN" altLang="en-US" sz="2400" b="1" dirty="0"/>
              <a:t>型</a:t>
            </a:r>
            <a:r>
              <a:rPr lang="en-US" altLang="zh-CN" sz="2400" b="1" dirty="0"/>
              <a:t>~3</a:t>
            </a:r>
            <a:r>
              <a:rPr lang="zh-CN" altLang="en-US" sz="2400" b="1" dirty="0"/>
              <a:t>型文法，若想生成空串，可在文法规则</a:t>
            </a:r>
            <a:r>
              <a:rPr lang="en-US" altLang="zh-CN" sz="2400" b="1" dirty="0"/>
              <a:t>P</a:t>
            </a:r>
            <a:r>
              <a:rPr lang="zh-CN" altLang="en-US" sz="2400" b="1" dirty="0"/>
              <a:t>中增加新的开始符号</a:t>
            </a:r>
            <a:r>
              <a:rPr lang="en-US" altLang="zh-CN" sz="2400" b="1" dirty="0"/>
              <a:t>S′</a:t>
            </a:r>
            <a:r>
              <a:rPr lang="zh-CN" altLang="en-US" sz="2400" b="1" dirty="0"/>
              <a:t>及新的产生式</a:t>
            </a:r>
            <a:r>
              <a:rPr lang="en-US" altLang="zh-CN" sz="2400" b="1" dirty="0"/>
              <a:t>S′→S</a:t>
            </a:r>
            <a:r>
              <a:rPr lang="zh-CN" altLang="en-US" sz="2400" b="1" dirty="0"/>
              <a:t>，</a:t>
            </a:r>
            <a:r>
              <a:rPr lang="en-US" altLang="zh-CN" sz="2400" b="1" dirty="0" err="1"/>
              <a:t>S′→ε</a:t>
            </a:r>
            <a:r>
              <a:rPr lang="zh-CN" altLang="en-US" sz="2400" b="1" dirty="0"/>
              <a:t>。而不影响文法的分类。</a:t>
            </a:r>
            <a:endParaRPr lang="zh-CN" altLang="en-US" sz="2400" b="1" dirty="0"/>
          </a:p>
        </p:txBody>
      </p:sp>
      <p:sp>
        <p:nvSpPr>
          <p:cNvPr id="130052" name="Rectangle 4"/>
          <p:cNvSpPr>
            <a:spLocks noGrp="1" noChangeArrowheads="1"/>
          </p:cNvSpPr>
          <p:nvPr>
            <p:ph type="title"/>
          </p:nvPr>
        </p:nvSpPr>
        <p:spPr>
          <a:xfrm>
            <a:off x="468313" y="260350"/>
            <a:ext cx="7848600" cy="647700"/>
          </a:xfrm>
          <a:noFill/>
        </p:spPr>
        <p:txBody>
          <a:bodyPr/>
          <a:lstStyle/>
          <a:p>
            <a:pPr eaLnBrk="1" hangingPunct="1"/>
            <a:r>
              <a:rPr lang="zh-CN" altLang="en-US" sz="3200" b="1"/>
              <a:t>空语句相关</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blinds(horizontal)">
                                      <p:cBhvr>
                                        <p:cTn id="7" dur="500"/>
                                        <p:tgtEl>
                                          <p:spTgt spid="259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blinds(horizontal)">
                                      <p:cBhvr>
                                        <p:cTn id="12" dur="500"/>
                                        <p:tgtEl>
                                          <p:spTgt spid="259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17" dur="500"/>
                                        <p:tgtEl>
                                          <p:spTgt spid="259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9075">
                                            <p:txEl>
                                              <p:pRg st="3" end="3"/>
                                            </p:txEl>
                                          </p:spTgt>
                                        </p:tgtEl>
                                        <p:attrNameLst>
                                          <p:attrName>style.visibility</p:attrName>
                                        </p:attrNameLst>
                                      </p:cBhvr>
                                      <p:to>
                                        <p:strVal val="visible"/>
                                      </p:to>
                                    </p:set>
                                    <p:animEffect transition="in" filter="blinds(horizontal)">
                                      <p:cBhvr>
                                        <p:cTn id="22" dur="500"/>
                                        <p:tgtEl>
                                          <p:spTgt spid="259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A54702A-75F1-49E5-BD53-E9F3E6C192B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73858" name="Rectangle 2"/>
          <p:cNvSpPr>
            <a:spLocks noGrp="1" noChangeArrowheads="1"/>
          </p:cNvSpPr>
          <p:nvPr>
            <p:ph type="body" idx="1"/>
          </p:nvPr>
        </p:nvSpPr>
        <p:spPr>
          <a:xfrm>
            <a:off x="323850" y="981075"/>
            <a:ext cx="7891463" cy="5329238"/>
          </a:xfrm>
        </p:spPr>
        <p:txBody>
          <a:bodyPr/>
          <a:lstStyle/>
          <a:p>
            <a:pPr eaLnBrk="1" hangingPunct="1">
              <a:lnSpc>
                <a:spcPct val="150000"/>
              </a:lnSpc>
            </a:pPr>
            <a:r>
              <a:rPr lang="zh-CN" altLang="en-US" sz="2400" b="1" dirty="0">
                <a:solidFill>
                  <a:srgbClr val="0000CC"/>
                </a:solidFill>
              </a:rPr>
              <a:t>定理</a:t>
            </a:r>
            <a:r>
              <a:rPr lang="en-US" altLang="zh-CN" sz="2400" b="1" dirty="0">
                <a:solidFill>
                  <a:srgbClr val="0000CC"/>
                </a:solidFill>
              </a:rPr>
              <a:t>1</a:t>
            </a:r>
            <a:r>
              <a:rPr lang="en-US" altLang="zh-CN" sz="2400" b="1" dirty="0"/>
              <a:t>  </a:t>
            </a:r>
            <a:r>
              <a:rPr lang="zh-CN" altLang="en-US" sz="2400" b="1" dirty="0"/>
              <a:t>设</a:t>
            </a:r>
            <a:r>
              <a:rPr lang="en-US" altLang="zh-CN" sz="2400" b="1" dirty="0"/>
              <a:t>G=(V, T, P, S</a:t>
            </a:r>
            <a:r>
              <a:rPr lang="zh-CN" altLang="en-US" sz="2400" b="1" dirty="0"/>
              <a:t>）为一文法，则存在与</a:t>
            </a:r>
            <a:r>
              <a:rPr lang="en-US" altLang="zh-CN" sz="2400" b="1" dirty="0"/>
              <a:t>G</a:t>
            </a:r>
            <a:r>
              <a:rPr lang="zh-CN" altLang="en-US" sz="2400" b="1" dirty="0"/>
              <a:t>同类型的文法</a:t>
            </a:r>
            <a:r>
              <a:rPr lang="en-US" altLang="zh-CN" sz="2400" b="1" dirty="0"/>
              <a:t>G’=(V’, T, P’, S’</a:t>
            </a:r>
            <a:r>
              <a:rPr lang="zh-CN" altLang="en-US" sz="2400" b="1" dirty="0"/>
              <a:t>），使得</a:t>
            </a:r>
            <a:r>
              <a:rPr lang="en-US" altLang="zh-CN" sz="2400" b="1" dirty="0"/>
              <a:t>L</a:t>
            </a:r>
            <a:r>
              <a:rPr lang="zh-CN" altLang="en-US" sz="2400" b="1" dirty="0"/>
              <a:t>（</a:t>
            </a:r>
            <a:r>
              <a:rPr lang="en-US" altLang="zh-CN" sz="2400" b="1" dirty="0"/>
              <a:t>G</a:t>
            </a:r>
            <a:r>
              <a:rPr lang="zh-CN" altLang="en-US" sz="2400" b="1" dirty="0"/>
              <a:t>）</a:t>
            </a:r>
            <a:r>
              <a:rPr lang="en-US" altLang="zh-CN" sz="2400" b="1" dirty="0"/>
              <a:t>=L</a:t>
            </a:r>
            <a:r>
              <a:rPr lang="zh-CN" altLang="en-US" sz="2400" b="1" dirty="0"/>
              <a:t>（</a:t>
            </a:r>
            <a:r>
              <a:rPr lang="en-US" altLang="zh-CN" sz="2400" b="1" dirty="0"/>
              <a:t>G’</a:t>
            </a:r>
            <a:r>
              <a:rPr lang="zh-CN" altLang="en-US" sz="2400" b="1" dirty="0"/>
              <a:t>），但</a:t>
            </a:r>
            <a:r>
              <a:rPr lang="en-US" altLang="zh-CN" sz="2400" b="1" dirty="0"/>
              <a:t>G’</a:t>
            </a:r>
            <a:r>
              <a:rPr lang="zh-CN" altLang="en-US" sz="2400" b="1" dirty="0"/>
              <a:t>的开始符号</a:t>
            </a:r>
            <a:r>
              <a:rPr lang="en-US" altLang="zh-CN" sz="2400" b="1" dirty="0"/>
              <a:t>S’</a:t>
            </a:r>
            <a:r>
              <a:rPr lang="zh-CN" altLang="en-US" sz="2400" b="1" dirty="0"/>
              <a:t>不出现在任何产生式的右部。</a:t>
            </a:r>
            <a:endParaRPr lang="en-US" altLang="zh-CN" sz="2400" b="1" dirty="0"/>
          </a:p>
          <a:p>
            <a:pPr eaLnBrk="1" hangingPunct="1">
              <a:lnSpc>
                <a:spcPct val="150000"/>
              </a:lnSpc>
            </a:pPr>
            <a:endParaRPr lang="zh-CN" altLang="en-US" sz="2400" b="1" dirty="0"/>
          </a:p>
          <a:p>
            <a:pPr eaLnBrk="1" hangingPunct="1">
              <a:lnSpc>
                <a:spcPct val="150000"/>
              </a:lnSpc>
            </a:pPr>
            <a:r>
              <a:rPr lang="zh-CN" altLang="en-US" sz="2400" b="1" dirty="0">
                <a:solidFill>
                  <a:srgbClr val="0000CC"/>
                </a:solidFill>
              </a:rPr>
              <a:t>定义</a:t>
            </a:r>
            <a:r>
              <a:rPr lang="en-US" altLang="zh-CN" sz="2400" b="1" dirty="0">
                <a:solidFill>
                  <a:srgbClr val="0000CC"/>
                </a:solidFill>
              </a:rPr>
              <a:t>1  </a:t>
            </a:r>
            <a:r>
              <a:rPr lang="zh-CN" altLang="en-US" sz="2400" b="1" dirty="0"/>
              <a:t>设</a:t>
            </a:r>
            <a:r>
              <a:rPr lang="en-US" altLang="zh-CN" sz="2400" b="1" dirty="0"/>
              <a:t>G=(V, T, P, S</a:t>
            </a:r>
            <a:r>
              <a:rPr lang="zh-CN" altLang="en-US" sz="2400" b="1" dirty="0"/>
              <a:t>）为一文法，如果</a:t>
            </a:r>
            <a:r>
              <a:rPr lang="en-US" altLang="zh-CN" sz="2400" b="1" dirty="0"/>
              <a:t>S</a:t>
            </a:r>
            <a:r>
              <a:rPr lang="zh-CN" altLang="en-US" sz="2400" b="1" dirty="0"/>
              <a:t>不出现在</a:t>
            </a:r>
            <a:r>
              <a:rPr lang="en-US" altLang="zh-CN" sz="2400" b="1" dirty="0"/>
              <a:t>G</a:t>
            </a:r>
            <a:r>
              <a:rPr lang="zh-CN" altLang="en-US" sz="2400" b="1" dirty="0"/>
              <a:t>的任何产生式的右部，则</a:t>
            </a:r>
            <a:endParaRPr lang="zh-CN" altLang="en-US" sz="2400" b="1" dirty="0"/>
          </a:p>
        </p:txBody>
      </p:sp>
      <p:sp>
        <p:nvSpPr>
          <p:cNvPr id="131076" name="Rectangle 3"/>
          <p:cNvSpPr>
            <a:spLocks noGrp="1" noChangeArrowheads="1"/>
          </p:cNvSpPr>
          <p:nvPr>
            <p:ph type="title"/>
          </p:nvPr>
        </p:nvSpPr>
        <p:spPr>
          <a:xfrm>
            <a:off x="468313" y="260350"/>
            <a:ext cx="7848600" cy="647700"/>
          </a:xfrm>
          <a:noFill/>
        </p:spPr>
        <p:txBody>
          <a:bodyPr/>
          <a:lstStyle/>
          <a:p>
            <a:pPr eaLnBrk="1" hangingPunct="1"/>
            <a:r>
              <a:rPr lang="zh-CN" altLang="en-US" sz="3200" b="1"/>
              <a:t>相关定理（**）	</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73858">
                                            <p:txEl>
                                              <p:pRg st="0" end="0"/>
                                            </p:txEl>
                                          </p:spTgt>
                                        </p:tgtEl>
                                        <p:attrNameLst>
                                          <p:attrName>style.visibility</p:attrName>
                                        </p:attrNameLst>
                                      </p:cBhvr>
                                      <p:to>
                                        <p:strVal val="visible"/>
                                      </p:to>
                                    </p:set>
                                    <p:animEffect transition="in" filter="blinds(horizontal)">
                                      <p:cBhvr>
                                        <p:cTn id="7" dur="500"/>
                                        <p:tgtEl>
                                          <p:spTgt spid="12738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73858">
                                            <p:txEl>
                                              <p:pRg st="2" end="2"/>
                                            </p:txEl>
                                          </p:spTgt>
                                        </p:tgtEl>
                                        <p:attrNameLst>
                                          <p:attrName>style.visibility</p:attrName>
                                        </p:attrNameLst>
                                      </p:cBhvr>
                                      <p:to>
                                        <p:strVal val="visible"/>
                                      </p:to>
                                    </p:set>
                                    <p:animEffect transition="in" filter="blinds(horizontal)">
                                      <p:cBhvr>
                                        <p:cTn id="12" dur="500"/>
                                        <p:tgtEl>
                                          <p:spTgt spid="12738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A54702A-75F1-49E5-BD53-E9F3E6C192B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73858" name="Rectangle 2"/>
          <p:cNvSpPr>
            <a:spLocks noGrp="1" noChangeArrowheads="1"/>
          </p:cNvSpPr>
          <p:nvPr>
            <p:ph type="body" idx="1"/>
          </p:nvPr>
        </p:nvSpPr>
        <p:spPr>
          <a:xfrm>
            <a:off x="323850" y="981075"/>
            <a:ext cx="7891463" cy="5329238"/>
          </a:xfrm>
        </p:spPr>
        <p:txBody>
          <a:bodyPr/>
          <a:lstStyle/>
          <a:p>
            <a:pPr marL="344170" lvl="1" indent="0" eaLnBrk="1" hangingPunct="1">
              <a:lnSpc>
                <a:spcPct val="150000"/>
              </a:lnSpc>
              <a:spcBef>
                <a:spcPts val="0"/>
              </a:spcBef>
              <a:spcAft>
                <a:spcPts val="600"/>
              </a:spcAft>
              <a:buNone/>
            </a:pPr>
            <a:r>
              <a:rPr lang="zh-CN" altLang="en-US" sz="2400" b="1" dirty="0"/>
              <a:t>（</a:t>
            </a:r>
            <a:r>
              <a:rPr lang="en-US" altLang="zh-CN" sz="2400" b="1" dirty="0"/>
              <a:t>1</a:t>
            </a:r>
            <a:r>
              <a:rPr lang="zh-CN" altLang="en-US" sz="2400" b="1" dirty="0"/>
              <a:t>）如果</a:t>
            </a:r>
            <a:r>
              <a:rPr lang="en-US" altLang="zh-CN" sz="2400" b="1" dirty="0"/>
              <a:t>G</a:t>
            </a:r>
            <a:r>
              <a:rPr lang="zh-CN" altLang="en-US" sz="2400" b="1" dirty="0"/>
              <a:t>是</a:t>
            </a:r>
            <a:r>
              <a:rPr lang="en-US" altLang="zh-CN" sz="2400" b="1" dirty="0"/>
              <a:t>CSG</a:t>
            </a:r>
            <a:r>
              <a:rPr lang="zh-CN" altLang="en-US" sz="2400" b="1" dirty="0"/>
              <a:t>，则仍然称</a:t>
            </a:r>
            <a:r>
              <a:rPr lang="en-US" altLang="zh-CN" sz="2400" b="1" dirty="0"/>
              <a:t>G=(V, T, P</a:t>
            </a:r>
            <a:r>
              <a:rPr lang="en-US" altLang="en-US" sz="2400" b="1" dirty="0"/>
              <a:t>∪</a:t>
            </a:r>
            <a:r>
              <a:rPr lang="en-US" altLang="zh-CN" sz="2400" b="1" dirty="0"/>
              <a:t> {</a:t>
            </a:r>
            <a:r>
              <a:rPr lang="en-US" altLang="zh-CN" sz="2400" b="1" dirty="0" err="1"/>
              <a:t>S→ε</a:t>
            </a:r>
            <a:r>
              <a:rPr lang="en-US" altLang="zh-CN" sz="2400" b="1" dirty="0"/>
              <a:t>}, S</a:t>
            </a:r>
            <a:r>
              <a:rPr lang="zh-CN" altLang="en-US" sz="2400" b="1" dirty="0"/>
              <a:t>）为</a:t>
            </a:r>
            <a:r>
              <a:rPr lang="en-US" altLang="zh-CN" sz="2400" b="1" dirty="0"/>
              <a:t>CSG</a:t>
            </a:r>
            <a:r>
              <a:rPr lang="zh-CN" altLang="en-US" sz="2400" b="1" dirty="0"/>
              <a:t>；</a:t>
            </a:r>
            <a:r>
              <a:rPr lang="en-US" altLang="zh-CN" sz="2400" b="1" dirty="0"/>
              <a:t>G</a:t>
            </a:r>
            <a:r>
              <a:rPr lang="zh-CN" altLang="en-US" sz="2400" b="1" dirty="0"/>
              <a:t>产生的语言仍然称为</a:t>
            </a:r>
            <a:r>
              <a:rPr lang="en-US" altLang="zh-CN" sz="2400" b="1" dirty="0"/>
              <a:t>CSL</a:t>
            </a:r>
            <a:r>
              <a:rPr lang="zh-CN" altLang="en-US" sz="2400" b="1" dirty="0"/>
              <a:t>。</a:t>
            </a:r>
            <a:endParaRPr lang="zh-CN" altLang="en-US" sz="2400" b="1" dirty="0"/>
          </a:p>
          <a:p>
            <a:pPr marL="344170" lvl="1" indent="0" eaLnBrk="1" hangingPunct="1">
              <a:lnSpc>
                <a:spcPct val="150000"/>
              </a:lnSpc>
              <a:spcBef>
                <a:spcPts val="0"/>
              </a:spcBef>
              <a:spcAft>
                <a:spcPts val="600"/>
              </a:spcAft>
              <a:buNone/>
            </a:pPr>
            <a:r>
              <a:rPr lang="zh-CN" altLang="en-US" sz="2400" b="1" dirty="0"/>
              <a:t>（</a:t>
            </a:r>
            <a:r>
              <a:rPr lang="en-US" altLang="zh-CN" sz="2400" b="1" dirty="0"/>
              <a:t>2</a:t>
            </a:r>
            <a:r>
              <a:rPr lang="zh-CN" altLang="en-US" sz="2400" b="1" dirty="0"/>
              <a:t>）如果</a:t>
            </a:r>
            <a:r>
              <a:rPr lang="en-US" altLang="zh-CN" sz="2400" b="1" dirty="0"/>
              <a:t>G</a:t>
            </a:r>
            <a:r>
              <a:rPr lang="zh-CN" altLang="en-US" sz="2400" b="1" dirty="0"/>
              <a:t>是</a:t>
            </a:r>
            <a:r>
              <a:rPr lang="en-US" altLang="zh-CN" sz="2400" b="1" dirty="0"/>
              <a:t>CFG</a:t>
            </a:r>
            <a:r>
              <a:rPr lang="zh-CN" altLang="en-US" sz="2400" b="1" dirty="0"/>
              <a:t>，则仍然称</a:t>
            </a:r>
            <a:r>
              <a:rPr lang="en-US" altLang="zh-CN" sz="2400" b="1" dirty="0"/>
              <a:t>G=(V, T, P</a:t>
            </a:r>
            <a:r>
              <a:rPr lang="en-US" altLang="en-US" sz="2400" b="1" dirty="0"/>
              <a:t>∪</a:t>
            </a:r>
            <a:r>
              <a:rPr lang="en-US" altLang="zh-CN" sz="2400" b="1" dirty="0"/>
              <a:t> {</a:t>
            </a:r>
            <a:r>
              <a:rPr lang="en-US" altLang="zh-CN" sz="2400" b="1" dirty="0" err="1"/>
              <a:t>S→ε</a:t>
            </a:r>
            <a:r>
              <a:rPr lang="en-US" altLang="zh-CN" sz="2400" b="1" dirty="0"/>
              <a:t>}, S</a:t>
            </a:r>
            <a:r>
              <a:rPr lang="zh-CN" altLang="en-US" sz="2400" b="1" dirty="0"/>
              <a:t>）为</a:t>
            </a:r>
            <a:r>
              <a:rPr lang="en-US" altLang="zh-CN" sz="2400" b="1" dirty="0"/>
              <a:t>CFG</a:t>
            </a:r>
            <a:r>
              <a:rPr lang="zh-CN" altLang="en-US" sz="2400" b="1" dirty="0"/>
              <a:t>；</a:t>
            </a:r>
            <a:r>
              <a:rPr lang="en-US" altLang="zh-CN" sz="2400" b="1" dirty="0"/>
              <a:t>G</a:t>
            </a:r>
            <a:r>
              <a:rPr lang="zh-CN" altLang="en-US" sz="2400" b="1" dirty="0"/>
              <a:t>产生的语言仍然称为</a:t>
            </a:r>
            <a:r>
              <a:rPr lang="en-US" altLang="zh-CN" sz="2400" b="1" dirty="0"/>
              <a:t>CFL</a:t>
            </a:r>
            <a:r>
              <a:rPr lang="zh-CN" altLang="en-US" sz="2400" b="1" dirty="0"/>
              <a:t>。</a:t>
            </a:r>
            <a:endParaRPr lang="zh-CN" altLang="en-US" sz="2400" b="1" dirty="0"/>
          </a:p>
          <a:p>
            <a:pPr marL="344170" lvl="1" indent="0" eaLnBrk="1" hangingPunct="1">
              <a:lnSpc>
                <a:spcPct val="150000"/>
              </a:lnSpc>
              <a:spcBef>
                <a:spcPts val="0"/>
              </a:spcBef>
              <a:spcAft>
                <a:spcPts val="600"/>
              </a:spcAft>
              <a:buNone/>
            </a:pPr>
            <a:r>
              <a:rPr lang="zh-CN" altLang="en-US" sz="2400" b="1" dirty="0"/>
              <a:t>（</a:t>
            </a:r>
            <a:r>
              <a:rPr lang="en-US" altLang="zh-CN" sz="2400" b="1" dirty="0"/>
              <a:t>3</a:t>
            </a:r>
            <a:r>
              <a:rPr lang="zh-CN" altLang="en-US" sz="2400" b="1" dirty="0"/>
              <a:t>）如果</a:t>
            </a:r>
            <a:r>
              <a:rPr lang="en-US" altLang="zh-CN" sz="2400" b="1" dirty="0"/>
              <a:t>G</a:t>
            </a:r>
            <a:r>
              <a:rPr lang="zh-CN" altLang="en-US" sz="2400" b="1" dirty="0"/>
              <a:t>是</a:t>
            </a:r>
            <a:r>
              <a:rPr lang="en-US" altLang="zh-CN" sz="2400" b="1" dirty="0"/>
              <a:t>RG</a:t>
            </a:r>
            <a:r>
              <a:rPr lang="zh-CN" altLang="en-US" sz="2400" b="1" dirty="0"/>
              <a:t>，则仍然称</a:t>
            </a:r>
            <a:r>
              <a:rPr lang="en-US" altLang="zh-CN" sz="2400" b="1" dirty="0"/>
              <a:t>G=(V, T, P</a:t>
            </a:r>
            <a:r>
              <a:rPr lang="en-US" altLang="en-US" sz="2400" b="1" dirty="0"/>
              <a:t>∪</a:t>
            </a:r>
            <a:r>
              <a:rPr lang="en-US" altLang="zh-CN" sz="2400" b="1" dirty="0"/>
              <a:t> {</a:t>
            </a:r>
            <a:r>
              <a:rPr lang="en-US" altLang="zh-CN" sz="2400" b="1" dirty="0" err="1"/>
              <a:t>S→ε</a:t>
            </a:r>
            <a:r>
              <a:rPr lang="en-US" altLang="zh-CN" sz="2400" b="1" dirty="0"/>
              <a:t>}, S</a:t>
            </a:r>
            <a:r>
              <a:rPr lang="zh-CN" altLang="en-US" sz="2400" b="1" dirty="0"/>
              <a:t>）为</a:t>
            </a:r>
            <a:r>
              <a:rPr lang="en-US" altLang="zh-CN" sz="2400" b="1" dirty="0"/>
              <a:t>RG</a:t>
            </a:r>
            <a:r>
              <a:rPr lang="zh-CN" altLang="en-US" sz="2400" b="1" dirty="0"/>
              <a:t>；</a:t>
            </a:r>
            <a:r>
              <a:rPr lang="en-US" altLang="zh-CN" sz="2400" b="1" dirty="0"/>
              <a:t>G</a:t>
            </a:r>
            <a:r>
              <a:rPr lang="zh-CN" altLang="en-US" sz="2400" b="1" dirty="0"/>
              <a:t>产生的语言仍然称为</a:t>
            </a:r>
            <a:r>
              <a:rPr lang="en-US" altLang="zh-CN" sz="2400" b="1" dirty="0"/>
              <a:t>RL</a:t>
            </a:r>
            <a:r>
              <a:rPr lang="zh-CN" altLang="en-US" sz="2400" b="1" dirty="0"/>
              <a:t>。</a:t>
            </a:r>
            <a:endParaRPr lang="zh-CN" altLang="en-US" sz="2400" b="1" dirty="0"/>
          </a:p>
        </p:txBody>
      </p:sp>
      <p:sp>
        <p:nvSpPr>
          <p:cNvPr id="131076" name="Rectangle 3"/>
          <p:cNvSpPr>
            <a:spLocks noGrp="1" noChangeArrowheads="1"/>
          </p:cNvSpPr>
          <p:nvPr>
            <p:ph type="title"/>
          </p:nvPr>
        </p:nvSpPr>
        <p:spPr>
          <a:xfrm>
            <a:off x="468313" y="260350"/>
            <a:ext cx="7848600" cy="647700"/>
          </a:xfrm>
          <a:noFill/>
        </p:spPr>
        <p:txBody>
          <a:bodyPr/>
          <a:lstStyle/>
          <a:p>
            <a:pPr eaLnBrk="1" hangingPunct="1"/>
            <a:r>
              <a:rPr lang="zh-CN" altLang="en-US" sz="3200" b="1"/>
              <a:t>相关定理（**）	</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73858">
                                            <p:txEl>
                                              <p:pRg st="0" end="0"/>
                                            </p:txEl>
                                          </p:spTgt>
                                        </p:tgtEl>
                                        <p:attrNameLst>
                                          <p:attrName>style.visibility</p:attrName>
                                        </p:attrNameLst>
                                      </p:cBhvr>
                                      <p:to>
                                        <p:strVal val="visible"/>
                                      </p:to>
                                    </p:set>
                                    <p:animEffect transition="in" filter="blinds(horizontal)">
                                      <p:cBhvr>
                                        <p:cTn id="7" dur="500"/>
                                        <p:tgtEl>
                                          <p:spTgt spid="12738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73858">
                                            <p:txEl>
                                              <p:pRg st="1" end="1"/>
                                            </p:txEl>
                                          </p:spTgt>
                                        </p:tgtEl>
                                        <p:attrNameLst>
                                          <p:attrName>style.visibility</p:attrName>
                                        </p:attrNameLst>
                                      </p:cBhvr>
                                      <p:to>
                                        <p:strVal val="visible"/>
                                      </p:to>
                                    </p:set>
                                    <p:animEffect transition="in" filter="blinds(horizontal)">
                                      <p:cBhvr>
                                        <p:cTn id="12" dur="500"/>
                                        <p:tgtEl>
                                          <p:spTgt spid="12738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73858">
                                            <p:txEl>
                                              <p:pRg st="2" end="2"/>
                                            </p:txEl>
                                          </p:spTgt>
                                        </p:tgtEl>
                                        <p:attrNameLst>
                                          <p:attrName>style.visibility</p:attrName>
                                        </p:attrNameLst>
                                      </p:cBhvr>
                                      <p:to>
                                        <p:strVal val="visible"/>
                                      </p:to>
                                    </p:set>
                                    <p:animEffect transition="in" filter="blinds(horizontal)">
                                      <p:cBhvr>
                                        <p:cTn id="17" dur="500"/>
                                        <p:tgtEl>
                                          <p:spTgt spid="12738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6608ED4-7B47-4393-B7C0-E7B674A98E1D}"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76930" name="Rectangle 2"/>
          <p:cNvSpPr>
            <a:spLocks noGrp="1" noChangeArrowheads="1"/>
          </p:cNvSpPr>
          <p:nvPr>
            <p:ph type="body" idx="1"/>
          </p:nvPr>
        </p:nvSpPr>
        <p:spPr>
          <a:xfrm>
            <a:off x="323850" y="981075"/>
            <a:ext cx="8229600" cy="5329238"/>
          </a:xfrm>
        </p:spPr>
        <p:txBody>
          <a:bodyPr/>
          <a:lstStyle/>
          <a:p>
            <a:pPr eaLnBrk="1" hangingPunct="1">
              <a:lnSpc>
                <a:spcPct val="150000"/>
              </a:lnSpc>
            </a:pPr>
            <a:r>
              <a:rPr lang="zh-CN" altLang="en-US" sz="2400" b="1" dirty="0">
                <a:solidFill>
                  <a:srgbClr val="0000CC"/>
                </a:solidFill>
                <a:latin typeface="Times New Roman" panose="02020603050405020304" pitchFamily="18" charset="0"/>
                <a:cs typeface="Times New Roman" panose="02020603050405020304" pitchFamily="18" charset="0"/>
              </a:rPr>
              <a:t>定理</a:t>
            </a:r>
            <a:r>
              <a:rPr lang="en-US" altLang="zh-CN" sz="2400" b="1" dirty="0">
                <a:solidFill>
                  <a:srgbClr val="0000CC"/>
                </a:solidFill>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下列命题成立。 </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150000"/>
              </a:lnSpc>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）如果</a:t>
            </a:r>
            <a:r>
              <a:rPr lang="en-US" altLang="zh-CN" sz="2000" b="1"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是</a:t>
            </a:r>
            <a:r>
              <a:rPr lang="en-US" altLang="zh-CN" sz="2000" b="1" dirty="0">
                <a:latin typeface="Times New Roman" panose="02020603050405020304" pitchFamily="18" charset="0"/>
                <a:cs typeface="Times New Roman" panose="02020603050405020304" pitchFamily="18" charset="0"/>
              </a:rPr>
              <a:t>CSL</a:t>
            </a:r>
            <a:r>
              <a:rPr lang="zh-CN" altLang="en-US" sz="2000" b="1" dirty="0">
                <a:latin typeface="Times New Roman" panose="02020603050405020304" pitchFamily="18" charset="0"/>
                <a:cs typeface="Times New Roman" panose="02020603050405020304" pitchFamily="18" charset="0"/>
              </a:rPr>
              <a:t>，则 </a:t>
            </a:r>
            <a:r>
              <a:rPr lang="en-US" altLang="zh-CN" sz="2000" b="1" dirty="0">
                <a:latin typeface="Times New Roman" panose="02020603050405020304" pitchFamily="18" charset="0"/>
                <a:cs typeface="Times New Roman" panose="02020603050405020304" pitchFamily="18" charset="0"/>
              </a:rPr>
              <a:t>L</a:t>
            </a:r>
            <a:r>
              <a:rPr lang="en-US" altLang="en-US" sz="21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{ε}</a:t>
            </a:r>
            <a:r>
              <a:rPr lang="zh-CN" altLang="en-US" sz="2000" b="1" dirty="0">
                <a:latin typeface="Times New Roman" panose="02020603050405020304" pitchFamily="18" charset="0"/>
                <a:cs typeface="Times New Roman" panose="02020603050405020304" pitchFamily="18" charset="0"/>
              </a:rPr>
              <a:t>仍然是</a:t>
            </a:r>
            <a:r>
              <a:rPr lang="en-US" altLang="zh-CN" sz="2000" b="1" dirty="0">
                <a:latin typeface="Times New Roman" panose="02020603050405020304" pitchFamily="18" charset="0"/>
                <a:cs typeface="Times New Roman" panose="02020603050405020304" pitchFamily="18" charset="0"/>
              </a:rPr>
              <a:t>CSL</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lvl="1" eaLnBrk="1" hangingPunct="1">
              <a:lnSpc>
                <a:spcPct val="150000"/>
              </a:lnSpc>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）如果</a:t>
            </a:r>
            <a:r>
              <a:rPr lang="en-US" altLang="zh-CN" sz="2000" b="1"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是</a:t>
            </a:r>
            <a:r>
              <a:rPr lang="en-US" altLang="zh-CN" sz="2000" b="1" dirty="0">
                <a:latin typeface="Times New Roman" panose="02020603050405020304" pitchFamily="18" charset="0"/>
                <a:cs typeface="Times New Roman" panose="02020603050405020304" pitchFamily="18" charset="0"/>
              </a:rPr>
              <a:t>CFL</a:t>
            </a:r>
            <a:r>
              <a:rPr lang="zh-CN" altLang="en-US" sz="2000" b="1" dirty="0">
                <a:latin typeface="Times New Roman" panose="02020603050405020304" pitchFamily="18" charset="0"/>
                <a:cs typeface="Times New Roman" panose="02020603050405020304" pitchFamily="18" charset="0"/>
              </a:rPr>
              <a:t>，则 </a:t>
            </a:r>
            <a:r>
              <a:rPr lang="en-US" altLang="zh-CN" sz="2000" b="1" dirty="0">
                <a:latin typeface="Times New Roman" panose="02020603050405020304" pitchFamily="18" charset="0"/>
                <a:cs typeface="Times New Roman" panose="02020603050405020304" pitchFamily="18" charset="0"/>
              </a:rPr>
              <a:t>L</a:t>
            </a:r>
            <a:r>
              <a:rPr lang="en-US" altLang="en-US" sz="21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{ε}</a:t>
            </a:r>
            <a:r>
              <a:rPr lang="zh-CN" altLang="en-US" sz="2000" b="1" dirty="0">
                <a:latin typeface="Times New Roman" panose="02020603050405020304" pitchFamily="18" charset="0"/>
                <a:cs typeface="Times New Roman" panose="02020603050405020304" pitchFamily="18" charset="0"/>
              </a:rPr>
              <a:t>仍然是</a:t>
            </a:r>
            <a:r>
              <a:rPr lang="en-US" altLang="zh-CN" sz="2000" b="1" dirty="0">
                <a:latin typeface="Times New Roman" panose="02020603050405020304" pitchFamily="18" charset="0"/>
                <a:cs typeface="Times New Roman" panose="02020603050405020304" pitchFamily="18" charset="0"/>
              </a:rPr>
              <a:t>CFL</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lvl="1" eaLnBrk="1" hangingPunct="1">
              <a:lnSpc>
                <a:spcPct val="150000"/>
              </a:lnSpc>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）如果</a:t>
            </a:r>
            <a:r>
              <a:rPr lang="en-US" altLang="zh-CN" sz="2000" b="1"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是</a:t>
            </a:r>
            <a:r>
              <a:rPr lang="en-US" altLang="zh-CN" sz="2000" b="1" dirty="0">
                <a:latin typeface="Times New Roman" panose="02020603050405020304" pitchFamily="18" charset="0"/>
                <a:cs typeface="Times New Roman" panose="02020603050405020304" pitchFamily="18" charset="0"/>
              </a:rPr>
              <a:t>RL</a:t>
            </a:r>
            <a:r>
              <a:rPr lang="zh-CN" altLang="en-US" sz="2000" b="1" dirty="0">
                <a:latin typeface="Times New Roman" panose="02020603050405020304" pitchFamily="18" charset="0"/>
                <a:cs typeface="Times New Roman" panose="02020603050405020304" pitchFamily="18" charset="0"/>
              </a:rPr>
              <a:t>，则 </a:t>
            </a:r>
            <a:r>
              <a:rPr lang="en-US" altLang="zh-CN" sz="2000" b="1" dirty="0">
                <a:latin typeface="Times New Roman" panose="02020603050405020304" pitchFamily="18" charset="0"/>
                <a:cs typeface="Times New Roman" panose="02020603050405020304" pitchFamily="18" charset="0"/>
              </a:rPr>
              <a:t>L</a:t>
            </a:r>
            <a:r>
              <a:rPr lang="en-US" altLang="en-US" sz="21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{ε}</a:t>
            </a:r>
            <a:r>
              <a:rPr lang="zh-CN" altLang="en-US" sz="2000" b="1" dirty="0">
                <a:latin typeface="Times New Roman" panose="02020603050405020304" pitchFamily="18" charset="0"/>
                <a:cs typeface="Times New Roman" panose="02020603050405020304" pitchFamily="18" charset="0"/>
              </a:rPr>
              <a:t>仍然是</a:t>
            </a:r>
            <a:r>
              <a:rPr lang="en-US" altLang="zh-CN" sz="2000" b="1" dirty="0">
                <a:latin typeface="Times New Roman" panose="02020603050405020304" pitchFamily="18" charset="0"/>
                <a:cs typeface="Times New Roman" panose="02020603050405020304" pitchFamily="18" charset="0"/>
              </a:rPr>
              <a:t>RL</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50000"/>
              </a:lnSpc>
            </a:pPr>
            <a:r>
              <a:rPr lang="zh-CN" altLang="en-US" sz="2400" b="1" dirty="0">
                <a:solidFill>
                  <a:srgbClr val="0000CC"/>
                </a:solidFill>
                <a:latin typeface="Times New Roman" panose="02020603050405020304" pitchFamily="18" charset="0"/>
                <a:cs typeface="Times New Roman" panose="02020603050405020304" pitchFamily="18" charset="0"/>
              </a:rPr>
              <a:t>定理</a:t>
            </a:r>
            <a:r>
              <a:rPr lang="en-US" altLang="zh-CN" sz="2400" b="1" dirty="0">
                <a:solidFill>
                  <a:srgbClr val="0000CC"/>
                </a:solidFill>
                <a:latin typeface="Times New Roman" panose="02020603050405020304" pitchFamily="18" charset="0"/>
                <a:cs typeface="Times New Roman" panose="02020603050405020304" pitchFamily="18" charset="0"/>
              </a:rPr>
              <a:t>3</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下列命题成立。 </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150000"/>
              </a:lnSpc>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）如果</a:t>
            </a:r>
            <a:r>
              <a:rPr lang="en-US" altLang="zh-CN" sz="2000" b="1"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是</a:t>
            </a:r>
            <a:r>
              <a:rPr lang="en-US" altLang="zh-CN" sz="2000" b="1" dirty="0">
                <a:latin typeface="Times New Roman" panose="02020603050405020304" pitchFamily="18" charset="0"/>
                <a:cs typeface="Times New Roman" panose="02020603050405020304" pitchFamily="18" charset="0"/>
              </a:rPr>
              <a:t>CSL</a:t>
            </a:r>
            <a:r>
              <a:rPr lang="zh-CN" altLang="en-US" sz="2000" b="1" dirty="0">
                <a:latin typeface="Times New Roman" panose="02020603050405020304" pitchFamily="18" charset="0"/>
                <a:cs typeface="Times New Roman" panose="02020603050405020304" pitchFamily="18" charset="0"/>
              </a:rPr>
              <a:t>，则 </a:t>
            </a:r>
            <a:r>
              <a:rPr lang="en-US" altLang="zh-CN" sz="2000" b="1" dirty="0">
                <a:latin typeface="Times New Roman" panose="02020603050405020304" pitchFamily="18" charset="0"/>
                <a:cs typeface="Times New Roman" panose="02020603050405020304" pitchFamily="18" charset="0"/>
              </a:rPr>
              <a:t>L-{ε}</a:t>
            </a:r>
            <a:r>
              <a:rPr lang="zh-CN" altLang="en-US" sz="2000" b="1" dirty="0">
                <a:latin typeface="Times New Roman" panose="02020603050405020304" pitchFamily="18" charset="0"/>
                <a:cs typeface="Times New Roman" panose="02020603050405020304" pitchFamily="18" charset="0"/>
              </a:rPr>
              <a:t>仍然是</a:t>
            </a:r>
            <a:r>
              <a:rPr lang="en-US" altLang="zh-CN" sz="2000" b="1" dirty="0">
                <a:latin typeface="Times New Roman" panose="02020603050405020304" pitchFamily="18" charset="0"/>
                <a:cs typeface="Times New Roman" panose="02020603050405020304" pitchFamily="18" charset="0"/>
              </a:rPr>
              <a:t>CSL</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lvl="1" eaLnBrk="1" hangingPunct="1">
              <a:lnSpc>
                <a:spcPct val="150000"/>
              </a:lnSpc>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）如果</a:t>
            </a:r>
            <a:r>
              <a:rPr lang="en-US" altLang="zh-CN" sz="2000" b="1"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是</a:t>
            </a:r>
            <a:r>
              <a:rPr lang="en-US" altLang="zh-CN" sz="2000" b="1" dirty="0">
                <a:latin typeface="Times New Roman" panose="02020603050405020304" pitchFamily="18" charset="0"/>
                <a:cs typeface="Times New Roman" panose="02020603050405020304" pitchFamily="18" charset="0"/>
              </a:rPr>
              <a:t>CFL</a:t>
            </a:r>
            <a:r>
              <a:rPr lang="zh-CN" altLang="en-US" sz="2000" b="1" dirty="0">
                <a:latin typeface="Times New Roman" panose="02020603050405020304" pitchFamily="18" charset="0"/>
                <a:cs typeface="Times New Roman" panose="02020603050405020304" pitchFamily="18" charset="0"/>
              </a:rPr>
              <a:t>，则 </a:t>
            </a:r>
            <a:r>
              <a:rPr lang="en-US" altLang="zh-CN" sz="2000" b="1" dirty="0">
                <a:latin typeface="Times New Roman" panose="02020603050405020304" pitchFamily="18" charset="0"/>
                <a:cs typeface="Times New Roman" panose="02020603050405020304" pitchFamily="18" charset="0"/>
              </a:rPr>
              <a:t>L-{ε}</a:t>
            </a:r>
            <a:r>
              <a:rPr lang="zh-CN" altLang="en-US" sz="2000" b="1" dirty="0">
                <a:latin typeface="Times New Roman" panose="02020603050405020304" pitchFamily="18" charset="0"/>
                <a:cs typeface="Times New Roman" panose="02020603050405020304" pitchFamily="18" charset="0"/>
              </a:rPr>
              <a:t>仍然是</a:t>
            </a:r>
            <a:r>
              <a:rPr lang="en-US" altLang="zh-CN" sz="2000" b="1" dirty="0">
                <a:latin typeface="Times New Roman" panose="02020603050405020304" pitchFamily="18" charset="0"/>
                <a:cs typeface="Times New Roman" panose="02020603050405020304" pitchFamily="18" charset="0"/>
              </a:rPr>
              <a:t>CFL</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lvl="1" eaLnBrk="1" hangingPunct="1">
              <a:lnSpc>
                <a:spcPct val="150000"/>
              </a:lnSpc>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）如果</a:t>
            </a:r>
            <a:r>
              <a:rPr lang="en-US" altLang="zh-CN" sz="2000" b="1"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是</a:t>
            </a:r>
            <a:r>
              <a:rPr lang="en-US" altLang="zh-CN" sz="2000" b="1" dirty="0">
                <a:latin typeface="Times New Roman" panose="02020603050405020304" pitchFamily="18" charset="0"/>
                <a:cs typeface="Times New Roman" panose="02020603050405020304" pitchFamily="18" charset="0"/>
              </a:rPr>
              <a:t>RL</a:t>
            </a:r>
            <a:r>
              <a:rPr lang="zh-CN" altLang="en-US" sz="2000" b="1" dirty="0">
                <a:latin typeface="Times New Roman" panose="02020603050405020304" pitchFamily="18" charset="0"/>
                <a:cs typeface="Times New Roman" panose="02020603050405020304" pitchFamily="18" charset="0"/>
              </a:rPr>
              <a:t>，则 </a:t>
            </a:r>
            <a:r>
              <a:rPr lang="en-US" altLang="zh-CN" sz="2000" b="1" dirty="0">
                <a:latin typeface="Times New Roman" panose="02020603050405020304" pitchFamily="18" charset="0"/>
                <a:cs typeface="Times New Roman" panose="02020603050405020304" pitchFamily="18" charset="0"/>
              </a:rPr>
              <a:t>L-{ε}</a:t>
            </a:r>
            <a:r>
              <a:rPr lang="zh-CN" altLang="en-US" sz="2000" b="1" dirty="0">
                <a:latin typeface="Times New Roman" panose="02020603050405020304" pitchFamily="18" charset="0"/>
                <a:cs typeface="Times New Roman" panose="02020603050405020304" pitchFamily="18" charset="0"/>
              </a:rPr>
              <a:t>仍然是</a:t>
            </a:r>
            <a:r>
              <a:rPr lang="en-US" altLang="zh-CN" sz="2000" b="1" dirty="0">
                <a:latin typeface="Times New Roman" panose="02020603050405020304" pitchFamily="18" charset="0"/>
                <a:cs typeface="Times New Roman" panose="02020603050405020304" pitchFamily="18" charset="0"/>
              </a:rPr>
              <a:t>RL</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132100" name="Rectangle 3"/>
          <p:cNvSpPr>
            <a:spLocks noGrp="1" noChangeArrowheads="1"/>
          </p:cNvSpPr>
          <p:nvPr>
            <p:ph type="title"/>
          </p:nvPr>
        </p:nvSpPr>
        <p:spPr>
          <a:xfrm>
            <a:off x="468313" y="260350"/>
            <a:ext cx="7848600" cy="647700"/>
          </a:xfrm>
          <a:noFill/>
        </p:spPr>
        <p:txBody>
          <a:bodyPr/>
          <a:lstStyle/>
          <a:p>
            <a:pPr eaLnBrk="1" hangingPunct="1"/>
            <a:r>
              <a:rPr lang="zh-CN" altLang="en-US" sz="3200" b="1"/>
              <a:t>相关定理（**）	</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76930">
                                            <p:txEl>
                                              <p:pRg st="1" end="1"/>
                                            </p:txEl>
                                          </p:spTgt>
                                        </p:tgtEl>
                                        <p:attrNameLst>
                                          <p:attrName>style.visibility</p:attrName>
                                        </p:attrNameLst>
                                      </p:cBhvr>
                                      <p:to>
                                        <p:strVal val="visible"/>
                                      </p:to>
                                    </p:set>
                                    <p:animEffect transition="in" filter="blinds(horizontal)">
                                      <p:cBhvr>
                                        <p:cTn id="7" dur="500"/>
                                        <p:tgtEl>
                                          <p:spTgt spid="12769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76930">
                                            <p:txEl>
                                              <p:pRg st="2" end="2"/>
                                            </p:txEl>
                                          </p:spTgt>
                                        </p:tgtEl>
                                        <p:attrNameLst>
                                          <p:attrName>style.visibility</p:attrName>
                                        </p:attrNameLst>
                                      </p:cBhvr>
                                      <p:to>
                                        <p:strVal val="visible"/>
                                      </p:to>
                                    </p:set>
                                    <p:animEffect transition="in" filter="blinds(horizontal)">
                                      <p:cBhvr>
                                        <p:cTn id="12" dur="500"/>
                                        <p:tgtEl>
                                          <p:spTgt spid="12769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76930">
                                            <p:txEl>
                                              <p:pRg st="3" end="3"/>
                                            </p:txEl>
                                          </p:spTgt>
                                        </p:tgtEl>
                                        <p:attrNameLst>
                                          <p:attrName>style.visibility</p:attrName>
                                        </p:attrNameLst>
                                      </p:cBhvr>
                                      <p:to>
                                        <p:strVal val="visible"/>
                                      </p:to>
                                    </p:set>
                                    <p:animEffect transition="in" filter="blinds(horizontal)">
                                      <p:cBhvr>
                                        <p:cTn id="17" dur="500"/>
                                        <p:tgtEl>
                                          <p:spTgt spid="12769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76930">
                                            <p:txEl>
                                              <p:pRg st="4" end="4"/>
                                            </p:txEl>
                                          </p:spTgt>
                                        </p:tgtEl>
                                        <p:attrNameLst>
                                          <p:attrName>style.visibility</p:attrName>
                                        </p:attrNameLst>
                                      </p:cBhvr>
                                      <p:to>
                                        <p:strVal val="visible"/>
                                      </p:to>
                                    </p:set>
                                    <p:animEffect transition="in" filter="blinds(horizontal)">
                                      <p:cBhvr>
                                        <p:cTn id="22" dur="500"/>
                                        <p:tgtEl>
                                          <p:spTgt spid="12769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76930">
                                            <p:txEl>
                                              <p:pRg st="5" end="5"/>
                                            </p:txEl>
                                          </p:spTgt>
                                        </p:tgtEl>
                                        <p:attrNameLst>
                                          <p:attrName>style.visibility</p:attrName>
                                        </p:attrNameLst>
                                      </p:cBhvr>
                                      <p:to>
                                        <p:strVal val="visible"/>
                                      </p:to>
                                    </p:set>
                                    <p:animEffect transition="in" filter="blinds(horizontal)">
                                      <p:cBhvr>
                                        <p:cTn id="27" dur="500"/>
                                        <p:tgtEl>
                                          <p:spTgt spid="12769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76930">
                                            <p:txEl>
                                              <p:pRg st="6" end="6"/>
                                            </p:txEl>
                                          </p:spTgt>
                                        </p:tgtEl>
                                        <p:attrNameLst>
                                          <p:attrName>style.visibility</p:attrName>
                                        </p:attrNameLst>
                                      </p:cBhvr>
                                      <p:to>
                                        <p:strVal val="visible"/>
                                      </p:to>
                                    </p:set>
                                    <p:animEffect transition="in" filter="blinds(horizontal)">
                                      <p:cBhvr>
                                        <p:cTn id="32" dur="500"/>
                                        <p:tgtEl>
                                          <p:spTgt spid="12769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76930">
                                            <p:txEl>
                                              <p:pRg st="7" end="7"/>
                                            </p:txEl>
                                          </p:spTgt>
                                        </p:tgtEl>
                                        <p:attrNameLst>
                                          <p:attrName>style.visibility</p:attrName>
                                        </p:attrNameLst>
                                      </p:cBhvr>
                                      <p:to>
                                        <p:strVal val="visible"/>
                                      </p:to>
                                    </p:set>
                                    <p:animEffect transition="in" filter="blinds(horizontal)">
                                      <p:cBhvr>
                                        <p:cTn id="37" dur="500"/>
                                        <p:tgtEl>
                                          <p:spTgt spid="12769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55950A8-759C-437F-BD5C-4332045E850F}"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33123" name="Text Box 4"/>
          <p:cNvSpPr txBox="1">
            <a:spLocks noChangeArrowheads="1"/>
          </p:cNvSpPr>
          <p:nvPr/>
        </p:nvSpPr>
        <p:spPr bwMode="auto">
          <a:xfrm>
            <a:off x="323528" y="1124744"/>
            <a:ext cx="86106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00000"/>
                </a:solidFill>
                <a:ea typeface="华文细黑" panose="02010600040101010101" pitchFamily="2" charset="-122"/>
                <a:cs typeface="Times New Roman" panose="02020603050405020304" pitchFamily="18" charset="0"/>
              </a:rPr>
              <a:t>3.1   </a:t>
            </a:r>
            <a:r>
              <a:rPr lang="zh-CN" altLang="en-US" sz="2000" b="1" dirty="0">
                <a:solidFill>
                  <a:srgbClr val="000000"/>
                </a:solidFill>
                <a:ea typeface="华文细黑" panose="02010600040101010101" pitchFamily="2" charset="-122"/>
                <a:cs typeface="Times New Roman" panose="02020603050405020304" pitchFamily="18" charset="0"/>
              </a:rPr>
              <a:t>设字母表</a:t>
            </a:r>
            <a:r>
              <a:rPr lang="en-US" altLang="zh-CN" sz="2000" b="1" dirty="0">
                <a:solidFill>
                  <a:srgbClr val="000000"/>
                </a:solidFill>
                <a:ea typeface="华文细黑" panose="02010600040101010101" pitchFamily="2" charset="-122"/>
                <a:cs typeface="Times New Roman" panose="02020603050405020304" pitchFamily="18" charset="0"/>
              </a:rPr>
              <a:t>A={a}</a:t>
            </a:r>
            <a:r>
              <a:rPr lang="zh-CN" altLang="en-US" sz="2000" b="1" dirty="0">
                <a:solidFill>
                  <a:srgbClr val="000000"/>
                </a:solidFill>
                <a:ea typeface="华文细黑" panose="02010600040101010101" pitchFamily="2" charset="-122"/>
                <a:cs typeface="Times New Roman" panose="02020603050405020304" pitchFamily="18" charset="0"/>
              </a:rPr>
              <a:t>，符号串</a:t>
            </a:r>
            <a:r>
              <a:rPr lang="en-US" altLang="zh-CN" sz="2000" b="1" dirty="0">
                <a:solidFill>
                  <a:srgbClr val="000000"/>
                </a:solidFill>
                <a:ea typeface="华文细黑" panose="02010600040101010101" pitchFamily="2" charset="-122"/>
                <a:cs typeface="Times New Roman" panose="02020603050405020304" pitchFamily="18" charset="0"/>
              </a:rPr>
              <a:t>x=</a:t>
            </a:r>
            <a:r>
              <a:rPr lang="en-US" altLang="zh-CN" sz="2000" b="1" dirty="0" err="1">
                <a:solidFill>
                  <a:srgbClr val="000000"/>
                </a:solidFill>
                <a:ea typeface="华文细黑" panose="02010600040101010101" pitchFamily="2" charset="-122"/>
                <a:cs typeface="Times New Roman" panose="02020603050405020304" pitchFamily="18" charset="0"/>
              </a:rPr>
              <a:t>aaa</a:t>
            </a:r>
            <a:r>
              <a:rPr lang="zh-CN" altLang="en-US" sz="2000" b="1" dirty="0">
                <a:solidFill>
                  <a:srgbClr val="000000"/>
                </a:solidFill>
                <a:ea typeface="华文细黑" panose="02010600040101010101" pitchFamily="2" charset="-122"/>
                <a:cs typeface="Times New Roman" panose="02020603050405020304" pitchFamily="18" charset="0"/>
              </a:rPr>
              <a:t>，写出下列符号串及其长度：</a:t>
            </a:r>
            <a:r>
              <a:rPr lang="en-US" altLang="zh-CN" sz="2000" b="1" dirty="0">
                <a:solidFill>
                  <a:srgbClr val="000000"/>
                </a:solidFill>
                <a:ea typeface="华文细黑" panose="02010600040101010101" pitchFamily="2" charset="-122"/>
                <a:cs typeface="Times New Roman" panose="02020603050405020304" pitchFamily="18" charset="0"/>
              </a:rPr>
              <a:t>x</a:t>
            </a:r>
            <a:r>
              <a:rPr lang="en-US" altLang="zh-CN" sz="2000" b="1" baseline="30000" dirty="0">
                <a:solidFill>
                  <a:srgbClr val="000000"/>
                </a:solidFill>
                <a:ea typeface="华文细黑" panose="02010600040101010101" pitchFamily="2" charset="-122"/>
                <a:cs typeface="Times New Roman" panose="02020603050405020304" pitchFamily="18" charset="0"/>
              </a:rPr>
              <a:t>0</a:t>
            </a:r>
            <a:r>
              <a:rPr lang="en-US" altLang="zh-CN" sz="2000" b="1" dirty="0">
                <a:solidFill>
                  <a:srgbClr val="000000"/>
                </a:solidFill>
                <a:ea typeface="华文细黑" panose="02010600040101010101" pitchFamily="2" charset="-122"/>
                <a:cs typeface="Times New Roman" panose="02020603050405020304" pitchFamily="18" charset="0"/>
              </a:rPr>
              <a:t>,xx,x</a:t>
            </a:r>
            <a:r>
              <a:rPr lang="en-US" altLang="zh-CN" sz="2000" b="1" baseline="30000" dirty="0">
                <a:solidFill>
                  <a:srgbClr val="000000"/>
                </a:solidFill>
                <a:ea typeface="华文细黑" panose="02010600040101010101" pitchFamily="2" charset="-122"/>
                <a:cs typeface="Times New Roman" panose="02020603050405020304" pitchFamily="18" charset="0"/>
              </a:rPr>
              <a:t>5</a:t>
            </a:r>
            <a:r>
              <a:rPr lang="zh-CN" altLang="en-US" sz="2000" b="1" dirty="0">
                <a:solidFill>
                  <a:srgbClr val="000000"/>
                </a:solidFill>
                <a:ea typeface="华文细黑" panose="02010600040101010101" pitchFamily="2" charset="-122"/>
                <a:cs typeface="Times New Roman" panose="02020603050405020304" pitchFamily="18" charset="0"/>
              </a:rPr>
              <a:t>以及</a:t>
            </a:r>
            <a:r>
              <a:rPr lang="en-US" altLang="zh-CN" sz="2000" b="1" dirty="0">
                <a:solidFill>
                  <a:srgbClr val="000000"/>
                </a:solidFill>
                <a:ea typeface="华文细黑" panose="02010600040101010101" pitchFamily="2" charset="-122"/>
                <a:cs typeface="Times New Roman" panose="02020603050405020304" pitchFamily="18" charset="0"/>
              </a:rPr>
              <a:t>A</a:t>
            </a:r>
            <a:r>
              <a:rPr lang="en-US" altLang="zh-CN" sz="2000" b="1" baseline="30000" dirty="0">
                <a:solidFill>
                  <a:srgbClr val="000000"/>
                </a:solidFill>
                <a:ea typeface="华文细黑" panose="02010600040101010101" pitchFamily="2" charset="-122"/>
                <a:cs typeface="Times New Roman" panose="02020603050405020304" pitchFamily="18" charset="0"/>
              </a:rPr>
              <a:t>+</a:t>
            </a:r>
            <a:r>
              <a:rPr lang="en-US" altLang="zh-CN" sz="2000" b="1" dirty="0">
                <a:solidFill>
                  <a:srgbClr val="000000"/>
                </a:solidFill>
                <a:ea typeface="华文细黑" panose="02010600040101010101" pitchFamily="2" charset="-122"/>
                <a:cs typeface="Times New Roman" panose="02020603050405020304" pitchFamily="18" charset="0"/>
              </a:rPr>
              <a:t>.</a:t>
            </a:r>
            <a:endParaRPr lang="en-US" altLang="zh-CN" sz="2000" b="1"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ea typeface="华文细黑" panose="02010600040101010101" pitchFamily="2" charset="-122"/>
                <a:cs typeface="Times New Roman" panose="02020603050405020304" pitchFamily="18" charset="0"/>
              </a:rPr>
              <a:t>3.2   </a:t>
            </a:r>
            <a:r>
              <a:rPr lang="zh-CN" altLang="en-US" sz="2000" b="1" dirty="0">
                <a:ea typeface="华文细黑" panose="02010600040101010101" pitchFamily="2" charset="-122"/>
                <a:cs typeface="Times New Roman" panose="02020603050405020304" pitchFamily="18" charset="0"/>
              </a:rPr>
              <a:t>令∑</a:t>
            </a:r>
            <a:r>
              <a:rPr lang="en-US" altLang="zh-CN" sz="2000" b="1" dirty="0">
                <a:ea typeface="华文细黑" panose="02010600040101010101" pitchFamily="2" charset="-122"/>
                <a:cs typeface="Times New Roman" panose="02020603050405020304" pitchFamily="18" charset="0"/>
              </a:rPr>
              <a:t>={a</a:t>
            </a:r>
            <a:r>
              <a:rPr lang="zh-CN" altLang="en-US" sz="2000" b="1" dirty="0">
                <a:ea typeface="华文细黑" panose="02010600040101010101" pitchFamily="2" charset="-122"/>
                <a:cs typeface="Times New Roman" panose="02020603050405020304" pitchFamily="18" charset="0"/>
              </a:rPr>
              <a:t>，</a:t>
            </a:r>
            <a:r>
              <a:rPr lang="en-US" altLang="zh-CN" sz="2000" b="1" dirty="0">
                <a:ea typeface="华文细黑" panose="02010600040101010101" pitchFamily="2" charset="-122"/>
                <a:cs typeface="Times New Roman" panose="02020603050405020304" pitchFamily="18" charset="0"/>
              </a:rPr>
              <a:t>b</a:t>
            </a:r>
            <a:r>
              <a:rPr lang="zh-CN" altLang="en-US" sz="2000" b="1" dirty="0">
                <a:ea typeface="华文细黑" panose="02010600040101010101" pitchFamily="2" charset="-122"/>
                <a:cs typeface="Times New Roman" panose="02020603050405020304" pitchFamily="18" charset="0"/>
              </a:rPr>
              <a:t>，</a:t>
            </a:r>
            <a:r>
              <a:rPr lang="en-US" altLang="zh-CN" sz="2000" b="1" dirty="0">
                <a:ea typeface="华文细黑" panose="02010600040101010101" pitchFamily="2" charset="-122"/>
                <a:cs typeface="Times New Roman" panose="02020603050405020304" pitchFamily="18" charset="0"/>
              </a:rPr>
              <a:t>c}</a:t>
            </a:r>
            <a:r>
              <a:rPr lang="zh-CN" altLang="en-US" sz="2000" b="1" dirty="0">
                <a:ea typeface="华文细黑" panose="02010600040101010101" pitchFamily="2" charset="-122"/>
                <a:cs typeface="Times New Roman" panose="02020603050405020304" pitchFamily="18" charset="0"/>
              </a:rPr>
              <a:t>，又令</a:t>
            </a:r>
            <a:r>
              <a:rPr lang="en-US" altLang="zh-CN" sz="2000" b="1" dirty="0">
                <a:ea typeface="华文细黑" panose="02010600040101010101" pitchFamily="2" charset="-122"/>
                <a:cs typeface="Times New Roman" panose="02020603050405020304" pitchFamily="18" charset="0"/>
              </a:rPr>
              <a:t>x=</a:t>
            </a:r>
            <a:r>
              <a:rPr lang="en-US" altLang="zh-CN" sz="2000" b="1" dirty="0" err="1">
                <a:ea typeface="华文细黑" panose="02010600040101010101" pitchFamily="2" charset="-122"/>
                <a:cs typeface="Times New Roman" panose="02020603050405020304" pitchFamily="18" charset="0"/>
              </a:rPr>
              <a:t>abc</a:t>
            </a:r>
            <a:r>
              <a:rPr lang="zh-CN" altLang="en-US" sz="2000" b="1" dirty="0">
                <a:ea typeface="华文细黑" panose="02010600040101010101" pitchFamily="2" charset="-122"/>
                <a:cs typeface="Times New Roman" panose="02020603050405020304" pitchFamily="18" charset="0"/>
              </a:rPr>
              <a:t>，</a:t>
            </a:r>
            <a:r>
              <a:rPr lang="en-US" altLang="zh-CN" sz="2000" b="1" dirty="0">
                <a:ea typeface="华文细黑" panose="02010600040101010101" pitchFamily="2" charset="-122"/>
                <a:cs typeface="Times New Roman" panose="02020603050405020304" pitchFamily="18" charset="0"/>
              </a:rPr>
              <a:t>y=b</a:t>
            </a:r>
            <a:r>
              <a:rPr lang="zh-CN" altLang="en-US" sz="2000" b="1" dirty="0">
                <a:ea typeface="华文细黑" panose="02010600040101010101" pitchFamily="2" charset="-122"/>
                <a:cs typeface="Times New Roman" panose="02020603050405020304" pitchFamily="18" charset="0"/>
              </a:rPr>
              <a:t>，</a:t>
            </a:r>
            <a:r>
              <a:rPr lang="en-US" altLang="zh-CN" sz="2000" b="1" dirty="0">
                <a:ea typeface="华文细黑" panose="02010600040101010101" pitchFamily="2" charset="-122"/>
                <a:cs typeface="Times New Roman" panose="02020603050405020304" pitchFamily="18" charset="0"/>
              </a:rPr>
              <a:t>z=</a:t>
            </a:r>
            <a:r>
              <a:rPr lang="en-US" altLang="zh-CN" sz="2000" b="1" dirty="0" err="1">
                <a:ea typeface="华文细黑" panose="02010600040101010101" pitchFamily="2" charset="-122"/>
                <a:cs typeface="Times New Roman" panose="02020603050405020304" pitchFamily="18" charset="0"/>
              </a:rPr>
              <a:t>aab</a:t>
            </a:r>
            <a:r>
              <a:rPr lang="zh-CN" altLang="en-US" sz="2000" b="1" dirty="0">
                <a:ea typeface="华文细黑" panose="02010600040101010101" pitchFamily="2" charset="-122"/>
                <a:cs typeface="Times New Roman" panose="02020603050405020304" pitchFamily="18" charset="0"/>
              </a:rPr>
              <a:t>，写出如下符号串及它们的长度：</a:t>
            </a:r>
            <a:r>
              <a:rPr lang="en-US" altLang="zh-CN" sz="2000" b="1" dirty="0" err="1">
                <a:ea typeface="华文细黑" panose="02010600040101010101" pitchFamily="2" charset="-122"/>
                <a:cs typeface="Times New Roman" panose="02020603050405020304" pitchFamily="18" charset="0"/>
              </a:rPr>
              <a:t>xy</a:t>
            </a:r>
            <a:r>
              <a:rPr lang="zh-CN" altLang="en-US" sz="2000" b="1" dirty="0">
                <a:ea typeface="华文细黑" panose="02010600040101010101" pitchFamily="2" charset="-122"/>
                <a:cs typeface="Times New Roman" panose="02020603050405020304" pitchFamily="18" charset="0"/>
              </a:rPr>
              <a:t>，</a:t>
            </a:r>
            <a:r>
              <a:rPr lang="en-US" altLang="zh-CN" sz="2000" b="1" dirty="0" err="1">
                <a:ea typeface="华文细黑" panose="02010600040101010101" pitchFamily="2" charset="-122"/>
                <a:cs typeface="Times New Roman" panose="02020603050405020304" pitchFamily="18" charset="0"/>
              </a:rPr>
              <a:t>xyz</a:t>
            </a:r>
            <a:r>
              <a:rPr lang="zh-CN" altLang="en-US" sz="2000" b="1" dirty="0">
                <a:ea typeface="华文细黑" panose="02010600040101010101" pitchFamily="2" charset="-122"/>
                <a:cs typeface="Times New Roman" panose="02020603050405020304" pitchFamily="18" charset="0"/>
              </a:rPr>
              <a:t>，（</a:t>
            </a:r>
            <a:r>
              <a:rPr lang="en-US" altLang="zh-CN" sz="2000" b="1" dirty="0" err="1">
                <a:ea typeface="华文细黑" panose="02010600040101010101" pitchFamily="2" charset="-122"/>
                <a:cs typeface="Times New Roman" panose="02020603050405020304" pitchFamily="18" charset="0"/>
              </a:rPr>
              <a:t>xy</a:t>
            </a:r>
            <a:r>
              <a:rPr lang="zh-CN" altLang="en-US" sz="2000" b="1" dirty="0">
                <a:ea typeface="华文细黑" panose="02010600040101010101" pitchFamily="2" charset="-122"/>
                <a:cs typeface="Times New Roman" panose="02020603050405020304" pitchFamily="18" charset="0"/>
              </a:rPr>
              <a:t>）</a:t>
            </a:r>
            <a:r>
              <a:rPr lang="en-US" altLang="zh-CN" sz="2000" b="1" baseline="30000" dirty="0">
                <a:ea typeface="华文细黑" panose="02010600040101010101" pitchFamily="2" charset="-122"/>
                <a:cs typeface="Times New Roman" panose="02020603050405020304" pitchFamily="18" charset="0"/>
              </a:rPr>
              <a:t>3</a:t>
            </a:r>
            <a:endParaRPr lang="en-US" altLang="zh-CN" sz="2000" b="1" dirty="0">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ea typeface="华文细黑" panose="02010600040101010101" pitchFamily="2" charset="-122"/>
                <a:cs typeface="Times New Roman" panose="02020603050405020304" pitchFamily="18" charset="0"/>
              </a:rPr>
              <a:t>3.3   </a:t>
            </a:r>
            <a:r>
              <a:rPr lang="zh-CN" altLang="en-US" sz="2000" b="1" dirty="0">
                <a:ea typeface="华文细黑" panose="02010600040101010101" pitchFamily="2" charset="-122"/>
                <a:cs typeface="Times New Roman" panose="02020603050405020304" pitchFamily="18" charset="0"/>
              </a:rPr>
              <a:t>设有文法</a:t>
            </a:r>
            <a:r>
              <a:rPr lang="en-US" altLang="zh-CN" sz="2000" b="1" dirty="0">
                <a:ea typeface="华文细黑" panose="02010600040101010101" pitchFamily="2" charset="-122"/>
                <a:cs typeface="Times New Roman" panose="02020603050405020304" pitchFamily="18" charset="0"/>
              </a:rPr>
              <a:t>G[S]</a:t>
            </a:r>
            <a:r>
              <a:rPr lang="zh-CN" altLang="en-US" sz="2000" b="1" dirty="0">
                <a:ea typeface="华文细黑" panose="02010600040101010101" pitchFamily="2" charset="-122"/>
                <a:cs typeface="Times New Roman" panose="02020603050405020304" pitchFamily="18" charset="0"/>
              </a:rPr>
              <a:t>：</a:t>
            </a:r>
            <a:r>
              <a:rPr lang="en-US" altLang="zh-CN" sz="2000" b="1" dirty="0">
                <a:ea typeface="华文细黑" panose="02010600040101010101" pitchFamily="2" charset="-122"/>
                <a:cs typeface="Times New Roman" panose="02020603050405020304" pitchFamily="18" charset="0"/>
              </a:rPr>
              <a:t>S∷=SS*|SS+|a</a:t>
            </a:r>
            <a:r>
              <a:rPr lang="zh-CN" altLang="en-US" sz="2000" b="1" dirty="0">
                <a:ea typeface="华文细黑" panose="02010600040101010101" pitchFamily="2" charset="-122"/>
                <a:cs typeface="Times New Roman" panose="02020603050405020304" pitchFamily="18" charset="0"/>
              </a:rPr>
              <a:t>，写出符号串</a:t>
            </a:r>
            <a:r>
              <a:rPr lang="en-US" altLang="zh-CN" sz="2000" b="1" dirty="0" err="1">
                <a:ea typeface="华文细黑" panose="02010600040101010101" pitchFamily="2" charset="-122"/>
                <a:cs typeface="Times New Roman" panose="02020603050405020304" pitchFamily="18" charset="0"/>
              </a:rPr>
              <a:t>aa+a</a:t>
            </a:r>
            <a:r>
              <a:rPr lang="en-US" altLang="zh-CN" sz="2000" b="1" dirty="0">
                <a:ea typeface="华文细黑" panose="02010600040101010101" pitchFamily="2" charset="-122"/>
                <a:cs typeface="Times New Roman" panose="02020603050405020304" pitchFamily="18" charset="0"/>
              </a:rPr>
              <a:t>*</a:t>
            </a:r>
            <a:r>
              <a:rPr lang="zh-CN" altLang="en-US" sz="2000" b="1" dirty="0">
                <a:ea typeface="华文细黑" panose="02010600040101010101" pitchFamily="2" charset="-122"/>
                <a:cs typeface="Times New Roman" panose="02020603050405020304" pitchFamily="18" charset="0"/>
              </a:rPr>
              <a:t>规范推导，并构造语法树。</a:t>
            </a:r>
            <a:endParaRPr lang="zh-CN" altLang="en-US" sz="2000" b="1" dirty="0">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solidFill>
                  <a:srgbClr val="FF0000"/>
                </a:solidFill>
                <a:ea typeface="华文细黑" panose="02010600040101010101" pitchFamily="2" charset="-122"/>
                <a:cs typeface="Times New Roman" panose="02020603050405020304" pitchFamily="18" charset="0"/>
              </a:rPr>
              <a:t>3.4 </a:t>
            </a:r>
            <a:r>
              <a:rPr lang="en-US" altLang="zh-CN" sz="2000" b="1" dirty="0">
                <a:ea typeface="华文细黑" panose="02010600040101010101" pitchFamily="2" charset="-122"/>
                <a:cs typeface="Times New Roman" panose="02020603050405020304" pitchFamily="18" charset="0"/>
              </a:rPr>
              <a:t>  </a:t>
            </a:r>
            <a:r>
              <a:rPr lang="zh-CN" altLang="en-US" sz="2000" b="1" dirty="0">
                <a:ea typeface="华文细黑" panose="02010600040101010101" pitchFamily="2" charset="-122"/>
                <a:cs typeface="Times New Roman" panose="02020603050405020304" pitchFamily="18" charset="0"/>
              </a:rPr>
              <a:t>已知文法</a:t>
            </a:r>
            <a:r>
              <a:rPr lang="en-US" altLang="zh-CN" sz="2000" b="1" dirty="0">
                <a:ea typeface="华文细黑" panose="02010600040101010101" pitchFamily="2" charset="-122"/>
                <a:cs typeface="Times New Roman" panose="02020603050405020304" pitchFamily="18" charset="0"/>
              </a:rPr>
              <a:t>G[S]</a:t>
            </a:r>
            <a:r>
              <a:rPr lang="zh-CN" altLang="en-US" sz="2000" b="1" dirty="0">
                <a:ea typeface="华文细黑" panose="02010600040101010101" pitchFamily="2" charset="-122"/>
                <a:cs typeface="Times New Roman" panose="02020603050405020304" pitchFamily="18" charset="0"/>
              </a:rPr>
              <a:t>： </a:t>
            </a:r>
            <a:r>
              <a:rPr lang="en-US" altLang="zh-CN" sz="2000" b="1" dirty="0">
                <a:ea typeface="华文细黑" panose="02010600040101010101" pitchFamily="2" charset="-122"/>
                <a:cs typeface="Times New Roman" panose="02020603050405020304" pitchFamily="18" charset="0"/>
              </a:rPr>
              <a:t>S∷=AB   A∷=</a:t>
            </a:r>
            <a:r>
              <a:rPr lang="en-US" altLang="zh-CN" sz="2000" b="1" dirty="0" err="1">
                <a:ea typeface="华文细黑" panose="02010600040101010101" pitchFamily="2" charset="-122"/>
                <a:cs typeface="Times New Roman" panose="02020603050405020304" pitchFamily="18" charset="0"/>
              </a:rPr>
              <a:t>aA︱ε</a:t>
            </a:r>
            <a:r>
              <a:rPr lang="en-US" altLang="zh-CN" sz="2000" b="1" dirty="0">
                <a:ea typeface="华文细黑" panose="02010600040101010101" pitchFamily="2" charset="-122"/>
                <a:cs typeface="Times New Roman" panose="02020603050405020304" pitchFamily="18" charset="0"/>
              </a:rPr>
              <a:t>    B∷=</a:t>
            </a:r>
            <a:r>
              <a:rPr lang="en-US" altLang="zh-CN" sz="2000" b="1" dirty="0" err="1">
                <a:ea typeface="华文细黑" panose="02010600040101010101" pitchFamily="2" charset="-122"/>
                <a:cs typeface="Times New Roman" panose="02020603050405020304" pitchFamily="18" charset="0"/>
              </a:rPr>
              <a:t>bBc︱bc</a:t>
            </a:r>
            <a:r>
              <a:rPr lang="en-US" altLang="zh-CN" sz="2000" b="1" dirty="0">
                <a:ea typeface="华文细黑" panose="02010600040101010101" pitchFamily="2" charset="-122"/>
                <a:cs typeface="Times New Roman" panose="02020603050405020304" pitchFamily="18" charset="0"/>
              </a:rPr>
              <a:t> , </a:t>
            </a:r>
            <a:r>
              <a:rPr lang="zh-CN" altLang="en-US" sz="2000" b="1" dirty="0">
                <a:ea typeface="华文细黑" panose="02010600040101010101" pitchFamily="2" charset="-122"/>
                <a:cs typeface="Times New Roman" panose="02020603050405020304" pitchFamily="18" charset="0"/>
              </a:rPr>
              <a:t>写出该文法描述的语言。</a:t>
            </a:r>
            <a:endParaRPr lang="zh-CN" altLang="en-US" sz="2000" b="1" dirty="0">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ea typeface="华文细黑" panose="02010600040101010101" pitchFamily="2" charset="-122"/>
                <a:cs typeface="Times New Roman" panose="02020603050405020304" pitchFamily="18" charset="0"/>
              </a:rPr>
              <a:t>3.5   </a:t>
            </a:r>
            <a:r>
              <a:rPr lang="zh-CN" altLang="en-US" sz="2000" b="1" dirty="0">
                <a:ea typeface="华文细黑" panose="02010600040101010101" pitchFamily="2" charset="-122"/>
                <a:cs typeface="Times New Roman" panose="02020603050405020304" pitchFamily="18" charset="0"/>
              </a:rPr>
              <a:t>设有文法</a:t>
            </a:r>
            <a:r>
              <a:rPr lang="en-US" altLang="zh-CN" sz="2000" b="1" dirty="0">
                <a:ea typeface="华文细黑" panose="02010600040101010101" pitchFamily="2" charset="-122"/>
                <a:cs typeface="Times New Roman" panose="02020603050405020304" pitchFamily="18" charset="0"/>
              </a:rPr>
              <a:t>G[S]</a:t>
            </a:r>
            <a:r>
              <a:rPr lang="zh-CN" altLang="en-US" sz="2000" b="1" dirty="0">
                <a:ea typeface="华文细黑" panose="02010600040101010101" pitchFamily="2" charset="-122"/>
                <a:cs typeface="Times New Roman" panose="02020603050405020304" pitchFamily="18" charset="0"/>
              </a:rPr>
              <a:t>：</a:t>
            </a:r>
            <a:r>
              <a:rPr lang="en-US" altLang="zh-CN" sz="2000" b="1" dirty="0">
                <a:ea typeface="华文细黑" panose="02010600040101010101" pitchFamily="2" charset="-122"/>
                <a:cs typeface="Times New Roman" panose="02020603050405020304" pitchFamily="18" charset="0"/>
              </a:rPr>
              <a:t>S∷=S*S|S+S|(S)|a</a:t>
            </a:r>
            <a:r>
              <a:rPr lang="zh-CN" altLang="en-US" sz="2000" b="1" dirty="0">
                <a:ea typeface="华文细黑" panose="02010600040101010101" pitchFamily="2" charset="-122"/>
                <a:cs typeface="Times New Roman" panose="02020603050405020304" pitchFamily="18" charset="0"/>
              </a:rPr>
              <a:t>，该文法是二义性文法吗？</a:t>
            </a:r>
            <a:endParaRPr lang="zh-CN" altLang="en-US" sz="2000" b="1" dirty="0">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solidFill>
                  <a:srgbClr val="000000"/>
                </a:solidFill>
                <a:ea typeface="华文细黑" panose="02010600040101010101" pitchFamily="2" charset="-122"/>
                <a:cs typeface="Times New Roman" panose="02020603050405020304" pitchFamily="18" charset="0"/>
              </a:rPr>
              <a:t>3.6   </a:t>
            </a:r>
            <a:r>
              <a:rPr lang="zh-CN" altLang="en-US" sz="2000" b="1" dirty="0">
                <a:solidFill>
                  <a:srgbClr val="000000"/>
                </a:solidFill>
                <a:ea typeface="华文细黑" panose="02010600040101010101" pitchFamily="2" charset="-122"/>
                <a:cs typeface="Times New Roman" panose="02020603050405020304" pitchFamily="18" charset="0"/>
              </a:rPr>
              <a:t>写一文法，使其语言是奇正整数集合。</a:t>
            </a:r>
            <a:r>
              <a:rPr lang="zh-CN" altLang="en-US" sz="2000" b="1" dirty="0">
                <a:ea typeface="华文细黑" panose="02010600040101010101" pitchFamily="2" charset="-122"/>
                <a:cs typeface="Times New Roman" panose="02020603050405020304" pitchFamily="18" charset="0"/>
              </a:rPr>
              <a:t> </a:t>
            </a:r>
            <a:endParaRPr lang="zh-CN" altLang="en-US" sz="2000" b="1" dirty="0">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solidFill>
                  <a:srgbClr val="FF0000"/>
                </a:solidFill>
                <a:ea typeface="华文细黑" panose="02010600040101010101" pitchFamily="2" charset="-122"/>
                <a:cs typeface="Times New Roman" panose="02020603050405020304" pitchFamily="18" charset="0"/>
              </a:rPr>
              <a:t>3.7  </a:t>
            </a:r>
            <a:r>
              <a:rPr lang="en-US" altLang="zh-CN" sz="2000" b="1" dirty="0">
                <a:solidFill>
                  <a:srgbClr val="000000"/>
                </a:solidFill>
                <a:ea typeface="华文细黑" panose="02010600040101010101" pitchFamily="2" charset="-122"/>
                <a:cs typeface="Times New Roman" panose="02020603050405020304" pitchFamily="18" charset="0"/>
              </a:rPr>
              <a:t> </a:t>
            </a:r>
            <a:r>
              <a:rPr lang="zh-CN" altLang="en-US" sz="2000" b="1" dirty="0">
                <a:solidFill>
                  <a:srgbClr val="000000"/>
                </a:solidFill>
                <a:ea typeface="华文细黑" panose="02010600040101010101" pitchFamily="2" charset="-122"/>
                <a:cs typeface="Times New Roman" panose="02020603050405020304" pitchFamily="18" charset="0"/>
              </a:rPr>
              <a:t>给出语言</a:t>
            </a:r>
            <a:r>
              <a:rPr lang="en-US" altLang="zh-CN" sz="2000" b="1" dirty="0">
                <a:solidFill>
                  <a:srgbClr val="000000"/>
                </a:solidFill>
                <a:ea typeface="华文细黑" panose="02010600040101010101" pitchFamily="2" charset="-122"/>
                <a:cs typeface="Times New Roman" panose="02020603050405020304" pitchFamily="18" charset="0"/>
              </a:rPr>
              <a:t>{a</a:t>
            </a:r>
            <a:r>
              <a:rPr lang="en-US" altLang="zh-CN" sz="2000" b="1" baseline="30000" dirty="0">
                <a:solidFill>
                  <a:srgbClr val="000000"/>
                </a:solidFill>
                <a:ea typeface="华文细黑" panose="02010600040101010101" pitchFamily="2" charset="-122"/>
                <a:cs typeface="Times New Roman" panose="02020603050405020304" pitchFamily="18" charset="0"/>
              </a:rPr>
              <a:t>n</a:t>
            </a:r>
            <a:r>
              <a:rPr lang="en-US" altLang="zh-CN" sz="2000" b="1" dirty="0">
                <a:solidFill>
                  <a:srgbClr val="000000"/>
                </a:solidFill>
                <a:ea typeface="华文细黑" panose="02010600040101010101" pitchFamily="2" charset="-122"/>
                <a:cs typeface="Times New Roman" panose="02020603050405020304" pitchFamily="18" charset="0"/>
              </a:rPr>
              <a:t>b</a:t>
            </a:r>
            <a:r>
              <a:rPr lang="en-US" altLang="zh-CN" sz="2000" b="1" baseline="30000" dirty="0">
                <a:solidFill>
                  <a:srgbClr val="000000"/>
                </a:solidFill>
                <a:ea typeface="华文细黑" panose="02010600040101010101" pitchFamily="2" charset="-122"/>
                <a:cs typeface="Times New Roman" panose="02020603050405020304" pitchFamily="18" charset="0"/>
              </a:rPr>
              <a:t>m</a:t>
            </a:r>
            <a:r>
              <a:rPr lang="en-US" altLang="zh-CN" sz="2000" b="1" dirty="0">
                <a:solidFill>
                  <a:srgbClr val="000000"/>
                </a:solidFill>
                <a:ea typeface="华文细黑" panose="02010600040101010101" pitchFamily="2" charset="-122"/>
                <a:cs typeface="Times New Roman" panose="02020603050405020304" pitchFamily="18" charset="0"/>
              </a:rPr>
              <a:t>c</a:t>
            </a:r>
            <a:r>
              <a:rPr lang="en-US" altLang="zh-CN" sz="2000" b="1" baseline="30000" dirty="0">
                <a:solidFill>
                  <a:srgbClr val="000000"/>
                </a:solidFill>
                <a:ea typeface="华文细黑" panose="02010600040101010101" pitchFamily="2" charset="-122"/>
                <a:cs typeface="Times New Roman" panose="02020603050405020304" pitchFamily="18" charset="0"/>
              </a:rPr>
              <a:t>k</a:t>
            </a:r>
            <a:r>
              <a:rPr lang="en-US" altLang="zh-CN" sz="2000" b="1" dirty="0">
                <a:solidFill>
                  <a:srgbClr val="000000"/>
                </a:solidFill>
                <a:ea typeface="华文细黑" panose="02010600040101010101" pitchFamily="2" charset="-122"/>
                <a:cs typeface="Times New Roman" panose="02020603050405020304" pitchFamily="18" charset="0"/>
              </a:rPr>
              <a:t>|n,m,k≥0}</a:t>
            </a:r>
            <a:r>
              <a:rPr lang="zh-CN" altLang="en-US" sz="2000" b="1" dirty="0">
                <a:solidFill>
                  <a:srgbClr val="000000"/>
                </a:solidFill>
                <a:ea typeface="华文细黑" panose="02010600040101010101" pitchFamily="2" charset="-122"/>
                <a:cs typeface="Times New Roman" panose="02020603050405020304" pitchFamily="18" charset="0"/>
              </a:rPr>
              <a:t>的文法。</a:t>
            </a:r>
            <a:r>
              <a:rPr lang="zh-CN" altLang="en-US" sz="2000" b="1" dirty="0">
                <a:ea typeface="华文细黑" panose="02010600040101010101" pitchFamily="2" charset="-122"/>
                <a:cs typeface="Times New Roman" panose="02020603050405020304" pitchFamily="18" charset="0"/>
              </a:rPr>
              <a:t> </a:t>
            </a:r>
            <a:endParaRPr lang="zh-CN" altLang="en-US" sz="2000" b="1" dirty="0">
              <a:ea typeface="华文细黑" panose="02010600040101010101" pitchFamily="2" charset="-122"/>
              <a:cs typeface="Times New Roman" panose="02020603050405020304" pitchFamily="18" charset="0"/>
            </a:endParaRPr>
          </a:p>
        </p:txBody>
      </p:sp>
      <p:sp>
        <p:nvSpPr>
          <p:cNvPr id="133124" name="Text Box 6"/>
          <p:cNvSpPr txBox="1">
            <a:spLocks noChangeArrowheads="1"/>
          </p:cNvSpPr>
          <p:nvPr/>
        </p:nvSpPr>
        <p:spPr bwMode="auto">
          <a:xfrm>
            <a:off x="539750" y="333375"/>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a:solidFill>
                  <a:srgbClr val="FF0000"/>
                </a:solidFill>
                <a:ea typeface="华文细黑" panose="02010600040101010101" pitchFamily="2" charset="-122"/>
              </a:rPr>
              <a:t>习题 </a:t>
            </a:r>
            <a:r>
              <a:rPr kumimoji="0" lang="en-US" altLang="zh-CN">
                <a:solidFill>
                  <a:srgbClr val="FF0000"/>
                </a:solidFill>
                <a:ea typeface="华文细黑" panose="02010600040101010101" pitchFamily="2" charset="-122"/>
              </a:rPr>
              <a:t>3</a:t>
            </a:r>
            <a:endParaRPr kumimoji="0" lang="en-US" altLang="zh-CN">
              <a:solidFill>
                <a:srgbClr val="FF0000"/>
              </a:solidFill>
              <a:ea typeface="华文细黑" panose="02010600040101010101" pitchFamily="2" charset="-122"/>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90B3A68-5D17-47FF-A97C-3B68AE142E69}"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34147" name="Rectangle 2"/>
          <p:cNvSpPr>
            <a:spLocks noGrp="1" noChangeArrowheads="1"/>
          </p:cNvSpPr>
          <p:nvPr>
            <p:ph type="title"/>
          </p:nvPr>
        </p:nvSpPr>
        <p:spPr>
          <a:xfrm>
            <a:off x="468313" y="188913"/>
            <a:ext cx="8064500" cy="647700"/>
          </a:xfrm>
        </p:spPr>
        <p:txBody>
          <a:bodyPr/>
          <a:lstStyle/>
          <a:p>
            <a:pPr eaLnBrk="1" hangingPunct="1"/>
            <a:r>
              <a:rPr lang="zh-CN" altLang="en-US" sz="3200"/>
              <a:t>习题（构造文法）</a:t>
            </a:r>
            <a:endParaRPr lang="zh-CN" altLang="en-US" sz="3200"/>
          </a:p>
        </p:txBody>
      </p:sp>
      <p:sp>
        <p:nvSpPr>
          <p:cNvPr id="300035" name="Rectangle 3"/>
          <p:cNvSpPr>
            <a:spLocks noGrp="1" noChangeArrowheads="1"/>
          </p:cNvSpPr>
          <p:nvPr>
            <p:ph type="body" idx="1"/>
          </p:nvPr>
        </p:nvSpPr>
        <p:spPr>
          <a:xfrm>
            <a:off x="457200" y="981075"/>
            <a:ext cx="8229600" cy="5149850"/>
          </a:xfrm>
        </p:spPr>
        <p:txBody>
          <a:bodyPr/>
          <a:lstStyle/>
          <a:p>
            <a:pPr eaLnBrk="1" hangingPunct="1">
              <a:lnSpc>
                <a:spcPct val="12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给出生成下述语言的文法，并指出语言类型。</a:t>
            </a:r>
            <a:r>
              <a:rPr lang="en-US" altLang="zh-CN" sz="2400" b="1" dirty="0">
                <a:latin typeface="Times New Roman" panose="02020603050405020304" pitchFamily="18" charset="0"/>
                <a:cs typeface="Times New Roman" panose="02020603050405020304" pitchFamily="18" charset="0"/>
              </a:rPr>
              <a:t>( 2</a:t>
            </a:r>
            <a:r>
              <a:rPr lang="zh-CN" altLang="en-US" sz="2400" b="1" dirty="0">
                <a:latin typeface="Times New Roman" panose="02020603050405020304" pitchFamily="18" charset="0"/>
                <a:cs typeface="Times New Roman" panose="02020603050405020304" pitchFamily="18" charset="0"/>
              </a:rPr>
              <a:t>型还是</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型</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400" b="1" dirty="0">
                <a:latin typeface="Times New Roman" panose="02020603050405020304" pitchFamily="18" charset="0"/>
                <a:cs typeface="Times New Roman" panose="02020603050405020304" pitchFamily="18" charset="0"/>
              </a:rPr>
              <a:t>语言 </a:t>
            </a:r>
            <a:r>
              <a:rPr lang="en-US" altLang="zh-CN" sz="2400" b="1" dirty="0">
                <a:latin typeface="Times New Roman" panose="02020603050405020304" pitchFamily="18" charset="0"/>
                <a:cs typeface="Times New Roman" panose="02020603050405020304" pitchFamily="18" charset="0"/>
              </a:rPr>
              <a:t>L = { </a:t>
            </a:r>
            <a:r>
              <a:rPr lang="en-US" altLang="zh-CN" sz="2400" b="1" dirty="0" err="1">
                <a:latin typeface="Times New Roman" panose="02020603050405020304" pitchFamily="18" charset="0"/>
                <a:cs typeface="Times New Roman" panose="02020603050405020304" pitchFamily="18" charset="0"/>
              </a:rPr>
              <a:t>a</a:t>
            </a:r>
            <a:r>
              <a:rPr lang="en-US" altLang="zh-CN" sz="2400" b="1" baseline="30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b</a:t>
            </a:r>
            <a:r>
              <a:rPr lang="en-US" altLang="zh-CN" sz="2400" b="1" baseline="30000" dirty="0" err="1">
                <a:latin typeface="Times New Roman" panose="02020603050405020304" pitchFamily="18" charset="0"/>
                <a:cs typeface="Times New Roman" panose="02020603050405020304" pitchFamily="18" charset="0"/>
              </a:rPr>
              <a:t>j</a:t>
            </a:r>
            <a:r>
              <a:rPr lang="en-US" altLang="zh-CN" sz="2400" b="1" baseline="300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i≠j</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i,j</a:t>
            </a:r>
            <a:r>
              <a:rPr lang="en-US" altLang="zh-CN" sz="2400" b="1" dirty="0">
                <a:latin typeface="Times New Roman" panose="02020603050405020304" pitchFamily="18" charset="0"/>
                <a:cs typeface="Times New Roman" panose="02020603050405020304" pitchFamily="18" charset="0"/>
              </a:rPr>
              <a:t>&gt;0 }</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思路：该语言可视为两个语言的并集：</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    </a:t>
            </a:r>
            <a:endParaRPr lang="zh-CN" altLang="en-US" sz="24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2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L1 = { </a:t>
            </a:r>
            <a:r>
              <a:rPr lang="en-US" altLang="zh-CN" sz="2400" b="1" dirty="0" err="1">
                <a:latin typeface="Times New Roman" panose="02020603050405020304" pitchFamily="18" charset="0"/>
                <a:cs typeface="Times New Roman" panose="02020603050405020304" pitchFamily="18" charset="0"/>
              </a:rPr>
              <a:t>a</a:t>
            </a:r>
            <a:r>
              <a:rPr lang="en-US" altLang="zh-CN" sz="2400" b="1" baseline="30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b</a:t>
            </a:r>
            <a:r>
              <a:rPr lang="en-US" altLang="zh-CN" sz="2400" b="1" baseline="30000" dirty="0" err="1">
                <a:latin typeface="Times New Roman" panose="02020603050405020304" pitchFamily="18" charset="0"/>
                <a:cs typeface="Times New Roman" panose="02020603050405020304" pitchFamily="18" charset="0"/>
              </a:rPr>
              <a:t>j</a:t>
            </a:r>
            <a:r>
              <a:rPr lang="en-US" altLang="zh-CN" sz="2400" b="1" baseline="300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&gt;j&gt;0</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L2 = { </a:t>
            </a:r>
            <a:r>
              <a:rPr lang="en-US" altLang="zh-CN" sz="2400" b="1" dirty="0" err="1">
                <a:latin typeface="Times New Roman" panose="02020603050405020304" pitchFamily="18" charset="0"/>
                <a:cs typeface="Times New Roman" panose="02020603050405020304" pitchFamily="18" charset="0"/>
              </a:rPr>
              <a:t>a</a:t>
            </a:r>
            <a:r>
              <a:rPr lang="en-US" altLang="zh-CN" sz="2400" b="1" baseline="30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b</a:t>
            </a:r>
            <a:r>
              <a:rPr lang="en-US" altLang="zh-CN" sz="2400" b="1" baseline="30000" dirty="0" err="1">
                <a:latin typeface="Times New Roman" panose="02020603050405020304" pitchFamily="18" charset="0"/>
                <a:cs typeface="Times New Roman" panose="02020603050405020304" pitchFamily="18" charset="0"/>
              </a:rPr>
              <a:t>j</a:t>
            </a:r>
            <a:r>
              <a:rPr lang="en-US" altLang="zh-CN" sz="2400" b="1" baseline="300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j&gt;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&gt;0 </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20000"/>
              </a:lnSpc>
              <a:buFont typeface="Wingdings" panose="05000000000000000000" pitchFamily="2" charset="2"/>
              <a:buNone/>
            </a:pPr>
            <a:endParaRPr lang="en-US" altLang="zh-CN" sz="24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2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答案 </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(1) SAC|CB               </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S</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 a</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b</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个数不相等）</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2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A</a:t>
            </a:r>
            <a:r>
              <a:rPr lang="en-US" altLang="zh-CN" sz="2400" b="1" dirty="0" err="1">
                <a:latin typeface="Times New Roman" panose="02020603050405020304" pitchFamily="18" charset="0"/>
                <a:cs typeface="Times New Roman" panose="02020603050405020304" pitchFamily="18" charset="0"/>
                <a:sym typeface="Wingdings" panose="05000000000000000000" pitchFamily="2" charset="2"/>
              </a:rPr>
              <a:t>aA|a</a:t>
            </a:r>
            <a:endParaRPr lang="en-US" altLang="zh-CN" sz="24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2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B</a:t>
            </a:r>
            <a:r>
              <a:rPr lang="en-US" altLang="zh-CN" sz="2400" b="1" dirty="0" err="1">
                <a:latin typeface="Times New Roman" panose="02020603050405020304" pitchFamily="18" charset="0"/>
                <a:cs typeface="Times New Roman" panose="02020603050405020304" pitchFamily="18" charset="0"/>
                <a:sym typeface="Wingdings" panose="05000000000000000000" pitchFamily="2" charset="2"/>
              </a:rPr>
              <a:t>bB|b</a:t>
            </a:r>
            <a:endParaRPr lang="en-US" altLang="zh-CN" sz="24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2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a:t>
            </a:r>
            <a:r>
              <a:rPr lang="en-US" altLang="zh-CN" sz="2400" b="1" dirty="0" err="1">
                <a:latin typeface="Times New Roman" panose="02020603050405020304" pitchFamily="18" charset="0"/>
                <a:cs typeface="Times New Roman" panose="02020603050405020304" pitchFamily="18" charset="0"/>
                <a:sym typeface="Wingdings" panose="05000000000000000000" pitchFamily="2" charset="2"/>
              </a:rPr>
              <a:t>aCb|ab</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 a</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b</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个数相等）</a:t>
            </a:r>
            <a:r>
              <a:rPr lang="zh-CN" altLang="en-US" sz="2400" b="1" dirty="0">
                <a:latin typeface="Times New Roman" panose="02020603050405020304" pitchFamily="18" charset="0"/>
                <a:cs typeface="Times New Roman" panose="02020603050405020304" pitchFamily="18" charset="0"/>
              </a:rPr>
              <a:t> </a:t>
            </a:r>
            <a:endParaRPr lang="zh-CN" altLang="en-US" sz="1600" b="1" dirty="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0035">
                                            <p:txEl>
                                              <p:pRg st="2" end="2"/>
                                            </p:txEl>
                                          </p:spTgt>
                                        </p:tgtEl>
                                        <p:attrNameLst>
                                          <p:attrName>style.visibility</p:attrName>
                                        </p:attrNameLst>
                                      </p:cBhvr>
                                      <p:to>
                                        <p:strVal val="visible"/>
                                      </p:to>
                                    </p:set>
                                    <p:anim calcmode="lin" valueType="num">
                                      <p:cBhvr additive="base">
                                        <p:cTn id="7" dur="500" fill="hold"/>
                                        <p:tgtEl>
                                          <p:spTgt spid="3000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00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0035">
                                            <p:txEl>
                                              <p:pRg st="3" end="3"/>
                                            </p:txEl>
                                          </p:spTgt>
                                        </p:tgtEl>
                                        <p:attrNameLst>
                                          <p:attrName>style.visibility</p:attrName>
                                        </p:attrNameLst>
                                      </p:cBhvr>
                                      <p:to>
                                        <p:strVal val="visible"/>
                                      </p:to>
                                    </p:set>
                                    <p:anim calcmode="lin" valueType="num">
                                      <p:cBhvr additive="base">
                                        <p:cTn id="11" dur="500" fill="hold"/>
                                        <p:tgtEl>
                                          <p:spTgt spid="3000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0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0035">
                                            <p:txEl>
                                              <p:pRg st="5" end="5"/>
                                            </p:txEl>
                                          </p:spTgt>
                                        </p:tgtEl>
                                        <p:attrNameLst>
                                          <p:attrName>style.visibility</p:attrName>
                                        </p:attrNameLst>
                                      </p:cBhvr>
                                      <p:to>
                                        <p:strVal val="visible"/>
                                      </p:to>
                                    </p:set>
                                    <p:anim calcmode="lin" valueType="num">
                                      <p:cBhvr additive="base">
                                        <p:cTn id="17" dur="500" fill="hold"/>
                                        <p:tgtEl>
                                          <p:spTgt spid="30003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003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0035">
                                            <p:txEl>
                                              <p:pRg st="6" end="6"/>
                                            </p:txEl>
                                          </p:spTgt>
                                        </p:tgtEl>
                                        <p:attrNameLst>
                                          <p:attrName>style.visibility</p:attrName>
                                        </p:attrNameLst>
                                      </p:cBhvr>
                                      <p:to>
                                        <p:strVal val="visible"/>
                                      </p:to>
                                    </p:set>
                                    <p:anim calcmode="lin" valueType="num">
                                      <p:cBhvr additive="base">
                                        <p:cTn id="21" dur="500" fill="hold"/>
                                        <p:tgtEl>
                                          <p:spTgt spid="30003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003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0035">
                                            <p:txEl>
                                              <p:pRg st="7" end="7"/>
                                            </p:txEl>
                                          </p:spTgt>
                                        </p:tgtEl>
                                        <p:attrNameLst>
                                          <p:attrName>style.visibility</p:attrName>
                                        </p:attrNameLst>
                                      </p:cBhvr>
                                      <p:to>
                                        <p:strVal val="visible"/>
                                      </p:to>
                                    </p:set>
                                    <p:anim calcmode="lin" valueType="num">
                                      <p:cBhvr additive="base">
                                        <p:cTn id="25" dur="500" fill="hold"/>
                                        <p:tgtEl>
                                          <p:spTgt spid="30003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003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0035">
                                            <p:txEl>
                                              <p:pRg st="8" end="8"/>
                                            </p:txEl>
                                          </p:spTgt>
                                        </p:tgtEl>
                                        <p:attrNameLst>
                                          <p:attrName>style.visibility</p:attrName>
                                        </p:attrNameLst>
                                      </p:cBhvr>
                                      <p:to>
                                        <p:strVal val="visible"/>
                                      </p:to>
                                    </p:set>
                                    <p:anim calcmode="lin" valueType="num">
                                      <p:cBhvr additive="base">
                                        <p:cTn id="29" dur="500" fill="hold"/>
                                        <p:tgtEl>
                                          <p:spTgt spid="30003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00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4829DE4-417E-43BF-81FB-FE625F7A5059}"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6387" name="Rectangle 2"/>
          <p:cNvSpPr>
            <a:spLocks noGrp="1" noChangeArrowheads="1"/>
          </p:cNvSpPr>
          <p:nvPr>
            <p:ph type="title"/>
          </p:nvPr>
        </p:nvSpPr>
        <p:spPr>
          <a:xfrm>
            <a:off x="685800" y="76200"/>
            <a:ext cx="7772400" cy="762000"/>
          </a:xfrm>
        </p:spPr>
        <p:txBody>
          <a:bodyPr/>
          <a:lstStyle/>
          <a:p>
            <a:pPr eaLnBrk="1" hangingPunct="1"/>
            <a:r>
              <a:rPr lang="zh-CN" altLang="en-US" sz="3200" b="1">
                <a:solidFill>
                  <a:srgbClr val="FF0000"/>
                </a:solidFill>
                <a:latin typeface="华文细黑" panose="02010600040101010101" pitchFamily="2" charset="-122"/>
              </a:rPr>
              <a:t>文法的例子</a:t>
            </a:r>
            <a:r>
              <a:rPr lang="zh-CN" altLang="en-US"/>
              <a:t> </a:t>
            </a:r>
            <a:endParaRPr lang="zh-CN" altLang="en-US"/>
          </a:p>
        </p:txBody>
      </p:sp>
      <p:sp>
        <p:nvSpPr>
          <p:cNvPr id="16388"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9" name="Text Box 4"/>
          <p:cNvSpPr txBox="1">
            <a:spLocks noChangeArrowheads="1"/>
          </p:cNvSpPr>
          <p:nvPr/>
        </p:nvSpPr>
        <p:spPr bwMode="auto">
          <a:xfrm>
            <a:off x="323850" y="981075"/>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华文细黑" panose="02010600040101010101" pitchFamily="2" charset="-122"/>
                <a:ea typeface="华文细黑" panose="02010600040101010101" pitchFamily="2" charset="-122"/>
              </a:rPr>
              <a:t>&lt;list&gt;→&lt;list&gt;+&lt;digit&gt;</a:t>
            </a:r>
            <a:endParaRPr lang="en-US" altLang="zh-CN" b="1" dirty="0">
              <a:latin typeface="华文细黑" panose="02010600040101010101" pitchFamily="2" charset="-122"/>
              <a:ea typeface="华文细黑" panose="02010600040101010101" pitchFamily="2" charset="-122"/>
            </a:endParaRPr>
          </a:p>
          <a:p>
            <a:pPr eaLnBrk="1" hangingPunct="1"/>
            <a:r>
              <a:rPr lang="en-US" altLang="zh-CN" b="1" dirty="0">
                <a:latin typeface="华文细黑" panose="02010600040101010101" pitchFamily="2" charset="-122"/>
                <a:ea typeface="华文细黑" panose="02010600040101010101" pitchFamily="2" charset="-122"/>
              </a:rPr>
              <a:t>&lt;list&gt;→&lt;list&gt;-&lt;digit&gt;</a:t>
            </a:r>
            <a:endParaRPr lang="en-US" altLang="zh-CN" b="1" dirty="0">
              <a:latin typeface="华文细黑" panose="02010600040101010101" pitchFamily="2" charset="-122"/>
              <a:ea typeface="华文细黑" panose="02010600040101010101" pitchFamily="2" charset="-122"/>
            </a:endParaRPr>
          </a:p>
          <a:p>
            <a:pPr eaLnBrk="1" hangingPunct="1"/>
            <a:r>
              <a:rPr lang="en-US" altLang="zh-CN" b="1" dirty="0">
                <a:latin typeface="华文细黑" panose="02010600040101010101" pitchFamily="2" charset="-122"/>
                <a:ea typeface="华文细黑" panose="02010600040101010101" pitchFamily="2" charset="-122"/>
              </a:rPr>
              <a:t>&lt;list&gt;→&lt;digit&gt;</a:t>
            </a:r>
            <a:endParaRPr lang="en-US" altLang="zh-CN" b="1" dirty="0">
              <a:latin typeface="华文细黑" panose="02010600040101010101" pitchFamily="2" charset="-122"/>
              <a:ea typeface="华文细黑" panose="02010600040101010101" pitchFamily="2" charset="-122"/>
            </a:endParaRPr>
          </a:p>
          <a:p>
            <a:pPr eaLnBrk="1" hangingPunct="1"/>
            <a:r>
              <a:rPr lang="en-US" altLang="zh-CN" b="1" dirty="0">
                <a:latin typeface="华文细黑" panose="02010600040101010101" pitchFamily="2" charset="-122"/>
                <a:ea typeface="华文细黑" panose="02010600040101010101" pitchFamily="2" charset="-122"/>
              </a:rPr>
              <a:t>&lt;digit&gt;→0| 1| 2| 3| 4| 5| 6| 7| 8| 9</a:t>
            </a:r>
            <a:endParaRPr lang="en-US" altLang="zh-CN" b="1" dirty="0">
              <a:latin typeface="华文细黑" panose="02010600040101010101" pitchFamily="2" charset="-122"/>
              <a:ea typeface="华文细黑" panose="02010600040101010101" pitchFamily="2" charset="-122"/>
            </a:endParaRPr>
          </a:p>
          <a:p>
            <a:pPr eaLnBrk="1" hangingPunct="1"/>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利用文法进行推导并产生句子</a:t>
            </a:r>
            <a:r>
              <a:rPr lang="en-US" altLang="zh-CN" b="1" dirty="0">
                <a:ea typeface="华文细黑" panose="02010600040101010101" pitchFamily="2" charset="-122"/>
              </a:rPr>
              <a:t>5-2+3</a:t>
            </a:r>
            <a:r>
              <a:rPr lang="zh-CN" altLang="en-US" b="1" dirty="0">
                <a:ea typeface="华文细黑" panose="02010600040101010101" pitchFamily="2" charset="-122"/>
              </a:rPr>
              <a:t>的过程：</a:t>
            </a:r>
            <a:endParaRPr lang="zh-CN" altLang="en-US" b="1" dirty="0">
              <a:ea typeface="华文细黑" panose="02010600040101010101" pitchFamily="2" charset="-122"/>
            </a:endParaRPr>
          </a:p>
          <a:p>
            <a:pPr eaLnBrk="1" hangingPunct="1"/>
            <a:endParaRPr lang="zh-CN" altLang="en-US" b="1" dirty="0">
              <a:ea typeface="华文细黑" panose="02010600040101010101" pitchFamily="2" charset="-122"/>
            </a:endParaRPr>
          </a:p>
          <a:p>
            <a:pPr eaLnBrk="1" hangingPunct="1"/>
            <a:r>
              <a:rPr lang="en-US" altLang="zh-CN" b="1" dirty="0">
                <a:ea typeface="华文细黑" panose="02010600040101010101" pitchFamily="2" charset="-122"/>
              </a:rPr>
              <a:t>&lt;list&gt; </a:t>
            </a:r>
            <a:r>
              <a:rPr lang="en-US" altLang="zh-CN" b="1" dirty="0">
                <a:ea typeface="华文细黑" panose="02010600040101010101" pitchFamily="2" charset="-122"/>
                <a:sym typeface="Symbol" panose="05050102010706020507" pitchFamily="18" charset="2"/>
              </a:rPr>
              <a:t></a:t>
            </a:r>
            <a:r>
              <a:rPr lang="en-US" altLang="zh-CN" b="1" dirty="0">
                <a:ea typeface="华文细黑" panose="02010600040101010101" pitchFamily="2" charset="-122"/>
              </a:rPr>
              <a:t> &lt;list&gt;+&lt;digit&gt;</a:t>
            </a:r>
            <a:endParaRPr lang="en-US" altLang="zh-CN" b="1" dirty="0">
              <a:ea typeface="华文细黑" panose="02010600040101010101" pitchFamily="2" charset="-122"/>
              <a:sym typeface="Symbol" panose="05050102010706020507" pitchFamily="18" charset="2"/>
            </a:endParaRPr>
          </a:p>
          <a:p>
            <a:pPr eaLnBrk="1" hangingPunct="1"/>
            <a:r>
              <a:rPr lang="en-US" altLang="zh-CN" b="1" dirty="0">
                <a:ea typeface="华文细黑" panose="02010600040101010101" pitchFamily="2" charset="-122"/>
                <a:sym typeface="Symbol" panose="05050102010706020507" pitchFamily="18" charset="2"/>
              </a:rPr>
              <a:t>          </a:t>
            </a:r>
            <a:r>
              <a:rPr lang="en-US" altLang="zh-CN" b="1" dirty="0">
                <a:ea typeface="华文细黑" panose="02010600040101010101" pitchFamily="2" charset="-122"/>
              </a:rPr>
              <a:t> </a:t>
            </a:r>
            <a:r>
              <a:rPr lang="en-US" altLang="zh-CN" b="1" dirty="0">
                <a:solidFill>
                  <a:srgbClr val="002060"/>
                </a:solidFill>
                <a:ea typeface="华文细黑" panose="02010600040101010101" pitchFamily="2" charset="-122"/>
              </a:rPr>
              <a:t>&lt;list&gt;-&lt;digit</a:t>
            </a:r>
            <a:r>
              <a:rPr lang="en-US" altLang="zh-CN" b="1" dirty="0">
                <a:ea typeface="华文细黑" panose="02010600040101010101" pitchFamily="2" charset="-122"/>
              </a:rPr>
              <a:t>&gt;+&lt;digit&gt;</a:t>
            </a:r>
            <a:endParaRPr lang="en-US" altLang="zh-CN" b="1" dirty="0">
              <a:ea typeface="华文细黑" panose="02010600040101010101" pitchFamily="2" charset="-122"/>
              <a:sym typeface="Symbol" panose="05050102010706020507" pitchFamily="18" charset="2"/>
            </a:endParaRPr>
          </a:p>
          <a:p>
            <a:pPr eaLnBrk="1" hangingPunct="1"/>
            <a:r>
              <a:rPr lang="en-US" altLang="zh-CN" b="1" dirty="0">
                <a:ea typeface="华文细黑" panose="02010600040101010101" pitchFamily="2" charset="-122"/>
                <a:sym typeface="Symbol" panose="05050102010706020507" pitchFamily="18" charset="2"/>
              </a:rPr>
              <a:t>         </a:t>
            </a:r>
            <a:r>
              <a:rPr lang="en-US" altLang="zh-CN" b="1" dirty="0">
                <a:ea typeface="华文细黑" panose="02010600040101010101" pitchFamily="2" charset="-122"/>
              </a:rPr>
              <a:t> </a:t>
            </a:r>
            <a:r>
              <a:rPr lang="en-US" altLang="zh-CN" b="1" dirty="0">
                <a:solidFill>
                  <a:srgbClr val="002060"/>
                </a:solidFill>
                <a:ea typeface="华文细黑" panose="02010600040101010101" pitchFamily="2" charset="-122"/>
              </a:rPr>
              <a:t>&lt;digit</a:t>
            </a:r>
            <a:r>
              <a:rPr lang="en-US" altLang="zh-CN" b="1" dirty="0">
                <a:ea typeface="华文细黑" panose="02010600040101010101" pitchFamily="2" charset="-122"/>
              </a:rPr>
              <a:t>&gt;-&lt;digit&gt;+&lt;digit&gt;</a:t>
            </a:r>
            <a:endParaRPr lang="en-US" altLang="zh-CN" b="1" dirty="0">
              <a:ea typeface="华文细黑" panose="02010600040101010101" pitchFamily="2" charset="-122"/>
              <a:sym typeface="Symbol" panose="05050102010706020507" pitchFamily="18" charset="2"/>
            </a:endParaRPr>
          </a:p>
          <a:p>
            <a:pPr eaLnBrk="1" hangingPunct="1"/>
            <a:r>
              <a:rPr lang="en-US" altLang="zh-CN" b="1" dirty="0">
                <a:ea typeface="华文细黑" panose="02010600040101010101" pitchFamily="2" charset="-122"/>
                <a:sym typeface="Symbol" panose="05050102010706020507" pitchFamily="18" charset="2"/>
              </a:rPr>
              <a:t>          </a:t>
            </a:r>
            <a:r>
              <a:rPr lang="en-US" altLang="zh-CN" b="1" dirty="0">
                <a:solidFill>
                  <a:srgbClr val="002060"/>
                </a:solidFill>
                <a:ea typeface="华文细黑" panose="02010600040101010101" pitchFamily="2" charset="-122"/>
              </a:rPr>
              <a:t>5</a:t>
            </a:r>
            <a:r>
              <a:rPr lang="en-US" altLang="zh-CN" b="1" dirty="0">
                <a:ea typeface="华文细黑" panose="02010600040101010101" pitchFamily="2" charset="-122"/>
              </a:rPr>
              <a:t> - &lt;digit&gt;+&lt;digit&gt;</a:t>
            </a:r>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sym typeface="Symbol" panose="05050102010706020507" pitchFamily="18" charset="2"/>
              </a:rPr>
              <a:t>         </a:t>
            </a:r>
            <a:r>
              <a:rPr lang="en-US" altLang="zh-CN" b="1" dirty="0">
                <a:ea typeface="华文细黑" panose="02010600040101010101" pitchFamily="2" charset="-122"/>
              </a:rPr>
              <a:t> 5 – </a:t>
            </a:r>
            <a:r>
              <a:rPr lang="en-US" altLang="zh-CN" b="1" dirty="0">
                <a:solidFill>
                  <a:srgbClr val="002060"/>
                </a:solidFill>
                <a:ea typeface="华文细黑" panose="02010600040101010101" pitchFamily="2" charset="-122"/>
              </a:rPr>
              <a:t>2</a:t>
            </a:r>
            <a:r>
              <a:rPr lang="en-US" altLang="zh-CN" b="1" dirty="0">
                <a:ea typeface="华文细黑" panose="02010600040101010101" pitchFamily="2" charset="-122"/>
              </a:rPr>
              <a:t> + &lt;digit&gt;</a:t>
            </a:r>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sym typeface="Symbol" panose="05050102010706020507" pitchFamily="18" charset="2"/>
              </a:rPr>
              <a:t>         </a:t>
            </a:r>
            <a:r>
              <a:rPr lang="en-US" altLang="zh-CN" b="1" dirty="0">
                <a:ea typeface="华文细黑" panose="02010600040101010101" pitchFamily="2" charset="-122"/>
              </a:rPr>
              <a:t> 5- 2 + </a:t>
            </a:r>
            <a:r>
              <a:rPr lang="en-US" altLang="zh-CN" b="1" dirty="0">
                <a:solidFill>
                  <a:srgbClr val="002060"/>
                </a:solidFill>
                <a:ea typeface="华文细黑" panose="02010600040101010101" pitchFamily="2" charset="-122"/>
              </a:rPr>
              <a:t>3</a:t>
            </a:r>
            <a:r>
              <a:rPr lang="en-US" altLang="zh-CN" dirty="0">
                <a:solidFill>
                  <a:srgbClr val="002060"/>
                </a:solidFill>
                <a:ea typeface="华文细黑" panose="02010600040101010101" pitchFamily="2" charset="-122"/>
              </a:rPr>
              <a:t> </a:t>
            </a:r>
            <a:endParaRPr lang="en-US" altLang="zh-CN" dirty="0">
              <a:solidFill>
                <a:srgbClr val="002060"/>
              </a:solidFill>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7F6AB91-2226-43C0-8A79-E5A78EDD737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7411" name="Rectangle 2"/>
          <p:cNvSpPr>
            <a:spLocks noGrp="1" noChangeArrowheads="1"/>
          </p:cNvSpPr>
          <p:nvPr>
            <p:ph type="title"/>
          </p:nvPr>
        </p:nvSpPr>
        <p:spPr>
          <a:xfrm>
            <a:off x="685800" y="146050"/>
            <a:ext cx="7772400" cy="762000"/>
          </a:xfrm>
        </p:spPr>
        <p:txBody>
          <a:bodyPr/>
          <a:lstStyle/>
          <a:p>
            <a:pPr eaLnBrk="1" hangingPunct="1"/>
            <a:r>
              <a:rPr lang="zh-CN" altLang="en-US" sz="3200" b="1">
                <a:latin typeface="华文细黑" panose="02010600040101010101" pitchFamily="2" charset="-122"/>
              </a:rPr>
              <a:t>文法的</a:t>
            </a:r>
            <a:r>
              <a:rPr lang="en-US" altLang="zh-CN" sz="3200" b="1">
                <a:latin typeface="华文细黑" panose="02010600040101010101" pitchFamily="2" charset="-122"/>
              </a:rPr>
              <a:t>EBNF</a:t>
            </a:r>
            <a:r>
              <a:rPr lang="zh-CN" altLang="en-US" sz="3200" b="1">
                <a:latin typeface="华文细黑" panose="02010600040101010101" pitchFamily="2" charset="-122"/>
              </a:rPr>
              <a:t>表示</a:t>
            </a:r>
            <a:r>
              <a:rPr lang="zh-CN" altLang="en-US"/>
              <a:t> </a:t>
            </a:r>
            <a:endParaRPr lang="zh-CN" altLang="en-US"/>
          </a:p>
        </p:txBody>
      </p:sp>
      <p:sp>
        <p:nvSpPr>
          <p:cNvPr id="17412"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13" name="Text Box 4"/>
          <p:cNvSpPr txBox="1">
            <a:spLocks noChangeArrowheads="1"/>
          </p:cNvSpPr>
          <p:nvPr/>
        </p:nvSpPr>
        <p:spPr bwMode="auto">
          <a:xfrm>
            <a:off x="381000" y="1066800"/>
            <a:ext cx="83820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000000"/>
                </a:solidFill>
                <a:ea typeface="华文细黑" panose="02010600040101010101" pitchFamily="2" charset="-122"/>
              </a:rPr>
              <a:t>         </a:t>
            </a:r>
            <a:endParaRPr lang="en-US" altLang="zh-CN" sz="2000">
              <a:solidFill>
                <a:srgbClr val="000000"/>
              </a:solidFill>
              <a:ea typeface="华文细黑" panose="02010600040101010101" pitchFamily="2" charset="-122"/>
            </a:endParaRPr>
          </a:p>
          <a:p>
            <a:pPr eaLnBrk="1" hangingPunct="1">
              <a:spcBef>
                <a:spcPct val="50000"/>
              </a:spcBef>
            </a:pPr>
            <a:r>
              <a:rPr lang="en-US" altLang="zh-CN" sz="2000">
                <a:solidFill>
                  <a:srgbClr val="000000"/>
                </a:solidFill>
                <a:ea typeface="华文细黑" panose="02010600040101010101" pitchFamily="2" charset="-122"/>
              </a:rPr>
              <a:t>          </a:t>
            </a:r>
            <a:r>
              <a:rPr lang="zh-CN" altLang="en-US" b="1">
                <a:solidFill>
                  <a:srgbClr val="000000"/>
                </a:solidFill>
                <a:latin typeface="华文细黑" panose="02010600040101010101" pitchFamily="2" charset="-122"/>
                <a:ea typeface="华文细黑" panose="02010600040101010101" pitchFamily="2" charset="-122"/>
              </a:rPr>
              <a:t>所谓文法的</a:t>
            </a:r>
            <a:r>
              <a:rPr lang="en-US" altLang="zh-CN" b="1">
                <a:solidFill>
                  <a:srgbClr val="000000"/>
                </a:solidFill>
                <a:latin typeface="华文细黑" panose="02010600040101010101" pitchFamily="2" charset="-122"/>
                <a:ea typeface="华文细黑" panose="02010600040101010101" pitchFamily="2" charset="-122"/>
              </a:rPr>
              <a:t>EBNF</a:t>
            </a:r>
            <a:r>
              <a:rPr lang="zh-CN" altLang="en-US" b="1">
                <a:solidFill>
                  <a:srgbClr val="000000"/>
                </a:solidFill>
                <a:latin typeface="华文细黑" panose="02010600040101010101" pitchFamily="2" charset="-122"/>
                <a:ea typeface="华文细黑" panose="02010600040101010101" pitchFamily="2" charset="-122"/>
              </a:rPr>
              <a:t>表示，就是在书写文法的规则时，可采用一些特殊的符号来表示文法，这些符号叫做元语言符号。</a:t>
            </a:r>
            <a:endParaRPr lang="zh-CN" altLang="en-US" b="1">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endParaRPr lang="zh-CN" altLang="en-US" b="1">
              <a:solidFill>
                <a:srgbClr val="000000"/>
              </a:solidFill>
              <a:latin typeface="华文细黑" panose="02010600040101010101" pitchFamily="2" charset="-122"/>
              <a:ea typeface="华文细黑" panose="02010600040101010101" pitchFamily="2" charset="-122"/>
            </a:endParaRPr>
          </a:p>
          <a:p>
            <a:pPr eaLnBrk="1" hangingPunct="1"/>
            <a:r>
              <a:rPr lang="zh-CN" altLang="en-US" b="1">
                <a:latin typeface="华文细黑" panose="02010600040101010101" pitchFamily="2" charset="-122"/>
                <a:ea typeface="华文细黑" panose="02010600040101010101" pitchFamily="2" charset="-122"/>
              </a:rPr>
              <a:t>下面是用来描述规则的元语言符号：</a:t>
            </a:r>
            <a:endParaRPr lang="zh-CN" altLang="en-US" b="1">
              <a:latin typeface="华文细黑" panose="02010600040101010101" pitchFamily="2" charset="-122"/>
              <a:ea typeface="华文细黑" panose="02010600040101010101" pitchFamily="2" charset="-122"/>
            </a:endParaRPr>
          </a:p>
          <a:p>
            <a:pPr eaLnBrk="1" hangingPunct="1"/>
            <a:endParaRPr lang="zh-CN" altLang="en-US" b="1">
              <a:latin typeface="华文细黑" panose="02010600040101010101" pitchFamily="2" charset="-122"/>
              <a:ea typeface="华文细黑" panose="02010600040101010101" pitchFamily="2" charset="-122"/>
            </a:endParaRPr>
          </a:p>
          <a:p>
            <a:pPr eaLnBrk="1" hangingPunct="1"/>
            <a:r>
              <a:rPr lang="zh-CN" altLang="en-US" b="1">
                <a:latin typeface="华文细黑" panose="02010600040101010101" pitchFamily="2" charset="-122"/>
                <a:ea typeface="华文细黑" panose="02010600040101010101" pitchFamily="2" charset="-122"/>
              </a:rPr>
              <a:t>   →      代表</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定义为</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。（也可以是 </a:t>
            </a:r>
            <a:r>
              <a:rPr lang="en-US" altLang="zh-CN" b="1">
                <a:latin typeface="华文细黑" panose="02010600040101010101" pitchFamily="2" charset="-122"/>
                <a:ea typeface="华文细黑" panose="02010600040101010101" pitchFamily="2" charset="-122"/>
              </a:rPr>
              <a:t>:= )</a:t>
            </a:r>
            <a:endParaRPr lang="en-US" altLang="zh-CN" b="1">
              <a:latin typeface="华文细黑" panose="02010600040101010101" pitchFamily="2" charset="-122"/>
              <a:ea typeface="华文细黑" panose="02010600040101010101" pitchFamily="2" charset="-122"/>
            </a:endParaRPr>
          </a:p>
          <a:p>
            <a:pPr eaLnBrk="1" hangingPunct="1"/>
            <a:r>
              <a:rPr lang="en-US" altLang="zh-CN" b="1">
                <a:latin typeface="华文细黑" panose="02010600040101010101" pitchFamily="2" charset="-122"/>
                <a:ea typeface="华文细黑" panose="02010600040101010101" pitchFamily="2" charset="-122"/>
              </a:rPr>
              <a:t>   |       </a:t>
            </a:r>
            <a:r>
              <a:rPr lang="zh-CN" altLang="en-US" b="1">
                <a:latin typeface="华文细黑" panose="02010600040101010101" pitchFamily="2" charset="-122"/>
                <a:ea typeface="华文细黑" panose="02010600040101010101" pitchFamily="2" charset="-122"/>
              </a:rPr>
              <a:t>代表</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或者</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a:t>
            </a:r>
            <a:endParaRPr lang="zh-CN" altLang="en-US" b="1">
              <a:latin typeface="华文细黑" panose="02010600040101010101" pitchFamily="2" charset="-122"/>
              <a:ea typeface="华文细黑" panose="02010600040101010101" pitchFamily="2" charset="-122"/>
            </a:endParaRPr>
          </a:p>
          <a:p>
            <a:pPr eaLnBrk="1" hangingPunct="1"/>
            <a:r>
              <a:rPr lang="zh-CN" altLang="en-US" b="1">
                <a:latin typeface="华文细黑" panose="02010600040101010101" pitchFamily="2" charset="-122"/>
                <a:ea typeface="华文细黑" panose="02010600040101010101" pitchFamily="2" charset="-122"/>
              </a:rPr>
              <a:t>  </a:t>
            </a:r>
            <a:r>
              <a:rPr lang="en-US" altLang="zh-CN" b="1">
                <a:latin typeface="华文细黑" panose="02010600040101010101" pitchFamily="2" charset="-122"/>
                <a:ea typeface="华文细黑" panose="02010600040101010101" pitchFamily="2" charset="-122"/>
              </a:rPr>
              <a:t>&lt;Z&gt;   </a:t>
            </a:r>
            <a:r>
              <a:rPr lang="zh-CN" altLang="en-US" b="1">
                <a:latin typeface="华文细黑" panose="02010600040101010101" pitchFamily="2" charset="-122"/>
                <a:ea typeface="华文细黑" panose="02010600040101010101" pitchFamily="2" charset="-122"/>
              </a:rPr>
              <a:t>代表</a:t>
            </a:r>
            <a:r>
              <a:rPr lang="en-US" altLang="zh-CN" b="1">
                <a:latin typeface="华文细黑" panose="02010600040101010101" pitchFamily="2" charset="-122"/>
                <a:ea typeface="华文细黑" panose="02010600040101010101" pitchFamily="2" charset="-122"/>
              </a:rPr>
              <a:t>Z</a:t>
            </a:r>
            <a:r>
              <a:rPr lang="zh-CN" altLang="en-US" b="1">
                <a:latin typeface="华文细黑" panose="02010600040101010101" pitchFamily="2" charset="-122"/>
                <a:ea typeface="华文细黑" panose="02010600040101010101" pitchFamily="2" charset="-122"/>
              </a:rPr>
              <a:t>是需要进一步加以定义的抽象的语法单位名 </a:t>
            </a:r>
            <a:endParaRPr lang="zh-CN" altLang="en-US" b="1">
              <a:latin typeface="华文细黑" panose="02010600040101010101" pitchFamily="2" charset="-122"/>
              <a:ea typeface="华文细黑" panose="02010600040101010101" pitchFamily="2" charset="-122"/>
            </a:endParaRPr>
          </a:p>
          <a:p>
            <a:pPr eaLnBrk="1" hangingPunct="1"/>
            <a:r>
              <a:rPr lang="zh-CN" altLang="en-US" b="1">
                <a:latin typeface="华文细黑" panose="02010600040101010101" pitchFamily="2" charset="-122"/>
                <a:ea typeface="华文细黑" panose="02010600040101010101" pitchFamily="2" charset="-122"/>
              </a:rPr>
              <a:t>  </a:t>
            </a:r>
            <a:r>
              <a:rPr lang="en-US" altLang="zh-CN" b="1">
                <a:latin typeface="华文细黑" panose="02010600040101010101" pitchFamily="2" charset="-122"/>
                <a:ea typeface="华文细黑" panose="02010600040101010101" pitchFamily="2" charset="-122"/>
              </a:rPr>
              <a:t>{Z}   </a:t>
            </a:r>
            <a:r>
              <a:rPr lang="zh-CN" altLang="en-US" b="1">
                <a:latin typeface="华文细黑" panose="02010600040101010101" pitchFamily="2" charset="-122"/>
                <a:ea typeface="华文细黑" panose="02010600040101010101" pitchFamily="2" charset="-122"/>
              </a:rPr>
              <a:t>代表</a:t>
            </a:r>
            <a:r>
              <a:rPr lang="en-US" altLang="zh-CN" b="1">
                <a:latin typeface="华文细黑" panose="02010600040101010101" pitchFamily="2" charset="-122"/>
                <a:ea typeface="华文细黑" panose="02010600040101010101" pitchFamily="2" charset="-122"/>
              </a:rPr>
              <a:t>Z</a:t>
            </a:r>
            <a:r>
              <a:rPr lang="zh-CN" altLang="en-US" b="1">
                <a:latin typeface="华文细黑" panose="02010600040101010101" pitchFamily="2" charset="-122"/>
                <a:ea typeface="华文细黑" panose="02010600040101010101" pitchFamily="2" charset="-122"/>
              </a:rPr>
              <a:t>出现</a:t>
            </a:r>
            <a:r>
              <a:rPr lang="en-US" altLang="zh-CN" b="1">
                <a:latin typeface="华文细黑" panose="02010600040101010101" pitchFamily="2" charset="-122"/>
                <a:ea typeface="华文细黑" panose="02010600040101010101" pitchFamily="2" charset="-122"/>
              </a:rPr>
              <a:t>0</a:t>
            </a:r>
            <a:r>
              <a:rPr lang="zh-CN" altLang="en-US" b="1">
                <a:latin typeface="华文细黑" panose="02010600040101010101" pitchFamily="2" charset="-122"/>
                <a:ea typeface="华文细黑" panose="02010600040101010101" pitchFamily="2" charset="-122"/>
              </a:rPr>
              <a:t>或任意次</a:t>
            </a:r>
            <a:endParaRPr lang="zh-CN" altLang="en-US" b="1">
              <a:latin typeface="华文细黑" panose="02010600040101010101" pitchFamily="2" charset="-122"/>
              <a:ea typeface="华文细黑" panose="02010600040101010101" pitchFamily="2" charset="-122"/>
            </a:endParaRPr>
          </a:p>
          <a:p>
            <a:pPr eaLnBrk="1" hangingPunct="1"/>
            <a:r>
              <a:rPr lang="zh-CN" altLang="en-US" b="1">
                <a:latin typeface="华文细黑" panose="02010600040101010101" pitchFamily="2" charset="-122"/>
                <a:ea typeface="华文细黑" panose="02010600040101010101" pitchFamily="2" charset="-122"/>
              </a:rPr>
              <a:t>  </a:t>
            </a:r>
            <a:r>
              <a:rPr lang="en-US" altLang="zh-CN" b="1">
                <a:latin typeface="华文细黑" panose="02010600040101010101" pitchFamily="2" charset="-122"/>
                <a:ea typeface="华文细黑" panose="02010600040101010101" pitchFamily="2" charset="-122"/>
              </a:rPr>
              <a:t>[Z]   </a:t>
            </a:r>
            <a:r>
              <a:rPr lang="zh-CN" altLang="en-US" b="1">
                <a:latin typeface="华文细黑" panose="02010600040101010101" pitchFamily="2" charset="-122"/>
                <a:ea typeface="华文细黑" panose="02010600040101010101" pitchFamily="2" charset="-122"/>
              </a:rPr>
              <a:t>代表</a:t>
            </a:r>
            <a:r>
              <a:rPr lang="en-US" altLang="zh-CN" b="1">
                <a:latin typeface="华文细黑" panose="02010600040101010101" pitchFamily="2" charset="-122"/>
                <a:ea typeface="华文细黑" panose="02010600040101010101" pitchFamily="2" charset="-122"/>
              </a:rPr>
              <a:t>Z</a:t>
            </a:r>
            <a:r>
              <a:rPr lang="zh-CN" altLang="en-US" b="1">
                <a:latin typeface="华文细黑" panose="02010600040101010101" pitchFamily="2" charset="-122"/>
                <a:ea typeface="华文细黑" panose="02010600040101010101" pitchFamily="2" charset="-122"/>
              </a:rPr>
              <a:t>最多出现一次</a:t>
            </a:r>
            <a:endParaRPr lang="zh-CN" altLang="en-US" b="1">
              <a:latin typeface="华文细黑" panose="02010600040101010101" pitchFamily="2" charset="-122"/>
              <a:ea typeface="华文细黑" panose="0201060004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2988509-E717-4DAE-8A16-1C7B726121F1}"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8435" name="Rectangle 2"/>
          <p:cNvSpPr>
            <a:spLocks noGrp="1" noChangeArrowheads="1"/>
          </p:cNvSpPr>
          <p:nvPr>
            <p:ph type="title"/>
          </p:nvPr>
        </p:nvSpPr>
        <p:spPr>
          <a:xfrm>
            <a:off x="685800" y="219075"/>
            <a:ext cx="7772400" cy="762000"/>
          </a:xfrm>
        </p:spPr>
        <p:txBody>
          <a:bodyPr/>
          <a:lstStyle/>
          <a:p>
            <a:pPr eaLnBrk="1" hangingPunct="1"/>
            <a:r>
              <a:rPr lang="zh-CN" altLang="en-US" sz="3200" b="1">
                <a:latin typeface="华文细黑" panose="02010600040101010101" pitchFamily="2" charset="-122"/>
              </a:rPr>
              <a:t>文法的</a:t>
            </a:r>
            <a:r>
              <a:rPr lang="en-US" altLang="zh-CN" sz="3200" b="1">
                <a:latin typeface="华文细黑" panose="02010600040101010101" pitchFamily="2" charset="-122"/>
              </a:rPr>
              <a:t>EBNF</a:t>
            </a:r>
            <a:r>
              <a:rPr lang="zh-CN" altLang="en-US" sz="3200" b="1">
                <a:latin typeface="华文细黑" panose="02010600040101010101" pitchFamily="2" charset="-122"/>
              </a:rPr>
              <a:t>表示</a:t>
            </a:r>
            <a:endParaRPr lang="zh-CN" altLang="en-US" sz="3200" b="1">
              <a:latin typeface="华文细黑" panose="02010600040101010101" pitchFamily="2" charset="-122"/>
            </a:endParaRPr>
          </a:p>
        </p:txBody>
      </p:sp>
      <p:sp>
        <p:nvSpPr>
          <p:cNvPr id="18436"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7" name="Text Box 4"/>
          <p:cNvSpPr txBox="1">
            <a:spLocks noChangeArrowheads="1"/>
          </p:cNvSpPr>
          <p:nvPr/>
        </p:nvSpPr>
        <p:spPr bwMode="auto">
          <a:xfrm>
            <a:off x="323850" y="1196975"/>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00"/>
                </a:solidFill>
                <a:ea typeface="华文细黑" panose="02010600040101010101" pitchFamily="2" charset="-122"/>
              </a:rPr>
              <a:t>   1.</a:t>
            </a:r>
            <a:r>
              <a:rPr lang="zh-CN" altLang="en-US" b="1" dirty="0">
                <a:solidFill>
                  <a:srgbClr val="FF0000"/>
                </a:solidFill>
                <a:ea typeface="华文细黑" panose="02010600040101010101" pitchFamily="2" charset="-122"/>
              </a:rPr>
              <a:t>元符号“</a:t>
            </a:r>
            <a:r>
              <a:rPr lang="en-US" altLang="zh-CN" b="1" dirty="0">
                <a:solidFill>
                  <a:srgbClr val="FF0000"/>
                </a:solidFill>
                <a:ea typeface="华文细黑" panose="02010600040101010101" pitchFamily="2" charset="-122"/>
              </a:rPr>
              <a:t>|”</a:t>
            </a:r>
            <a:r>
              <a:rPr lang="zh-CN" altLang="en-US" b="1" dirty="0">
                <a:solidFill>
                  <a:srgbClr val="000000"/>
                </a:solidFill>
                <a:ea typeface="华文细黑" panose="02010600040101010101" pitchFamily="2" charset="-122"/>
              </a:rPr>
              <a:t>：</a:t>
            </a:r>
            <a:r>
              <a:rPr lang="zh-CN" altLang="en-US" dirty="0">
                <a:solidFill>
                  <a:srgbClr val="000000"/>
                </a:solidFill>
                <a:ea typeface="华文细黑" panose="02010600040101010101" pitchFamily="2" charset="-122"/>
              </a:rPr>
              <a:t>表示“或”</a:t>
            </a:r>
            <a:r>
              <a:rPr lang="en-US" altLang="zh-CN" dirty="0">
                <a:solidFill>
                  <a:srgbClr val="000000"/>
                </a:solidFill>
                <a:ea typeface="华文细黑" panose="02010600040101010101" pitchFamily="2" charset="-122"/>
              </a:rPr>
              <a:t>.</a:t>
            </a:r>
            <a:r>
              <a:rPr lang="zh-CN" altLang="en-US" dirty="0">
                <a:solidFill>
                  <a:srgbClr val="000000"/>
                </a:solidFill>
                <a:ea typeface="华文细黑" panose="02010600040101010101" pitchFamily="2" charset="-122"/>
              </a:rPr>
              <a:t>对于具有相同左部的那些规则</a:t>
            </a:r>
            <a:endParaRPr lang="zh-CN" altLang="en-US" dirty="0">
              <a:solidFill>
                <a:srgbClr val="000000"/>
              </a:solidFill>
              <a:ea typeface="华文细黑" panose="02010600040101010101" pitchFamily="2" charset="-122"/>
            </a:endParaRPr>
          </a:p>
          <a:p>
            <a:pPr eaLnBrk="1" hangingPunct="1">
              <a:spcBef>
                <a:spcPct val="50000"/>
              </a:spcBef>
            </a:pPr>
            <a:r>
              <a:rPr lang="zh-CN" altLang="en-US" dirty="0">
                <a:solidFill>
                  <a:srgbClr val="000000"/>
                </a:solidFill>
                <a:ea typeface="华文细黑" panose="02010600040101010101" pitchFamily="2" charset="-122"/>
              </a:rPr>
              <a:t>      如</a:t>
            </a:r>
            <a:r>
              <a:rPr lang="en-US" altLang="zh-CN" b="1" dirty="0">
                <a:solidFill>
                  <a:srgbClr val="A50021"/>
                </a:solidFill>
                <a:ea typeface="华文细黑" panose="02010600040101010101" pitchFamily="2" charset="-122"/>
              </a:rPr>
              <a:t>α→ β</a:t>
            </a:r>
            <a:r>
              <a:rPr lang="en-US" altLang="zh-CN" b="1" baseline="-25000" dirty="0">
                <a:solidFill>
                  <a:srgbClr val="A50021"/>
                </a:solidFill>
                <a:ea typeface="华文细黑" panose="02010600040101010101" pitchFamily="2" charset="-122"/>
              </a:rPr>
              <a:t>1</a:t>
            </a:r>
            <a:r>
              <a:rPr lang="zh-CN" altLang="en-US" b="1" dirty="0">
                <a:solidFill>
                  <a:srgbClr val="A50021"/>
                </a:solidFill>
                <a:ea typeface="华文细黑" panose="02010600040101010101" pitchFamily="2" charset="-122"/>
              </a:rPr>
              <a:t>、 </a:t>
            </a:r>
            <a:r>
              <a:rPr lang="en-US" altLang="zh-CN" b="1" dirty="0">
                <a:solidFill>
                  <a:srgbClr val="A50021"/>
                </a:solidFill>
                <a:ea typeface="华文细黑" panose="02010600040101010101" pitchFamily="2" charset="-122"/>
              </a:rPr>
              <a:t>α→ β </a:t>
            </a:r>
            <a:r>
              <a:rPr lang="en-US" altLang="zh-CN" b="1" baseline="-25000" dirty="0">
                <a:solidFill>
                  <a:srgbClr val="A50021"/>
                </a:solidFill>
                <a:ea typeface="华文细黑" panose="02010600040101010101" pitchFamily="2" charset="-122"/>
              </a:rPr>
              <a:t>2 </a:t>
            </a:r>
            <a:r>
              <a:rPr lang="zh-CN" altLang="en-US" b="1" dirty="0">
                <a:solidFill>
                  <a:srgbClr val="A50021"/>
                </a:solidFill>
                <a:ea typeface="华文细黑" panose="02010600040101010101" pitchFamily="2" charset="-122"/>
              </a:rPr>
              <a:t>、</a:t>
            </a:r>
            <a:r>
              <a:rPr lang="en-US" altLang="zh-CN" b="1" dirty="0">
                <a:solidFill>
                  <a:srgbClr val="A50021"/>
                </a:solidFill>
                <a:ea typeface="华文细黑" panose="02010600040101010101" pitchFamily="2" charset="-122"/>
              </a:rPr>
              <a:t>…</a:t>
            </a:r>
            <a:r>
              <a:rPr lang="zh-CN" altLang="en-US" b="1" dirty="0">
                <a:solidFill>
                  <a:srgbClr val="A50021"/>
                </a:solidFill>
                <a:ea typeface="华文细黑" panose="02010600040101010101" pitchFamily="2" charset="-122"/>
              </a:rPr>
              <a:t>、 </a:t>
            </a:r>
            <a:r>
              <a:rPr lang="en-US" altLang="zh-CN" b="1" dirty="0">
                <a:solidFill>
                  <a:srgbClr val="A50021"/>
                </a:solidFill>
                <a:ea typeface="华文细黑" panose="02010600040101010101" pitchFamily="2" charset="-122"/>
              </a:rPr>
              <a:t>α→β n</a:t>
            </a:r>
            <a:r>
              <a:rPr lang="zh-CN" altLang="en-US" dirty="0">
                <a:solidFill>
                  <a:srgbClr val="000000"/>
                </a:solidFill>
                <a:ea typeface="华文细黑" panose="02010600040101010101" pitchFamily="2" charset="-122"/>
              </a:rPr>
              <a:t>，可以缩写为</a:t>
            </a:r>
            <a:r>
              <a:rPr lang="en-US" altLang="zh-CN" dirty="0">
                <a:solidFill>
                  <a:srgbClr val="000000"/>
                </a:solidFill>
                <a:ea typeface="华文细黑" panose="02010600040101010101" pitchFamily="2" charset="-122"/>
              </a:rPr>
              <a:t>:</a:t>
            </a:r>
            <a:endParaRPr lang="en-US" altLang="zh-CN" dirty="0">
              <a:solidFill>
                <a:srgbClr val="000000"/>
              </a:solidFill>
              <a:ea typeface="华文细黑" panose="02010600040101010101" pitchFamily="2" charset="-122"/>
            </a:endParaRPr>
          </a:p>
          <a:p>
            <a:pPr eaLnBrk="1" hangingPunct="1">
              <a:spcBef>
                <a:spcPct val="50000"/>
              </a:spcBef>
            </a:pPr>
            <a:r>
              <a:rPr lang="en-US" altLang="zh-CN" dirty="0">
                <a:solidFill>
                  <a:srgbClr val="000000"/>
                </a:solidFill>
                <a:ea typeface="华文细黑" panose="02010600040101010101" pitchFamily="2" charset="-122"/>
              </a:rPr>
              <a:t>                               </a:t>
            </a:r>
            <a:r>
              <a:rPr lang="en-US" altLang="zh-CN" b="1" dirty="0">
                <a:solidFill>
                  <a:srgbClr val="A50021"/>
                </a:solidFill>
                <a:ea typeface="华文细黑" panose="02010600040101010101" pitchFamily="2" charset="-122"/>
              </a:rPr>
              <a:t>α→β </a:t>
            </a:r>
            <a:r>
              <a:rPr lang="en-US" altLang="zh-CN" b="1" baseline="-25000" dirty="0">
                <a:solidFill>
                  <a:srgbClr val="A50021"/>
                </a:solidFill>
                <a:ea typeface="华文细黑" panose="02010600040101010101" pitchFamily="2" charset="-122"/>
              </a:rPr>
              <a:t>1</a:t>
            </a:r>
            <a:r>
              <a:rPr lang="en-US" altLang="zh-CN" b="1" dirty="0">
                <a:solidFill>
                  <a:srgbClr val="A50021"/>
                </a:solidFill>
                <a:ea typeface="华文细黑" panose="02010600040101010101" pitchFamily="2" charset="-122"/>
              </a:rPr>
              <a:t> |β </a:t>
            </a:r>
            <a:r>
              <a:rPr lang="en-US" altLang="zh-CN" b="1" baseline="-25000" dirty="0">
                <a:solidFill>
                  <a:srgbClr val="A50021"/>
                </a:solidFill>
                <a:ea typeface="华文细黑" panose="02010600040101010101" pitchFamily="2" charset="-122"/>
              </a:rPr>
              <a:t>2</a:t>
            </a:r>
            <a:r>
              <a:rPr lang="en-US" altLang="zh-CN" b="1" dirty="0">
                <a:solidFill>
                  <a:srgbClr val="A50021"/>
                </a:solidFill>
                <a:ea typeface="华文细黑" panose="02010600040101010101" pitchFamily="2" charset="-122"/>
              </a:rPr>
              <a:t> |…|β </a:t>
            </a:r>
            <a:r>
              <a:rPr lang="en-US" altLang="zh-CN" b="1" baseline="-25000" dirty="0">
                <a:solidFill>
                  <a:srgbClr val="A50021"/>
                </a:solidFill>
                <a:ea typeface="华文细黑" panose="02010600040101010101" pitchFamily="2" charset="-122"/>
              </a:rPr>
              <a:t>n</a:t>
            </a:r>
            <a:endParaRPr lang="en-US" altLang="zh-CN" b="1" baseline="-25000" dirty="0">
              <a:solidFill>
                <a:srgbClr val="A50021"/>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例：定义</a:t>
            </a:r>
            <a:r>
              <a:rPr lang="zh-CN" altLang="en-US" b="1" dirty="0">
                <a:solidFill>
                  <a:srgbClr val="000000"/>
                </a:solidFill>
                <a:ea typeface="华文细黑" panose="02010600040101010101" pitchFamily="2" charset="-122"/>
              </a:rPr>
              <a:t>无符号整数的文法：</a:t>
            </a:r>
            <a:endParaRPr lang="zh-CN" altLang="en-US" dirty="0">
              <a:solidFill>
                <a:srgbClr val="000000"/>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   </a:t>
            </a:r>
            <a:r>
              <a:rPr lang="zh-CN" altLang="en-US" b="1" dirty="0">
                <a:solidFill>
                  <a:srgbClr val="000000"/>
                </a:solidFill>
                <a:ea typeface="华文细黑" panose="02010600040101010101" pitchFamily="2" charset="-122"/>
                <a:cs typeface="Times New Roman" panose="02020603050405020304" pitchFamily="18" charset="0"/>
              </a:rPr>
              <a:t>               </a:t>
            </a:r>
            <a:r>
              <a:rPr lang="en-US" altLang="zh-CN" b="1" dirty="0">
                <a:solidFill>
                  <a:srgbClr val="000000"/>
                </a:solidFill>
                <a:ea typeface="华文细黑" panose="02010600040101010101" pitchFamily="2" charset="-122"/>
              </a:rPr>
              <a:t>&lt;</a:t>
            </a:r>
            <a:r>
              <a:rPr lang="zh-CN" altLang="en-US" b="1" dirty="0">
                <a:solidFill>
                  <a:srgbClr val="000000"/>
                </a:solidFill>
                <a:ea typeface="华文细黑" panose="02010600040101010101" pitchFamily="2" charset="-122"/>
              </a:rPr>
              <a:t>无符号整数</a:t>
            </a:r>
            <a:r>
              <a:rPr lang="en-US" altLang="zh-CN" b="1" dirty="0">
                <a:solidFill>
                  <a:srgbClr val="000000"/>
                </a:solidFill>
                <a:ea typeface="华文细黑" panose="02010600040101010101" pitchFamily="2" charset="-122"/>
              </a:rPr>
              <a:t>&gt; </a:t>
            </a:r>
            <a:r>
              <a:rPr lang="en-US" altLang="zh-CN" dirty="0">
                <a:ea typeface="华文细黑" panose="02010600040101010101" pitchFamily="2" charset="-122"/>
              </a:rPr>
              <a:t>→ </a:t>
            </a:r>
            <a:r>
              <a:rPr lang="en-US" altLang="zh-CN" b="1" dirty="0">
                <a:solidFill>
                  <a:srgbClr val="000000"/>
                </a:solidFill>
                <a:ea typeface="华文细黑" panose="02010600040101010101" pitchFamily="2" charset="-122"/>
              </a:rPr>
              <a:t>&lt;</a:t>
            </a:r>
            <a:r>
              <a:rPr lang="zh-CN" altLang="en-US" b="1" dirty="0">
                <a:solidFill>
                  <a:srgbClr val="000000"/>
                </a:solidFill>
                <a:ea typeface="华文细黑" panose="02010600040101010101" pitchFamily="2" charset="-122"/>
              </a:rPr>
              <a:t>数字串</a:t>
            </a:r>
            <a:r>
              <a:rPr lang="en-US" altLang="zh-CN" b="1" dirty="0">
                <a:solidFill>
                  <a:srgbClr val="000000"/>
                </a:solidFill>
                <a:ea typeface="华文细黑" panose="02010600040101010101" pitchFamily="2" charset="-122"/>
              </a:rPr>
              <a:t>&gt;</a:t>
            </a:r>
            <a:endParaRPr lang="en-US" altLang="zh-CN" b="1" dirty="0">
              <a:solidFill>
                <a:srgbClr val="000000"/>
              </a:solidFill>
              <a:ea typeface="华文细黑" panose="02010600040101010101" pitchFamily="2" charset="-122"/>
            </a:endParaRPr>
          </a:p>
          <a:p>
            <a:pPr algn="just" eaLnBrk="1" hangingPunct="1">
              <a:spcBef>
                <a:spcPct val="50000"/>
              </a:spcBef>
            </a:pPr>
            <a:r>
              <a:rPr lang="en-US" altLang="zh-CN" b="1" dirty="0">
                <a:solidFill>
                  <a:srgbClr val="000000"/>
                </a:solidFill>
                <a:ea typeface="华文细黑" panose="02010600040101010101" pitchFamily="2" charset="-122"/>
              </a:rPr>
              <a:t>                  &lt;</a:t>
            </a:r>
            <a:r>
              <a:rPr lang="zh-CN" altLang="en-US" b="1" dirty="0">
                <a:solidFill>
                  <a:srgbClr val="000000"/>
                </a:solidFill>
                <a:ea typeface="华文细黑" panose="02010600040101010101" pitchFamily="2" charset="-122"/>
              </a:rPr>
              <a:t>数字串</a:t>
            </a:r>
            <a:r>
              <a:rPr lang="en-US" altLang="zh-CN" b="1" dirty="0">
                <a:solidFill>
                  <a:srgbClr val="000000"/>
                </a:solidFill>
                <a:ea typeface="华文细黑" panose="02010600040101010101" pitchFamily="2" charset="-122"/>
              </a:rPr>
              <a:t>&gt; </a:t>
            </a:r>
            <a:r>
              <a:rPr lang="en-US" altLang="zh-CN" dirty="0">
                <a:ea typeface="华文细黑" panose="02010600040101010101" pitchFamily="2" charset="-122"/>
              </a:rPr>
              <a:t>→ </a:t>
            </a:r>
            <a:r>
              <a:rPr lang="en-US" altLang="zh-CN" b="1" dirty="0">
                <a:solidFill>
                  <a:srgbClr val="000000"/>
                </a:solidFill>
                <a:ea typeface="华文细黑" panose="02010600040101010101" pitchFamily="2" charset="-122"/>
              </a:rPr>
              <a:t>&lt;</a:t>
            </a:r>
            <a:r>
              <a:rPr lang="zh-CN" altLang="en-US" b="1" dirty="0">
                <a:solidFill>
                  <a:srgbClr val="000000"/>
                </a:solidFill>
                <a:ea typeface="华文细黑" panose="02010600040101010101" pitchFamily="2" charset="-122"/>
              </a:rPr>
              <a:t>数字串</a:t>
            </a:r>
            <a:r>
              <a:rPr lang="en-US" altLang="zh-CN" b="1" dirty="0">
                <a:solidFill>
                  <a:srgbClr val="000000"/>
                </a:solidFill>
                <a:ea typeface="华文细黑" panose="02010600040101010101" pitchFamily="2" charset="-122"/>
              </a:rPr>
              <a:t>&gt;&lt;</a:t>
            </a:r>
            <a:r>
              <a:rPr lang="zh-CN" altLang="en-US" b="1" dirty="0">
                <a:solidFill>
                  <a:srgbClr val="000000"/>
                </a:solidFill>
                <a:ea typeface="华文细黑" panose="02010600040101010101" pitchFamily="2" charset="-122"/>
              </a:rPr>
              <a:t>数字</a:t>
            </a:r>
            <a:r>
              <a:rPr lang="en-US" altLang="zh-CN" b="1" dirty="0">
                <a:solidFill>
                  <a:srgbClr val="000000"/>
                </a:solidFill>
                <a:ea typeface="华文细黑" panose="02010600040101010101" pitchFamily="2" charset="-122"/>
              </a:rPr>
              <a:t>&gt;|&lt;</a:t>
            </a:r>
            <a:r>
              <a:rPr lang="zh-CN" altLang="en-US" b="1" dirty="0">
                <a:solidFill>
                  <a:srgbClr val="000000"/>
                </a:solidFill>
                <a:ea typeface="华文细黑" panose="02010600040101010101" pitchFamily="2" charset="-122"/>
              </a:rPr>
              <a:t>数字</a:t>
            </a:r>
            <a:r>
              <a:rPr lang="en-US" altLang="zh-CN" b="1" dirty="0">
                <a:solidFill>
                  <a:srgbClr val="000000"/>
                </a:solidFill>
                <a:ea typeface="华文细黑" panose="02010600040101010101" pitchFamily="2" charset="-122"/>
              </a:rPr>
              <a:t>&gt;</a:t>
            </a:r>
            <a:endParaRPr lang="en-US" altLang="zh-CN" b="1" dirty="0">
              <a:solidFill>
                <a:srgbClr val="000000"/>
              </a:solidFill>
              <a:ea typeface="华文细黑" panose="02010600040101010101" pitchFamily="2" charset="-122"/>
            </a:endParaRPr>
          </a:p>
          <a:p>
            <a:pPr algn="just" eaLnBrk="1" hangingPunct="1">
              <a:spcBef>
                <a:spcPct val="50000"/>
              </a:spcBef>
            </a:pPr>
            <a:r>
              <a:rPr lang="en-US" altLang="zh-CN" b="1" dirty="0">
                <a:solidFill>
                  <a:srgbClr val="000000"/>
                </a:solidFill>
                <a:ea typeface="华文细黑" panose="02010600040101010101" pitchFamily="2" charset="-122"/>
              </a:rPr>
              <a:t>                  &lt;</a:t>
            </a:r>
            <a:r>
              <a:rPr lang="zh-CN" altLang="en-US" b="1" dirty="0">
                <a:solidFill>
                  <a:srgbClr val="000000"/>
                </a:solidFill>
                <a:ea typeface="华文细黑" panose="02010600040101010101" pitchFamily="2" charset="-122"/>
              </a:rPr>
              <a:t>数字</a:t>
            </a:r>
            <a:r>
              <a:rPr lang="en-US" altLang="zh-CN" b="1" dirty="0">
                <a:solidFill>
                  <a:srgbClr val="000000"/>
                </a:solidFill>
                <a:ea typeface="华文细黑" panose="02010600040101010101" pitchFamily="2" charset="-122"/>
              </a:rPr>
              <a:t>&gt; </a:t>
            </a:r>
            <a:r>
              <a:rPr lang="en-US" altLang="zh-CN" dirty="0">
                <a:ea typeface="华文细黑" panose="02010600040101010101" pitchFamily="2" charset="-122"/>
              </a:rPr>
              <a:t>→ </a:t>
            </a:r>
            <a:r>
              <a:rPr lang="en-US" altLang="zh-CN" b="1" dirty="0">
                <a:solidFill>
                  <a:srgbClr val="000000"/>
                </a:solidFill>
                <a:ea typeface="华文细黑" panose="02010600040101010101" pitchFamily="2" charset="-122"/>
              </a:rPr>
              <a:t>0|1|2|3|4|5|6|7|8|9</a:t>
            </a:r>
            <a:r>
              <a:rPr lang="en-US" altLang="zh-CN" dirty="0">
                <a:ea typeface="华文细黑" panose="02010600040101010101" pitchFamily="2" charset="-122"/>
              </a:rPr>
              <a:t> </a:t>
            </a:r>
            <a:endParaRPr lang="en-US" altLang="zh-CN" dirty="0">
              <a:ea typeface="华文细黑" panose="0201060004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F20B149-42ED-42C0-B408-0712A4F0486F}"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9459" name="Rectangle 2"/>
          <p:cNvSpPr>
            <a:spLocks noGrp="1" noChangeArrowheads="1"/>
          </p:cNvSpPr>
          <p:nvPr>
            <p:ph type="title"/>
          </p:nvPr>
        </p:nvSpPr>
        <p:spPr>
          <a:xfrm>
            <a:off x="685800" y="214313"/>
            <a:ext cx="7772400" cy="838200"/>
          </a:xfrm>
        </p:spPr>
        <p:txBody>
          <a:bodyPr/>
          <a:lstStyle/>
          <a:p>
            <a:pPr eaLnBrk="1" hangingPunct="1"/>
            <a:r>
              <a:rPr lang="zh-CN" altLang="en-US" sz="3200" b="1">
                <a:latin typeface="华文细黑" panose="02010600040101010101" pitchFamily="2" charset="-122"/>
              </a:rPr>
              <a:t>文法的</a:t>
            </a:r>
            <a:r>
              <a:rPr lang="en-US" altLang="zh-CN" sz="3200" b="1">
                <a:latin typeface="华文细黑" panose="02010600040101010101" pitchFamily="2" charset="-122"/>
              </a:rPr>
              <a:t>EBNF</a:t>
            </a:r>
            <a:r>
              <a:rPr lang="zh-CN" altLang="en-US" sz="3200" b="1">
                <a:latin typeface="华文细黑" panose="02010600040101010101" pitchFamily="2" charset="-122"/>
              </a:rPr>
              <a:t>表示</a:t>
            </a:r>
            <a:endParaRPr lang="zh-CN" altLang="en-US" sz="3200" b="1">
              <a:latin typeface="华文细黑" panose="02010600040101010101" pitchFamily="2" charset="-122"/>
            </a:endParaRPr>
          </a:p>
        </p:txBody>
      </p:sp>
      <p:sp>
        <p:nvSpPr>
          <p:cNvPr id="1946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1" name="Text Box 4"/>
          <p:cNvSpPr txBox="1">
            <a:spLocks noChangeArrowheads="1"/>
          </p:cNvSpPr>
          <p:nvPr/>
        </p:nvSpPr>
        <p:spPr bwMode="auto">
          <a:xfrm>
            <a:off x="0" y="1143000"/>
            <a:ext cx="8763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   2. </a:t>
            </a:r>
            <a:r>
              <a:rPr lang="zh-CN" altLang="en-US" b="1" dirty="0">
                <a:solidFill>
                  <a:srgbClr val="FF0000"/>
                </a:solidFill>
                <a:latin typeface="华文细黑" panose="02010600040101010101" pitchFamily="2" charset="-122"/>
                <a:ea typeface="华文细黑" panose="02010600040101010101" pitchFamily="2" charset="-122"/>
              </a:rPr>
              <a:t>元符号“</a:t>
            </a:r>
            <a:r>
              <a:rPr lang="en-US" altLang="zh-CN" b="1" dirty="0">
                <a:solidFill>
                  <a:srgbClr val="FF0000"/>
                </a:solidFill>
                <a:latin typeface="华文细黑" panose="02010600040101010101" pitchFamily="2" charset="-122"/>
                <a:ea typeface="华文细黑" panose="02010600040101010101" pitchFamily="2" charset="-122"/>
              </a:rPr>
              <a:t>&lt;”</a:t>
            </a:r>
            <a:r>
              <a:rPr lang="zh-CN" altLang="en-US" b="1" dirty="0">
                <a:solidFill>
                  <a:srgbClr val="FF0000"/>
                </a:solidFill>
                <a:latin typeface="华文细黑" panose="02010600040101010101" pitchFamily="2" charset="-122"/>
                <a:ea typeface="华文细黑" panose="02010600040101010101" pitchFamily="2" charset="-122"/>
              </a:rPr>
              <a:t>和“</a:t>
            </a:r>
            <a:r>
              <a:rPr lang="en-US" altLang="zh-CN" b="1" dirty="0">
                <a:solidFill>
                  <a:srgbClr val="FF0000"/>
                </a:solidFill>
                <a:latin typeface="华文细黑" panose="02010600040101010101" pitchFamily="2" charset="-122"/>
                <a:ea typeface="华文细黑" panose="02010600040101010101" pitchFamily="2" charset="-122"/>
              </a:rPr>
              <a:t>&gt;”</a:t>
            </a:r>
            <a:endParaRPr lang="en-US" altLang="zh-CN"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endParaRPr lang="en-US" altLang="zh-CN"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         </a:t>
            </a:r>
            <a:r>
              <a:rPr lang="zh-CN" altLang="en-US" b="1" dirty="0">
                <a:solidFill>
                  <a:srgbClr val="000000"/>
                </a:solidFill>
                <a:latin typeface="华文细黑" panose="02010600040101010101" pitchFamily="2" charset="-122"/>
                <a:ea typeface="华文细黑" panose="02010600040101010101" pitchFamily="2" charset="-122"/>
              </a:rPr>
              <a:t>表示括起的内容是需要进一步定义的抽象的语法单位名。称为文法的非终极符。</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          如</a:t>
            </a:r>
            <a:r>
              <a:rPr lang="en-US" altLang="zh-CN" b="1" dirty="0">
                <a:solidFill>
                  <a:srgbClr val="000000"/>
                </a:solidFill>
                <a:latin typeface="华文细黑" panose="02010600040101010101" pitchFamily="2" charset="-122"/>
                <a:ea typeface="华文细黑" panose="02010600040101010101" pitchFamily="2" charset="-122"/>
              </a:rPr>
              <a:t>&lt;</a:t>
            </a:r>
            <a:r>
              <a:rPr lang="zh-CN" altLang="en-US" b="1" dirty="0">
                <a:solidFill>
                  <a:srgbClr val="000000"/>
                </a:solidFill>
                <a:latin typeface="华文细黑" panose="02010600040101010101" pitchFamily="2" charset="-122"/>
                <a:ea typeface="华文细黑" panose="02010600040101010101" pitchFamily="2" charset="-122"/>
              </a:rPr>
              <a:t>数字串</a:t>
            </a:r>
            <a:r>
              <a:rPr lang="en-US" altLang="zh-CN" b="1" dirty="0">
                <a:solidFill>
                  <a:srgbClr val="000000"/>
                </a:solidFill>
                <a:latin typeface="华文细黑" panose="02010600040101010101" pitchFamily="2" charset="-122"/>
                <a:ea typeface="华文细黑" panose="02010600040101010101" pitchFamily="2" charset="-122"/>
              </a:rPr>
              <a:t>&gt;</a:t>
            </a:r>
            <a:r>
              <a:rPr lang="zh-CN" altLang="en-US" b="1" dirty="0">
                <a:solidFill>
                  <a:srgbClr val="000000"/>
                </a:solidFill>
                <a:latin typeface="华文细黑" panose="02010600040101010101" pitchFamily="2" charset="-122"/>
                <a:ea typeface="华文细黑" panose="02010600040101010101" pitchFamily="2" charset="-122"/>
              </a:rPr>
              <a:t>、</a:t>
            </a:r>
            <a:r>
              <a:rPr lang="en-US" altLang="zh-CN" b="1" dirty="0">
                <a:solidFill>
                  <a:srgbClr val="000000"/>
                </a:solidFill>
                <a:latin typeface="华文细黑" panose="02010600040101010101" pitchFamily="2" charset="-122"/>
                <a:ea typeface="华文细黑" panose="02010600040101010101" pitchFamily="2" charset="-122"/>
              </a:rPr>
              <a:t>&lt;</a:t>
            </a:r>
            <a:r>
              <a:rPr lang="zh-CN" altLang="en-US" b="1" dirty="0">
                <a:solidFill>
                  <a:srgbClr val="000000"/>
                </a:solidFill>
                <a:latin typeface="华文细黑" panose="02010600040101010101" pitchFamily="2" charset="-122"/>
                <a:ea typeface="华文细黑" panose="02010600040101010101" pitchFamily="2" charset="-122"/>
              </a:rPr>
              <a:t>数字</a:t>
            </a:r>
            <a:r>
              <a:rPr lang="en-US" altLang="zh-CN" b="1" dirty="0">
                <a:solidFill>
                  <a:srgbClr val="000000"/>
                </a:solidFill>
                <a:latin typeface="华文细黑" panose="02010600040101010101" pitchFamily="2" charset="-122"/>
                <a:ea typeface="华文细黑" panose="02010600040101010101" pitchFamily="2" charset="-122"/>
              </a:rPr>
              <a:t>&gt;</a:t>
            </a:r>
            <a:r>
              <a:rPr lang="zh-CN" altLang="en-US" b="1" dirty="0">
                <a:solidFill>
                  <a:srgbClr val="000000"/>
                </a:solidFill>
                <a:latin typeface="华文细黑" panose="02010600040101010101" pitchFamily="2" charset="-122"/>
                <a:ea typeface="华文细黑" panose="02010600040101010101" pitchFamily="2" charset="-122"/>
              </a:rPr>
              <a:t>、</a:t>
            </a:r>
            <a:r>
              <a:rPr lang="en-US" altLang="zh-CN" b="1" dirty="0">
                <a:solidFill>
                  <a:srgbClr val="000000"/>
                </a:solidFill>
                <a:latin typeface="华文细黑" panose="02010600040101010101" pitchFamily="2" charset="-122"/>
                <a:ea typeface="华文细黑" panose="02010600040101010101" pitchFamily="2" charset="-122"/>
              </a:rPr>
              <a:t>&lt;list&gt;</a:t>
            </a:r>
            <a:r>
              <a:rPr lang="zh-CN" altLang="en-US" b="1" dirty="0">
                <a:solidFill>
                  <a:srgbClr val="000000"/>
                </a:solidFill>
                <a:latin typeface="华文细黑" panose="02010600040101010101" pitchFamily="2" charset="-122"/>
                <a:ea typeface="华文细黑" panose="02010600040101010101" pitchFamily="2" charset="-122"/>
              </a:rPr>
              <a:t>等等。</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dirty="0">
                <a:solidFill>
                  <a:srgbClr val="000000"/>
                </a:solidFill>
                <a:ea typeface="华文细黑" panose="02010600040101010101" pitchFamily="2" charset="-122"/>
              </a:rPr>
              <a:t>   </a:t>
            </a:r>
            <a:endParaRPr lang="zh-CN" altLang="en-US" sz="2000" b="1" dirty="0">
              <a:solidFill>
                <a:srgbClr val="A50021"/>
              </a:solidFill>
              <a:ea typeface="华文细黑" panose="0201060004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B9E9598-9B84-40DE-943F-E80F38F01022}"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0483" name="Rectangle 2"/>
          <p:cNvSpPr>
            <a:spLocks noGrp="1" noChangeArrowheads="1"/>
          </p:cNvSpPr>
          <p:nvPr>
            <p:ph type="title"/>
          </p:nvPr>
        </p:nvSpPr>
        <p:spPr>
          <a:xfrm>
            <a:off x="685800" y="214313"/>
            <a:ext cx="7772400" cy="838200"/>
          </a:xfrm>
        </p:spPr>
        <p:txBody>
          <a:bodyPr/>
          <a:lstStyle/>
          <a:p>
            <a:pPr eaLnBrk="1" hangingPunct="1"/>
            <a:r>
              <a:rPr lang="zh-CN" altLang="en-US" sz="3200" b="1">
                <a:latin typeface="华文细黑" panose="02010600040101010101" pitchFamily="2" charset="-122"/>
              </a:rPr>
              <a:t>文法的</a:t>
            </a:r>
            <a:r>
              <a:rPr lang="en-US" altLang="zh-CN" sz="3200" b="1">
                <a:latin typeface="华文细黑" panose="02010600040101010101" pitchFamily="2" charset="-122"/>
              </a:rPr>
              <a:t>EBNF</a:t>
            </a:r>
            <a:r>
              <a:rPr lang="zh-CN" altLang="en-US" sz="3200" b="1">
                <a:latin typeface="华文细黑" panose="02010600040101010101" pitchFamily="2" charset="-122"/>
              </a:rPr>
              <a:t>表示</a:t>
            </a:r>
            <a:endParaRPr lang="zh-CN" altLang="en-US" sz="3200" b="1">
              <a:latin typeface="华文细黑" panose="02010600040101010101" pitchFamily="2" charset="-122"/>
            </a:endParaRPr>
          </a:p>
        </p:txBody>
      </p:sp>
      <p:sp>
        <p:nvSpPr>
          <p:cNvPr id="20484"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85" name="Text Box 4"/>
          <p:cNvSpPr txBox="1">
            <a:spLocks noChangeArrowheads="1"/>
          </p:cNvSpPr>
          <p:nvPr/>
        </p:nvSpPr>
        <p:spPr bwMode="auto">
          <a:xfrm>
            <a:off x="0" y="908050"/>
            <a:ext cx="9144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00"/>
                </a:solidFill>
                <a:ea typeface="华文细黑" panose="02010600040101010101" pitchFamily="2" charset="-122"/>
              </a:rPr>
              <a:t>3.</a:t>
            </a:r>
            <a:r>
              <a:rPr lang="zh-CN" altLang="en-US" b="1" dirty="0">
                <a:solidFill>
                  <a:srgbClr val="FF0000"/>
                </a:solidFill>
                <a:ea typeface="华文细黑" panose="02010600040101010101" pitchFamily="2" charset="-122"/>
              </a:rPr>
              <a:t>元符号“</a:t>
            </a:r>
            <a:r>
              <a:rPr lang="en-US" altLang="zh-CN" b="1" dirty="0">
                <a:solidFill>
                  <a:srgbClr val="FF0000"/>
                </a:solidFill>
                <a:ea typeface="华文细黑" panose="02010600040101010101" pitchFamily="2" charset="-122"/>
              </a:rPr>
              <a:t>{”</a:t>
            </a:r>
            <a:r>
              <a:rPr lang="zh-CN" altLang="en-US" b="1" dirty="0">
                <a:solidFill>
                  <a:srgbClr val="FF0000"/>
                </a:solidFill>
                <a:ea typeface="华文细黑" panose="02010600040101010101" pitchFamily="2" charset="-122"/>
              </a:rPr>
              <a:t>和“</a:t>
            </a:r>
            <a:r>
              <a:rPr lang="en-US" altLang="zh-CN" b="1" dirty="0">
                <a:solidFill>
                  <a:srgbClr val="FF0000"/>
                </a:solidFill>
                <a:ea typeface="华文细黑" panose="02010600040101010101" pitchFamily="2" charset="-122"/>
              </a:rPr>
              <a:t>}”</a:t>
            </a:r>
            <a:endParaRPr lang="en-US" altLang="zh-CN" b="1" dirty="0">
              <a:solidFill>
                <a:srgbClr val="000000"/>
              </a:solidFill>
              <a:ea typeface="华文细黑" panose="02010600040101010101" pitchFamily="2" charset="-122"/>
            </a:endParaRPr>
          </a:p>
          <a:p>
            <a:pPr eaLnBrk="1" hangingPunct="1">
              <a:spcBef>
                <a:spcPct val="50000"/>
              </a:spcBef>
            </a:pPr>
            <a:r>
              <a:rPr lang="en-US" altLang="zh-CN" b="1" dirty="0">
                <a:solidFill>
                  <a:srgbClr val="000000"/>
                </a:solidFill>
                <a:ea typeface="华文细黑" panose="02010600040101010101" pitchFamily="2" charset="-122"/>
              </a:rPr>
              <a:t>      </a:t>
            </a:r>
            <a:r>
              <a:rPr lang="zh-CN" altLang="en-US" dirty="0">
                <a:solidFill>
                  <a:srgbClr val="000000"/>
                </a:solidFill>
                <a:ea typeface="华文细黑" panose="02010600040101010101" pitchFamily="2" charset="-122"/>
              </a:rPr>
              <a:t>表示可重复</a:t>
            </a:r>
            <a:r>
              <a:rPr lang="zh-CN" altLang="en-US" dirty="0">
                <a:solidFill>
                  <a:schemeClr val="accent2"/>
                </a:solidFill>
                <a:ea typeface="华文细黑" panose="02010600040101010101" pitchFamily="2" charset="-122"/>
              </a:rPr>
              <a:t>连接</a:t>
            </a:r>
            <a:r>
              <a:rPr lang="zh-CN" altLang="en-US" dirty="0">
                <a:solidFill>
                  <a:srgbClr val="000000"/>
                </a:solidFill>
                <a:ea typeface="华文细黑" panose="02010600040101010101" pitchFamily="2" charset="-122"/>
              </a:rPr>
              <a:t>，</a:t>
            </a:r>
            <a:r>
              <a:rPr lang="en-US" altLang="zh-CN" dirty="0">
                <a:solidFill>
                  <a:srgbClr val="000000"/>
                </a:solidFill>
                <a:ea typeface="华文细黑" panose="02010600040101010101" pitchFamily="2" charset="-122"/>
              </a:rPr>
              <a:t>{t}</a:t>
            </a:r>
            <a:r>
              <a:rPr lang="en-US" altLang="zh-CN" baseline="-30000" dirty="0">
                <a:solidFill>
                  <a:srgbClr val="000000"/>
                </a:solidFill>
                <a:ea typeface="华文细黑" panose="02010600040101010101" pitchFamily="2" charset="-122"/>
              </a:rPr>
              <a:t>n</a:t>
            </a:r>
            <a:r>
              <a:rPr lang="en-US" altLang="zh-CN" baseline="30000" dirty="0">
                <a:solidFill>
                  <a:srgbClr val="000000"/>
                </a:solidFill>
                <a:ea typeface="华文细黑" panose="02010600040101010101" pitchFamily="2" charset="-122"/>
              </a:rPr>
              <a:t>m</a:t>
            </a:r>
            <a:r>
              <a:rPr lang="zh-CN" altLang="en-US" dirty="0">
                <a:solidFill>
                  <a:srgbClr val="000000"/>
                </a:solidFill>
                <a:ea typeface="华文细黑" panose="02010600040101010101" pitchFamily="2" charset="-122"/>
              </a:rPr>
              <a:t>表示符号串</a:t>
            </a:r>
            <a:r>
              <a:rPr lang="en-US" altLang="zh-CN" dirty="0">
                <a:solidFill>
                  <a:srgbClr val="000000"/>
                </a:solidFill>
                <a:ea typeface="华文细黑" panose="02010600040101010101" pitchFamily="2" charset="-122"/>
              </a:rPr>
              <a:t>t</a:t>
            </a:r>
            <a:r>
              <a:rPr lang="zh-CN" altLang="en-US" dirty="0">
                <a:solidFill>
                  <a:srgbClr val="000000"/>
                </a:solidFill>
                <a:ea typeface="华文细黑" panose="02010600040101010101" pitchFamily="2" charset="-122"/>
              </a:rPr>
              <a:t>可重复</a:t>
            </a:r>
            <a:r>
              <a:rPr lang="zh-CN" altLang="en-US" dirty="0">
                <a:solidFill>
                  <a:schemeClr val="accent2"/>
                </a:solidFill>
                <a:ea typeface="华文细黑" panose="02010600040101010101" pitchFamily="2" charset="-122"/>
              </a:rPr>
              <a:t>连接</a:t>
            </a:r>
            <a:r>
              <a:rPr lang="en-US" altLang="zh-CN" dirty="0">
                <a:solidFill>
                  <a:srgbClr val="000000"/>
                </a:solidFill>
                <a:ea typeface="华文细黑" panose="02010600040101010101" pitchFamily="2" charset="-122"/>
              </a:rPr>
              <a:t>n</a:t>
            </a:r>
            <a:r>
              <a:rPr lang="zh-CN" altLang="en-US" dirty="0">
                <a:solidFill>
                  <a:srgbClr val="000000"/>
                </a:solidFill>
                <a:ea typeface="华文细黑" panose="02010600040101010101" pitchFamily="2" charset="-122"/>
              </a:rPr>
              <a:t>到</a:t>
            </a:r>
            <a:r>
              <a:rPr lang="en-US" altLang="zh-CN" dirty="0">
                <a:solidFill>
                  <a:srgbClr val="000000"/>
                </a:solidFill>
                <a:ea typeface="华文细黑" panose="02010600040101010101" pitchFamily="2" charset="-122"/>
              </a:rPr>
              <a:t>m</a:t>
            </a:r>
            <a:r>
              <a:rPr lang="zh-CN" altLang="en-US" dirty="0">
                <a:solidFill>
                  <a:srgbClr val="000000"/>
                </a:solidFill>
                <a:ea typeface="华文细黑" panose="02010600040101010101" pitchFamily="2" charset="-122"/>
              </a:rPr>
              <a:t>次</a:t>
            </a:r>
            <a:r>
              <a:rPr lang="zh-CN" altLang="en-US" b="1" dirty="0">
                <a:solidFill>
                  <a:srgbClr val="000000"/>
                </a:solidFill>
                <a:ea typeface="华文细黑" panose="02010600040101010101" pitchFamily="2" charset="-122"/>
              </a:rPr>
              <a:t>，</a:t>
            </a:r>
            <a:endParaRPr lang="zh-CN" altLang="en-US" b="1" dirty="0">
              <a:solidFill>
                <a:srgbClr val="000000"/>
              </a:solidFill>
              <a:ea typeface="华文细黑" panose="02010600040101010101" pitchFamily="2" charset="-122"/>
            </a:endParaRPr>
          </a:p>
          <a:p>
            <a:pPr eaLnBrk="1" hangingPunct="1">
              <a:spcBef>
                <a:spcPct val="50000"/>
              </a:spcBef>
            </a:pPr>
            <a:r>
              <a:rPr lang="zh-CN" altLang="en-US" b="1" dirty="0">
                <a:solidFill>
                  <a:srgbClr val="000000"/>
                </a:solidFill>
                <a:ea typeface="华文细黑" panose="02010600040101010101" pitchFamily="2" charset="-122"/>
              </a:rPr>
              <a:t>而</a:t>
            </a:r>
            <a:r>
              <a:rPr lang="en-US" altLang="zh-CN" dirty="0">
                <a:solidFill>
                  <a:srgbClr val="000000"/>
                </a:solidFill>
                <a:ea typeface="华文细黑" panose="02010600040101010101" pitchFamily="2" charset="-122"/>
              </a:rPr>
              <a:t>{t}</a:t>
            </a:r>
            <a:r>
              <a:rPr lang="zh-CN" altLang="en-US" dirty="0">
                <a:solidFill>
                  <a:srgbClr val="000000"/>
                </a:solidFill>
                <a:ea typeface="华文细黑" panose="02010600040101010101" pitchFamily="2" charset="-122"/>
              </a:rPr>
              <a:t>表示符号串</a:t>
            </a:r>
            <a:r>
              <a:rPr lang="en-US" altLang="zh-CN" dirty="0">
                <a:solidFill>
                  <a:srgbClr val="000000"/>
                </a:solidFill>
                <a:ea typeface="华文细黑" panose="02010600040101010101" pitchFamily="2" charset="-122"/>
              </a:rPr>
              <a:t>t</a:t>
            </a:r>
            <a:r>
              <a:rPr lang="zh-CN" altLang="en-US" dirty="0">
                <a:solidFill>
                  <a:srgbClr val="000000"/>
                </a:solidFill>
                <a:ea typeface="华文细黑" panose="02010600040101010101" pitchFamily="2" charset="-122"/>
              </a:rPr>
              <a:t>可重复</a:t>
            </a:r>
            <a:r>
              <a:rPr lang="zh-CN" altLang="en-US" dirty="0">
                <a:solidFill>
                  <a:schemeClr val="accent2"/>
                </a:solidFill>
                <a:ea typeface="华文细黑" panose="02010600040101010101" pitchFamily="2" charset="-122"/>
              </a:rPr>
              <a:t>连接</a:t>
            </a:r>
            <a:r>
              <a:rPr lang="en-US" altLang="zh-CN" dirty="0">
                <a:solidFill>
                  <a:srgbClr val="000000"/>
                </a:solidFill>
                <a:ea typeface="华文细黑" panose="02010600040101010101" pitchFamily="2" charset="-122"/>
              </a:rPr>
              <a:t>0</a:t>
            </a:r>
            <a:r>
              <a:rPr lang="zh-CN" altLang="en-US" dirty="0">
                <a:solidFill>
                  <a:srgbClr val="000000"/>
                </a:solidFill>
                <a:ea typeface="华文细黑" panose="02010600040101010101" pitchFamily="2" charset="-122"/>
              </a:rPr>
              <a:t>到无穷次。</a:t>
            </a:r>
            <a:endParaRPr lang="zh-CN" altLang="en-US"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例如，</a:t>
            </a:r>
            <a:endParaRPr lang="zh-CN" altLang="en-US" dirty="0">
              <a:solidFill>
                <a:srgbClr val="000000"/>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            </a:t>
            </a:r>
            <a:r>
              <a:rPr lang="en-US" altLang="zh-CN" b="1" dirty="0">
                <a:solidFill>
                  <a:srgbClr val="A50021"/>
                </a:solidFill>
                <a:ea typeface="华文细黑" panose="02010600040101010101" pitchFamily="2" charset="-122"/>
              </a:rPr>
              <a:t>&lt;</a:t>
            </a:r>
            <a:r>
              <a:rPr lang="zh-CN" altLang="en-US" b="1" dirty="0">
                <a:solidFill>
                  <a:srgbClr val="A50021"/>
                </a:solidFill>
                <a:ea typeface="华文细黑" panose="02010600040101010101" pitchFamily="2" charset="-122"/>
              </a:rPr>
              <a:t>无符号整数</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数字</a:t>
            </a:r>
            <a:r>
              <a:rPr lang="en-US" altLang="zh-CN" b="1" dirty="0">
                <a:solidFill>
                  <a:srgbClr val="A50021"/>
                </a:solidFill>
                <a:ea typeface="华文细黑" panose="02010600040101010101" pitchFamily="2" charset="-122"/>
              </a:rPr>
              <a:t>&gt;}</a:t>
            </a:r>
            <a:r>
              <a:rPr lang="en-US" altLang="zh-CN" b="1" baseline="-30000" dirty="0">
                <a:solidFill>
                  <a:srgbClr val="A50021"/>
                </a:solidFill>
                <a:ea typeface="华文细黑" panose="02010600040101010101" pitchFamily="2" charset="-122"/>
              </a:rPr>
              <a:t>1</a:t>
            </a:r>
            <a:r>
              <a:rPr lang="en-US" altLang="zh-CN" b="1" baseline="30000" dirty="0">
                <a:solidFill>
                  <a:srgbClr val="A50021"/>
                </a:solidFill>
                <a:ea typeface="华文细黑" panose="02010600040101010101" pitchFamily="2" charset="-122"/>
              </a:rPr>
              <a:t>3</a:t>
            </a:r>
            <a:r>
              <a:rPr lang="en-US" altLang="zh-CN" b="1" dirty="0">
                <a:solidFill>
                  <a:srgbClr val="A50021"/>
                </a:solidFill>
                <a:ea typeface="华文细黑" panose="02010600040101010101" pitchFamily="2" charset="-122"/>
              </a:rPr>
              <a:t> </a:t>
            </a:r>
            <a:endParaRPr lang="en-US" altLang="zh-CN" b="1" dirty="0">
              <a:solidFill>
                <a:srgbClr val="A50021"/>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与  </a:t>
            </a:r>
            <a:r>
              <a:rPr lang="en-US" altLang="zh-CN" b="1" dirty="0">
                <a:solidFill>
                  <a:srgbClr val="A50021"/>
                </a:solidFill>
                <a:ea typeface="华文细黑" panose="02010600040101010101" pitchFamily="2" charset="-122"/>
              </a:rPr>
              <a:t>&lt;</a:t>
            </a:r>
            <a:r>
              <a:rPr lang="zh-CN" altLang="en-US" b="1" dirty="0">
                <a:solidFill>
                  <a:srgbClr val="A50021"/>
                </a:solidFill>
                <a:ea typeface="华文细黑" panose="02010600040101010101" pitchFamily="2" charset="-122"/>
              </a:rPr>
              <a:t>无符号整数</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数字</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数字</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数字</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数字</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数字</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数字</a:t>
            </a:r>
            <a:r>
              <a:rPr lang="en-US" altLang="zh-CN" b="1" dirty="0">
                <a:solidFill>
                  <a:srgbClr val="A50021"/>
                </a:solidFill>
                <a:ea typeface="华文细黑" panose="02010600040101010101" pitchFamily="2" charset="-122"/>
              </a:rPr>
              <a:t>&gt;</a:t>
            </a:r>
            <a:r>
              <a:rPr lang="en-US" altLang="zh-CN" dirty="0">
                <a:solidFill>
                  <a:srgbClr val="000000"/>
                </a:solidFill>
                <a:ea typeface="华文细黑" panose="02010600040101010101" pitchFamily="2" charset="-122"/>
              </a:rPr>
              <a:t>    </a:t>
            </a:r>
            <a:r>
              <a:rPr lang="zh-CN" altLang="en-US" dirty="0">
                <a:solidFill>
                  <a:srgbClr val="000000"/>
                </a:solidFill>
                <a:ea typeface="华文细黑" panose="02010600040101010101" pitchFamily="2" charset="-122"/>
              </a:rPr>
              <a:t>相同</a:t>
            </a:r>
            <a:endParaRPr lang="zh-CN" altLang="en-US" dirty="0">
              <a:solidFill>
                <a:srgbClr val="000000"/>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而字母打头、后面可跟数字或字母的不超过</a:t>
            </a:r>
            <a:r>
              <a:rPr lang="en-US" altLang="zh-CN" dirty="0">
                <a:solidFill>
                  <a:srgbClr val="000000"/>
                </a:solidFill>
                <a:ea typeface="华文细黑" panose="02010600040101010101" pitchFamily="2" charset="-122"/>
              </a:rPr>
              <a:t>8</a:t>
            </a:r>
            <a:r>
              <a:rPr lang="zh-CN" altLang="en-US" dirty="0">
                <a:solidFill>
                  <a:srgbClr val="000000"/>
                </a:solidFill>
                <a:ea typeface="华文细黑" panose="02010600040101010101" pitchFamily="2" charset="-122"/>
              </a:rPr>
              <a:t>个字符的标识符文法则为：</a:t>
            </a:r>
            <a:endParaRPr lang="zh-CN" altLang="en-US" b="1" dirty="0">
              <a:ea typeface="华文细黑" panose="02010600040101010101" pitchFamily="2" charset="-122"/>
            </a:endParaRPr>
          </a:p>
          <a:p>
            <a:pPr algn="just" eaLnBrk="1" hangingPunct="1">
              <a:lnSpc>
                <a:spcPct val="110000"/>
              </a:lnSpc>
              <a:spcBef>
                <a:spcPct val="50000"/>
              </a:spcBef>
            </a:pPr>
            <a:r>
              <a:rPr lang="zh-CN" altLang="en-US" dirty="0">
                <a:solidFill>
                  <a:srgbClr val="000000"/>
                </a:solidFill>
                <a:ea typeface="华文细黑" panose="02010600040101010101" pitchFamily="2" charset="-122"/>
              </a:rPr>
              <a:t>              </a:t>
            </a:r>
            <a:r>
              <a:rPr lang="en-US" altLang="zh-CN" b="1" dirty="0">
                <a:solidFill>
                  <a:srgbClr val="A50021"/>
                </a:solidFill>
                <a:ea typeface="华文细黑" panose="02010600040101010101" pitchFamily="2" charset="-122"/>
              </a:rPr>
              <a:t>&lt;</a:t>
            </a:r>
            <a:r>
              <a:rPr lang="zh-CN" altLang="en-US" b="1" dirty="0">
                <a:solidFill>
                  <a:srgbClr val="A50021"/>
                </a:solidFill>
                <a:ea typeface="华文细黑" panose="02010600040101010101" pitchFamily="2" charset="-122"/>
              </a:rPr>
              <a:t>标识符</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字母</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字母</a:t>
            </a:r>
            <a:r>
              <a:rPr lang="en-US" altLang="zh-CN" b="1" dirty="0">
                <a:solidFill>
                  <a:srgbClr val="A50021"/>
                </a:solidFill>
                <a:ea typeface="华文细黑" panose="02010600040101010101" pitchFamily="2" charset="-122"/>
              </a:rPr>
              <a:t>&gt;|&lt;</a:t>
            </a:r>
            <a:r>
              <a:rPr lang="zh-CN" altLang="en-US" b="1" dirty="0">
                <a:solidFill>
                  <a:srgbClr val="A50021"/>
                </a:solidFill>
                <a:ea typeface="华文细黑" panose="02010600040101010101" pitchFamily="2" charset="-122"/>
              </a:rPr>
              <a:t>数字</a:t>
            </a:r>
            <a:r>
              <a:rPr lang="en-US" altLang="zh-CN" b="1" dirty="0">
                <a:solidFill>
                  <a:srgbClr val="A50021"/>
                </a:solidFill>
                <a:ea typeface="华文细黑" panose="02010600040101010101" pitchFamily="2" charset="-122"/>
              </a:rPr>
              <a:t>&gt;}</a:t>
            </a:r>
            <a:r>
              <a:rPr lang="en-US" altLang="zh-CN" b="1" baseline="-30000" dirty="0">
                <a:solidFill>
                  <a:srgbClr val="A50021"/>
                </a:solidFill>
                <a:ea typeface="华文细黑" panose="02010600040101010101" pitchFamily="2" charset="-122"/>
              </a:rPr>
              <a:t>0</a:t>
            </a:r>
            <a:r>
              <a:rPr lang="en-US" altLang="zh-CN" b="1" baseline="30000" dirty="0">
                <a:solidFill>
                  <a:srgbClr val="A50021"/>
                </a:solidFill>
                <a:ea typeface="华文细黑" panose="02010600040101010101" pitchFamily="2" charset="-122"/>
              </a:rPr>
              <a:t>7</a:t>
            </a:r>
            <a:endParaRPr lang="en-US" altLang="zh-CN" b="1" dirty="0">
              <a:solidFill>
                <a:srgbClr val="A50021"/>
              </a:solidFill>
              <a:ea typeface="华文细黑" panose="0201060004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470E5AE-0DF7-4583-892C-57C9E0DA4DAF}"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1507" name="Rectangle 2"/>
          <p:cNvSpPr>
            <a:spLocks noGrp="1" noChangeArrowheads="1"/>
          </p:cNvSpPr>
          <p:nvPr>
            <p:ph type="title"/>
          </p:nvPr>
        </p:nvSpPr>
        <p:spPr>
          <a:xfrm>
            <a:off x="685800" y="222250"/>
            <a:ext cx="7772400" cy="685800"/>
          </a:xfrm>
        </p:spPr>
        <p:txBody>
          <a:bodyPr/>
          <a:lstStyle/>
          <a:p>
            <a:pPr eaLnBrk="1" hangingPunct="1"/>
            <a:r>
              <a:rPr lang="zh-CN" altLang="en-US" sz="3200" b="1">
                <a:latin typeface="华文细黑" panose="02010600040101010101" pitchFamily="2" charset="-122"/>
              </a:rPr>
              <a:t>文法的</a:t>
            </a:r>
            <a:r>
              <a:rPr lang="en-US" altLang="zh-CN" sz="3200" b="1">
                <a:latin typeface="华文细黑" panose="02010600040101010101" pitchFamily="2" charset="-122"/>
              </a:rPr>
              <a:t>EBNF</a:t>
            </a:r>
            <a:r>
              <a:rPr lang="zh-CN" altLang="en-US" sz="3200" b="1">
                <a:latin typeface="华文细黑" panose="02010600040101010101" pitchFamily="2" charset="-122"/>
              </a:rPr>
              <a:t>表示</a:t>
            </a:r>
            <a:endParaRPr lang="zh-CN" altLang="en-US" sz="3200" b="1">
              <a:latin typeface="华文细黑" panose="02010600040101010101" pitchFamily="2" charset="-122"/>
            </a:endParaRPr>
          </a:p>
        </p:txBody>
      </p:sp>
      <p:sp>
        <p:nvSpPr>
          <p:cNvPr id="21508"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09" name="Text Box 4"/>
          <p:cNvSpPr txBox="1">
            <a:spLocks noChangeArrowheads="1"/>
          </p:cNvSpPr>
          <p:nvPr/>
        </p:nvSpPr>
        <p:spPr bwMode="auto">
          <a:xfrm>
            <a:off x="228600" y="1009650"/>
            <a:ext cx="8763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dirty="0">
                <a:solidFill>
                  <a:srgbClr val="000000"/>
                </a:solidFill>
                <a:ea typeface="华文细黑" panose="02010600040101010101" pitchFamily="2" charset="-122"/>
              </a:rPr>
              <a:t>4.</a:t>
            </a:r>
            <a:r>
              <a:rPr lang="zh-CN" altLang="en-US" b="1" dirty="0">
                <a:solidFill>
                  <a:srgbClr val="FF0000"/>
                </a:solidFill>
                <a:ea typeface="华文细黑" panose="02010600040101010101" pitchFamily="2" charset="-122"/>
              </a:rPr>
              <a:t>元符号“</a:t>
            </a:r>
            <a:r>
              <a:rPr lang="en-US" altLang="zh-CN" b="1" dirty="0">
                <a:solidFill>
                  <a:srgbClr val="FF0000"/>
                </a:solidFill>
                <a:ea typeface="华文细黑" panose="02010600040101010101" pitchFamily="2" charset="-122"/>
              </a:rPr>
              <a:t>[”</a:t>
            </a:r>
            <a:r>
              <a:rPr lang="zh-CN" altLang="en-US" b="1" dirty="0">
                <a:solidFill>
                  <a:srgbClr val="FF0000"/>
                </a:solidFill>
                <a:ea typeface="华文细黑" panose="02010600040101010101" pitchFamily="2" charset="-122"/>
              </a:rPr>
              <a:t>和“</a:t>
            </a:r>
            <a:r>
              <a:rPr lang="en-US" altLang="zh-CN" b="1" dirty="0">
                <a:solidFill>
                  <a:srgbClr val="FF0000"/>
                </a:solidFill>
                <a:ea typeface="华文细黑" panose="02010600040101010101" pitchFamily="2" charset="-122"/>
              </a:rPr>
              <a:t>] ”</a:t>
            </a:r>
            <a:r>
              <a:rPr lang="zh-CN" altLang="en-US" b="1" dirty="0">
                <a:solidFill>
                  <a:srgbClr val="000000"/>
                </a:solidFill>
                <a:ea typeface="华文细黑" panose="02010600040101010101" pitchFamily="2" charset="-122"/>
              </a:rPr>
              <a:t>：</a:t>
            </a:r>
            <a:r>
              <a:rPr lang="zh-CN" altLang="en-US" dirty="0">
                <a:solidFill>
                  <a:srgbClr val="000000"/>
                </a:solidFill>
                <a:ea typeface="华文细黑" panose="02010600040101010101" pitchFamily="2" charset="-122"/>
              </a:rPr>
              <a:t>表示括起的内容可有可无</a:t>
            </a:r>
            <a:r>
              <a:rPr lang="en-US" altLang="zh-CN" dirty="0">
                <a:solidFill>
                  <a:srgbClr val="000000"/>
                </a:solidFill>
                <a:ea typeface="华文细黑" panose="02010600040101010101" pitchFamily="2" charset="-122"/>
              </a:rPr>
              <a:t>, </a:t>
            </a:r>
            <a:r>
              <a:rPr lang="zh-CN" altLang="en-US" dirty="0">
                <a:solidFill>
                  <a:srgbClr val="000000"/>
                </a:solidFill>
                <a:ea typeface="华文细黑" panose="02010600040101010101" pitchFamily="2" charset="-122"/>
              </a:rPr>
              <a:t>最多出现一次。</a:t>
            </a:r>
            <a:endParaRPr lang="zh-CN" altLang="en-US"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例如：</a:t>
            </a:r>
            <a:endParaRPr lang="zh-CN" altLang="en-US" dirty="0">
              <a:solidFill>
                <a:srgbClr val="000000"/>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     </a:t>
            </a:r>
            <a:r>
              <a:rPr lang="en-US" altLang="zh-CN" b="1" dirty="0">
                <a:solidFill>
                  <a:srgbClr val="000000"/>
                </a:solidFill>
                <a:ea typeface="华文细黑" panose="02010600040101010101" pitchFamily="2" charset="-122"/>
              </a:rPr>
              <a:t>&lt;IF</a:t>
            </a:r>
            <a:r>
              <a:rPr lang="zh-CN" altLang="en-US" b="1" dirty="0">
                <a:solidFill>
                  <a:srgbClr val="000000"/>
                </a:solidFill>
                <a:ea typeface="华文细黑" panose="02010600040101010101" pitchFamily="2" charset="-122"/>
              </a:rPr>
              <a:t>语句</a:t>
            </a:r>
            <a:r>
              <a:rPr lang="en-US" altLang="zh-CN" b="1" dirty="0">
                <a:solidFill>
                  <a:srgbClr val="000000"/>
                </a:solidFill>
                <a:ea typeface="华文细黑" panose="02010600040101010101" pitchFamily="2" charset="-122"/>
              </a:rPr>
              <a:t>&gt;→IF &lt;</a:t>
            </a:r>
            <a:r>
              <a:rPr lang="zh-CN" altLang="en-US" b="1" dirty="0">
                <a:solidFill>
                  <a:srgbClr val="000000"/>
                </a:solidFill>
                <a:ea typeface="华文细黑" panose="02010600040101010101" pitchFamily="2" charset="-122"/>
              </a:rPr>
              <a:t>布尔表达式</a:t>
            </a:r>
            <a:r>
              <a:rPr lang="en-US" altLang="zh-CN" b="1" dirty="0">
                <a:solidFill>
                  <a:srgbClr val="000000"/>
                </a:solidFill>
                <a:ea typeface="华文细黑" panose="02010600040101010101" pitchFamily="2" charset="-122"/>
              </a:rPr>
              <a:t>&gt; THEN &lt;</a:t>
            </a:r>
            <a:r>
              <a:rPr lang="zh-CN" altLang="en-US" b="1" dirty="0">
                <a:solidFill>
                  <a:srgbClr val="000000"/>
                </a:solidFill>
                <a:ea typeface="华文细黑" panose="02010600040101010101" pitchFamily="2" charset="-122"/>
              </a:rPr>
              <a:t>语句</a:t>
            </a:r>
            <a:r>
              <a:rPr lang="en-US" altLang="zh-CN" b="1" dirty="0">
                <a:solidFill>
                  <a:srgbClr val="002060"/>
                </a:solidFill>
                <a:ea typeface="华文细黑" panose="02010600040101010101" pitchFamily="2" charset="-122"/>
              </a:rPr>
              <a:t>&gt; [ELSE &lt;</a:t>
            </a:r>
            <a:r>
              <a:rPr lang="zh-CN" altLang="en-US" b="1" dirty="0">
                <a:solidFill>
                  <a:srgbClr val="002060"/>
                </a:solidFill>
                <a:ea typeface="华文细黑" panose="02010600040101010101" pitchFamily="2" charset="-122"/>
              </a:rPr>
              <a:t>语句</a:t>
            </a:r>
            <a:r>
              <a:rPr lang="en-US" altLang="zh-CN" b="1" dirty="0">
                <a:solidFill>
                  <a:srgbClr val="002060"/>
                </a:solidFill>
                <a:ea typeface="华文细黑" panose="02010600040101010101" pitchFamily="2" charset="-122"/>
              </a:rPr>
              <a:t>&gt;]</a:t>
            </a:r>
            <a:endParaRPr lang="en-US" altLang="zh-CN" b="1" dirty="0">
              <a:solidFill>
                <a:srgbClr val="002060"/>
              </a:solidFill>
              <a:ea typeface="华文细黑" panose="02010600040101010101" pitchFamily="2" charset="-122"/>
            </a:endParaRPr>
          </a:p>
          <a:p>
            <a:pPr algn="just" eaLnBrk="1" hangingPunct="1">
              <a:spcBef>
                <a:spcPct val="50000"/>
              </a:spcBef>
            </a:pPr>
            <a:endParaRPr lang="en-US" altLang="zh-CN" b="1" dirty="0">
              <a:solidFill>
                <a:srgbClr val="A50021"/>
              </a:solidFill>
              <a:ea typeface="华文细黑" panose="02010600040101010101" pitchFamily="2" charset="-122"/>
            </a:endParaRPr>
          </a:p>
          <a:p>
            <a:pPr algn="just" eaLnBrk="1" hangingPunct="1">
              <a:spcBef>
                <a:spcPct val="50000"/>
              </a:spcBef>
            </a:pPr>
            <a:endParaRPr lang="en-US" altLang="zh-CN" b="1" dirty="0">
              <a:solidFill>
                <a:srgbClr val="A50021"/>
              </a:solidFill>
              <a:ea typeface="华文细黑" panose="02010600040101010101" pitchFamily="2" charset="-122"/>
            </a:endParaRPr>
          </a:p>
          <a:p>
            <a:pPr algn="just" eaLnBrk="1" hangingPunct="1">
              <a:spcBef>
                <a:spcPct val="50000"/>
              </a:spcBef>
            </a:pPr>
            <a:r>
              <a:rPr lang="en-US" altLang="zh-CN" b="1" dirty="0">
                <a:solidFill>
                  <a:srgbClr val="000000"/>
                </a:solidFill>
                <a:ea typeface="华文细黑" panose="02010600040101010101" pitchFamily="2" charset="-122"/>
              </a:rPr>
              <a:t>5.</a:t>
            </a:r>
            <a:r>
              <a:rPr lang="zh-CN" altLang="en-US" b="1" dirty="0">
                <a:solidFill>
                  <a:srgbClr val="FF0000"/>
                </a:solidFill>
                <a:ea typeface="华文细黑" panose="02010600040101010101" pitchFamily="2" charset="-122"/>
              </a:rPr>
              <a:t>元符号“（”和“）”</a:t>
            </a:r>
            <a:r>
              <a:rPr lang="zh-CN" altLang="en-US" b="1" dirty="0">
                <a:solidFill>
                  <a:srgbClr val="000000"/>
                </a:solidFill>
                <a:ea typeface="华文细黑" panose="02010600040101010101" pitchFamily="2" charset="-122"/>
              </a:rPr>
              <a:t>：</a:t>
            </a:r>
            <a:r>
              <a:rPr lang="zh-CN" altLang="en-US" dirty="0">
                <a:solidFill>
                  <a:srgbClr val="000000"/>
                </a:solidFill>
                <a:ea typeface="华文细黑" panose="02010600040101010101" pitchFamily="2" charset="-122"/>
              </a:rPr>
              <a:t>表示括号内的成分优先。常用于在规则中提取公因子。</a:t>
            </a:r>
            <a:endParaRPr lang="zh-CN" altLang="en-US"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例如，</a:t>
            </a:r>
            <a:r>
              <a:rPr lang="en-US" altLang="zh-CN" b="1" dirty="0" err="1">
                <a:solidFill>
                  <a:srgbClr val="A50021"/>
                </a:solidFill>
                <a:ea typeface="华文细黑" panose="02010600040101010101" pitchFamily="2" charset="-122"/>
              </a:rPr>
              <a:t>U→xy|xw</a:t>
            </a:r>
            <a:r>
              <a:rPr lang="en-US" altLang="zh-CN" b="1" dirty="0">
                <a:solidFill>
                  <a:srgbClr val="A50021"/>
                </a:solidFill>
                <a:ea typeface="华文细黑" panose="02010600040101010101" pitchFamily="2" charset="-122"/>
              </a:rPr>
              <a:t>|……|</a:t>
            </a:r>
            <a:r>
              <a:rPr lang="en-US" altLang="zh-CN" b="1" dirty="0" err="1">
                <a:solidFill>
                  <a:srgbClr val="A50021"/>
                </a:solidFill>
                <a:ea typeface="华文细黑" panose="02010600040101010101" pitchFamily="2" charset="-122"/>
              </a:rPr>
              <a:t>xz</a:t>
            </a:r>
            <a:r>
              <a:rPr lang="en-US" altLang="zh-CN" dirty="0">
                <a:solidFill>
                  <a:srgbClr val="000000"/>
                </a:solidFill>
                <a:ea typeface="华文细黑" panose="02010600040101010101" pitchFamily="2" charset="-122"/>
              </a:rPr>
              <a:t>        </a:t>
            </a:r>
            <a:r>
              <a:rPr lang="zh-CN" altLang="en-US" dirty="0">
                <a:solidFill>
                  <a:srgbClr val="000000"/>
                </a:solidFill>
                <a:ea typeface="华文细黑" panose="02010600040101010101" pitchFamily="2" charset="-122"/>
              </a:rPr>
              <a:t>可写成：</a:t>
            </a:r>
            <a:r>
              <a:rPr lang="en-US" altLang="zh-CN" b="1" dirty="0" err="1">
                <a:solidFill>
                  <a:srgbClr val="000000"/>
                </a:solidFill>
                <a:ea typeface="华文细黑" panose="02010600040101010101" pitchFamily="2" charset="-122"/>
              </a:rPr>
              <a:t>U→x</a:t>
            </a:r>
            <a:r>
              <a:rPr lang="zh-CN" altLang="en-US" b="1" dirty="0">
                <a:solidFill>
                  <a:srgbClr val="A50021"/>
                </a:solidFill>
                <a:ea typeface="华文细黑" panose="02010600040101010101" pitchFamily="2" charset="-122"/>
              </a:rPr>
              <a:t>（</a:t>
            </a:r>
            <a:r>
              <a:rPr lang="en-US" altLang="zh-CN" b="1" dirty="0" err="1">
                <a:solidFill>
                  <a:srgbClr val="000000"/>
                </a:solidFill>
                <a:ea typeface="华文细黑" panose="02010600040101010101" pitchFamily="2" charset="-122"/>
              </a:rPr>
              <a:t>y|w</a:t>
            </a:r>
            <a:r>
              <a:rPr lang="en-US" altLang="zh-CN" b="1" dirty="0">
                <a:solidFill>
                  <a:srgbClr val="000000"/>
                </a:solidFill>
                <a:ea typeface="华文细黑" panose="02010600040101010101" pitchFamily="2" charset="-122"/>
              </a:rPr>
              <a:t>|……|z</a:t>
            </a:r>
            <a:r>
              <a:rPr lang="zh-CN" altLang="en-US" b="1" dirty="0">
                <a:solidFill>
                  <a:srgbClr val="A50021"/>
                </a:solidFill>
                <a:ea typeface="华文细黑" panose="02010600040101010101" pitchFamily="2" charset="-122"/>
              </a:rPr>
              <a:t>）</a:t>
            </a:r>
            <a:endParaRPr lang="zh-CN" altLang="en-US" b="1" dirty="0">
              <a:solidFill>
                <a:srgbClr val="A50021"/>
              </a:solidFill>
              <a:ea typeface="华文细黑" panose="0201060004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A08F651-CA1B-473F-8097-6DBD629317C6}"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2531" name="Rectangle 2"/>
          <p:cNvSpPr>
            <a:spLocks noGrp="1" noChangeArrowheads="1"/>
          </p:cNvSpPr>
          <p:nvPr>
            <p:ph type="title"/>
          </p:nvPr>
        </p:nvSpPr>
        <p:spPr>
          <a:xfrm>
            <a:off x="685800" y="152400"/>
            <a:ext cx="7772400" cy="609600"/>
          </a:xfrm>
        </p:spPr>
        <p:txBody>
          <a:bodyPr/>
          <a:lstStyle/>
          <a:p>
            <a:pPr eaLnBrk="1" hangingPunct="1"/>
            <a:r>
              <a:rPr lang="en-US" altLang="zh-CN" sz="3200" b="1">
                <a:solidFill>
                  <a:srgbClr val="FF0000"/>
                </a:solidFill>
                <a:latin typeface="华文细黑" panose="02010600040101010101" pitchFamily="2" charset="-122"/>
              </a:rPr>
              <a:t>3.2 </a:t>
            </a:r>
            <a:r>
              <a:rPr lang="zh-CN" altLang="en-US" sz="3200" b="1">
                <a:solidFill>
                  <a:srgbClr val="FF0000"/>
                </a:solidFill>
                <a:latin typeface="华文细黑" panose="02010600040101010101" pitchFamily="2" charset="-122"/>
              </a:rPr>
              <a:t>字母表和符号串</a:t>
            </a:r>
            <a:r>
              <a:rPr lang="zh-CN" altLang="en-US" b="1">
                <a:solidFill>
                  <a:srgbClr val="FF0000"/>
                </a:solidFill>
                <a:latin typeface="华文细黑" panose="02010600040101010101" pitchFamily="2" charset="-122"/>
              </a:rPr>
              <a:t> </a:t>
            </a:r>
            <a:endParaRPr lang="zh-CN" altLang="en-US" b="1">
              <a:solidFill>
                <a:srgbClr val="FF0000"/>
              </a:solidFill>
              <a:latin typeface="华文细黑" panose="02010600040101010101" pitchFamily="2" charset="-122"/>
            </a:endParaRPr>
          </a:p>
        </p:txBody>
      </p:sp>
      <p:sp>
        <p:nvSpPr>
          <p:cNvPr id="22532"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33" name="Text Box 4"/>
          <p:cNvSpPr txBox="1">
            <a:spLocks noChangeArrowheads="1"/>
          </p:cNvSpPr>
          <p:nvPr/>
        </p:nvSpPr>
        <p:spPr bwMode="auto">
          <a:xfrm>
            <a:off x="539750" y="981075"/>
            <a:ext cx="83058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0000"/>
                </a:solidFill>
                <a:ea typeface="华文细黑" panose="02010600040101010101" pitchFamily="2" charset="-122"/>
              </a:rPr>
              <a:t>介绍文法和语言之前，首先介绍符号、符号串等基本概念。</a:t>
            </a:r>
            <a:endParaRPr lang="zh-CN" altLang="en-US" b="1">
              <a:solidFill>
                <a:srgbClr val="000000"/>
              </a:solidFill>
              <a:ea typeface="华文细黑" panose="02010600040101010101" pitchFamily="2" charset="-122"/>
            </a:endParaRPr>
          </a:p>
          <a:p>
            <a:pPr eaLnBrk="1" hangingPunct="1">
              <a:spcBef>
                <a:spcPct val="50000"/>
              </a:spcBef>
            </a:pPr>
            <a:r>
              <a:rPr lang="zh-CN" altLang="en-US" b="1">
                <a:solidFill>
                  <a:srgbClr val="000000"/>
                </a:solidFill>
                <a:ea typeface="华文细黑" panose="02010600040101010101" pitchFamily="2" charset="-122"/>
              </a:rPr>
              <a:t>任何一种语言都是由该语言的基本符号所组成的符号串集合的子集。</a:t>
            </a:r>
            <a:endParaRPr lang="zh-CN" altLang="en-US" b="1">
              <a:solidFill>
                <a:srgbClr val="000000"/>
              </a:solidFill>
              <a:ea typeface="华文细黑" panose="02010600040101010101" pitchFamily="2" charset="-122"/>
            </a:endParaRPr>
          </a:p>
          <a:p>
            <a:pPr eaLnBrk="1" hangingPunct="1">
              <a:spcBef>
                <a:spcPct val="50000"/>
              </a:spcBef>
            </a:pPr>
            <a:r>
              <a:rPr lang="zh-CN" altLang="en-US" b="1">
                <a:solidFill>
                  <a:srgbClr val="000000"/>
                </a:solidFill>
                <a:ea typeface="华文细黑" panose="02010600040101010101" pitchFamily="2" charset="-122"/>
              </a:rPr>
              <a:t>例如，</a:t>
            </a:r>
            <a:r>
              <a:rPr lang="en-US" altLang="zh-CN" b="1">
                <a:solidFill>
                  <a:srgbClr val="FF0000"/>
                </a:solidFill>
                <a:ea typeface="华文细黑" panose="02010600040101010101" pitchFamily="2" charset="-122"/>
              </a:rPr>
              <a:t>C</a:t>
            </a:r>
            <a:r>
              <a:rPr lang="zh-CN" altLang="en-US" b="1">
                <a:solidFill>
                  <a:srgbClr val="FF0000"/>
                </a:solidFill>
                <a:ea typeface="华文细黑" panose="02010600040101010101" pitchFamily="2" charset="-122"/>
              </a:rPr>
              <a:t>语言的基本符号</a:t>
            </a:r>
            <a:r>
              <a:rPr lang="zh-CN" altLang="en-US" b="1">
                <a:solidFill>
                  <a:srgbClr val="000000"/>
                </a:solidFill>
                <a:ea typeface="华文细黑" panose="02010600040101010101" pitchFamily="2" charset="-122"/>
              </a:rPr>
              <a:t>有</a:t>
            </a:r>
            <a:r>
              <a:rPr lang="en-US" altLang="zh-CN" b="1">
                <a:solidFill>
                  <a:srgbClr val="000000"/>
                </a:solidFill>
                <a:ea typeface="华文细黑" panose="02010600040101010101" pitchFamily="2" charset="-122"/>
              </a:rPr>
              <a:t>if,while,for,…,</a:t>
            </a:r>
            <a:r>
              <a:rPr lang="zh-CN" altLang="en-US" b="1">
                <a:solidFill>
                  <a:srgbClr val="000000"/>
                </a:solidFill>
                <a:ea typeface="华文细黑" panose="02010600040101010101" pitchFamily="2" charset="-122"/>
              </a:rPr>
              <a:t>字母、数字和</a:t>
            </a:r>
            <a:r>
              <a:rPr lang="en-US" altLang="zh-CN" b="1">
                <a:solidFill>
                  <a:srgbClr val="000000"/>
                </a:solidFill>
                <a:ea typeface="华文细黑" panose="02010600040101010101" pitchFamily="2" charset="-122"/>
              </a:rPr>
              <a:t>+</a:t>
            </a:r>
            <a:r>
              <a:rPr lang="zh-CN" altLang="en-US" b="1">
                <a:solidFill>
                  <a:srgbClr val="000000"/>
                </a:solidFill>
                <a:ea typeface="华文细黑" panose="02010600040101010101" pitchFamily="2" charset="-122"/>
              </a:rPr>
              <a:t>、</a:t>
            </a:r>
            <a:r>
              <a:rPr lang="en-US" altLang="zh-CN" b="1">
                <a:solidFill>
                  <a:srgbClr val="000000"/>
                </a:solidFill>
                <a:ea typeface="华文细黑" panose="02010600040101010101" pitchFamily="2" charset="-122"/>
              </a:rPr>
              <a:t>-</a:t>
            </a:r>
            <a:r>
              <a:rPr lang="zh-CN" altLang="en-US" b="1">
                <a:solidFill>
                  <a:srgbClr val="000000"/>
                </a:solidFill>
                <a:ea typeface="华文细黑" panose="02010600040101010101" pitchFamily="2" charset="-122"/>
              </a:rPr>
              <a:t>、（、）、</a:t>
            </a:r>
            <a:r>
              <a:rPr lang="en-US" altLang="zh-CN" b="1">
                <a:solidFill>
                  <a:srgbClr val="000000"/>
                </a:solidFill>
                <a:ea typeface="华文细黑" panose="02010600040101010101" pitchFamily="2" charset="-122"/>
              </a:rPr>
              <a:t>&gt;=</a:t>
            </a:r>
            <a:r>
              <a:rPr lang="zh-CN" altLang="en-US" b="1">
                <a:solidFill>
                  <a:srgbClr val="000000"/>
                </a:solidFill>
                <a:ea typeface="华文细黑" panose="02010600040101010101" pitchFamily="2" charset="-122"/>
              </a:rPr>
              <a:t>等分界符。</a:t>
            </a:r>
            <a:endParaRPr lang="zh-CN" altLang="en-US" b="1">
              <a:solidFill>
                <a:srgbClr val="000000"/>
              </a:solidFill>
              <a:ea typeface="华文细黑" panose="02010600040101010101" pitchFamily="2" charset="-122"/>
            </a:endParaRPr>
          </a:p>
          <a:p>
            <a:pPr eaLnBrk="1" hangingPunct="1">
              <a:spcBef>
                <a:spcPct val="50000"/>
              </a:spcBef>
            </a:pPr>
            <a:r>
              <a:rPr lang="zh-CN" altLang="en-US" b="1">
                <a:solidFill>
                  <a:srgbClr val="000000"/>
                </a:solidFill>
                <a:ea typeface="华文细黑" panose="02010600040101010101" pitchFamily="2" charset="-122"/>
              </a:rPr>
              <a:t>由这些符号组成的各种可能序列的符号串构成一个无穷的集合，而</a:t>
            </a:r>
            <a:r>
              <a:rPr lang="en-US" altLang="zh-CN" b="1">
                <a:solidFill>
                  <a:srgbClr val="000000"/>
                </a:solidFill>
                <a:ea typeface="华文细黑" panose="02010600040101010101" pitchFamily="2" charset="-122"/>
              </a:rPr>
              <a:t>C</a:t>
            </a:r>
            <a:r>
              <a:rPr lang="zh-CN" altLang="en-US" b="1">
                <a:solidFill>
                  <a:srgbClr val="000000"/>
                </a:solidFill>
                <a:ea typeface="华文细黑" panose="02010600040101010101" pitchFamily="2" charset="-122"/>
              </a:rPr>
              <a:t>语言就是这个集合的子集。</a:t>
            </a:r>
            <a:endParaRPr lang="zh-CN" altLang="en-US" b="1">
              <a:solidFill>
                <a:srgbClr val="000000"/>
              </a:solidFill>
              <a:ea typeface="华文细黑" panose="02010600040101010101" pitchFamily="2" charset="-122"/>
            </a:endParaRPr>
          </a:p>
          <a:p>
            <a:pPr eaLnBrk="1" hangingPunct="1">
              <a:spcBef>
                <a:spcPct val="50000"/>
              </a:spcBef>
            </a:pPr>
            <a:endParaRPr lang="zh-CN" altLang="en-US" b="1">
              <a:solidFill>
                <a:srgbClr val="000000"/>
              </a:solidFill>
              <a:ea typeface="华文细黑" panose="02010600040101010101" pitchFamily="2" charset="-122"/>
            </a:endParaRPr>
          </a:p>
          <a:p>
            <a:pPr eaLnBrk="1" hangingPunct="1">
              <a:spcBef>
                <a:spcPct val="50000"/>
              </a:spcBef>
            </a:pPr>
            <a:r>
              <a:rPr lang="zh-CN" altLang="en-US" b="1">
                <a:solidFill>
                  <a:srgbClr val="000000"/>
                </a:solidFill>
                <a:ea typeface="华文细黑" panose="02010600040101010101" pitchFamily="2" charset="-122"/>
              </a:rPr>
              <a:t>任何一个</a:t>
            </a:r>
            <a:r>
              <a:rPr lang="en-US" altLang="zh-CN" b="1">
                <a:solidFill>
                  <a:srgbClr val="000000"/>
                </a:solidFill>
                <a:ea typeface="华文细黑" panose="02010600040101010101" pitchFamily="2" charset="-122"/>
              </a:rPr>
              <a:t>C</a:t>
            </a:r>
            <a:r>
              <a:rPr lang="zh-CN" altLang="en-US" b="1">
                <a:solidFill>
                  <a:srgbClr val="000000"/>
                </a:solidFill>
                <a:ea typeface="华文细黑" panose="02010600040101010101" pitchFamily="2" charset="-122"/>
              </a:rPr>
              <a:t>语言程序都是定义在这个集合上的符号串。</a:t>
            </a:r>
            <a:r>
              <a:rPr lang="zh-CN" altLang="en-US" b="1">
                <a:ea typeface="华文细黑" panose="02010600040101010101" pitchFamily="2" charset="-122"/>
              </a:rPr>
              <a:t> </a:t>
            </a:r>
            <a:endParaRPr lang="zh-CN" altLang="en-US" b="1">
              <a:ea typeface="华文细黑" panose="0201060004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A15506F-1C99-4CD4-A462-3681FEFB8032}"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123" name="Rectangle 2"/>
          <p:cNvSpPr>
            <a:spLocks noGrp="1" noChangeArrowheads="1"/>
          </p:cNvSpPr>
          <p:nvPr>
            <p:ph type="title"/>
          </p:nvPr>
        </p:nvSpPr>
        <p:spPr>
          <a:xfrm>
            <a:off x="304800" y="211138"/>
            <a:ext cx="7772400" cy="914400"/>
          </a:xfrm>
        </p:spPr>
        <p:txBody>
          <a:bodyPr/>
          <a:lstStyle/>
          <a:p>
            <a:pPr algn="ctr" eaLnBrk="1" hangingPunct="1"/>
            <a:r>
              <a:rPr lang="zh-CN" altLang="en-US" sz="4600" b="1">
                <a:solidFill>
                  <a:srgbClr val="FF0000"/>
                </a:solidFill>
                <a:latin typeface="华文细黑" panose="02010600040101010101" pitchFamily="2" charset="-122"/>
              </a:rPr>
              <a:t>第</a:t>
            </a:r>
            <a:r>
              <a:rPr lang="en-US" altLang="zh-CN" sz="4600" b="1">
                <a:solidFill>
                  <a:srgbClr val="FF0000"/>
                </a:solidFill>
                <a:latin typeface="华文细黑" panose="02010600040101010101" pitchFamily="2" charset="-122"/>
              </a:rPr>
              <a:t>3</a:t>
            </a:r>
            <a:r>
              <a:rPr lang="zh-CN" altLang="en-US" sz="4600" b="1">
                <a:solidFill>
                  <a:srgbClr val="FF0000"/>
                </a:solidFill>
                <a:latin typeface="华文细黑" panose="02010600040101010101" pitchFamily="2" charset="-122"/>
              </a:rPr>
              <a:t>章 文法和语言</a:t>
            </a:r>
            <a:r>
              <a:rPr lang="zh-CN" altLang="en-US">
                <a:latin typeface="华文细黑" panose="02010600040101010101" pitchFamily="2" charset="-122"/>
              </a:rPr>
              <a:t> </a:t>
            </a:r>
            <a:endParaRPr lang="zh-CN" altLang="en-US">
              <a:latin typeface="华文细黑" panose="02010600040101010101" pitchFamily="2" charset="-122"/>
            </a:endParaRPr>
          </a:p>
        </p:txBody>
      </p:sp>
      <p:sp>
        <p:nvSpPr>
          <p:cNvPr id="5124" name="Line 3"/>
          <p:cNvSpPr>
            <a:spLocks noChangeShapeType="1"/>
          </p:cNvSpPr>
          <p:nvPr/>
        </p:nvSpPr>
        <p:spPr bwMode="auto">
          <a:xfrm>
            <a:off x="0" y="1049338"/>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5" name="Text Box 4"/>
          <p:cNvSpPr txBox="1">
            <a:spLocks noChangeArrowheads="1"/>
          </p:cNvSpPr>
          <p:nvPr/>
        </p:nvSpPr>
        <p:spPr bwMode="auto">
          <a:xfrm>
            <a:off x="468313" y="1557338"/>
            <a:ext cx="8458200" cy="29860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2"/>
                </a:solidFill>
                <a:latin typeface="华文细黑" panose="02010600040101010101" pitchFamily="2" charset="-122"/>
                <a:ea typeface="华文细黑" panose="02010600040101010101" pitchFamily="2" charset="-122"/>
              </a:rPr>
              <a:t>3.1  </a:t>
            </a:r>
            <a:r>
              <a:rPr lang="zh-CN" altLang="en-US" sz="3200" b="1">
                <a:solidFill>
                  <a:schemeClr val="accent2"/>
                </a:solidFill>
                <a:latin typeface="华文细黑" panose="02010600040101010101" pitchFamily="2" charset="-122"/>
                <a:ea typeface="华文细黑" panose="02010600040101010101" pitchFamily="2" charset="-122"/>
              </a:rPr>
              <a:t>文法的引入</a:t>
            </a:r>
            <a:r>
              <a:rPr lang="zh-CN" altLang="en-US">
                <a:solidFill>
                  <a:srgbClr val="000000"/>
                </a:solidFill>
                <a:latin typeface="华文细黑" panose="02010600040101010101" pitchFamily="2" charset="-122"/>
                <a:ea typeface="华文细黑" panose="02010600040101010101" pitchFamily="2" charset="-122"/>
              </a:rPr>
              <a:t> </a:t>
            </a:r>
            <a:endParaRPr lang="zh-CN" altLang="en-US">
              <a:solidFill>
                <a:srgbClr val="000000"/>
              </a:solidFill>
              <a:latin typeface="华文细黑" panose="02010600040101010101" pitchFamily="2" charset="-122"/>
              <a:ea typeface="华文细黑" panose="02010600040101010101" pitchFamily="2" charset="-122"/>
            </a:endParaRPr>
          </a:p>
          <a:p>
            <a:pPr eaLnBrk="1" hangingPunct="1">
              <a:lnSpc>
                <a:spcPct val="150000"/>
              </a:lnSpc>
              <a:spcBef>
                <a:spcPct val="50000"/>
              </a:spcBef>
            </a:pPr>
            <a:r>
              <a:rPr lang="zh-CN" altLang="en-US" b="1">
                <a:solidFill>
                  <a:srgbClr val="000000"/>
                </a:solidFill>
                <a:latin typeface="华文细黑" panose="02010600040101010101" pitchFamily="2" charset="-122"/>
                <a:ea typeface="华文细黑" panose="02010600040101010101" pitchFamily="2" charset="-122"/>
              </a:rPr>
              <a:t>    </a:t>
            </a:r>
            <a:r>
              <a:rPr lang="en-US" altLang="zh-CN" b="1">
                <a:solidFill>
                  <a:srgbClr val="000000"/>
                </a:solidFill>
                <a:latin typeface="华文细黑" panose="02010600040101010101" pitchFamily="2" charset="-122"/>
                <a:ea typeface="华文细黑" panose="02010600040101010101" pitchFamily="2" charset="-122"/>
              </a:rPr>
              <a:t>20</a:t>
            </a:r>
            <a:r>
              <a:rPr lang="zh-CN" altLang="en-US" b="1">
                <a:solidFill>
                  <a:srgbClr val="000000"/>
                </a:solidFill>
                <a:latin typeface="华文细黑" panose="02010600040101010101" pitchFamily="2" charset="-122"/>
                <a:ea typeface="华文细黑" panose="02010600040101010101" pitchFamily="2" charset="-122"/>
              </a:rPr>
              <a:t>世纪</a:t>
            </a:r>
            <a:r>
              <a:rPr lang="en-US" altLang="zh-CN" b="1">
                <a:solidFill>
                  <a:srgbClr val="000000"/>
                </a:solidFill>
                <a:latin typeface="华文细黑" panose="02010600040101010101" pitchFamily="2" charset="-122"/>
                <a:ea typeface="华文细黑" panose="02010600040101010101" pitchFamily="2" charset="-122"/>
              </a:rPr>
              <a:t>50</a:t>
            </a:r>
            <a:r>
              <a:rPr lang="zh-CN" altLang="en-US" b="1">
                <a:solidFill>
                  <a:srgbClr val="000000"/>
                </a:solidFill>
                <a:latin typeface="华文细黑" panose="02010600040101010101" pitchFamily="2" charset="-122"/>
                <a:ea typeface="华文细黑" panose="02010600040101010101" pitchFamily="2" charset="-122"/>
              </a:rPr>
              <a:t>年代，语言学家</a:t>
            </a:r>
            <a:r>
              <a:rPr lang="en-US" altLang="zh-CN" b="1">
                <a:solidFill>
                  <a:srgbClr val="000000"/>
                </a:solidFill>
                <a:latin typeface="华文细黑" panose="02010600040101010101" pitchFamily="2" charset="-122"/>
                <a:ea typeface="华文细黑" panose="02010600040101010101" pitchFamily="2" charset="-122"/>
              </a:rPr>
              <a:t>Noam Chomsky</a:t>
            </a:r>
            <a:r>
              <a:rPr lang="zh-CN" altLang="en-US" b="1">
                <a:solidFill>
                  <a:srgbClr val="000000"/>
                </a:solidFill>
                <a:latin typeface="华文细黑" panose="02010600040101010101" pitchFamily="2" charset="-122"/>
                <a:ea typeface="华文细黑" panose="02010600040101010101" pitchFamily="2" charset="-122"/>
              </a:rPr>
              <a:t>（乔姆斯基）提出了一个用来描述语言的数学系统，即用一组数学符号和规则对语言进行形式化描述。这种理论对程序设计语言的设计和编译程序的构造有着重大的作用。</a:t>
            </a:r>
            <a:endParaRPr lang="zh-CN" altLang="en-US" b="1">
              <a:latin typeface="华文细黑" panose="02010600040101010101" pitchFamily="2" charset="-122"/>
              <a:ea typeface="华文细黑" panose="02010600040101010101" pitchFamily="2" charset="-122"/>
            </a:endParaRPr>
          </a:p>
        </p:txBody>
      </p:sp>
      <p:sp>
        <p:nvSpPr>
          <p:cNvPr id="5126" name="Rectangle 5"/>
          <p:cNvSpPr>
            <a:spLocks noChangeArrowheads="1"/>
          </p:cNvSpPr>
          <p:nvPr/>
        </p:nvSpPr>
        <p:spPr bwMode="auto">
          <a:xfrm>
            <a:off x="357188" y="4572000"/>
            <a:ext cx="79216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buClr>
                <a:schemeClr val="accent1"/>
              </a:buClr>
              <a:buSzPct val="65000"/>
              <a:buFont typeface="Wingdings" panose="05000000000000000000" pitchFamily="2" charset="2"/>
              <a:buChar char="n"/>
            </a:pPr>
            <a:r>
              <a:rPr kumimoji="0" lang="zh-CN" altLang="en-US" b="1">
                <a:latin typeface="华文细黑" panose="02010600040101010101" pitchFamily="2" charset="-122"/>
                <a:ea typeface="华文细黑" panose="02010600040101010101" pitchFamily="2" charset="-122"/>
              </a:rPr>
              <a:t>形式工具</a:t>
            </a:r>
            <a:r>
              <a:rPr kumimoji="0" lang="en-US" altLang="zh-CN" b="1">
                <a:latin typeface="华文细黑" panose="02010600040101010101" pitchFamily="2" charset="-122"/>
                <a:ea typeface="华文细黑" panose="02010600040101010101" pitchFamily="2" charset="-122"/>
              </a:rPr>
              <a:t>--“</a:t>
            </a:r>
            <a:r>
              <a:rPr kumimoji="0" lang="zh-CN" altLang="en-US" b="1">
                <a:latin typeface="华文细黑" panose="02010600040101010101" pitchFamily="2" charset="-122"/>
                <a:ea typeface="华文细黑" panose="02010600040101010101" pitchFamily="2" charset="-122"/>
              </a:rPr>
              <a:t>形式”是指这样的事实：语言的所有规则只以什么符号串能出现的方式来陈述</a:t>
            </a:r>
            <a:endParaRPr kumimoji="0" lang="zh-CN" altLang="en-US" b="1">
              <a:latin typeface="华文细黑" panose="02010600040101010101" pitchFamily="2" charset="-122"/>
              <a:ea typeface="华文细黑" panose="0201060004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1D0F64D-FE9D-49E1-B365-2DA9CB3903A6}"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3555" name="Rectangle 2"/>
          <p:cNvSpPr>
            <a:spLocks noGrp="1" noChangeArrowheads="1"/>
          </p:cNvSpPr>
          <p:nvPr>
            <p:ph type="title"/>
          </p:nvPr>
        </p:nvSpPr>
        <p:spPr>
          <a:xfrm>
            <a:off x="685800" y="152400"/>
            <a:ext cx="7772400" cy="685800"/>
          </a:xfrm>
        </p:spPr>
        <p:txBody>
          <a:bodyPr/>
          <a:lstStyle/>
          <a:p>
            <a:pPr eaLnBrk="1" hangingPunct="1"/>
            <a:r>
              <a:rPr lang="en-US" altLang="zh-CN" sz="3600" b="1">
                <a:solidFill>
                  <a:srgbClr val="000000"/>
                </a:solidFill>
              </a:rPr>
              <a:t>1.</a:t>
            </a:r>
            <a:r>
              <a:rPr lang="zh-CN" altLang="en-US" sz="3600" b="1">
                <a:solidFill>
                  <a:srgbClr val="000000"/>
                </a:solidFill>
              </a:rPr>
              <a:t>字母表</a:t>
            </a:r>
            <a:r>
              <a:rPr lang="zh-CN" altLang="en-US"/>
              <a:t> </a:t>
            </a:r>
            <a:endParaRPr lang="zh-CN" altLang="en-US"/>
          </a:p>
        </p:txBody>
      </p:sp>
      <p:sp>
        <p:nvSpPr>
          <p:cNvPr id="23556"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57" name="Text Box 4"/>
          <p:cNvSpPr txBox="1">
            <a:spLocks noChangeArrowheads="1"/>
          </p:cNvSpPr>
          <p:nvPr/>
        </p:nvSpPr>
        <p:spPr bwMode="auto">
          <a:xfrm>
            <a:off x="533400" y="1371600"/>
            <a:ext cx="81534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dirty="0">
                <a:solidFill>
                  <a:srgbClr val="000000"/>
                </a:solidFill>
                <a:ea typeface="华文细黑" panose="02010600040101010101" pitchFamily="2" charset="-122"/>
              </a:rPr>
              <a:t>“</a:t>
            </a:r>
            <a:r>
              <a:rPr lang="zh-CN" altLang="en-US" b="1" dirty="0">
                <a:solidFill>
                  <a:srgbClr val="FF0000"/>
                </a:solidFill>
                <a:ea typeface="华文细黑" panose="02010600040101010101" pitchFamily="2" charset="-122"/>
              </a:rPr>
              <a:t>字母表∑</a:t>
            </a:r>
            <a:r>
              <a:rPr lang="zh-CN" altLang="en-US" b="1" dirty="0">
                <a:solidFill>
                  <a:srgbClr val="000000"/>
                </a:solidFill>
                <a:ea typeface="华文细黑" panose="02010600040101010101" pitchFamily="2" charset="-122"/>
              </a:rPr>
              <a:t>”</a:t>
            </a:r>
            <a:r>
              <a:rPr lang="zh-CN" altLang="en-US" b="1" dirty="0">
                <a:ea typeface="华文细黑" panose="02010600040101010101" pitchFamily="2" charset="-122"/>
              </a:rPr>
              <a:t>是元素的非空有穷集合。字母表中的每个元素称为“符号”</a:t>
            </a:r>
            <a:r>
              <a:rPr lang="en-US" altLang="zh-CN" b="1" dirty="0">
                <a:ea typeface="华文细黑" panose="02010600040101010101" pitchFamily="2" charset="-122"/>
              </a:rPr>
              <a:t>.</a:t>
            </a:r>
            <a:endParaRPr lang="en-US" altLang="zh-CN" b="1" dirty="0">
              <a:ea typeface="华文细黑" panose="02010600040101010101" pitchFamily="2" charset="-122"/>
            </a:endParaRPr>
          </a:p>
          <a:p>
            <a:pPr algn="just" eaLnBrk="1" hangingPunct="1">
              <a:spcBef>
                <a:spcPct val="50000"/>
              </a:spcBef>
            </a:pPr>
            <a:endParaRPr lang="en-US" altLang="zh-CN" b="1" dirty="0">
              <a:ea typeface="华文细黑" panose="02010600040101010101" pitchFamily="2" charset="-122"/>
            </a:endParaRPr>
          </a:p>
          <a:p>
            <a:pPr eaLnBrk="1" hangingPunct="1">
              <a:spcBef>
                <a:spcPct val="50000"/>
              </a:spcBef>
            </a:pPr>
            <a:r>
              <a:rPr lang="zh-CN" altLang="en-US" b="1" dirty="0">
                <a:ea typeface="华文细黑" panose="02010600040101010101" pitchFamily="2" charset="-122"/>
              </a:rPr>
              <a:t>例如，集合</a:t>
            </a:r>
            <a:r>
              <a:rPr lang="en-US" altLang="zh-CN" b="1" dirty="0">
                <a:ea typeface="华文细黑" panose="02010600040101010101" pitchFamily="2" charset="-122"/>
              </a:rPr>
              <a:t>{a</a:t>
            </a:r>
            <a:r>
              <a:rPr lang="zh-CN" altLang="en-US" b="1" dirty="0">
                <a:ea typeface="华文细黑" panose="02010600040101010101" pitchFamily="2" charset="-122"/>
              </a:rPr>
              <a:t>，</a:t>
            </a:r>
            <a:r>
              <a:rPr lang="en-US" altLang="zh-CN" b="1" dirty="0">
                <a:ea typeface="华文细黑" panose="02010600040101010101" pitchFamily="2" charset="-122"/>
              </a:rPr>
              <a:t>b</a:t>
            </a:r>
            <a:r>
              <a:rPr lang="zh-CN" altLang="en-US" b="1" dirty="0">
                <a:ea typeface="华文细黑" panose="02010600040101010101" pitchFamily="2" charset="-122"/>
              </a:rPr>
              <a:t>，</a:t>
            </a:r>
            <a:r>
              <a:rPr lang="en-US" altLang="zh-CN" b="1" dirty="0">
                <a:ea typeface="华文细黑" panose="02010600040101010101" pitchFamily="2" charset="-122"/>
              </a:rPr>
              <a:t>c</a:t>
            </a:r>
            <a:r>
              <a:rPr lang="zh-CN" altLang="en-US" b="1" dirty="0">
                <a:ea typeface="华文细黑" panose="02010600040101010101" pitchFamily="2" charset="-122"/>
              </a:rPr>
              <a:t>，</a:t>
            </a:r>
            <a:r>
              <a:rPr lang="en-US" altLang="zh-CN" b="1" dirty="0">
                <a:ea typeface="华文细黑" panose="02010600040101010101" pitchFamily="2" charset="-122"/>
              </a:rPr>
              <a:t>+</a:t>
            </a:r>
            <a:r>
              <a:rPr lang="zh-CN" altLang="en-US" b="1" dirty="0">
                <a:ea typeface="华文细黑" panose="02010600040101010101" pitchFamily="2" charset="-122"/>
              </a:rPr>
              <a:t>，*</a:t>
            </a:r>
            <a:r>
              <a:rPr lang="en-US" altLang="zh-CN" b="1" dirty="0">
                <a:ea typeface="华文细黑" panose="02010600040101010101" pitchFamily="2" charset="-122"/>
              </a:rPr>
              <a:t>}</a:t>
            </a:r>
            <a:r>
              <a:rPr lang="zh-CN" altLang="en-US" b="1" dirty="0">
                <a:ea typeface="华文细黑" panose="02010600040101010101" pitchFamily="2" charset="-122"/>
              </a:rPr>
              <a:t>是一个含有</a:t>
            </a:r>
            <a:r>
              <a:rPr lang="en-US" altLang="zh-CN" b="1" dirty="0">
                <a:ea typeface="华文细黑" panose="02010600040101010101" pitchFamily="2" charset="-122"/>
              </a:rPr>
              <a:t>5</a:t>
            </a:r>
            <a:r>
              <a:rPr lang="zh-CN" altLang="en-US" b="1" dirty="0">
                <a:ea typeface="华文细黑" panose="02010600040101010101" pitchFamily="2" charset="-122"/>
              </a:rPr>
              <a:t>个符号的字母表，</a:t>
            </a:r>
            <a:endParaRPr lang="zh-CN" altLang="en-US" b="1" dirty="0">
              <a:ea typeface="华文细黑" panose="02010600040101010101" pitchFamily="2" charset="-122"/>
            </a:endParaRPr>
          </a:p>
          <a:p>
            <a:pPr eaLnBrk="1" hangingPunct="1">
              <a:spcBef>
                <a:spcPct val="50000"/>
              </a:spcBef>
            </a:pPr>
            <a:r>
              <a:rPr lang="zh-CN" altLang="en-US" b="1" dirty="0">
                <a:ea typeface="华文细黑" panose="02010600040101010101" pitchFamily="2" charset="-122"/>
              </a:rPr>
              <a:t>而字母表</a:t>
            </a:r>
            <a:r>
              <a:rPr lang="en-US" altLang="zh-CN" b="1" dirty="0">
                <a:ea typeface="华文细黑" panose="02010600040101010101" pitchFamily="2" charset="-122"/>
              </a:rPr>
              <a:t>{0</a:t>
            </a:r>
            <a:r>
              <a:rPr lang="zh-CN" altLang="en-US" b="1" dirty="0">
                <a:ea typeface="华文细黑" panose="02010600040101010101" pitchFamily="2" charset="-122"/>
              </a:rPr>
              <a:t>，</a:t>
            </a:r>
            <a:r>
              <a:rPr lang="en-US" altLang="zh-CN" b="1" dirty="0">
                <a:ea typeface="华文细黑" panose="02010600040101010101" pitchFamily="2" charset="-122"/>
              </a:rPr>
              <a:t>1}</a:t>
            </a:r>
            <a:r>
              <a:rPr lang="zh-CN" altLang="en-US" b="1" dirty="0">
                <a:ea typeface="华文细黑" panose="02010600040101010101" pitchFamily="2" charset="-122"/>
              </a:rPr>
              <a:t>只有两个符号。 </a:t>
            </a:r>
            <a:endParaRPr lang="zh-CN" altLang="en-US" b="1" dirty="0">
              <a:ea typeface="华文细黑" panose="0201060004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1D08B1-81D8-43CD-9A76-80F21480672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4579" name="Rectangle 2"/>
          <p:cNvSpPr>
            <a:spLocks noGrp="1" noChangeArrowheads="1"/>
          </p:cNvSpPr>
          <p:nvPr>
            <p:ph type="title"/>
          </p:nvPr>
        </p:nvSpPr>
        <p:spPr>
          <a:xfrm>
            <a:off x="685800" y="188913"/>
            <a:ext cx="7772400" cy="647700"/>
          </a:xfrm>
        </p:spPr>
        <p:txBody>
          <a:bodyPr/>
          <a:lstStyle/>
          <a:p>
            <a:pPr eaLnBrk="1" hangingPunct="1"/>
            <a:r>
              <a:rPr lang="en-US" altLang="zh-CN" sz="3600" b="1">
                <a:solidFill>
                  <a:srgbClr val="000000"/>
                </a:solidFill>
              </a:rPr>
              <a:t>2 </a:t>
            </a:r>
            <a:r>
              <a:rPr lang="zh-CN" altLang="en-US" sz="3600" b="1">
                <a:solidFill>
                  <a:srgbClr val="000000"/>
                </a:solidFill>
              </a:rPr>
              <a:t>符号串</a:t>
            </a:r>
            <a:r>
              <a:rPr lang="zh-CN" altLang="en-US" sz="3800"/>
              <a:t> </a:t>
            </a:r>
            <a:endParaRPr lang="zh-CN" altLang="en-US" sz="3800"/>
          </a:p>
        </p:txBody>
      </p:sp>
      <p:sp>
        <p:nvSpPr>
          <p:cNvPr id="2458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1" name="Text Box 4"/>
          <p:cNvSpPr txBox="1">
            <a:spLocks noChangeArrowheads="1"/>
          </p:cNvSpPr>
          <p:nvPr/>
        </p:nvSpPr>
        <p:spPr bwMode="auto">
          <a:xfrm>
            <a:off x="609600" y="1341438"/>
            <a:ext cx="79248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spcAft>
                <a:spcPct val="20000"/>
              </a:spcAft>
            </a:pPr>
            <a:r>
              <a:rPr lang="en-US" altLang="zh-CN" b="1" dirty="0">
                <a:solidFill>
                  <a:srgbClr val="FF0000"/>
                </a:solidFill>
                <a:ea typeface="华文细黑" panose="02010600040101010101" pitchFamily="2" charset="-122"/>
              </a:rPr>
              <a:t>“</a:t>
            </a:r>
            <a:r>
              <a:rPr lang="zh-CN" altLang="en-US" b="1" dirty="0">
                <a:solidFill>
                  <a:srgbClr val="FF0000"/>
                </a:solidFill>
                <a:ea typeface="华文细黑" panose="02010600040101010101" pitchFamily="2" charset="-122"/>
              </a:rPr>
              <a:t>符号串”</a:t>
            </a:r>
            <a:r>
              <a:rPr lang="zh-CN" altLang="en-US" b="1" dirty="0">
                <a:solidFill>
                  <a:srgbClr val="000000"/>
                </a:solidFill>
                <a:ea typeface="华文细黑" panose="02010600040101010101" pitchFamily="2" charset="-122"/>
              </a:rPr>
              <a:t>是由字母表上</a:t>
            </a:r>
            <a:r>
              <a:rPr lang="en-US" altLang="zh-CN" b="1" dirty="0">
                <a:solidFill>
                  <a:srgbClr val="000000"/>
                </a:solidFill>
                <a:ea typeface="华文细黑" panose="02010600040101010101" pitchFamily="2" charset="-122"/>
              </a:rPr>
              <a:t>0</a:t>
            </a:r>
            <a:r>
              <a:rPr lang="zh-CN" altLang="en-US" b="1" dirty="0">
                <a:solidFill>
                  <a:srgbClr val="000000"/>
                </a:solidFill>
                <a:ea typeface="华文细黑" panose="02010600040101010101" pitchFamily="2" charset="-122"/>
              </a:rPr>
              <a:t>个或多个符号所组成的任何有穷序列。</a:t>
            </a:r>
            <a:endParaRPr lang="zh-CN" altLang="en-US" b="1" dirty="0">
              <a:solidFill>
                <a:srgbClr val="000000"/>
              </a:solidFill>
              <a:ea typeface="华文细黑" panose="02010600040101010101" pitchFamily="2" charset="-122"/>
            </a:endParaRPr>
          </a:p>
          <a:p>
            <a:pPr eaLnBrk="1" hangingPunct="1">
              <a:lnSpc>
                <a:spcPct val="120000"/>
              </a:lnSpc>
              <a:spcBef>
                <a:spcPct val="50000"/>
              </a:spcBef>
              <a:spcAft>
                <a:spcPct val="20000"/>
              </a:spcAft>
            </a:pPr>
            <a:r>
              <a:rPr lang="zh-CN" altLang="en-US" b="1" dirty="0">
                <a:solidFill>
                  <a:srgbClr val="000000"/>
                </a:solidFill>
                <a:ea typeface="华文细黑" panose="02010600040101010101" pitchFamily="2" charset="-122"/>
              </a:rPr>
              <a:t>例如有字母表</a:t>
            </a:r>
            <a:r>
              <a:rPr lang="en-US" altLang="zh-CN" b="1" dirty="0">
                <a:solidFill>
                  <a:srgbClr val="000000"/>
                </a:solidFill>
                <a:ea typeface="华文细黑" panose="02010600040101010101" pitchFamily="2" charset="-122"/>
              </a:rPr>
              <a:t>{a</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b</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c</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a:t>
            </a:r>
            <a:r>
              <a:rPr lang="zh-CN" altLang="en-US" b="1" dirty="0">
                <a:solidFill>
                  <a:srgbClr val="000000"/>
                </a:solidFill>
                <a:ea typeface="华文细黑" panose="02010600040101010101" pitchFamily="2" charset="-122"/>
              </a:rPr>
              <a:t>，则</a:t>
            </a:r>
            <a:r>
              <a:rPr lang="en-US" altLang="zh-CN" dirty="0" err="1">
                <a:solidFill>
                  <a:srgbClr val="000000"/>
                </a:solidFill>
                <a:ea typeface="华文细黑" panose="02010600040101010101" pitchFamily="2" charset="-122"/>
              </a:rPr>
              <a:t>a,b,c</a:t>
            </a:r>
            <a:r>
              <a:rPr lang="en-US" altLang="zh-CN" dirty="0">
                <a:solidFill>
                  <a:srgbClr val="000000"/>
                </a:solidFill>
                <a:ea typeface="华文细黑" panose="02010600040101010101" pitchFamily="2" charset="-122"/>
              </a:rPr>
              <a:t>,+,*,</a:t>
            </a:r>
            <a:r>
              <a:rPr lang="en-US" altLang="zh-CN" dirty="0" err="1">
                <a:solidFill>
                  <a:srgbClr val="000000"/>
                </a:solidFill>
                <a:ea typeface="华文细黑" panose="02010600040101010101" pitchFamily="2" charset="-122"/>
              </a:rPr>
              <a:t>aa,ab,ac,a+,a</a:t>
            </a:r>
            <a:r>
              <a:rPr lang="en-US" altLang="zh-CN" dirty="0">
                <a:solidFill>
                  <a:srgbClr val="000000"/>
                </a:solidFill>
                <a:ea typeface="华文细黑" panose="02010600040101010101" pitchFamily="2" charset="-122"/>
              </a:rPr>
              <a:t>*,</a:t>
            </a:r>
            <a:r>
              <a:rPr lang="en-US" altLang="zh-CN" dirty="0" err="1">
                <a:solidFill>
                  <a:srgbClr val="000000"/>
                </a:solidFill>
                <a:ea typeface="华文细黑" panose="02010600040101010101" pitchFamily="2" charset="-122"/>
              </a:rPr>
              <a:t>ba,bb,bc,b+,b</a:t>
            </a:r>
            <a:r>
              <a:rPr lang="en-US" altLang="zh-CN" dirty="0">
                <a:solidFill>
                  <a:srgbClr val="000000"/>
                </a:solidFill>
                <a:ea typeface="华文细黑" panose="02010600040101010101" pitchFamily="2" charset="-122"/>
              </a:rPr>
              <a:t>*,</a:t>
            </a:r>
            <a:r>
              <a:rPr lang="en-US" altLang="zh-CN" dirty="0" err="1">
                <a:solidFill>
                  <a:srgbClr val="000000"/>
                </a:solidFill>
                <a:ea typeface="华文细黑" panose="02010600040101010101" pitchFamily="2" charset="-122"/>
              </a:rPr>
              <a:t>aaa,bbb</a:t>
            </a:r>
            <a:r>
              <a:rPr lang="zh-CN" altLang="en-US" dirty="0">
                <a:solidFill>
                  <a:srgbClr val="000000"/>
                </a:solidFill>
                <a:ea typeface="华文细黑" panose="02010600040101010101" pitchFamily="2" charset="-122"/>
              </a:rPr>
              <a:t>等等都是该字母表上的符号串</a:t>
            </a:r>
            <a:endParaRPr lang="zh-CN" altLang="en-US" dirty="0">
              <a:solidFill>
                <a:srgbClr val="000000"/>
              </a:solidFill>
              <a:ea typeface="华文细黑" panose="02010600040101010101" pitchFamily="2" charset="-122"/>
            </a:endParaRPr>
          </a:p>
          <a:p>
            <a:pPr eaLnBrk="1" hangingPunct="1">
              <a:lnSpc>
                <a:spcPct val="120000"/>
              </a:lnSpc>
              <a:spcBef>
                <a:spcPct val="50000"/>
              </a:spcBef>
              <a:spcAft>
                <a:spcPct val="20000"/>
              </a:spcAft>
            </a:pPr>
            <a:r>
              <a:rPr lang="zh-CN" altLang="en-US" b="1" dirty="0">
                <a:solidFill>
                  <a:srgbClr val="FF0000"/>
                </a:solidFill>
                <a:ea typeface="华文细黑" panose="02010600040101010101" pitchFamily="2" charset="-122"/>
              </a:rPr>
              <a:t>“空串”：</a:t>
            </a:r>
            <a:r>
              <a:rPr lang="zh-CN" altLang="en-US" b="1" dirty="0">
                <a:ea typeface="华文细黑" panose="02010600040101010101" pitchFamily="2" charset="-122"/>
              </a:rPr>
              <a:t>不包含任何符号的串，记为</a:t>
            </a:r>
            <a:r>
              <a:rPr lang="en-US" altLang="zh-CN" b="1" dirty="0">
                <a:ea typeface="华文细黑" panose="02010600040101010101" pitchFamily="2" charset="-122"/>
              </a:rPr>
              <a:t>ε</a:t>
            </a:r>
            <a:r>
              <a:rPr lang="zh-CN" altLang="en-US" b="1" dirty="0">
                <a:ea typeface="华文细黑" panose="02010600040101010101" pitchFamily="2" charset="-122"/>
              </a:rPr>
              <a:t>。</a:t>
            </a:r>
            <a:endParaRPr lang="zh-CN" altLang="en-US" b="1" dirty="0">
              <a:ea typeface="华文细黑" panose="02010600040101010101" pitchFamily="2" charset="-122"/>
            </a:endParaRPr>
          </a:p>
          <a:p>
            <a:pPr eaLnBrk="1" hangingPunct="1">
              <a:lnSpc>
                <a:spcPct val="120000"/>
              </a:lnSpc>
              <a:spcAft>
                <a:spcPct val="20000"/>
              </a:spcAft>
            </a:pPr>
            <a:r>
              <a:rPr lang="zh-CN" altLang="en-US" dirty="0">
                <a:ea typeface="华文细黑" panose="02010600040101010101" pitchFamily="2" charset="-122"/>
              </a:rPr>
              <a:t>例如：∑</a:t>
            </a:r>
            <a:r>
              <a:rPr lang="en-US" altLang="zh-CN" dirty="0">
                <a:ea typeface="华文细黑" panose="02010600040101010101" pitchFamily="2" charset="-122"/>
              </a:rPr>
              <a:t>={</a:t>
            </a:r>
            <a:r>
              <a:rPr lang="en-US" altLang="zh-CN" dirty="0" err="1">
                <a:ea typeface="华文细黑" panose="02010600040101010101" pitchFamily="2" charset="-122"/>
              </a:rPr>
              <a:t>a,b</a:t>
            </a:r>
            <a:r>
              <a:rPr lang="en-US" altLang="zh-CN" dirty="0">
                <a:ea typeface="华文细黑" panose="02010600040101010101" pitchFamily="2" charset="-122"/>
              </a:rPr>
              <a:t>}</a:t>
            </a:r>
            <a:r>
              <a:rPr lang="zh-CN" altLang="en-US" dirty="0">
                <a:ea typeface="华文细黑" panose="02010600040101010101" pitchFamily="2" charset="-122"/>
              </a:rPr>
              <a:t>，则 </a:t>
            </a:r>
            <a:r>
              <a:rPr lang="en-US" altLang="zh-CN" dirty="0" err="1">
                <a:ea typeface="华文细黑" panose="02010600040101010101" pitchFamily="2" charset="-122"/>
              </a:rPr>
              <a:t>ε,a,b,aa,bb,aba</a:t>
            </a:r>
            <a:r>
              <a:rPr lang="zh-CN" altLang="en-US" dirty="0">
                <a:ea typeface="华文细黑" panose="02010600040101010101" pitchFamily="2" charset="-122"/>
              </a:rPr>
              <a:t>等都是∑上的符号串。</a:t>
            </a:r>
            <a:endParaRPr lang="zh-CN" altLang="en-US" dirty="0">
              <a:ea typeface="华文细黑" panose="0201060004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3A12680-67A0-4567-ABFE-883BA9410601}"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5603" name="Rectangle 2"/>
          <p:cNvSpPr>
            <a:spLocks noGrp="1" noChangeArrowheads="1"/>
          </p:cNvSpPr>
          <p:nvPr>
            <p:ph type="title"/>
          </p:nvPr>
        </p:nvSpPr>
        <p:spPr>
          <a:xfrm>
            <a:off x="533400" y="188913"/>
            <a:ext cx="7924800" cy="647700"/>
          </a:xfrm>
        </p:spPr>
        <p:txBody>
          <a:bodyPr/>
          <a:lstStyle/>
          <a:p>
            <a:pPr eaLnBrk="1" hangingPunct="1"/>
            <a:r>
              <a:rPr lang="en-US" altLang="zh-CN" sz="3200" b="1">
                <a:solidFill>
                  <a:srgbClr val="FF0000"/>
                </a:solidFill>
                <a:latin typeface="华文细黑" panose="02010600040101010101" pitchFamily="2" charset="-122"/>
              </a:rPr>
              <a:t>3 </a:t>
            </a:r>
            <a:r>
              <a:rPr lang="zh-CN" altLang="en-US" sz="3200" b="1">
                <a:solidFill>
                  <a:srgbClr val="FF0000"/>
                </a:solidFill>
                <a:latin typeface="华文细黑" panose="02010600040101010101" pitchFamily="2" charset="-122"/>
              </a:rPr>
              <a:t>符号串及其集合的运算</a:t>
            </a:r>
            <a:endParaRPr lang="zh-CN" altLang="en-US" sz="3200" b="1">
              <a:solidFill>
                <a:srgbClr val="FF0000"/>
              </a:solidFill>
              <a:latin typeface="华文细黑" panose="02010600040101010101" pitchFamily="2" charset="-122"/>
            </a:endParaRPr>
          </a:p>
        </p:txBody>
      </p:sp>
      <p:sp>
        <p:nvSpPr>
          <p:cNvPr id="25604"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5" name="Text Box 4"/>
          <p:cNvSpPr txBox="1">
            <a:spLocks noChangeArrowheads="1"/>
          </p:cNvSpPr>
          <p:nvPr/>
        </p:nvSpPr>
        <p:spPr bwMode="auto">
          <a:xfrm>
            <a:off x="304800" y="1357313"/>
            <a:ext cx="8534400" cy="303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dirty="0">
                <a:solidFill>
                  <a:srgbClr val="002060"/>
                </a:solidFill>
                <a:ea typeface="华文细黑" panose="02010600040101010101" pitchFamily="2" charset="-122"/>
              </a:rPr>
              <a:t>符号串的长度：</a:t>
            </a:r>
            <a:r>
              <a:rPr lang="zh-CN" altLang="en-US" dirty="0">
                <a:solidFill>
                  <a:srgbClr val="002060"/>
                </a:solidFill>
                <a:ea typeface="华文细黑" panose="02010600040101010101" pitchFamily="2" charset="-122"/>
              </a:rPr>
              <a:t>指符号串</a:t>
            </a:r>
            <a:r>
              <a:rPr lang="en-US" altLang="zh-CN" dirty="0">
                <a:solidFill>
                  <a:srgbClr val="002060"/>
                </a:solidFill>
                <a:ea typeface="华文细黑" panose="02010600040101010101" pitchFamily="2" charset="-122"/>
              </a:rPr>
              <a:t>x</a:t>
            </a:r>
            <a:r>
              <a:rPr lang="zh-CN" altLang="en-US" dirty="0">
                <a:solidFill>
                  <a:srgbClr val="002060"/>
                </a:solidFill>
                <a:ea typeface="华文细黑" panose="02010600040101010101" pitchFamily="2" charset="-122"/>
              </a:rPr>
              <a:t>中所含符号的个数，记为</a:t>
            </a:r>
            <a:r>
              <a:rPr lang="en-US" altLang="zh-CN" dirty="0">
                <a:solidFill>
                  <a:srgbClr val="002060"/>
                </a:solidFill>
                <a:ea typeface="华文细黑" panose="02010600040101010101" pitchFamily="2" charset="-122"/>
              </a:rPr>
              <a:t>|x|</a:t>
            </a:r>
            <a:r>
              <a:rPr lang="zh-CN" altLang="en-US" dirty="0">
                <a:solidFill>
                  <a:srgbClr val="002060"/>
                </a:solidFill>
                <a:ea typeface="华文细黑" panose="02010600040101010101" pitchFamily="2" charset="-122"/>
              </a:rPr>
              <a:t>。</a:t>
            </a:r>
            <a:endParaRPr lang="zh-CN" altLang="en-US" b="1" dirty="0">
              <a:solidFill>
                <a:srgbClr val="002060"/>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            </a:t>
            </a:r>
            <a:r>
              <a:rPr lang="zh-CN" altLang="en-US" dirty="0">
                <a:solidFill>
                  <a:srgbClr val="FF0000"/>
                </a:solidFill>
                <a:ea typeface="华文细黑" panose="02010600040101010101" pitchFamily="2" charset="-122"/>
              </a:rPr>
              <a:t>如</a:t>
            </a:r>
            <a:r>
              <a:rPr lang="en-US" altLang="zh-CN" dirty="0">
                <a:solidFill>
                  <a:srgbClr val="FF0000"/>
                </a:solidFill>
                <a:ea typeface="华文细黑" panose="02010600040101010101" pitchFamily="2" charset="-122"/>
              </a:rPr>
              <a:t>|</a:t>
            </a:r>
            <a:r>
              <a:rPr lang="en-US" altLang="zh-CN" dirty="0" err="1">
                <a:solidFill>
                  <a:srgbClr val="FF0000"/>
                </a:solidFill>
                <a:ea typeface="华文细黑" panose="02010600040101010101" pitchFamily="2" charset="-122"/>
              </a:rPr>
              <a:t>abc</a:t>
            </a:r>
            <a:r>
              <a:rPr lang="en-US" altLang="zh-CN" dirty="0">
                <a:solidFill>
                  <a:srgbClr val="FF0000"/>
                </a:solidFill>
                <a:ea typeface="华文细黑" panose="02010600040101010101" pitchFamily="2" charset="-122"/>
              </a:rPr>
              <a:t>|=3</a:t>
            </a:r>
            <a:r>
              <a:rPr lang="zh-CN" altLang="en-US" dirty="0">
                <a:solidFill>
                  <a:srgbClr val="FF0000"/>
                </a:solidFill>
                <a:ea typeface="华文细黑" panose="02010600040101010101" pitchFamily="2" charset="-122"/>
              </a:rPr>
              <a:t>，</a:t>
            </a:r>
            <a:r>
              <a:rPr lang="en-US" altLang="zh-CN" dirty="0">
                <a:solidFill>
                  <a:srgbClr val="FF0000"/>
                </a:solidFill>
                <a:ea typeface="华文细黑" panose="02010600040101010101" pitchFamily="2" charset="-122"/>
              </a:rPr>
              <a:t>|</a:t>
            </a:r>
            <a:r>
              <a:rPr lang="en-US" altLang="zh-CN" dirty="0" err="1">
                <a:solidFill>
                  <a:srgbClr val="FF0000"/>
                </a:solidFill>
                <a:ea typeface="华文细黑" panose="02010600040101010101" pitchFamily="2" charset="-122"/>
              </a:rPr>
              <a:t>abc</a:t>
            </a:r>
            <a:r>
              <a:rPr lang="en-US" altLang="zh-CN" dirty="0">
                <a:solidFill>
                  <a:srgbClr val="FF0000"/>
                </a:solidFill>
                <a:ea typeface="华文细黑" panose="02010600040101010101" pitchFamily="2" charset="-122"/>
              </a:rPr>
              <a:t>+*</a:t>
            </a:r>
            <a:r>
              <a:rPr lang="en-US" altLang="zh-CN" dirty="0" err="1">
                <a:solidFill>
                  <a:srgbClr val="FF0000"/>
                </a:solidFill>
                <a:ea typeface="华文细黑" panose="02010600040101010101" pitchFamily="2" charset="-122"/>
              </a:rPr>
              <a:t>abc</a:t>
            </a:r>
            <a:r>
              <a:rPr lang="en-US" altLang="zh-CN" dirty="0">
                <a:solidFill>
                  <a:srgbClr val="FF0000"/>
                </a:solidFill>
                <a:ea typeface="华文细黑" panose="02010600040101010101" pitchFamily="2" charset="-122"/>
              </a:rPr>
              <a:t>|=8</a:t>
            </a:r>
            <a:r>
              <a:rPr lang="zh-CN" altLang="en-US" dirty="0">
                <a:solidFill>
                  <a:srgbClr val="FF0000"/>
                </a:solidFill>
                <a:ea typeface="华文细黑" panose="02010600040101010101" pitchFamily="2" charset="-122"/>
              </a:rPr>
              <a:t>，而</a:t>
            </a:r>
            <a:r>
              <a:rPr lang="en-US" altLang="zh-CN" dirty="0">
                <a:solidFill>
                  <a:srgbClr val="FF0000"/>
                </a:solidFill>
                <a:ea typeface="华文细黑" panose="02010600040101010101" pitchFamily="2" charset="-122"/>
              </a:rPr>
              <a:t>|ε|=0</a:t>
            </a:r>
            <a:endParaRPr lang="en-US" altLang="zh-CN" dirty="0">
              <a:solidFill>
                <a:srgbClr val="FF0000"/>
              </a:solidFill>
              <a:ea typeface="华文细黑" panose="02010600040101010101" pitchFamily="2" charset="-122"/>
            </a:endParaRPr>
          </a:p>
          <a:p>
            <a:pPr algn="just" eaLnBrk="1" hangingPunct="1">
              <a:spcBef>
                <a:spcPct val="50000"/>
              </a:spcBef>
            </a:pPr>
            <a:endParaRPr lang="en-US" altLang="zh-CN" dirty="0">
              <a:solidFill>
                <a:srgbClr val="FF0000"/>
              </a:solidFill>
              <a:ea typeface="华文细黑" panose="02010600040101010101" pitchFamily="2" charset="-122"/>
            </a:endParaRPr>
          </a:p>
          <a:p>
            <a:pPr eaLnBrk="1" hangingPunct="1"/>
            <a:endParaRPr lang="en-US" altLang="zh-CN" b="1" dirty="0">
              <a:solidFill>
                <a:schemeClr val="accent2"/>
              </a:solidFill>
              <a:ea typeface="华文细黑" panose="02010600040101010101" pitchFamily="2" charset="-122"/>
            </a:endParaRPr>
          </a:p>
          <a:p>
            <a:pPr eaLnBrk="1" hangingPunct="1">
              <a:spcBef>
                <a:spcPts val="1440"/>
              </a:spcBef>
            </a:pPr>
            <a:r>
              <a:rPr lang="en-US" altLang="zh-CN" b="1" dirty="0">
                <a:solidFill>
                  <a:srgbClr val="002060"/>
                </a:solidFill>
                <a:ea typeface="华文细黑" panose="02010600040101010101" pitchFamily="2" charset="-122"/>
              </a:rPr>
              <a:t> ∑</a:t>
            </a:r>
            <a:r>
              <a:rPr lang="zh-CN" altLang="en-US" b="1" dirty="0">
                <a:solidFill>
                  <a:srgbClr val="002060"/>
                </a:solidFill>
                <a:ea typeface="华文细黑" panose="02010600040101010101" pitchFamily="2" charset="-122"/>
              </a:rPr>
              <a:t>上全部有穷长符号串的集合记作∑* 。</a:t>
            </a:r>
            <a:endParaRPr lang="zh-CN" altLang="en-US" b="1" dirty="0">
              <a:solidFill>
                <a:srgbClr val="002060"/>
              </a:solidFill>
              <a:ea typeface="华文细黑" panose="02010600040101010101" pitchFamily="2" charset="-122"/>
            </a:endParaRPr>
          </a:p>
          <a:p>
            <a:pPr eaLnBrk="1" hangingPunct="1">
              <a:spcBef>
                <a:spcPts val="1440"/>
              </a:spcBef>
            </a:pPr>
            <a:r>
              <a:rPr lang="zh-CN" altLang="en-US" dirty="0">
                <a:ea typeface="华文细黑" panose="02010600040101010101" pitchFamily="2" charset="-122"/>
              </a:rPr>
              <a:t>  </a:t>
            </a:r>
            <a:r>
              <a:rPr lang="en-US" altLang="zh-CN" dirty="0">
                <a:ea typeface="华文细黑" panose="02010600040101010101" pitchFamily="2" charset="-122"/>
              </a:rPr>
              <a:t>        </a:t>
            </a:r>
            <a:r>
              <a:rPr lang="zh-CN" altLang="en-US" dirty="0">
                <a:ea typeface="华文细黑" panose="02010600040101010101" pitchFamily="2" charset="-122"/>
              </a:rPr>
              <a:t>  例如：∑</a:t>
            </a:r>
            <a:r>
              <a:rPr lang="en-US" altLang="zh-CN" dirty="0">
                <a:ea typeface="华文细黑" panose="02010600040101010101" pitchFamily="2" charset="-122"/>
              </a:rPr>
              <a:t>={</a:t>
            </a:r>
            <a:r>
              <a:rPr lang="en-US" altLang="zh-CN" dirty="0" err="1">
                <a:ea typeface="华文细黑" panose="02010600040101010101" pitchFamily="2" charset="-122"/>
              </a:rPr>
              <a:t>a,b</a:t>
            </a:r>
            <a:r>
              <a:rPr lang="en-US" altLang="zh-CN" dirty="0">
                <a:ea typeface="华文细黑" panose="02010600040101010101" pitchFamily="2" charset="-122"/>
              </a:rPr>
              <a:t>}</a:t>
            </a:r>
            <a:r>
              <a:rPr lang="zh-CN" altLang="en-US" dirty="0">
                <a:ea typeface="华文细黑" panose="02010600040101010101" pitchFamily="2" charset="-122"/>
              </a:rPr>
              <a:t>，则∑*</a:t>
            </a:r>
            <a:r>
              <a:rPr lang="en-US" altLang="zh-CN" dirty="0">
                <a:ea typeface="华文细黑" panose="02010600040101010101" pitchFamily="2" charset="-122"/>
              </a:rPr>
              <a:t>={ε, a, b, aa, ab, </a:t>
            </a:r>
            <a:r>
              <a:rPr lang="en-US" altLang="zh-CN" dirty="0" err="1">
                <a:ea typeface="华文细黑" panose="02010600040101010101" pitchFamily="2" charset="-122"/>
              </a:rPr>
              <a:t>ba</a:t>
            </a:r>
            <a:r>
              <a:rPr lang="en-US" altLang="zh-CN" dirty="0">
                <a:ea typeface="华文细黑" panose="02010600040101010101" pitchFamily="2" charset="-122"/>
              </a:rPr>
              <a:t>, bb, </a:t>
            </a:r>
            <a:r>
              <a:rPr lang="en-US" altLang="zh-CN" dirty="0" err="1">
                <a:ea typeface="华文细黑" panose="02010600040101010101" pitchFamily="2" charset="-122"/>
              </a:rPr>
              <a:t>aaa</a:t>
            </a:r>
            <a:r>
              <a:rPr lang="en-US" altLang="zh-CN" dirty="0">
                <a:ea typeface="华文细黑" panose="02010600040101010101" pitchFamily="2" charset="-122"/>
              </a:rPr>
              <a:t>, …}</a:t>
            </a:r>
            <a:endParaRPr lang="en-US" altLang="zh-CN" dirty="0">
              <a:ea typeface="华文细黑" panose="0201060004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84EDAE3-055A-4CCE-961F-7350765FE9AB}"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6627" name="Rectangle 2"/>
          <p:cNvSpPr>
            <a:spLocks noGrp="1" noChangeArrowheads="1"/>
          </p:cNvSpPr>
          <p:nvPr>
            <p:ph type="title"/>
          </p:nvPr>
        </p:nvSpPr>
        <p:spPr>
          <a:xfrm>
            <a:off x="457200" y="188913"/>
            <a:ext cx="8001000" cy="576262"/>
          </a:xfrm>
        </p:spPr>
        <p:txBody>
          <a:bodyPr/>
          <a:lstStyle/>
          <a:p>
            <a:pPr eaLnBrk="1" hangingPunct="1"/>
            <a:r>
              <a:rPr lang="en-US" altLang="zh-CN" sz="3200" b="1" dirty="0">
                <a:solidFill>
                  <a:srgbClr val="FF0000"/>
                </a:solidFill>
                <a:latin typeface="华文细黑" panose="02010600040101010101" pitchFamily="2" charset="-122"/>
              </a:rPr>
              <a:t>3 </a:t>
            </a:r>
            <a:r>
              <a:rPr lang="zh-CN" altLang="en-US" sz="3200" b="1" dirty="0">
                <a:solidFill>
                  <a:srgbClr val="FF0000"/>
                </a:solidFill>
                <a:latin typeface="华文细黑" panose="02010600040101010101" pitchFamily="2" charset="-122"/>
              </a:rPr>
              <a:t>符号串及其集合的运算</a:t>
            </a:r>
            <a:endParaRPr lang="zh-CN" altLang="en-US" sz="3200" b="1" dirty="0">
              <a:solidFill>
                <a:srgbClr val="FF0000"/>
              </a:solidFill>
              <a:latin typeface="华文细黑" panose="02010600040101010101" pitchFamily="2" charset="-122"/>
            </a:endParaRPr>
          </a:p>
        </p:txBody>
      </p:sp>
      <p:sp>
        <p:nvSpPr>
          <p:cNvPr id="26628"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29" name="Text Box 4"/>
          <p:cNvSpPr txBox="1">
            <a:spLocks noChangeArrowheads="1"/>
          </p:cNvSpPr>
          <p:nvPr/>
        </p:nvSpPr>
        <p:spPr bwMode="auto">
          <a:xfrm>
            <a:off x="342900" y="785813"/>
            <a:ext cx="8458200"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b="1" dirty="0">
              <a:solidFill>
                <a:schemeClr val="accent2"/>
              </a:solidFill>
              <a:ea typeface="华文细黑" panose="02010600040101010101" pitchFamily="2" charset="-122"/>
            </a:endParaRPr>
          </a:p>
          <a:p>
            <a:pPr eaLnBrk="1" hangingPunct="1">
              <a:lnSpc>
                <a:spcPct val="150000"/>
              </a:lnSpc>
              <a:spcBef>
                <a:spcPct val="50000"/>
              </a:spcBef>
            </a:pPr>
            <a:r>
              <a:rPr lang="zh-CN" altLang="en-US" b="1" dirty="0">
                <a:solidFill>
                  <a:srgbClr val="002060"/>
                </a:solidFill>
                <a:ea typeface="华文细黑" panose="02010600040101010101" pitchFamily="2" charset="-122"/>
              </a:rPr>
              <a:t>符号串的连接：</a:t>
            </a:r>
            <a:r>
              <a:rPr lang="zh-CN" altLang="en-US" b="1" dirty="0">
                <a:solidFill>
                  <a:srgbClr val="000000"/>
                </a:solidFill>
                <a:ea typeface="华文细黑" panose="02010600040101010101" pitchFamily="2" charset="-122"/>
              </a:rPr>
              <a:t>若</a:t>
            </a:r>
            <a:r>
              <a:rPr lang="en-US" altLang="zh-CN" b="1" dirty="0">
                <a:solidFill>
                  <a:srgbClr val="000000"/>
                </a:solidFill>
                <a:ea typeface="华文细黑" panose="02010600040101010101" pitchFamily="2" charset="-122"/>
              </a:rPr>
              <a:t>x</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y</a:t>
            </a:r>
            <a:r>
              <a:rPr lang="zh-CN" altLang="en-US" b="1" dirty="0">
                <a:solidFill>
                  <a:srgbClr val="000000"/>
                </a:solidFill>
                <a:ea typeface="华文细黑" panose="02010600040101010101" pitchFamily="2" charset="-122"/>
              </a:rPr>
              <a:t>是两个符号串，则</a:t>
            </a:r>
            <a:r>
              <a:rPr lang="en-US" altLang="zh-CN" b="1" dirty="0" err="1">
                <a:solidFill>
                  <a:srgbClr val="000000"/>
                </a:solidFill>
                <a:ea typeface="华文细黑" panose="02010600040101010101" pitchFamily="2" charset="-122"/>
              </a:rPr>
              <a:t>xy</a:t>
            </a:r>
            <a:r>
              <a:rPr lang="zh-CN" altLang="en-US" b="1" dirty="0">
                <a:solidFill>
                  <a:srgbClr val="000000"/>
                </a:solidFill>
                <a:ea typeface="华文细黑" panose="02010600040101010101" pitchFamily="2" charset="-122"/>
              </a:rPr>
              <a:t>表示</a:t>
            </a:r>
            <a:r>
              <a:rPr lang="zh-CN" altLang="en-US" b="1" dirty="0">
                <a:solidFill>
                  <a:srgbClr val="002060"/>
                </a:solidFill>
                <a:ea typeface="华文细黑" panose="02010600040101010101" pitchFamily="2" charset="-122"/>
              </a:rPr>
              <a:t>连接</a:t>
            </a:r>
            <a:r>
              <a:rPr lang="zh-CN" altLang="en-US" b="1" dirty="0">
                <a:solidFill>
                  <a:srgbClr val="000000"/>
                </a:solidFill>
                <a:ea typeface="华文细黑" panose="02010600040101010101" pitchFamily="2" charset="-122"/>
              </a:rPr>
              <a:t>，是将符号串</a:t>
            </a:r>
            <a:r>
              <a:rPr lang="en-US" altLang="zh-CN" b="1" dirty="0">
                <a:solidFill>
                  <a:srgbClr val="000000"/>
                </a:solidFill>
                <a:ea typeface="华文细黑" panose="02010600040101010101" pitchFamily="2" charset="-122"/>
              </a:rPr>
              <a:t>y</a:t>
            </a:r>
            <a:r>
              <a:rPr lang="zh-CN" altLang="en-US" b="1" dirty="0">
                <a:solidFill>
                  <a:srgbClr val="002060"/>
                </a:solidFill>
                <a:ea typeface="华文细黑" panose="02010600040101010101" pitchFamily="2" charset="-122"/>
              </a:rPr>
              <a:t>连接</a:t>
            </a:r>
            <a:r>
              <a:rPr lang="zh-CN" altLang="en-US" b="1" dirty="0">
                <a:solidFill>
                  <a:srgbClr val="000000"/>
                </a:solidFill>
                <a:ea typeface="华文细黑" panose="02010600040101010101" pitchFamily="2" charset="-122"/>
              </a:rPr>
              <a:t>在符号串</a:t>
            </a:r>
            <a:r>
              <a:rPr lang="en-US" altLang="zh-CN" b="1" dirty="0">
                <a:solidFill>
                  <a:srgbClr val="000000"/>
                </a:solidFill>
                <a:ea typeface="华文细黑" panose="02010600040101010101" pitchFamily="2" charset="-122"/>
              </a:rPr>
              <a:t>x</a:t>
            </a:r>
            <a:r>
              <a:rPr lang="zh-CN" altLang="en-US" b="1" dirty="0">
                <a:solidFill>
                  <a:srgbClr val="000000"/>
                </a:solidFill>
                <a:ea typeface="华文细黑" panose="02010600040101010101" pitchFamily="2" charset="-122"/>
              </a:rPr>
              <a:t>的后面。若</a:t>
            </a:r>
            <a:r>
              <a:rPr lang="en-US" altLang="zh-CN" b="1" dirty="0">
                <a:solidFill>
                  <a:srgbClr val="000000"/>
                </a:solidFill>
                <a:ea typeface="华文细黑" panose="02010600040101010101" pitchFamily="2" charset="-122"/>
              </a:rPr>
              <a:t>x</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y</a:t>
            </a:r>
            <a:r>
              <a:rPr lang="zh-CN" altLang="en-US" b="1" dirty="0">
                <a:solidFill>
                  <a:srgbClr val="000000"/>
                </a:solidFill>
                <a:ea typeface="华文细黑" panose="02010600040101010101" pitchFamily="2" charset="-122"/>
              </a:rPr>
              <a:t>是字母表∑上的两个符号串，则</a:t>
            </a:r>
            <a:r>
              <a:rPr lang="en-US" altLang="zh-CN" b="1" dirty="0" err="1">
                <a:solidFill>
                  <a:srgbClr val="000000"/>
                </a:solidFill>
                <a:ea typeface="华文细黑" panose="02010600040101010101" pitchFamily="2" charset="-122"/>
              </a:rPr>
              <a:t>xy</a:t>
            </a:r>
            <a:r>
              <a:rPr lang="zh-CN" altLang="en-US" b="1" dirty="0">
                <a:solidFill>
                  <a:srgbClr val="000000"/>
                </a:solidFill>
                <a:ea typeface="华文细黑" panose="02010600040101010101" pitchFamily="2" charset="-122"/>
              </a:rPr>
              <a:t>也是字母表∑上的符号串。 </a:t>
            </a:r>
            <a:endParaRPr lang="zh-CN" altLang="en-US" b="1" dirty="0">
              <a:solidFill>
                <a:srgbClr val="000000"/>
              </a:solidFill>
              <a:ea typeface="华文细黑" panose="02010600040101010101" pitchFamily="2" charset="-122"/>
            </a:endParaRPr>
          </a:p>
          <a:p>
            <a:pPr eaLnBrk="1" hangingPunct="1">
              <a:lnSpc>
                <a:spcPct val="150000"/>
              </a:lnSpc>
              <a:spcBef>
                <a:spcPct val="50000"/>
              </a:spcBef>
            </a:pPr>
            <a:r>
              <a:rPr lang="zh-CN" altLang="en-US" b="1" dirty="0">
                <a:solidFill>
                  <a:srgbClr val="000000"/>
                </a:solidFill>
                <a:ea typeface="华文细黑" panose="02010600040101010101" pitchFamily="2" charset="-122"/>
              </a:rPr>
              <a:t>            例如： </a:t>
            </a:r>
            <a:r>
              <a:rPr lang="en-US" altLang="zh-CN" b="1" dirty="0">
                <a:solidFill>
                  <a:srgbClr val="FF0000"/>
                </a:solidFill>
                <a:ea typeface="华文细黑" panose="02010600040101010101" pitchFamily="2" charset="-122"/>
              </a:rPr>
              <a:t>x=ab</a:t>
            </a:r>
            <a:r>
              <a:rPr lang="zh-CN" altLang="en-US" b="1" dirty="0">
                <a:solidFill>
                  <a:srgbClr val="FF0000"/>
                </a:solidFill>
                <a:ea typeface="华文细黑" panose="02010600040101010101" pitchFamily="2" charset="-122"/>
              </a:rPr>
              <a:t>，</a:t>
            </a:r>
            <a:r>
              <a:rPr lang="en-US" altLang="zh-CN" b="1" dirty="0">
                <a:solidFill>
                  <a:srgbClr val="FF0000"/>
                </a:solidFill>
                <a:ea typeface="华文细黑" panose="02010600040101010101" pitchFamily="2" charset="-122"/>
              </a:rPr>
              <a:t>y=</a:t>
            </a:r>
            <a:r>
              <a:rPr lang="en-US" altLang="zh-CN" b="1" dirty="0" err="1">
                <a:solidFill>
                  <a:srgbClr val="FF0000"/>
                </a:solidFill>
                <a:ea typeface="华文细黑" panose="02010600040101010101" pitchFamily="2" charset="-122"/>
              </a:rPr>
              <a:t>ba</a:t>
            </a:r>
            <a:r>
              <a:rPr lang="zh-CN" altLang="en-US" b="1" dirty="0">
                <a:solidFill>
                  <a:srgbClr val="FF0000"/>
                </a:solidFill>
                <a:ea typeface="华文细黑" panose="02010600040101010101" pitchFamily="2" charset="-122"/>
              </a:rPr>
              <a:t>，那么 </a:t>
            </a:r>
            <a:r>
              <a:rPr lang="en-US" altLang="zh-CN" b="1" dirty="0" err="1">
                <a:solidFill>
                  <a:srgbClr val="FF0000"/>
                </a:solidFill>
                <a:ea typeface="华文细黑" panose="02010600040101010101" pitchFamily="2" charset="-122"/>
              </a:rPr>
              <a:t>xy</a:t>
            </a:r>
            <a:r>
              <a:rPr lang="en-US" altLang="zh-CN" b="1" dirty="0">
                <a:solidFill>
                  <a:srgbClr val="FF0000"/>
                </a:solidFill>
                <a:ea typeface="华文细黑" panose="02010600040101010101" pitchFamily="2" charset="-122"/>
              </a:rPr>
              <a:t>=</a:t>
            </a:r>
            <a:r>
              <a:rPr lang="en-US" altLang="zh-CN" b="1" dirty="0" err="1">
                <a:solidFill>
                  <a:srgbClr val="FF0000"/>
                </a:solidFill>
                <a:ea typeface="华文细黑" panose="02010600040101010101" pitchFamily="2" charset="-122"/>
              </a:rPr>
              <a:t>abba</a:t>
            </a:r>
            <a:endParaRPr lang="en-US" altLang="zh-CN" b="1" dirty="0">
              <a:solidFill>
                <a:srgbClr val="FF0000"/>
              </a:solidFill>
              <a:ea typeface="华文细黑" panose="02010600040101010101" pitchFamily="2" charset="-122"/>
            </a:endParaRPr>
          </a:p>
          <a:p>
            <a:pPr algn="just" eaLnBrk="1" hangingPunct="1">
              <a:lnSpc>
                <a:spcPct val="150000"/>
              </a:lnSpc>
              <a:spcBef>
                <a:spcPct val="50000"/>
              </a:spcBef>
            </a:pPr>
            <a:r>
              <a:rPr lang="zh-CN" altLang="en-US" b="1" dirty="0">
                <a:solidFill>
                  <a:srgbClr val="FF0000"/>
                </a:solidFill>
                <a:ea typeface="华文细黑" panose="02010600040101010101" pitchFamily="2" charset="-122"/>
              </a:rPr>
              <a:t>注意：连接没有交换律，即 </a:t>
            </a:r>
            <a:r>
              <a:rPr lang="en-US" altLang="zh-CN" b="1" dirty="0" err="1">
                <a:solidFill>
                  <a:srgbClr val="FF0000"/>
                </a:solidFill>
                <a:ea typeface="华文细黑" panose="02010600040101010101" pitchFamily="2" charset="-122"/>
              </a:rPr>
              <a:t>xy</a:t>
            </a:r>
            <a:r>
              <a:rPr lang="en-US" altLang="zh-CN" b="1" dirty="0">
                <a:solidFill>
                  <a:srgbClr val="FF0000"/>
                </a:solidFill>
                <a:ea typeface="华文细黑" panose="02010600040101010101" pitchFamily="2" charset="-122"/>
              </a:rPr>
              <a:t> ≠ </a:t>
            </a:r>
            <a:r>
              <a:rPr lang="en-US" altLang="zh-CN" b="1" dirty="0" err="1">
                <a:solidFill>
                  <a:srgbClr val="FF0000"/>
                </a:solidFill>
                <a:ea typeface="华文细黑" panose="02010600040101010101" pitchFamily="2" charset="-122"/>
              </a:rPr>
              <a:t>yx</a:t>
            </a:r>
            <a:endParaRPr lang="en-US" altLang="zh-CN" b="1" dirty="0">
              <a:solidFill>
                <a:srgbClr val="FF0000"/>
              </a:solidFill>
              <a:ea typeface="华文细黑" panose="02010600040101010101" pitchFamily="2" charset="-122"/>
            </a:endParaRPr>
          </a:p>
          <a:p>
            <a:pPr algn="just" eaLnBrk="1" hangingPunct="1">
              <a:lnSpc>
                <a:spcPct val="150000"/>
              </a:lnSpc>
              <a:spcBef>
                <a:spcPct val="50000"/>
              </a:spcBef>
            </a:pPr>
            <a:r>
              <a:rPr lang="en-US" altLang="zh-CN" b="1" dirty="0">
                <a:solidFill>
                  <a:srgbClr val="002060"/>
                </a:solidFill>
                <a:ea typeface="华文细黑" panose="02010600040101010101" pitchFamily="2" charset="-122"/>
              </a:rPr>
              <a:t>            </a:t>
            </a:r>
            <a:r>
              <a:rPr lang="zh-CN" altLang="en-US" b="1" dirty="0">
                <a:solidFill>
                  <a:srgbClr val="002060"/>
                </a:solidFill>
                <a:ea typeface="华文细黑" panose="02010600040101010101" pitchFamily="2" charset="-122"/>
              </a:rPr>
              <a:t>对于空串</a:t>
            </a:r>
            <a:r>
              <a:rPr lang="en-US" altLang="zh-CN" b="1" dirty="0">
                <a:solidFill>
                  <a:srgbClr val="002060"/>
                </a:solidFill>
                <a:ea typeface="华文细黑" panose="02010600040101010101" pitchFamily="2" charset="-122"/>
              </a:rPr>
              <a:t>ε</a:t>
            </a:r>
            <a:r>
              <a:rPr lang="zh-CN" altLang="en-US" b="1" dirty="0">
                <a:solidFill>
                  <a:srgbClr val="002060"/>
                </a:solidFill>
                <a:ea typeface="华文细黑" panose="02010600040101010101" pitchFamily="2" charset="-122"/>
              </a:rPr>
              <a:t>，有</a:t>
            </a:r>
            <a:r>
              <a:rPr lang="zh-CN" altLang="en-US" b="1" dirty="0">
                <a:solidFill>
                  <a:srgbClr val="002060"/>
                </a:solidFill>
                <a:ea typeface="华文细黑" panose="02010600040101010101" pitchFamily="2" charset="-122"/>
                <a:cs typeface="Arial" panose="020B0604020202020204" pitchFamily="34" charset="0"/>
              </a:rPr>
              <a:t> </a:t>
            </a:r>
            <a:r>
              <a:rPr lang="en-US" altLang="zh-CN" b="1" dirty="0" err="1">
                <a:solidFill>
                  <a:srgbClr val="002060"/>
                </a:solidFill>
                <a:ea typeface="华文细黑" panose="02010600040101010101" pitchFamily="2" charset="-122"/>
              </a:rPr>
              <a:t>εx</a:t>
            </a:r>
            <a:r>
              <a:rPr lang="en-US" altLang="zh-CN" b="1" dirty="0">
                <a:solidFill>
                  <a:srgbClr val="002060"/>
                </a:solidFill>
                <a:ea typeface="华文细黑" panose="02010600040101010101" pitchFamily="2" charset="-122"/>
              </a:rPr>
              <a:t>=</a:t>
            </a:r>
            <a:r>
              <a:rPr lang="en-US" altLang="zh-CN" b="1" dirty="0" err="1">
                <a:solidFill>
                  <a:srgbClr val="002060"/>
                </a:solidFill>
                <a:ea typeface="华文细黑" panose="02010600040101010101" pitchFamily="2" charset="-122"/>
              </a:rPr>
              <a:t>xε</a:t>
            </a:r>
            <a:r>
              <a:rPr lang="en-US" altLang="zh-CN" b="1" dirty="0">
                <a:solidFill>
                  <a:srgbClr val="002060"/>
                </a:solidFill>
                <a:ea typeface="华文细黑" panose="02010600040101010101" pitchFamily="2" charset="-122"/>
              </a:rPr>
              <a:t>=x</a:t>
            </a:r>
            <a:endParaRPr lang="en-US" altLang="zh-CN" b="1" dirty="0">
              <a:solidFill>
                <a:srgbClr val="002060"/>
              </a:solidFill>
              <a:ea typeface="华文细黑" panose="02010600040101010101" pitchFamily="2" charset="-122"/>
            </a:endParaRPr>
          </a:p>
          <a:p>
            <a:pPr algn="just" eaLnBrk="1" hangingPunct="1">
              <a:spcBef>
                <a:spcPct val="50000"/>
              </a:spcBef>
            </a:pPr>
            <a:endParaRPr lang="en-US" altLang="zh-CN" b="1" dirty="0">
              <a:solidFill>
                <a:schemeClr val="accent2"/>
              </a:solidFill>
              <a:ea typeface="华文细黑" panose="0201060004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0038E7-A6A9-4F3D-AB9E-E244B6C21D9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7651" name="Rectangle 2"/>
          <p:cNvSpPr>
            <a:spLocks noGrp="1" noChangeArrowheads="1"/>
          </p:cNvSpPr>
          <p:nvPr>
            <p:ph type="title"/>
          </p:nvPr>
        </p:nvSpPr>
        <p:spPr>
          <a:xfrm>
            <a:off x="427038" y="261938"/>
            <a:ext cx="7924800" cy="576262"/>
          </a:xfrm>
        </p:spPr>
        <p:txBody>
          <a:bodyPr/>
          <a:lstStyle/>
          <a:p>
            <a:pPr eaLnBrk="1" hangingPunct="1"/>
            <a:r>
              <a:rPr lang="en-US" altLang="zh-CN" sz="3200" b="1">
                <a:solidFill>
                  <a:srgbClr val="FF0000"/>
                </a:solidFill>
                <a:latin typeface="华文细黑" panose="02010600040101010101" pitchFamily="2" charset="-122"/>
              </a:rPr>
              <a:t>3 </a:t>
            </a:r>
            <a:r>
              <a:rPr lang="zh-CN" altLang="en-US" sz="3200" b="1">
                <a:solidFill>
                  <a:srgbClr val="FF0000"/>
                </a:solidFill>
                <a:latin typeface="华文细黑" panose="02010600040101010101" pitchFamily="2" charset="-122"/>
              </a:rPr>
              <a:t>符号串及其集合的运算</a:t>
            </a:r>
            <a:endParaRPr lang="zh-CN" altLang="en-US" sz="3200" b="1">
              <a:solidFill>
                <a:srgbClr val="FF0000"/>
              </a:solidFill>
              <a:latin typeface="华文细黑" panose="02010600040101010101" pitchFamily="2" charset="-122"/>
            </a:endParaRPr>
          </a:p>
        </p:txBody>
      </p:sp>
      <p:sp>
        <p:nvSpPr>
          <p:cNvPr id="27652"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53" name="Text Box 4"/>
          <p:cNvSpPr txBox="1">
            <a:spLocks noChangeArrowheads="1"/>
          </p:cNvSpPr>
          <p:nvPr/>
        </p:nvSpPr>
        <p:spPr bwMode="auto">
          <a:xfrm>
            <a:off x="457200" y="980728"/>
            <a:ext cx="8229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2060"/>
                </a:solidFill>
                <a:ea typeface="华文细黑" panose="02010600040101010101" pitchFamily="2" charset="-122"/>
              </a:rPr>
              <a:t>集合的乘积运算：</a:t>
            </a:r>
            <a:endParaRPr lang="zh-CN" altLang="en-US" b="1" dirty="0">
              <a:solidFill>
                <a:srgbClr val="002060"/>
              </a:solidFill>
              <a:ea typeface="华文细黑" panose="02010600040101010101" pitchFamily="2" charset="-122"/>
            </a:endParaRPr>
          </a:p>
          <a:p>
            <a:pPr eaLnBrk="1" hangingPunct="1"/>
            <a:r>
              <a:rPr lang="zh-CN" altLang="en-US" b="1" dirty="0">
                <a:solidFill>
                  <a:srgbClr val="000000"/>
                </a:solidFill>
                <a:ea typeface="华文细黑" panose="02010600040101010101" pitchFamily="2" charset="-122"/>
              </a:rPr>
              <a:t>     </a:t>
            </a:r>
            <a:r>
              <a:rPr lang="zh-CN" altLang="en-US" b="1" dirty="0">
                <a:ea typeface="华文细黑" panose="02010600040101010101" pitchFamily="2" charset="-122"/>
              </a:rPr>
              <a:t>设</a:t>
            </a:r>
            <a:r>
              <a:rPr lang="en-US" altLang="zh-CN" b="1" dirty="0">
                <a:ea typeface="华文细黑" panose="02010600040101010101" pitchFamily="2" charset="-122"/>
              </a:rPr>
              <a:t>U</a:t>
            </a:r>
            <a:r>
              <a:rPr lang="zh-CN" altLang="en-US" b="1" dirty="0">
                <a:ea typeface="华文细黑" panose="02010600040101010101" pitchFamily="2" charset="-122"/>
              </a:rPr>
              <a:t>、</a:t>
            </a:r>
            <a:r>
              <a:rPr lang="en-US" altLang="zh-CN" b="1" dirty="0">
                <a:ea typeface="华文细黑" panose="02010600040101010101" pitchFamily="2" charset="-122"/>
              </a:rPr>
              <a:t>V</a:t>
            </a:r>
            <a:r>
              <a:rPr lang="en-US" altLang="zh-CN" b="1" dirty="0">
                <a:ea typeface="华文细黑" panose="02010600040101010101" pitchFamily="2" charset="-122"/>
                <a:sym typeface="Symbol" panose="05050102010706020507" pitchFamily="18" charset="2"/>
              </a:rPr>
              <a:t></a:t>
            </a:r>
            <a:r>
              <a:rPr lang="en-US" altLang="zh-CN" b="1" dirty="0">
                <a:ea typeface="华文细黑" panose="02010600040101010101" pitchFamily="2" charset="-122"/>
              </a:rPr>
              <a:t>∑*</a:t>
            </a:r>
            <a:r>
              <a:rPr lang="zh-CN" altLang="en-US" b="1" dirty="0">
                <a:ea typeface="华文细黑" panose="02010600040101010101" pitchFamily="2" charset="-122"/>
              </a:rPr>
              <a:t>，</a:t>
            </a:r>
            <a:r>
              <a:rPr lang="en-US" altLang="zh-CN" b="1" dirty="0">
                <a:ea typeface="华文细黑" panose="02010600040101010101" pitchFamily="2" charset="-122"/>
              </a:rPr>
              <a:t>U</a:t>
            </a:r>
            <a:r>
              <a:rPr lang="zh-CN" altLang="en-US" b="1" dirty="0">
                <a:ea typeface="华文细黑" panose="02010600040101010101" pitchFamily="2" charset="-122"/>
              </a:rPr>
              <a:t>和</a:t>
            </a:r>
            <a:r>
              <a:rPr lang="en-US" altLang="zh-CN" b="1" dirty="0">
                <a:ea typeface="华文细黑" panose="02010600040101010101" pitchFamily="2" charset="-122"/>
              </a:rPr>
              <a:t>V</a:t>
            </a:r>
            <a:r>
              <a:rPr lang="zh-CN" altLang="en-US" b="1" dirty="0">
                <a:ea typeface="华文细黑" panose="02010600040101010101" pitchFamily="2" charset="-122"/>
              </a:rPr>
              <a:t>的积（连接）定义为：</a:t>
            </a:r>
            <a:endParaRPr lang="zh-CN" altLang="en-US"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U·V=UV={αβ|</a:t>
            </a:r>
            <a:r>
              <a:rPr lang="zh-CN" altLang="en-US" b="1" dirty="0">
                <a:ea typeface="华文细黑" panose="02010600040101010101" pitchFamily="2" charset="-122"/>
              </a:rPr>
              <a:t>（</a:t>
            </a:r>
            <a:r>
              <a:rPr lang="en-US" altLang="zh-CN" b="1" dirty="0">
                <a:ea typeface="华文细黑" panose="02010600040101010101" pitchFamily="2" charset="-122"/>
              </a:rPr>
              <a:t>α∈U</a:t>
            </a:r>
            <a:r>
              <a:rPr lang="zh-CN" altLang="en-US" b="1" dirty="0">
                <a:ea typeface="华文细黑" panose="02010600040101010101" pitchFamily="2" charset="-122"/>
              </a:rPr>
              <a:t>）∧（</a:t>
            </a:r>
            <a:r>
              <a:rPr lang="en-US" altLang="zh-CN" b="1" dirty="0">
                <a:ea typeface="华文细黑" panose="02010600040101010101" pitchFamily="2" charset="-122"/>
              </a:rPr>
              <a:t>β∈V</a:t>
            </a:r>
            <a:r>
              <a:rPr lang="zh-CN" altLang="en-US" b="1" dirty="0">
                <a:ea typeface="华文细黑" panose="02010600040101010101" pitchFamily="2" charset="-122"/>
              </a:rPr>
              <a:t>）</a:t>
            </a:r>
            <a:r>
              <a:rPr lang="en-US" altLang="zh-CN" b="1" dirty="0">
                <a:ea typeface="华文细黑" panose="02010600040101010101" pitchFamily="2" charset="-122"/>
              </a:rPr>
              <a:t>}</a:t>
            </a:r>
            <a:endParaRPr lang="en-US" altLang="zh-CN" b="1" dirty="0">
              <a:ea typeface="华文细黑" panose="02010600040101010101" pitchFamily="2" charset="-122"/>
            </a:endParaRPr>
          </a:p>
          <a:p>
            <a:pPr eaLnBrk="1" hangingPunct="1"/>
            <a:endParaRPr lang="en-US" altLang="zh-CN" b="1" dirty="0">
              <a:ea typeface="华文细黑" panose="02010600040101010101" pitchFamily="2" charset="-122"/>
            </a:endParaRPr>
          </a:p>
          <a:p>
            <a:pPr eaLnBrk="1" hangingPunct="1"/>
            <a:r>
              <a:rPr lang="zh-CN" altLang="en-US" dirty="0">
                <a:solidFill>
                  <a:srgbClr val="000000"/>
                </a:solidFill>
                <a:ea typeface="华文细黑" panose="02010600040101010101" pitchFamily="2" charset="-122"/>
              </a:rPr>
              <a:t>例如：</a:t>
            </a:r>
            <a:r>
              <a:rPr lang="en-US" altLang="zh-CN" dirty="0">
                <a:solidFill>
                  <a:srgbClr val="000000"/>
                </a:solidFill>
                <a:ea typeface="华文细黑" panose="02010600040101010101" pitchFamily="2" charset="-122"/>
              </a:rPr>
              <a:t>A={a</a:t>
            </a:r>
            <a:r>
              <a:rPr lang="zh-CN" altLang="en-US" dirty="0">
                <a:solidFill>
                  <a:srgbClr val="000000"/>
                </a:solidFill>
                <a:ea typeface="华文细黑" panose="02010600040101010101" pitchFamily="2" charset="-122"/>
              </a:rPr>
              <a:t>，</a:t>
            </a:r>
            <a:r>
              <a:rPr lang="en-US" altLang="zh-CN" dirty="0">
                <a:solidFill>
                  <a:srgbClr val="000000"/>
                </a:solidFill>
                <a:ea typeface="华文细黑" panose="02010600040101010101" pitchFamily="2" charset="-122"/>
              </a:rPr>
              <a:t>b} </a:t>
            </a:r>
            <a:r>
              <a:rPr lang="zh-CN" altLang="en-US" dirty="0">
                <a:solidFill>
                  <a:srgbClr val="000000"/>
                </a:solidFill>
                <a:ea typeface="华文细黑" panose="02010600040101010101" pitchFamily="2" charset="-122"/>
              </a:rPr>
              <a:t>，</a:t>
            </a:r>
            <a:r>
              <a:rPr lang="en-US" altLang="zh-CN" dirty="0">
                <a:solidFill>
                  <a:srgbClr val="000000"/>
                </a:solidFill>
                <a:ea typeface="华文细黑" panose="02010600040101010101" pitchFamily="2" charset="-122"/>
              </a:rPr>
              <a:t>B={c</a:t>
            </a:r>
            <a:r>
              <a:rPr lang="zh-CN" altLang="en-US" dirty="0">
                <a:solidFill>
                  <a:srgbClr val="000000"/>
                </a:solidFill>
                <a:ea typeface="华文细黑" panose="02010600040101010101" pitchFamily="2" charset="-122"/>
              </a:rPr>
              <a:t>，</a:t>
            </a:r>
            <a:r>
              <a:rPr lang="en-US" altLang="zh-CN" dirty="0">
                <a:solidFill>
                  <a:srgbClr val="000000"/>
                </a:solidFill>
                <a:ea typeface="华文细黑" panose="02010600040101010101" pitchFamily="2" charset="-122"/>
              </a:rPr>
              <a:t>d}</a:t>
            </a:r>
            <a:r>
              <a:rPr lang="zh-CN" altLang="en-US" dirty="0">
                <a:solidFill>
                  <a:srgbClr val="000000"/>
                </a:solidFill>
                <a:ea typeface="华文细黑" panose="02010600040101010101" pitchFamily="2" charset="-122"/>
              </a:rPr>
              <a:t>，则</a:t>
            </a:r>
            <a:r>
              <a:rPr lang="en-US" altLang="zh-CN" dirty="0">
                <a:solidFill>
                  <a:srgbClr val="000000"/>
                </a:solidFill>
                <a:ea typeface="华文细黑" panose="02010600040101010101" pitchFamily="2" charset="-122"/>
              </a:rPr>
              <a:t>AB={ac</a:t>
            </a:r>
            <a:r>
              <a:rPr lang="zh-CN" altLang="en-US" dirty="0">
                <a:solidFill>
                  <a:srgbClr val="000000"/>
                </a:solidFill>
                <a:ea typeface="华文细黑" panose="02010600040101010101" pitchFamily="2" charset="-122"/>
              </a:rPr>
              <a:t>，</a:t>
            </a:r>
            <a:r>
              <a:rPr lang="en-US" altLang="zh-CN" dirty="0">
                <a:solidFill>
                  <a:srgbClr val="000000"/>
                </a:solidFill>
                <a:ea typeface="华文细黑" panose="02010600040101010101" pitchFamily="2" charset="-122"/>
              </a:rPr>
              <a:t>ad</a:t>
            </a:r>
            <a:r>
              <a:rPr lang="zh-CN" altLang="en-US" dirty="0">
                <a:solidFill>
                  <a:srgbClr val="000000"/>
                </a:solidFill>
                <a:ea typeface="华文细黑" panose="02010600040101010101" pitchFamily="2" charset="-122"/>
              </a:rPr>
              <a:t>，</a:t>
            </a:r>
            <a:r>
              <a:rPr lang="en-US" altLang="zh-CN" dirty="0" err="1">
                <a:solidFill>
                  <a:srgbClr val="000000"/>
                </a:solidFill>
                <a:ea typeface="华文细黑" panose="02010600040101010101" pitchFamily="2" charset="-122"/>
              </a:rPr>
              <a:t>bc</a:t>
            </a:r>
            <a:r>
              <a:rPr lang="zh-CN" altLang="en-US" dirty="0">
                <a:solidFill>
                  <a:srgbClr val="000000"/>
                </a:solidFill>
                <a:ea typeface="华文细黑" panose="02010600040101010101" pitchFamily="2" charset="-122"/>
              </a:rPr>
              <a:t>，</a:t>
            </a:r>
            <a:r>
              <a:rPr lang="en-US" altLang="zh-CN" dirty="0" err="1">
                <a:solidFill>
                  <a:srgbClr val="000000"/>
                </a:solidFill>
                <a:ea typeface="华文细黑" panose="02010600040101010101" pitchFamily="2" charset="-122"/>
              </a:rPr>
              <a:t>bd</a:t>
            </a:r>
            <a:r>
              <a:rPr lang="en-US" altLang="zh-CN" dirty="0">
                <a:solidFill>
                  <a:srgbClr val="000000"/>
                </a:solidFill>
                <a:ea typeface="华文细黑" panose="02010600040101010101" pitchFamily="2" charset="-122"/>
              </a:rPr>
              <a:t>}</a:t>
            </a:r>
            <a:endParaRPr lang="en-US" altLang="zh-CN" dirty="0">
              <a:solidFill>
                <a:srgbClr val="000000"/>
              </a:solidFill>
              <a:ea typeface="华文细黑" panose="02010600040101010101" pitchFamily="2" charset="-122"/>
            </a:endParaRPr>
          </a:p>
          <a:p>
            <a:pPr eaLnBrk="1" hangingPunct="1"/>
            <a:endParaRPr lang="en-US" altLang="zh-CN" dirty="0">
              <a:solidFill>
                <a:srgbClr val="000000"/>
              </a:solidFill>
              <a:ea typeface="华文细黑" panose="02010600040101010101" pitchFamily="2" charset="-122"/>
            </a:endParaRPr>
          </a:p>
          <a:p>
            <a:pPr eaLnBrk="1" hangingPunct="1"/>
            <a:r>
              <a:rPr lang="zh-CN" altLang="en-US" b="1" dirty="0">
                <a:solidFill>
                  <a:srgbClr val="002060"/>
                </a:solidFill>
                <a:ea typeface="华文细黑" panose="02010600040101010101" pitchFamily="2" charset="-122"/>
              </a:rPr>
              <a:t>对于空集合</a:t>
            </a:r>
            <a:r>
              <a:rPr lang="en-US" altLang="zh-CN" b="1" dirty="0">
                <a:solidFill>
                  <a:srgbClr val="002060"/>
                </a:solidFill>
                <a:ea typeface="华文细黑" panose="02010600040101010101" pitchFamily="2" charset="-122"/>
              </a:rPr>
              <a:t>{ε}</a:t>
            </a:r>
            <a:r>
              <a:rPr lang="zh-CN" altLang="en-US" b="1" dirty="0">
                <a:solidFill>
                  <a:srgbClr val="002060"/>
                </a:solidFill>
                <a:ea typeface="华文细黑" panose="02010600040101010101" pitchFamily="2" charset="-122"/>
              </a:rPr>
              <a:t>有：</a:t>
            </a:r>
            <a:r>
              <a:rPr lang="en-US" altLang="zh-CN" b="1" dirty="0">
                <a:solidFill>
                  <a:srgbClr val="002060"/>
                </a:solidFill>
                <a:ea typeface="华文细黑" panose="02010600040101010101" pitchFamily="2" charset="-122"/>
              </a:rPr>
              <a:t>U{ε}={ε}U=U</a:t>
            </a:r>
            <a:r>
              <a:rPr lang="zh-CN" altLang="en-US" b="1" dirty="0">
                <a:solidFill>
                  <a:srgbClr val="002060"/>
                </a:solidFill>
                <a:ea typeface="华文细黑" panose="02010600040101010101" pitchFamily="2" charset="-122"/>
              </a:rPr>
              <a:t>。</a:t>
            </a:r>
            <a:endParaRPr lang="zh-CN" altLang="en-US" b="1" dirty="0">
              <a:solidFill>
                <a:srgbClr val="002060"/>
              </a:solidFill>
              <a:ea typeface="华文细黑" panose="02010600040101010101" pitchFamily="2" charset="-122"/>
            </a:endParaRPr>
          </a:p>
          <a:p>
            <a:pPr eaLnBrk="1" hangingPunct="1"/>
            <a:endParaRPr lang="zh-CN" altLang="en-US" b="1" dirty="0">
              <a:solidFill>
                <a:srgbClr val="002060"/>
              </a:solidFill>
              <a:ea typeface="华文细黑" panose="02010600040101010101" pitchFamily="2" charset="-122"/>
            </a:endParaRPr>
          </a:p>
          <a:p>
            <a:pPr eaLnBrk="1" hangingPunct="1"/>
            <a:r>
              <a:rPr lang="zh-CN" altLang="en-US" b="1" dirty="0">
                <a:solidFill>
                  <a:srgbClr val="002060"/>
                </a:solidFill>
                <a:ea typeface="华文细黑" panose="02010600040101010101" pitchFamily="2" charset="-122"/>
              </a:rPr>
              <a:t>符号串的幂运算：</a:t>
            </a:r>
            <a:r>
              <a:rPr lang="zh-CN" altLang="en-US" dirty="0">
                <a:solidFill>
                  <a:srgbClr val="000000"/>
                </a:solidFill>
                <a:ea typeface="华文细黑" panose="02010600040101010101" pitchFamily="2" charset="-122"/>
              </a:rPr>
              <a:t>若</a:t>
            </a:r>
            <a:r>
              <a:rPr lang="en-US" altLang="zh-CN" dirty="0">
                <a:solidFill>
                  <a:srgbClr val="000000"/>
                </a:solidFill>
                <a:ea typeface="华文细黑" panose="02010600040101010101" pitchFamily="2" charset="-122"/>
              </a:rPr>
              <a:t>x</a:t>
            </a:r>
            <a:r>
              <a:rPr lang="zh-CN" altLang="en-US" dirty="0">
                <a:solidFill>
                  <a:srgbClr val="000000"/>
                </a:solidFill>
                <a:ea typeface="华文细黑" panose="02010600040101010101" pitchFamily="2" charset="-122"/>
              </a:rPr>
              <a:t>是符号串，则</a:t>
            </a:r>
            <a:r>
              <a:rPr lang="en-US" altLang="zh-CN" dirty="0">
                <a:solidFill>
                  <a:srgbClr val="000000"/>
                </a:solidFill>
                <a:ea typeface="华文细黑" panose="02010600040101010101" pitchFamily="2" charset="-122"/>
              </a:rPr>
              <a:t>x</a:t>
            </a:r>
            <a:r>
              <a:rPr lang="zh-CN" altLang="en-US" dirty="0">
                <a:solidFill>
                  <a:srgbClr val="000000"/>
                </a:solidFill>
                <a:ea typeface="华文细黑" panose="02010600040101010101" pitchFamily="2" charset="-122"/>
              </a:rPr>
              <a:t>的幂运算定义为：</a:t>
            </a:r>
            <a:endParaRPr lang="zh-CN" altLang="en-US" b="1" dirty="0">
              <a:ea typeface="华文细黑" panose="02010600040101010101" pitchFamily="2" charset="-122"/>
            </a:endParaRPr>
          </a:p>
          <a:p>
            <a:pPr algn="just" eaLnBrk="1" hangingPunct="1">
              <a:spcBef>
                <a:spcPct val="50000"/>
              </a:spcBef>
            </a:pPr>
            <a:r>
              <a:rPr lang="en-US" altLang="zh-CN" dirty="0">
                <a:solidFill>
                  <a:srgbClr val="000000"/>
                </a:solidFill>
                <a:ea typeface="华文细黑" panose="02010600040101010101" pitchFamily="2" charset="-122"/>
              </a:rPr>
              <a:t>x</a:t>
            </a:r>
            <a:r>
              <a:rPr lang="en-US" altLang="zh-CN" baseline="30000" dirty="0">
                <a:solidFill>
                  <a:srgbClr val="000000"/>
                </a:solidFill>
                <a:ea typeface="华文细黑" panose="02010600040101010101" pitchFamily="2" charset="-122"/>
              </a:rPr>
              <a:t>0</a:t>
            </a:r>
            <a:r>
              <a:rPr lang="en-US" altLang="zh-CN" dirty="0">
                <a:solidFill>
                  <a:srgbClr val="000000"/>
                </a:solidFill>
                <a:ea typeface="华文细黑" panose="02010600040101010101" pitchFamily="2" charset="-122"/>
              </a:rPr>
              <a:t>=ε, x</a:t>
            </a:r>
            <a:r>
              <a:rPr lang="en-US" altLang="zh-CN" baseline="30000" dirty="0">
                <a:solidFill>
                  <a:srgbClr val="000000"/>
                </a:solidFill>
                <a:ea typeface="华文细黑" panose="02010600040101010101" pitchFamily="2" charset="-122"/>
              </a:rPr>
              <a:t>1</a:t>
            </a:r>
            <a:r>
              <a:rPr lang="en-US" altLang="zh-CN" dirty="0">
                <a:solidFill>
                  <a:srgbClr val="000000"/>
                </a:solidFill>
                <a:ea typeface="华文细黑" panose="02010600040101010101" pitchFamily="2" charset="-122"/>
              </a:rPr>
              <a:t>=x , x</a:t>
            </a:r>
            <a:r>
              <a:rPr lang="en-US" altLang="zh-CN" baseline="30000" dirty="0">
                <a:solidFill>
                  <a:srgbClr val="000000"/>
                </a:solidFill>
                <a:ea typeface="华文细黑" panose="02010600040101010101" pitchFamily="2" charset="-122"/>
              </a:rPr>
              <a:t>2</a:t>
            </a:r>
            <a:r>
              <a:rPr lang="en-US" altLang="zh-CN" dirty="0">
                <a:solidFill>
                  <a:srgbClr val="000000"/>
                </a:solidFill>
                <a:ea typeface="华文细黑" panose="02010600040101010101" pitchFamily="2" charset="-122"/>
              </a:rPr>
              <a:t>=xx ,…</a:t>
            </a:r>
            <a:r>
              <a:rPr lang="zh-CN" altLang="en-US" dirty="0">
                <a:solidFill>
                  <a:srgbClr val="000000"/>
                </a:solidFill>
                <a:ea typeface="华文细黑" panose="02010600040101010101" pitchFamily="2" charset="-122"/>
              </a:rPr>
              <a:t>，</a:t>
            </a:r>
            <a:r>
              <a:rPr lang="en-US" altLang="zh-CN" dirty="0" err="1">
                <a:solidFill>
                  <a:srgbClr val="000000"/>
                </a:solidFill>
                <a:ea typeface="华文细黑" panose="02010600040101010101" pitchFamily="2" charset="-122"/>
              </a:rPr>
              <a:t>x</a:t>
            </a:r>
            <a:r>
              <a:rPr lang="en-US" altLang="zh-CN" baseline="30000" dirty="0" err="1">
                <a:solidFill>
                  <a:srgbClr val="000000"/>
                </a:solidFill>
                <a:ea typeface="华文细黑" panose="02010600040101010101" pitchFamily="2" charset="-122"/>
              </a:rPr>
              <a:t>n</a:t>
            </a:r>
            <a:r>
              <a:rPr lang="en-US" altLang="zh-CN" dirty="0">
                <a:solidFill>
                  <a:srgbClr val="000000"/>
                </a:solidFill>
                <a:ea typeface="华文细黑" panose="02010600040101010101" pitchFamily="2" charset="-122"/>
              </a:rPr>
              <a:t>=xx…x=xx </a:t>
            </a:r>
            <a:r>
              <a:rPr lang="en-US" altLang="zh-CN" baseline="30000" dirty="0">
                <a:solidFill>
                  <a:srgbClr val="000000"/>
                </a:solidFill>
                <a:ea typeface="华文细黑" panose="02010600040101010101" pitchFamily="2" charset="-122"/>
              </a:rPr>
              <a:t>n-1</a:t>
            </a:r>
            <a:r>
              <a:rPr lang="en-US" altLang="zh-CN" dirty="0">
                <a:solidFill>
                  <a:srgbClr val="000000"/>
                </a:solidFill>
                <a:ea typeface="华文细黑" panose="02010600040101010101" pitchFamily="2" charset="-122"/>
              </a:rPr>
              <a:t>=x </a:t>
            </a:r>
            <a:r>
              <a:rPr lang="en-US" altLang="zh-CN" baseline="30000" dirty="0">
                <a:solidFill>
                  <a:srgbClr val="000000"/>
                </a:solidFill>
                <a:ea typeface="华文细黑" panose="02010600040101010101" pitchFamily="2" charset="-122"/>
              </a:rPr>
              <a:t>n-1</a:t>
            </a:r>
            <a:r>
              <a:rPr lang="en-US" altLang="zh-CN" dirty="0">
                <a:solidFill>
                  <a:srgbClr val="000000"/>
                </a:solidFill>
                <a:ea typeface="华文细黑" panose="02010600040101010101" pitchFamily="2" charset="-122"/>
              </a:rPr>
              <a:t> x ,</a:t>
            </a:r>
            <a:r>
              <a:rPr lang="zh-CN" altLang="en-US" dirty="0">
                <a:solidFill>
                  <a:srgbClr val="000000"/>
                </a:solidFill>
                <a:ea typeface="华文细黑" panose="02010600040101010101" pitchFamily="2" charset="-122"/>
              </a:rPr>
              <a:t>其中 </a:t>
            </a:r>
            <a:r>
              <a:rPr lang="en-US" altLang="zh-CN" dirty="0">
                <a:solidFill>
                  <a:srgbClr val="000000"/>
                </a:solidFill>
                <a:ea typeface="华文细黑" panose="02010600040101010101" pitchFamily="2" charset="-122"/>
              </a:rPr>
              <a:t>n&gt;0</a:t>
            </a:r>
            <a:endParaRPr lang="en-US" altLang="zh-CN"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例如：</a:t>
            </a:r>
            <a:r>
              <a:rPr lang="en-US" altLang="zh-CN" dirty="0">
                <a:solidFill>
                  <a:srgbClr val="000000"/>
                </a:solidFill>
                <a:ea typeface="华文细黑" panose="02010600040101010101" pitchFamily="2" charset="-122"/>
              </a:rPr>
              <a:t>x=</a:t>
            </a:r>
            <a:r>
              <a:rPr lang="en-US" altLang="zh-CN" dirty="0" err="1">
                <a:solidFill>
                  <a:srgbClr val="000000"/>
                </a:solidFill>
                <a:ea typeface="华文细黑" panose="02010600040101010101" pitchFamily="2" charset="-122"/>
              </a:rPr>
              <a:t>abc</a:t>
            </a:r>
            <a:r>
              <a:rPr lang="en-US" altLang="zh-CN" dirty="0">
                <a:solidFill>
                  <a:srgbClr val="000000"/>
                </a:solidFill>
                <a:ea typeface="华文细黑" panose="02010600040101010101" pitchFamily="2" charset="-122"/>
              </a:rPr>
              <a:t>,   x</a:t>
            </a:r>
            <a:r>
              <a:rPr lang="en-US" altLang="zh-CN" baseline="30000" dirty="0">
                <a:solidFill>
                  <a:srgbClr val="000000"/>
                </a:solidFill>
                <a:ea typeface="华文细黑" panose="02010600040101010101" pitchFamily="2" charset="-122"/>
              </a:rPr>
              <a:t>0</a:t>
            </a:r>
            <a:r>
              <a:rPr lang="en-US" altLang="zh-CN" dirty="0">
                <a:solidFill>
                  <a:srgbClr val="000000"/>
                </a:solidFill>
                <a:ea typeface="华文细黑" panose="02010600040101010101" pitchFamily="2" charset="-122"/>
              </a:rPr>
              <a:t>= ε</a:t>
            </a:r>
            <a:r>
              <a:rPr lang="en-US" altLang="zh-CN" dirty="0">
                <a:solidFill>
                  <a:srgbClr val="000000"/>
                </a:solidFill>
                <a:ea typeface="华文细黑" panose="02010600040101010101" pitchFamily="2" charset="-122"/>
                <a:cs typeface="Arial" panose="020B0604020202020204" pitchFamily="34" charset="0"/>
              </a:rPr>
              <a:t>, x</a:t>
            </a:r>
            <a:r>
              <a:rPr lang="en-US" altLang="zh-CN" baseline="30000" dirty="0">
                <a:solidFill>
                  <a:srgbClr val="000000"/>
                </a:solidFill>
                <a:ea typeface="华文细黑" panose="02010600040101010101" pitchFamily="2" charset="-122"/>
              </a:rPr>
              <a:t>1</a:t>
            </a:r>
            <a:r>
              <a:rPr lang="en-US" altLang="zh-CN" dirty="0">
                <a:solidFill>
                  <a:srgbClr val="000000"/>
                </a:solidFill>
                <a:ea typeface="华文细黑" panose="02010600040101010101" pitchFamily="2" charset="-122"/>
              </a:rPr>
              <a:t>=</a:t>
            </a:r>
            <a:r>
              <a:rPr lang="en-US" altLang="zh-CN" dirty="0" err="1">
                <a:solidFill>
                  <a:srgbClr val="000000"/>
                </a:solidFill>
                <a:ea typeface="华文细黑" panose="02010600040101010101" pitchFamily="2" charset="-122"/>
              </a:rPr>
              <a:t>abc</a:t>
            </a:r>
            <a:r>
              <a:rPr lang="en-US" altLang="zh-CN" dirty="0">
                <a:solidFill>
                  <a:srgbClr val="000000"/>
                </a:solidFill>
                <a:ea typeface="华文细黑" panose="02010600040101010101" pitchFamily="2" charset="-122"/>
              </a:rPr>
              <a:t>, x</a:t>
            </a:r>
            <a:r>
              <a:rPr lang="en-US" altLang="zh-CN" baseline="30000" dirty="0">
                <a:solidFill>
                  <a:srgbClr val="000000"/>
                </a:solidFill>
                <a:ea typeface="华文细黑" panose="02010600040101010101" pitchFamily="2" charset="-122"/>
              </a:rPr>
              <a:t>2</a:t>
            </a:r>
            <a:r>
              <a:rPr lang="en-US" altLang="zh-CN" dirty="0">
                <a:solidFill>
                  <a:srgbClr val="000000"/>
                </a:solidFill>
                <a:ea typeface="华文细黑" panose="02010600040101010101" pitchFamily="2" charset="-122"/>
              </a:rPr>
              <a:t>=</a:t>
            </a:r>
            <a:r>
              <a:rPr lang="en-US" altLang="zh-CN" dirty="0" err="1">
                <a:solidFill>
                  <a:srgbClr val="000000"/>
                </a:solidFill>
                <a:ea typeface="华文细黑" panose="02010600040101010101" pitchFamily="2" charset="-122"/>
              </a:rPr>
              <a:t>abcabc</a:t>
            </a:r>
            <a:r>
              <a:rPr lang="en-US" altLang="zh-CN" dirty="0">
                <a:solidFill>
                  <a:srgbClr val="000000"/>
                </a:solidFill>
                <a:ea typeface="华文细黑" panose="02010600040101010101" pitchFamily="2" charset="-122"/>
              </a:rPr>
              <a:t>,…</a:t>
            </a:r>
            <a:endParaRPr lang="en-US" altLang="zh-CN" dirty="0">
              <a:solidFill>
                <a:srgbClr val="000000"/>
              </a:solidFill>
              <a:ea typeface="华文细黑" panose="0201060004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255020E-8BEA-42DC-811C-C91EFF692C54}"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8675" name="Rectangle 2"/>
          <p:cNvSpPr>
            <a:spLocks noGrp="1" noChangeArrowheads="1"/>
          </p:cNvSpPr>
          <p:nvPr>
            <p:ph type="title"/>
          </p:nvPr>
        </p:nvSpPr>
        <p:spPr>
          <a:xfrm>
            <a:off x="385763" y="190500"/>
            <a:ext cx="7991475" cy="647700"/>
          </a:xfrm>
        </p:spPr>
        <p:txBody>
          <a:bodyPr/>
          <a:lstStyle/>
          <a:p>
            <a:pPr eaLnBrk="1" hangingPunct="1"/>
            <a:r>
              <a:rPr lang="en-US" altLang="zh-CN" sz="3200" b="1">
                <a:solidFill>
                  <a:srgbClr val="FF0000"/>
                </a:solidFill>
                <a:latin typeface="华文细黑" panose="02010600040101010101" pitchFamily="2" charset="-122"/>
              </a:rPr>
              <a:t>3 </a:t>
            </a:r>
            <a:r>
              <a:rPr lang="zh-CN" altLang="en-US" sz="3200" b="1">
                <a:solidFill>
                  <a:srgbClr val="FF0000"/>
                </a:solidFill>
                <a:latin typeface="华文细黑" panose="02010600040101010101" pitchFamily="2" charset="-122"/>
              </a:rPr>
              <a:t>符号串及其集合的运算</a:t>
            </a:r>
            <a:endParaRPr lang="zh-CN" altLang="en-US" sz="3200" b="1">
              <a:solidFill>
                <a:srgbClr val="FF0000"/>
              </a:solidFill>
              <a:latin typeface="华文细黑" panose="02010600040101010101" pitchFamily="2" charset="-122"/>
            </a:endParaRPr>
          </a:p>
        </p:txBody>
      </p:sp>
      <p:sp>
        <p:nvSpPr>
          <p:cNvPr id="28676"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77" name="Text Box 4"/>
          <p:cNvSpPr txBox="1">
            <a:spLocks noChangeArrowheads="1"/>
          </p:cNvSpPr>
          <p:nvPr/>
        </p:nvSpPr>
        <p:spPr bwMode="auto">
          <a:xfrm>
            <a:off x="385762" y="981075"/>
            <a:ext cx="8567737"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dirty="0">
                <a:solidFill>
                  <a:srgbClr val="002060"/>
                </a:solidFill>
                <a:ea typeface="华文细黑" panose="02010600040101010101" pitchFamily="2" charset="-122"/>
              </a:rPr>
              <a:t>集合的幂运算：</a:t>
            </a:r>
            <a:r>
              <a:rPr lang="zh-CN" altLang="en-US" dirty="0">
                <a:solidFill>
                  <a:srgbClr val="000000"/>
                </a:solidFill>
                <a:ea typeface="华文细黑" panose="02010600040101010101" pitchFamily="2" charset="-122"/>
              </a:rPr>
              <a:t>设</a:t>
            </a:r>
            <a:r>
              <a:rPr lang="en-US" altLang="zh-CN" dirty="0">
                <a:solidFill>
                  <a:srgbClr val="000000"/>
                </a:solidFill>
                <a:ea typeface="华文细黑" panose="02010600040101010101" pitchFamily="2" charset="-122"/>
              </a:rPr>
              <a:t>A</a:t>
            </a:r>
            <a:r>
              <a:rPr lang="zh-CN" altLang="en-US" dirty="0">
                <a:solidFill>
                  <a:srgbClr val="000000"/>
                </a:solidFill>
                <a:ea typeface="华文细黑" panose="02010600040101010101" pitchFamily="2" charset="-122"/>
              </a:rPr>
              <a:t>为符号串集合，则</a:t>
            </a:r>
            <a:r>
              <a:rPr lang="en-US" altLang="zh-CN" dirty="0">
                <a:solidFill>
                  <a:srgbClr val="000000"/>
                </a:solidFill>
                <a:ea typeface="华文细黑" panose="02010600040101010101" pitchFamily="2" charset="-122"/>
              </a:rPr>
              <a:t>A</a:t>
            </a:r>
            <a:r>
              <a:rPr lang="zh-CN" altLang="en-US" dirty="0">
                <a:solidFill>
                  <a:srgbClr val="000000"/>
                </a:solidFill>
                <a:ea typeface="华文细黑" panose="02010600040101010101" pitchFamily="2" charset="-122"/>
              </a:rPr>
              <a:t>的幂运算定义为：</a:t>
            </a:r>
            <a:endParaRPr lang="zh-CN" altLang="en-US"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     </a:t>
            </a:r>
            <a:r>
              <a:rPr lang="en-US" altLang="zh-CN" dirty="0">
                <a:solidFill>
                  <a:srgbClr val="000000"/>
                </a:solidFill>
                <a:ea typeface="华文细黑" panose="02010600040101010101" pitchFamily="2" charset="-122"/>
              </a:rPr>
              <a:t>A</a:t>
            </a:r>
            <a:r>
              <a:rPr lang="en-US" altLang="zh-CN" baseline="30000" dirty="0">
                <a:solidFill>
                  <a:srgbClr val="000000"/>
                </a:solidFill>
                <a:ea typeface="华文细黑" panose="02010600040101010101" pitchFamily="2" charset="-122"/>
              </a:rPr>
              <a:t>0</a:t>
            </a:r>
            <a:r>
              <a:rPr lang="en-US" altLang="zh-CN" dirty="0">
                <a:solidFill>
                  <a:srgbClr val="000000"/>
                </a:solidFill>
                <a:ea typeface="华文细黑" panose="02010600040101010101" pitchFamily="2" charset="-122"/>
              </a:rPr>
              <a:t>={ε</a:t>
            </a:r>
            <a:r>
              <a:rPr lang="en-US" altLang="zh-CN" dirty="0">
                <a:solidFill>
                  <a:srgbClr val="000000"/>
                </a:solidFill>
                <a:ea typeface="华文细黑" panose="02010600040101010101" pitchFamily="2" charset="-122"/>
                <a:cs typeface="Arial" panose="020B0604020202020204" pitchFamily="34" charset="0"/>
              </a:rPr>
              <a:t>}</a:t>
            </a:r>
            <a:endParaRPr lang="en-US" altLang="zh-CN" dirty="0">
              <a:solidFill>
                <a:srgbClr val="000000"/>
              </a:solidFill>
              <a:ea typeface="华文细黑" panose="02010600040101010101" pitchFamily="2" charset="-122"/>
            </a:endParaRPr>
          </a:p>
          <a:p>
            <a:pPr algn="just" eaLnBrk="1" hangingPunct="1">
              <a:spcBef>
                <a:spcPct val="50000"/>
              </a:spcBef>
            </a:pPr>
            <a:r>
              <a:rPr lang="en-US" altLang="zh-CN" dirty="0">
                <a:solidFill>
                  <a:srgbClr val="000000"/>
                </a:solidFill>
                <a:ea typeface="华文细黑" panose="02010600040101010101" pitchFamily="2" charset="-122"/>
              </a:rPr>
              <a:t>     A</a:t>
            </a:r>
            <a:r>
              <a:rPr lang="en-US" altLang="zh-CN" baseline="30000" dirty="0">
                <a:solidFill>
                  <a:srgbClr val="000000"/>
                </a:solidFill>
                <a:ea typeface="华文细黑" panose="02010600040101010101" pitchFamily="2" charset="-122"/>
              </a:rPr>
              <a:t>1</a:t>
            </a:r>
            <a:r>
              <a:rPr lang="en-US" altLang="zh-CN" dirty="0">
                <a:solidFill>
                  <a:srgbClr val="000000"/>
                </a:solidFill>
                <a:ea typeface="华文细黑" panose="02010600040101010101" pitchFamily="2" charset="-122"/>
              </a:rPr>
              <a:t>=A</a:t>
            </a:r>
            <a:endParaRPr lang="en-US" altLang="zh-CN" dirty="0">
              <a:solidFill>
                <a:srgbClr val="000000"/>
              </a:solidFill>
              <a:ea typeface="华文细黑" panose="02010600040101010101" pitchFamily="2" charset="-122"/>
            </a:endParaRPr>
          </a:p>
          <a:p>
            <a:pPr algn="just" eaLnBrk="1" hangingPunct="1">
              <a:spcBef>
                <a:spcPct val="50000"/>
              </a:spcBef>
            </a:pPr>
            <a:r>
              <a:rPr lang="en-US" altLang="zh-CN" dirty="0">
                <a:solidFill>
                  <a:srgbClr val="000000"/>
                </a:solidFill>
                <a:ea typeface="华文细黑" panose="02010600040101010101" pitchFamily="2" charset="-122"/>
              </a:rPr>
              <a:t>     A</a:t>
            </a:r>
            <a:r>
              <a:rPr lang="en-US" altLang="zh-CN" baseline="30000" dirty="0">
                <a:solidFill>
                  <a:srgbClr val="000000"/>
                </a:solidFill>
                <a:ea typeface="华文细黑" panose="02010600040101010101" pitchFamily="2" charset="-122"/>
              </a:rPr>
              <a:t>2</a:t>
            </a:r>
            <a:r>
              <a:rPr lang="en-US" altLang="zh-CN" dirty="0">
                <a:solidFill>
                  <a:srgbClr val="000000"/>
                </a:solidFill>
                <a:ea typeface="华文细黑" panose="02010600040101010101" pitchFamily="2" charset="-122"/>
              </a:rPr>
              <a:t>=AA</a:t>
            </a:r>
            <a:endParaRPr lang="en-US" altLang="zh-CN" dirty="0">
              <a:solidFill>
                <a:srgbClr val="000000"/>
              </a:solidFill>
              <a:ea typeface="华文细黑" panose="02010600040101010101" pitchFamily="2" charset="-122"/>
            </a:endParaRPr>
          </a:p>
          <a:p>
            <a:pPr algn="just" eaLnBrk="1" hangingPunct="1">
              <a:spcBef>
                <a:spcPct val="50000"/>
              </a:spcBef>
            </a:pPr>
            <a:r>
              <a:rPr lang="en-US" altLang="zh-CN" dirty="0">
                <a:solidFill>
                  <a:srgbClr val="000000"/>
                </a:solidFill>
                <a:ea typeface="华文细黑" panose="02010600040101010101" pitchFamily="2" charset="-122"/>
              </a:rPr>
              <a:t>      ……</a:t>
            </a:r>
            <a:endParaRPr lang="en-US" altLang="zh-CN" dirty="0">
              <a:solidFill>
                <a:srgbClr val="000000"/>
              </a:solidFill>
              <a:ea typeface="华文细黑" panose="02010600040101010101" pitchFamily="2" charset="-122"/>
            </a:endParaRPr>
          </a:p>
          <a:p>
            <a:pPr algn="just" eaLnBrk="1" hangingPunct="1">
              <a:spcBef>
                <a:spcPct val="50000"/>
              </a:spcBef>
            </a:pPr>
            <a:r>
              <a:rPr lang="en-US" altLang="zh-CN" dirty="0">
                <a:solidFill>
                  <a:srgbClr val="000000"/>
                </a:solidFill>
                <a:ea typeface="华文细黑" panose="02010600040101010101" pitchFamily="2" charset="-122"/>
              </a:rPr>
              <a:t>     A</a:t>
            </a:r>
            <a:r>
              <a:rPr lang="en-US" altLang="zh-CN" baseline="30000" dirty="0">
                <a:solidFill>
                  <a:srgbClr val="000000"/>
                </a:solidFill>
                <a:ea typeface="华文细黑" panose="02010600040101010101" pitchFamily="2" charset="-122"/>
              </a:rPr>
              <a:t>n</a:t>
            </a:r>
            <a:r>
              <a:rPr lang="en-US" altLang="zh-CN" dirty="0">
                <a:solidFill>
                  <a:srgbClr val="000000"/>
                </a:solidFill>
                <a:ea typeface="华文细黑" panose="02010600040101010101" pitchFamily="2" charset="-122"/>
              </a:rPr>
              <a:t>=AA…A=AA </a:t>
            </a:r>
            <a:r>
              <a:rPr lang="en-US" altLang="zh-CN" baseline="30000" dirty="0">
                <a:solidFill>
                  <a:srgbClr val="000000"/>
                </a:solidFill>
                <a:ea typeface="华文细黑" panose="02010600040101010101" pitchFamily="2" charset="-122"/>
              </a:rPr>
              <a:t>n-1 </a:t>
            </a:r>
            <a:r>
              <a:rPr lang="en-US" altLang="zh-CN" dirty="0">
                <a:solidFill>
                  <a:srgbClr val="000000"/>
                </a:solidFill>
                <a:ea typeface="华文细黑" panose="02010600040101010101" pitchFamily="2" charset="-122"/>
              </a:rPr>
              <a:t>=A </a:t>
            </a:r>
            <a:r>
              <a:rPr lang="en-US" altLang="zh-CN" baseline="30000" dirty="0">
                <a:solidFill>
                  <a:srgbClr val="000000"/>
                </a:solidFill>
                <a:ea typeface="华文细黑" panose="02010600040101010101" pitchFamily="2" charset="-122"/>
              </a:rPr>
              <a:t>n-1</a:t>
            </a:r>
            <a:r>
              <a:rPr lang="en-US" altLang="zh-CN" dirty="0">
                <a:solidFill>
                  <a:srgbClr val="000000"/>
                </a:solidFill>
                <a:ea typeface="华文细黑" panose="02010600040101010101" pitchFamily="2" charset="-122"/>
              </a:rPr>
              <a:t> A    </a:t>
            </a:r>
            <a:r>
              <a:rPr lang="zh-CN" altLang="en-US" dirty="0">
                <a:solidFill>
                  <a:srgbClr val="000000"/>
                </a:solidFill>
                <a:ea typeface="华文细黑" panose="02010600040101010101" pitchFamily="2" charset="-122"/>
              </a:rPr>
              <a:t>，其中 </a:t>
            </a:r>
            <a:r>
              <a:rPr lang="en-US" altLang="zh-CN" dirty="0">
                <a:solidFill>
                  <a:srgbClr val="000000"/>
                </a:solidFill>
                <a:ea typeface="华文细黑" panose="02010600040101010101" pitchFamily="2" charset="-122"/>
              </a:rPr>
              <a:t>n&gt;0</a:t>
            </a:r>
            <a:endParaRPr lang="en-US" altLang="zh-CN" b="1" dirty="0">
              <a:ea typeface="华文细黑" panose="02010600040101010101" pitchFamily="2" charset="-122"/>
            </a:endParaRPr>
          </a:p>
        </p:txBody>
      </p:sp>
      <p:sp>
        <p:nvSpPr>
          <p:cNvPr id="28678" name="Text Box 5"/>
          <p:cNvSpPr txBox="1">
            <a:spLocks noChangeArrowheads="1"/>
          </p:cNvSpPr>
          <p:nvPr/>
        </p:nvSpPr>
        <p:spPr bwMode="auto">
          <a:xfrm>
            <a:off x="755576" y="4113213"/>
            <a:ext cx="4896544"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00000"/>
                </a:solidFill>
                <a:ea typeface="华文细黑" panose="02010600040101010101" pitchFamily="2" charset="-122"/>
              </a:rPr>
              <a:t>例如：</a:t>
            </a:r>
            <a:r>
              <a:rPr lang="en-US" altLang="zh-CN" dirty="0">
                <a:solidFill>
                  <a:srgbClr val="000000"/>
                </a:solidFill>
                <a:ea typeface="华文细黑" panose="02010600040101010101" pitchFamily="2" charset="-122"/>
              </a:rPr>
              <a:t>A = {a</a:t>
            </a:r>
            <a:r>
              <a:rPr lang="zh-CN" altLang="en-US" dirty="0">
                <a:solidFill>
                  <a:srgbClr val="000000"/>
                </a:solidFill>
                <a:ea typeface="华文细黑" panose="02010600040101010101" pitchFamily="2" charset="-122"/>
              </a:rPr>
              <a:t>，</a:t>
            </a:r>
            <a:r>
              <a:rPr lang="en-US" altLang="zh-CN" dirty="0">
                <a:solidFill>
                  <a:srgbClr val="000000"/>
                </a:solidFill>
                <a:ea typeface="华文细黑" panose="02010600040101010101" pitchFamily="2" charset="-122"/>
              </a:rPr>
              <a:t>b}</a:t>
            </a:r>
            <a:r>
              <a:rPr lang="zh-CN" altLang="en-US" dirty="0">
                <a:solidFill>
                  <a:srgbClr val="000000"/>
                </a:solidFill>
                <a:ea typeface="华文细黑" panose="02010600040101010101" pitchFamily="2" charset="-122"/>
              </a:rPr>
              <a:t>，</a:t>
            </a:r>
            <a:endParaRPr lang="zh-CN" altLang="en-US" dirty="0">
              <a:solidFill>
                <a:srgbClr val="000000"/>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    则    </a:t>
            </a:r>
            <a:r>
              <a:rPr lang="en-US" altLang="zh-CN" dirty="0">
                <a:solidFill>
                  <a:srgbClr val="000000"/>
                </a:solidFill>
                <a:ea typeface="华文细黑" panose="02010600040101010101" pitchFamily="2" charset="-122"/>
              </a:rPr>
              <a:t>A</a:t>
            </a:r>
            <a:r>
              <a:rPr lang="en-US" altLang="zh-CN" baseline="30000" dirty="0">
                <a:solidFill>
                  <a:srgbClr val="000000"/>
                </a:solidFill>
                <a:ea typeface="华文细黑" panose="02010600040101010101" pitchFamily="2" charset="-122"/>
              </a:rPr>
              <a:t>0</a:t>
            </a:r>
            <a:r>
              <a:rPr lang="en-US" altLang="zh-CN" dirty="0">
                <a:solidFill>
                  <a:srgbClr val="000000"/>
                </a:solidFill>
                <a:ea typeface="华文细黑" panose="02010600040101010101" pitchFamily="2" charset="-122"/>
              </a:rPr>
              <a:t>={ε</a:t>
            </a:r>
            <a:r>
              <a:rPr lang="en-US" altLang="zh-CN" dirty="0">
                <a:solidFill>
                  <a:srgbClr val="000000"/>
                </a:solidFill>
                <a:ea typeface="华文细黑" panose="02010600040101010101" pitchFamily="2" charset="-122"/>
                <a:cs typeface="Arial" panose="020B0604020202020204" pitchFamily="34" charset="0"/>
              </a:rPr>
              <a:t>}</a:t>
            </a:r>
            <a:endParaRPr lang="en-US" altLang="zh-CN" dirty="0">
              <a:solidFill>
                <a:srgbClr val="000000"/>
              </a:solidFill>
              <a:ea typeface="华文细黑" panose="02010600040101010101" pitchFamily="2" charset="-122"/>
              <a:cs typeface="Arial" panose="020B0604020202020204" pitchFamily="34" charset="0"/>
            </a:endParaRPr>
          </a:p>
          <a:p>
            <a:pPr algn="just" eaLnBrk="1" hangingPunct="1">
              <a:spcBef>
                <a:spcPct val="50000"/>
              </a:spcBef>
            </a:pPr>
            <a:r>
              <a:rPr lang="en-US" altLang="zh-CN" dirty="0">
                <a:solidFill>
                  <a:srgbClr val="000000"/>
                </a:solidFill>
                <a:ea typeface="华文细黑" panose="02010600040101010101" pitchFamily="2" charset="-122"/>
                <a:cs typeface="Arial" panose="020B0604020202020204" pitchFamily="34" charset="0"/>
              </a:rPr>
              <a:t>	A</a:t>
            </a:r>
            <a:r>
              <a:rPr lang="en-US" altLang="zh-CN" baseline="30000" dirty="0">
                <a:solidFill>
                  <a:srgbClr val="000000"/>
                </a:solidFill>
                <a:ea typeface="华文细黑" panose="02010600040101010101" pitchFamily="2" charset="-122"/>
                <a:cs typeface="Arial" panose="020B0604020202020204" pitchFamily="34" charset="0"/>
              </a:rPr>
              <a:t>1</a:t>
            </a:r>
            <a:r>
              <a:rPr lang="en-US" altLang="zh-CN" dirty="0">
                <a:solidFill>
                  <a:srgbClr val="000000"/>
                </a:solidFill>
                <a:ea typeface="华文细黑" panose="02010600040101010101" pitchFamily="2" charset="-122"/>
                <a:cs typeface="Arial" panose="020B0604020202020204" pitchFamily="34" charset="0"/>
              </a:rPr>
              <a:t>={</a:t>
            </a:r>
            <a:r>
              <a:rPr lang="en-US" altLang="zh-CN" dirty="0" err="1">
                <a:solidFill>
                  <a:srgbClr val="000000"/>
                </a:solidFill>
                <a:ea typeface="华文细黑" panose="02010600040101010101" pitchFamily="2" charset="-122"/>
                <a:cs typeface="Arial" panose="020B0604020202020204" pitchFamily="34" charset="0"/>
              </a:rPr>
              <a:t>a,b</a:t>
            </a:r>
            <a:r>
              <a:rPr lang="en-US" altLang="zh-CN" dirty="0">
                <a:solidFill>
                  <a:srgbClr val="000000"/>
                </a:solidFill>
                <a:ea typeface="华文细黑" panose="02010600040101010101" pitchFamily="2" charset="-122"/>
                <a:cs typeface="Arial" panose="020B0604020202020204" pitchFamily="34" charset="0"/>
              </a:rPr>
              <a:t>}</a:t>
            </a:r>
            <a:endParaRPr lang="en-US" altLang="zh-CN" dirty="0">
              <a:solidFill>
                <a:srgbClr val="000000"/>
              </a:solidFill>
              <a:ea typeface="华文细黑" panose="02010600040101010101" pitchFamily="2" charset="-122"/>
              <a:cs typeface="Arial" panose="020B0604020202020204" pitchFamily="34" charset="0"/>
            </a:endParaRPr>
          </a:p>
          <a:p>
            <a:pPr algn="just" eaLnBrk="1" hangingPunct="1">
              <a:spcBef>
                <a:spcPct val="50000"/>
              </a:spcBef>
            </a:pPr>
            <a:r>
              <a:rPr lang="en-US" altLang="zh-CN" dirty="0">
                <a:solidFill>
                  <a:srgbClr val="000000"/>
                </a:solidFill>
                <a:ea typeface="华文细黑" panose="02010600040101010101" pitchFamily="2" charset="-122"/>
                <a:cs typeface="Arial" panose="020B0604020202020204" pitchFamily="34" charset="0"/>
              </a:rPr>
              <a:t>	A</a:t>
            </a:r>
            <a:r>
              <a:rPr lang="en-US" altLang="zh-CN" baseline="30000" dirty="0">
                <a:solidFill>
                  <a:srgbClr val="000000"/>
                </a:solidFill>
                <a:ea typeface="华文细黑" panose="02010600040101010101" pitchFamily="2" charset="-122"/>
                <a:cs typeface="Arial" panose="020B0604020202020204" pitchFamily="34" charset="0"/>
              </a:rPr>
              <a:t>2</a:t>
            </a:r>
            <a:r>
              <a:rPr lang="en-US" altLang="zh-CN" dirty="0">
                <a:solidFill>
                  <a:srgbClr val="000000"/>
                </a:solidFill>
                <a:ea typeface="华文细黑" panose="02010600040101010101" pitchFamily="2" charset="-122"/>
                <a:cs typeface="Arial" panose="020B0604020202020204" pitchFamily="34" charset="0"/>
              </a:rPr>
              <a:t>={</a:t>
            </a:r>
            <a:r>
              <a:rPr lang="en-US" altLang="zh-CN" dirty="0" err="1">
                <a:solidFill>
                  <a:srgbClr val="000000"/>
                </a:solidFill>
                <a:ea typeface="华文细黑" panose="02010600040101010101" pitchFamily="2" charset="-122"/>
                <a:cs typeface="Arial" panose="020B0604020202020204" pitchFamily="34" charset="0"/>
              </a:rPr>
              <a:t>aa,ab,ba,bb</a:t>
            </a:r>
            <a:r>
              <a:rPr lang="en-US" altLang="zh-CN" dirty="0">
                <a:solidFill>
                  <a:srgbClr val="000000"/>
                </a:solidFill>
                <a:ea typeface="华文细黑" panose="02010600040101010101" pitchFamily="2" charset="-122"/>
                <a:cs typeface="Arial" panose="020B0604020202020204" pitchFamily="34" charset="0"/>
              </a:rPr>
              <a:t>}</a:t>
            </a:r>
            <a:endParaRPr lang="en-US" altLang="zh-CN" dirty="0">
              <a:ea typeface="华文细黑" panose="0201060004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00BC489-1684-4C99-AB78-ED3BCF67EC0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9699" name="Rectangle 2"/>
          <p:cNvSpPr>
            <a:spLocks noGrp="1" noChangeArrowheads="1"/>
          </p:cNvSpPr>
          <p:nvPr>
            <p:ph type="title"/>
          </p:nvPr>
        </p:nvSpPr>
        <p:spPr>
          <a:xfrm>
            <a:off x="684213" y="188913"/>
            <a:ext cx="7848600" cy="609600"/>
          </a:xfrm>
        </p:spPr>
        <p:txBody>
          <a:bodyPr/>
          <a:lstStyle/>
          <a:p>
            <a:pPr eaLnBrk="1" hangingPunct="1"/>
            <a:r>
              <a:rPr lang="en-US" altLang="zh-CN" sz="3200" b="1">
                <a:solidFill>
                  <a:srgbClr val="FF0000"/>
                </a:solidFill>
                <a:latin typeface="华文细黑" panose="02010600040101010101" pitchFamily="2" charset="-122"/>
              </a:rPr>
              <a:t>3 </a:t>
            </a:r>
            <a:r>
              <a:rPr lang="zh-CN" altLang="en-US" sz="3200" b="1">
                <a:solidFill>
                  <a:srgbClr val="FF0000"/>
                </a:solidFill>
                <a:latin typeface="华文细黑" panose="02010600040101010101" pitchFamily="2" charset="-122"/>
              </a:rPr>
              <a:t>符号串及其集合的运算</a:t>
            </a:r>
            <a:endParaRPr lang="zh-CN" altLang="en-US" sz="3200" b="1">
              <a:solidFill>
                <a:srgbClr val="FF0000"/>
              </a:solidFill>
              <a:latin typeface="华文细黑" panose="02010600040101010101" pitchFamily="2" charset="-122"/>
            </a:endParaRPr>
          </a:p>
        </p:txBody>
      </p:sp>
      <p:sp>
        <p:nvSpPr>
          <p:cNvPr id="2970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1" name="Text Box 4"/>
          <p:cNvSpPr txBox="1">
            <a:spLocks noChangeArrowheads="1"/>
          </p:cNvSpPr>
          <p:nvPr/>
        </p:nvSpPr>
        <p:spPr bwMode="auto">
          <a:xfrm>
            <a:off x="419100" y="914400"/>
            <a:ext cx="83058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dirty="0">
                <a:solidFill>
                  <a:schemeClr val="accent2"/>
                </a:solidFill>
                <a:ea typeface="华文细黑" panose="02010600040101010101" pitchFamily="2" charset="-122"/>
              </a:rPr>
              <a:t>集合的正闭包和集合的闭包</a:t>
            </a:r>
            <a:r>
              <a:rPr lang="zh-CN" altLang="en-US" b="1" dirty="0">
                <a:solidFill>
                  <a:srgbClr val="000000"/>
                </a:solidFill>
                <a:ea typeface="华文细黑" panose="02010600040101010101" pitchFamily="2" charset="-122"/>
              </a:rPr>
              <a:t>：</a:t>
            </a:r>
            <a:r>
              <a:rPr lang="zh-CN" altLang="en-US" dirty="0">
                <a:solidFill>
                  <a:srgbClr val="000000"/>
                </a:solidFill>
                <a:ea typeface="华文细黑" panose="02010600040101010101" pitchFamily="2" charset="-122"/>
              </a:rPr>
              <a:t>设</a:t>
            </a:r>
            <a:r>
              <a:rPr lang="en-US" altLang="zh-CN" dirty="0">
                <a:solidFill>
                  <a:srgbClr val="000000"/>
                </a:solidFill>
                <a:ea typeface="华文细黑" panose="02010600040101010101" pitchFamily="2" charset="-122"/>
              </a:rPr>
              <a:t>A</a:t>
            </a:r>
            <a:r>
              <a:rPr lang="zh-CN" altLang="en-US" dirty="0">
                <a:solidFill>
                  <a:srgbClr val="000000"/>
                </a:solidFill>
                <a:ea typeface="华文细黑" panose="02010600040101010101" pitchFamily="2" charset="-122"/>
              </a:rPr>
              <a:t>为一个集合，则</a:t>
            </a:r>
            <a:endParaRPr lang="zh-CN" altLang="en-US" dirty="0">
              <a:solidFill>
                <a:srgbClr val="000000"/>
              </a:solidFill>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集合</a:t>
            </a:r>
            <a:r>
              <a:rPr lang="en-US" altLang="zh-CN" dirty="0">
                <a:solidFill>
                  <a:srgbClr val="000000"/>
                </a:solidFill>
                <a:ea typeface="华文细黑" panose="02010600040101010101" pitchFamily="2" charset="-122"/>
              </a:rPr>
              <a:t>A</a:t>
            </a:r>
            <a:r>
              <a:rPr lang="zh-CN" altLang="en-US" dirty="0">
                <a:solidFill>
                  <a:srgbClr val="000000"/>
                </a:solidFill>
                <a:ea typeface="华文细黑" panose="02010600040101010101" pitchFamily="2" charset="-122"/>
              </a:rPr>
              <a:t>的</a:t>
            </a:r>
            <a:r>
              <a:rPr lang="zh-CN" altLang="en-US" b="1" dirty="0">
                <a:solidFill>
                  <a:srgbClr val="FF0000"/>
                </a:solidFill>
                <a:ea typeface="华文细黑" panose="02010600040101010101" pitchFamily="2" charset="-122"/>
              </a:rPr>
              <a:t>正闭包</a:t>
            </a:r>
            <a:r>
              <a:rPr lang="zh-CN" altLang="en-US" b="1" dirty="0">
                <a:ea typeface="华文细黑" panose="02010600040101010101" pitchFamily="2" charset="-122"/>
              </a:rPr>
              <a:t>用</a:t>
            </a:r>
            <a:r>
              <a:rPr lang="en-US" altLang="zh-CN" b="1" dirty="0">
                <a:solidFill>
                  <a:srgbClr val="FF0000"/>
                </a:solidFill>
                <a:ea typeface="华文细黑" panose="02010600040101010101" pitchFamily="2" charset="-122"/>
              </a:rPr>
              <a:t>A</a:t>
            </a:r>
            <a:r>
              <a:rPr lang="en-US" altLang="zh-CN" b="1" baseline="30000" dirty="0">
                <a:solidFill>
                  <a:srgbClr val="FF0000"/>
                </a:solidFill>
                <a:ea typeface="华文细黑" panose="02010600040101010101" pitchFamily="2" charset="-122"/>
              </a:rPr>
              <a:t>+</a:t>
            </a:r>
            <a:r>
              <a:rPr lang="zh-CN" altLang="en-US" dirty="0">
                <a:solidFill>
                  <a:srgbClr val="000000"/>
                </a:solidFill>
                <a:ea typeface="华文细黑" panose="02010600040101010101" pitchFamily="2" charset="-122"/>
              </a:rPr>
              <a:t>表示，定义为：</a:t>
            </a:r>
            <a:endParaRPr lang="zh-CN" altLang="en-US"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              </a:t>
            </a:r>
            <a:r>
              <a:rPr lang="en-US" altLang="zh-CN" b="1" dirty="0">
                <a:solidFill>
                  <a:srgbClr val="FF0000"/>
                </a:solidFill>
                <a:ea typeface="华文细黑" panose="02010600040101010101" pitchFamily="2" charset="-122"/>
              </a:rPr>
              <a:t>A</a:t>
            </a:r>
            <a:r>
              <a:rPr lang="en-US" altLang="zh-CN" b="1" baseline="30000" dirty="0">
                <a:solidFill>
                  <a:srgbClr val="FF0000"/>
                </a:solidFill>
                <a:ea typeface="华文细黑" panose="02010600040101010101" pitchFamily="2" charset="-122"/>
              </a:rPr>
              <a:t>+</a:t>
            </a:r>
            <a:r>
              <a:rPr lang="en-US" altLang="zh-CN" b="1" dirty="0">
                <a:solidFill>
                  <a:srgbClr val="FF0000"/>
                </a:solidFill>
                <a:ea typeface="华文细黑" panose="02010600040101010101" pitchFamily="2" charset="-122"/>
              </a:rPr>
              <a:t> =A</a:t>
            </a:r>
            <a:r>
              <a:rPr lang="en-US" altLang="zh-CN" b="1" baseline="30000" dirty="0">
                <a:solidFill>
                  <a:srgbClr val="FF0000"/>
                </a:solidFill>
                <a:ea typeface="华文细黑" panose="02010600040101010101" pitchFamily="2" charset="-122"/>
              </a:rPr>
              <a:t>1 </a:t>
            </a:r>
            <a:r>
              <a:rPr lang="en-US" altLang="zh-CN" b="1" dirty="0">
                <a:solidFill>
                  <a:srgbClr val="FF0000"/>
                </a:solidFill>
                <a:ea typeface="华文细黑" panose="02010600040101010101" pitchFamily="2" charset="-122"/>
              </a:rPr>
              <a:t>∪ A</a:t>
            </a:r>
            <a:r>
              <a:rPr lang="en-US" altLang="zh-CN" b="1" baseline="30000" dirty="0">
                <a:solidFill>
                  <a:srgbClr val="FF0000"/>
                </a:solidFill>
                <a:ea typeface="华文细黑" panose="02010600040101010101" pitchFamily="2" charset="-122"/>
              </a:rPr>
              <a:t>2 </a:t>
            </a:r>
            <a:r>
              <a:rPr lang="en-US" altLang="zh-CN" b="1" dirty="0">
                <a:solidFill>
                  <a:srgbClr val="FF0000"/>
                </a:solidFill>
                <a:ea typeface="华文细黑" panose="02010600040101010101" pitchFamily="2" charset="-122"/>
              </a:rPr>
              <a:t>∪ …. ∪ A</a:t>
            </a:r>
            <a:r>
              <a:rPr lang="en-US" altLang="zh-CN" b="1" baseline="30000" dirty="0">
                <a:solidFill>
                  <a:srgbClr val="FF0000"/>
                </a:solidFill>
                <a:ea typeface="华文细黑" panose="02010600040101010101" pitchFamily="2" charset="-122"/>
              </a:rPr>
              <a:t> n</a:t>
            </a:r>
            <a:r>
              <a:rPr lang="en-US" altLang="zh-CN" b="1" dirty="0">
                <a:solidFill>
                  <a:srgbClr val="FF0000"/>
                </a:solidFill>
                <a:ea typeface="华文细黑" panose="02010600040101010101" pitchFamily="2" charset="-122"/>
              </a:rPr>
              <a:t> ∪…</a:t>
            </a:r>
            <a:endParaRPr lang="en-US" altLang="zh-CN" b="1" dirty="0">
              <a:solidFill>
                <a:srgbClr val="FF0000"/>
              </a:solidFill>
              <a:ea typeface="华文细黑" panose="02010600040101010101" pitchFamily="2" charset="-122"/>
            </a:endParaRPr>
          </a:p>
          <a:p>
            <a:pPr algn="just" eaLnBrk="1" hangingPunct="1">
              <a:spcBef>
                <a:spcPct val="50000"/>
              </a:spcBef>
            </a:pPr>
            <a:r>
              <a:rPr lang="zh-CN" altLang="en-US" dirty="0">
                <a:ea typeface="华文细黑" panose="02010600040101010101" pitchFamily="2" charset="-122"/>
              </a:rPr>
              <a:t>集合</a:t>
            </a:r>
            <a:r>
              <a:rPr lang="en-US" altLang="zh-CN" dirty="0">
                <a:ea typeface="华文细黑" panose="02010600040101010101" pitchFamily="2" charset="-122"/>
              </a:rPr>
              <a:t>A</a:t>
            </a:r>
            <a:r>
              <a:rPr lang="zh-CN" altLang="en-US" dirty="0">
                <a:ea typeface="华文细黑" panose="02010600040101010101" pitchFamily="2" charset="-122"/>
              </a:rPr>
              <a:t>的</a:t>
            </a:r>
            <a:r>
              <a:rPr lang="zh-CN" altLang="en-US" b="1" dirty="0">
                <a:solidFill>
                  <a:srgbClr val="FF0000"/>
                </a:solidFill>
                <a:ea typeface="华文细黑" panose="02010600040101010101" pitchFamily="2" charset="-122"/>
              </a:rPr>
              <a:t>闭包</a:t>
            </a:r>
            <a:r>
              <a:rPr lang="zh-CN" altLang="en-US" b="1" dirty="0">
                <a:ea typeface="华文细黑" panose="02010600040101010101" pitchFamily="2" charset="-122"/>
              </a:rPr>
              <a:t>用</a:t>
            </a:r>
            <a:r>
              <a:rPr lang="en-US" altLang="zh-CN" dirty="0">
                <a:solidFill>
                  <a:srgbClr val="FF0000"/>
                </a:solidFill>
                <a:ea typeface="华文细黑" panose="02010600040101010101" pitchFamily="2" charset="-122"/>
              </a:rPr>
              <a:t>A*</a:t>
            </a:r>
            <a:r>
              <a:rPr lang="zh-CN" altLang="en-US" dirty="0">
                <a:solidFill>
                  <a:srgbClr val="000000"/>
                </a:solidFill>
                <a:ea typeface="华文细黑" panose="02010600040101010101" pitchFamily="2" charset="-122"/>
              </a:rPr>
              <a:t>表示，定义为： </a:t>
            </a:r>
            <a:endParaRPr lang="zh-CN" altLang="en-US"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                 </a:t>
            </a:r>
            <a:r>
              <a:rPr lang="en-US" altLang="zh-CN" b="1" dirty="0">
                <a:solidFill>
                  <a:srgbClr val="FF0000"/>
                </a:solidFill>
                <a:ea typeface="华文细黑" panose="02010600040101010101" pitchFamily="2" charset="-122"/>
              </a:rPr>
              <a:t>A</a:t>
            </a:r>
            <a:r>
              <a:rPr lang="en-US" altLang="zh-CN" b="1" baseline="30000" dirty="0">
                <a:solidFill>
                  <a:srgbClr val="FF0000"/>
                </a:solidFill>
                <a:ea typeface="华文细黑" panose="02010600040101010101" pitchFamily="2" charset="-122"/>
              </a:rPr>
              <a:t>*</a:t>
            </a:r>
            <a:r>
              <a:rPr lang="en-US" altLang="zh-CN" b="1" dirty="0">
                <a:solidFill>
                  <a:srgbClr val="FF0000"/>
                </a:solidFill>
                <a:ea typeface="华文细黑" panose="02010600040101010101" pitchFamily="2" charset="-122"/>
              </a:rPr>
              <a:t> =A </a:t>
            </a:r>
            <a:r>
              <a:rPr lang="en-US" altLang="zh-CN" b="1" baseline="30000" dirty="0">
                <a:solidFill>
                  <a:srgbClr val="FF0000"/>
                </a:solidFill>
                <a:ea typeface="华文细黑" panose="02010600040101010101" pitchFamily="2" charset="-122"/>
              </a:rPr>
              <a:t>0</a:t>
            </a:r>
            <a:r>
              <a:rPr lang="en-US" altLang="zh-CN" b="1" dirty="0">
                <a:solidFill>
                  <a:srgbClr val="FF0000"/>
                </a:solidFill>
                <a:ea typeface="华文细黑" panose="02010600040101010101" pitchFamily="2" charset="-122"/>
              </a:rPr>
              <a:t> ∪ A</a:t>
            </a:r>
            <a:r>
              <a:rPr lang="en-US" altLang="zh-CN" b="1" baseline="30000" dirty="0">
                <a:solidFill>
                  <a:srgbClr val="FF0000"/>
                </a:solidFill>
                <a:ea typeface="华文细黑" panose="02010600040101010101" pitchFamily="2" charset="-122"/>
              </a:rPr>
              <a:t>+</a:t>
            </a:r>
            <a:r>
              <a:rPr lang="en-US" altLang="zh-CN" b="1" dirty="0">
                <a:solidFill>
                  <a:srgbClr val="000000"/>
                </a:solidFill>
                <a:ea typeface="华文细黑" panose="02010600040101010101" pitchFamily="2" charset="-122"/>
              </a:rPr>
              <a:t>  ,  </a:t>
            </a:r>
            <a:r>
              <a:rPr lang="zh-CN" altLang="en-US" b="1" dirty="0">
                <a:solidFill>
                  <a:srgbClr val="FF0000"/>
                </a:solidFill>
                <a:ea typeface="华文细黑" panose="02010600040101010101" pitchFamily="2" charset="-122"/>
              </a:rPr>
              <a:t>显然有 </a:t>
            </a:r>
            <a:r>
              <a:rPr lang="en-US" altLang="zh-CN" b="1" dirty="0">
                <a:solidFill>
                  <a:srgbClr val="FF0000"/>
                </a:solidFill>
                <a:ea typeface="华文细黑" panose="02010600040101010101" pitchFamily="2" charset="-122"/>
              </a:rPr>
              <a:t>A</a:t>
            </a:r>
            <a:r>
              <a:rPr lang="en-US" altLang="zh-CN" b="1" baseline="30000" dirty="0">
                <a:solidFill>
                  <a:srgbClr val="FF0000"/>
                </a:solidFill>
                <a:ea typeface="华文细黑" panose="02010600040101010101" pitchFamily="2" charset="-122"/>
              </a:rPr>
              <a:t>+</a:t>
            </a:r>
            <a:r>
              <a:rPr lang="en-US" altLang="zh-CN" b="1" dirty="0">
                <a:solidFill>
                  <a:srgbClr val="FF0000"/>
                </a:solidFill>
                <a:ea typeface="华文细黑" panose="02010600040101010101" pitchFamily="2" charset="-122"/>
              </a:rPr>
              <a:t>=AA</a:t>
            </a:r>
            <a:r>
              <a:rPr lang="en-US" altLang="zh-CN" b="1" baseline="30000" dirty="0">
                <a:solidFill>
                  <a:srgbClr val="FF0000"/>
                </a:solidFill>
                <a:ea typeface="华文细黑" panose="02010600040101010101" pitchFamily="2" charset="-122"/>
              </a:rPr>
              <a:t>*</a:t>
            </a:r>
            <a:r>
              <a:rPr lang="en-US" altLang="zh-CN" b="1" dirty="0">
                <a:solidFill>
                  <a:srgbClr val="FF0000"/>
                </a:solidFill>
                <a:ea typeface="华文细黑" panose="02010600040101010101" pitchFamily="2" charset="-122"/>
              </a:rPr>
              <a:t>=A</a:t>
            </a:r>
            <a:r>
              <a:rPr lang="en-US" altLang="zh-CN" b="1" baseline="30000" dirty="0">
                <a:solidFill>
                  <a:srgbClr val="FF0000"/>
                </a:solidFill>
                <a:ea typeface="华文细黑" panose="02010600040101010101" pitchFamily="2" charset="-122"/>
              </a:rPr>
              <a:t>*</a:t>
            </a:r>
            <a:r>
              <a:rPr lang="en-US" altLang="zh-CN" b="1" dirty="0">
                <a:solidFill>
                  <a:srgbClr val="FF0000"/>
                </a:solidFill>
                <a:ea typeface="华文细黑" panose="02010600040101010101" pitchFamily="2" charset="-122"/>
              </a:rPr>
              <a:t>A</a:t>
            </a:r>
            <a:r>
              <a:rPr lang="en-US" altLang="zh-CN" dirty="0">
                <a:ea typeface="华文细黑" panose="02010600040101010101" pitchFamily="2" charset="-122"/>
              </a:rPr>
              <a:t> </a:t>
            </a:r>
            <a:endParaRPr lang="en-US" altLang="zh-CN"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例如：</a:t>
            </a:r>
            <a:r>
              <a:rPr lang="en-US" altLang="zh-CN" dirty="0">
                <a:solidFill>
                  <a:srgbClr val="000000"/>
                </a:solidFill>
                <a:ea typeface="华文细黑" panose="02010600040101010101" pitchFamily="2" charset="-122"/>
              </a:rPr>
              <a:t>A = {a</a:t>
            </a:r>
            <a:r>
              <a:rPr lang="zh-CN" altLang="en-US" dirty="0">
                <a:solidFill>
                  <a:srgbClr val="000000"/>
                </a:solidFill>
                <a:ea typeface="华文细黑" panose="02010600040101010101" pitchFamily="2" charset="-122"/>
              </a:rPr>
              <a:t>，</a:t>
            </a:r>
            <a:r>
              <a:rPr lang="en-US" altLang="zh-CN" dirty="0">
                <a:solidFill>
                  <a:srgbClr val="000000"/>
                </a:solidFill>
                <a:ea typeface="华文细黑" panose="02010600040101010101" pitchFamily="2" charset="-122"/>
              </a:rPr>
              <a:t>b}</a:t>
            </a:r>
            <a:r>
              <a:rPr lang="zh-CN" altLang="en-US" dirty="0">
                <a:solidFill>
                  <a:srgbClr val="000000"/>
                </a:solidFill>
                <a:ea typeface="华文细黑" panose="02010600040101010101" pitchFamily="2" charset="-122"/>
              </a:rPr>
              <a:t>，</a:t>
            </a:r>
            <a:endParaRPr lang="zh-CN" altLang="en-US" b="1" dirty="0">
              <a:ea typeface="华文细黑" panose="02010600040101010101" pitchFamily="2" charset="-122"/>
            </a:endParaRPr>
          </a:p>
          <a:p>
            <a:pPr algn="just" eaLnBrk="1" hangingPunct="1">
              <a:spcBef>
                <a:spcPct val="50000"/>
              </a:spcBef>
            </a:pPr>
            <a:r>
              <a:rPr lang="zh-CN" altLang="en-US" dirty="0">
                <a:solidFill>
                  <a:srgbClr val="000000"/>
                </a:solidFill>
                <a:ea typeface="华文细黑" panose="02010600040101010101" pitchFamily="2" charset="-122"/>
              </a:rPr>
              <a:t>则</a:t>
            </a:r>
            <a:r>
              <a:rPr lang="en-US" altLang="zh-CN" dirty="0">
                <a:solidFill>
                  <a:srgbClr val="000000"/>
                </a:solidFill>
                <a:ea typeface="华文细黑" panose="02010600040101010101" pitchFamily="2" charset="-122"/>
              </a:rPr>
              <a:t>A</a:t>
            </a:r>
            <a:r>
              <a:rPr lang="en-US" altLang="zh-CN" baseline="30000" dirty="0">
                <a:solidFill>
                  <a:srgbClr val="000000"/>
                </a:solidFill>
                <a:ea typeface="华文细黑" panose="02010600040101010101" pitchFamily="2" charset="-122"/>
              </a:rPr>
              <a:t>+</a:t>
            </a:r>
            <a:r>
              <a:rPr lang="en-US" altLang="zh-CN" dirty="0">
                <a:solidFill>
                  <a:srgbClr val="000000"/>
                </a:solidFill>
                <a:ea typeface="华文细黑" panose="02010600040101010101" pitchFamily="2" charset="-122"/>
              </a:rPr>
              <a:t> ={</a:t>
            </a:r>
            <a:r>
              <a:rPr lang="en-US" altLang="zh-CN" dirty="0" err="1">
                <a:solidFill>
                  <a:srgbClr val="000000"/>
                </a:solidFill>
                <a:ea typeface="华文细黑" panose="02010600040101010101" pitchFamily="2" charset="-122"/>
              </a:rPr>
              <a:t>a,b,aa,ab,ba,bb,aaa,aab</a:t>
            </a:r>
            <a:r>
              <a:rPr lang="en-US" altLang="zh-CN" dirty="0">
                <a:solidFill>
                  <a:srgbClr val="000000"/>
                </a:solidFill>
                <a:ea typeface="华文细黑" panose="02010600040101010101" pitchFamily="2" charset="-122"/>
              </a:rPr>
              <a:t>,…}</a:t>
            </a:r>
            <a:endParaRPr lang="en-US" altLang="zh-CN" b="1" dirty="0">
              <a:ea typeface="华文细黑" panose="02010600040101010101" pitchFamily="2" charset="-122"/>
            </a:endParaRPr>
          </a:p>
          <a:p>
            <a:pPr algn="just" eaLnBrk="1" hangingPunct="1">
              <a:spcBef>
                <a:spcPct val="50000"/>
              </a:spcBef>
            </a:pPr>
            <a:r>
              <a:rPr lang="en-US" altLang="zh-CN" dirty="0">
                <a:solidFill>
                  <a:srgbClr val="000000"/>
                </a:solidFill>
                <a:ea typeface="华文细黑" panose="02010600040101010101" pitchFamily="2" charset="-122"/>
              </a:rPr>
              <a:t>          A* ={ε ,</a:t>
            </a:r>
            <a:r>
              <a:rPr lang="en-US" altLang="zh-CN" dirty="0" err="1">
                <a:solidFill>
                  <a:srgbClr val="000000"/>
                </a:solidFill>
                <a:ea typeface="华文细黑" panose="02010600040101010101" pitchFamily="2" charset="-122"/>
              </a:rPr>
              <a:t>a,b,aa,ab,ba,bb,aaa,aab</a:t>
            </a:r>
            <a:r>
              <a:rPr lang="en-US" altLang="zh-CN" dirty="0">
                <a:solidFill>
                  <a:srgbClr val="000000"/>
                </a:solidFill>
                <a:ea typeface="华文细黑" panose="02010600040101010101" pitchFamily="2" charset="-122"/>
              </a:rPr>
              <a:t>,…}</a:t>
            </a:r>
            <a:endParaRPr lang="en-US" altLang="zh-CN" b="1" dirty="0">
              <a:ea typeface="华文细黑" panose="02010600040101010101" pitchFamily="2" charset="-122"/>
            </a:endParaRPr>
          </a:p>
          <a:p>
            <a:pPr algn="just" eaLnBrk="1" hangingPunct="1">
              <a:spcBef>
                <a:spcPct val="50000"/>
              </a:spcBef>
            </a:pPr>
            <a:r>
              <a:rPr lang="en-US" altLang="zh-CN" dirty="0">
                <a:solidFill>
                  <a:srgbClr val="000000"/>
                </a:solidFill>
                <a:ea typeface="华文细黑" panose="02010600040101010101" pitchFamily="2" charset="-122"/>
              </a:rPr>
              <a:t>          </a:t>
            </a:r>
            <a:r>
              <a:rPr lang="zh-CN" altLang="en-US" b="1" dirty="0">
                <a:solidFill>
                  <a:schemeClr val="accent2"/>
                </a:solidFill>
                <a:ea typeface="华文细黑" panose="02010600040101010101" pitchFamily="2" charset="-122"/>
              </a:rPr>
              <a:t>一个</a:t>
            </a:r>
            <a:r>
              <a:rPr lang="zh-CN" altLang="en-US" b="1" dirty="0">
                <a:solidFill>
                  <a:schemeClr val="accent2"/>
                </a:solidFill>
                <a:latin typeface="华文细黑" panose="02010600040101010101" pitchFamily="2" charset="-122"/>
                <a:ea typeface="华文细黑" panose="02010600040101010101" pitchFamily="2" charset="-122"/>
              </a:rPr>
              <a:t>集合的闭包比正闭包多个</a:t>
            </a:r>
            <a:r>
              <a:rPr lang="en-US" altLang="zh-CN" b="1" dirty="0">
                <a:solidFill>
                  <a:schemeClr val="accent2"/>
                </a:solidFill>
                <a:latin typeface="华文细黑" panose="02010600040101010101" pitchFamily="2" charset="-122"/>
                <a:ea typeface="华文细黑" panose="02010600040101010101" pitchFamily="2" charset="-122"/>
              </a:rPr>
              <a:t>ε</a:t>
            </a:r>
            <a:r>
              <a:rPr lang="zh-CN" altLang="en-US" b="1" dirty="0">
                <a:ea typeface="华文细黑" panose="02010600040101010101" pitchFamily="2" charset="-122"/>
              </a:rPr>
              <a:t> </a:t>
            </a:r>
            <a:endParaRPr lang="zh-CN" altLang="en-US" b="1" dirty="0">
              <a:ea typeface="华文细黑" panose="02010600040101010101" pitchFamily="2" charset="-122"/>
            </a:endParaRPr>
          </a:p>
          <a:p>
            <a:pPr eaLnBrk="1" hangingPunct="1">
              <a:spcBef>
                <a:spcPct val="50000"/>
              </a:spcBef>
            </a:pPr>
            <a:endParaRPr lang="en-US" altLang="zh-CN" b="1" dirty="0">
              <a:ea typeface="华文细黑" panose="0201060004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1FBCFA3-86E0-4534-89F7-9B1B4BDF239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0723" name="Rectangle 2"/>
          <p:cNvSpPr>
            <a:spLocks noGrp="1" noChangeArrowheads="1"/>
          </p:cNvSpPr>
          <p:nvPr>
            <p:ph type="body" idx="1"/>
          </p:nvPr>
        </p:nvSpPr>
        <p:spPr>
          <a:xfrm>
            <a:off x="457200" y="1071563"/>
            <a:ext cx="8229600" cy="5059362"/>
          </a:xfrm>
        </p:spPr>
        <p:txBody>
          <a:bodyPr/>
          <a:lstStyle/>
          <a:p>
            <a:pPr eaLnBrk="1" hangingPunct="1">
              <a:lnSpc>
                <a:spcPct val="150000"/>
              </a:lnSpc>
            </a:pPr>
            <a:r>
              <a:rPr kumimoji="1" lang="zh-CN" altLang="en-US" sz="2400" b="1">
                <a:latin typeface="Times New Roman" panose="02020603050405020304" pitchFamily="18" charset="0"/>
              </a:rPr>
              <a:t>对任何语言</a:t>
            </a:r>
            <a:r>
              <a:rPr kumimoji="1" lang="en-US" altLang="zh-CN" sz="2400" b="1">
                <a:solidFill>
                  <a:srgbClr val="FF0000"/>
                </a:solidFill>
                <a:latin typeface="Times New Roman" panose="02020603050405020304" pitchFamily="18" charset="0"/>
              </a:rPr>
              <a:t>L</a:t>
            </a:r>
            <a:r>
              <a:rPr kumimoji="1" lang="zh-CN" altLang="en-US" sz="2400" b="1">
                <a:latin typeface="Times New Roman" panose="02020603050405020304" pitchFamily="18" charset="0"/>
              </a:rPr>
              <a:t>，有一个字母表</a:t>
            </a:r>
            <a:r>
              <a:rPr kumimoji="1" lang="en-US" altLang="zh-CN" sz="2400" b="1"/>
              <a:t>∑</a:t>
            </a:r>
            <a:r>
              <a:rPr kumimoji="1" lang="zh-CN" altLang="en-US" sz="2400" b="1"/>
              <a:t>，使得</a:t>
            </a:r>
            <a:r>
              <a:rPr kumimoji="1" lang="en-US" altLang="zh-CN" sz="2400" b="1">
                <a:latin typeface="Times New Roman" panose="02020603050405020304" pitchFamily="18" charset="0"/>
              </a:rPr>
              <a:t>L </a:t>
            </a:r>
            <a:r>
              <a:rPr lang="en-US" altLang="zh-CN" sz="2400" b="1">
                <a:sym typeface="Symbol" panose="05050102010706020507" pitchFamily="18" charset="2"/>
              </a:rPr>
              <a:t></a:t>
            </a:r>
            <a:r>
              <a:rPr kumimoji="1" lang="en-US" altLang="zh-CN" sz="2400" b="1"/>
              <a:t> ∑</a:t>
            </a:r>
            <a:r>
              <a:rPr kumimoji="1" lang="en-US" altLang="zh-CN" sz="2400" b="1" baseline="30000">
                <a:latin typeface="Times New Roman" panose="02020603050405020304" pitchFamily="18" charset="0"/>
              </a:rPr>
              <a:t>*</a:t>
            </a:r>
            <a:r>
              <a:rPr kumimoji="1" lang="zh-CN" altLang="en-US" sz="2400" b="1"/>
              <a:t>。</a:t>
            </a:r>
            <a:endParaRPr kumimoji="1" lang="en-US" altLang="zh-CN" sz="2400" b="1"/>
          </a:p>
          <a:p>
            <a:pPr eaLnBrk="1" hangingPunct="1">
              <a:lnSpc>
                <a:spcPct val="150000"/>
              </a:lnSpc>
            </a:pPr>
            <a:r>
              <a:rPr kumimoji="1" lang="zh-CN" altLang="en-US" sz="2400" b="1"/>
              <a:t>语言</a:t>
            </a:r>
            <a:r>
              <a:rPr kumimoji="1" lang="en-US" altLang="zh-CN" sz="2400" b="1"/>
              <a:t>L</a:t>
            </a:r>
            <a:r>
              <a:rPr kumimoji="1" lang="zh-CN" altLang="en-US" sz="2400" b="1"/>
              <a:t>的具体组成结构是什么样的？</a:t>
            </a:r>
            <a:endParaRPr kumimoji="1" lang="en-US" altLang="zh-CN" sz="2400" b="1"/>
          </a:p>
          <a:p>
            <a:pPr eaLnBrk="1" hangingPunct="1">
              <a:lnSpc>
                <a:spcPct val="150000"/>
              </a:lnSpc>
            </a:pPr>
            <a:r>
              <a:rPr kumimoji="1" lang="zh-CN" altLang="en-US" sz="2400" b="1"/>
              <a:t>一个给定的字符串是否为一个给定语言的句子？</a:t>
            </a:r>
            <a:endParaRPr kumimoji="1" lang="en-US" altLang="zh-CN" sz="2400" b="1"/>
          </a:p>
          <a:p>
            <a:pPr eaLnBrk="1" hangingPunct="1">
              <a:lnSpc>
                <a:spcPct val="150000"/>
              </a:lnSpc>
            </a:pPr>
            <a:r>
              <a:rPr kumimoji="1" lang="zh-CN" altLang="en-US" sz="2400" b="1"/>
              <a:t>这些问题对有穷语言来说，比较容易解决；</a:t>
            </a:r>
            <a:endParaRPr kumimoji="1" lang="en-US" altLang="zh-CN" sz="2400" b="1"/>
          </a:p>
          <a:p>
            <a:pPr eaLnBrk="1" hangingPunct="1">
              <a:lnSpc>
                <a:spcPct val="150000"/>
              </a:lnSpc>
            </a:pPr>
            <a:r>
              <a:rPr kumimoji="1" lang="zh-CN" altLang="en-US" sz="2400" b="1"/>
              <a:t>而对无穷语言来说，不太容易解决。</a:t>
            </a:r>
            <a:endParaRPr kumimoji="1" lang="en-US" altLang="zh-CN" sz="2400" b="1"/>
          </a:p>
          <a:p>
            <a:pPr eaLnBrk="1" hangingPunct="1">
              <a:lnSpc>
                <a:spcPct val="150000"/>
              </a:lnSpc>
            </a:pPr>
            <a:r>
              <a:rPr kumimoji="1" lang="zh-CN" altLang="en-US" sz="2400" b="1"/>
              <a:t>本章给出语言的有穷描述</a:t>
            </a:r>
            <a:endParaRPr kumimoji="1" lang="en-US" altLang="zh-CN"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DD3EF1A-04E1-4285-B3D8-FEFA63285ED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1747" name="Rectangle 3"/>
          <p:cNvSpPr>
            <a:spLocks noGrp="1" noChangeArrowheads="1"/>
          </p:cNvSpPr>
          <p:nvPr>
            <p:ph type="body" sz="half" idx="1"/>
          </p:nvPr>
        </p:nvSpPr>
        <p:spPr>
          <a:xfrm>
            <a:off x="285750" y="928688"/>
            <a:ext cx="8858250" cy="5357812"/>
          </a:xfrm>
        </p:spPr>
        <p:txBody>
          <a:bodyPr/>
          <a:lstStyle/>
          <a:p>
            <a:pPr eaLnBrk="1" hangingPunct="1">
              <a:lnSpc>
                <a:spcPct val="115000"/>
              </a:lnSpc>
              <a:buFont typeface="Wingdings" panose="05000000000000000000" pitchFamily="2" charset="2"/>
              <a:buNone/>
            </a:pPr>
            <a:r>
              <a:rPr lang="en-US" altLang="zh-CN" sz="2400" b="1" dirty="0">
                <a:solidFill>
                  <a:srgbClr val="FF5050"/>
                </a:solidFill>
              </a:rPr>
              <a:t>1 </a:t>
            </a:r>
            <a:r>
              <a:rPr lang="zh-CN" altLang="en-US" sz="2400" b="1" dirty="0">
                <a:solidFill>
                  <a:srgbClr val="FF5050"/>
                </a:solidFill>
              </a:rPr>
              <a:t>文法</a:t>
            </a:r>
            <a:r>
              <a:rPr lang="en-US" altLang="zh-CN" sz="2400" b="1" dirty="0"/>
              <a:t>G</a:t>
            </a:r>
            <a:r>
              <a:rPr lang="zh-CN" altLang="en-US" sz="2400" b="1" dirty="0"/>
              <a:t>（</a:t>
            </a:r>
            <a:r>
              <a:rPr lang="en-US" altLang="zh-CN" sz="2400" b="1" dirty="0"/>
              <a:t>grammar</a:t>
            </a:r>
            <a:r>
              <a:rPr lang="zh-CN" altLang="en-US" sz="2400" b="1" dirty="0"/>
              <a:t>）</a:t>
            </a:r>
            <a:r>
              <a:rPr lang="zh-CN" altLang="en-US" sz="2400" b="1" dirty="0">
                <a:latin typeface="华文细黑" panose="02010600040101010101" pitchFamily="2" charset="-122"/>
              </a:rPr>
              <a:t>为一个四元组 </a:t>
            </a:r>
            <a:r>
              <a:rPr lang="en-US" altLang="zh-CN" sz="2400" b="1" dirty="0"/>
              <a:t>G = (V</a:t>
            </a:r>
            <a:r>
              <a:rPr lang="en-US" altLang="zh-CN" sz="2400" b="1" baseline="-25000" dirty="0"/>
              <a:t>N</a:t>
            </a:r>
            <a:r>
              <a:rPr lang="zh-CN" altLang="en-US" sz="2400" b="1" dirty="0"/>
              <a:t>，</a:t>
            </a:r>
            <a:r>
              <a:rPr lang="en-US" altLang="zh-CN" sz="2400" b="1" dirty="0"/>
              <a:t>V</a:t>
            </a:r>
            <a:r>
              <a:rPr lang="en-US" altLang="zh-CN" sz="2400" b="1" baseline="-25000" dirty="0"/>
              <a:t>T</a:t>
            </a:r>
            <a:r>
              <a:rPr lang="zh-CN" altLang="en-US" sz="2400" b="1" dirty="0"/>
              <a:t>，</a:t>
            </a:r>
            <a:r>
              <a:rPr lang="en-US" altLang="zh-CN" sz="2400" b="1" dirty="0"/>
              <a:t>P</a:t>
            </a:r>
            <a:r>
              <a:rPr lang="zh-CN" altLang="en-US" sz="2400" b="1" dirty="0"/>
              <a:t>，</a:t>
            </a:r>
            <a:r>
              <a:rPr lang="en-US" altLang="zh-CN" sz="2400" b="1" dirty="0"/>
              <a:t>S ) </a:t>
            </a:r>
            <a:endParaRPr lang="en-US" altLang="zh-CN" sz="2400" b="1" dirty="0"/>
          </a:p>
          <a:p>
            <a:pPr eaLnBrk="1" hangingPunct="1">
              <a:lnSpc>
                <a:spcPct val="115000"/>
              </a:lnSpc>
            </a:pPr>
            <a:r>
              <a:rPr lang="en-US" altLang="zh-CN" sz="2400" b="1" dirty="0"/>
              <a:t>   </a:t>
            </a:r>
            <a:r>
              <a:rPr lang="en-US" altLang="zh-CN" sz="2400" b="1" dirty="0">
                <a:solidFill>
                  <a:srgbClr val="FF5050"/>
                </a:solidFill>
              </a:rPr>
              <a:t>V</a:t>
            </a:r>
            <a:r>
              <a:rPr lang="en-US" altLang="zh-CN" sz="2400" b="1" baseline="-25000" dirty="0">
                <a:solidFill>
                  <a:srgbClr val="FF5050"/>
                </a:solidFill>
              </a:rPr>
              <a:t>N</a:t>
            </a:r>
            <a:r>
              <a:rPr lang="en-US" altLang="zh-CN" sz="2400" b="1" dirty="0"/>
              <a:t>:</a:t>
            </a:r>
            <a:r>
              <a:rPr lang="en-US" altLang="zh-CN" sz="2400" b="1" baseline="-25000" dirty="0">
                <a:latin typeface="华文细黑" panose="02010600040101010101" pitchFamily="2" charset="-122"/>
              </a:rPr>
              <a:t>  </a:t>
            </a:r>
            <a:r>
              <a:rPr lang="zh-CN" altLang="en-US" sz="2400" b="1" dirty="0">
                <a:latin typeface="华文细黑" panose="02010600040101010101" pitchFamily="2" charset="-122"/>
              </a:rPr>
              <a:t>非终极符的非空有穷集； </a:t>
            </a:r>
            <a:endParaRPr lang="en-US" altLang="zh-CN" sz="2400" b="1" dirty="0">
              <a:latin typeface="华文细黑" panose="02010600040101010101" pitchFamily="2" charset="-122"/>
            </a:endParaRPr>
          </a:p>
          <a:p>
            <a:pPr eaLnBrk="1" hangingPunct="1">
              <a:lnSpc>
                <a:spcPct val="115000"/>
              </a:lnSpc>
              <a:buFont typeface="Wingdings" panose="05000000000000000000" pitchFamily="2" charset="2"/>
              <a:buNone/>
            </a:pPr>
            <a:r>
              <a:rPr lang="en-US" altLang="zh-CN" sz="2400" b="1" dirty="0">
                <a:latin typeface="华文细黑" panose="02010600040101010101" pitchFamily="2" charset="-122"/>
              </a:rPr>
              <a:t>     </a:t>
            </a:r>
            <a:r>
              <a:rPr lang="zh-CN" altLang="en-US" sz="2400" b="1" dirty="0">
                <a:latin typeface="华文细黑" panose="02010600040101010101" pitchFamily="2" charset="-122"/>
              </a:rPr>
              <a:t>（语法变量 </a:t>
            </a:r>
            <a:r>
              <a:rPr lang="en-US" altLang="zh-CN" sz="2400" b="1" dirty="0">
                <a:latin typeface="华文细黑" panose="02010600040101010101" pitchFamily="2" charset="-122"/>
              </a:rPr>
              <a:t>Variable </a:t>
            </a:r>
            <a:r>
              <a:rPr lang="zh-CN" altLang="en-US" sz="2400" b="1" dirty="0">
                <a:latin typeface="华文细黑" panose="02010600040101010101" pitchFamily="2" charset="-122"/>
              </a:rPr>
              <a:t>，或语法范畴</a:t>
            </a:r>
            <a:r>
              <a:rPr lang="en-US" altLang="zh-CN" sz="2400" b="1" dirty="0">
                <a:latin typeface="华文细黑" panose="02010600040101010101" pitchFamily="2" charset="-122"/>
              </a:rPr>
              <a:t>syntactic category</a:t>
            </a:r>
            <a:r>
              <a:rPr lang="zh-CN" altLang="en-US" sz="2400" b="1" dirty="0">
                <a:latin typeface="华文细黑" panose="02010600040101010101" pitchFamily="2" charset="-122"/>
              </a:rPr>
              <a:t>）</a:t>
            </a:r>
            <a:endParaRPr lang="zh-CN" altLang="en-US" sz="2400" b="1" dirty="0">
              <a:latin typeface="华文细黑" panose="02010600040101010101" pitchFamily="2" charset="-122"/>
            </a:endParaRPr>
          </a:p>
          <a:p>
            <a:pPr eaLnBrk="1" hangingPunct="1">
              <a:lnSpc>
                <a:spcPct val="115000"/>
              </a:lnSpc>
            </a:pPr>
            <a:r>
              <a:rPr lang="zh-CN" altLang="en-US" sz="2400" b="1" dirty="0"/>
              <a:t>   </a:t>
            </a:r>
            <a:r>
              <a:rPr lang="en-US" altLang="zh-CN" sz="2400" b="1" dirty="0">
                <a:solidFill>
                  <a:srgbClr val="FF5050"/>
                </a:solidFill>
              </a:rPr>
              <a:t>V</a:t>
            </a:r>
            <a:r>
              <a:rPr lang="en-US" altLang="zh-CN" sz="2400" b="1" baseline="-25000" dirty="0">
                <a:solidFill>
                  <a:srgbClr val="FF5050"/>
                </a:solidFill>
              </a:rPr>
              <a:t>T</a:t>
            </a:r>
            <a:r>
              <a:rPr lang="en-US" altLang="zh-CN" sz="2400" b="1" dirty="0"/>
              <a:t>:</a:t>
            </a:r>
            <a:r>
              <a:rPr lang="en-US" altLang="zh-CN" sz="2400" b="1" dirty="0">
                <a:latin typeface="华文细黑" panose="02010600040101010101" pitchFamily="2" charset="-122"/>
              </a:rPr>
              <a:t> </a:t>
            </a:r>
            <a:r>
              <a:rPr lang="en-US" altLang="zh-CN" sz="2400" b="1" baseline="-25000" dirty="0">
                <a:latin typeface="华文细黑" panose="02010600040101010101" pitchFamily="2" charset="-122"/>
              </a:rPr>
              <a:t> </a:t>
            </a:r>
            <a:r>
              <a:rPr lang="zh-CN" altLang="en-US" sz="2400" b="1" dirty="0">
                <a:latin typeface="华文细黑" panose="02010600040101010101" pitchFamily="2" charset="-122"/>
              </a:rPr>
              <a:t>终极符的非空有穷集；   （</a:t>
            </a:r>
            <a:r>
              <a:rPr lang="en-US" altLang="zh-CN" sz="2400" b="1" dirty="0">
                <a:latin typeface="华文细黑" panose="02010600040101010101" pitchFamily="2" charset="-122"/>
              </a:rPr>
              <a:t>Terminal</a:t>
            </a:r>
            <a:r>
              <a:rPr lang="zh-CN" altLang="en-US" sz="2400" b="1" dirty="0">
                <a:latin typeface="华文细黑" panose="02010600040101010101" pitchFamily="2" charset="-122"/>
              </a:rPr>
              <a:t>）</a:t>
            </a:r>
            <a:endParaRPr lang="zh-CN" altLang="en-US" sz="2400" b="1" dirty="0">
              <a:latin typeface="华文细黑" panose="02010600040101010101" pitchFamily="2" charset="-122"/>
            </a:endParaRPr>
          </a:p>
          <a:p>
            <a:pPr lvl="2" eaLnBrk="1" hangingPunct="1">
              <a:lnSpc>
                <a:spcPct val="115000"/>
              </a:lnSpc>
              <a:buFont typeface="Wingdings" panose="05000000000000000000" pitchFamily="2" charset="2"/>
              <a:buNone/>
            </a:pPr>
            <a:r>
              <a:rPr lang="zh-CN" altLang="en-US" sz="2400" b="1" dirty="0">
                <a:latin typeface="华文细黑" panose="02010600040101010101" pitchFamily="2" charset="-122"/>
              </a:rPr>
              <a:t>   </a:t>
            </a:r>
            <a:r>
              <a:rPr lang="en-US" altLang="zh-CN" sz="2400" b="1" dirty="0">
                <a:latin typeface="华文细黑" panose="02010600040101010101" pitchFamily="2" charset="-122"/>
              </a:rPr>
              <a:t>V = V</a:t>
            </a:r>
            <a:r>
              <a:rPr lang="en-US" altLang="zh-CN" sz="2400" b="1" baseline="-25000" dirty="0">
                <a:latin typeface="华文细黑" panose="02010600040101010101" pitchFamily="2" charset="-122"/>
              </a:rPr>
              <a:t>N </a:t>
            </a:r>
            <a:r>
              <a:rPr lang="en-US" altLang="zh-CN" sz="2400" b="1" dirty="0">
                <a:latin typeface="华文细黑" panose="02010600040101010101" pitchFamily="2" charset="-122"/>
              </a:rPr>
              <a:t>∪</a:t>
            </a:r>
            <a:r>
              <a:rPr lang="en-US" altLang="zh-CN" sz="2400" b="1" baseline="-25000" dirty="0">
                <a:latin typeface="华文细黑" panose="02010600040101010101" pitchFamily="2" charset="-122"/>
              </a:rPr>
              <a:t>  </a:t>
            </a:r>
            <a:r>
              <a:rPr lang="en-US" altLang="zh-CN" sz="2400" b="1" dirty="0">
                <a:latin typeface="华文细黑" panose="02010600040101010101" pitchFamily="2" charset="-122"/>
              </a:rPr>
              <a:t>V</a:t>
            </a:r>
            <a:r>
              <a:rPr lang="en-US" altLang="zh-CN" sz="2400" b="1" baseline="-25000" dirty="0">
                <a:latin typeface="华文细黑" panose="02010600040101010101" pitchFamily="2" charset="-122"/>
              </a:rPr>
              <a:t>T</a:t>
            </a:r>
            <a:r>
              <a:rPr lang="zh-CN" altLang="en-US" sz="2400" b="1" dirty="0">
                <a:latin typeface="华文细黑" panose="02010600040101010101" pitchFamily="2" charset="-122"/>
              </a:rPr>
              <a:t>是词汇表</a:t>
            </a:r>
            <a:endParaRPr lang="zh-CN" altLang="en-US" sz="2400" b="1" dirty="0">
              <a:latin typeface="华文细黑" panose="02010600040101010101" pitchFamily="2" charset="-122"/>
            </a:endParaRPr>
          </a:p>
          <a:p>
            <a:pPr lvl="2" eaLnBrk="1" hangingPunct="1">
              <a:lnSpc>
                <a:spcPct val="115000"/>
              </a:lnSpc>
              <a:buFont typeface="Wingdings" panose="05000000000000000000" pitchFamily="2" charset="2"/>
              <a:buNone/>
            </a:pPr>
            <a:r>
              <a:rPr lang="zh-CN" altLang="en-US" sz="2400" b="1" dirty="0">
                <a:latin typeface="华文细黑" panose="02010600040101010101" pitchFamily="2" charset="-122"/>
              </a:rPr>
              <a:t>        （</a:t>
            </a:r>
            <a:r>
              <a:rPr lang="en-US" altLang="zh-CN" sz="2400" b="1" dirty="0">
                <a:latin typeface="华文细黑" panose="02010600040101010101" pitchFamily="2" charset="-122"/>
              </a:rPr>
              <a:t>V</a:t>
            </a:r>
            <a:r>
              <a:rPr lang="zh-CN" altLang="en-US" sz="2400" b="1" dirty="0">
                <a:latin typeface="华文细黑" panose="02010600040101010101" pitchFamily="2" charset="-122"/>
              </a:rPr>
              <a:t>中符号为文法符号，</a:t>
            </a:r>
            <a:r>
              <a:rPr lang="en-US" altLang="zh-CN" sz="2400" b="1" dirty="0">
                <a:latin typeface="华文细黑" panose="02010600040101010101" pitchFamily="2" charset="-122"/>
              </a:rPr>
              <a:t>V</a:t>
            </a:r>
            <a:r>
              <a:rPr lang="en-US" altLang="zh-CN" sz="2400" b="1" baseline="-25000" dirty="0">
                <a:latin typeface="华文细黑" panose="02010600040101010101" pitchFamily="2" charset="-122"/>
              </a:rPr>
              <a:t>N </a:t>
            </a:r>
            <a:r>
              <a:rPr lang="en-US" altLang="zh-CN" sz="2400" b="1" dirty="0">
                <a:latin typeface="华文细黑" panose="02010600040101010101" pitchFamily="2" charset="-122"/>
              </a:rPr>
              <a:t>∩</a:t>
            </a:r>
            <a:r>
              <a:rPr lang="en-US" altLang="zh-CN" sz="2400" b="1" baseline="-25000" dirty="0">
                <a:latin typeface="华文细黑" panose="02010600040101010101" pitchFamily="2" charset="-122"/>
              </a:rPr>
              <a:t> </a:t>
            </a:r>
            <a:r>
              <a:rPr lang="en-US" altLang="zh-CN" sz="2400" b="1" dirty="0">
                <a:latin typeface="华文细黑" panose="02010600040101010101" pitchFamily="2" charset="-122"/>
              </a:rPr>
              <a:t>V</a:t>
            </a:r>
            <a:r>
              <a:rPr lang="en-US" altLang="zh-CN" sz="2400" b="1" baseline="-25000" dirty="0">
                <a:latin typeface="华文细黑" panose="02010600040101010101" pitchFamily="2" charset="-122"/>
              </a:rPr>
              <a:t>T</a:t>
            </a:r>
            <a:r>
              <a:rPr lang="en-US" altLang="zh-CN" sz="2400" b="1" dirty="0">
                <a:latin typeface="华文细黑" panose="02010600040101010101" pitchFamily="2" charset="-122"/>
              </a:rPr>
              <a:t> = φ</a:t>
            </a:r>
            <a:r>
              <a:rPr lang="zh-CN" altLang="en-US" sz="2400" b="1" dirty="0">
                <a:latin typeface="华文细黑" panose="02010600040101010101" pitchFamily="2" charset="-122"/>
              </a:rPr>
              <a:t>）</a:t>
            </a:r>
            <a:endParaRPr lang="zh-CN" altLang="en-US" sz="2400" b="1" dirty="0">
              <a:latin typeface="华文细黑" panose="02010600040101010101" pitchFamily="2" charset="-122"/>
            </a:endParaRPr>
          </a:p>
          <a:p>
            <a:pPr eaLnBrk="1" hangingPunct="1">
              <a:lnSpc>
                <a:spcPct val="115000"/>
              </a:lnSpc>
            </a:pPr>
            <a:r>
              <a:rPr lang="zh-CN" altLang="en-US" sz="2400" b="1" dirty="0"/>
              <a:t>   </a:t>
            </a:r>
            <a:r>
              <a:rPr lang="en-US" altLang="zh-CN" sz="2400" b="1" dirty="0">
                <a:solidFill>
                  <a:srgbClr val="FF5050"/>
                </a:solidFill>
              </a:rPr>
              <a:t>P</a:t>
            </a:r>
            <a:r>
              <a:rPr lang="en-US" altLang="zh-CN" sz="2400" b="1" dirty="0"/>
              <a:t>:</a:t>
            </a:r>
            <a:r>
              <a:rPr lang="en-US" altLang="zh-CN" sz="2400" b="1" dirty="0">
                <a:latin typeface="华文细黑" panose="02010600040101010101" pitchFamily="2" charset="-122"/>
              </a:rPr>
              <a:t> </a:t>
            </a:r>
            <a:r>
              <a:rPr lang="zh-CN" altLang="en-US" sz="2400" b="1" dirty="0">
                <a:latin typeface="华文细黑" panose="02010600040101010101" pitchFamily="2" charset="-122"/>
              </a:rPr>
              <a:t>规则的非空有穷集，即：     （</a:t>
            </a:r>
            <a:r>
              <a:rPr lang="en-US" altLang="zh-CN" sz="2400" b="1" dirty="0">
                <a:latin typeface="华文细黑" panose="02010600040101010101" pitchFamily="2" charset="-122"/>
              </a:rPr>
              <a:t>Producer</a:t>
            </a:r>
            <a:r>
              <a:rPr lang="zh-CN" altLang="en-US" sz="2400" b="1" dirty="0">
                <a:latin typeface="华文细黑" panose="02010600040101010101" pitchFamily="2" charset="-122"/>
              </a:rPr>
              <a:t>）</a:t>
            </a:r>
            <a:endParaRPr lang="zh-CN" altLang="en-US" sz="2400" b="1" dirty="0">
              <a:latin typeface="华文细黑" panose="02010600040101010101" pitchFamily="2" charset="-122"/>
            </a:endParaRPr>
          </a:p>
          <a:p>
            <a:pPr lvl="1" eaLnBrk="1" hangingPunct="1">
              <a:lnSpc>
                <a:spcPct val="115000"/>
              </a:lnSpc>
              <a:buFont typeface="Wingdings" panose="05000000000000000000" pitchFamily="2" charset="2"/>
              <a:buNone/>
            </a:pPr>
            <a:r>
              <a:rPr lang="zh-CN" altLang="en-US" sz="2400" b="1" dirty="0">
                <a:latin typeface="华文细黑" panose="02010600040101010101" pitchFamily="2" charset="-122"/>
              </a:rPr>
              <a:t>	</a:t>
            </a:r>
            <a:r>
              <a:rPr lang="zh-CN" altLang="en-US" sz="2400" i="1" dirty="0">
                <a:latin typeface="华文细黑" panose="02010600040101010101" pitchFamily="2" charset="-122"/>
              </a:rPr>
              <a:t>    </a:t>
            </a:r>
            <a:r>
              <a:rPr lang="zh-CN" altLang="en-US" sz="2400" i="1" dirty="0">
                <a:latin typeface="华文细黑" panose="02010600040101010101" pitchFamily="2" charset="-122"/>
                <a:cs typeface="Arial" panose="020B0604020202020204" pitchFamily="34" charset="0"/>
                <a:sym typeface="Symbol" panose="05050102010706020507" pitchFamily="18" charset="2"/>
              </a:rPr>
              <a:t></a:t>
            </a:r>
            <a:r>
              <a:rPr lang="zh-CN" altLang="en-US" sz="2400" i="1" dirty="0">
                <a:latin typeface="华文细黑" panose="02010600040101010101" pitchFamily="2" charset="-122"/>
              </a:rPr>
              <a:t>→</a:t>
            </a:r>
            <a:r>
              <a:rPr lang="zh-CN" altLang="en-US" sz="2400" i="1" dirty="0">
                <a:latin typeface="华文细黑" panose="02010600040101010101" pitchFamily="2" charset="-122"/>
                <a:cs typeface="Arial" panose="020B0604020202020204" pitchFamily="34" charset="0"/>
                <a:sym typeface="Symbol" panose="05050102010706020507" pitchFamily="18" charset="2"/>
              </a:rPr>
              <a:t>           </a:t>
            </a:r>
            <a:endParaRPr lang="zh-CN" altLang="en-US" sz="2400" i="1" dirty="0">
              <a:latin typeface="华文细黑" panose="02010600040101010101" pitchFamily="2" charset="-122"/>
              <a:cs typeface="Arial" panose="020B0604020202020204" pitchFamily="34" charset="0"/>
              <a:sym typeface="Symbol" panose="05050102010706020507" pitchFamily="18" charset="2"/>
            </a:endParaRPr>
          </a:p>
          <a:p>
            <a:pPr lvl="1" eaLnBrk="1" hangingPunct="1">
              <a:lnSpc>
                <a:spcPct val="115000"/>
              </a:lnSpc>
              <a:buFont typeface="Wingdings" panose="05000000000000000000" pitchFamily="2" charset="2"/>
              <a:buNone/>
            </a:pPr>
            <a:r>
              <a:rPr lang="zh-CN" altLang="en-US" sz="2400" i="1" dirty="0">
                <a:latin typeface="华文细黑" panose="02010600040101010101" pitchFamily="2" charset="-122"/>
              </a:rPr>
              <a:t>	    </a:t>
            </a:r>
            <a:r>
              <a:rPr lang="zh-CN" altLang="en-US" sz="2400" i="1" dirty="0">
                <a:latin typeface="华文细黑" panose="02010600040101010101" pitchFamily="2" charset="-122"/>
                <a:cs typeface="Arial" panose="020B0604020202020204" pitchFamily="34" charset="0"/>
                <a:sym typeface="Symbol" panose="05050102010706020507" pitchFamily="18" charset="2"/>
              </a:rPr>
              <a:t></a:t>
            </a:r>
            <a:r>
              <a:rPr lang="zh-CN" altLang="en-US" sz="2400" i="1" dirty="0">
                <a:latin typeface="华文细黑" panose="02010600040101010101" pitchFamily="2" charset="-122"/>
              </a:rPr>
              <a:t>→</a:t>
            </a:r>
            <a:r>
              <a:rPr lang="zh-CN" altLang="en-US" sz="2400" i="1" dirty="0">
                <a:latin typeface="华文细黑" panose="02010600040101010101" pitchFamily="2" charset="-122"/>
                <a:cs typeface="Arial" panose="020B0604020202020204" pitchFamily="34" charset="0"/>
                <a:sym typeface="Symbol" panose="05050102010706020507" pitchFamily="18" charset="2"/>
              </a:rPr>
              <a:t> </a:t>
            </a:r>
            <a:r>
              <a:rPr lang="zh-CN" altLang="en-US" sz="2400" b="1" dirty="0">
                <a:latin typeface="华文细黑" panose="02010600040101010101" pitchFamily="2" charset="-122"/>
                <a:cs typeface="Arial" panose="020B0604020202020204" pitchFamily="34" charset="0"/>
                <a:sym typeface="Symbol" panose="05050102010706020507" pitchFamily="18" charset="2"/>
              </a:rPr>
              <a:t>称为规则或产生式</a:t>
            </a:r>
            <a:r>
              <a:rPr lang="zh-CN" altLang="en-US" sz="2400" b="1" dirty="0">
                <a:latin typeface="华文细黑" panose="02010600040101010101" pitchFamily="2" charset="-122"/>
              </a:rPr>
              <a:t> </a:t>
            </a:r>
            <a:endParaRPr lang="zh-CN" altLang="en-US" sz="2400" b="1" dirty="0">
              <a:latin typeface="华文细黑" panose="02010600040101010101" pitchFamily="2" charset="-122"/>
            </a:endParaRPr>
          </a:p>
          <a:p>
            <a:pPr eaLnBrk="1" hangingPunct="1">
              <a:lnSpc>
                <a:spcPct val="115000"/>
              </a:lnSpc>
            </a:pPr>
            <a:r>
              <a:rPr lang="zh-CN" altLang="en-US" sz="2400" b="1" dirty="0">
                <a:solidFill>
                  <a:srgbClr val="FF5050"/>
                </a:solidFill>
              </a:rPr>
              <a:t>   </a:t>
            </a:r>
            <a:r>
              <a:rPr lang="en-US" altLang="zh-CN" sz="2400" b="1" dirty="0">
                <a:solidFill>
                  <a:srgbClr val="FF5050"/>
                </a:solidFill>
              </a:rPr>
              <a:t>S</a:t>
            </a:r>
            <a:r>
              <a:rPr lang="en-US" altLang="zh-CN" sz="2400" b="1" dirty="0"/>
              <a:t> ∈</a:t>
            </a:r>
            <a:r>
              <a:rPr lang="en-US" altLang="zh-CN" sz="2400" b="1" dirty="0">
                <a:solidFill>
                  <a:srgbClr val="008080"/>
                </a:solidFill>
              </a:rPr>
              <a:t> </a:t>
            </a:r>
            <a:r>
              <a:rPr lang="en-US" altLang="zh-CN" sz="2400" b="1" dirty="0"/>
              <a:t>V</a:t>
            </a:r>
            <a:r>
              <a:rPr lang="en-US" altLang="zh-CN" sz="2400" b="1" baseline="-25000" dirty="0"/>
              <a:t>N</a:t>
            </a:r>
            <a:r>
              <a:rPr lang="en-US" altLang="zh-CN" sz="2400" b="1" dirty="0">
                <a:latin typeface="华文细黑" panose="02010600040101010101" pitchFamily="2" charset="-122"/>
              </a:rPr>
              <a:t> :</a:t>
            </a:r>
            <a:r>
              <a:rPr lang="zh-CN" altLang="en-US" sz="2400" b="1" dirty="0">
                <a:latin typeface="华文细黑" panose="02010600040101010101" pitchFamily="2" charset="-122"/>
              </a:rPr>
              <a:t>是文法的开始符号     （</a:t>
            </a:r>
            <a:r>
              <a:rPr lang="en-US" altLang="zh-CN" sz="2400" b="1" dirty="0">
                <a:latin typeface="华文细黑" panose="02010600040101010101" pitchFamily="2" charset="-122"/>
              </a:rPr>
              <a:t>Start Symbol</a:t>
            </a:r>
            <a:r>
              <a:rPr lang="zh-CN" altLang="en-US" sz="2400" b="1" dirty="0">
                <a:latin typeface="华文细黑" panose="02010600040101010101" pitchFamily="2" charset="-122"/>
              </a:rPr>
              <a:t>）</a:t>
            </a:r>
            <a:endParaRPr lang="zh-CN" altLang="en-US" sz="2400" b="1" dirty="0">
              <a:latin typeface="华文细黑" panose="02010600040101010101" pitchFamily="2" charset="-122"/>
            </a:endParaRPr>
          </a:p>
        </p:txBody>
      </p:sp>
      <p:sp>
        <p:nvSpPr>
          <p:cNvPr id="31748" name="Text Box 4"/>
          <p:cNvSpPr txBox="1">
            <a:spLocks noChangeArrowheads="1"/>
          </p:cNvSpPr>
          <p:nvPr/>
        </p:nvSpPr>
        <p:spPr bwMode="auto">
          <a:xfrm>
            <a:off x="971550" y="6453188"/>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zh-CN">
              <a:ea typeface="华文细黑" panose="02010600040101010101" pitchFamily="2" charset="-122"/>
            </a:endParaRPr>
          </a:p>
        </p:txBody>
      </p:sp>
      <p:graphicFrame>
        <p:nvGraphicFramePr>
          <p:cNvPr id="31749" name="Object 5"/>
          <p:cNvGraphicFramePr>
            <a:graphicFrameLocks noGrp="1" noChangeAspect="1"/>
          </p:cNvGraphicFramePr>
          <p:nvPr>
            <p:ph sz="half" idx="2"/>
          </p:nvPr>
        </p:nvGraphicFramePr>
        <p:xfrm>
          <a:off x="3286125" y="4357688"/>
          <a:ext cx="3778250" cy="503237"/>
        </p:xfrm>
        <a:graphic>
          <a:graphicData uri="http://schemas.openxmlformats.org/presentationml/2006/ole">
            <mc:AlternateContent xmlns:mc="http://schemas.openxmlformats.org/markup-compatibility/2006">
              <mc:Choice xmlns:v="urn:schemas-microsoft-com:vml" Requires="v">
                <p:oleObj spid="_x0000_s31917" name="Equation" r:id="rId1" imgW="1333500" imgH="228600" progId="Equation.DSMT4">
                  <p:embed/>
                </p:oleObj>
              </mc:Choice>
              <mc:Fallback>
                <p:oleObj name="Equation" r:id="rId1" imgW="1333500" imgH="228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4357688"/>
                        <a:ext cx="37782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0" name="Rectangle 2"/>
          <p:cNvSpPr>
            <a:spLocks noGrp="1" noChangeArrowheads="1"/>
          </p:cNvSpPr>
          <p:nvPr>
            <p:ph type="title"/>
          </p:nvPr>
        </p:nvSpPr>
        <p:spPr>
          <a:xfrm>
            <a:off x="457200" y="277813"/>
            <a:ext cx="8115300" cy="579437"/>
          </a:xfrm>
        </p:spPr>
        <p:txBody>
          <a:bodyPr/>
          <a:lstStyle/>
          <a:p>
            <a:pPr eaLnBrk="1" hangingPunct="1"/>
            <a:r>
              <a:rPr lang="en-US" altLang="zh-CN" sz="3600">
                <a:latin typeface="华文细黑" panose="02010600040101010101" pitchFamily="2" charset="-122"/>
              </a:rPr>
              <a:t>3.3 </a:t>
            </a:r>
            <a:r>
              <a:rPr lang="zh-CN" altLang="en-US" sz="3600" b="1">
                <a:latin typeface="华文细黑" panose="02010600040101010101" pitchFamily="2" charset="-122"/>
              </a:rPr>
              <a:t>文法和语言的形式定义</a:t>
            </a:r>
            <a:endParaRPr lang="zh-CN" altLang="en-US" sz="3600" b="1">
              <a:latin typeface="华文细黑" panose="020106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E915AC8-DDC6-49A2-82AC-EC831522384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2771" name="Rectangle 2"/>
          <p:cNvSpPr>
            <a:spLocks noGrp="1" noChangeArrowheads="1"/>
          </p:cNvSpPr>
          <p:nvPr>
            <p:ph type="body" idx="1"/>
          </p:nvPr>
        </p:nvSpPr>
        <p:spPr>
          <a:xfrm>
            <a:off x="533400" y="404813"/>
            <a:ext cx="8610600" cy="5576887"/>
          </a:xfrm>
          <a:noFill/>
        </p:spPr>
        <p:txBody>
          <a:bodyPr/>
          <a:lstStyle/>
          <a:p>
            <a:pPr eaLnBrk="1" hangingPunct="1"/>
            <a:r>
              <a:rPr lang="zh-CN" altLang="en-US" b="1" dirty="0"/>
              <a:t>例</a:t>
            </a:r>
            <a:r>
              <a:rPr lang="en-US" altLang="zh-CN" b="1" dirty="0"/>
              <a:t>3.1</a:t>
            </a:r>
            <a:r>
              <a:rPr lang="zh-CN" altLang="en-US" b="1" dirty="0"/>
              <a:t>：产生语言</a:t>
            </a:r>
            <a:r>
              <a:rPr lang="en-US" altLang="zh-CN" b="1" dirty="0"/>
              <a:t>{</a:t>
            </a:r>
            <a:r>
              <a:rPr lang="zh-CN" altLang="en-US" b="1" dirty="0"/>
              <a:t>标识符</a:t>
            </a:r>
            <a:r>
              <a:rPr lang="en-US" altLang="zh-CN" b="1" dirty="0"/>
              <a:t>}</a:t>
            </a:r>
            <a:r>
              <a:rPr lang="zh-CN" altLang="en-US" b="1" dirty="0"/>
              <a:t>的文法</a:t>
            </a:r>
            <a:endParaRPr lang="zh-CN" altLang="en-US" b="1" dirty="0"/>
          </a:p>
          <a:p>
            <a:pPr eaLnBrk="1" hangingPunct="1">
              <a:lnSpc>
                <a:spcPct val="110000"/>
              </a:lnSpc>
              <a:buFont typeface="Wingdings" panose="05000000000000000000" pitchFamily="2" charset="2"/>
              <a:buNone/>
            </a:pPr>
            <a:r>
              <a:rPr lang="zh-CN" altLang="en-US" sz="2800" b="1" dirty="0"/>
              <a:t>   </a:t>
            </a:r>
            <a:r>
              <a:rPr lang="en-US" altLang="zh-CN" sz="2800" b="1" dirty="0">
                <a:latin typeface="Times New Roman" panose="02020603050405020304" pitchFamily="18" charset="0"/>
                <a:cs typeface="Times New Roman" panose="02020603050405020304" pitchFamily="18" charset="0"/>
              </a:rPr>
              <a:t>G=</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V</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V</a:t>
            </a:r>
            <a:r>
              <a:rPr lang="en-US" altLang="zh-CN" sz="2800" b="1" baseline="-25000"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 P, I</a:t>
            </a:r>
            <a:r>
              <a:rPr lang="zh-CN" altLang="en-US"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zh-CN" altLang="en-US" sz="2800" b="1" dirty="0"/>
              <a:t>	其中：</a:t>
            </a:r>
            <a:endParaRPr lang="zh-CN" altLang="en-US" sz="2800" b="1" dirty="0"/>
          </a:p>
          <a:p>
            <a:pPr eaLnBrk="1" hangingPunct="1">
              <a:lnSpc>
                <a:spcPct val="110000"/>
              </a:lnSpc>
              <a:buFont typeface="Wingdings" panose="05000000000000000000" pitchFamily="2" charset="2"/>
              <a:buNone/>
            </a:pPr>
            <a:r>
              <a:rPr lang="zh-CN" altLang="en-US" sz="2800" b="1" dirty="0"/>
              <a:t>     	</a:t>
            </a:r>
            <a:r>
              <a:rPr lang="en-US" altLang="zh-CN" sz="2800" b="1" dirty="0">
                <a:latin typeface="Times New Roman" panose="02020603050405020304" pitchFamily="18" charset="0"/>
                <a:cs typeface="Times New Roman" panose="02020603050405020304" pitchFamily="18" charset="0"/>
              </a:rPr>
              <a:t>V</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{I, L, D}</a:t>
            </a:r>
            <a:endParaRPr lang="en-US" altLang="zh-CN" sz="2800" b="1"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V</a:t>
            </a:r>
            <a:r>
              <a:rPr lang="en-US" altLang="zh-CN" sz="2800" b="1" baseline="-25000"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 = {a, b, …z, 0, 1, …, 9}</a:t>
            </a:r>
            <a:endParaRPr lang="en-US" altLang="zh-CN" sz="2800" b="1"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P</a:t>
            </a:r>
            <a:r>
              <a:rPr lang="zh-CN" altLang="en-US"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I→L | IL | ID</a:t>
            </a:r>
            <a:endParaRPr lang="en-US" altLang="zh-CN" sz="2800" b="1"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L→a</a:t>
            </a:r>
            <a:r>
              <a:rPr lang="en-US" altLang="zh-CN" sz="2800" b="1" dirty="0">
                <a:latin typeface="Times New Roman" panose="02020603050405020304" pitchFamily="18" charset="0"/>
                <a:cs typeface="Times New Roman" panose="02020603050405020304" pitchFamily="18" charset="0"/>
              </a:rPr>
              <a:t> 	| b |… | z</a:t>
            </a:r>
            <a:endParaRPr lang="en-US" altLang="zh-CN" sz="2800" b="1"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D→0 | 1 | 2 | 3 | 4 | 5 | 6 | 7 | 8 | 9</a:t>
            </a:r>
            <a:endParaRPr lang="en-US" altLang="zh-CN"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E113C85-4DE0-45B9-A9A0-E85F43703A8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34499" name="Rectangle 3"/>
          <p:cNvSpPr>
            <a:spLocks noGrp="1" noChangeArrowheads="1"/>
          </p:cNvSpPr>
          <p:nvPr>
            <p:ph type="body" idx="1"/>
          </p:nvPr>
        </p:nvSpPr>
        <p:spPr>
          <a:xfrm>
            <a:off x="323850" y="1125538"/>
            <a:ext cx="8054975" cy="5256212"/>
          </a:xfrm>
          <a:noFill/>
        </p:spPr>
        <p:txBody>
          <a:bodyPr/>
          <a:lstStyle/>
          <a:p>
            <a:pPr eaLnBrk="1" hangingPunct="1">
              <a:spcBef>
                <a:spcPct val="50000"/>
              </a:spcBef>
            </a:pPr>
            <a:r>
              <a:rPr lang="zh-CN" altLang="en-US" sz="2600" b="1"/>
              <a:t>自然语言：</a:t>
            </a:r>
            <a:r>
              <a:rPr lang="zh-CN" altLang="en-US" sz="2200" b="1"/>
              <a:t>英语</a:t>
            </a:r>
            <a:r>
              <a:rPr lang="en-US" altLang="zh-CN" sz="2200" b="1"/>
              <a:t>——</a:t>
            </a:r>
            <a:r>
              <a:rPr lang="zh-CN" altLang="en-US" sz="2200" b="1"/>
              <a:t>符合相应规则</a:t>
            </a:r>
            <a:r>
              <a:rPr lang="en-US" altLang="zh-CN" sz="2200" b="1"/>
              <a:t>——</a:t>
            </a:r>
            <a:r>
              <a:rPr lang="zh-CN" altLang="en-US" sz="2200" b="1"/>
              <a:t>合法句子</a:t>
            </a:r>
            <a:endParaRPr lang="zh-CN" altLang="en-US" sz="2200" b="1"/>
          </a:p>
          <a:p>
            <a:pPr eaLnBrk="1" hangingPunct="1">
              <a:spcBef>
                <a:spcPct val="50000"/>
              </a:spcBef>
              <a:buFont typeface="Wingdings" panose="05000000000000000000" pitchFamily="2" charset="2"/>
              <a:buNone/>
            </a:pPr>
            <a:r>
              <a:rPr lang="zh-CN" altLang="en-US" sz="2200" b="1"/>
              <a:t>                  （字母表）    （语法）       （含义</a:t>
            </a:r>
            <a:r>
              <a:rPr lang="en-US" altLang="zh-CN" sz="2200" b="1"/>
              <a:t>-</a:t>
            </a:r>
            <a:r>
              <a:rPr lang="zh-CN" altLang="en-US" sz="2200" b="1"/>
              <a:t>语义）</a:t>
            </a:r>
            <a:endParaRPr lang="zh-CN" altLang="en-US" sz="2200" b="1"/>
          </a:p>
          <a:p>
            <a:pPr eaLnBrk="1" hangingPunct="1">
              <a:spcBef>
                <a:spcPct val="50000"/>
              </a:spcBef>
            </a:pPr>
            <a:r>
              <a:rPr lang="zh-CN" altLang="en-US" sz="2600" b="1"/>
              <a:t>编程语言：</a:t>
            </a:r>
            <a:endParaRPr lang="zh-CN" altLang="en-US" sz="2600" b="1"/>
          </a:p>
          <a:p>
            <a:pPr lvl="1" eaLnBrk="1" hangingPunct="1">
              <a:spcBef>
                <a:spcPct val="50000"/>
              </a:spcBef>
            </a:pPr>
            <a:r>
              <a:rPr lang="zh-CN" altLang="en-US" sz="2200" b="1"/>
              <a:t>规定什么样的符号是程序允许的（终极符集</a:t>
            </a:r>
            <a:r>
              <a:rPr lang="en-US" altLang="zh-CN" sz="2200" b="1"/>
              <a:t>—</a:t>
            </a:r>
            <a:r>
              <a:rPr lang="zh-CN" altLang="en-US" sz="2200" b="1"/>
              <a:t>字母表）</a:t>
            </a:r>
            <a:endParaRPr lang="zh-CN" altLang="en-US" sz="2200" b="1"/>
          </a:p>
          <a:p>
            <a:pPr lvl="1" eaLnBrk="1" hangingPunct="1">
              <a:spcBef>
                <a:spcPct val="50000"/>
              </a:spcBef>
            </a:pPr>
            <a:r>
              <a:rPr lang="zh-CN" altLang="en-US" sz="2200" b="1"/>
              <a:t>什么样的符号串是合法程序（定义语言的语法）</a:t>
            </a:r>
            <a:endParaRPr lang="zh-CN" altLang="en-US" sz="2200" b="1"/>
          </a:p>
          <a:p>
            <a:pPr lvl="1" eaLnBrk="1" hangingPunct="1">
              <a:spcBef>
                <a:spcPct val="50000"/>
              </a:spcBef>
            </a:pPr>
            <a:r>
              <a:rPr lang="zh-CN" altLang="en-US" sz="2200" b="1"/>
              <a:t>对合法程序赋予什么样的含义（语义）</a:t>
            </a:r>
            <a:endParaRPr lang="zh-CN" altLang="en-US" sz="2200" b="1"/>
          </a:p>
          <a:p>
            <a:pPr eaLnBrk="1" hangingPunct="1">
              <a:spcBef>
                <a:spcPct val="50000"/>
              </a:spcBef>
            </a:pPr>
            <a:r>
              <a:rPr lang="zh-CN" altLang="en-US" sz="2600" b="1"/>
              <a:t>语义：</a:t>
            </a:r>
            <a:r>
              <a:rPr lang="zh-CN" altLang="en-US" sz="2600" b="1">
                <a:solidFill>
                  <a:srgbClr val="FF0000"/>
                </a:solidFill>
              </a:rPr>
              <a:t>自然语言</a:t>
            </a:r>
            <a:r>
              <a:rPr lang="zh-CN" altLang="en-US" sz="2600" b="1"/>
              <a:t>描述的多</a:t>
            </a:r>
            <a:endParaRPr lang="zh-CN" altLang="en-US" sz="2600" b="1"/>
          </a:p>
          <a:p>
            <a:pPr lvl="1" eaLnBrk="1" hangingPunct="1">
              <a:spcBef>
                <a:spcPct val="50000"/>
              </a:spcBef>
            </a:pPr>
            <a:r>
              <a:rPr lang="zh-CN" altLang="en-US" sz="2200" b="1"/>
              <a:t>如：标识符先定义、后使用；标识符不能重复定义</a:t>
            </a:r>
            <a:endParaRPr lang="zh-CN" altLang="en-US" sz="2200" b="1"/>
          </a:p>
          <a:p>
            <a:pPr lvl="1" eaLnBrk="1" hangingPunct="1">
              <a:spcBef>
                <a:spcPct val="50000"/>
              </a:spcBef>
            </a:pPr>
            <a:r>
              <a:rPr lang="zh-CN" altLang="en-US" sz="2200" b="1">
                <a:solidFill>
                  <a:srgbClr val="FF0000"/>
                </a:solidFill>
              </a:rPr>
              <a:t>非形式化</a:t>
            </a:r>
            <a:r>
              <a:rPr lang="en-US" altLang="zh-CN" sz="2200" b="1"/>
              <a:t>——</a:t>
            </a:r>
            <a:r>
              <a:rPr lang="zh-CN" altLang="en-US" sz="2200" b="1"/>
              <a:t>不利于机械翻译</a:t>
            </a:r>
            <a:endParaRPr lang="zh-CN" altLang="en-US" sz="2200" b="1"/>
          </a:p>
          <a:p>
            <a:pPr lvl="1" eaLnBrk="1" hangingPunct="1"/>
            <a:endParaRPr lang="en-US" altLang="zh-CN" sz="2200" b="1"/>
          </a:p>
        </p:txBody>
      </p:sp>
      <p:sp>
        <p:nvSpPr>
          <p:cNvPr id="6148" name="Text Box 4"/>
          <p:cNvSpPr txBox="1">
            <a:spLocks noChangeArrowheads="1"/>
          </p:cNvSpPr>
          <p:nvPr/>
        </p:nvSpPr>
        <p:spPr bwMode="auto">
          <a:xfrm>
            <a:off x="395288" y="476250"/>
            <a:ext cx="8458200" cy="579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华文细黑" panose="02010600040101010101" pitchFamily="2" charset="-122"/>
                <a:ea typeface="华文细黑" panose="02010600040101010101" pitchFamily="2" charset="-122"/>
              </a:rPr>
              <a:t>3.1  </a:t>
            </a:r>
            <a:r>
              <a:rPr lang="zh-CN" altLang="en-US" sz="3200" b="1">
                <a:latin typeface="华文细黑" panose="02010600040101010101" pitchFamily="2" charset="-122"/>
                <a:ea typeface="华文细黑" panose="02010600040101010101" pitchFamily="2" charset="-122"/>
              </a:rPr>
              <a:t>文法的引入</a:t>
            </a:r>
            <a:r>
              <a:rPr lang="zh-CN" altLang="en-US">
                <a:solidFill>
                  <a:srgbClr val="000000"/>
                </a:solidFill>
                <a:latin typeface="华文细黑" panose="02010600040101010101" pitchFamily="2" charset="-122"/>
                <a:ea typeface="华文细黑" panose="02010600040101010101" pitchFamily="2" charset="-122"/>
              </a:rPr>
              <a:t> </a:t>
            </a:r>
            <a:endParaRPr lang="zh-CN" altLang="en-US">
              <a:solidFill>
                <a:srgbClr val="00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blinds(horizontal)">
                                      <p:cBhvr>
                                        <p:cTn id="7" dur="500"/>
                                        <p:tgtEl>
                                          <p:spTgt spid="2344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10" dur="500"/>
                                        <p:tgtEl>
                                          <p:spTgt spid="2344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4499">
                                            <p:txEl>
                                              <p:pRg st="2" end="2"/>
                                            </p:txEl>
                                          </p:spTgt>
                                        </p:tgtEl>
                                        <p:attrNameLst>
                                          <p:attrName>style.visibility</p:attrName>
                                        </p:attrNameLst>
                                      </p:cBhvr>
                                      <p:to>
                                        <p:strVal val="visible"/>
                                      </p:to>
                                    </p:set>
                                    <p:animEffect transition="in" filter="blinds(horizontal)">
                                      <p:cBhvr>
                                        <p:cTn id="15" dur="500"/>
                                        <p:tgtEl>
                                          <p:spTgt spid="2344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4499">
                                            <p:txEl>
                                              <p:pRg st="3" end="3"/>
                                            </p:txEl>
                                          </p:spTgt>
                                        </p:tgtEl>
                                        <p:attrNameLst>
                                          <p:attrName>style.visibility</p:attrName>
                                        </p:attrNameLst>
                                      </p:cBhvr>
                                      <p:to>
                                        <p:strVal val="visible"/>
                                      </p:to>
                                    </p:set>
                                    <p:animEffect transition="in" filter="blinds(horizontal)">
                                      <p:cBhvr>
                                        <p:cTn id="20" dur="500"/>
                                        <p:tgtEl>
                                          <p:spTgt spid="23449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34499">
                                            <p:txEl>
                                              <p:pRg st="4" end="4"/>
                                            </p:txEl>
                                          </p:spTgt>
                                        </p:tgtEl>
                                        <p:attrNameLst>
                                          <p:attrName>style.visibility</p:attrName>
                                        </p:attrNameLst>
                                      </p:cBhvr>
                                      <p:to>
                                        <p:strVal val="visible"/>
                                      </p:to>
                                    </p:set>
                                    <p:animEffect transition="in" filter="blinds(horizontal)">
                                      <p:cBhvr>
                                        <p:cTn id="25" dur="500"/>
                                        <p:tgtEl>
                                          <p:spTgt spid="23449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34499">
                                            <p:txEl>
                                              <p:pRg st="5" end="5"/>
                                            </p:txEl>
                                          </p:spTgt>
                                        </p:tgtEl>
                                        <p:attrNameLst>
                                          <p:attrName>style.visibility</p:attrName>
                                        </p:attrNameLst>
                                      </p:cBhvr>
                                      <p:to>
                                        <p:strVal val="visible"/>
                                      </p:to>
                                    </p:set>
                                    <p:animEffect transition="in" filter="blinds(horizontal)">
                                      <p:cBhvr>
                                        <p:cTn id="30" dur="500"/>
                                        <p:tgtEl>
                                          <p:spTgt spid="23449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34499">
                                            <p:txEl>
                                              <p:pRg st="6" end="6"/>
                                            </p:txEl>
                                          </p:spTgt>
                                        </p:tgtEl>
                                        <p:attrNameLst>
                                          <p:attrName>style.visibility</p:attrName>
                                        </p:attrNameLst>
                                      </p:cBhvr>
                                      <p:to>
                                        <p:strVal val="visible"/>
                                      </p:to>
                                    </p:set>
                                    <p:animEffect transition="in" filter="blinds(horizontal)">
                                      <p:cBhvr>
                                        <p:cTn id="35" dur="500"/>
                                        <p:tgtEl>
                                          <p:spTgt spid="23449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34499">
                                            <p:txEl>
                                              <p:pRg st="7" end="7"/>
                                            </p:txEl>
                                          </p:spTgt>
                                        </p:tgtEl>
                                        <p:attrNameLst>
                                          <p:attrName>style.visibility</p:attrName>
                                        </p:attrNameLst>
                                      </p:cBhvr>
                                      <p:to>
                                        <p:strVal val="visible"/>
                                      </p:to>
                                    </p:set>
                                    <p:animEffect transition="in" filter="blinds(horizontal)">
                                      <p:cBhvr>
                                        <p:cTn id="40" dur="500"/>
                                        <p:tgtEl>
                                          <p:spTgt spid="23449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34499">
                                            <p:txEl>
                                              <p:pRg st="8" end="8"/>
                                            </p:txEl>
                                          </p:spTgt>
                                        </p:tgtEl>
                                        <p:attrNameLst>
                                          <p:attrName>style.visibility</p:attrName>
                                        </p:attrNameLst>
                                      </p:cBhvr>
                                      <p:to>
                                        <p:strVal val="visible"/>
                                      </p:to>
                                    </p:set>
                                    <p:animEffect transition="in" filter="blinds(horizontal)">
                                      <p:cBhvr>
                                        <p:cTn id="45" dur="500"/>
                                        <p:tgtEl>
                                          <p:spTgt spid="234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5BD9D86-4C48-47D5-8A49-272B0841E9ED}"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3795" name="Rectangle 3"/>
          <p:cNvSpPr>
            <a:spLocks noGrp="1" noChangeArrowheads="1"/>
          </p:cNvSpPr>
          <p:nvPr>
            <p:ph type="body" sz="half" idx="1"/>
          </p:nvPr>
        </p:nvSpPr>
        <p:spPr>
          <a:xfrm>
            <a:off x="457200" y="1052513"/>
            <a:ext cx="8002588" cy="5078412"/>
          </a:xfrm>
          <a:noFill/>
        </p:spPr>
        <p:txBody>
          <a:bodyPr/>
          <a:lstStyle/>
          <a:p>
            <a:pPr eaLnBrk="1" hangingPunct="1">
              <a:lnSpc>
                <a:spcPct val="150000"/>
              </a:lnSpc>
            </a:pPr>
            <a:r>
              <a:rPr lang="zh-CN" altLang="en-US" sz="2600" b="1" dirty="0"/>
              <a:t>例</a:t>
            </a:r>
            <a:r>
              <a:rPr lang="en-US" altLang="zh-CN" sz="2600" b="1" dirty="0"/>
              <a:t>3.2</a:t>
            </a:r>
            <a:r>
              <a:rPr lang="zh-CN" altLang="en-US" sz="2600" b="1" dirty="0"/>
              <a:t>：生成语言                            的文法</a:t>
            </a:r>
            <a:endParaRPr lang="zh-CN" altLang="en-US" sz="2600" b="1" dirty="0"/>
          </a:p>
          <a:p>
            <a:pPr eaLnBrk="1" hangingPunct="1">
              <a:lnSpc>
                <a:spcPct val="150000"/>
              </a:lnSpc>
              <a:buFont typeface="Wingdings" panose="05000000000000000000" pitchFamily="2" charset="2"/>
              <a:buNone/>
            </a:pPr>
            <a:r>
              <a:rPr lang="zh-CN" altLang="en-US" sz="2600" b="1" dirty="0"/>
              <a:t>	</a:t>
            </a:r>
            <a:r>
              <a:rPr lang="en-US" altLang="zh-CN" sz="2600" b="1" dirty="0"/>
              <a:t>G[S]</a:t>
            </a:r>
            <a:r>
              <a:rPr lang="zh-CN" altLang="en-US" sz="2600" b="1" dirty="0"/>
              <a:t>：</a:t>
            </a:r>
            <a:endParaRPr lang="zh-CN" altLang="en-US" sz="2600" b="1" dirty="0"/>
          </a:p>
          <a:p>
            <a:pPr eaLnBrk="1" hangingPunct="1">
              <a:lnSpc>
                <a:spcPct val="150000"/>
              </a:lnSpc>
              <a:buFont typeface="Wingdings" panose="05000000000000000000" pitchFamily="2" charset="2"/>
              <a:buNone/>
            </a:pPr>
            <a:r>
              <a:rPr lang="zh-CN" altLang="en-US" sz="2600" b="1" dirty="0"/>
              <a:t>		</a:t>
            </a:r>
            <a:r>
              <a:rPr lang="en-US" altLang="zh-CN" sz="2600" b="1" dirty="0"/>
              <a:t>S→AB</a:t>
            </a:r>
            <a:endParaRPr lang="en-US" altLang="zh-CN" sz="2600" b="1" dirty="0"/>
          </a:p>
          <a:p>
            <a:pPr eaLnBrk="1" hangingPunct="1">
              <a:lnSpc>
                <a:spcPct val="150000"/>
              </a:lnSpc>
              <a:buFont typeface="Wingdings" panose="05000000000000000000" pitchFamily="2" charset="2"/>
              <a:buNone/>
            </a:pPr>
            <a:r>
              <a:rPr lang="en-US" altLang="zh-CN" sz="2600" b="1" dirty="0"/>
              <a:t>		</a:t>
            </a:r>
            <a:r>
              <a:rPr lang="en-US" altLang="zh-CN" sz="2600" b="1" dirty="0" err="1"/>
              <a:t>A→aA</a:t>
            </a:r>
            <a:r>
              <a:rPr lang="en-US" altLang="zh-CN" sz="2600" b="1" dirty="0"/>
              <a:t> | a</a:t>
            </a:r>
            <a:endParaRPr lang="en-US" altLang="zh-CN" sz="2600" b="1" dirty="0"/>
          </a:p>
          <a:p>
            <a:pPr eaLnBrk="1" hangingPunct="1">
              <a:lnSpc>
                <a:spcPct val="150000"/>
              </a:lnSpc>
              <a:buFont typeface="Wingdings" panose="05000000000000000000" pitchFamily="2" charset="2"/>
              <a:buNone/>
            </a:pPr>
            <a:r>
              <a:rPr lang="en-US" altLang="zh-CN" sz="2600" b="1" dirty="0"/>
              <a:t>		</a:t>
            </a:r>
            <a:r>
              <a:rPr lang="en-US" altLang="zh-CN" sz="2600" b="1" dirty="0" err="1"/>
              <a:t>B→bB</a:t>
            </a:r>
            <a:r>
              <a:rPr lang="en-US" altLang="zh-CN" sz="2600" b="1" dirty="0"/>
              <a:t> | b</a:t>
            </a:r>
            <a:endParaRPr lang="en-US" altLang="zh-CN" sz="2600" b="1" dirty="0"/>
          </a:p>
          <a:p>
            <a:pPr eaLnBrk="1" hangingPunct="1">
              <a:lnSpc>
                <a:spcPct val="150000"/>
              </a:lnSpc>
              <a:buFont typeface="Wingdings" panose="05000000000000000000" pitchFamily="2" charset="2"/>
              <a:buNone/>
            </a:pPr>
            <a:r>
              <a:rPr lang="zh-CN" altLang="en-US" sz="2600" b="1" dirty="0"/>
              <a:t>写文法时，可省略</a:t>
            </a:r>
            <a:r>
              <a:rPr lang="en-US" altLang="zh-CN" sz="2600" b="1" dirty="0"/>
              <a:t>V</a:t>
            </a:r>
            <a:r>
              <a:rPr lang="en-US" altLang="zh-CN" sz="2600" b="1" baseline="-25000" dirty="0"/>
              <a:t>N</a:t>
            </a:r>
            <a:r>
              <a:rPr lang="zh-CN" altLang="en-US" sz="2600" b="1" dirty="0"/>
              <a:t>和</a:t>
            </a:r>
            <a:r>
              <a:rPr lang="en-US" altLang="zh-CN" sz="2600" b="1" dirty="0"/>
              <a:t>V</a:t>
            </a:r>
            <a:r>
              <a:rPr lang="en-US" altLang="zh-CN" sz="2600" b="1" baseline="-25000" dirty="0"/>
              <a:t>T</a:t>
            </a:r>
            <a:r>
              <a:rPr lang="en-US" altLang="zh-CN" sz="2600" b="1" dirty="0"/>
              <a:t> </a:t>
            </a:r>
            <a:r>
              <a:rPr lang="zh-CN" altLang="en-US" sz="2600" b="1" dirty="0"/>
              <a:t>，直接写出规则即可。</a:t>
            </a:r>
            <a:endParaRPr lang="zh-CN" altLang="en-US" sz="2600" b="1" dirty="0"/>
          </a:p>
        </p:txBody>
      </p:sp>
      <p:graphicFrame>
        <p:nvGraphicFramePr>
          <p:cNvPr id="33796" name="Object 4"/>
          <p:cNvGraphicFramePr>
            <a:graphicFrameLocks noGrp="1" noChangeAspect="1"/>
          </p:cNvGraphicFramePr>
          <p:nvPr>
            <p:ph sz="half" idx="2"/>
          </p:nvPr>
        </p:nvGraphicFramePr>
        <p:xfrm>
          <a:off x="3419475" y="1196975"/>
          <a:ext cx="2520950" cy="555625"/>
        </p:xfrm>
        <a:graphic>
          <a:graphicData uri="http://schemas.openxmlformats.org/presentationml/2006/ole">
            <mc:AlternateContent xmlns:mc="http://schemas.openxmlformats.org/markup-compatibility/2006">
              <mc:Choice xmlns:v="urn:schemas-microsoft-com:vml" Requires="v">
                <p:oleObj spid="_x0000_s33963" name="Equation" r:id="rId1" imgW="1257300" imgH="228600" progId="Equation.DSMT4">
                  <p:embed/>
                </p:oleObj>
              </mc:Choice>
              <mc:Fallback>
                <p:oleObj name="Equation" r:id="rId1" imgW="1257300" imgH="228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196975"/>
                        <a:ext cx="25209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72D2D97-701F-4402-9559-11EAB0D70B46}"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4819" name="Rectangle 2"/>
          <p:cNvSpPr>
            <a:spLocks noChangeArrowheads="1"/>
          </p:cNvSpPr>
          <p:nvPr/>
        </p:nvSpPr>
        <p:spPr bwMode="auto">
          <a:xfrm>
            <a:off x="611188" y="620713"/>
            <a:ext cx="7056437"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kumimoji="0" lang="zh-CN" altLang="en-US" b="1" dirty="0">
                <a:ea typeface="华文细黑" panose="02010600040101010101" pitchFamily="2" charset="-122"/>
                <a:cs typeface="Times New Roman" panose="02020603050405020304" pitchFamily="18" charset="0"/>
              </a:rPr>
              <a:t>例</a:t>
            </a:r>
            <a:r>
              <a:rPr kumimoji="0" lang="en-US" altLang="zh-CN" b="1" dirty="0">
                <a:ea typeface="华文细黑" panose="02010600040101010101" pitchFamily="2" charset="-122"/>
                <a:cs typeface="Times New Roman" panose="02020603050405020304" pitchFamily="18" charset="0"/>
              </a:rPr>
              <a:t>3.3</a:t>
            </a:r>
            <a:r>
              <a:rPr kumimoji="0" lang="zh-CN" altLang="en-US" b="1" dirty="0">
                <a:ea typeface="华文细黑" panose="02010600040101010101" pitchFamily="2" charset="-122"/>
                <a:cs typeface="Times New Roman" panose="02020603050405020304" pitchFamily="18" charset="0"/>
              </a:rPr>
              <a:t>：给出语言</a:t>
            </a:r>
            <a:r>
              <a:rPr kumimoji="0" lang="en-US" altLang="zh-CN" dirty="0">
                <a:ea typeface="华文细黑" panose="02010600040101010101" pitchFamily="2" charset="-122"/>
                <a:cs typeface="Times New Roman" panose="02020603050405020304" pitchFamily="18" charset="0"/>
              </a:rPr>
              <a:t>{</a:t>
            </a:r>
            <a:r>
              <a:rPr kumimoji="0" lang="zh-CN" altLang="en-US" dirty="0">
                <a:ea typeface="华文细黑" panose="02010600040101010101" pitchFamily="2" charset="-122"/>
                <a:cs typeface="Times New Roman" panose="02020603050405020304" pitchFamily="18" charset="0"/>
              </a:rPr>
              <a:t>无符号整数</a:t>
            </a:r>
            <a:r>
              <a:rPr kumimoji="0" lang="en-US" altLang="zh-CN" dirty="0">
                <a:ea typeface="华文细黑" panose="02010600040101010101" pitchFamily="2" charset="-122"/>
                <a:cs typeface="Times New Roman" panose="02020603050405020304" pitchFamily="18" charset="0"/>
              </a:rPr>
              <a:t>}</a:t>
            </a:r>
            <a:r>
              <a:rPr kumimoji="0" lang="zh-CN" altLang="en-US" dirty="0">
                <a:ea typeface="华文细黑" panose="02010600040101010101" pitchFamily="2" charset="-122"/>
                <a:cs typeface="Times New Roman" panose="02020603050405020304" pitchFamily="18" charset="0"/>
              </a:rPr>
              <a:t>的文法</a:t>
            </a:r>
            <a:endParaRPr kumimoji="0" lang="zh-CN" altLang="en-US" dirty="0">
              <a:latin typeface="Arial" panose="020B0604020202020204" pitchFamily="34" charset="0"/>
              <a:ea typeface="华文细黑" panose="02010600040101010101" pitchFamily="2" charset="-122"/>
              <a:cs typeface="Times New Roman" panose="02020603050405020304" pitchFamily="18" charset="0"/>
            </a:endParaRPr>
          </a:p>
          <a:p>
            <a:pPr>
              <a:lnSpc>
                <a:spcPct val="105000"/>
              </a:lnSpc>
            </a:pPr>
            <a:r>
              <a:rPr kumimoji="0" lang="zh-CN" altLang="en-US" dirty="0">
                <a:ea typeface="华文细黑" panose="02010600040101010101" pitchFamily="2" charset="-122"/>
                <a:cs typeface="Times New Roman" panose="02020603050405020304" pitchFamily="18" charset="0"/>
              </a:rPr>
              <a:t>解</a:t>
            </a:r>
            <a:r>
              <a:rPr kumimoji="0" lang="zh-CN" altLang="en-US" b="1" dirty="0">
                <a:ea typeface="华文细黑" panose="02010600040101010101" pitchFamily="2" charset="-122"/>
                <a:cs typeface="Times New Roman" panose="02020603050405020304" pitchFamily="18" charset="0"/>
              </a:rPr>
              <a:t>：    </a:t>
            </a:r>
            <a:r>
              <a:rPr kumimoji="0" lang="en-US" altLang="zh-CN" b="1" dirty="0">
                <a:ea typeface="华文细黑" panose="02010600040101010101" pitchFamily="2" charset="-122"/>
                <a:cs typeface="Times New Roman" panose="02020603050405020304" pitchFamily="18" charset="0"/>
              </a:rPr>
              <a:t>&lt;</a:t>
            </a:r>
            <a:r>
              <a:rPr kumimoji="0" lang="en-US" altLang="zh-CN" b="1" dirty="0" err="1">
                <a:ea typeface="华文细黑" panose="02010600040101010101" pitchFamily="2" charset="-122"/>
                <a:cs typeface="Times New Roman" panose="02020603050405020304" pitchFamily="18" charset="0"/>
              </a:rPr>
              <a:t>num</a:t>
            </a:r>
            <a:r>
              <a:rPr kumimoji="0" lang="en-US" altLang="zh-CN" b="1" dirty="0">
                <a:ea typeface="华文细黑" panose="02010600040101010101" pitchFamily="2" charset="-122"/>
                <a:cs typeface="Times New Roman" panose="02020603050405020304" pitchFamily="18" charset="0"/>
              </a:rPr>
              <a:t>&gt;→&lt;</a:t>
            </a:r>
            <a:r>
              <a:rPr kumimoji="0" lang="en-US" altLang="zh-CN" b="1" dirty="0" err="1">
                <a:ea typeface="华文细黑" panose="02010600040101010101" pitchFamily="2" charset="-122"/>
                <a:cs typeface="Times New Roman" panose="02020603050405020304" pitchFamily="18" charset="0"/>
              </a:rPr>
              <a:t>num</a:t>
            </a:r>
            <a:r>
              <a:rPr kumimoji="0" lang="en-US" altLang="zh-CN" b="1" dirty="0">
                <a:ea typeface="华文细黑" panose="02010600040101010101" pitchFamily="2" charset="-122"/>
                <a:cs typeface="Times New Roman" panose="02020603050405020304" pitchFamily="18" charset="0"/>
              </a:rPr>
              <a:t>&gt;&lt;digit&gt; | &lt;digit&gt;</a:t>
            </a:r>
            <a:endParaRPr kumimoji="0" lang="en-US" altLang="zh-CN" b="1" dirty="0">
              <a:latin typeface="Arial" panose="020B0604020202020204" pitchFamily="34" charset="0"/>
              <a:ea typeface="华文细黑" panose="02010600040101010101" pitchFamily="2" charset="-122"/>
              <a:cs typeface="Times New Roman" panose="02020603050405020304" pitchFamily="18" charset="0"/>
            </a:endParaRPr>
          </a:p>
          <a:p>
            <a:pPr>
              <a:lnSpc>
                <a:spcPct val="105000"/>
              </a:lnSpc>
            </a:pPr>
            <a:r>
              <a:rPr kumimoji="0" lang="en-US" altLang="zh-CN" b="1" dirty="0">
                <a:ea typeface="华文细黑" panose="02010600040101010101" pitchFamily="2" charset="-122"/>
                <a:cs typeface="Times New Roman" panose="02020603050405020304" pitchFamily="18" charset="0"/>
              </a:rPr>
              <a:t>	&lt;digit&gt;→0 | 1 | 2 | 3 | 4 | 5 | 6 | 7 | 8 | 9</a:t>
            </a:r>
            <a:endParaRPr kumimoji="0" lang="en-US" altLang="zh-CN" b="1" dirty="0">
              <a:latin typeface="Arial" panose="020B0604020202020204" pitchFamily="34" charset="0"/>
              <a:ea typeface="华文细黑" panose="02010600040101010101" pitchFamily="2" charset="-122"/>
              <a:cs typeface="Times New Roman" panose="02020603050405020304" pitchFamily="18" charset="0"/>
            </a:endParaRPr>
          </a:p>
          <a:p>
            <a:pPr>
              <a:lnSpc>
                <a:spcPct val="105000"/>
              </a:lnSpc>
            </a:pPr>
            <a:r>
              <a:rPr kumimoji="0" lang="zh-CN" altLang="en-US" b="1" dirty="0">
                <a:ea typeface="华文细黑" panose="02010600040101010101" pitchFamily="2" charset="-122"/>
                <a:cs typeface="Times New Roman" panose="02020603050405020304" pitchFamily="18" charset="0"/>
              </a:rPr>
              <a:t>分别用推导和语法树表示</a:t>
            </a:r>
            <a:r>
              <a:rPr kumimoji="0" lang="en-US" altLang="zh-CN" b="1" dirty="0">
                <a:ea typeface="华文细黑" panose="02010600040101010101" pitchFamily="2" charset="-122"/>
                <a:cs typeface="Times New Roman" panose="02020603050405020304" pitchFamily="18" charset="0"/>
              </a:rPr>
              <a:t>248</a:t>
            </a:r>
            <a:r>
              <a:rPr kumimoji="0" lang="zh-CN" altLang="en-US" b="1" dirty="0">
                <a:ea typeface="华文细黑" panose="02010600040101010101" pitchFamily="2" charset="-122"/>
                <a:cs typeface="Times New Roman" panose="02020603050405020304" pitchFamily="18" charset="0"/>
              </a:rPr>
              <a:t>的生成过程：</a:t>
            </a:r>
            <a:endParaRPr kumimoji="0" lang="zh-CN" altLang="en-US" b="1" dirty="0">
              <a:latin typeface="Arial" panose="020B0604020202020204" pitchFamily="34" charset="0"/>
              <a:ea typeface="华文细黑" panose="02010600040101010101" pitchFamily="2" charset="-122"/>
              <a:cs typeface="Times New Roman" panose="02020603050405020304" pitchFamily="18" charset="0"/>
            </a:endParaRPr>
          </a:p>
        </p:txBody>
      </p:sp>
      <p:sp>
        <p:nvSpPr>
          <p:cNvPr id="34820" name="Text Box 4"/>
          <p:cNvSpPr txBox="1">
            <a:spLocks noChangeArrowheads="1"/>
          </p:cNvSpPr>
          <p:nvPr/>
        </p:nvSpPr>
        <p:spPr bwMode="auto">
          <a:xfrm>
            <a:off x="4146550" y="3073400"/>
            <a:ext cx="15367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dirty="0">
                <a:ea typeface="华文细黑" panose="02010600040101010101" pitchFamily="2" charset="-122"/>
                <a:cs typeface="Times New Roman" panose="02020603050405020304" pitchFamily="18" charset="0"/>
              </a:rPr>
              <a:t>    &lt;</a:t>
            </a:r>
            <a:r>
              <a:rPr kumimoji="0" lang="en-US" altLang="zh-CN" sz="1800" b="1" dirty="0" err="1">
                <a:ea typeface="华文细黑" panose="02010600040101010101" pitchFamily="2" charset="-122"/>
                <a:cs typeface="Times New Roman" panose="02020603050405020304" pitchFamily="18" charset="0"/>
              </a:rPr>
              <a:t>num</a:t>
            </a:r>
            <a:r>
              <a:rPr kumimoji="0" lang="en-US" altLang="zh-CN" sz="1800" b="1" dirty="0">
                <a:ea typeface="华文细黑" panose="02010600040101010101" pitchFamily="2" charset="-122"/>
                <a:cs typeface="Times New Roman" panose="02020603050405020304" pitchFamily="18" charset="0"/>
              </a:rPr>
              <a:t>&gt;</a:t>
            </a:r>
            <a:endParaRPr kumimoji="0" lang="en-US" altLang="zh-CN" sz="1800" b="1" dirty="0">
              <a:latin typeface="Arial" panose="020B0604020202020204" pitchFamily="34" charset="0"/>
              <a:ea typeface="华文细黑" panose="02010600040101010101" pitchFamily="2" charset="-122"/>
              <a:cs typeface="Times New Roman" panose="02020603050405020304" pitchFamily="18" charset="0"/>
            </a:endParaRPr>
          </a:p>
        </p:txBody>
      </p:sp>
      <p:sp>
        <p:nvSpPr>
          <p:cNvPr id="34823" name="Text Box 5"/>
          <p:cNvSpPr txBox="1">
            <a:spLocks noChangeArrowheads="1"/>
          </p:cNvSpPr>
          <p:nvPr/>
        </p:nvSpPr>
        <p:spPr bwMode="auto">
          <a:xfrm>
            <a:off x="4859338" y="3635375"/>
            <a:ext cx="1176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600" b="1">
                <a:ea typeface="华文细黑" panose="02010600040101010101" pitchFamily="2" charset="-122"/>
                <a:cs typeface="Times New Roman" panose="02020603050405020304" pitchFamily="18" charset="0"/>
              </a:rPr>
              <a:t>   &lt;</a:t>
            </a:r>
            <a:r>
              <a:rPr kumimoji="0" lang="en-US" altLang="zh-CN" sz="1800" b="1">
                <a:ea typeface="华文细黑" panose="02010600040101010101" pitchFamily="2" charset="-122"/>
                <a:cs typeface="Times New Roman" panose="02020603050405020304" pitchFamily="18" charset="0"/>
              </a:rPr>
              <a:t>digit</a:t>
            </a:r>
            <a:r>
              <a:rPr kumimoji="0" lang="en-US" altLang="zh-CN" sz="1600" b="1">
                <a:ea typeface="华文细黑" panose="02010600040101010101" pitchFamily="2" charset="-122"/>
                <a:cs typeface="Times New Roman" panose="02020603050405020304" pitchFamily="18" charset="0"/>
              </a:rPr>
              <a:t>&gt;</a:t>
            </a:r>
            <a:endParaRPr kumimoji="0" lang="en-US" altLang="zh-CN" sz="1600" b="1">
              <a:latin typeface="Arial" panose="020B0604020202020204" pitchFamily="34" charset="0"/>
              <a:ea typeface="华文细黑" panose="02010600040101010101" pitchFamily="2" charset="-122"/>
              <a:cs typeface="Times New Roman" panose="02020603050405020304" pitchFamily="18" charset="0"/>
            </a:endParaRPr>
          </a:p>
        </p:txBody>
      </p:sp>
      <p:sp>
        <p:nvSpPr>
          <p:cNvPr id="34824" name="Text Box 6"/>
          <p:cNvSpPr txBox="1">
            <a:spLocks noChangeArrowheads="1"/>
          </p:cNvSpPr>
          <p:nvPr/>
        </p:nvSpPr>
        <p:spPr bwMode="auto">
          <a:xfrm>
            <a:off x="3792538" y="3635375"/>
            <a:ext cx="949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ea typeface="华文细黑" panose="02010600040101010101" pitchFamily="2" charset="-122"/>
                <a:cs typeface="Times New Roman" panose="02020603050405020304" pitchFamily="18" charset="0"/>
              </a:rPr>
              <a:t>&lt;num&gt;</a:t>
            </a:r>
            <a:endParaRPr kumimoji="0" lang="en-US" altLang="zh-CN" sz="1800" b="1">
              <a:latin typeface="Arial" panose="020B0604020202020204" pitchFamily="34" charset="0"/>
              <a:ea typeface="华文细黑" panose="02010600040101010101" pitchFamily="2" charset="-122"/>
              <a:cs typeface="Times New Roman" panose="02020603050405020304" pitchFamily="18" charset="0"/>
            </a:endParaRPr>
          </a:p>
        </p:txBody>
      </p:sp>
      <p:sp>
        <p:nvSpPr>
          <p:cNvPr id="34825" name="Line 7"/>
          <p:cNvSpPr>
            <a:spLocks noChangeShapeType="1"/>
          </p:cNvSpPr>
          <p:nvPr/>
        </p:nvSpPr>
        <p:spPr bwMode="auto">
          <a:xfrm flipH="1">
            <a:off x="4340225" y="3417888"/>
            <a:ext cx="379413" cy="254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26" name="Line 8"/>
          <p:cNvSpPr>
            <a:spLocks noChangeShapeType="1"/>
          </p:cNvSpPr>
          <p:nvPr/>
        </p:nvSpPr>
        <p:spPr bwMode="auto">
          <a:xfrm>
            <a:off x="4973638" y="3424238"/>
            <a:ext cx="371475" cy="2476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27" name="Text Box 9"/>
          <p:cNvSpPr txBox="1">
            <a:spLocks noChangeArrowheads="1"/>
          </p:cNvSpPr>
          <p:nvPr/>
        </p:nvSpPr>
        <p:spPr bwMode="auto">
          <a:xfrm>
            <a:off x="4235450" y="4189413"/>
            <a:ext cx="11763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dirty="0">
                <a:ea typeface="华文细黑" panose="02010600040101010101" pitchFamily="2" charset="-122"/>
                <a:cs typeface="Times New Roman" panose="02020603050405020304" pitchFamily="18" charset="0"/>
              </a:rPr>
              <a:t>&lt;digit&gt;</a:t>
            </a:r>
            <a:endParaRPr kumimoji="0" lang="en-US" altLang="zh-CN" sz="1800" b="1" dirty="0">
              <a:ea typeface="华文细黑" panose="02010600040101010101" pitchFamily="2" charset="-122"/>
              <a:cs typeface="Times New Roman" panose="02020603050405020304" pitchFamily="18" charset="0"/>
            </a:endParaRPr>
          </a:p>
        </p:txBody>
      </p:sp>
      <p:sp>
        <p:nvSpPr>
          <p:cNvPr id="34828" name="Text Box 10"/>
          <p:cNvSpPr txBox="1">
            <a:spLocks noChangeArrowheads="1"/>
          </p:cNvSpPr>
          <p:nvPr/>
        </p:nvSpPr>
        <p:spPr bwMode="auto">
          <a:xfrm>
            <a:off x="3208338" y="4165600"/>
            <a:ext cx="973137"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ea typeface="华文细黑" panose="02010600040101010101" pitchFamily="2" charset="-122"/>
                <a:cs typeface="Times New Roman" panose="02020603050405020304" pitchFamily="18" charset="0"/>
              </a:rPr>
              <a:t>&lt;num&gt;</a:t>
            </a:r>
            <a:endParaRPr kumimoji="0" lang="en-US" altLang="zh-CN" sz="1800" b="1">
              <a:latin typeface="Arial" panose="020B0604020202020204" pitchFamily="34" charset="0"/>
              <a:ea typeface="华文细黑" panose="02010600040101010101" pitchFamily="2" charset="-122"/>
              <a:cs typeface="Times New Roman" panose="02020603050405020304" pitchFamily="18" charset="0"/>
            </a:endParaRPr>
          </a:p>
        </p:txBody>
      </p:sp>
      <p:sp>
        <p:nvSpPr>
          <p:cNvPr id="34829" name="Line 11"/>
          <p:cNvSpPr>
            <a:spLocks noChangeShapeType="1"/>
          </p:cNvSpPr>
          <p:nvPr/>
        </p:nvSpPr>
        <p:spPr bwMode="auto">
          <a:xfrm flipH="1">
            <a:off x="3636963" y="3940175"/>
            <a:ext cx="379412" cy="254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0" name="Line 12"/>
          <p:cNvSpPr>
            <a:spLocks noChangeShapeType="1"/>
          </p:cNvSpPr>
          <p:nvPr/>
        </p:nvSpPr>
        <p:spPr bwMode="auto">
          <a:xfrm>
            <a:off x="4392613" y="3946525"/>
            <a:ext cx="427037" cy="2428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1" name="Text Box 13"/>
          <p:cNvSpPr txBox="1">
            <a:spLocks noChangeArrowheads="1"/>
          </p:cNvSpPr>
          <p:nvPr/>
        </p:nvSpPr>
        <p:spPr bwMode="auto">
          <a:xfrm>
            <a:off x="2633663" y="4700588"/>
            <a:ext cx="10001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ea typeface="华文细黑" panose="02010600040101010101" pitchFamily="2" charset="-122"/>
                <a:cs typeface="Times New Roman" panose="02020603050405020304" pitchFamily="18" charset="0"/>
              </a:rPr>
              <a:t>&lt;digit&gt;</a:t>
            </a:r>
            <a:endParaRPr kumimoji="0" lang="en-US" altLang="zh-CN" sz="1800" b="1">
              <a:latin typeface="Arial" panose="020B0604020202020204" pitchFamily="34" charset="0"/>
              <a:ea typeface="华文细黑" panose="02010600040101010101" pitchFamily="2" charset="-122"/>
              <a:cs typeface="Times New Roman" panose="02020603050405020304" pitchFamily="18" charset="0"/>
            </a:endParaRPr>
          </a:p>
        </p:txBody>
      </p:sp>
      <p:sp>
        <p:nvSpPr>
          <p:cNvPr id="34832" name="Line 14"/>
          <p:cNvSpPr>
            <a:spLocks noChangeShapeType="1"/>
          </p:cNvSpPr>
          <p:nvPr/>
        </p:nvSpPr>
        <p:spPr bwMode="auto">
          <a:xfrm flipH="1">
            <a:off x="3184525" y="4467225"/>
            <a:ext cx="379413" cy="2524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3" name="Text Box 15"/>
          <p:cNvSpPr txBox="1">
            <a:spLocks noChangeArrowheads="1"/>
          </p:cNvSpPr>
          <p:nvPr/>
        </p:nvSpPr>
        <p:spPr bwMode="auto">
          <a:xfrm>
            <a:off x="2713038" y="5262563"/>
            <a:ext cx="50323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ea typeface="华文细黑" panose="02010600040101010101" pitchFamily="2" charset="-122"/>
                <a:cs typeface="Times New Roman" panose="02020603050405020304" pitchFamily="18" charset="0"/>
              </a:rPr>
              <a:t>   2</a:t>
            </a:r>
            <a:endParaRPr kumimoji="0" lang="en-US" altLang="zh-CN" sz="1800" b="1">
              <a:ea typeface="华文细黑" panose="02010600040101010101" pitchFamily="2" charset="-122"/>
              <a:cs typeface="Times New Roman" panose="02020603050405020304" pitchFamily="18" charset="0"/>
            </a:endParaRPr>
          </a:p>
        </p:txBody>
      </p:sp>
      <p:sp>
        <p:nvSpPr>
          <p:cNvPr id="34834" name="Line 16"/>
          <p:cNvSpPr>
            <a:spLocks noChangeShapeType="1"/>
          </p:cNvSpPr>
          <p:nvPr/>
        </p:nvSpPr>
        <p:spPr bwMode="auto">
          <a:xfrm>
            <a:off x="4719638" y="4519613"/>
            <a:ext cx="0" cy="2778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5" name="Text Box 17"/>
          <p:cNvSpPr txBox="1">
            <a:spLocks noChangeArrowheads="1"/>
          </p:cNvSpPr>
          <p:nvPr/>
        </p:nvSpPr>
        <p:spPr bwMode="auto">
          <a:xfrm>
            <a:off x="4391025" y="4724400"/>
            <a:ext cx="5826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ea typeface="华文细黑" panose="02010600040101010101" pitchFamily="2" charset="-122"/>
                <a:cs typeface="Times New Roman" panose="02020603050405020304" pitchFamily="18" charset="0"/>
              </a:rPr>
              <a:t>   4</a:t>
            </a:r>
            <a:endParaRPr kumimoji="0" lang="en-US" altLang="zh-CN" sz="1800" b="1">
              <a:ea typeface="华文细黑" panose="02010600040101010101" pitchFamily="2" charset="-122"/>
              <a:cs typeface="Times New Roman" panose="02020603050405020304" pitchFamily="18" charset="0"/>
            </a:endParaRPr>
          </a:p>
        </p:txBody>
      </p:sp>
      <p:sp>
        <p:nvSpPr>
          <p:cNvPr id="34836" name="Line 18"/>
          <p:cNvSpPr>
            <a:spLocks noChangeShapeType="1"/>
          </p:cNvSpPr>
          <p:nvPr/>
        </p:nvSpPr>
        <p:spPr bwMode="auto">
          <a:xfrm>
            <a:off x="5497513" y="4016375"/>
            <a:ext cx="0" cy="2762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7" name="Text Box 19"/>
          <p:cNvSpPr txBox="1">
            <a:spLocks noChangeArrowheads="1"/>
          </p:cNvSpPr>
          <p:nvPr/>
        </p:nvSpPr>
        <p:spPr bwMode="auto">
          <a:xfrm>
            <a:off x="5235575" y="4230688"/>
            <a:ext cx="7302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ea typeface="华文细黑" panose="02010600040101010101" pitchFamily="2" charset="-122"/>
                <a:cs typeface="Times New Roman" panose="02020603050405020304" pitchFamily="18" charset="0"/>
              </a:rPr>
              <a:t>  8</a:t>
            </a:r>
            <a:endParaRPr kumimoji="0" lang="en-US" altLang="zh-CN" sz="1800" b="1">
              <a:ea typeface="华文细黑" panose="02010600040101010101" pitchFamily="2" charset="-122"/>
              <a:cs typeface="Times New Roman" panose="02020603050405020304" pitchFamily="18" charset="0"/>
            </a:endParaRPr>
          </a:p>
        </p:txBody>
      </p:sp>
      <p:sp>
        <p:nvSpPr>
          <p:cNvPr id="34838" name="Line 20"/>
          <p:cNvSpPr>
            <a:spLocks noChangeShapeType="1"/>
          </p:cNvSpPr>
          <p:nvPr/>
        </p:nvSpPr>
        <p:spPr bwMode="auto">
          <a:xfrm>
            <a:off x="3059113" y="5056188"/>
            <a:ext cx="0" cy="2778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Text Box 21"/>
          <p:cNvSpPr txBox="1">
            <a:spLocks noChangeArrowheads="1"/>
          </p:cNvSpPr>
          <p:nvPr/>
        </p:nvSpPr>
        <p:spPr bwMode="auto">
          <a:xfrm>
            <a:off x="2195736" y="5846763"/>
            <a:ext cx="468052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dirty="0">
                <a:ea typeface="华文细黑" panose="02010600040101010101" pitchFamily="2" charset="-122"/>
                <a:cs typeface="Times New Roman" panose="02020603050405020304" pitchFamily="18" charset="0"/>
              </a:rPr>
              <a:t>无符号整数</a:t>
            </a:r>
            <a:r>
              <a:rPr kumimoji="0" lang="en-US" altLang="zh-CN" sz="2000" b="1" dirty="0">
                <a:ea typeface="华文细黑" panose="02010600040101010101" pitchFamily="2" charset="-122"/>
                <a:cs typeface="Times New Roman" panose="02020603050405020304" pitchFamily="18" charset="0"/>
              </a:rPr>
              <a:t>248</a:t>
            </a:r>
            <a:r>
              <a:rPr kumimoji="0" lang="zh-CN" altLang="en-US" sz="2000" b="1" dirty="0">
                <a:ea typeface="华文细黑" panose="02010600040101010101" pitchFamily="2" charset="-122"/>
                <a:cs typeface="Times New Roman" panose="02020603050405020304" pitchFamily="18" charset="0"/>
              </a:rPr>
              <a:t>的语法树</a:t>
            </a:r>
            <a:endParaRPr kumimoji="0" lang="zh-CN" altLang="en-US" sz="2000" b="1" dirty="0">
              <a:ea typeface="华文细黑" panose="02010600040101010101" pitchFamily="2" charset="-122"/>
              <a:cs typeface="Times New Roman" panose="02020603050405020304" pitchFamily="18" charset="0"/>
            </a:endParaRPr>
          </a:p>
        </p:txBody>
      </p:sp>
      <p:sp>
        <p:nvSpPr>
          <p:cNvPr id="3" name="Rectangle 22"/>
          <p:cNvSpPr>
            <a:spLocks noChangeArrowheads="1"/>
          </p:cNvSpPr>
          <p:nvPr/>
        </p:nvSpPr>
        <p:spPr bwMode="auto">
          <a:xfrm>
            <a:off x="496888" y="2206625"/>
            <a:ext cx="77803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200" b="1" dirty="0">
                <a:ea typeface="华文细黑" panose="02010600040101010101" pitchFamily="2" charset="-122"/>
                <a:cs typeface="Times New Roman" panose="02020603050405020304" pitchFamily="18" charset="0"/>
              </a:rPr>
              <a:t>&lt;</a:t>
            </a:r>
            <a:r>
              <a:rPr kumimoji="0" lang="en-US" altLang="zh-CN" sz="2200" b="1" dirty="0" err="1">
                <a:ea typeface="华文细黑" panose="02010600040101010101" pitchFamily="2" charset="-122"/>
                <a:cs typeface="Times New Roman" panose="02020603050405020304" pitchFamily="18" charset="0"/>
              </a:rPr>
              <a:t>num</a:t>
            </a:r>
            <a:r>
              <a:rPr kumimoji="0" lang="en-US" altLang="zh-CN" sz="2200" b="1" dirty="0">
                <a:ea typeface="华文细黑" panose="02010600040101010101" pitchFamily="2" charset="-122"/>
                <a:cs typeface="Times New Roman" panose="02020603050405020304" pitchFamily="18" charset="0"/>
              </a:rPr>
              <a:t>&gt;</a:t>
            </a:r>
            <a:r>
              <a:rPr kumimoji="0" lang="en-US" altLang="zh-CN" sz="2200" b="1" dirty="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200" b="1" dirty="0">
                <a:ea typeface="华文细黑" panose="02010600040101010101" pitchFamily="2" charset="-122"/>
                <a:cs typeface="Times New Roman" panose="02020603050405020304" pitchFamily="18" charset="0"/>
              </a:rPr>
              <a:t>&lt;</a:t>
            </a:r>
            <a:r>
              <a:rPr kumimoji="0" lang="en-US" altLang="zh-CN" sz="2200" b="1" dirty="0" err="1">
                <a:ea typeface="华文细黑" panose="02010600040101010101" pitchFamily="2" charset="-122"/>
                <a:cs typeface="Times New Roman" panose="02020603050405020304" pitchFamily="18" charset="0"/>
              </a:rPr>
              <a:t>num</a:t>
            </a:r>
            <a:r>
              <a:rPr kumimoji="0" lang="en-US" altLang="zh-CN" sz="2200" b="1" dirty="0">
                <a:ea typeface="华文细黑" panose="02010600040101010101" pitchFamily="2" charset="-122"/>
                <a:cs typeface="Times New Roman" panose="02020603050405020304" pitchFamily="18" charset="0"/>
              </a:rPr>
              <a:t>&gt;&lt;digit&gt;</a:t>
            </a:r>
            <a:r>
              <a:rPr kumimoji="0" lang="en-US" altLang="zh-CN" sz="2200" b="1" dirty="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200" b="1" dirty="0">
                <a:ea typeface="华文细黑" panose="02010600040101010101" pitchFamily="2" charset="-122"/>
                <a:cs typeface="Times New Roman" panose="02020603050405020304" pitchFamily="18" charset="0"/>
              </a:rPr>
              <a:t>&lt;</a:t>
            </a:r>
            <a:r>
              <a:rPr kumimoji="0" lang="en-US" altLang="zh-CN" sz="2200" b="1" dirty="0" err="1">
                <a:ea typeface="华文细黑" panose="02010600040101010101" pitchFamily="2" charset="-122"/>
                <a:cs typeface="Times New Roman" panose="02020603050405020304" pitchFamily="18" charset="0"/>
              </a:rPr>
              <a:t>num</a:t>
            </a:r>
            <a:r>
              <a:rPr kumimoji="0" lang="en-US" altLang="zh-CN" sz="2200" b="1" dirty="0">
                <a:ea typeface="华文细黑" panose="02010600040101010101" pitchFamily="2" charset="-122"/>
                <a:cs typeface="Times New Roman" panose="02020603050405020304" pitchFamily="18" charset="0"/>
              </a:rPr>
              <a:t>&gt;&lt;digit&gt;&lt;digit&gt;</a:t>
            </a:r>
            <a:r>
              <a:rPr kumimoji="0" lang="en-US" altLang="zh-CN" sz="2200" b="1" dirty="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200" b="1" dirty="0">
              <a:ea typeface="华文细黑" panose="02010600040101010101" pitchFamily="2" charset="-122"/>
              <a:cs typeface="Times New Roman" panose="02020603050405020304" pitchFamily="18" charset="0"/>
              <a:sym typeface="Symbol" panose="05050102010706020507" pitchFamily="18" charset="2"/>
            </a:endParaRPr>
          </a:p>
          <a:p>
            <a:r>
              <a:rPr kumimoji="0" lang="en-US" altLang="zh-CN" sz="2200" b="1" dirty="0">
                <a:ea typeface="华文细黑" panose="02010600040101010101" pitchFamily="2" charset="-122"/>
                <a:cs typeface="Times New Roman" panose="02020603050405020304" pitchFamily="18" charset="0"/>
              </a:rPr>
              <a:t>&lt;digit&gt;&lt;digit&gt;&lt;digit&gt;</a:t>
            </a:r>
            <a:r>
              <a:rPr kumimoji="0" lang="en-US" altLang="zh-CN" sz="2200" b="1" dirty="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200" b="1" dirty="0">
                <a:ea typeface="华文细黑" panose="02010600040101010101" pitchFamily="2" charset="-122"/>
                <a:cs typeface="Times New Roman" panose="02020603050405020304" pitchFamily="18" charset="0"/>
              </a:rPr>
              <a:t>2 &lt;digit&gt;&lt;digit&gt; </a:t>
            </a:r>
            <a:r>
              <a:rPr kumimoji="0" lang="en-US" altLang="zh-CN" sz="2200" b="1" dirty="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200" b="1" dirty="0">
                <a:ea typeface="华文细黑" panose="02010600040101010101" pitchFamily="2" charset="-122"/>
                <a:cs typeface="Times New Roman" panose="02020603050405020304" pitchFamily="18" charset="0"/>
              </a:rPr>
              <a:t> 24&lt;digit&gt; </a:t>
            </a:r>
            <a:r>
              <a:rPr kumimoji="0" lang="en-US" altLang="zh-CN" sz="2200" b="1" dirty="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200" b="1" dirty="0">
                <a:ea typeface="华文细黑" panose="02010600040101010101" pitchFamily="2" charset="-122"/>
                <a:cs typeface="Times New Roman" panose="02020603050405020304" pitchFamily="18" charset="0"/>
              </a:rPr>
              <a:t> 248</a:t>
            </a:r>
            <a:endParaRPr kumimoji="0" lang="en-US" altLang="zh-CN" sz="2200" b="1" dirty="0">
              <a:ea typeface="华文细黑" panose="02010600040101010101" pitchFamily="2" charset="-122"/>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4825"/>
                                        </p:tgtEl>
                                        <p:attrNameLst>
                                          <p:attrName>style.visibility</p:attrName>
                                        </p:attrNameLst>
                                      </p:cBhvr>
                                      <p:to>
                                        <p:strVal val="visible"/>
                                      </p:to>
                                    </p:set>
                                    <p:animEffect transition="in" filter="wipe(up)">
                                      <p:cBhvr>
                                        <p:cTn id="19" dur="500"/>
                                        <p:tgtEl>
                                          <p:spTgt spid="34825"/>
                                        </p:tgtEl>
                                      </p:cBhvr>
                                    </p:animEffect>
                                  </p:childTnLst>
                                </p:cTn>
                              </p:par>
                              <p:par>
                                <p:cTn id="20" presetID="22" presetClass="entr" presetSubtype="1" fill="hold" nodeType="withEffect">
                                  <p:stCondLst>
                                    <p:cond delay="0"/>
                                  </p:stCondLst>
                                  <p:childTnLst>
                                    <p:set>
                                      <p:cBhvr>
                                        <p:cTn id="21" dur="1" fill="hold">
                                          <p:stCondLst>
                                            <p:cond delay="0"/>
                                          </p:stCondLst>
                                        </p:cTn>
                                        <p:tgtEl>
                                          <p:spTgt spid="34826"/>
                                        </p:tgtEl>
                                        <p:attrNameLst>
                                          <p:attrName>style.visibility</p:attrName>
                                        </p:attrNameLst>
                                      </p:cBhvr>
                                      <p:to>
                                        <p:strVal val="visible"/>
                                      </p:to>
                                    </p:set>
                                    <p:animEffect transition="in" filter="wipe(up)">
                                      <p:cBhvr>
                                        <p:cTn id="22" dur="500"/>
                                        <p:tgtEl>
                                          <p:spTgt spid="3482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4824"/>
                                        </p:tgtEl>
                                        <p:attrNameLst>
                                          <p:attrName>style.visibility</p:attrName>
                                        </p:attrNameLst>
                                      </p:cBhvr>
                                      <p:to>
                                        <p:strVal val="visible"/>
                                      </p:to>
                                    </p:set>
                                    <p:animEffect transition="in" filter="wipe(up)">
                                      <p:cBhvr>
                                        <p:cTn id="26" dur="500"/>
                                        <p:tgtEl>
                                          <p:spTgt spid="3482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4823"/>
                                        </p:tgtEl>
                                        <p:attrNameLst>
                                          <p:attrName>style.visibility</p:attrName>
                                        </p:attrNameLst>
                                      </p:cBhvr>
                                      <p:to>
                                        <p:strVal val="visible"/>
                                      </p:to>
                                    </p:set>
                                    <p:animEffect transition="in" filter="wipe(up)">
                                      <p:cBhvr>
                                        <p:cTn id="29" dur="500"/>
                                        <p:tgtEl>
                                          <p:spTgt spid="348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4829"/>
                                        </p:tgtEl>
                                        <p:attrNameLst>
                                          <p:attrName>style.visibility</p:attrName>
                                        </p:attrNameLst>
                                      </p:cBhvr>
                                      <p:to>
                                        <p:strVal val="visible"/>
                                      </p:to>
                                    </p:set>
                                    <p:animEffect transition="in" filter="wipe(up)">
                                      <p:cBhvr>
                                        <p:cTn id="34" dur="500"/>
                                        <p:tgtEl>
                                          <p:spTgt spid="34829"/>
                                        </p:tgtEl>
                                      </p:cBhvr>
                                    </p:animEffect>
                                  </p:childTnLst>
                                </p:cTn>
                              </p:par>
                              <p:par>
                                <p:cTn id="35" presetID="22" presetClass="entr" presetSubtype="1" fill="hold" nodeType="withEffect">
                                  <p:stCondLst>
                                    <p:cond delay="0"/>
                                  </p:stCondLst>
                                  <p:childTnLst>
                                    <p:set>
                                      <p:cBhvr>
                                        <p:cTn id="36" dur="1" fill="hold">
                                          <p:stCondLst>
                                            <p:cond delay="0"/>
                                          </p:stCondLst>
                                        </p:cTn>
                                        <p:tgtEl>
                                          <p:spTgt spid="34830"/>
                                        </p:tgtEl>
                                        <p:attrNameLst>
                                          <p:attrName>style.visibility</p:attrName>
                                        </p:attrNameLst>
                                      </p:cBhvr>
                                      <p:to>
                                        <p:strVal val="visible"/>
                                      </p:to>
                                    </p:set>
                                    <p:animEffect transition="in" filter="wipe(up)">
                                      <p:cBhvr>
                                        <p:cTn id="37" dur="500"/>
                                        <p:tgtEl>
                                          <p:spTgt spid="34830"/>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34828"/>
                                        </p:tgtEl>
                                        <p:attrNameLst>
                                          <p:attrName>style.visibility</p:attrName>
                                        </p:attrNameLst>
                                      </p:cBhvr>
                                      <p:to>
                                        <p:strVal val="visible"/>
                                      </p:to>
                                    </p:set>
                                    <p:animEffect transition="in" filter="wipe(up)">
                                      <p:cBhvr>
                                        <p:cTn id="41" dur="500"/>
                                        <p:tgtEl>
                                          <p:spTgt spid="34828"/>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4827"/>
                                        </p:tgtEl>
                                        <p:attrNameLst>
                                          <p:attrName>style.visibility</p:attrName>
                                        </p:attrNameLst>
                                      </p:cBhvr>
                                      <p:to>
                                        <p:strVal val="visible"/>
                                      </p:to>
                                    </p:set>
                                    <p:animEffect transition="in" filter="wipe(up)">
                                      <p:cBhvr>
                                        <p:cTn id="44" dur="500"/>
                                        <p:tgtEl>
                                          <p:spTgt spid="348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4832"/>
                                        </p:tgtEl>
                                        <p:attrNameLst>
                                          <p:attrName>style.visibility</p:attrName>
                                        </p:attrNameLst>
                                      </p:cBhvr>
                                      <p:to>
                                        <p:strVal val="visible"/>
                                      </p:to>
                                    </p:set>
                                    <p:animEffect transition="in" filter="wipe(up)">
                                      <p:cBhvr>
                                        <p:cTn id="49" dur="500"/>
                                        <p:tgtEl>
                                          <p:spTgt spid="34832"/>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34831"/>
                                        </p:tgtEl>
                                        <p:attrNameLst>
                                          <p:attrName>style.visibility</p:attrName>
                                        </p:attrNameLst>
                                      </p:cBhvr>
                                      <p:to>
                                        <p:strVal val="visible"/>
                                      </p:to>
                                    </p:set>
                                    <p:animEffect transition="in" filter="wipe(up)">
                                      <p:cBhvr>
                                        <p:cTn id="53" dur="500"/>
                                        <p:tgtEl>
                                          <p:spTgt spid="348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4838"/>
                                        </p:tgtEl>
                                        <p:attrNameLst>
                                          <p:attrName>style.visibility</p:attrName>
                                        </p:attrNameLst>
                                      </p:cBhvr>
                                      <p:to>
                                        <p:strVal val="visible"/>
                                      </p:to>
                                    </p:set>
                                    <p:animEffect transition="in" filter="wipe(up)">
                                      <p:cBhvr>
                                        <p:cTn id="58" dur="500"/>
                                        <p:tgtEl>
                                          <p:spTgt spid="34838"/>
                                        </p:tgtEl>
                                      </p:cBhvr>
                                    </p:animEffect>
                                  </p:childTnLst>
                                </p:cTn>
                              </p:par>
                              <p:par>
                                <p:cTn id="59" presetID="22" presetClass="entr" presetSubtype="1" fill="hold" nodeType="withEffect">
                                  <p:stCondLst>
                                    <p:cond delay="0"/>
                                  </p:stCondLst>
                                  <p:childTnLst>
                                    <p:set>
                                      <p:cBhvr>
                                        <p:cTn id="60" dur="1" fill="hold">
                                          <p:stCondLst>
                                            <p:cond delay="0"/>
                                          </p:stCondLst>
                                        </p:cTn>
                                        <p:tgtEl>
                                          <p:spTgt spid="34834"/>
                                        </p:tgtEl>
                                        <p:attrNameLst>
                                          <p:attrName>style.visibility</p:attrName>
                                        </p:attrNameLst>
                                      </p:cBhvr>
                                      <p:to>
                                        <p:strVal val="visible"/>
                                      </p:to>
                                    </p:set>
                                    <p:animEffect transition="in" filter="wipe(up)">
                                      <p:cBhvr>
                                        <p:cTn id="61" dur="500"/>
                                        <p:tgtEl>
                                          <p:spTgt spid="34834"/>
                                        </p:tgtEl>
                                      </p:cBhvr>
                                    </p:animEffect>
                                  </p:childTnLst>
                                </p:cTn>
                              </p:par>
                              <p:par>
                                <p:cTn id="62" presetID="22" presetClass="entr" presetSubtype="1" fill="hold" nodeType="withEffect">
                                  <p:stCondLst>
                                    <p:cond delay="0"/>
                                  </p:stCondLst>
                                  <p:childTnLst>
                                    <p:set>
                                      <p:cBhvr>
                                        <p:cTn id="63" dur="1" fill="hold">
                                          <p:stCondLst>
                                            <p:cond delay="0"/>
                                          </p:stCondLst>
                                        </p:cTn>
                                        <p:tgtEl>
                                          <p:spTgt spid="34836"/>
                                        </p:tgtEl>
                                        <p:attrNameLst>
                                          <p:attrName>style.visibility</p:attrName>
                                        </p:attrNameLst>
                                      </p:cBhvr>
                                      <p:to>
                                        <p:strVal val="visible"/>
                                      </p:to>
                                    </p:set>
                                    <p:animEffect transition="in" filter="wipe(up)">
                                      <p:cBhvr>
                                        <p:cTn id="64" dur="500"/>
                                        <p:tgtEl>
                                          <p:spTgt spid="34836"/>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34833"/>
                                        </p:tgtEl>
                                        <p:attrNameLst>
                                          <p:attrName>style.visibility</p:attrName>
                                        </p:attrNameLst>
                                      </p:cBhvr>
                                      <p:to>
                                        <p:strVal val="visible"/>
                                      </p:to>
                                    </p:set>
                                    <p:animEffect transition="in" filter="wipe(up)">
                                      <p:cBhvr>
                                        <p:cTn id="68" dur="500"/>
                                        <p:tgtEl>
                                          <p:spTgt spid="34833"/>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34835"/>
                                        </p:tgtEl>
                                        <p:attrNameLst>
                                          <p:attrName>style.visibility</p:attrName>
                                        </p:attrNameLst>
                                      </p:cBhvr>
                                      <p:to>
                                        <p:strVal val="visible"/>
                                      </p:to>
                                    </p:set>
                                    <p:animEffect transition="in" filter="wipe(up)">
                                      <p:cBhvr>
                                        <p:cTn id="71" dur="500"/>
                                        <p:tgtEl>
                                          <p:spTgt spid="3483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4837"/>
                                        </p:tgtEl>
                                        <p:attrNameLst>
                                          <p:attrName>style.visibility</p:attrName>
                                        </p:attrNameLst>
                                      </p:cBhvr>
                                      <p:to>
                                        <p:strVal val="visible"/>
                                      </p:to>
                                    </p:set>
                                    <p:animEffect transition="in" filter="wipe(up)">
                                      <p:cBhvr>
                                        <p:cTn id="74" dur="500"/>
                                        <p:tgtEl>
                                          <p:spTgt spid="3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3" grpId="0"/>
      <p:bldP spid="34824" grpId="0"/>
      <p:bldP spid="34827" grpId="0"/>
      <p:bldP spid="34828" grpId="0"/>
      <p:bldP spid="34831" grpId="0"/>
      <p:bldP spid="34832" grpId="0" animBg="1"/>
      <p:bldP spid="34833" grpId="0"/>
      <p:bldP spid="34835" grpId="0"/>
      <p:bldP spid="34837"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7CB9EB5-20A7-4DFE-B813-777537CD09CB}"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40642" name="Rectangle 2"/>
          <p:cNvSpPr>
            <a:spLocks noGrp="1" noChangeArrowheads="1"/>
          </p:cNvSpPr>
          <p:nvPr>
            <p:ph type="body" idx="1"/>
          </p:nvPr>
        </p:nvSpPr>
        <p:spPr>
          <a:xfrm>
            <a:off x="539750" y="476250"/>
            <a:ext cx="8054975" cy="5400675"/>
          </a:xfrm>
          <a:noFill/>
        </p:spPr>
        <p:txBody>
          <a:bodyPr/>
          <a:lstStyle/>
          <a:p>
            <a:pPr eaLnBrk="1" hangingPunct="1">
              <a:lnSpc>
                <a:spcPct val="150000"/>
              </a:lnSpc>
            </a:pPr>
            <a:r>
              <a:rPr lang="en-US" altLang="zh-CN" sz="2800" b="1" dirty="0">
                <a:solidFill>
                  <a:srgbClr val="FF5050"/>
                </a:solidFill>
              </a:rPr>
              <a:t>2  </a:t>
            </a:r>
            <a:r>
              <a:rPr lang="zh-CN" altLang="en-US" sz="2800" b="1" dirty="0">
                <a:solidFill>
                  <a:srgbClr val="FF5050"/>
                </a:solidFill>
              </a:rPr>
              <a:t>元语言</a:t>
            </a:r>
            <a:endParaRPr lang="zh-CN" altLang="en-US" sz="2800" b="1" dirty="0">
              <a:solidFill>
                <a:srgbClr val="FF5050"/>
              </a:solidFill>
            </a:endParaRPr>
          </a:p>
          <a:p>
            <a:pPr eaLnBrk="1" hangingPunct="1">
              <a:lnSpc>
                <a:spcPct val="150000"/>
              </a:lnSpc>
            </a:pPr>
            <a:r>
              <a:rPr lang="zh-CN" altLang="en-US" sz="2500" b="1" dirty="0"/>
              <a:t>与</a:t>
            </a:r>
            <a:r>
              <a:rPr lang="zh-CN" altLang="en-US" sz="2800" b="1" dirty="0"/>
              <a:t>源语言不同</a:t>
            </a:r>
            <a:r>
              <a:rPr lang="zh-CN" altLang="en-US" sz="2500" b="1" dirty="0"/>
              <a:t>：</a:t>
            </a:r>
            <a:endParaRPr lang="zh-CN" altLang="en-US" sz="2500" b="1" dirty="0"/>
          </a:p>
          <a:p>
            <a:pPr lvl="1" eaLnBrk="1" hangingPunct="1">
              <a:lnSpc>
                <a:spcPct val="150000"/>
              </a:lnSpc>
            </a:pPr>
            <a:r>
              <a:rPr lang="zh-CN" altLang="en-US" sz="2400" b="1" dirty="0"/>
              <a:t>元语言：用来定义一种语言的语言（</a:t>
            </a:r>
            <a:r>
              <a:rPr lang="zh-CN" altLang="en-US" sz="2400" b="1"/>
              <a:t>可描述文法规则）</a:t>
            </a:r>
            <a:endParaRPr lang="zh-CN" altLang="en-US" sz="2400" b="1"/>
          </a:p>
          <a:p>
            <a:pPr lvl="1" eaLnBrk="1" hangingPunct="1">
              <a:lnSpc>
                <a:spcPct val="150000"/>
              </a:lnSpc>
            </a:pPr>
            <a:r>
              <a:rPr lang="zh-CN" altLang="en-US" sz="2400" b="1" dirty="0"/>
              <a:t>对象语言：被定义的语言（源语言）</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0642">
                                            <p:txEl>
                                              <p:pRg st="2" end="2"/>
                                            </p:txEl>
                                          </p:spTgt>
                                        </p:tgtEl>
                                        <p:attrNameLst>
                                          <p:attrName>style.visibility</p:attrName>
                                        </p:attrNameLst>
                                      </p:cBhvr>
                                      <p:to>
                                        <p:strVal val="visible"/>
                                      </p:to>
                                    </p:set>
                                    <p:animEffect transition="in" filter="blinds(horizontal)">
                                      <p:cBhvr>
                                        <p:cTn id="7" dur="500"/>
                                        <p:tgtEl>
                                          <p:spTgt spid="24064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0642">
                                            <p:txEl>
                                              <p:pRg st="3" end="3"/>
                                            </p:txEl>
                                          </p:spTgt>
                                        </p:tgtEl>
                                        <p:attrNameLst>
                                          <p:attrName>style.visibility</p:attrName>
                                        </p:attrNameLst>
                                      </p:cBhvr>
                                      <p:to>
                                        <p:strVal val="visible"/>
                                      </p:to>
                                    </p:set>
                                    <p:animEffect transition="in" filter="blinds(horizontal)">
                                      <p:cBhvr>
                                        <p:cTn id="10" dur="500"/>
                                        <p:tgtEl>
                                          <p:spTgt spid="2406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51392ED-13C4-4447-AA44-66EDA3A9373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6867" name="Rectangle 3"/>
          <p:cNvSpPr>
            <a:spLocks noGrp="1" noChangeArrowheads="1"/>
          </p:cNvSpPr>
          <p:nvPr>
            <p:ph type="body" idx="1"/>
          </p:nvPr>
        </p:nvSpPr>
        <p:spPr>
          <a:xfrm>
            <a:off x="250825" y="476250"/>
            <a:ext cx="8353425" cy="5256213"/>
          </a:xfrm>
        </p:spPr>
        <p:txBody>
          <a:bodyPr/>
          <a:lstStyle/>
          <a:p>
            <a:pPr eaLnBrk="1" hangingPunct="1">
              <a:lnSpc>
                <a:spcPct val="110000"/>
              </a:lnSpc>
            </a:pPr>
            <a:r>
              <a:rPr lang="zh-CN" altLang="en-US" sz="2400" b="1" dirty="0"/>
              <a:t>例</a:t>
            </a:r>
            <a:r>
              <a:rPr lang="en-US" altLang="zh-CN" sz="2400" b="1" dirty="0"/>
              <a:t>[3.4]</a:t>
            </a:r>
            <a:r>
              <a:rPr lang="zh-CN" altLang="en-US" sz="2400" b="1" dirty="0"/>
              <a:t>：构造无符号整数的文法</a:t>
            </a:r>
            <a:endParaRPr lang="zh-CN" altLang="en-US" sz="2400" b="1" dirty="0"/>
          </a:p>
          <a:p>
            <a:pPr eaLnBrk="1" hangingPunct="1">
              <a:lnSpc>
                <a:spcPct val="110000"/>
              </a:lnSpc>
              <a:buFont typeface="Wingdings" panose="05000000000000000000" pitchFamily="2" charset="2"/>
              <a:buNone/>
            </a:pPr>
            <a:r>
              <a:rPr lang="zh-CN" altLang="en-US" sz="2400" b="1" dirty="0"/>
              <a:t>	</a:t>
            </a:r>
            <a:r>
              <a:rPr lang="en-US" altLang="zh-CN" sz="2400" b="1" dirty="0"/>
              <a:t>&lt;</a:t>
            </a:r>
            <a:r>
              <a:rPr lang="zh-CN" altLang="en-US" sz="2400" b="1" dirty="0"/>
              <a:t>无符号整数</a:t>
            </a:r>
            <a:r>
              <a:rPr lang="en-US" altLang="zh-CN" sz="2400" b="1" dirty="0"/>
              <a:t>&gt;→&lt;</a:t>
            </a:r>
            <a:r>
              <a:rPr lang="zh-CN" altLang="en-US" sz="2400" b="1" dirty="0"/>
              <a:t>无符号整数</a:t>
            </a:r>
            <a:r>
              <a:rPr lang="en-US" altLang="zh-CN" sz="2400" b="1" dirty="0"/>
              <a:t>&gt;&lt;</a:t>
            </a:r>
            <a:r>
              <a:rPr lang="zh-CN" altLang="en-US" sz="2400" b="1" dirty="0"/>
              <a:t>数字</a:t>
            </a:r>
            <a:r>
              <a:rPr lang="en-US" altLang="zh-CN" sz="2400" b="1" dirty="0"/>
              <a:t>&gt;|&lt;</a:t>
            </a:r>
            <a:r>
              <a:rPr lang="zh-CN" altLang="en-US" sz="2400" b="1" dirty="0"/>
              <a:t>数字</a:t>
            </a:r>
            <a:r>
              <a:rPr lang="en-US" altLang="zh-CN" sz="2400" b="1" dirty="0"/>
              <a:t>&gt;</a:t>
            </a:r>
            <a:endParaRPr lang="en-US" altLang="zh-CN" sz="2400" b="1" dirty="0"/>
          </a:p>
          <a:p>
            <a:pPr eaLnBrk="1" hangingPunct="1">
              <a:lnSpc>
                <a:spcPct val="110000"/>
              </a:lnSpc>
              <a:buFont typeface="Wingdings" panose="05000000000000000000" pitchFamily="2" charset="2"/>
              <a:buNone/>
            </a:pPr>
            <a:r>
              <a:rPr lang="en-US" altLang="zh-CN" sz="2400" b="1" dirty="0"/>
              <a:t>	&lt;</a:t>
            </a:r>
            <a:r>
              <a:rPr lang="zh-CN" altLang="en-US" sz="2400" b="1" dirty="0"/>
              <a:t>数字</a:t>
            </a:r>
            <a:r>
              <a:rPr lang="en-US" altLang="zh-CN" sz="2400" b="1" dirty="0"/>
              <a:t>&gt;→0 | 1 | 2 | 3 | 4 | 5 | 6 | 7 | 8 | 9</a:t>
            </a:r>
            <a:endParaRPr lang="en-US" altLang="zh-CN" sz="2400" b="1" dirty="0"/>
          </a:p>
          <a:p>
            <a:pPr eaLnBrk="1" hangingPunct="1">
              <a:lnSpc>
                <a:spcPct val="110000"/>
              </a:lnSpc>
              <a:buFont typeface="Wingdings" panose="05000000000000000000" pitchFamily="2" charset="2"/>
              <a:buNone/>
            </a:pPr>
            <a:r>
              <a:rPr lang="en-US" altLang="zh-CN" sz="2400" b="1" dirty="0"/>
              <a:t>	</a:t>
            </a:r>
            <a:r>
              <a:rPr lang="zh-CN" altLang="en-US" sz="2400" b="1" dirty="0"/>
              <a:t>检查</a:t>
            </a:r>
            <a:r>
              <a:rPr lang="en-US" altLang="zh-CN" sz="2400" b="1" dirty="0"/>
              <a:t>234</a:t>
            </a:r>
            <a:r>
              <a:rPr lang="zh-CN" altLang="en-US" sz="2400" b="1" dirty="0"/>
              <a:t>是否合法：</a:t>
            </a:r>
            <a:endParaRPr lang="zh-CN" altLang="en-US" sz="2400" b="1" dirty="0"/>
          </a:p>
          <a:p>
            <a:pPr eaLnBrk="1" hangingPunct="1">
              <a:lnSpc>
                <a:spcPct val="110000"/>
              </a:lnSpc>
              <a:buFont typeface="Wingdings" panose="05000000000000000000" pitchFamily="2" charset="2"/>
              <a:buNone/>
            </a:pPr>
            <a:r>
              <a:rPr lang="zh-CN" altLang="en-US" sz="2400" b="1" dirty="0"/>
              <a:t>	</a:t>
            </a:r>
            <a:r>
              <a:rPr lang="en-US" altLang="zh-CN" sz="2400" b="1" dirty="0"/>
              <a:t>&lt;</a:t>
            </a:r>
            <a:r>
              <a:rPr lang="zh-CN" altLang="en-US" sz="2400" b="1" dirty="0"/>
              <a:t>无符号整数</a:t>
            </a:r>
            <a:r>
              <a:rPr lang="en-US" altLang="zh-CN" sz="2400" b="1" dirty="0"/>
              <a:t>&gt; </a:t>
            </a:r>
            <a:r>
              <a:rPr lang="en-US" altLang="zh-CN" sz="2400" b="1" dirty="0">
                <a:sym typeface="Symbol" panose="05050102010706020507" pitchFamily="18" charset="2"/>
              </a:rPr>
              <a:t></a:t>
            </a:r>
            <a:r>
              <a:rPr lang="en-US" altLang="zh-CN" sz="2400" b="1" dirty="0"/>
              <a:t> </a:t>
            </a:r>
            <a:r>
              <a:rPr lang="en-US" altLang="zh-CN" sz="2400" b="1" dirty="0">
                <a:solidFill>
                  <a:srgbClr val="002060"/>
                </a:solidFill>
              </a:rPr>
              <a:t>&lt;</a:t>
            </a:r>
            <a:r>
              <a:rPr lang="zh-CN" altLang="en-US" sz="2400" b="1" dirty="0">
                <a:solidFill>
                  <a:srgbClr val="002060"/>
                </a:solidFill>
              </a:rPr>
              <a:t>无符号整数</a:t>
            </a:r>
            <a:r>
              <a:rPr lang="en-US" altLang="zh-CN" sz="2400" b="1" dirty="0">
                <a:solidFill>
                  <a:srgbClr val="002060"/>
                </a:solidFill>
              </a:rPr>
              <a:t>&gt;</a:t>
            </a:r>
            <a:r>
              <a:rPr lang="en-US" altLang="zh-CN" sz="2400" b="1" dirty="0"/>
              <a:t>&lt;</a:t>
            </a:r>
            <a:r>
              <a:rPr lang="zh-CN" altLang="en-US" sz="2400" b="1" dirty="0"/>
              <a:t>数字</a:t>
            </a:r>
            <a:r>
              <a:rPr lang="en-US" altLang="zh-CN" sz="2400" b="1" dirty="0"/>
              <a:t>&gt; </a:t>
            </a:r>
            <a:endParaRPr lang="en-US" altLang="zh-CN" sz="2400" b="1" dirty="0"/>
          </a:p>
          <a:p>
            <a:pPr eaLnBrk="1" hangingPunct="1">
              <a:lnSpc>
                <a:spcPct val="110000"/>
              </a:lnSpc>
              <a:buFont typeface="Wingdings" panose="05000000000000000000" pitchFamily="2" charset="2"/>
              <a:buNone/>
            </a:pPr>
            <a:r>
              <a:rPr lang="en-US" altLang="zh-CN" sz="2400" b="1" dirty="0">
                <a:sym typeface="Symbol" panose="05050102010706020507" pitchFamily="18" charset="2"/>
              </a:rPr>
              <a:t>                           </a:t>
            </a:r>
            <a:r>
              <a:rPr lang="en-US" altLang="zh-CN" sz="2400" b="1" dirty="0"/>
              <a:t> </a:t>
            </a:r>
            <a:r>
              <a:rPr lang="en-US" altLang="zh-CN" sz="2400" b="1" dirty="0">
                <a:solidFill>
                  <a:srgbClr val="002060"/>
                </a:solidFill>
              </a:rPr>
              <a:t>&lt;</a:t>
            </a:r>
            <a:r>
              <a:rPr lang="zh-CN" altLang="en-US" sz="2400" b="1" dirty="0">
                <a:solidFill>
                  <a:srgbClr val="002060"/>
                </a:solidFill>
              </a:rPr>
              <a:t>无符号整数</a:t>
            </a:r>
            <a:r>
              <a:rPr lang="en-US" altLang="zh-CN" sz="2400" b="1" dirty="0">
                <a:solidFill>
                  <a:srgbClr val="002060"/>
                </a:solidFill>
              </a:rPr>
              <a:t>&gt;&lt;</a:t>
            </a:r>
            <a:r>
              <a:rPr lang="zh-CN" altLang="en-US" sz="2400" b="1" dirty="0">
                <a:solidFill>
                  <a:srgbClr val="002060"/>
                </a:solidFill>
              </a:rPr>
              <a:t>数字</a:t>
            </a:r>
            <a:r>
              <a:rPr lang="en-US" altLang="zh-CN" sz="2400" b="1" dirty="0">
                <a:solidFill>
                  <a:srgbClr val="002060"/>
                </a:solidFill>
              </a:rPr>
              <a:t>&gt;</a:t>
            </a:r>
            <a:r>
              <a:rPr lang="en-US" altLang="zh-CN" sz="2400" b="1" dirty="0"/>
              <a:t>&lt;</a:t>
            </a:r>
            <a:r>
              <a:rPr lang="zh-CN" altLang="en-US" sz="2400" b="1" dirty="0"/>
              <a:t>数字</a:t>
            </a:r>
            <a:r>
              <a:rPr lang="en-US" altLang="zh-CN" sz="2400" b="1" dirty="0"/>
              <a:t>&gt;</a:t>
            </a:r>
            <a:endParaRPr lang="en-US" altLang="zh-CN" sz="2400" b="1" dirty="0">
              <a:sym typeface="Symbol" panose="05050102010706020507" pitchFamily="18" charset="2"/>
            </a:endParaRPr>
          </a:p>
          <a:p>
            <a:pPr eaLnBrk="1" hangingPunct="1">
              <a:lnSpc>
                <a:spcPct val="110000"/>
              </a:lnSpc>
              <a:buFont typeface="Wingdings" panose="05000000000000000000" pitchFamily="2" charset="2"/>
              <a:buNone/>
            </a:pPr>
            <a:r>
              <a:rPr lang="en-US" altLang="zh-CN" sz="2400" b="1" dirty="0">
                <a:sym typeface="Symbol" panose="05050102010706020507" pitchFamily="18" charset="2"/>
              </a:rPr>
              <a:t>              	      </a:t>
            </a:r>
            <a:r>
              <a:rPr lang="en-US" altLang="zh-CN" sz="2400" b="1" dirty="0"/>
              <a:t> </a:t>
            </a:r>
            <a:r>
              <a:rPr lang="en-US" altLang="zh-CN" sz="2400" b="1" dirty="0">
                <a:solidFill>
                  <a:srgbClr val="002060"/>
                </a:solidFill>
              </a:rPr>
              <a:t>&lt;</a:t>
            </a:r>
            <a:r>
              <a:rPr lang="zh-CN" altLang="en-US" sz="2400" b="1" dirty="0">
                <a:solidFill>
                  <a:srgbClr val="002060"/>
                </a:solidFill>
              </a:rPr>
              <a:t>数字</a:t>
            </a:r>
            <a:r>
              <a:rPr lang="en-US" altLang="zh-CN" sz="2400" b="1" dirty="0">
                <a:solidFill>
                  <a:srgbClr val="002060"/>
                </a:solidFill>
              </a:rPr>
              <a:t>&gt;&lt;</a:t>
            </a:r>
            <a:r>
              <a:rPr lang="zh-CN" altLang="en-US" sz="2400" b="1" dirty="0"/>
              <a:t>数字</a:t>
            </a:r>
            <a:r>
              <a:rPr lang="en-US" altLang="zh-CN" sz="2400" b="1" dirty="0"/>
              <a:t>&gt;&lt;</a:t>
            </a:r>
            <a:r>
              <a:rPr lang="zh-CN" altLang="en-US" sz="2400" b="1" dirty="0"/>
              <a:t>数字</a:t>
            </a:r>
            <a:r>
              <a:rPr lang="en-US" altLang="zh-CN" sz="2400" b="1" dirty="0"/>
              <a:t>&gt;</a:t>
            </a:r>
            <a:endParaRPr lang="en-US" altLang="zh-CN" sz="2400" b="1" dirty="0"/>
          </a:p>
          <a:p>
            <a:pPr eaLnBrk="1" hangingPunct="1">
              <a:lnSpc>
                <a:spcPct val="110000"/>
              </a:lnSpc>
              <a:buFont typeface="Wingdings" panose="05000000000000000000" pitchFamily="2" charset="2"/>
              <a:buNone/>
            </a:pPr>
            <a:r>
              <a:rPr lang="en-US" altLang="zh-CN" sz="2400" b="1" dirty="0"/>
              <a:t>                            </a:t>
            </a:r>
            <a:r>
              <a:rPr lang="en-US" altLang="zh-CN" sz="2400" b="1" dirty="0">
                <a:sym typeface="Symbol" panose="05050102010706020507" pitchFamily="18" charset="2"/>
              </a:rPr>
              <a:t></a:t>
            </a:r>
            <a:r>
              <a:rPr lang="en-US" altLang="zh-CN" sz="2400" b="1" dirty="0"/>
              <a:t> </a:t>
            </a:r>
            <a:r>
              <a:rPr lang="en-US" altLang="zh-CN" sz="2400" b="1" dirty="0">
                <a:solidFill>
                  <a:srgbClr val="3333CC"/>
                </a:solidFill>
              </a:rPr>
              <a:t>2</a:t>
            </a:r>
            <a:r>
              <a:rPr lang="en-US" altLang="zh-CN" sz="2400" b="1" dirty="0"/>
              <a:t>&lt;</a:t>
            </a:r>
            <a:r>
              <a:rPr lang="zh-CN" altLang="en-US" sz="2400" b="1" dirty="0"/>
              <a:t>数字</a:t>
            </a:r>
            <a:r>
              <a:rPr lang="en-US" altLang="zh-CN" sz="2400" b="1" dirty="0"/>
              <a:t>&gt;&lt;</a:t>
            </a:r>
            <a:r>
              <a:rPr lang="zh-CN" altLang="en-US" sz="2400" b="1" dirty="0"/>
              <a:t>数字</a:t>
            </a:r>
            <a:r>
              <a:rPr lang="en-US" altLang="zh-CN" sz="2400" b="1" dirty="0"/>
              <a:t>&gt; </a:t>
            </a:r>
            <a:endParaRPr lang="en-US" altLang="zh-CN" sz="2400" b="1" dirty="0"/>
          </a:p>
          <a:p>
            <a:pPr eaLnBrk="1" hangingPunct="1">
              <a:lnSpc>
                <a:spcPct val="110000"/>
              </a:lnSpc>
              <a:buFont typeface="Wingdings" panose="05000000000000000000" pitchFamily="2" charset="2"/>
              <a:buNone/>
            </a:pPr>
            <a:r>
              <a:rPr lang="en-US" altLang="zh-CN" sz="2400" b="1" dirty="0">
                <a:sym typeface="Symbol" panose="05050102010706020507" pitchFamily="18" charset="2"/>
              </a:rPr>
              <a:t>                            </a:t>
            </a:r>
            <a:r>
              <a:rPr lang="en-US" altLang="zh-CN" sz="2400" b="1" dirty="0">
                <a:solidFill>
                  <a:srgbClr val="3333CC"/>
                </a:solidFill>
              </a:rPr>
              <a:t> 23</a:t>
            </a:r>
            <a:r>
              <a:rPr lang="en-US" altLang="zh-CN" sz="2400" b="1" dirty="0"/>
              <a:t>&lt;</a:t>
            </a:r>
            <a:r>
              <a:rPr lang="zh-CN" altLang="en-US" sz="2400" b="1" dirty="0"/>
              <a:t>数字</a:t>
            </a:r>
            <a:r>
              <a:rPr lang="en-US" altLang="zh-CN" sz="2400" b="1" dirty="0"/>
              <a:t>&gt; </a:t>
            </a:r>
            <a:endParaRPr lang="en-US" altLang="zh-CN" sz="2400" b="1" dirty="0"/>
          </a:p>
          <a:p>
            <a:pPr eaLnBrk="1" hangingPunct="1">
              <a:lnSpc>
                <a:spcPct val="110000"/>
              </a:lnSpc>
              <a:buFont typeface="Wingdings" panose="05000000000000000000" pitchFamily="2" charset="2"/>
              <a:buNone/>
            </a:pPr>
            <a:r>
              <a:rPr lang="en-US" altLang="zh-CN" sz="2400" b="1" dirty="0">
                <a:sym typeface="Symbol" panose="05050102010706020507" pitchFamily="18" charset="2"/>
              </a:rPr>
              <a:t>                            </a:t>
            </a:r>
            <a:r>
              <a:rPr lang="en-US" altLang="zh-CN" sz="2400" b="1" dirty="0"/>
              <a:t> </a:t>
            </a:r>
            <a:r>
              <a:rPr lang="en-US" altLang="zh-CN" sz="2400" b="1" dirty="0">
                <a:solidFill>
                  <a:srgbClr val="3333CC"/>
                </a:solidFill>
              </a:rPr>
              <a:t>234</a:t>
            </a:r>
            <a:endParaRPr lang="en-US" altLang="zh-CN" sz="2400" b="1" dirty="0">
              <a:solidFill>
                <a:srgbClr val="3333CC"/>
              </a:solidFill>
            </a:endParaRPr>
          </a:p>
        </p:txBody>
      </p:sp>
      <p:sp>
        <p:nvSpPr>
          <p:cNvPr id="241668" name="Text Box 4"/>
          <p:cNvSpPr txBox="1">
            <a:spLocks noChangeArrowheads="1"/>
          </p:cNvSpPr>
          <p:nvPr/>
        </p:nvSpPr>
        <p:spPr bwMode="auto">
          <a:xfrm>
            <a:off x="395288" y="5300663"/>
            <a:ext cx="8424862" cy="800100"/>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b="1" dirty="0">
                <a:ea typeface="华文细黑" panose="02010600040101010101" pitchFamily="2" charset="-122"/>
              </a:rPr>
              <a:t>任一文法，有一特殊的</a:t>
            </a:r>
            <a:r>
              <a:rPr kumimoji="0" lang="zh-CN" altLang="en-US" sz="2200" b="1" dirty="0">
                <a:ea typeface="华文细黑" panose="02010600040101010101" pitchFamily="2" charset="-122"/>
              </a:rPr>
              <a:t>非终极</a:t>
            </a:r>
            <a:r>
              <a:rPr kumimoji="0" lang="zh-CN" altLang="en-US" b="1" dirty="0">
                <a:ea typeface="华文细黑" panose="02010600040101010101" pitchFamily="2" charset="-122"/>
              </a:rPr>
              <a:t>符</a:t>
            </a:r>
            <a:r>
              <a:rPr lang="zh-CN" altLang="en-US" sz="2200" b="1" dirty="0">
                <a:ea typeface="华文细黑" panose="02010600040101010101" pitchFamily="2" charset="-122"/>
              </a:rPr>
              <a:t>，称为开始符号</a:t>
            </a:r>
            <a:r>
              <a:rPr lang="en-US" altLang="zh-CN" sz="2200" b="1" dirty="0">
                <a:ea typeface="华文细黑" panose="02010600040101010101" pitchFamily="2" charset="-122"/>
              </a:rPr>
              <a:t>S</a:t>
            </a:r>
            <a:r>
              <a:rPr lang="zh-CN" altLang="en-US" sz="2200" b="1" dirty="0">
                <a:ea typeface="华文细黑" panose="02010600040101010101" pitchFamily="2" charset="-122"/>
              </a:rPr>
              <a:t>，由</a:t>
            </a:r>
            <a:r>
              <a:rPr lang="en-US" altLang="zh-CN" sz="2200" b="1" dirty="0">
                <a:ea typeface="华文细黑" panose="02010600040101010101" pitchFamily="2" charset="-122"/>
              </a:rPr>
              <a:t>S</a:t>
            </a:r>
            <a:r>
              <a:rPr lang="zh-CN" altLang="en-US" sz="2200" b="1" dirty="0">
                <a:ea typeface="华文细黑" panose="02010600040101010101" pitchFamily="2" charset="-122"/>
              </a:rPr>
              <a:t>出发，利用规则一步步替换，直到串中只含</a:t>
            </a:r>
            <a:r>
              <a:rPr kumimoji="0" lang="zh-CN" altLang="en-US" sz="2200" b="1" dirty="0">
                <a:ea typeface="华文细黑" panose="02010600040101010101" pitchFamily="2" charset="-122"/>
              </a:rPr>
              <a:t>终极符</a:t>
            </a:r>
            <a:r>
              <a:rPr lang="zh-CN" altLang="en-US" sz="2200" b="1" dirty="0">
                <a:ea typeface="华文细黑" panose="02010600040101010101" pitchFamily="2" charset="-122"/>
              </a:rPr>
              <a:t>为止，便产生了一个句子。</a:t>
            </a:r>
            <a:endParaRPr lang="zh-CN" altLang="en-US" sz="2200" b="1"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animEffect transition="in" filter="wipe(left)">
                                      <p:cBhvr>
                                        <p:cTn id="11" dur="500"/>
                                        <p:tgtEl>
                                          <p:spTgt spid="36867">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6867">
                                            <p:txEl>
                                              <p:pRg st="6" end="6"/>
                                            </p:txEl>
                                          </p:spTgt>
                                        </p:tgtEl>
                                        <p:attrNameLst>
                                          <p:attrName>style.visibility</p:attrName>
                                        </p:attrNameLst>
                                      </p:cBhvr>
                                      <p:to>
                                        <p:strVal val="visible"/>
                                      </p:to>
                                    </p:set>
                                    <p:animEffect transition="in" filter="wipe(left)">
                                      <p:cBhvr>
                                        <p:cTn id="16" dur="500"/>
                                        <p:tgtEl>
                                          <p:spTgt spid="3686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867">
                                            <p:txEl>
                                              <p:pRg st="7" end="7"/>
                                            </p:txEl>
                                          </p:spTgt>
                                        </p:tgtEl>
                                        <p:attrNameLst>
                                          <p:attrName>style.visibility</p:attrName>
                                        </p:attrNameLst>
                                      </p:cBhvr>
                                      <p:to>
                                        <p:strVal val="visible"/>
                                      </p:to>
                                    </p:set>
                                    <p:animEffect transition="in" filter="wipe(left)">
                                      <p:cBhvr>
                                        <p:cTn id="21" dur="500"/>
                                        <p:tgtEl>
                                          <p:spTgt spid="36867">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6867">
                                            <p:txEl>
                                              <p:pRg st="8" end="8"/>
                                            </p:txEl>
                                          </p:spTgt>
                                        </p:tgtEl>
                                        <p:attrNameLst>
                                          <p:attrName>style.visibility</p:attrName>
                                        </p:attrNameLst>
                                      </p:cBhvr>
                                      <p:to>
                                        <p:strVal val="visible"/>
                                      </p:to>
                                    </p:set>
                                    <p:animEffect transition="in" filter="wipe(left)">
                                      <p:cBhvr>
                                        <p:cTn id="26" dur="500"/>
                                        <p:tgtEl>
                                          <p:spTgt spid="36867">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6867">
                                            <p:txEl>
                                              <p:pRg st="9" end="9"/>
                                            </p:txEl>
                                          </p:spTgt>
                                        </p:tgtEl>
                                        <p:attrNameLst>
                                          <p:attrName>style.visibility</p:attrName>
                                        </p:attrNameLst>
                                      </p:cBhvr>
                                      <p:to>
                                        <p:strVal val="visible"/>
                                      </p:to>
                                    </p:set>
                                    <p:animEffect transition="in" filter="wipe(left)">
                                      <p:cBhvr>
                                        <p:cTn id="31" dur="500"/>
                                        <p:tgtEl>
                                          <p:spTgt spid="36867">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241668"/>
                                        </p:tgtEl>
                                        <p:attrNameLst>
                                          <p:attrName>style.visibility</p:attrName>
                                        </p:attrNameLst>
                                      </p:cBhvr>
                                      <p:to>
                                        <p:strVal val="visible"/>
                                      </p:to>
                                    </p:set>
                                    <p:animEffect transition="in" filter="fade">
                                      <p:cBhvr>
                                        <p:cTn id="36" dur="500"/>
                                        <p:tgtEl>
                                          <p:spTgt spid="241668"/>
                                        </p:tgtEl>
                                      </p:cBhvr>
                                    </p:animEffect>
                                    <p:anim calcmode="lin" valueType="num">
                                      <p:cBhvr>
                                        <p:cTn id="37" dur="500" fill="hold"/>
                                        <p:tgtEl>
                                          <p:spTgt spid="241668"/>
                                        </p:tgtEl>
                                        <p:attrNameLst>
                                          <p:attrName>ppt_x</p:attrName>
                                        </p:attrNameLst>
                                      </p:cBhvr>
                                      <p:tavLst>
                                        <p:tav tm="0">
                                          <p:val>
                                            <p:strVal val="#ppt_x"/>
                                          </p:val>
                                        </p:tav>
                                        <p:tav tm="100000">
                                          <p:val>
                                            <p:strVal val="#ppt_x"/>
                                          </p:val>
                                        </p:tav>
                                      </p:tavLst>
                                    </p:anim>
                                    <p:anim calcmode="lin" valueType="num">
                                      <p:cBhvr>
                                        <p:cTn id="38" dur="500" fill="hold"/>
                                        <p:tgtEl>
                                          <p:spTgt spid="2416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4013C63-AC6B-4926-8575-2B5650CD479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7891" name="Rectangle 4"/>
          <p:cNvSpPr>
            <a:spLocks noGrp="1" noChangeArrowheads="1"/>
          </p:cNvSpPr>
          <p:nvPr>
            <p:ph type="body" idx="1"/>
          </p:nvPr>
        </p:nvSpPr>
        <p:spPr>
          <a:xfrm>
            <a:off x="533400" y="620713"/>
            <a:ext cx="8610600" cy="5791200"/>
          </a:xfrm>
          <a:noFill/>
        </p:spPr>
        <p:txBody>
          <a:bodyPr/>
          <a:lstStyle/>
          <a:p>
            <a:pPr eaLnBrk="1" hangingPunct="1">
              <a:buFont typeface="Wingdings" panose="05000000000000000000" pitchFamily="2" charset="2"/>
              <a:buNone/>
            </a:pPr>
            <a:r>
              <a:rPr lang="zh-CN" altLang="en-US" b="1" dirty="0">
                <a:latin typeface="华文细黑" panose="02010600040101010101" pitchFamily="2" charset="-122"/>
              </a:rPr>
              <a:t>（</a:t>
            </a:r>
            <a:r>
              <a:rPr lang="en-US" altLang="zh-CN" b="1" dirty="0">
                <a:latin typeface="华文细黑" panose="02010600040101010101" pitchFamily="2" charset="-122"/>
              </a:rPr>
              <a:t>1</a:t>
            </a:r>
            <a:r>
              <a:rPr lang="zh-CN" altLang="en-US" b="1" dirty="0">
                <a:latin typeface="华文细黑" panose="02010600040101010101" pitchFamily="2" charset="-122"/>
              </a:rPr>
              <a:t>）直接推导</a:t>
            </a:r>
            <a:r>
              <a:rPr lang="zh-CN" altLang="en-US" b="1" dirty="0">
                <a:latin typeface="华文细黑" panose="02010600040101010101" pitchFamily="2" charset="-122"/>
                <a:sym typeface="Symbol" panose="05050102010706020507" pitchFamily="18" charset="2"/>
              </a:rPr>
              <a:t>“”</a:t>
            </a:r>
            <a:endParaRPr lang="zh-CN" altLang="en-US" b="1" dirty="0">
              <a:latin typeface="华文细黑" panose="02010600040101010101" pitchFamily="2" charset="-122"/>
              <a:sym typeface="Symbol" panose="05050102010706020507" pitchFamily="18" charset="2"/>
            </a:endParaRPr>
          </a:p>
          <a:p>
            <a:pPr eaLnBrk="1" hangingPunct="1">
              <a:lnSpc>
                <a:spcPct val="105000"/>
              </a:lnSpc>
              <a:buFont typeface="Wingdings" panose="05000000000000000000" pitchFamily="2" charset="2"/>
              <a:buNone/>
            </a:pPr>
            <a:r>
              <a:rPr lang="zh-CN" altLang="en-US" sz="2800" b="1" dirty="0">
                <a:latin typeface="华文细黑" panose="02010600040101010101" pitchFamily="2" charset="-122"/>
              </a:rPr>
              <a:t>	</a:t>
            </a:r>
            <a:r>
              <a:rPr lang="en-US" altLang="zh-CN" sz="2800" b="1" i="1" dirty="0">
                <a:latin typeface="华文细黑" panose="02010600040101010101" pitchFamily="2" charset="-122"/>
              </a:rPr>
              <a:t>α→β</a:t>
            </a:r>
            <a:r>
              <a:rPr lang="zh-CN" altLang="en-US" sz="2800" b="1" dirty="0">
                <a:latin typeface="华文细黑" panose="02010600040101010101" pitchFamily="2" charset="-122"/>
              </a:rPr>
              <a:t>是文法</a:t>
            </a:r>
            <a:r>
              <a:rPr lang="en-US" altLang="zh-CN" sz="2800" b="1" dirty="0">
                <a:latin typeface="华文细黑" panose="02010600040101010101" pitchFamily="2" charset="-122"/>
              </a:rPr>
              <a:t>G</a:t>
            </a:r>
            <a:r>
              <a:rPr lang="zh-CN" altLang="en-US" sz="2800" b="1" dirty="0">
                <a:latin typeface="华文细黑" panose="02010600040101010101" pitchFamily="2" charset="-122"/>
              </a:rPr>
              <a:t>的产生式，若有</a:t>
            </a:r>
            <a:r>
              <a:rPr lang="en-US" altLang="zh-CN" sz="2800" b="1" dirty="0">
                <a:latin typeface="华文细黑" panose="02010600040101010101" pitchFamily="2" charset="-122"/>
              </a:rPr>
              <a:t>v, w </a:t>
            </a:r>
            <a:r>
              <a:rPr lang="zh-CN" altLang="en-US" sz="2800" b="1" dirty="0">
                <a:latin typeface="华文细黑" panose="02010600040101010101" pitchFamily="2" charset="-122"/>
              </a:rPr>
              <a:t>满足：</a:t>
            </a:r>
            <a:r>
              <a:rPr lang="en-US" altLang="zh-CN" sz="2800" b="1" i="1" dirty="0">
                <a:latin typeface="华文细黑" panose="02010600040101010101" pitchFamily="2" charset="-122"/>
              </a:rPr>
              <a:t>v=γαδ, w= γβδ</a:t>
            </a:r>
            <a:r>
              <a:rPr lang="en-US" altLang="zh-CN" sz="2800" b="1" dirty="0">
                <a:latin typeface="华文细黑" panose="02010600040101010101" pitchFamily="2" charset="-122"/>
              </a:rPr>
              <a:t>, </a:t>
            </a:r>
            <a:r>
              <a:rPr lang="zh-CN" altLang="en-US" sz="2800" b="1" dirty="0">
                <a:latin typeface="华文细黑" panose="02010600040101010101" pitchFamily="2" charset="-122"/>
              </a:rPr>
              <a:t>其中</a:t>
            </a:r>
            <a:r>
              <a:rPr lang="en-US" altLang="zh-CN" sz="2800" b="1" i="1" dirty="0" err="1">
                <a:latin typeface="华文细黑" panose="02010600040101010101" pitchFamily="2" charset="-122"/>
              </a:rPr>
              <a:t>γ∈V</a:t>
            </a:r>
            <a:r>
              <a:rPr lang="en-US" altLang="zh-CN" sz="2800" b="1" i="1" dirty="0">
                <a:latin typeface="华文细黑" panose="02010600040101010101" pitchFamily="2" charset="-122"/>
              </a:rPr>
              <a:t>*,</a:t>
            </a:r>
            <a:r>
              <a:rPr lang="en-US" altLang="zh-CN" sz="2800" b="1" i="1" dirty="0" err="1">
                <a:latin typeface="华文细黑" panose="02010600040101010101" pitchFamily="2" charset="-122"/>
              </a:rPr>
              <a:t>δ∈V</a:t>
            </a:r>
            <a:r>
              <a:rPr lang="en-US" altLang="zh-CN" sz="2800" b="1" i="1" dirty="0">
                <a:latin typeface="华文细黑" panose="02010600040101010101" pitchFamily="2" charset="-122"/>
              </a:rPr>
              <a:t>*</a:t>
            </a:r>
            <a:endParaRPr lang="en-US" altLang="zh-CN" sz="2800" b="1" i="1" dirty="0">
              <a:latin typeface="华文细黑" panose="02010600040101010101" pitchFamily="2" charset="-122"/>
            </a:endParaRPr>
          </a:p>
          <a:p>
            <a:pPr eaLnBrk="1" hangingPunct="1">
              <a:lnSpc>
                <a:spcPct val="105000"/>
              </a:lnSpc>
              <a:buFont typeface="Wingdings" panose="05000000000000000000" pitchFamily="2" charset="2"/>
              <a:buNone/>
            </a:pPr>
            <a:r>
              <a:rPr lang="en-US" altLang="zh-CN" sz="2800" b="1" dirty="0">
                <a:latin typeface="华文细黑" panose="02010600040101010101" pitchFamily="2" charset="-122"/>
              </a:rPr>
              <a:t>	</a:t>
            </a:r>
            <a:r>
              <a:rPr lang="zh-CN" altLang="en-US" sz="2800" b="1" dirty="0">
                <a:latin typeface="华文细黑" panose="02010600040101010101" pitchFamily="2" charset="-122"/>
              </a:rPr>
              <a:t>则称</a:t>
            </a:r>
            <a:r>
              <a:rPr lang="en-US" altLang="zh-CN" sz="2800" b="1" dirty="0">
                <a:latin typeface="华文细黑" panose="02010600040101010101" pitchFamily="2" charset="-122"/>
              </a:rPr>
              <a:t>v</a:t>
            </a:r>
            <a:r>
              <a:rPr lang="zh-CN" altLang="en-US" sz="2800" b="1" dirty="0">
                <a:latin typeface="华文细黑" panose="02010600040101010101" pitchFamily="2" charset="-122"/>
              </a:rPr>
              <a:t>直接</a:t>
            </a:r>
            <a:r>
              <a:rPr lang="zh-CN" altLang="en-US" sz="2800" b="1" i="1" dirty="0">
                <a:latin typeface="华文细黑" panose="02010600040101010101" pitchFamily="2" charset="-122"/>
              </a:rPr>
              <a:t>推导</a:t>
            </a:r>
            <a:r>
              <a:rPr lang="zh-CN" altLang="en-US" sz="2800" b="1" dirty="0">
                <a:latin typeface="华文细黑" panose="02010600040101010101" pitchFamily="2" charset="-122"/>
              </a:rPr>
              <a:t>到</a:t>
            </a:r>
            <a:r>
              <a:rPr lang="en-US" altLang="zh-CN" sz="2800" b="1" dirty="0">
                <a:latin typeface="华文细黑" panose="02010600040101010101" pitchFamily="2" charset="-122"/>
              </a:rPr>
              <a:t>w,</a:t>
            </a:r>
            <a:r>
              <a:rPr lang="zh-CN" altLang="zh-CN" sz="2800" b="1" dirty="0">
                <a:latin typeface="华文细黑" panose="02010600040101010101" pitchFamily="2" charset="-122"/>
              </a:rPr>
              <a:t>记作</a:t>
            </a:r>
            <a:r>
              <a:rPr lang="zh-CN" altLang="en-US" sz="2800" b="1" dirty="0">
                <a:latin typeface="华文细黑" panose="02010600040101010101" pitchFamily="2" charset="-122"/>
              </a:rPr>
              <a:t> </a:t>
            </a:r>
            <a:r>
              <a:rPr lang="en-US" altLang="zh-CN" sz="2800" b="1" i="1" dirty="0">
                <a:latin typeface="华文细黑" panose="02010600040101010101" pitchFamily="2" charset="-122"/>
              </a:rPr>
              <a:t>v </a:t>
            </a:r>
            <a:r>
              <a:rPr lang="en-US" altLang="zh-CN" sz="2800" b="1" i="1" dirty="0">
                <a:latin typeface="华文细黑" panose="02010600040101010101" pitchFamily="2" charset="-122"/>
                <a:sym typeface="Symbol" panose="05050102010706020507" pitchFamily="18" charset="2"/>
              </a:rPr>
              <a:t></a:t>
            </a:r>
            <a:r>
              <a:rPr lang="en-US" altLang="zh-CN" sz="2800" b="1" i="1" dirty="0">
                <a:latin typeface="华文细黑" panose="02010600040101010101" pitchFamily="2" charset="-122"/>
              </a:rPr>
              <a:t> w</a:t>
            </a:r>
            <a:endParaRPr lang="en-US" altLang="zh-CN" sz="2800" b="1" i="1" dirty="0">
              <a:latin typeface="华文细黑" panose="02010600040101010101" pitchFamily="2" charset="-122"/>
            </a:endParaRPr>
          </a:p>
          <a:p>
            <a:pPr eaLnBrk="1" hangingPunct="1">
              <a:lnSpc>
                <a:spcPct val="105000"/>
              </a:lnSpc>
              <a:buFont typeface="Wingdings" panose="05000000000000000000" pitchFamily="2" charset="2"/>
              <a:buNone/>
            </a:pPr>
            <a:r>
              <a:rPr lang="en-US" altLang="zh-CN" sz="2800" b="1" dirty="0">
                <a:latin typeface="华文细黑" panose="02010600040101010101" pitchFamily="2" charset="-122"/>
              </a:rPr>
              <a:t>	</a:t>
            </a:r>
            <a:r>
              <a:rPr lang="zh-CN" altLang="en-US" sz="2800" b="1" dirty="0">
                <a:latin typeface="华文细黑" panose="02010600040101010101" pitchFamily="2" charset="-122"/>
              </a:rPr>
              <a:t>也称</a:t>
            </a:r>
            <a:r>
              <a:rPr lang="en-US" altLang="zh-CN" sz="2800" b="1" dirty="0">
                <a:latin typeface="华文细黑" panose="02010600040101010101" pitchFamily="2" charset="-122"/>
              </a:rPr>
              <a:t>w</a:t>
            </a:r>
            <a:r>
              <a:rPr lang="zh-CN" altLang="zh-CN" sz="2800" b="1" dirty="0">
                <a:latin typeface="华文细黑" panose="02010600040101010101" pitchFamily="2" charset="-122"/>
              </a:rPr>
              <a:t>直接</a:t>
            </a:r>
            <a:r>
              <a:rPr lang="zh-CN" altLang="zh-CN" sz="2800" b="1" i="1" dirty="0">
                <a:latin typeface="华文细黑" panose="02010600040101010101" pitchFamily="2" charset="-122"/>
              </a:rPr>
              <a:t>归约</a:t>
            </a:r>
            <a:r>
              <a:rPr lang="zh-CN" altLang="zh-CN" sz="2800" b="1" dirty="0">
                <a:latin typeface="华文细黑" panose="02010600040101010101" pitchFamily="2" charset="-122"/>
              </a:rPr>
              <a:t>到</a:t>
            </a:r>
            <a:r>
              <a:rPr lang="en-US" altLang="zh-CN" sz="2800" b="1" dirty="0">
                <a:latin typeface="华文细黑" panose="02010600040101010101" pitchFamily="2" charset="-122"/>
              </a:rPr>
              <a:t>v</a:t>
            </a:r>
            <a:endParaRPr lang="en-US" altLang="zh-CN" sz="2800" b="1" dirty="0">
              <a:latin typeface="华文细黑" panose="02010600040101010101" pitchFamily="2" charset="-122"/>
            </a:endParaRPr>
          </a:p>
          <a:p>
            <a:pPr eaLnBrk="1" hangingPunct="1">
              <a:lnSpc>
                <a:spcPct val="105000"/>
              </a:lnSpc>
              <a:buFont typeface="Wingdings" panose="05000000000000000000" pitchFamily="2" charset="2"/>
              <a:buNone/>
            </a:pPr>
            <a:r>
              <a:rPr lang="en-US" altLang="zh-CN" sz="2800" b="1" dirty="0">
                <a:latin typeface="华文细黑" panose="02010600040101010101" pitchFamily="2" charset="-122"/>
              </a:rPr>
              <a:t>	</a:t>
            </a:r>
            <a:r>
              <a:rPr lang="zh-CN" altLang="en-US" sz="2800" b="1" dirty="0">
                <a:latin typeface="华文细黑" panose="02010600040101010101" pitchFamily="2" charset="-122"/>
              </a:rPr>
              <a:t>例：</a:t>
            </a:r>
            <a:r>
              <a:rPr lang="en-US" altLang="zh-CN" sz="2800" b="1" dirty="0">
                <a:latin typeface="华文细黑" panose="02010600040101010101" pitchFamily="2" charset="-122"/>
              </a:rPr>
              <a:t>G[S]</a:t>
            </a:r>
            <a:r>
              <a:rPr lang="zh-CN" altLang="en-US" sz="2800" b="1" dirty="0">
                <a:latin typeface="华文细黑" panose="02010600040101010101" pitchFamily="2" charset="-122"/>
              </a:rPr>
              <a:t>： </a:t>
            </a:r>
            <a:r>
              <a:rPr lang="en-US" altLang="zh-CN" sz="2800" b="1" dirty="0">
                <a:latin typeface="华文细黑" panose="02010600040101010101" pitchFamily="2" charset="-122"/>
              </a:rPr>
              <a:t>S→0S1</a:t>
            </a:r>
            <a:r>
              <a:rPr lang="zh-CN" altLang="en-US" sz="2800" b="1" dirty="0">
                <a:latin typeface="华文细黑" panose="02010600040101010101" pitchFamily="2" charset="-122"/>
              </a:rPr>
              <a:t>， </a:t>
            </a:r>
            <a:r>
              <a:rPr lang="en-US" altLang="zh-CN" sz="2800" b="1" dirty="0">
                <a:latin typeface="华文细黑" panose="02010600040101010101" pitchFamily="2" charset="-122"/>
              </a:rPr>
              <a:t>S→01</a:t>
            </a:r>
            <a:endParaRPr lang="en-US" altLang="zh-CN" sz="2800" b="1" dirty="0">
              <a:latin typeface="华文细黑" panose="02010600040101010101" pitchFamily="2" charset="-122"/>
            </a:endParaRPr>
          </a:p>
          <a:p>
            <a:pPr eaLnBrk="1" hangingPunct="1">
              <a:lnSpc>
                <a:spcPct val="105000"/>
              </a:lnSpc>
              <a:buNone/>
            </a:pPr>
            <a:r>
              <a:rPr lang="en-US" altLang="zh-CN" sz="2800" b="1" dirty="0">
                <a:latin typeface="华文细黑" panose="02010600040101010101" pitchFamily="2" charset="-122"/>
              </a:rPr>
              <a:t>	   </a:t>
            </a:r>
            <a:r>
              <a:rPr lang="en-US" altLang="zh-CN" sz="2800" b="1" dirty="0">
                <a:latin typeface="华文细黑" panose="02010600040101010101" pitchFamily="2" charset="-122"/>
                <a:sym typeface="Symbol" panose="05050102010706020507" pitchFamily="18" charset="2"/>
              </a:rPr>
              <a:t>   </a:t>
            </a:r>
            <a:r>
              <a:rPr lang="en-US" altLang="zh-CN" sz="2800" b="1" dirty="0">
                <a:latin typeface="华文细黑" panose="02010600040101010101" pitchFamily="2" charset="-122"/>
              </a:rPr>
              <a:t>S </a:t>
            </a:r>
            <a:r>
              <a:rPr lang="en-US" altLang="zh-CN" sz="2800" b="1" dirty="0">
                <a:latin typeface="华文细黑" panose="02010600040101010101" pitchFamily="2" charset="-122"/>
                <a:sym typeface="Symbol" panose="05050102010706020507" pitchFamily="18" charset="2"/>
              </a:rPr>
              <a:t>0S1</a:t>
            </a:r>
            <a:endParaRPr lang="en-US" altLang="zh-CN" sz="2800" b="1" dirty="0">
              <a:latin typeface="华文细黑" panose="02010600040101010101" pitchFamily="2" charset="-122"/>
              <a:sym typeface="Symbol" panose="05050102010706020507" pitchFamily="18" charset="2"/>
            </a:endParaRPr>
          </a:p>
          <a:p>
            <a:pPr eaLnBrk="1" hangingPunct="1">
              <a:lnSpc>
                <a:spcPct val="105000"/>
              </a:lnSpc>
              <a:buFont typeface="Wingdings" panose="05000000000000000000" pitchFamily="2" charset="2"/>
              <a:buNone/>
            </a:pPr>
            <a:r>
              <a:rPr lang="en-US" altLang="zh-CN" sz="2800" b="1" dirty="0">
                <a:latin typeface="华文细黑" panose="02010600040101010101" pitchFamily="2" charset="-122"/>
                <a:sym typeface="Symbol" panose="05050102010706020507" pitchFamily="18" charset="2"/>
              </a:rPr>
              <a:t>          0S1 0</a:t>
            </a:r>
            <a:r>
              <a:rPr lang="en-US" altLang="zh-CN" sz="2800" b="1" dirty="0">
                <a:solidFill>
                  <a:srgbClr val="3333CC"/>
                </a:solidFill>
                <a:latin typeface="华文细黑" panose="02010600040101010101" pitchFamily="2" charset="-122"/>
                <a:sym typeface="Symbol" panose="05050102010706020507" pitchFamily="18" charset="2"/>
              </a:rPr>
              <a:t>0S1</a:t>
            </a:r>
            <a:r>
              <a:rPr lang="en-US" altLang="zh-CN" sz="2800" b="1" dirty="0">
                <a:latin typeface="华文细黑" panose="02010600040101010101" pitchFamily="2" charset="-122"/>
                <a:sym typeface="Symbol" panose="05050102010706020507" pitchFamily="18" charset="2"/>
              </a:rPr>
              <a:t>1</a:t>
            </a:r>
            <a:endParaRPr lang="en-US" altLang="zh-CN" sz="2800" b="1" dirty="0">
              <a:latin typeface="华文细黑" panose="02010600040101010101" pitchFamily="2" charset="-122"/>
              <a:sym typeface="Symbol" panose="05050102010706020507" pitchFamily="18" charset="2"/>
            </a:endParaRPr>
          </a:p>
          <a:p>
            <a:pPr eaLnBrk="1" hangingPunct="1">
              <a:lnSpc>
                <a:spcPct val="105000"/>
              </a:lnSpc>
              <a:buFont typeface="Wingdings" panose="05000000000000000000" pitchFamily="2" charset="2"/>
              <a:buNone/>
            </a:pPr>
            <a:r>
              <a:rPr lang="en-US" altLang="zh-CN" sz="2800" b="1" dirty="0">
                <a:latin typeface="华文细黑" panose="02010600040101010101" pitchFamily="2" charset="-122"/>
                <a:sym typeface="Symbol" panose="05050102010706020507" pitchFamily="18" charset="2"/>
              </a:rPr>
              <a:t>	      00S11 00</a:t>
            </a:r>
            <a:r>
              <a:rPr lang="en-US" altLang="zh-CN" sz="2800" b="1" dirty="0">
                <a:solidFill>
                  <a:srgbClr val="3333CC"/>
                </a:solidFill>
                <a:latin typeface="华文细黑" panose="02010600040101010101" pitchFamily="2" charset="-122"/>
                <a:sym typeface="Symbol" panose="05050102010706020507" pitchFamily="18" charset="2"/>
              </a:rPr>
              <a:t>0S1</a:t>
            </a:r>
            <a:r>
              <a:rPr lang="en-US" altLang="zh-CN" sz="2800" b="1" dirty="0">
                <a:latin typeface="华文细黑" panose="02010600040101010101" pitchFamily="2" charset="-122"/>
                <a:sym typeface="Symbol" panose="05050102010706020507" pitchFamily="18" charset="2"/>
              </a:rPr>
              <a:t>11</a:t>
            </a:r>
            <a:endParaRPr lang="en-US" altLang="zh-CN" sz="2800" b="1" dirty="0">
              <a:latin typeface="华文细黑" panose="02010600040101010101" pitchFamily="2" charset="-122"/>
              <a:sym typeface="Symbol" panose="05050102010706020507" pitchFamily="18" charset="2"/>
            </a:endParaRPr>
          </a:p>
          <a:p>
            <a:pPr eaLnBrk="1" hangingPunct="1">
              <a:lnSpc>
                <a:spcPct val="105000"/>
              </a:lnSpc>
              <a:buFont typeface="Wingdings" panose="05000000000000000000" pitchFamily="2" charset="2"/>
              <a:buNone/>
            </a:pPr>
            <a:r>
              <a:rPr lang="en-US" altLang="zh-CN" sz="2800" b="1" dirty="0">
                <a:latin typeface="华文细黑" panose="02010600040101010101" pitchFamily="2" charset="-122"/>
                <a:sym typeface="Symbol" panose="05050102010706020507" pitchFamily="18" charset="2"/>
              </a:rPr>
              <a:t>	      000S111 000</a:t>
            </a:r>
            <a:r>
              <a:rPr lang="en-US" altLang="zh-CN" sz="2800" b="1" dirty="0">
                <a:solidFill>
                  <a:srgbClr val="3333CC"/>
                </a:solidFill>
                <a:latin typeface="华文细黑" panose="02010600040101010101" pitchFamily="2" charset="-122"/>
                <a:sym typeface="Symbol" panose="05050102010706020507" pitchFamily="18" charset="2"/>
              </a:rPr>
              <a:t>01</a:t>
            </a:r>
            <a:r>
              <a:rPr lang="en-US" altLang="zh-CN" sz="2800" b="1" dirty="0">
                <a:latin typeface="华文细黑" panose="02010600040101010101" pitchFamily="2" charset="-122"/>
                <a:sym typeface="Symbol" panose="05050102010706020507" pitchFamily="18" charset="2"/>
              </a:rPr>
              <a:t>111</a:t>
            </a:r>
            <a:endParaRPr lang="en-US" altLang="zh-CN" sz="2800" b="1" dirty="0">
              <a:latin typeface="华文细黑" panose="02010600040101010101" pitchFamily="2" charset="-122"/>
              <a:sym typeface="Symbol" panose="05050102010706020507" pitchFamily="18" charset="2"/>
            </a:endParaRPr>
          </a:p>
          <a:p>
            <a:pPr eaLnBrk="1" hangingPunct="1">
              <a:lnSpc>
                <a:spcPct val="105000"/>
              </a:lnSpc>
              <a:buFont typeface="Wingdings" panose="05000000000000000000" pitchFamily="2" charset="2"/>
              <a:buNone/>
            </a:pPr>
            <a:r>
              <a:rPr lang="en-US" altLang="zh-CN" sz="2800" dirty="0">
                <a:latin typeface="华文细黑" panose="02010600040101010101" pitchFamily="2" charset="-122"/>
              </a:rPr>
              <a:t> </a:t>
            </a:r>
            <a:r>
              <a:rPr lang="en-US" altLang="zh-CN" sz="2800" b="1" dirty="0">
                <a:latin typeface="华文细黑" panose="02010600040101010101" pitchFamily="2" charset="-122"/>
              </a:rPr>
              <a:t>	</a:t>
            </a:r>
            <a:endParaRPr lang="en-US" altLang="zh-CN" sz="2800"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42ABC5F-1C5F-490E-8EFE-883655F557E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8915" name="Rectangle 4"/>
          <p:cNvSpPr>
            <a:spLocks noGrp="1" noChangeArrowheads="1"/>
          </p:cNvSpPr>
          <p:nvPr>
            <p:ph type="body" idx="1"/>
          </p:nvPr>
        </p:nvSpPr>
        <p:spPr>
          <a:xfrm>
            <a:off x="468313" y="1124744"/>
            <a:ext cx="8135937" cy="4968875"/>
          </a:xfrm>
          <a:noFill/>
        </p:spPr>
        <p:txBody>
          <a:bodyPr/>
          <a:lstStyle/>
          <a:p>
            <a:pPr eaLnBrk="1" hangingPunct="1">
              <a:lnSpc>
                <a:spcPct val="150000"/>
              </a:lnSpc>
              <a:buFont typeface="Wingdings" panose="05000000000000000000" pitchFamily="2" charset="2"/>
              <a:buNone/>
            </a:pPr>
            <a:r>
              <a:rPr lang="en-US" altLang="zh-CN" sz="2400" b="1" dirty="0">
                <a:latin typeface="华文细黑" panose="02010600040101010101" pitchFamily="2" charset="-122"/>
                <a:cs typeface="Times New Roman" panose="02020603050405020304" pitchFamily="18" charset="0"/>
                <a:sym typeface="Symbol" panose="05050102010706020507" pitchFamily="18" charset="2"/>
              </a:rPr>
              <a:t> </a:t>
            </a:r>
            <a:r>
              <a:rPr lang="zh-CN" altLang="en-US" sz="2400" b="1" dirty="0">
                <a:latin typeface="华文细黑" panose="02010600040101010101" pitchFamily="2" charset="-122"/>
                <a:cs typeface="Times New Roman" panose="02020603050405020304" pitchFamily="18" charset="0"/>
                <a:sym typeface="Symbol" panose="05050102010706020507" pitchFamily="18" charset="2"/>
              </a:rPr>
              <a:t>（</a:t>
            </a:r>
            <a:r>
              <a:rPr lang="en-US" altLang="zh-CN" sz="2400" b="1" dirty="0">
                <a:latin typeface="华文细黑" panose="02010600040101010101" pitchFamily="2" charset="-122"/>
                <a:cs typeface="Times New Roman" panose="02020603050405020304" pitchFamily="18" charset="0"/>
                <a:sym typeface="Symbol" panose="05050102010706020507" pitchFamily="18" charset="2"/>
              </a:rPr>
              <a:t>2</a:t>
            </a:r>
            <a:r>
              <a:rPr lang="zh-CN" altLang="en-US" sz="2400" b="1" dirty="0">
                <a:latin typeface="华文细黑" panose="02010600040101010101" pitchFamily="2" charset="-122"/>
                <a:cs typeface="Times New Roman" panose="02020603050405020304" pitchFamily="18" charset="0"/>
                <a:sym typeface="Symbol" panose="05050102010706020507" pitchFamily="18" charset="2"/>
              </a:rPr>
              <a:t>）</a:t>
            </a:r>
            <a:r>
              <a:rPr lang="zh-CN" altLang="en-US" sz="2400" b="1" dirty="0">
                <a:latin typeface="华文细黑" panose="02010600040101010101" pitchFamily="2" charset="-122"/>
                <a:sym typeface="Symbol" panose="05050102010706020507" pitchFamily="18" charset="2"/>
              </a:rPr>
              <a:t>若存在</a:t>
            </a:r>
            <a:r>
              <a:rPr lang="en-US" altLang="zh-CN" sz="2400" b="1" dirty="0">
                <a:latin typeface="华文细黑" panose="02010600040101010101" pitchFamily="2" charset="-122"/>
                <a:sym typeface="Symbol" panose="05050102010706020507" pitchFamily="18" charset="2"/>
              </a:rPr>
              <a:t>α0 α1 ... αn,(n&gt;0)</a:t>
            </a:r>
            <a:r>
              <a:rPr lang="zh-CN" altLang="en-US" sz="2400" b="1" dirty="0">
                <a:latin typeface="华文细黑" panose="02010600040101010101" pitchFamily="2" charset="-122"/>
                <a:sym typeface="Symbol" panose="05050102010706020507" pitchFamily="18" charset="2"/>
              </a:rPr>
              <a:t>，则记为</a:t>
            </a:r>
            <a:endParaRPr lang="zh-CN" altLang="en-US" sz="2400" b="1" dirty="0">
              <a:latin typeface="华文细黑" panose="02010600040101010101" pitchFamily="2" charset="-122"/>
              <a:sym typeface="Symbol" panose="05050102010706020507" pitchFamily="18" charset="2"/>
            </a:endParaRPr>
          </a:p>
          <a:p>
            <a:pPr eaLnBrk="1" hangingPunct="1">
              <a:lnSpc>
                <a:spcPct val="150000"/>
              </a:lnSpc>
              <a:buFont typeface="Wingdings" panose="05000000000000000000" pitchFamily="2" charset="2"/>
              <a:buNone/>
            </a:pPr>
            <a:r>
              <a:rPr lang="zh-CN" altLang="en-US" sz="2400" b="1" dirty="0">
                <a:latin typeface="华文细黑" panose="02010600040101010101" pitchFamily="2" charset="-122"/>
                <a:sym typeface="Symbol" panose="05050102010706020507" pitchFamily="18" charset="2"/>
              </a:rPr>
              <a:t>               </a:t>
            </a:r>
            <a:r>
              <a:rPr lang="en-US" altLang="zh-CN" sz="2400" b="1" dirty="0">
                <a:latin typeface="华文细黑" panose="02010600040101010101" pitchFamily="2" charset="-122"/>
                <a:sym typeface="Symbol" panose="05050102010706020507" pitchFamily="18" charset="2"/>
              </a:rPr>
              <a:t>α0 </a:t>
            </a:r>
            <a:r>
              <a:rPr lang="en-US" altLang="zh-CN" sz="2400" b="1" dirty="0">
                <a:solidFill>
                  <a:srgbClr val="3333CC"/>
                </a:solidFill>
                <a:latin typeface="华文细黑" panose="02010600040101010101" pitchFamily="2" charset="-122"/>
                <a:sym typeface="Symbol" panose="05050102010706020507" pitchFamily="18" charset="2"/>
              </a:rPr>
              <a:t> </a:t>
            </a:r>
            <a:r>
              <a:rPr lang="en-US" altLang="zh-CN" sz="2400" b="1" baseline="30000" dirty="0">
                <a:solidFill>
                  <a:srgbClr val="3333CC"/>
                </a:solidFill>
                <a:latin typeface="华文细黑" panose="02010600040101010101" pitchFamily="2" charset="-122"/>
                <a:sym typeface="Symbol" panose="05050102010706020507" pitchFamily="18" charset="2"/>
              </a:rPr>
              <a:t>+</a:t>
            </a:r>
            <a:r>
              <a:rPr lang="en-US" altLang="zh-CN" sz="2400" b="1" dirty="0">
                <a:latin typeface="华文细黑" panose="02010600040101010101" pitchFamily="2" charset="-122"/>
                <a:sym typeface="Symbol" panose="05050102010706020507" pitchFamily="18" charset="2"/>
              </a:rPr>
              <a:t> αn </a:t>
            </a:r>
            <a:r>
              <a:rPr lang="zh-CN" altLang="en-US" sz="2400" b="1" dirty="0">
                <a:latin typeface="华文细黑" panose="02010600040101010101" pitchFamily="2" charset="-122"/>
                <a:sym typeface="Symbol" panose="05050102010706020507" pitchFamily="18" charset="2"/>
              </a:rPr>
              <a:t>（正闭包），称作</a:t>
            </a:r>
            <a:r>
              <a:rPr lang="en-US" altLang="zh-CN" sz="2400" b="1" dirty="0">
                <a:latin typeface="华文细黑" panose="02010600040101010101" pitchFamily="2" charset="-122"/>
                <a:sym typeface="Symbol" panose="05050102010706020507" pitchFamily="18" charset="2"/>
              </a:rPr>
              <a:t>α0</a:t>
            </a:r>
            <a:r>
              <a:rPr lang="zh-CN" altLang="en-US" sz="2400" b="1" dirty="0">
                <a:latin typeface="华文细黑" panose="02010600040101010101" pitchFamily="2" charset="-122"/>
                <a:sym typeface="Symbol" panose="05050102010706020507" pitchFamily="18" charset="2"/>
              </a:rPr>
              <a:t>推导出</a:t>
            </a:r>
            <a:r>
              <a:rPr lang="en-US" altLang="zh-CN" sz="2400" b="1" dirty="0">
                <a:latin typeface="华文细黑" panose="02010600040101010101" pitchFamily="2" charset="-122"/>
                <a:sym typeface="Symbol" panose="05050102010706020507" pitchFamily="18" charset="2"/>
              </a:rPr>
              <a:t>αn </a:t>
            </a:r>
            <a:r>
              <a:rPr lang="zh-CN" altLang="en-US" sz="2400" b="1" dirty="0">
                <a:latin typeface="华文细黑" panose="02010600040101010101" pitchFamily="2" charset="-122"/>
                <a:sym typeface="Symbol" panose="05050102010706020507" pitchFamily="18" charset="2"/>
              </a:rPr>
              <a:t>，或</a:t>
            </a:r>
            <a:endParaRPr lang="zh-CN" altLang="en-US" sz="2400" b="1" dirty="0">
              <a:latin typeface="华文细黑" panose="02010600040101010101" pitchFamily="2" charset="-122"/>
              <a:sym typeface="Symbol" panose="05050102010706020507" pitchFamily="18" charset="2"/>
            </a:endParaRPr>
          </a:p>
          <a:p>
            <a:pPr eaLnBrk="1" hangingPunct="1">
              <a:lnSpc>
                <a:spcPct val="150000"/>
              </a:lnSpc>
              <a:buFont typeface="Wingdings" panose="05000000000000000000" pitchFamily="2" charset="2"/>
              <a:buNone/>
            </a:pPr>
            <a:r>
              <a:rPr lang="zh-CN" altLang="en-US" sz="2400" b="1" dirty="0">
                <a:latin typeface="华文细黑" panose="02010600040101010101" pitchFamily="2" charset="-122"/>
                <a:sym typeface="Symbol" panose="05050102010706020507" pitchFamily="18" charset="2"/>
              </a:rPr>
              <a:t>               </a:t>
            </a:r>
            <a:r>
              <a:rPr lang="en-US" altLang="zh-CN" sz="2400" b="1" dirty="0">
                <a:latin typeface="华文细黑" panose="02010600040101010101" pitchFamily="2" charset="-122"/>
                <a:sym typeface="Symbol" panose="05050102010706020507" pitchFamily="18" charset="2"/>
              </a:rPr>
              <a:t>αn</a:t>
            </a:r>
            <a:r>
              <a:rPr lang="zh-CN" altLang="en-US" sz="2400" b="1" dirty="0">
                <a:latin typeface="华文细黑" panose="02010600040101010101" pitchFamily="2" charset="-122"/>
                <a:sym typeface="Symbol" panose="05050102010706020507" pitchFamily="18" charset="2"/>
              </a:rPr>
              <a:t>归约到</a:t>
            </a:r>
            <a:r>
              <a:rPr lang="en-US" altLang="zh-CN" sz="2400" b="1" dirty="0">
                <a:latin typeface="华文细黑" panose="02010600040101010101" pitchFamily="2" charset="-122"/>
                <a:sym typeface="Symbol" panose="05050102010706020507" pitchFamily="18" charset="2"/>
              </a:rPr>
              <a:t>α0 </a:t>
            </a:r>
            <a:endParaRPr lang="en-US" altLang="zh-CN" sz="2400" b="1" dirty="0">
              <a:latin typeface="华文细黑" panose="02010600040101010101" pitchFamily="2" charset="-122"/>
              <a:sym typeface="Symbol" panose="05050102010706020507" pitchFamily="18" charset="2"/>
            </a:endParaRPr>
          </a:p>
          <a:p>
            <a:pPr eaLnBrk="1" hangingPunct="1">
              <a:lnSpc>
                <a:spcPct val="150000"/>
              </a:lnSpc>
              <a:buFont typeface="Wingdings" panose="05000000000000000000" pitchFamily="2" charset="2"/>
              <a:buNone/>
            </a:pPr>
            <a:r>
              <a:rPr lang="en-US" altLang="zh-CN" sz="2400" b="1" dirty="0">
                <a:latin typeface="华文细黑" panose="02010600040101010101" pitchFamily="2" charset="-122"/>
                <a:sym typeface="Symbol" panose="05050102010706020507" pitchFamily="18" charset="2"/>
              </a:rPr>
              <a:t>  </a:t>
            </a:r>
            <a:r>
              <a:rPr lang="zh-CN" altLang="en-US" sz="2400" b="1" dirty="0">
                <a:latin typeface="华文细黑" panose="02010600040101010101" pitchFamily="2" charset="-122"/>
                <a:cs typeface="Times New Roman" panose="02020603050405020304" pitchFamily="18" charset="0"/>
                <a:sym typeface="Symbol" panose="05050102010706020507" pitchFamily="18" charset="2"/>
              </a:rPr>
              <a:t>（</a:t>
            </a:r>
            <a:r>
              <a:rPr lang="en-US" altLang="zh-CN" sz="2400" b="1" dirty="0">
                <a:latin typeface="华文细黑" panose="02010600040101010101" pitchFamily="2" charset="-122"/>
                <a:cs typeface="Times New Roman" panose="02020603050405020304" pitchFamily="18" charset="0"/>
                <a:sym typeface="Symbol" panose="05050102010706020507" pitchFamily="18" charset="2"/>
              </a:rPr>
              <a:t>3</a:t>
            </a:r>
            <a:r>
              <a:rPr lang="zh-CN" altLang="en-US" sz="2400" b="1" dirty="0">
                <a:latin typeface="华文细黑" panose="02010600040101010101" pitchFamily="2" charset="-122"/>
                <a:cs typeface="Times New Roman" panose="02020603050405020304" pitchFamily="18" charset="0"/>
                <a:sym typeface="Symbol" panose="05050102010706020507" pitchFamily="18" charset="2"/>
              </a:rPr>
              <a:t>）</a:t>
            </a:r>
            <a:r>
              <a:rPr lang="zh-CN" altLang="en-US" sz="2400" b="1" dirty="0">
                <a:latin typeface="华文细黑" panose="02010600040101010101" pitchFamily="2" charset="-122"/>
                <a:sym typeface="Symbol" panose="05050102010706020507" pitchFamily="18" charset="2"/>
              </a:rPr>
              <a:t>若有</a:t>
            </a:r>
            <a:r>
              <a:rPr lang="en-US" altLang="zh-CN" sz="2400" b="1" dirty="0">
                <a:latin typeface="华文细黑" panose="02010600040101010101" pitchFamily="2" charset="-122"/>
                <a:sym typeface="Symbol" panose="05050102010706020507" pitchFamily="18" charset="2"/>
              </a:rPr>
              <a:t>α0 </a:t>
            </a:r>
            <a:r>
              <a:rPr lang="en-US" altLang="zh-CN" sz="2400" b="1" dirty="0">
                <a:solidFill>
                  <a:srgbClr val="3333CC"/>
                </a:solidFill>
                <a:latin typeface="华文细黑" panose="02010600040101010101" pitchFamily="2" charset="-122"/>
                <a:sym typeface="Symbol" panose="05050102010706020507" pitchFamily="18" charset="2"/>
              </a:rPr>
              <a:t> </a:t>
            </a:r>
            <a:r>
              <a:rPr lang="en-US" altLang="zh-CN" sz="2400" b="1" baseline="30000" dirty="0">
                <a:solidFill>
                  <a:srgbClr val="3333CC"/>
                </a:solidFill>
                <a:latin typeface="华文细黑" panose="02010600040101010101" pitchFamily="2" charset="-122"/>
                <a:sym typeface="Symbol" panose="05050102010706020507" pitchFamily="18" charset="2"/>
              </a:rPr>
              <a:t>+</a:t>
            </a:r>
            <a:r>
              <a:rPr lang="en-US" altLang="zh-CN" sz="2400" b="1" dirty="0">
                <a:latin typeface="华文细黑" panose="02010600040101010101" pitchFamily="2" charset="-122"/>
                <a:sym typeface="Symbol" panose="05050102010706020507" pitchFamily="18" charset="2"/>
              </a:rPr>
              <a:t> αn </a:t>
            </a:r>
            <a:r>
              <a:rPr lang="zh-CN" altLang="en-US" sz="2400" b="1" dirty="0">
                <a:latin typeface="华文细黑" panose="02010600040101010101" pitchFamily="2" charset="-122"/>
                <a:sym typeface="Symbol" panose="05050102010706020507" pitchFamily="18" charset="2"/>
              </a:rPr>
              <a:t>或 </a:t>
            </a:r>
            <a:r>
              <a:rPr lang="en-US" altLang="zh-CN" sz="2400" b="1" dirty="0">
                <a:latin typeface="华文细黑" panose="02010600040101010101" pitchFamily="2" charset="-122"/>
                <a:sym typeface="Symbol" panose="05050102010706020507" pitchFamily="18" charset="2"/>
              </a:rPr>
              <a:t>α0 = αn </a:t>
            </a:r>
            <a:r>
              <a:rPr lang="zh-CN" altLang="en-US" sz="2400" b="1" dirty="0">
                <a:latin typeface="华文细黑" panose="02010600040101010101" pitchFamily="2" charset="-122"/>
                <a:sym typeface="Symbol" panose="05050102010706020507" pitchFamily="18" charset="2"/>
              </a:rPr>
              <a:t>，  则记为</a:t>
            </a:r>
            <a:endParaRPr lang="zh-CN" altLang="en-US" sz="2400" b="1" dirty="0">
              <a:latin typeface="华文细黑" panose="02010600040101010101" pitchFamily="2" charset="-122"/>
              <a:sym typeface="Symbol" panose="05050102010706020507" pitchFamily="18" charset="2"/>
            </a:endParaRPr>
          </a:p>
          <a:p>
            <a:pPr eaLnBrk="1" hangingPunct="1">
              <a:lnSpc>
                <a:spcPct val="150000"/>
              </a:lnSpc>
              <a:buFont typeface="Wingdings" panose="05000000000000000000" pitchFamily="2" charset="2"/>
              <a:buNone/>
            </a:pPr>
            <a:r>
              <a:rPr lang="zh-CN" altLang="en-US" sz="2400" b="1" dirty="0">
                <a:latin typeface="华文细黑" panose="02010600040101010101" pitchFamily="2" charset="-122"/>
                <a:sym typeface="Symbol" panose="05050102010706020507" pitchFamily="18" charset="2"/>
              </a:rPr>
              <a:t>              </a:t>
            </a:r>
            <a:r>
              <a:rPr lang="en-US" altLang="zh-CN" sz="2400" b="1" dirty="0">
                <a:latin typeface="华文细黑" panose="02010600040101010101" pitchFamily="2" charset="-122"/>
                <a:sym typeface="Symbol" panose="05050102010706020507" pitchFamily="18" charset="2"/>
              </a:rPr>
              <a:t>α0 </a:t>
            </a:r>
            <a:r>
              <a:rPr lang="en-US" altLang="zh-CN" sz="2400" b="1" dirty="0">
                <a:solidFill>
                  <a:srgbClr val="3333CC"/>
                </a:solidFill>
                <a:latin typeface="华文细黑" panose="02010600040101010101" pitchFamily="2" charset="-122"/>
                <a:sym typeface="Symbol" panose="05050102010706020507" pitchFamily="18" charset="2"/>
              </a:rPr>
              <a:t> *</a:t>
            </a:r>
            <a:r>
              <a:rPr lang="en-US" altLang="zh-CN" sz="2400" b="1" dirty="0">
                <a:latin typeface="华文细黑" panose="02010600040101010101" pitchFamily="2" charset="-122"/>
                <a:sym typeface="Symbol" panose="05050102010706020507" pitchFamily="18" charset="2"/>
              </a:rPr>
              <a:t> αn</a:t>
            </a:r>
            <a:r>
              <a:rPr lang="zh-CN" altLang="en-US" sz="2400" b="1" dirty="0">
                <a:latin typeface="华文细黑" panose="02010600040101010101" pitchFamily="2" charset="-122"/>
                <a:sym typeface="Symbol" panose="05050102010706020507" pitchFamily="18" charset="2"/>
              </a:rPr>
              <a:t>（自反传递闭包）</a:t>
            </a:r>
            <a:endParaRPr lang="zh-CN" altLang="en-US" sz="2400" b="1" dirty="0">
              <a:latin typeface="华文细黑" panose="02010600040101010101" pitchFamily="2" charset="-122"/>
              <a:sym typeface="Symbol" panose="05050102010706020507" pitchFamily="18" charset="2"/>
            </a:endParaRPr>
          </a:p>
          <a:p>
            <a:pPr eaLnBrk="1" hangingPunct="1">
              <a:lnSpc>
                <a:spcPct val="150000"/>
              </a:lnSpc>
              <a:buFont typeface="Wingdings" panose="05000000000000000000" pitchFamily="2" charset="2"/>
              <a:buNone/>
            </a:pPr>
            <a:r>
              <a:rPr lang="zh-CN" altLang="en-US" sz="2400" b="1" dirty="0">
                <a:latin typeface="华文细黑" panose="02010600040101010101" pitchFamily="2" charset="-122"/>
                <a:sym typeface="Symbol" panose="05050102010706020507" pitchFamily="18" charset="2"/>
              </a:rPr>
              <a:t>  </a:t>
            </a:r>
            <a:r>
              <a:rPr lang="zh-CN" altLang="en-US" sz="2400" b="1" dirty="0">
                <a:latin typeface="华文细黑" panose="02010600040101010101" pitchFamily="2" charset="-122"/>
                <a:cs typeface="Times New Roman" panose="02020603050405020304" pitchFamily="18" charset="0"/>
                <a:sym typeface="Symbol" panose="05050102010706020507" pitchFamily="18" charset="2"/>
              </a:rPr>
              <a:t>（</a:t>
            </a:r>
            <a:r>
              <a:rPr lang="en-US" altLang="zh-CN" sz="2400" b="1" dirty="0">
                <a:latin typeface="华文细黑" panose="02010600040101010101" pitchFamily="2" charset="-122"/>
                <a:cs typeface="Times New Roman" panose="02020603050405020304" pitchFamily="18" charset="0"/>
                <a:sym typeface="Symbol" panose="05050102010706020507" pitchFamily="18" charset="2"/>
              </a:rPr>
              <a:t>4</a:t>
            </a:r>
            <a:r>
              <a:rPr lang="zh-CN" altLang="en-US" sz="2400" b="1" dirty="0">
                <a:latin typeface="华文细黑" panose="02010600040101010101" pitchFamily="2" charset="-122"/>
                <a:cs typeface="Times New Roman" panose="02020603050405020304" pitchFamily="18" charset="0"/>
                <a:sym typeface="Symbol" panose="05050102010706020507" pitchFamily="18" charset="2"/>
              </a:rPr>
              <a:t>）</a:t>
            </a:r>
            <a:r>
              <a:rPr lang="zh-CN" altLang="en-US" sz="2400" b="1" dirty="0">
                <a:latin typeface="华文细黑" panose="02010600040101010101" pitchFamily="2" charset="-122"/>
                <a:sym typeface="Symbol" panose="05050102010706020507" pitchFamily="18" charset="2"/>
              </a:rPr>
              <a:t>若从</a:t>
            </a:r>
            <a:r>
              <a:rPr lang="en-US" altLang="zh-CN" sz="2400" b="1" dirty="0">
                <a:latin typeface="华文细黑" panose="02010600040101010101" pitchFamily="2" charset="-122"/>
                <a:sym typeface="Symbol" panose="05050102010706020507" pitchFamily="18" charset="2"/>
              </a:rPr>
              <a:t>α0</a:t>
            </a:r>
            <a:r>
              <a:rPr lang="zh-CN" altLang="en-US" sz="2400" b="1" dirty="0">
                <a:latin typeface="华文细黑" panose="02010600040101010101" pitchFamily="2" charset="-122"/>
                <a:sym typeface="Symbol" panose="05050102010706020507" pitchFamily="18" charset="2"/>
              </a:rPr>
              <a:t>出发，经过</a:t>
            </a:r>
            <a:r>
              <a:rPr lang="en-US" altLang="zh-CN" sz="2400" b="1" dirty="0">
                <a:latin typeface="华文细黑" panose="02010600040101010101" pitchFamily="2" charset="-122"/>
                <a:sym typeface="Symbol" panose="05050102010706020507" pitchFamily="18" charset="2"/>
              </a:rPr>
              <a:t>k</a:t>
            </a:r>
            <a:r>
              <a:rPr lang="zh-CN" altLang="en-US" sz="2400" b="1" dirty="0">
                <a:latin typeface="华文细黑" panose="02010600040101010101" pitchFamily="2" charset="-122"/>
                <a:sym typeface="Symbol" panose="05050102010706020507" pitchFamily="18" charset="2"/>
              </a:rPr>
              <a:t>次推导，可推出</a:t>
            </a:r>
            <a:r>
              <a:rPr lang="en-US" altLang="zh-CN" sz="2400" b="1" dirty="0">
                <a:latin typeface="华文细黑" panose="02010600040101010101" pitchFamily="2" charset="-122"/>
                <a:sym typeface="Symbol" panose="05050102010706020507" pitchFamily="18" charset="2"/>
              </a:rPr>
              <a:t>αn</a:t>
            </a:r>
            <a:r>
              <a:rPr lang="zh-CN" altLang="en-US" sz="2400" b="1" dirty="0">
                <a:latin typeface="华文细黑" panose="02010600040101010101" pitchFamily="2" charset="-122"/>
                <a:sym typeface="Symbol" panose="05050102010706020507" pitchFamily="18" charset="2"/>
              </a:rPr>
              <a:t>，记为：</a:t>
            </a:r>
            <a:endParaRPr lang="zh-CN" altLang="en-US" sz="2400" b="1" dirty="0">
              <a:latin typeface="华文细黑" panose="02010600040101010101" pitchFamily="2" charset="-122"/>
              <a:sym typeface="Symbol" panose="05050102010706020507" pitchFamily="18" charset="2"/>
            </a:endParaRPr>
          </a:p>
          <a:p>
            <a:pPr eaLnBrk="1" hangingPunct="1">
              <a:lnSpc>
                <a:spcPct val="150000"/>
              </a:lnSpc>
              <a:buNone/>
            </a:pPr>
            <a:r>
              <a:rPr lang="zh-CN" altLang="en-US" sz="2400" b="1" dirty="0">
                <a:latin typeface="华文细黑" panose="02010600040101010101" pitchFamily="2" charset="-122"/>
                <a:sym typeface="Symbol" panose="05050102010706020507" pitchFamily="18" charset="2"/>
              </a:rPr>
              <a:t>               </a:t>
            </a:r>
            <a:r>
              <a:rPr lang="en-US" altLang="zh-CN" sz="2400" b="1" dirty="0">
                <a:latin typeface="华文细黑" panose="02010600040101010101" pitchFamily="2" charset="-122"/>
                <a:sym typeface="Symbol" panose="05050102010706020507" pitchFamily="18" charset="2"/>
              </a:rPr>
              <a:t>α0 </a:t>
            </a:r>
            <a:r>
              <a:rPr lang="en-US" altLang="zh-CN" sz="2400" b="1" dirty="0">
                <a:solidFill>
                  <a:srgbClr val="3333CC"/>
                </a:solidFill>
                <a:latin typeface="华文细黑" panose="02010600040101010101" pitchFamily="2" charset="-122"/>
                <a:sym typeface="Symbol" panose="05050102010706020507" pitchFamily="18" charset="2"/>
              </a:rPr>
              <a:t></a:t>
            </a:r>
            <a:r>
              <a:rPr lang="en-US" altLang="zh-CN" sz="2400" b="1" baseline="30000" dirty="0">
                <a:solidFill>
                  <a:srgbClr val="3333CC"/>
                </a:solidFill>
                <a:latin typeface="华文细黑" panose="02010600040101010101" pitchFamily="2" charset="-122"/>
                <a:sym typeface="Symbol" panose="05050102010706020507" pitchFamily="18" charset="2"/>
              </a:rPr>
              <a:t>k</a:t>
            </a:r>
            <a:r>
              <a:rPr lang="en-US" altLang="zh-CN" sz="2400" b="1" dirty="0">
                <a:latin typeface="华文细黑" panose="02010600040101010101" pitchFamily="2" charset="-122"/>
                <a:sym typeface="Symbol" panose="05050102010706020507" pitchFamily="18" charset="2"/>
              </a:rPr>
              <a:t> αn </a:t>
            </a:r>
            <a:r>
              <a:rPr lang="zh-CN" altLang="en-US" sz="2400" b="1" dirty="0">
                <a:latin typeface="华文细黑" panose="02010600040101010101" pitchFamily="2" charset="-122"/>
                <a:sym typeface="Symbol" panose="05050102010706020507" pitchFamily="18" charset="2"/>
              </a:rPr>
              <a:t>（</a:t>
            </a:r>
            <a:r>
              <a:rPr lang="en-US" altLang="zh-CN" sz="2400" b="1" dirty="0">
                <a:latin typeface="华文细黑" panose="02010600040101010101" pitchFamily="2" charset="-122"/>
                <a:sym typeface="Symbol" panose="05050102010706020507" pitchFamily="18" charset="2"/>
              </a:rPr>
              <a:t>k</a:t>
            </a:r>
            <a:r>
              <a:rPr lang="zh-CN" altLang="en-US" sz="2400" b="1" dirty="0">
                <a:latin typeface="华文细黑" panose="02010600040101010101" pitchFamily="2" charset="-122"/>
                <a:sym typeface="Symbol" panose="05050102010706020507" pitchFamily="18" charset="2"/>
              </a:rPr>
              <a:t>次复合）    </a:t>
            </a:r>
            <a:endParaRPr lang="zh-CN" altLang="en-US" sz="2400" b="1" dirty="0">
              <a:latin typeface="华文细黑" panose="02010600040101010101" pitchFamily="2" charset="-122"/>
              <a:sym typeface="Symbol" panose="05050102010706020507" pitchFamily="18" charset="2"/>
            </a:endParaRPr>
          </a:p>
          <a:p>
            <a:pPr eaLnBrk="1" hangingPunct="1">
              <a:lnSpc>
                <a:spcPct val="150000"/>
              </a:lnSpc>
              <a:buFont typeface="Wingdings" panose="05000000000000000000" pitchFamily="2" charset="2"/>
              <a:buNone/>
            </a:pPr>
            <a:endParaRPr lang="en-US" altLang="zh-CN" sz="800" b="1" dirty="0">
              <a:latin typeface="Times New Roman" panose="02020603050405020304" pitchFamily="18" charset="0"/>
              <a:sym typeface="Symbol" panose="05050102010706020507" pitchFamily="18" charset="2"/>
            </a:endParaRPr>
          </a:p>
        </p:txBody>
      </p:sp>
      <p:sp>
        <p:nvSpPr>
          <p:cNvPr id="38916" name="Text Box 5"/>
          <p:cNvSpPr txBox="1">
            <a:spLocks noChangeArrowheads="1"/>
          </p:cNvSpPr>
          <p:nvPr/>
        </p:nvSpPr>
        <p:spPr bwMode="auto">
          <a:xfrm>
            <a:off x="827088" y="333375"/>
            <a:ext cx="525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65000"/>
              <a:buFont typeface="Wingdings" panose="05000000000000000000" pitchFamily="2" charset="2"/>
              <a:buNone/>
            </a:pPr>
            <a:r>
              <a:rPr kumimoji="0" lang="en-US" altLang="zh-CN" sz="3200" b="1" dirty="0">
                <a:ea typeface="华文细黑" panose="02010600040101010101" pitchFamily="2" charset="-122"/>
              </a:rPr>
              <a:t>  </a:t>
            </a:r>
            <a:r>
              <a:rPr kumimoji="0" lang="zh-CN" altLang="en-US" sz="3200" b="1" dirty="0">
                <a:ea typeface="华文细黑" panose="02010600040101010101" pitchFamily="2" charset="-122"/>
              </a:rPr>
              <a:t>推导</a:t>
            </a:r>
            <a:r>
              <a:rPr kumimoji="0" lang="zh-CN" altLang="en-US" sz="3200" b="1" dirty="0">
                <a:ea typeface="华文细黑" panose="02010600040101010101" pitchFamily="2" charset="-122"/>
                <a:sym typeface="Symbol" panose="05050102010706020507" pitchFamily="18" charset="2"/>
              </a:rPr>
              <a:t>“*”</a:t>
            </a:r>
            <a:endParaRPr lang="zh-CN" altLang="en-US" sz="3200" b="1" dirty="0">
              <a:ea typeface="华文细黑" panose="020106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D7B731B-A0AE-445C-9EFD-465574951ACD}"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9939" name="Rectangle 2"/>
          <p:cNvSpPr>
            <a:spLocks noGrp="1" noChangeArrowheads="1"/>
          </p:cNvSpPr>
          <p:nvPr>
            <p:ph type="title"/>
          </p:nvPr>
        </p:nvSpPr>
        <p:spPr>
          <a:xfrm>
            <a:off x="381000" y="228600"/>
            <a:ext cx="7772400" cy="680120"/>
          </a:xfrm>
        </p:spPr>
        <p:txBody>
          <a:bodyPr/>
          <a:lstStyle/>
          <a:p>
            <a:pPr eaLnBrk="1" hangingPunct="1"/>
            <a:r>
              <a:rPr lang="zh-CN" altLang="en-US" sz="3600" b="1" dirty="0"/>
              <a:t>句型、句子的定义</a:t>
            </a:r>
            <a:endParaRPr lang="zh-CN" altLang="en-US" sz="3600" b="1" dirty="0"/>
          </a:p>
        </p:txBody>
      </p:sp>
      <p:sp>
        <p:nvSpPr>
          <p:cNvPr id="39940" name="Rectangle 3"/>
          <p:cNvSpPr>
            <a:spLocks noGrp="1" noChangeArrowheads="1"/>
          </p:cNvSpPr>
          <p:nvPr>
            <p:ph type="body" idx="1"/>
          </p:nvPr>
        </p:nvSpPr>
        <p:spPr>
          <a:xfrm>
            <a:off x="323850" y="981075"/>
            <a:ext cx="8569325" cy="4567238"/>
          </a:xfrm>
        </p:spPr>
        <p:txBody>
          <a:bodyPr/>
          <a:lstStyle/>
          <a:p>
            <a:pPr eaLnBrk="1" hangingPunct="1">
              <a:lnSpc>
                <a:spcPct val="105000"/>
              </a:lnSpc>
            </a:pPr>
            <a:r>
              <a:rPr lang="en-US" altLang="zh-CN" sz="2400" b="1" dirty="0">
                <a:solidFill>
                  <a:srgbClr val="FF5050"/>
                </a:solidFill>
                <a:latin typeface="华文细黑" panose="02010600040101010101" pitchFamily="2" charset="-122"/>
              </a:rPr>
              <a:t>3.</a:t>
            </a:r>
            <a:r>
              <a:rPr lang="zh-CN" altLang="en-US" sz="2400" b="1" dirty="0">
                <a:solidFill>
                  <a:srgbClr val="FF5050"/>
                </a:solidFill>
                <a:latin typeface="华文细黑" panose="02010600040101010101" pitchFamily="2" charset="-122"/>
              </a:rPr>
              <a:t>句型</a:t>
            </a:r>
            <a:endParaRPr lang="zh-CN" altLang="en-US" sz="2400" b="1" dirty="0">
              <a:solidFill>
                <a:srgbClr val="FF5050"/>
              </a:solidFill>
              <a:latin typeface="华文细黑" panose="02010600040101010101" pitchFamily="2" charset="-122"/>
            </a:endParaRPr>
          </a:p>
          <a:p>
            <a:pPr marL="354330" lvl="1" indent="-9525" eaLnBrk="1" hangingPunct="1">
              <a:lnSpc>
                <a:spcPct val="105000"/>
              </a:lnSpc>
              <a:buNone/>
            </a:pPr>
            <a:r>
              <a:rPr lang="zh-CN" altLang="en-US" sz="2400" b="1" dirty="0">
                <a:latin typeface="华文细黑" panose="02010600040101010101" pitchFamily="2" charset="-122"/>
              </a:rPr>
              <a:t>有文法</a:t>
            </a:r>
            <a:r>
              <a:rPr lang="en-US" altLang="zh-CN" sz="2400" b="1" dirty="0">
                <a:latin typeface="华文细黑" panose="02010600040101010101" pitchFamily="2" charset="-122"/>
              </a:rPr>
              <a:t>G=(V</a:t>
            </a:r>
            <a:r>
              <a:rPr lang="en-US" altLang="zh-CN" sz="2400" b="1" baseline="-25000" dirty="0">
                <a:latin typeface="华文细黑" panose="02010600040101010101" pitchFamily="2" charset="-122"/>
              </a:rPr>
              <a:t>N</a:t>
            </a:r>
            <a:r>
              <a:rPr lang="en-US" altLang="zh-CN" sz="2400" b="1" dirty="0">
                <a:latin typeface="华文细黑" panose="02010600040101010101" pitchFamily="2" charset="-122"/>
              </a:rPr>
              <a:t>, V</a:t>
            </a:r>
            <a:r>
              <a:rPr lang="en-US" altLang="zh-CN" sz="2400" b="1" baseline="-25000" dirty="0">
                <a:latin typeface="华文细黑" panose="02010600040101010101" pitchFamily="2" charset="-122"/>
              </a:rPr>
              <a:t>T</a:t>
            </a:r>
            <a:r>
              <a:rPr lang="en-US" altLang="zh-CN" sz="2400" b="1" dirty="0">
                <a:latin typeface="华文细黑" panose="02010600040101010101" pitchFamily="2" charset="-122"/>
              </a:rPr>
              <a:t>, P, S</a:t>
            </a:r>
            <a:r>
              <a:rPr lang="zh-CN" altLang="en-US" sz="2400" b="1" dirty="0">
                <a:latin typeface="华文细黑" panose="02010600040101010101" pitchFamily="2" charset="-122"/>
              </a:rPr>
              <a:t>） ，若</a:t>
            </a:r>
            <a:r>
              <a:rPr lang="en-US" altLang="zh-CN" sz="2400" b="1" dirty="0">
                <a:latin typeface="华文细黑" panose="02010600040101010101" pitchFamily="2" charset="-122"/>
              </a:rPr>
              <a:t>S </a:t>
            </a:r>
            <a:r>
              <a:rPr lang="en-US" altLang="zh-CN" sz="2400" dirty="0">
                <a:latin typeface="华文细黑" panose="02010600040101010101" pitchFamily="2" charset="-122"/>
                <a:cs typeface="+mn-cs"/>
                <a:sym typeface="Symbol" panose="05050102010706020507" pitchFamily="18" charset="2"/>
              </a:rPr>
              <a:t></a:t>
            </a:r>
            <a:r>
              <a:rPr lang="en-US" altLang="zh-CN" sz="2400" dirty="0">
                <a:latin typeface="华文细黑" panose="02010600040101010101" pitchFamily="2" charset="-122"/>
                <a:sym typeface="Symbol" panose="05050102010706020507" pitchFamily="18" charset="2"/>
              </a:rPr>
              <a:t>*</a:t>
            </a:r>
            <a:r>
              <a:rPr lang="en-US" altLang="zh-CN" sz="2400" b="1" dirty="0">
                <a:latin typeface="华文细黑" panose="02010600040101010101" pitchFamily="2" charset="-122"/>
              </a:rPr>
              <a:t> x</a:t>
            </a:r>
            <a:r>
              <a:rPr lang="zh-CN" altLang="en-US" sz="2400" b="1" dirty="0">
                <a:latin typeface="华文细黑" panose="02010600040101010101" pitchFamily="2" charset="-122"/>
              </a:rPr>
              <a:t>，且</a:t>
            </a:r>
            <a:r>
              <a:rPr lang="en-US" altLang="zh-CN" sz="2400" b="1" dirty="0">
                <a:latin typeface="华文细黑" panose="02010600040101010101" pitchFamily="2" charset="-122"/>
              </a:rPr>
              <a:t>x∈(</a:t>
            </a:r>
            <a:r>
              <a:rPr lang="en-US" altLang="zh-CN" b="1" dirty="0">
                <a:latin typeface="华文细黑" panose="02010600040101010101" pitchFamily="2" charset="-122"/>
              </a:rPr>
              <a:t>V</a:t>
            </a:r>
            <a:r>
              <a:rPr lang="en-US" altLang="zh-CN" b="1" baseline="-25000" dirty="0">
                <a:latin typeface="华文细黑" panose="02010600040101010101" pitchFamily="2" charset="-122"/>
              </a:rPr>
              <a:t>N</a:t>
            </a:r>
            <a:r>
              <a:rPr lang="en-US" altLang="zh-CN" dirty="0">
                <a:latin typeface="华文细黑" panose="02010600040101010101" pitchFamily="2" charset="-122"/>
              </a:rPr>
              <a:t>∪</a:t>
            </a:r>
            <a:r>
              <a:rPr lang="en-US" altLang="zh-CN" b="1" dirty="0">
                <a:latin typeface="华文细黑" panose="02010600040101010101" pitchFamily="2" charset="-122"/>
              </a:rPr>
              <a:t>V</a:t>
            </a:r>
            <a:r>
              <a:rPr lang="en-US" altLang="zh-CN" b="1" baseline="-25000" dirty="0">
                <a:latin typeface="华文细黑" panose="02010600040101010101" pitchFamily="2" charset="-122"/>
              </a:rPr>
              <a:t>T</a:t>
            </a:r>
            <a:r>
              <a:rPr lang="en-US" altLang="zh-CN" dirty="0">
                <a:latin typeface="华文细黑" panose="02010600040101010101" pitchFamily="2" charset="-122"/>
              </a:rPr>
              <a:t>)</a:t>
            </a:r>
            <a:r>
              <a:rPr lang="en-US" altLang="zh-CN" sz="2400" b="1" baseline="30000" dirty="0">
                <a:latin typeface="华文细黑" panose="02010600040101010101" pitchFamily="2" charset="-122"/>
              </a:rPr>
              <a:t>* </a:t>
            </a:r>
            <a:r>
              <a:rPr lang="zh-CN" altLang="en-US" sz="2400" b="1" dirty="0">
                <a:latin typeface="华文细黑" panose="02010600040101010101" pitchFamily="2" charset="-122"/>
              </a:rPr>
              <a:t>，则称</a:t>
            </a:r>
            <a:r>
              <a:rPr lang="en-US" altLang="zh-CN" sz="2400" b="1" dirty="0">
                <a:latin typeface="华文细黑" panose="02010600040101010101" pitchFamily="2" charset="-122"/>
              </a:rPr>
              <a:t>x</a:t>
            </a:r>
            <a:r>
              <a:rPr lang="zh-CN" altLang="en-US" sz="2400" b="1" dirty="0">
                <a:latin typeface="华文细黑" panose="02010600040101010101" pitchFamily="2" charset="-122"/>
              </a:rPr>
              <a:t>是文法</a:t>
            </a:r>
            <a:r>
              <a:rPr lang="en-US" altLang="zh-CN" sz="2400" b="1" dirty="0">
                <a:latin typeface="华文细黑" panose="02010600040101010101" pitchFamily="2" charset="-122"/>
              </a:rPr>
              <a:t>G</a:t>
            </a:r>
            <a:r>
              <a:rPr lang="zh-CN" altLang="en-US" sz="2400" b="1" dirty="0">
                <a:latin typeface="华文细黑" panose="02010600040101010101" pitchFamily="2" charset="-122"/>
              </a:rPr>
              <a:t>的句型。</a:t>
            </a:r>
            <a:endParaRPr lang="zh-CN" altLang="en-US" sz="2400" b="1" dirty="0">
              <a:latin typeface="华文细黑" panose="02010600040101010101" pitchFamily="2" charset="-122"/>
            </a:endParaRPr>
          </a:p>
          <a:p>
            <a:pPr eaLnBrk="1" hangingPunct="1">
              <a:lnSpc>
                <a:spcPct val="105000"/>
              </a:lnSpc>
            </a:pPr>
            <a:r>
              <a:rPr lang="en-US" altLang="zh-CN" sz="2400" b="1" dirty="0">
                <a:solidFill>
                  <a:srgbClr val="FF5050"/>
                </a:solidFill>
                <a:latin typeface="华文细黑" panose="02010600040101010101" pitchFamily="2" charset="-122"/>
              </a:rPr>
              <a:t>4.</a:t>
            </a:r>
            <a:r>
              <a:rPr lang="zh-CN" altLang="en-US" sz="2400" b="1" dirty="0">
                <a:solidFill>
                  <a:srgbClr val="FF5050"/>
                </a:solidFill>
                <a:latin typeface="华文细黑" panose="02010600040101010101" pitchFamily="2" charset="-122"/>
              </a:rPr>
              <a:t>句子</a:t>
            </a:r>
            <a:endParaRPr lang="zh-CN" altLang="en-US" sz="2400" b="1" dirty="0">
              <a:solidFill>
                <a:srgbClr val="FF5050"/>
              </a:solidFill>
              <a:latin typeface="华文细黑" panose="02010600040101010101" pitchFamily="2" charset="-122"/>
            </a:endParaRPr>
          </a:p>
          <a:p>
            <a:pPr lvl="1" eaLnBrk="1" hangingPunct="1">
              <a:lnSpc>
                <a:spcPct val="105000"/>
              </a:lnSpc>
              <a:buFont typeface="Wingdings" panose="05000000000000000000" pitchFamily="2" charset="2"/>
              <a:buNone/>
            </a:pPr>
            <a:r>
              <a:rPr lang="zh-CN" altLang="en-US" sz="2400" b="1" dirty="0">
                <a:latin typeface="华文细黑" panose="02010600040101010101" pitchFamily="2" charset="-122"/>
              </a:rPr>
              <a:t>有文法</a:t>
            </a:r>
            <a:r>
              <a:rPr lang="en-US" altLang="zh-CN" sz="2400" b="1" dirty="0">
                <a:latin typeface="华文细黑" panose="02010600040101010101" pitchFamily="2" charset="-122"/>
              </a:rPr>
              <a:t>G</a:t>
            </a:r>
            <a:r>
              <a:rPr lang="zh-CN" altLang="en-US" sz="2400" b="1" dirty="0">
                <a:latin typeface="华文细黑" panose="02010600040101010101" pitchFamily="2" charset="-122"/>
              </a:rPr>
              <a:t>，若</a:t>
            </a:r>
            <a:r>
              <a:rPr lang="en-US" altLang="zh-CN" sz="2400" b="1" dirty="0">
                <a:latin typeface="华文细黑" panose="02010600040101010101" pitchFamily="2" charset="-122"/>
              </a:rPr>
              <a:t>S </a:t>
            </a:r>
            <a:r>
              <a:rPr lang="en-US" altLang="zh-CN" sz="2400" b="1" dirty="0">
                <a:latin typeface="华文细黑" panose="02010600040101010101" pitchFamily="2" charset="-122"/>
                <a:sym typeface="Symbol" panose="05050102010706020507" pitchFamily="18" charset="2"/>
              </a:rPr>
              <a:t>=&gt;*</a:t>
            </a:r>
            <a:r>
              <a:rPr lang="en-US" altLang="zh-CN" sz="2400" b="1" dirty="0">
                <a:latin typeface="华文细黑" panose="02010600040101010101" pitchFamily="2" charset="-122"/>
              </a:rPr>
              <a:t> x</a:t>
            </a:r>
            <a:r>
              <a:rPr lang="zh-CN" altLang="en-US" sz="2400" b="1" dirty="0">
                <a:latin typeface="华文细黑" panose="02010600040101010101" pitchFamily="2" charset="-122"/>
              </a:rPr>
              <a:t>，且</a:t>
            </a:r>
            <a:r>
              <a:rPr lang="en-US" altLang="zh-CN" sz="2400" b="1" dirty="0" err="1">
                <a:latin typeface="华文细黑" panose="02010600040101010101" pitchFamily="2" charset="-122"/>
              </a:rPr>
              <a:t>x∈V</a:t>
            </a:r>
            <a:r>
              <a:rPr lang="en-US" altLang="zh-CN" sz="2400" b="1" baseline="-25000" dirty="0" err="1">
                <a:latin typeface="华文细黑" panose="02010600040101010101" pitchFamily="2" charset="-122"/>
              </a:rPr>
              <a:t>T</a:t>
            </a:r>
            <a:r>
              <a:rPr lang="en-US" altLang="zh-CN" sz="2400" b="1" baseline="30000" dirty="0">
                <a:latin typeface="华文细黑" panose="02010600040101010101" pitchFamily="2" charset="-122"/>
              </a:rPr>
              <a:t>*</a:t>
            </a:r>
            <a:r>
              <a:rPr lang="zh-CN" altLang="en-US" sz="2400" b="1" dirty="0">
                <a:latin typeface="华文细黑" panose="02010600040101010101" pitchFamily="2" charset="-122"/>
              </a:rPr>
              <a:t>，则称</a:t>
            </a:r>
            <a:r>
              <a:rPr lang="en-US" altLang="zh-CN" sz="2400" b="1" dirty="0">
                <a:latin typeface="华文细黑" panose="02010600040101010101" pitchFamily="2" charset="-122"/>
              </a:rPr>
              <a:t>x</a:t>
            </a:r>
            <a:r>
              <a:rPr lang="zh-CN" altLang="en-US" sz="2400" b="1" dirty="0">
                <a:latin typeface="华文细黑" panose="02010600040101010101" pitchFamily="2" charset="-122"/>
              </a:rPr>
              <a:t>是文法</a:t>
            </a:r>
            <a:r>
              <a:rPr lang="en-US" altLang="zh-CN" sz="2400" b="1" dirty="0">
                <a:latin typeface="华文细黑" panose="02010600040101010101" pitchFamily="2" charset="-122"/>
              </a:rPr>
              <a:t>G</a:t>
            </a:r>
            <a:r>
              <a:rPr lang="zh-CN" altLang="en-US" sz="2400" b="1" dirty="0">
                <a:latin typeface="华文细黑" panose="02010600040101010101" pitchFamily="2" charset="-122"/>
              </a:rPr>
              <a:t>的句子。</a:t>
            </a:r>
            <a:endParaRPr lang="zh-CN" altLang="en-US" sz="2400" b="1" dirty="0">
              <a:latin typeface="华文细黑" panose="02010600040101010101" pitchFamily="2" charset="-122"/>
            </a:endParaRPr>
          </a:p>
          <a:p>
            <a:pPr lvl="1" eaLnBrk="1" hangingPunct="1">
              <a:lnSpc>
                <a:spcPct val="105000"/>
              </a:lnSpc>
              <a:buFont typeface="Wingdings" panose="05000000000000000000" pitchFamily="2" charset="2"/>
              <a:buNone/>
            </a:pPr>
            <a:r>
              <a:rPr lang="zh-CN" altLang="en-US" sz="2400" b="1" dirty="0">
                <a:latin typeface="华文细黑" panose="02010600040101010101" pitchFamily="2" charset="-122"/>
              </a:rPr>
              <a:t>即仅由终极符组成的句型称为句子。</a:t>
            </a:r>
            <a:endParaRPr lang="zh-CN" altLang="en-US" sz="2400" b="1" dirty="0">
              <a:latin typeface="华文细黑" panose="02010600040101010101" pitchFamily="2" charset="-122"/>
            </a:endParaRPr>
          </a:p>
          <a:p>
            <a:pPr eaLnBrk="1" hangingPunct="1">
              <a:lnSpc>
                <a:spcPct val="105000"/>
              </a:lnSpc>
              <a:buFont typeface="Wingdings" panose="05000000000000000000" pitchFamily="2" charset="2"/>
              <a:buNone/>
            </a:pPr>
            <a:r>
              <a:rPr lang="zh-CN" altLang="en-US" sz="2400" b="1" dirty="0">
                <a:latin typeface="华文细黑" panose="02010600040101010101" pitchFamily="2" charset="-122"/>
              </a:rPr>
              <a:t>例：</a:t>
            </a:r>
            <a:r>
              <a:rPr lang="en-US" altLang="zh-CN" sz="2400" b="1" dirty="0">
                <a:latin typeface="华文细黑" panose="02010600040101010101" pitchFamily="2" charset="-122"/>
              </a:rPr>
              <a:t>G[S]</a:t>
            </a:r>
            <a:r>
              <a:rPr lang="zh-CN" altLang="en-US" sz="2400" b="1" dirty="0">
                <a:latin typeface="华文细黑" panose="02010600040101010101" pitchFamily="2" charset="-122"/>
              </a:rPr>
              <a:t>： </a:t>
            </a:r>
            <a:r>
              <a:rPr lang="en-US" altLang="zh-CN" sz="2400" b="1" dirty="0">
                <a:latin typeface="华文细黑" panose="02010600040101010101" pitchFamily="2" charset="-122"/>
              </a:rPr>
              <a:t>S→0S1</a:t>
            </a:r>
            <a:r>
              <a:rPr lang="zh-CN" altLang="en-US" sz="2400" b="1" dirty="0">
                <a:latin typeface="华文细黑" panose="02010600040101010101" pitchFamily="2" charset="-122"/>
              </a:rPr>
              <a:t>， </a:t>
            </a:r>
            <a:r>
              <a:rPr lang="en-US" altLang="zh-CN" sz="2400" b="1" dirty="0">
                <a:latin typeface="华文细黑" panose="02010600040101010101" pitchFamily="2" charset="-122"/>
              </a:rPr>
              <a:t>S→01</a:t>
            </a:r>
            <a:endParaRPr lang="en-US" altLang="zh-CN" sz="2400" b="1" dirty="0">
              <a:latin typeface="华文细黑" panose="02010600040101010101" pitchFamily="2" charset="-122"/>
            </a:endParaRPr>
          </a:p>
          <a:p>
            <a:pPr eaLnBrk="1" hangingPunct="1">
              <a:lnSpc>
                <a:spcPct val="105000"/>
              </a:lnSpc>
              <a:buFont typeface="Wingdings" panose="05000000000000000000" pitchFamily="2" charset="2"/>
              <a:buNone/>
            </a:pPr>
            <a:r>
              <a:rPr lang="en-US" altLang="zh-CN" sz="2400" dirty="0">
                <a:latin typeface="华文细黑" panose="02010600040101010101" pitchFamily="2" charset="-122"/>
              </a:rPr>
              <a:t>	    </a:t>
            </a:r>
            <a:r>
              <a:rPr lang="en-US" altLang="zh-CN" sz="2400" b="1" dirty="0">
                <a:latin typeface="华文细黑" panose="02010600040101010101" pitchFamily="2" charset="-122"/>
              </a:rPr>
              <a:t>S </a:t>
            </a:r>
            <a:r>
              <a:rPr lang="en-US" altLang="zh-CN" sz="2400" b="1" dirty="0">
                <a:latin typeface="华文细黑" panose="02010600040101010101" pitchFamily="2" charset="-122"/>
                <a:sym typeface="Symbol" panose="05050102010706020507" pitchFamily="18" charset="2"/>
              </a:rPr>
              <a:t>0S1 00S11 000S111 00001111</a:t>
            </a:r>
            <a:endParaRPr lang="en-US" altLang="zh-CN" sz="2400" b="1" dirty="0">
              <a:latin typeface="华文细黑" panose="02010600040101010101" pitchFamily="2" charset="-122"/>
              <a:sym typeface="Symbol" panose="05050102010706020507" pitchFamily="18" charset="2"/>
            </a:endParaRPr>
          </a:p>
          <a:p>
            <a:pPr eaLnBrk="1" hangingPunct="1">
              <a:lnSpc>
                <a:spcPct val="105000"/>
              </a:lnSpc>
              <a:buFont typeface="Wingdings" panose="05000000000000000000" pitchFamily="2" charset="2"/>
              <a:buNone/>
            </a:pPr>
            <a:r>
              <a:rPr lang="en-US" altLang="zh-CN" sz="2400" b="1" dirty="0">
                <a:latin typeface="华文细黑" panose="02010600040101010101" pitchFamily="2" charset="-122"/>
              </a:rPr>
              <a:t>	   G</a:t>
            </a:r>
            <a:r>
              <a:rPr lang="zh-CN" altLang="en-US" sz="2400" b="1" dirty="0">
                <a:latin typeface="华文细黑" panose="02010600040101010101" pitchFamily="2" charset="-122"/>
              </a:rPr>
              <a:t>的句型：</a:t>
            </a:r>
            <a:r>
              <a:rPr lang="en-US" altLang="zh-CN" sz="2400" b="1" dirty="0">
                <a:latin typeface="华文细黑" panose="02010600040101010101" pitchFamily="2" charset="-122"/>
              </a:rPr>
              <a:t>S,</a:t>
            </a:r>
            <a:r>
              <a:rPr lang="en-US" altLang="zh-CN" sz="2400" b="1" dirty="0">
                <a:latin typeface="华文细黑" panose="02010600040101010101" pitchFamily="2" charset="-122"/>
                <a:sym typeface="Symbol" panose="05050102010706020507" pitchFamily="18" charset="2"/>
              </a:rPr>
              <a:t>0S1 ,00S11 ,000S111,00001111…</a:t>
            </a:r>
            <a:endParaRPr lang="en-US" altLang="zh-CN" sz="2400" b="1" dirty="0">
              <a:latin typeface="华文细黑" panose="02010600040101010101" pitchFamily="2" charset="-122"/>
              <a:sym typeface="Symbol" panose="05050102010706020507" pitchFamily="18" charset="2"/>
            </a:endParaRPr>
          </a:p>
          <a:p>
            <a:pPr eaLnBrk="1" hangingPunct="1">
              <a:lnSpc>
                <a:spcPct val="105000"/>
              </a:lnSpc>
              <a:buFont typeface="Wingdings" panose="05000000000000000000" pitchFamily="2" charset="2"/>
              <a:buNone/>
            </a:pPr>
            <a:r>
              <a:rPr lang="en-US" altLang="zh-CN" sz="2400" b="1" dirty="0">
                <a:latin typeface="华文细黑" panose="02010600040101010101" pitchFamily="2" charset="-122"/>
              </a:rPr>
              <a:t>	   G</a:t>
            </a:r>
            <a:r>
              <a:rPr lang="zh-CN" altLang="en-US" sz="2400" b="1" dirty="0">
                <a:latin typeface="华文细黑" panose="02010600040101010101" pitchFamily="2" charset="-122"/>
              </a:rPr>
              <a:t>的句子：</a:t>
            </a:r>
            <a:r>
              <a:rPr lang="en-US" altLang="zh-CN" sz="2400" b="1" dirty="0">
                <a:latin typeface="华文细黑" panose="02010600040101010101" pitchFamily="2" charset="-122"/>
                <a:sym typeface="Symbol" panose="05050102010706020507" pitchFamily="18" charset="2"/>
              </a:rPr>
              <a:t>00001111, </a:t>
            </a:r>
            <a:r>
              <a:rPr lang="en-US" altLang="zh-CN" sz="2400" b="1" dirty="0">
                <a:latin typeface="华文细黑" panose="02010600040101010101" pitchFamily="2" charset="-122"/>
              </a:rPr>
              <a:t>01…</a:t>
            </a:r>
            <a:endParaRPr lang="en-US" altLang="zh-CN" sz="2400" b="1" dirty="0">
              <a:latin typeface="华文细黑" panose="020106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0ACDA2-1036-4774-9549-3FFDD4091BE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0963" name="Rectangle 2"/>
          <p:cNvSpPr>
            <a:spLocks noGrp="1" noChangeArrowheads="1"/>
          </p:cNvSpPr>
          <p:nvPr>
            <p:ph type="title"/>
          </p:nvPr>
        </p:nvSpPr>
        <p:spPr>
          <a:xfrm>
            <a:off x="457200" y="277814"/>
            <a:ext cx="8229600" cy="774700"/>
          </a:xfrm>
        </p:spPr>
        <p:txBody>
          <a:bodyPr/>
          <a:lstStyle/>
          <a:p>
            <a:pPr eaLnBrk="1" hangingPunct="1"/>
            <a:r>
              <a:rPr lang="en-US" altLang="zh-CN" sz="3600" b="1" dirty="0">
                <a:latin typeface="华文细黑" panose="02010600040101010101" pitchFamily="2" charset="-122"/>
              </a:rPr>
              <a:t>(</a:t>
            </a:r>
            <a:r>
              <a:rPr lang="zh-CN" altLang="en-US" sz="3600" b="1" dirty="0">
                <a:latin typeface="华文细黑" panose="02010600040101010101" pitchFamily="2" charset="-122"/>
              </a:rPr>
              <a:t>文法生成的</a:t>
            </a:r>
            <a:r>
              <a:rPr lang="en-US" altLang="zh-CN" sz="3600" b="1" dirty="0">
                <a:latin typeface="华文细黑" panose="02010600040101010101" pitchFamily="2" charset="-122"/>
              </a:rPr>
              <a:t>)</a:t>
            </a:r>
            <a:r>
              <a:rPr lang="zh-CN" altLang="en-US" sz="3600" b="1" dirty="0">
                <a:latin typeface="华文细黑" panose="02010600040101010101" pitchFamily="2" charset="-122"/>
              </a:rPr>
              <a:t>语言的定义</a:t>
            </a:r>
            <a:endParaRPr lang="zh-CN" altLang="en-US" sz="3600" b="1" dirty="0">
              <a:latin typeface="华文细黑" panose="02010600040101010101" pitchFamily="2" charset="-122"/>
            </a:endParaRPr>
          </a:p>
        </p:txBody>
      </p:sp>
      <p:sp>
        <p:nvSpPr>
          <p:cNvPr id="35843" name="Rectangle 3"/>
          <p:cNvSpPr>
            <a:spLocks noGrp="1" noChangeArrowheads="1"/>
          </p:cNvSpPr>
          <p:nvPr>
            <p:ph type="body" idx="1"/>
          </p:nvPr>
        </p:nvSpPr>
        <p:spPr>
          <a:xfrm>
            <a:off x="457200" y="1052513"/>
            <a:ext cx="8435975" cy="5078412"/>
          </a:xfrm>
        </p:spPr>
        <p:txBody>
          <a:bodyPr/>
          <a:lstStyle/>
          <a:p>
            <a:pPr eaLnBrk="1" hangingPunct="1">
              <a:lnSpc>
                <a:spcPct val="115000"/>
              </a:lnSpc>
              <a:buFont typeface="Wingdings" panose="05000000000000000000" pitchFamily="2" charset="2"/>
              <a:buNone/>
            </a:pPr>
            <a:r>
              <a:rPr lang="en-US" altLang="zh-CN" b="1" dirty="0">
                <a:solidFill>
                  <a:srgbClr val="FF5050"/>
                </a:solidFill>
                <a:latin typeface="华文细黑" panose="02010600040101010101" pitchFamily="2" charset="-122"/>
              </a:rPr>
              <a:t>5.</a:t>
            </a:r>
            <a:r>
              <a:rPr lang="zh-CN" altLang="en-US" b="1" dirty="0">
                <a:solidFill>
                  <a:srgbClr val="FF5050"/>
                </a:solidFill>
                <a:latin typeface="华文细黑" panose="02010600040101010101" pitchFamily="2" charset="-122"/>
              </a:rPr>
              <a:t>语言</a:t>
            </a:r>
            <a:endParaRPr lang="zh-CN" altLang="en-US" b="1" dirty="0">
              <a:solidFill>
                <a:srgbClr val="FF5050"/>
              </a:solidFill>
              <a:latin typeface="华文细黑" panose="02010600040101010101" pitchFamily="2" charset="-122"/>
            </a:endParaRPr>
          </a:p>
          <a:p>
            <a:pPr marL="0" indent="0" eaLnBrk="1" hangingPunct="1">
              <a:lnSpc>
                <a:spcPct val="120000"/>
              </a:lnSpc>
              <a:buFont typeface="Wingdings" panose="05000000000000000000" pitchFamily="2" charset="2"/>
              <a:buNone/>
            </a:pPr>
            <a:r>
              <a:rPr lang="zh-CN" altLang="en-US" sz="2800" b="1" dirty="0">
                <a:latin typeface="华文细黑" panose="02010600040101010101" pitchFamily="2" charset="-122"/>
              </a:rPr>
              <a:t>由文法</a:t>
            </a:r>
            <a:r>
              <a:rPr lang="en-US" altLang="zh-CN" sz="2800" b="1" dirty="0">
                <a:latin typeface="华文细黑" panose="02010600040101010101" pitchFamily="2" charset="-122"/>
              </a:rPr>
              <a:t>G</a:t>
            </a:r>
            <a:r>
              <a:rPr lang="zh-CN" altLang="en-US" sz="2800" b="1" dirty="0">
                <a:latin typeface="华文细黑" panose="02010600040101010101" pitchFamily="2" charset="-122"/>
              </a:rPr>
              <a:t>生成的语言记为</a:t>
            </a:r>
            <a:r>
              <a:rPr lang="en-US" altLang="zh-CN" sz="2800" b="1" dirty="0">
                <a:latin typeface="华文细黑" panose="02010600040101010101" pitchFamily="2" charset="-122"/>
              </a:rPr>
              <a:t>L(G),</a:t>
            </a:r>
            <a:r>
              <a:rPr lang="zh-CN" altLang="en-US" sz="2800" b="1" dirty="0">
                <a:latin typeface="华文细黑" panose="02010600040101010101" pitchFamily="2" charset="-122"/>
              </a:rPr>
              <a:t>它是文法</a:t>
            </a:r>
            <a:r>
              <a:rPr lang="en-US" altLang="zh-CN" sz="2800" b="1" dirty="0">
                <a:latin typeface="华文细黑" panose="02010600040101010101" pitchFamily="2" charset="-122"/>
              </a:rPr>
              <a:t>G</a:t>
            </a:r>
            <a:r>
              <a:rPr lang="zh-CN" altLang="en-US" sz="2800" b="1" dirty="0">
                <a:latin typeface="华文细黑" panose="02010600040101010101" pitchFamily="2" charset="-122"/>
              </a:rPr>
              <a:t>的一切句子的集合</a:t>
            </a:r>
            <a:r>
              <a:rPr lang="en-US" altLang="zh-CN" sz="2800" b="1" dirty="0">
                <a:latin typeface="华文细黑" panose="02010600040101010101" pitchFamily="2" charset="-122"/>
              </a:rPr>
              <a:t>:                                      </a:t>
            </a:r>
            <a:endParaRPr lang="en-US" altLang="zh-CN" sz="2800" b="1" dirty="0">
              <a:latin typeface="华文细黑" panose="02010600040101010101" pitchFamily="2" charset="-122"/>
            </a:endParaRPr>
          </a:p>
          <a:p>
            <a:pPr eaLnBrk="1" hangingPunct="1">
              <a:lnSpc>
                <a:spcPct val="120000"/>
              </a:lnSpc>
              <a:buNone/>
            </a:pPr>
            <a:r>
              <a:rPr lang="en-US" altLang="zh-CN" sz="2500" b="1" dirty="0">
                <a:latin typeface="华文细黑" panose="02010600040101010101" pitchFamily="2" charset="-122"/>
              </a:rPr>
              <a:t> L(G)={</a:t>
            </a:r>
            <a:r>
              <a:rPr lang="en-US" altLang="zh-CN" sz="2500" b="1" dirty="0" err="1">
                <a:latin typeface="华文细黑" panose="02010600040101010101" pitchFamily="2" charset="-122"/>
              </a:rPr>
              <a:t>x|S</a:t>
            </a:r>
            <a:r>
              <a:rPr lang="en-US" altLang="zh-CN" sz="2500" b="1" dirty="0">
                <a:latin typeface="华文细黑" panose="02010600040101010101" pitchFamily="2" charset="-122"/>
              </a:rPr>
              <a:t> </a:t>
            </a:r>
            <a:r>
              <a:rPr lang="en-US" altLang="zh-CN" sz="2500" dirty="0">
                <a:latin typeface="华文细黑" panose="02010600040101010101" pitchFamily="2" charset="-122"/>
                <a:sym typeface="Symbol" panose="05050102010706020507" pitchFamily="18" charset="2"/>
              </a:rPr>
              <a:t></a:t>
            </a:r>
            <a:r>
              <a:rPr lang="en-US" altLang="zh-CN" sz="2500" baseline="30000" dirty="0">
                <a:latin typeface="华文细黑" panose="02010600040101010101" pitchFamily="2" charset="-122"/>
                <a:sym typeface="Symbol" panose="05050102010706020507" pitchFamily="18" charset="2"/>
              </a:rPr>
              <a:t>*</a:t>
            </a:r>
            <a:r>
              <a:rPr lang="en-US" altLang="zh-CN" sz="2500" b="1" dirty="0">
                <a:latin typeface="华文细黑" panose="02010600040101010101" pitchFamily="2" charset="-122"/>
              </a:rPr>
              <a:t> x</a:t>
            </a:r>
            <a:r>
              <a:rPr lang="zh-CN" altLang="en-US" sz="2500" b="1" dirty="0">
                <a:latin typeface="华文细黑" panose="02010600040101010101" pitchFamily="2" charset="-122"/>
              </a:rPr>
              <a:t>，其中</a:t>
            </a:r>
            <a:r>
              <a:rPr lang="en-US" altLang="zh-CN" sz="2500" b="1" dirty="0">
                <a:latin typeface="华文细黑" panose="02010600040101010101" pitchFamily="2" charset="-122"/>
              </a:rPr>
              <a:t>S</a:t>
            </a:r>
            <a:r>
              <a:rPr lang="zh-CN" altLang="en-US" sz="2500" b="1" dirty="0">
                <a:latin typeface="华文细黑" panose="02010600040101010101" pitchFamily="2" charset="-122"/>
              </a:rPr>
              <a:t>为文法的开始符号，且</a:t>
            </a:r>
            <a:r>
              <a:rPr lang="en-US" altLang="zh-CN" sz="2500" b="1" dirty="0">
                <a:latin typeface="华文细黑" panose="02010600040101010101" pitchFamily="2" charset="-122"/>
              </a:rPr>
              <a:t>x ∈V</a:t>
            </a:r>
            <a:r>
              <a:rPr lang="en-US" altLang="zh-CN" sz="2500" b="1" baseline="-25000" dirty="0">
                <a:latin typeface="华文细黑" panose="02010600040101010101" pitchFamily="2" charset="-122"/>
              </a:rPr>
              <a:t>T</a:t>
            </a:r>
            <a:r>
              <a:rPr lang="en-US" altLang="zh-CN" sz="2500" b="1" baseline="30000" dirty="0">
                <a:latin typeface="华文细黑" panose="02010600040101010101" pitchFamily="2" charset="-122"/>
              </a:rPr>
              <a:t>*</a:t>
            </a:r>
            <a:r>
              <a:rPr lang="en-US" altLang="zh-CN" sz="2500" b="1" dirty="0">
                <a:latin typeface="华文细黑" panose="02010600040101010101" pitchFamily="2" charset="-122"/>
              </a:rPr>
              <a:t>}</a:t>
            </a:r>
            <a:endParaRPr lang="en-US" altLang="zh-CN" sz="2500" b="1" dirty="0">
              <a:latin typeface="华文细黑" panose="02010600040101010101" pitchFamily="2" charset="-122"/>
            </a:endParaRPr>
          </a:p>
          <a:p>
            <a:pPr eaLnBrk="1" hangingPunct="1">
              <a:lnSpc>
                <a:spcPct val="120000"/>
              </a:lnSpc>
              <a:buFont typeface="Wingdings" panose="05000000000000000000" pitchFamily="2" charset="2"/>
              <a:buNone/>
            </a:pPr>
            <a:r>
              <a:rPr lang="en-US" altLang="zh-CN" sz="2800" b="1" dirty="0">
                <a:latin typeface="华文细黑" panose="02010600040101010101" pitchFamily="2" charset="-122"/>
              </a:rPr>
              <a:t>   </a:t>
            </a:r>
            <a:endParaRPr lang="en-US" altLang="zh-CN" sz="2800" b="1" dirty="0">
              <a:latin typeface="华文细黑" panose="02010600040101010101" pitchFamily="2" charset="-122"/>
            </a:endParaRPr>
          </a:p>
          <a:p>
            <a:pPr eaLnBrk="1" hangingPunct="1"/>
            <a:r>
              <a:rPr kumimoji="1" lang="zh-CN" altLang="en-US" sz="2800" b="1" dirty="0">
                <a:solidFill>
                  <a:srgbClr val="FF0000"/>
                </a:solidFill>
                <a:latin typeface="华文细黑" panose="02010600040101010101" pitchFamily="2" charset="-122"/>
              </a:rPr>
              <a:t>文法和语言有如下关系：</a:t>
            </a:r>
            <a:endParaRPr kumimoji="1" lang="zh-CN" altLang="en-US" sz="2800" b="1" dirty="0">
              <a:solidFill>
                <a:srgbClr val="FF0000"/>
              </a:solidFill>
              <a:latin typeface="华文细黑" panose="02010600040101010101" pitchFamily="2" charset="-122"/>
            </a:endParaRPr>
          </a:p>
          <a:p>
            <a:pPr eaLnBrk="1" hangingPunct="1">
              <a:buFont typeface="Wingdings" panose="05000000000000000000" pitchFamily="2" charset="2"/>
              <a:buNone/>
            </a:pPr>
            <a:r>
              <a:rPr kumimoji="1" lang="zh-CN" altLang="en-US" sz="2400" b="1" dirty="0">
                <a:latin typeface="华文细黑" panose="02010600040101010101" pitchFamily="2" charset="-122"/>
              </a:rPr>
              <a:t>    </a:t>
            </a:r>
            <a:r>
              <a:rPr kumimoji="1" lang="en-US" altLang="zh-CN" sz="2400" b="1" dirty="0">
                <a:latin typeface="华文细黑" panose="02010600040101010101" pitchFamily="2" charset="-122"/>
              </a:rPr>
              <a:t>(1) </a:t>
            </a:r>
            <a:r>
              <a:rPr kumimoji="1" lang="zh-CN" altLang="en-US" sz="2400" b="1" dirty="0">
                <a:latin typeface="华文细黑" panose="02010600040101010101" pitchFamily="2" charset="-122"/>
              </a:rPr>
              <a:t>给定一个文法</a:t>
            </a:r>
            <a:r>
              <a:rPr kumimoji="1" lang="en-US" altLang="zh-CN" sz="2400" b="1" dirty="0">
                <a:latin typeface="华文细黑" panose="02010600040101010101" pitchFamily="2" charset="-122"/>
              </a:rPr>
              <a:t>, </a:t>
            </a:r>
            <a:r>
              <a:rPr kumimoji="1" lang="zh-CN" altLang="en-US" sz="2400" b="1" dirty="0">
                <a:latin typeface="华文细黑" panose="02010600040101010101" pitchFamily="2" charset="-122"/>
              </a:rPr>
              <a:t>就能从结构上唯一的确定其语言。</a:t>
            </a:r>
            <a:endParaRPr kumimoji="1" lang="zh-CN" altLang="en-US" sz="2400" b="1" dirty="0">
              <a:latin typeface="华文细黑" panose="02010600040101010101" pitchFamily="2" charset="-122"/>
            </a:endParaRPr>
          </a:p>
          <a:p>
            <a:pPr eaLnBrk="1" hangingPunct="1">
              <a:buFont typeface="Wingdings" panose="05000000000000000000" pitchFamily="2" charset="2"/>
              <a:buNone/>
            </a:pPr>
            <a:r>
              <a:rPr kumimoji="1" lang="zh-CN" altLang="en-US" sz="2400" b="1" dirty="0">
                <a:latin typeface="华文细黑" panose="02010600040101010101" pitchFamily="2" charset="-122"/>
              </a:rPr>
              <a:t>    </a:t>
            </a:r>
            <a:r>
              <a:rPr kumimoji="1" lang="en-US" altLang="zh-CN" sz="2400" b="1" dirty="0">
                <a:latin typeface="华文细黑" panose="02010600040101010101" pitchFamily="2" charset="-122"/>
              </a:rPr>
              <a:t>(2) </a:t>
            </a:r>
            <a:r>
              <a:rPr kumimoji="1" lang="zh-CN" altLang="en-US" sz="2400" b="1" dirty="0">
                <a:latin typeface="华文细黑" panose="02010600040101010101" pitchFamily="2" charset="-122"/>
              </a:rPr>
              <a:t>给定一种语言</a:t>
            </a:r>
            <a:r>
              <a:rPr kumimoji="1" lang="en-US" altLang="zh-CN" sz="2400" b="1" dirty="0">
                <a:latin typeface="华文细黑" panose="02010600040101010101" pitchFamily="2" charset="-122"/>
              </a:rPr>
              <a:t>, </a:t>
            </a:r>
            <a:r>
              <a:rPr kumimoji="1" lang="zh-CN" altLang="en-US" sz="2400" b="1" dirty="0">
                <a:latin typeface="华文细黑" panose="02010600040101010101" pitchFamily="2" charset="-122"/>
              </a:rPr>
              <a:t>能确定其文法</a:t>
            </a:r>
            <a:r>
              <a:rPr kumimoji="1" lang="en-US" altLang="zh-CN" sz="2400" b="1" dirty="0">
                <a:latin typeface="华文细黑" panose="02010600040101010101" pitchFamily="2" charset="-122"/>
              </a:rPr>
              <a:t>, </a:t>
            </a:r>
            <a:r>
              <a:rPr kumimoji="1" lang="zh-CN" altLang="en-US" sz="2400" b="1" dirty="0">
                <a:latin typeface="华文细黑" panose="02010600040101010101" pitchFamily="2" charset="-122"/>
              </a:rPr>
              <a:t>但不唯一。  </a:t>
            </a:r>
            <a:endParaRPr lang="zh-CN" altLang="en-US" sz="2400" b="1" dirty="0">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7" dur="500"/>
                                        <p:tgtEl>
                                          <p:spTgt spid="35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2" dur="500"/>
                                        <p:tgtEl>
                                          <p:spTgt spid="35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17" dur="1000"/>
                                        <p:tgtEl>
                                          <p:spTgt spid="3584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20" dur="1000"/>
                                        <p:tgtEl>
                                          <p:spTgt spid="3584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23" dur="1000"/>
                                        <p:tgtEl>
                                          <p:spTgt spid="3584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843">
                                            <p:txEl>
                                              <p:pRg st="6" end="6"/>
                                            </p:txEl>
                                          </p:spTgt>
                                        </p:tgtEl>
                                        <p:attrNameLst>
                                          <p:attrName>style.visibility</p:attrName>
                                        </p:attrNameLst>
                                      </p:cBhvr>
                                      <p:to>
                                        <p:strVal val="visible"/>
                                      </p:to>
                                    </p:set>
                                    <p:animEffect transition="in" filter="blinds(horizontal)">
                                      <p:cBhvr>
                                        <p:cTn id="26" dur="10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674A494-3F66-4C63-890F-5C713281A2FF}"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1987" name="Rectangle 2"/>
          <p:cNvSpPr>
            <a:spLocks noGrp="1" noChangeArrowheads="1"/>
          </p:cNvSpPr>
          <p:nvPr>
            <p:ph type="title"/>
          </p:nvPr>
        </p:nvSpPr>
        <p:spPr>
          <a:xfrm>
            <a:off x="684213" y="116632"/>
            <a:ext cx="7772400" cy="533400"/>
          </a:xfrm>
        </p:spPr>
        <p:txBody>
          <a:bodyPr/>
          <a:lstStyle/>
          <a:p>
            <a:pPr eaLnBrk="1" hangingPunct="1"/>
            <a:r>
              <a:rPr lang="zh-CN" altLang="en-US" b="1" dirty="0">
                <a:solidFill>
                  <a:srgbClr val="FF0000"/>
                </a:solidFill>
                <a:latin typeface="华文细黑" panose="02010600040101010101" pitchFamily="2" charset="-122"/>
              </a:rPr>
              <a:t>语言</a:t>
            </a:r>
            <a:endParaRPr lang="zh-CN" altLang="en-US" b="1" dirty="0">
              <a:solidFill>
                <a:srgbClr val="FF0000"/>
              </a:solidFill>
              <a:latin typeface="华文细黑" panose="02010600040101010101" pitchFamily="2" charset="-122"/>
            </a:endParaRPr>
          </a:p>
        </p:txBody>
      </p:sp>
      <p:sp>
        <p:nvSpPr>
          <p:cNvPr id="41988"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6836" name="Text Box 4"/>
          <p:cNvSpPr txBox="1">
            <a:spLocks noChangeArrowheads="1"/>
          </p:cNvSpPr>
          <p:nvPr/>
        </p:nvSpPr>
        <p:spPr bwMode="auto">
          <a:xfrm>
            <a:off x="228600" y="914400"/>
            <a:ext cx="86106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例：已知文法</a:t>
            </a:r>
            <a:r>
              <a:rPr lang="en-US" altLang="zh-CN" b="1" dirty="0">
                <a:solidFill>
                  <a:srgbClr val="000000"/>
                </a:solidFill>
                <a:latin typeface="华文细黑" panose="02010600040101010101" pitchFamily="2" charset="-122"/>
                <a:ea typeface="华文细黑" panose="02010600040101010101" pitchFamily="2" charset="-122"/>
              </a:rPr>
              <a:t>G[Z]</a:t>
            </a:r>
            <a:r>
              <a:rPr lang="zh-CN" altLang="en-US" b="1" dirty="0">
                <a:solidFill>
                  <a:srgbClr val="000000"/>
                </a:solidFill>
                <a:latin typeface="华文细黑" panose="02010600040101010101" pitchFamily="2" charset="-122"/>
                <a:ea typeface="华文细黑" panose="02010600040101010101" pitchFamily="2" charset="-122"/>
              </a:rPr>
              <a:t>为：</a:t>
            </a:r>
            <a:endParaRPr lang="zh-CN" altLang="en-US" b="1" dirty="0">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        </a:t>
            </a:r>
            <a:r>
              <a:rPr lang="en-US" altLang="zh-CN" b="1" dirty="0">
                <a:solidFill>
                  <a:srgbClr val="000000"/>
                </a:solidFill>
                <a:latin typeface="华文细黑" panose="02010600040101010101" pitchFamily="2" charset="-122"/>
                <a:ea typeface="华文细黑" panose="02010600040101010101" pitchFamily="2" charset="-122"/>
              </a:rPr>
              <a:t>Z→ </a:t>
            </a:r>
            <a:r>
              <a:rPr lang="en-US" altLang="zh-CN" b="1" dirty="0" err="1">
                <a:solidFill>
                  <a:srgbClr val="000000"/>
                </a:solidFill>
                <a:latin typeface="华文细黑" panose="02010600040101010101" pitchFamily="2" charset="-122"/>
                <a:ea typeface="华文细黑" panose="02010600040101010101" pitchFamily="2" charset="-122"/>
              </a:rPr>
              <a:t>aZb</a:t>
            </a:r>
            <a:r>
              <a:rPr lang="en-US" altLang="zh-CN" b="1" dirty="0">
                <a:solidFill>
                  <a:srgbClr val="000000"/>
                </a:solidFill>
                <a:latin typeface="华文细黑" panose="02010600040101010101" pitchFamily="2" charset="-122"/>
                <a:ea typeface="华文细黑" panose="02010600040101010101" pitchFamily="2" charset="-122"/>
              </a:rPr>
              <a:t>| ab</a:t>
            </a:r>
            <a:endParaRPr lang="en-US" altLang="zh-CN" b="1" dirty="0">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求该文法确定的语言。</a:t>
            </a:r>
            <a:r>
              <a:rPr lang="zh-CN" altLang="en-US" b="1" dirty="0">
                <a:latin typeface="华文细黑" panose="02010600040101010101" pitchFamily="2" charset="-122"/>
                <a:ea typeface="华文细黑" panose="02010600040101010101" pitchFamily="2" charset="-122"/>
              </a:rPr>
              <a:t> </a:t>
            </a:r>
            <a:endParaRPr lang="zh-CN" altLang="en-US" b="1" dirty="0">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解：从识别符号开始推导，反复用规则</a:t>
            </a:r>
            <a:r>
              <a:rPr lang="en-US" altLang="zh-CN" b="1" dirty="0">
                <a:solidFill>
                  <a:srgbClr val="000000"/>
                </a:solidFill>
                <a:latin typeface="华文细黑" panose="02010600040101010101" pitchFamily="2" charset="-122"/>
                <a:ea typeface="华文细黑" panose="02010600040101010101" pitchFamily="2" charset="-122"/>
              </a:rPr>
              <a:t>1</a:t>
            </a:r>
            <a:r>
              <a:rPr lang="zh-CN" altLang="en-US" b="1" dirty="0">
                <a:solidFill>
                  <a:srgbClr val="000000"/>
                </a:solidFill>
                <a:latin typeface="华文细黑" panose="02010600040101010101" pitchFamily="2" charset="-122"/>
                <a:ea typeface="华文细黑" panose="02010600040101010101" pitchFamily="2" charset="-122"/>
              </a:rPr>
              <a:t>可得</a:t>
            </a:r>
            <a:r>
              <a:rPr lang="en-US" altLang="zh-CN" b="1" dirty="0">
                <a:solidFill>
                  <a:srgbClr val="000000"/>
                </a:solidFill>
                <a:latin typeface="华文细黑" panose="02010600040101010101" pitchFamily="2" charset="-122"/>
                <a:ea typeface="华文细黑" panose="02010600040101010101" pitchFamily="2" charset="-122"/>
              </a:rPr>
              <a:t>: </a:t>
            </a:r>
            <a:endParaRPr lang="en-US" altLang="zh-CN" b="1" dirty="0">
              <a:latin typeface="华文细黑" panose="02010600040101010101" pitchFamily="2" charset="-122"/>
              <a:ea typeface="华文细黑" panose="02010600040101010101" pitchFamily="2" charset="-122"/>
            </a:endParaRPr>
          </a:p>
          <a:p>
            <a:pPr algn="just"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Z</a:t>
            </a:r>
            <a:r>
              <a:rPr lang="en-US" altLang="zh-CN" dirty="0">
                <a:latin typeface="华文细黑" panose="02010600040101010101" pitchFamily="2" charset="-122"/>
                <a:sym typeface="Symbol" panose="05050102010706020507" pitchFamily="18" charset="2"/>
              </a:rPr>
              <a:t>  </a:t>
            </a:r>
            <a:r>
              <a:rPr lang="en-US" altLang="zh-CN" b="1" dirty="0" err="1">
                <a:solidFill>
                  <a:srgbClr val="000000"/>
                </a:solidFill>
                <a:latin typeface="华文细黑" panose="02010600040101010101" pitchFamily="2" charset="-122"/>
                <a:ea typeface="华文细黑" panose="02010600040101010101" pitchFamily="2" charset="-122"/>
              </a:rPr>
              <a:t>aZb</a:t>
            </a:r>
            <a:r>
              <a:rPr lang="en-US" altLang="zh-CN" dirty="0">
                <a:latin typeface="华文细黑" panose="02010600040101010101" pitchFamily="2" charset="-122"/>
                <a:sym typeface="Symbol" panose="05050102010706020507" pitchFamily="18" charset="2"/>
              </a:rPr>
              <a:t>  </a:t>
            </a:r>
            <a:r>
              <a:rPr lang="en-US" altLang="zh-CN" b="1" dirty="0">
                <a:solidFill>
                  <a:srgbClr val="000000"/>
                </a:solidFill>
                <a:latin typeface="华文细黑" panose="02010600040101010101" pitchFamily="2" charset="-122"/>
                <a:ea typeface="华文细黑" panose="02010600040101010101" pitchFamily="2" charset="-122"/>
              </a:rPr>
              <a:t>a</a:t>
            </a:r>
            <a:r>
              <a:rPr lang="en-US" altLang="zh-CN" b="1" baseline="30000" dirty="0">
                <a:solidFill>
                  <a:srgbClr val="000000"/>
                </a:solidFill>
                <a:latin typeface="华文细黑" panose="02010600040101010101" pitchFamily="2" charset="-122"/>
                <a:ea typeface="华文细黑" panose="02010600040101010101" pitchFamily="2" charset="-122"/>
              </a:rPr>
              <a:t>2</a:t>
            </a:r>
            <a:r>
              <a:rPr lang="en-US" altLang="zh-CN" b="1" dirty="0">
                <a:solidFill>
                  <a:srgbClr val="000000"/>
                </a:solidFill>
                <a:latin typeface="华文细黑" panose="02010600040101010101" pitchFamily="2" charset="-122"/>
                <a:ea typeface="华文细黑" panose="02010600040101010101" pitchFamily="2" charset="-122"/>
              </a:rPr>
              <a:t>Zb</a:t>
            </a:r>
            <a:r>
              <a:rPr lang="en-US" altLang="zh-CN" b="1" baseline="30000" dirty="0">
                <a:solidFill>
                  <a:srgbClr val="000000"/>
                </a:solidFill>
                <a:latin typeface="华文细黑" panose="02010600040101010101" pitchFamily="2" charset="-122"/>
                <a:ea typeface="华文细黑" panose="02010600040101010101" pitchFamily="2" charset="-122"/>
              </a:rPr>
              <a:t>2</a:t>
            </a:r>
            <a:r>
              <a:rPr lang="en-US" altLang="zh-CN" dirty="0">
                <a:latin typeface="华文细黑" panose="02010600040101010101" pitchFamily="2" charset="-122"/>
                <a:sym typeface="Symbol" panose="05050102010706020507" pitchFamily="18" charset="2"/>
              </a:rPr>
              <a:t>  </a:t>
            </a:r>
            <a:r>
              <a:rPr lang="en-US" altLang="zh-CN" b="1" dirty="0">
                <a:solidFill>
                  <a:srgbClr val="000000"/>
                </a:solidFill>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sym typeface="Symbol" panose="05050102010706020507" pitchFamily="18" charset="2"/>
              </a:rPr>
              <a:t>  </a:t>
            </a:r>
            <a:r>
              <a:rPr lang="en-US" altLang="zh-CN" b="1" dirty="0">
                <a:solidFill>
                  <a:srgbClr val="000000"/>
                </a:solidFill>
                <a:latin typeface="华文细黑" panose="02010600040101010101" pitchFamily="2" charset="-122"/>
                <a:ea typeface="华文细黑" panose="02010600040101010101" pitchFamily="2" charset="-122"/>
              </a:rPr>
              <a:t>a</a:t>
            </a:r>
            <a:r>
              <a:rPr lang="en-US" altLang="zh-CN" b="1" baseline="30000" dirty="0">
                <a:solidFill>
                  <a:srgbClr val="000000"/>
                </a:solidFill>
                <a:latin typeface="华文细黑" panose="02010600040101010101" pitchFamily="2" charset="-122"/>
                <a:ea typeface="华文细黑" panose="02010600040101010101" pitchFamily="2" charset="-122"/>
              </a:rPr>
              <a:t>n-1</a:t>
            </a:r>
            <a:r>
              <a:rPr lang="en-US" altLang="zh-CN" b="1" dirty="0">
                <a:solidFill>
                  <a:srgbClr val="000000"/>
                </a:solidFill>
                <a:latin typeface="华文细黑" panose="02010600040101010101" pitchFamily="2" charset="-122"/>
                <a:ea typeface="华文细黑" panose="02010600040101010101" pitchFamily="2" charset="-122"/>
              </a:rPr>
              <a:t> Zb</a:t>
            </a:r>
            <a:r>
              <a:rPr lang="en-US" altLang="zh-CN" b="1" baseline="30000" dirty="0">
                <a:solidFill>
                  <a:srgbClr val="000000"/>
                </a:solidFill>
                <a:latin typeface="华文细黑" panose="02010600040101010101" pitchFamily="2" charset="-122"/>
                <a:ea typeface="华文细黑" panose="02010600040101010101" pitchFamily="2" charset="-122"/>
              </a:rPr>
              <a:t>n-1</a:t>
            </a:r>
            <a:endParaRPr lang="en-US" altLang="zh-CN" b="1" dirty="0">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最后用规则</a:t>
            </a:r>
            <a:r>
              <a:rPr lang="en-US" altLang="zh-CN" b="1" dirty="0">
                <a:solidFill>
                  <a:srgbClr val="000000"/>
                </a:solidFill>
                <a:latin typeface="华文细黑" panose="02010600040101010101" pitchFamily="2" charset="-122"/>
                <a:ea typeface="华文细黑" panose="02010600040101010101" pitchFamily="2" charset="-122"/>
              </a:rPr>
              <a:t>2</a:t>
            </a:r>
            <a:r>
              <a:rPr lang="zh-CN" altLang="en-US" b="1" dirty="0">
                <a:solidFill>
                  <a:srgbClr val="000000"/>
                </a:solidFill>
                <a:latin typeface="华文细黑" panose="02010600040101010101" pitchFamily="2" charset="-122"/>
                <a:ea typeface="华文细黑" panose="02010600040101010101" pitchFamily="2" charset="-122"/>
              </a:rPr>
              <a:t>可得</a:t>
            </a:r>
            <a:r>
              <a:rPr lang="en-US" altLang="zh-CN" b="1" dirty="0">
                <a:solidFill>
                  <a:srgbClr val="000000"/>
                </a:solidFill>
                <a:latin typeface="华文细黑" panose="02010600040101010101" pitchFamily="2" charset="-122"/>
                <a:ea typeface="华文细黑" panose="02010600040101010101" pitchFamily="2" charset="-122"/>
              </a:rPr>
              <a:t>: </a:t>
            </a:r>
            <a:endParaRPr lang="en-US" altLang="zh-CN" b="1" dirty="0">
              <a:latin typeface="华文细黑" panose="02010600040101010101" pitchFamily="2" charset="-122"/>
              <a:ea typeface="华文细黑" panose="02010600040101010101" pitchFamily="2" charset="-122"/>
            </a:endParaRPr>
          </a:p>
          <a:p>
            <a:pPr algn="just"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Z</a:t>
            </a:r>
            <a:r>
              <a:rPr lang="en-US" altLang="zh-CN" dirty="0">
                <a:latin typeface="华文细黑" panose="02010600040101010101" pitchFamily="2" charset="-122"/>
                <a:sym typeface="Symbol" panose="05050102010706020507" pitchFamily="18" charset="2"/>
              </a:rPr>
              <a:t>  </a:t>
            </a:r>
            <a:r>
              <a:rPr lang="en-US" altLang="zh-CN" b="1" dirty="0" err="1">
                <a:solidFill>
                  <a:srgbClr val="000000"/>
                </a:solidFill>
                <a:latin typeface="华文细黑" panose="02010600040101010101" pitchFamily="2" charset="-122"/>
                <a:ea typeface="华文细黑" panose="02010600040101010101" pitchFamily="2" charset="-122"/>
              </a:rPr>
              <a:t>aZb</a:t>
            </a:r>
            <a:r>
              <a:rPr lang="en-US" altLang="zh-CN" dirty="0">
                <a:latin typeface="华文细黑" panose="02010600040101010101" pitchFamily="2" charset="-122"/>
                <a:sym typeface="Symbol" panose="05050102010706020507" pitchFamily="18" charset="2"/>
              </a:rPr>
              <a:t>  </a:t>
            </a:r>
            <a:r>
              <a:rPr lang="en-US" altLang="zh-CN" b="1" dirty="0">
                <a:solidFill>
                  <a:srgbClr val="000000"/>
                </a:solidFill>
                <a:latin typeface="华文细黑" panose="02010600040101010101" pitchFamily="2" charset="-122"/>
                <a:ea typeface="华文细黑" panose="02010600040101010101" pitchFamily="2" charset="-122"/>
              </a:rPr>
              <a:t>a</a:t>
            </a:r>
            <a:r>
              <a:rPr lang="en-US" altLang="zh-CN" b="1" baseline="30000" dirty="0">
                <a:solidFill>
                  <a:srgbClr val="000000"/>
                </a:solidFill>
                <a:latin typeface="华文细黑" panose="02010600040101010101" pitchFamily="2" charset="-122"/>
                <a:ea typeface="华文细黑" panose="02010600040101010101" pitchFamily="2" charset="-122"/>
              </a:rPr>
              <a:t>2</a:t>
            </a:r>
            <a:r>
              <a:rPr lang="en-US" altLang="zh-CN" b="1" dirty="0">
                <a:solidFill>
                  <a:srgbClr val="000000"/>
                </a:solidFill>
                <a:latin typeface="华文细黑" panose="02010600040101010101" pitchFamily="2" charset="-122"/>
                <a:ea typeface="华文细黑" panose="02010600040101010101" pitchFamily="2" charset="-122"/>
              </a:rPr>
              <a:t>Zb</a:t>
            </a:r>
            <a:r>
              <a:rPr lang="en-US" altLang="zh-CN" b="1" baseline="30000" dirty="0">
                <a:solidFill>
                  <a:srgbClr val="000000"/>
                </a:solidFill>
                <a:latin typeface="华文细黑" panose="02010600040101010101" pitchFamily="2" charset="-122"/>
                <a:ea typeface="华文细黑" panose="02010600040101010101" pitchFamily="2" charset="-122"/>
              </a:rPr>
              <a:t>2</a:t>
            </a:r>
            <a:r>
              <a:rPr lang="en-US" altLang="zh-CN" dirty="0">
                <a:latin typeface="华文细黑" panose="02010600040101010101" pitchFamily="2" charset="-122"/>
                <a:sym typeface="Symbol" panose="05050102010706020507" pitchFamily="18" charset="2"/>
              </a:rPr>
              <a:t>  </a:t>
            </a:r>
            <a:r>
              <a:rPr lang="en-US" altLang="zh-CN" b="1" dirty="0">
                <a:solidFill>
                  <a:srgbClr val="000000"/>
                </a:solidFill>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sym typeface="Symbol" panose="05050102010706020507" pitchFamily="18" charset="2"/>
              </a:rPr>
              <a:t>  </a:t>
            </a:r>
            <a:r>
              <a:rPr lang="en-US" altLang="zh-CN" b="1" dirty="0">
                <a:solidFill>
                  <a:srgbClr val="000000"/>
                </a:solidFill>
                <a:latin typeface="华文细黑" panose="02010600040101010101" pitchFamily="2" charset="-122"/>
                <a:ea typeface="华文细黑" panose="02010600040101010101" pitchFamily="2" charset="-122"/>
              </a:rPr>
              <a:t>a</a:t>
            </a:r>
            <a:r>
              <a:rPr lang="en-US" altLang="zh-CN" b="1" baseline="30000" dirty="0">
                <a:solidFill>
                  <a:srgbClr val="000000"/>
                </a:solidFill>
                <a:latin typeface="华文细黑" panose="02010600040101010101" pitchFamily="2" charset="-122"/>
                <a:ea typeface="华文细黑" panose="02010600040101010101" pitchFamily="2" charset="-122"/>
              </a:rPr>
              <a:t>n-1</a:t>
            </a:r>
            <a:r>
              <a:rPr lang="en-US" altLang="zh-CN" b="1" dirty="0">
                <a:solidFill>
                  <a:srgbClr val="000000"/>
                </a:solidFill>
                <a:latin typeface="华文细黑" panose="02010600040101010101" pitchFamily="2" charset="-122"/>
                <a:ea typeface="华文细黑" panose="02010600040101010101" pitchFamily="2" charset="-122"/>
              </a:rPr>
              <a:t>1 Zb</a:t>
            </a:r>
            <a:r>
              <a:rPr lang="en-US" altLang="zh-CN" b="1" baseline="30000" dirty="0">
                <a:solidFill>
                  <a:srgbClr val="000000"/>
                </a:solidFill>
                <a:latin typeface="华文细黑" panose="02010600040101010101" pitchFamily="2" charset="-122"/>
                <a:ea typeface="华文细黑" panose="02010600040101010101" pitchFamily="2" charset="-122"/>
              </a:rPr>
              <a:t>n-1</a:t>
            </a:r>
            <a:r>
              <a:rPr lang="en-US" altLang="zh-CN" b="1" dirty="0">
                <a:solidFill>
                  <a:srgbClr val="000000"/>
                </a:solidFill>
                <a:latin typeface="华文细黑" panose="02010600040101010101" pitchFamily="2" charset="-122"/>
                <a:ea typeface="华文细黑" panose="02010600040101010101" pitchFamily="2" charset="-122"/>
              </a:rPr>
              <a:t> </a:t>
            </a:r>
            <a:r>
              <a:rPr lang="en-US" altLang="zh-CN" dirty="0">
                <a:latin typeface="华文细黑" panose="02010600040101010101" pitchFamily="2" charset="-122"/>
                <a:sym typeface="Symbol" panose="05050102010706020507" pitchFamily="18" charset="2"/>
              </a:rPr>
              <a:t></a:t>
            </a:r>
            <a:r>
              <a:rPr lang="en-US" altLang="zh-CN" b="1" dirty="0">
                <a:solidFill>
                  <a:srgbClr val="000000"/>
                </a:solidFill>
                <a:latin typeface="华文细黑" panose="02010600040101010101" pitchFamily="2" charset="-122"/>
                <a:ea typeface="华文细黑" panose="02010600040101010101" pitchFamily="2" charset="-122"/>
              </a:rPr>
              <a:t> </a:t>
            </a:r>
            <a:r>
              <a:rPr lang="en-US" altLang="zh-CN" b="1" dirty="0" err="1">
                <a:solidFill>
                  <a:srgbClr val="000000"/>
                </a:solidFill>
                <a:latin typeface="华文细黑" panose="02010600040101010101" pitchFamily="2" charset="-122"/>
                <a:ea typeface="华文细黑" panose="02010600040101010101" pitchFamily="2" charset="-122"/>
              </a:rPr>
              <a:t>a</a:t>
            </a:r>
            <a:r>
              <a:rPr lang="en-US" altLang="zh-CN" b="1" baseline="30000" dirty="0" err="1">
                <a:solidFill>
                  <a:srgbClr val="000000"/>
                </a:solidFill>
                <a:latin typeface="华文细黑" panose="02010600040101010101" pitchFamily="2" charset="-122"/>
                <a:ea typeface="华文细黑" panose="02010600040101010101" pitchFamily="2" charset="-122"/>
              </a:rPr>
              <a:t>n</a:t>
            </a:r>
            <a:r>
              <a:rPr lang="en-US" altLang="zh-CN" b="1" dirty="0" err="1">
                <a:solidFill>
                  <a:srgbClr val="000000"/>
                </a:solidFill>
                <a:latin typeface="华文细黑" panose="02010600040101010101" pitchFamily="2" charset="-122"/>
                <a:ea typeface="华文细黑" panose="02010600040101010101" pitchFamily="2" charset="-122"/>
              </a:rPr>
              <a:t>b</a:t>
            </a:r>
            <a:r>
              <a:rPr lang="en-US" altLang="zh-CN" b="1" baseline="30000" dirty="0" err="1">
                <a:solidFill>
                  <a:srgbClr val="000000"/>
                </a:solidFill>
                <a:latin typeface="华文细黑" panose="02010600040101010101" pitchFamily="2" charset="-122"/>
                <a:ea typeface="华文细黑" panose="02010600040101010101" pitchFamily="2" charset="-122"/>
              </a:rPr>
              <a:t>n</a:t>
            </a:r>
            <a:endParaRPr lang="en-US" altLang="zh-CN" b="1" dirty="0">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所以该文法确定的语言为：</a:t>
            </a:r>
            <a:r>
              <a:rPr lang="en-US" altLang="zh-CN" b="1" dirty="0">
                <a:solidFill>
                  <a:srgbClr val="A50021"/>
                </a:solidFill>
                <a:latin typeface="华文细黑" panose="02010600040101010101" pitchFamily="2" charset="-122"/>
                <a:ea typeface="华文细黑" panose="02010600040101010101" pitchFamily="2" charset="-122"/>
              </a:rPr>
              <a:t>L(G[Z])={a</a:t>
            </a:r>
            <a:r>
              <a:rPr lang="en-US" altLang="zh-CN" b="1" baseline="30000" dirty="0">
                <a:solidFill>
                  <a:srgbClr val="A50021"/>
                </a:solidFill>
                <a:latin typeface="华文细黑" panose="02010600040101010101" pitchFamily="2" charset="-122"/>
                <a:ea typeface="华文细黑" panose="02010600040101010101" pitchFamily="2" charset="-122"/>
              </a:rPr>
              <a:t>n</a:t>
            </a:r>
            <a:r>
              <a:rPr lang="en-US" altLang="zh-CN" b="1" dirty="0">
                <a:solidFill>
                  <a:srgbClr val="A50021"/>
                </a:solidFill>
                <a:latin typeface="华文细黑" panose="02010600040101010101" pitchFamily="2" charset="-122"/>
                <a:ea typeface="华文细黑" panose="02010600040101010101" pitchFamily="2" charset="-122"/>
              </a:rPr>
              <a:t>b</a:t>
            </a:r>
            <a:r>
              <a:rPr lang="en-US" altLang="zh-CN" b="1" baseline="30000" dirty="0">
                <a:solidFill>
                  <a:srgbClr val="A50021"/>
                </a:solidFill>
                <a:latin typeface="华文细黑" panose="02010600040101010101" pitchFamily="2" charset="-122"/>
                <a:ea typeface="华文细黑" panose="02010600040101010101" pitchFamily="2" charset="-122"/>
              </a:rPr>
              <a:t>n</a:t>
            </a:r>
            <a:r>
              <a:rPr lang="en-US" altLang="zh-CN" b="1" dirty="0">
                <a:solidFill>
                  <a:srgbClr val="A50021"/>
                </a:solidFill>
                <a:latin typeface="华文细黑" panose="02010600040101010101" pitchFamily="2" charset="-122"/>
                <a:ea typeface="华文细黑" panose="02010600040101010101" pitchFamily="2" charset="-122"/>
              </a:rPr>
              <a:t>|n≥1}</a:t>
            </a:r>
            <a:r>
              <a:rPr lang="en-US" altLang="zh-CN" dirty="0">
                <a:solidFill>
                  <a:srgbClr val="A50021"/>
                </a:solidFill>
                <a:latin typeface="华文细黑" panose="02010600040101010101" pitchFamily="2" charset="-122"/>
                <a:ea typeface="华文细黑" panose="02010600040101010101" pitchFamily="2" charset="-122"/>
              </a:rPr>
              <a:t> </a:t>
            </a:r>
            <a:endParaRPr lang="en-US" altLang="zh-CN" dirty="0">
              <a:solidFill>
                <a:srgbClr val="A50021"/>
              </a:solidFill>
              <a:latin typeface="华文细黑" panose="02010600040101010101" pitchFamily="2" charset="-122"/>
              <a:ea typeface="华文细黑" panose="02010600040101010101" pitchFamily="2" charset="-122"/>
            </a:endParaRPr>
          </a:p>
        </p:txBody>
      </p:sp>
      <p:sp>
        <p:nvSpPr>
          <p:cNvPr id="41990" name="Text Box 7"/>
          <p:cNvSpPr txBox="1">
            <a:spLocks noChangeArrowheads="1"/>
          </p:cNvSpPr>
          <p:nvPr/>
        </p:nvSpPr>
        <p:spPr bwMode="auto">
          <a:xfrm>
            <a:off x="166233" y="5534308"/>
            <a:ext cx="8964612" cy="4572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dirty="0">
                <a:latin typeface="华文细黑" panose="02010600040101010101" pitchFamily="2" charset="-122"/>
                <a:ea typeface="华文细黑" panose="02010600040101010101" pitchFamily="2" charset="-122"/>
                <a:sym typeface="Symbol" panose="05050102010706020507" pitchFamily="18" charset="2"/>
              </a:rPr>
              <a:t>G</a:t>
            </a:r>
            <a:r>
              <a:rPr kumimoji="0" lang="zh-CN" altLang="zh-CN" b="1" dirty="0">
                <a:latin typeface="华文细黑" panose="02010600040101010101" pitchFamily="2" charset="-122"/>
                <a:ea typeface="华文细黑" panose="02010600040101010101" pitchFamily="2" charset="-122"/>
                <a:sym typeface="Symbol" panose="05050102010706020507" pitchFamily="18" charset="2"/>
              </a:rPr>
              <a:t>生成的每个串都在</a:t>
            </a:r>
            <a:r>
              <a:rPr kumimoji="0" lang="zh-CN" altLang="en-US" b="1" dirty="0">
                <a:latin typeface="华文细黑" panose="02010600040101010101" pitchFamily="2" charset="-122"/>
                <a:ea typeface="华文细黑" panose="02010600040101010101" pitchFamily="2" charset="-122"/>
                <a:sym typeface="Symbol" panose="05050102010706020507" pitchFamily="18" charset="2"/>
              </a:rPr>
              <a:t> </a:t>
            </a:r>
            <a:r>
              <a:rPr kumimoji="0" lang="en-US" altLang="zh-CN" b="1" dirty="0">
                <a:latin typeface="华文细黑" panose="02010600040101010101" pitchFamily="2" charset="-122"/>
                <a:ea typeface="华文细黑" panose="02010600040101010101" pitchFamily="2" charset="-122"/>
                <a:sym typeface="Symbol" panose="05050102010706020507" pitchFamily="18" charset="2"/>
              </a:rPr>
              <a:t>L(G)</a:t>
            </a:r>
            <a:r>
              <a:rPr kumimoji="0" lang="zh-CN" altLang="zh-CN" b="1" dirty="0">
                <a:latin typeface="华文细黑" panose="02010600040101010101" pitchFamily="2" charset="-122"/>
                <a:ea typeface="华文细黑" panose="02010600040101010101" pitchFamily="2" charset="-122"/>
                <a:sym typeface="Symbol" panose="05050102010706020507" pitchFamily="18" charset="2"/>
              </a:rPr>
              <a:t>中</a:t>
            </a:r>
            <a:r>
              <a:rPr kumimoji="0" lang="zh-CN" altLang="en-US" b="1" dirty="0">
                <a:latin typeface="华文细黑" panose="02010600040101010101" pitchFamily="2" charset="-122"/>
                <a:ea typeface="华文细黑" panose="02010600040101010101" pitchFamily="2" charset="-122"/>
                <a:sym typeface="Symbol" panose="05050102010706020507" pitchFamily="18" charset="2"/>
              </a:rPr>
              <a:t>；</a:t>
            </a:r>
            <a:r>
              <a:rPr kumimoji="0" lang="en-US" altLang="zh-CN" b="1" dirty="0">
                <a:latin typeface="华文细黑" panose="02010600040101010101" pitchFamily="2" charset="-122"/>
                <a:ea typeface="华文细黑" panose="02010600040101010101" pitchFamily="2" charset="-122"/>
                <a:sym typeface="Symbol" panose="05050102010706020507" pitchFamily="18" charset="2"/>
              </a:rPr>
              <a:t>L(G)</a:t>
            </a:r>
            <a:r>
              <a:rPr kumimoji="0" lang="zh-CN" altLang="zh-CN" b="1" dirty="0">
                <a:latin typeface="华文细黑" panose="02010600040101010101" pitchFamily="2" charset="-122"/>
                <a:ea typeface="华文细黑" panose="02010600040101010101" pitchFamily="2" charset="-122"/>
                <a:sym typeface="Symbol" panose="05050102010706020507" pitchFamily="18" charset="2"/>
              </a:rPr>
              <a:t>中的每个串确实能被</a:t>
            </a:r>
            <a:r>
              <a:rPr kumimoji="0" lang="en-US" altLang="zh-CN" b="1" dirty="0">
                <a:latin typeface="华文细黑" panose="02010600040101010101" pitchFamily="2" charset="-122"/>
                <a:ea typeface="华文细黑" panose="02010600040101010101" pitchFamily="2" charset="-122"/>
                <a:sym typeface="Symbol" panose="05050102010706020507" pitchFamily="18" charset="2"/>
              </a:rPr>
              <a:t>G</a:t>
            </a:r>
            <a:r>
              <a:rPr kumimoji="0" lang="zh-CN" altLang="zh-CN" b="1" dirty="0">
                <a:latin typeface="华文细黑" panose="02010600040101010101" pitchFamily="2" charset="-122"/>
                <a:ea typeface="华文细黑" panose="02010600040101010101" pitchFamily="2" charset="-122"/>
                <a:sym typeface="Symbol" panose="05050102010706020507" pitchFamily="18" charset="2"/>
              </a:rPr>
              <a:t>生成</a:t>
            </a:r>
            <a:endParaRPr kumimoji="0" lang="zh-CN" altLang="en-US"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6836">
                                            <p:txEl>
                                              <p:pRg st="3" end="3"/>
                                            </p:txEl>
                                          </p:spTgt>
                                        </p:tgtEl>
                                        <p:attrNameLst>
                                          <p:attrName>style.visibility</p:attrName>
                                        </p:attrNameLst>
                                      </p:cBhvr>
                                      <p:to>
                                        <p:strVal val="visible"/>
                                      </p:to>
                                    </p:set>
                                    <p:anim calcmode="lin" valueType="num">
                                      <p:cBhvr additive="base">
                                        <p:cTn id="7" dur="500" fill="hold"/>
                                        <p:tgtEl>
                                          <p:spTgt spid="37683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683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6836">
                                            <p:txEl>
                                              <p:pRg st="4" end="4"/>
                                            </p:txEl>
                                          </p:spTgt>
                                        </p:tgtEl>
                                        <p:attrNameLst>
                                          <p:attrName>style.visibility</p:attrName>
                                        </p:attrNameLst>
                                      </p:cBhvr>
                                      <p:to>
                                        <p:strVal val="visible"/>
                                      </p:to>
                                    </p:set>
                                    <p:anim calcmode="lin" valueType="num">
                                      <p:cBhvr additive="base">
                                        <p:cTn id="11" dur="500" fill="hold"/>
                                        <p:tgtEl>
                                          <p:spTgt spid="37683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683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6836">
                                            <p:txEl>
                                              <p:pRg st="5" end="5"/>
                                            </p:txEl>
                                          </p:spTgt>
                                        </p:tgtEl>
                                        <p:attrNameLst>
                                          <p:attrName>style.visibility</p:attrName>
                                        </p:attrNameLst>
                                      </p:cBhvr>
                                      <p:to>
                                        <p:strVal val="visible"/>
                                      </p:to>
                                    </p:set>
                                    <p:anim calcmode="lin" valueType="num">
                                      <p:cBhvr additive="base">
                                        <p:cTn id="15" dur="500" fill="hold"/>
                                        <p:tgtEl>
                                          <p:spTgt spid="37683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683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6836">
                                            <p:txEl>
                                              <p:pRg st="6" end="6"/>
                                            </p:txEl>
                                          </p:spTgt>
                                        </p:tgtEl>
                                        <p:attrNameLst>
                                          <p:attrName>style.visibility</p:attrName>
                                        </p:attrNameLst>
                                      </p:cBhvr>
                                      <p:to>
                                        <p:strVal val="visible"/>
                                      </p:to>
                                    </p:set>
                                    <p:anim calcmode="lin" valueType="num">
                                      <p:cBhvr additive="base">
                                        <p:cTn id="19" dur="500" fill="hold"/>
                                        <p:tgtEl>
                                          <p:spTgt spid="37683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6836">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6836">
                                            <p:txEl>
                                              <p:pRg st="7" end="7"/>
                                            </p:txEl>
                                          </p:spTgt>
                                        </p:tgtEl>
                                        <p:attrNameLst>
                                          <p:attrName>style.visibility</p:attrName>
                                        </p:attrNameLst>
                                      </p:cBhvr>
                                      <p:to>
                                        <p:strVal val="visible"/>
                                      </p:to>
                                    </p:set>
                                    <p:anim calcmode="lin" valueType="num">
                                      <p:cBhvr additive="base">
                                        <p:cTn id="23" dur="500" fill="hold"/>
                                        <p:tgtEl>
                                          <p:spTgt spid="376836">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683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B5E7340-437E-4F60-A868-4541968B896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3011" name="Rectangle 2"/>
          <p:cNvSpPr>
            <a:spLocks noGrp="1" noChangeArrowheads="1"/>
          </p:cNvSpPr>
          <p:nvPr>
            <p:ph type="title"/>
          </p:nvPr>
        </p:nvSpPr>
        <p:spPr>
          <a:xfrm>
            <a:off x="611188" y="115888"/>
            <a:ext cx="7772400" cy="533400"/>
          </a:xfrm>
        </p:spPr>
        <p:txBody>
          <a:bodyPr/>
          <a:lstStyle/>
          <a:p>
            <a:pPr eaLnBrk="1" hangingPunct="1"/>
            <a:r>
              <a:rPr lang="zh-CN" altLang="en-US" b="1">
                <a:solidFill>
                  <a:srgbClr val="FF0000"/>
                </a:solidFill>
                <a:latin typeface="华文细黑" panose="02010600040101010101" pitchFamily="2" charset="-122"/>
              </a:rPr>
              <a:t>语言</a:t>
            </a:r>
            <a:endParaRPr lang="zh-CN" altLang="en-US" b="1">
              <a:solidFill>
                <a:srgbClr val="FF0000"/>
              </a:solidFill>
              <a:latin typeface="华文细黑" panose="02010600040101010101" pitchFamily="2" charset="-122"/>
            </a:endParaRPr>
          </a:p>
        </p:txBody>
      </p:sp>
      <p:sp>
        <p:nvSpPr>
          <p:cNvPr id="43012"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13" name="Text Box 4"/>
          <p:cNvSpPr txBox="1">
            <a:spLocks noChangeArrowheads="1"/>
          </p:cNvSpPr>
          <p:nvPr/>
        </p:nvSpPr>
        <p:spPr bwMode="auto">
          <a:xfrm>
            <a:off x="533400" y="836613"/>
            <a:ext cx="843121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例：已知</a:t>
            </a:r>
            <a:r>
              <a:rPr lang="en-US" altLang="zh-CN" b="1" dirty="0">
                <a:solidFill>
                  <a:srgbClr val="000000"/>
                </a:solidFill>
                <a:latin typeface="华文细黑" panose="02010600040101010101" pitchFamily="2" charset="-122"/>
                <a:ea typeface="华文细黑" panose="02010600040101010101" pitchFamily="2" charset="-122"/>
              </a:rPr>
              <a:t>: </a:t>
            </a:r>
            <a:r>
              <a:rPr lang="en-US" altLang="zh-CN" b="1" dirty="0">
                <a:solidFill>
                  <a:srgbClr val="A50021"/>
                </a:solidFill>
                <a:latin typeface="华文细黑" panose="02010600040101010101" pitchFamily="2" charset="-122"/>
                <a:ea typeface="华文细黑" panose="02010600040101010101" pitchFamily="2" charset="-122"/>
              </a:rPr>
              <a:t>L={</a:t>
            </a:r>
            <a:r>
              <a:rPr lang="en-US" altLang="zh-CN" b="1" dirty="0" err="1">
                <a:solidFill>
                  <a:srgbClr val="A50021"/>
                </a:solidFill>
                <a:latin typeface="华文细黑" panose="02010600040101010101" pitchFamily="2" charset="-122"/>
                <a:ea typeface="华文细黑" panose="02010600040101010101" pitchFamily="2" charset="-122"/>
              </a:rPr>
              <a:t>ab</a:t>
            </a:r>
            <a:r>
              <a:rPr lang="en-US" altLang="zh-CN" b="1" baseline="30000" dirty="0" err="1">
                <a:solidFill>
                  <a:srgbClr val="A50021"/>
                </a:solidFill>
                <a:latin typeface="华文细黑" panose="02010600040101010101" pitchFamily="2" charset="-122"/>
                <a:ea typeface="华文细黑" panose="02010600040101010101" pitchFamily="2" charset="-122"/>
              </a:rPr>
              <a:t>n</a:t>
            </a:r>
            <a:r>
              <a:rPr lang="en-US" altLang="zh-CN" b="1" dirty="0" err="1">
                <a:solidFill>
                  <a:srgbClr val="A50021"/>
                </a:solidFill>
                <a:latin typeface="华文细黑" panose="02010600040101010101" pitchFamily="2" charset="-122"/>
                <a:ea typeface="华文细黑" panose="02010600040101010101" pitchFamily="2" charset="-122"/>
              </a:rPr>
              <a:t>a|n</a:t>
            </a:r>
            <a:r>
              <a:rPr lang="en-US" altLang="zh-CN" b="1" dirty="0">
                <a:solidFill>
                  <a:srgbClr val="A50021"/>
                </a:solidFill>
                <a:latin typeface="华文细黑" panose="02010600040101010101" pitchFamily="2" charset="-122"/>
                <a:ea typeface="华文细黑" panose="02010600040101010101" pitchFamily="2" charset="-122"/>
              </a:rPr>
              <a:t> ≥ 1}</a:t>
            </a:r>
            <a:r>
              <a:rPr lang="zh-CN" altLang="en-US" b="1" dirty="0">
                <a:solidFill>
                  <a:srgbClr val="000000"/>
                </a:solidFill>
                <a:latin typeface="华文细黑" panose="02010600040101010101" pitchFamily="2" charset="-122"/>
                <a:ea typeface="华文细黑" panose="02010600040101010101" pitchFamily="2" charset="-122"/>
              </a:rPr>
              <a:t>，构造产生该语言的文法。</a:t>
            </a:r>
            <a:endParaRPr lang="zh-CN" altLang="en-US" b="1" dirty="0">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解：根据语言的形式，可构造其文法</a:t>
            </a:r>
            <a:r>
              <a:rPr lang="en-US" altLang="zh-CN" b="1" dirty="0">
                <a:solidFill>
                  <a:srgbClr val="000000"/>
                </a:solidFill>
                <a:latin typeface="华文细黑" panose="02010600040101010101" pitchFamily="2" charset="-122"/>
                <a:ea typeface="华文细黑" panose="02010600040101010101" pitchFamily="2" charset="-122"/>
              </a:rPr>
              <a:t>G</a:t>
            </a:r>
            <a:r>
              <a:rPr lang="zh-CN" altLang="en-US" b="1" dirty="0">
                <a:solidFill>
                  <a:srgbClr val="000000"/>
                </a:solidFill>
                <a:latin typeface="华文细黑" panose="02010600040101010101" pitchFamily="2" charset="-122"/>
                <a:ea typeface="华文细黑" panose="02010600040101010101" pitchFamily="2" charset="-122"/>
              </a:rPr>
              <a:t>为</a:t>
            </a:r>
            <a:r>
              <a:rPr lang="en-US" altLang="zh-CN" b="1" dirty="0">
                <a:solidFill>
                  <a:srgbClr val="000000"/>
                </a:solidFill>
                <a:latin typeface="华文细黑" panose="02010600040101010101" pitchFamily="2" charset="-122"/>
                <a:ea typeface="华文细黑" panose="02010600040101010101" pitchFamily="2" charset="-122"/>
              </a:rPr>
              <a:t>:</a:t>
            </a:r>
            <a:endParaRPr lang="en-US" altLang="zh-CN" b="1" dirty="0">
              <a:latin typeface="华文细黑" panose="02010600040101010101" pitchFamily="2" charset="-122"/>
              <a:ea typeface="华文细黑" panose="02010600040101010101" pitchFamily="2" charset="-122"/>
            </a:endParaRPr>
          </a:p>
          <a:p>
            <a:pPr algn="just"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   </a:t>
            </a:r>
            <a:r>
              <a:rPr lang="en-US" altLang="zh-CN" b="1" dirty="0" err="1">
                <a:solidFill>
                  <a:srgbClr val="002060"/>
                </a:solidFill>
                <a:latin typeface="华文细黑" panose="02010600040101010101" pitchFamily="2" charset="-122"/>
                <a:ea typeface="华文细黑" panose="02010600040101010101" pitchFamily="2" charset="-122"/>
              </a:rPr>
              <a:t>Z→aBa</a:t>
            </a:r>
            <a:endParaRPr lang="en-US" altLang="zh-CN" b="1" dirty="0">
              <a:solidFill>
                <a:srgbClr val="002060"/>
              </a:solidFill>
              <a:latin typeface="华文细黑" panose="02010600040101010101" pitchFamily="2" charset="-122"/>
              <a:ea typeface="华文细黑" panose="02010600040101010101" pitchFamily="2" charset="-122"/>
            </a:endParaRPr>
          </a:p>
          <a:p>
            <a:pPr algn="just" eaLnBrk="1" hangingPunct="1">
              <a:spcBef>
                <a:spcPct val="50000"/>
              </a:spcBef>
            </a:pPr>
            <a:r>
              <a:rPr lang="en-US" altLang="zh-CN" b="1" dirty="0">
                <a:solidFill>
                  <a:srgbClr val="002060"/>
                </a:solidFill>
                <a:latin typeface="华文细黑" panose="02010600040101010101" pitchFamily="2" charset="-122"/>
                <a:ea typeface="华文细黑" panose="02010600040101010101" pitchFamily="2" charset="-122"/>
              </a:rPr>
              <a:t>   </a:t>
            </a:r>
            <a:r>
              <a:rPr lang="en-US" altLang="zh-CN" b="1" dirty="0" err="1">
                <a:solidFill>
                  <a:srgbClr val="002060"/>
                </a:solidFill>
                <a:latin typeface="华文细黑" panose="02010600040101010101" pitchFamily="2" charset="-122"/>
                <a:ea typeface="华文细黑" panose="02010600040101010101" pitchFamily="2" charset="-122"/>
              </a:rPr>
              <a:t>B→Bb|b</a:t>
            </a:r>
            <a:endParaRPr lang="en-US" altLang="zh-CN" b="1" dirty="0">
              <a:solidFill>
                <a:srgbClr val="002060"/>
              </a:solidFill>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  还可以构造文法</a:t>
            </a:r>
            <a:r>
              <a:rPr lang="en-US" altLang="zh-CN" b="1" dirty="0">
                <a:solidFill>
                  <a:srgbClr val="000000"/>
                </a:solidFill>
                <a:latin typeface="华文细黑" panose="02010600040101010101" pitchFamily="2" charset="-122"/>
                <a:ea typeface="华文细黑" panose="02010600040101010101" pitchFamily="2" charset="-122"/>
              </a:rPr>
              <a:t>G1</a:t>
            </a:r>
            <a:r>
              <a:rPr lang="zh-CN" altLang="en-US" b="1" dirty="0">
                <a:solidFill>
                  <a:srgbClr val="000000"/>
                </a:solidFill>
                <a:latin typeface="华文细黑" panose="02010600040101010101" pitchFamily="2" charset="-122"/>
                <a:ea typeface="华文细黑" panose="02010600040101010101" pitchFamily="2" charset="-122"/>
              </a:rPr>
              <a:t>为</a:t>
            </a:r>
            <a:r>
              <a:rPr lang="en-US" altLang="zh-CN" b="1" dirty="0">
                <a:solidFill>
                  <a:srgbClr val="000000"/>
                </a:solidFill>
                <a:latin typeface="华文细黑" panose="02010600040101010101" pitchFamily="2" charset="-122"/>
                <a:ea typeface="华文细黑" panose="02010600040101010101" pitchFamily="2" charset="-122"/>
              </a:rPr>
              <a:t>:</a:t>
            </a:r>
            <a:endParaRPr lang="en-US" altLang="zh-CN" b="1" dirty="0">
              <a:latin typeface="华文细黑" panose="02010600040101010101" pitchFamily="2" charset="-122"/>
              <a:ea typeface="华文细黑" panose="02010600040101010101" pitchFamily="2" charset="-122"/>
            </a:endParaRPr>
          </a:p>
          <a:p>
            <a:pPr algn="just"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  </a:t>
            </a:r>
            <a:r>
              <a:rPr lang="en-US" altLang="zh-CN" b="1" dirty="0" err="1">
                <a:solidFill>
                  <a:srgbClr val="002060"/>
                </a:solidFill>
                <a:latin typeface="华文细黑" panose="02010600040101010101" pitchFamily="2" charset="-122"/>
                <a:ea typeface="华文细黑" panose="02010600040101010101" pitchFamily="2" charset="-122"/>
              </a:rPr>
              <a:t>Z→aBa</a:t>
            </a:r>
            <a:endParaRPr lang="en-US" altLang="zh-CN" b="1" dirty="0">
              <a:solidFill>
                <a:srgbClr val="002060"/>
              </a:solidFill>
              <a:latin typeface="华文细黑" panose="02010600040101010101" pitchFamily="2" charset="-122"/>
              <a:ea typeface="华文细黑" panose="02010600040101010101" pitchFamily="2" charset="-122"/>
            </a:endParaRPr>
          </a:p>
          <a:p>
            <a:pPr algn="just" eaLnBrk="1" hangingPunct="1">
              <a:spcBef>
                <a:spcPct val="50000"/>
              </a:spcBef>
            </a:pPr>
            <a:r>
              <a:rPr lang="en-US" altLang="zh-CN" b="1" dirty="0">
                <a:solidFill>
                  <a:srgbClr val="002060"/>
                </a:solidFill>
                <a:latin typeface="华文细黑" panose="02010600040101010101" pitchFamily="2" charset="-122"/>
                <a:ea typeface="华文细黑" panose="02010600040101010101" pitchFamily="2" charset="-122"/>
              </a:rPr>
              <a:t>  </a:t>
            </a:r>
            <a:r>
              <a:rPr lang="en-US" altLang="zh-CN" b="1" dirty="0" err="1">
                <a:solidFill>
                  <a:srgbClr val="002060"/>
                </a:solidFill>
                <a:latin typeface="华文细黑" panose="02010600040101010101" pitchFamily="2" charset="-122"/>
                <a:ea typeface="华文细黑" panose="02010600040101010101" pitchFamily="2" charset="-122"/>
              </a:rPr>
              <a:t>B→bB|b</a:t>
            </a:r>
            <a:endParaRPr lang="en-US" altLang="zh-CN" b="1" dirty="0">
              <a:solidFill>
                <a:srgbClr val="00206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  从本例可看出：</a:t>
            </a:r>
            <a:r>
              <a:rPr lang="en-US" altLang="zh-CN" b="1" dirty="0">
                <a:solidFill>
                  <a:srgbClr val="000000"/>
                </a:solidFill>
                <a:latin typeface="华文细黑" panose="02010600040101010101" pitchFamily="2" charset="-122"/>
                <a:ea typeface="华文细黑" panose="02010600040101010101" pitchFamily="2" charset="-122"/>
              </a:rPr>
              <a:t>G</a:t>
            </a:r>
            <a:r>
              <a:rPr lang="zh-CN" altLang="en-US" b="1" dirty="0">
                <a:solidFill>
                  <a:srgbClr val="000000"/>
                </a:solidFill>
                <a:latin typeface="华文细黑" panose="02010600040101010101" pitchFamily="2" charset="-122"/>
                <a:ea typeface="华文细黑" panose="02010600040101010101" pitchFamily="2" charset="-122"/>
              </a:rPr>
              <a:t>与</a:t>
            </a:r>
            <a:r>
              <a:rPr lang="en-US" altLang="zh-CN" b="1" dirty="0">
                <a:solidFill>
                  <a:srgbClr val="000000"/>
                </a:solidFill>
                <a:latin typeface="华文细黑" panose="02010600040101010101" pitchFamily="2" charset="-122"/>
                <a:ea typeface="华文细黑" panose="02010600040101010101" pitchFamily="2" charset="-122"/>
              </a:rPr>
              <a:t>G1</a:t>
            </a:r>
            <a:r>
              <a:rPr lang="zh-CN" altLang="en-US" b="1" dirty="0">
                <a:solidFill>
                  <a:srgbClr val="000000"/>
                </a:solidFill>
                <a:latin typeface="华文细黑" panose="02010600040101010101" pitchFamily="2" charset="-122"/>
                <a:ea typeface="华文细黑" panose="02010600040101010101" pitchFamily="2" charset="-122"/>
              </a:rPr>
              <a:t>是</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  两个不同的文法，但它们</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  都可以描述语言</a:t>
            </a:r>
            <a:r>
              <a:rPr lang="en-US" altLang="zh-CN" b="1" dirty="0">
                <a:solidFill>
                  <a:srgbClr val="000000"/>
                </a:solidFill>
                <a:latin typeface="华文细黑" panose="02010600040101010101" pitchFamily="2" charset="-122"/>
                <a:ea typeface="华文细黑" panose="02010600040101010101" pitchFamily="2" charset="-122"/>
              </a:rPr>
              <a:t>{ab</a:t>
            </a:r>
            <a:r>
              <a:rPr lang="en-US" altLang="zh-CN" b="1" baseline="30000" dirty="0">
                <a:solidFill>
                  <a:srgbClr val="000000"/>
                </a:solidFill>
                <a:latin typeface="华文细黑" panose="02010600040101010101" pitchFamily="2" charset="-122"/>
                <a:ea typeface="华文细黑" panose="02010600040101010101" pitchFamily="2" charset="-122"/>
              </a:rPr>
              <a:t>n</a:t>
            </a:r>
            <a:r>
              <a:rPr lang="en-US" altLang="zh-CN" b="1" dirty="0">
                <a:solidFill>
                  <a:srgbClr val="000000"/>
                </a:solidFill>
                <a:latin typeface="华文细黑" panose="02010600040101010101" pitchFamily="2" charset="-122"/>
                <a:ea typeface="华文细黑" panose="02010600040101010101" pitchFamily="2" charset="-122"/>
              </a:rPr>
              <a:t>a|n≥1}</a:t>
            </a:r>
            <a:r>
              <a:rPr lang="zh-CN" altLang="en-US" b="1" dirty="0">
                <a:solidFill>
                  <a:srgbClr val="000000"/>
                </a:solidFill>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 </a:t>
            </a:r>
            <a:endParaRPr lang="zh-CN" altLang="en-US" b="1" dirty="0">
              <a:latin typeface="华文细黑" panose="02010600040101010101" pitchFamily="2" charset="-122"/>
              <a:ea typeface="华文细黑" panose="02010600040101010101" pitchFamily="2" charset="-122"/>
            </a:endParaRPr>
          </a:p>
        </p:txBody>
      </p:sp>
      <p:sp>
        <p:nvSpPr>
          <p:cNvPr id="43014" name="Text Box 5"/>
          <p:cNvSpPr txBox="1">
            <a:spLocks noChangeArrowheads="1"/>
          </p:cNvSpPr>
          <p:nvPr/>
        </p:nvSpPr>
        <p:spPr bwMode="auto">
          <a:xfrm>
            <a:off x="4787900" y="2924175"/>
            <a:ext cx="3995738" cy="1200150"/>
          </a:xfrm>
          <a:prstGeom prst="rect">
            <a:avLst/>
          </a:prstGeom>
          <a:solidFill>
            <a:schemeClr val="bg1"/>
          </a:solid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latin typeface="华文细黑" panose="02010600040101010101" pitchFamily="2" charset="-122"/>
                <a:ea typeface="华文细黑" panose="02010600040101010101" pitchFamily="2" charset="-122"/>
              </a:rPr>
              <a:t>如果两个不同的文法可描述相同的语言</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那么我们称这两个文法为等价文法。</a:t>
            </a:r>
            <a:endParaRPr lang="zh-CN" altLang="en-US"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879797F-AA6C-4F83-AA36-38D638F0108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35522" name="Rectangle 2"/>
          <p:cNvSpPr>
            <a:spLocks noGrp="1" noChangeArrowheads="1"/>
          </p:cNvSpPr>
          <p:nvPr>
            <p:ph type="body" idx="1"/>
          </p:nvPr>
        </p:nvSpPr>
        <p:spPr>
          <a:xfrm>
            <a:off x="539750" y="692150"/>
            <a:ext cx="8054975" cy="4506913"/>
          </a:xfrm>
          <a:noFill/>
        </p:spPr>
        <p:txBody>
          <a:bodyPr/>
          <a:lstStyle/>
          <a:p>
            <a:pPr eaLnBrk="1" hangingPunct="1">
              <a:lnSpc>
                <a:spcPct val="115000"/>
              </a:lnSpc>
            </a:pPr>
            <a:r>
              <a:rPr lang="zh-CN" altLang="en-US" sz="2400" b="1" dirty="0"/>
              <a:t>本书讨论的源语言定义问题，指</a:t>
            </a:r>
            <a:r>
              <a:rPr lang="zh-CN" altLang="en-US" sz="2400" b="1" dirty="0">
                <a:solidFill>
                  <a:srgbClr val="FF0000"/>
                </a:solidFill>
              </a:rPr>
              <a:t>语法</a:t>
            </a:r>
            <a:r>
              <a:rPr lang="zh-CN" altLang="en-US" sz="2400" b="1" dirty="0"/>
              <a:t>定义问题</a:t>
            </a:r>
            <a:endParaRPr lang="zh-CN" altLang="en-US" sz="2400" b="1" dirty="0"/>
          </a:p>
          <a:p>
            <a:pPr lvl="1" eaLnBrk="1" hangingPunct="1">
              <a:lnSpc>
                <a:spcPct val="115000"/>
              </a:lnSpc>
            </a:pPr>
            <a:r>
              <a:rPr lang="zh-CN" altLang="en-US" sz="2400" b="1" dirty="0"/>
              <a:t>枚举法：可定义有穷语言。如：字母表上的串集   </a:t>
            </a:r>
            <a:r>
              <a:rPr lang="en-US" altLang="zh-CN" sz="2400" b="1" dirty="0"/>
              <a:t>{ red, blue, yellow }</a:t>
            </a:r>
            <a:endParaRPr lang="en-US" altLang="zh-CN" sz="2400" b="1" dirty="0"/>
          </a:p>
          <a:p>
            <a:pPr lvl="1" eaLnBrk="1" hangingPunct="1">
              <a:lnSpc>
                <a:spcPct val="115000"/>
              </a:lnSpc>
            </a:pPr>
            <a:r>
              <a:rPr lang="zh-CN" altLang="en-US" sz="2400" b="1" dirty="0"/>
              <a:t>文法：一个规则的有穷集，规定了语言中句子的结构，即语言的</a:t>
            </a:r>
            <a:r>
              <a:rPr lang="zh-CN" altLang="en-US" sz="2400" b="1" dirty="0">
                <a:solidFill>
                  <a:srgbClr val="FF0000"/>
                </a:solidFill>
              </a:rPr>
              <a:t>语法</a:t>
            </a:r>
            <a:r>
              <a:rPr lang="zh-CN" altLang="en-US" sz="2400" b="1" dirty="0"/>
              <a:t>（可定义有穷语言、无穷语言）</a:t>
            </a:r>
            <a:endParaRPr lang="zh-CN" altLang="en-US" sz="2400" b="1" dirty="0"/>
          </a:p>
          <a:p>
            <a:pPr lvl="1" eaLnBrk="1" hangingPunct="1">
              <a:lnSpc>
                <a:spcPct val="115000"/>
              </a:lnSpc>
            </a:pPr>
            <a:r>
              <a:rPr lang="zh-CN" altLang="en-US" sz="2400" b="1" dirty="0"/>
              <a:t>文法：语言的定义装置</a:t>
            </a:r>
            <a:endParaRPr lang="zh-CN" altLang="en-US" sz="2400" b="1" dirty="0"/>
          </a:p>
          <a:p>
            <a:pPr lvl="2" eaLnBrk="1" hangingPunct="1">
              <a:lnSpc>
                <a:spcPct val="115000"/>
              </a:lnSpc>
            </a:pPr>
            <a:r>
              <a:rPr lang="zh-CN" altLang="en-US" sz="2000" b="1" dirty="0"/>
              <a:t>生成观点：形式语言</a:t>
            </a:r>
            <a:r>
              <a:rPr lang="en-US" altLang="zh-CN" sz="2000" b="1" dirty="0"/>
              <a:t>——</a:t>
            </a:r>
            <a:r>
              <a:rPr lang="zh-CN" altLang="en-US" sz="2000" b="1" dirty="0"/>
              <a:t>源语言的数学模型</a:t>
            </a:r>
            <a:endParaRPr lang="zh-CN" altLang="en-US" sz="2000" b="1" dirty="0"/>
          </a:p>
          <a:p>
            <a:pPr lvl="1" eaLnBrk="1" hangingPunct="1">
              <a:lnSpc>
                <a:spcPct val="115000"/>
              </a:lnSpc>
            </a:pPr>
            <a:r>
              <a:rPr lang="zh-CN" altLang="en-US" sz="2400" b="1" dirty="0"/>
              <a:t>自动机：语言的识别装置</a:t>
            </a:r>
            <a:endParaRPr lang="zh-CN" altLang="en-US" sz="2400" b="1" dirty="0"/>
          </a:p>
          <a:p>
            <a:pPr lvl="2" eaLnBrk="1" hangingPunct="1">
              <a:lnSpc>
                <a:spcPct val="115000"/>
              </a:lnSpc>
            </a:pPr>
            <a:r>
              <a:rPr lang="zh-CN" altLang="en-US" sz="2000" b="1" dirty="0"/>
              <a:t>识别观点：自动机</a:t>
            </a:r>
            <a:r>
              <a:rPr lang="en-US" altLang="zh-CN" sz="2000" b="1" dirty="0"/>
              <a:t>——</a:t>
            </a:r>
            <a:r>
              <a:rPr lang="zh-CN" altLang="en-US" sz="2000" b="1" dirty="0"/>
              <a:t>编译程序的数学模型</a:t>
            </a:r>
            <a:endParaRPr lang="zh-CN" altLang="en-US" sz="2000" b="1" dirty="0"/>
          </a:p>
        </p:txBody>
      </p:sp>
      <p:sp>
        <p:nvSpPr>
          <p:cNvPr id="235523" name="Text Box 3"/>
          <p:cNvSpPr txBox="1">
            <a:spLocks noChangeArrowheads="1"/>
          </p:cNvSpPr>
          <p:nvPr/>
        </p:nvSpPr>
        <p:spPr bwMode="auto">
          <a:xfrm>
            <a:off x="779463" y="5199063"/>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800" b="1" dirty="0">
                <a:latin typeface="Arial" panose="020B0604020202020204" pitchFamily="34" charset="0"/>
                <a:ea typeface="华文细黑" panose="02010600040101010101" pitchFamily="2" charset="-122"/>
              </a:rPr>
              <a:t>本章从生成的观点，介绍语言的定义方法</a:t>
            </a:r>
            <a:endParaRPr kumimoji="0" lang="zh-CN" altLang="en-US" sz="2800" b="1" dirty="0">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22">
                                            <p:txEl>
                                              <p:pRg st="1" end="1"/>
                                            </p:txEl>
                                          </p:spTgt>
                                        </p:tgtEl>
                                        <p:attrNameLst>
                                          <p:attrName>style.visibility</p:attrName>
                                        </p:attrNameLst>
                                      </p:cBhvr>
                                      <p:to>
                                        <p:strVal val="visible"/>
                                      </p:to>
                                    </p:set>
                                    <p:animEffect transition="in" filter="blinds(horizontal)">
                                      <p:cBhvr>
                                        <p:cTn id="7" dur="500"/>
                                        <p:tgtEl>
                                          <p:spTgt spid="2355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22">
                                            <p:txEl>
                                              <p:pRg st="2" end="2"/>
                                            </p:txEl>
                                          </p:spTgt>
                                        </p:tgtEl>
                                        <p:attrNameLst>
                                          <p:attrName>style.visibility</p:attrName>
                                        </p:attrNameLst>
                                      </p:cBhvr>
                                      <p:to>
                                        <p:strVal val="visible"/>
                                      </p:to>
                                    </p:set>
                                    <p:animEffect transition="in" filter="blinds(horizontal)">
                                      <p:cBhvr>
                                        <p:cTn id="12" dur="500"/>
                                        <p:tgtEl>
                                          <p:spTgt spid="2355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52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2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A7D572-F335-463A-96ED-40D808AACF2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4035" name="Rectangle 2"/>
          <p:cNvSpPr>
            <a:spLocks noGrp="1" noChangeArrowheads="1"/>
          </p:cNvSpPr>
          <p:nvPr>
            <p:ph type="title"/>
          </p:nvPr>
        </p:nvSpPr>
        <p:spPr>
          <a:xfrm>
            <a:off x="457200" y="277813"/>
            <a:ext cx="8229600" cy="774700"/>
          </a:xfrm>
        </p:spPr>
        <p:txBody>
          <a:bodyPr/>
          <a:lstStyle/>
          <a:p>
            <a:pPr eaLnBrk="1" hangingPunct="1"/>
            <a:r>
              <a:rPr lang="zh-CN" altLang="en-US" sz="4000" b="1"/>
              <a:t>文法的等价</a:t>
            </a:r>
            <a:endParaRPr lang="zh-CN" altLang="en-US" sz="4000" b="1"/>
          </a:p>
        </p:txBody>
      </p:sp>
      <p:sp>
        <p:nvSpPr>
          <p:cNvPr id="46083" name="Rectangle 3"/>
          <p:cNvSpPr>
            <a:spLocks noGrp="1" noChangeArrowheads="1"/>
          </p:cNvSpPr>
          <p:nvPr>
            <p:ph type="body" idx="1"/>
          </p:nvPr>
        </p:nvSpPr>
        <p:spPr>
          <a:xfrm>
            <a:off x="251520" y="1268760"/>
            <a:ext cx="9155360" cy="4530725"/>
          </a:xfrm>
        </p:spPr>
        <p:txBody>
          <a:bodyPr/>
          <a:lstStyle/>
          <a:p>
            <a:pPr marL="452755" indent="-452755" eaLnBrk="1" hangingPunct="1">
              <a:lnSpc>
                <a:spcPct val="90000"/>
              </a:lnSpc>
              <a:buNone/>
            </a:pPr>
            <a:r>
              <a:rPr lang="en-US" altLang="zh-CN" sz="2400" b="1" dirty="0">
                <a:solidFill>
                  <a:srgbClr val="FF5050"/>
                </a:solidFill>
                <a:latin typeface="华文细黑" panose="02010600040101010101" pitchFamily="2" charset="-122"/>
              </a:rPr>
              <a:t>6.</a:t>
            </a:r>
            <a:r>
              <a:rPr lang="en-US" altLang="zh-CN" sz="2400" b="1" dirty="0">
                <a:latin typeface="华文细黑" panose="02010600040101010101" pitchFamily="2" charset="-122"/>
              </a:rPr>
              <a:t> </a:t>
            </a:r>
            <a:r>
              <a:rPr lang="zh-CN" altLang="en-US" sz="2400" b="1" dirty="0">
                <a:latin typeface="华文细黑" panose="02010600040101010101" pitchFamily="2" charset="-122"/>
              </a:rPr>
              <a:t>若</a:t>
            </a:r>
            <a:r>
              <a:rPr lang="en-US" altLang="zh-CN" sz="2400" b="1" dirty="0">
                <a:latin typeface="华文细黑" panose="02010600040101010101" pitchFamily="2" charset="-122"/>
              </a:rPr>
              <a:t>L</a:t>
            </a:r>
            <a:r>
              <a:rPr lang="zh-CN" altLang="en-US" sz="2400" b="1" dirty="0">
                <a:latin typeface="华文细黑" panose="02010600040101010101" pitchFamily="2" charset="-122"/>
              </a:rPr>
              <a:t>（</a:t>
            </a:r>
            <a:r>
              <a:rPr lang="en-US" altLang="zh-CN" sz="2400" b="1" dirty="0">
                <a:latin typeface="华文细黑" panose="02010600040101010101" pitchFamily="2" charset="-122"/>
              </a:rPr>
              <a:t>G</a:t>
            </a:r>
            <a:r>
              <a:rPr lang="en-US" altLang="zh-CN" sz="2400" b="1" baseline="-25000" dirty="0">
                <a:latin typeface="华文细黑" panose="02010600040101010101" pitchFamily="2" charset="-122"/>
              </a:rPr>
              <a:t>1</a:t>
            </a:r>
            <a:r>
              <a:rPr lang="zh-CN" altLang="en-US" sz="2400" b="1" dirty="0">
                <a:latin typeface="华文细黑" panose="02010600040101010101" pitchFamily="2" charset="-122"/>
              </a:rPr>
              <a:t>）</a:t>
            </a:r>
            <a:r>
              <a:rPr lang="en-US" altLang="zh-CN" sz="2400" b="1" dirty="0">
                <a:latin typeface="华文细黑" panose="02010600040101010101" pitchFamily="2" charset="-122"/>
              </a:rPr>
              <a:t>=L</a:t>
            </a:r>
            <a:r>
              <a:rPr lang="zh-CN" altLang="en-US" sz="2400" b="1" dirty="0">
                <a:latin typeface="华文细黑" panose="02010600040101010101" pitchFamily="2" charset="-122"/>
              </a:rPr>
              <a:t>（</a:t>
            </a:r>
            <a:r>
              <a:rPr lang="en-US" altLang="zh-CN" sz="2400" b="1" dirty="0">
                <a:latin typeface="华文细黑" panose="02010600040101010101" pitchFamily="2" charset="-122"/>
              </a:rPr>
              <a:t>G</a:t>
            </a:r>
            <a:r>
              <a:rPr lang="en-US" altLang="zh-CN" sz="2400" b="1" baseline="-25000" dirty="0">
                <a:latin typeface="华文细黑" panose="02010600040101010101" pitchFamily="2" charset="-122"/>
              </a:rPr>
              <a:t>2</a:t>
            </a:r>
            <a:r>
              <a:rPr lang="zh-CN" altLang="en-US" sz="2400" b="1" dirty="0">
                <a:latin typeface="华文细黑" panose="02010600040101010101" pitchFamily="2" charset="-122"/>
              </a:rPr>
              <a:t>），则称文法</a:t>
            </a:r>
            <a:r>
              <a:rPr lang="en-US" altLang="zh-CN" sz="2400" b="1" dirty="0">
                <a:latin typeface="华文细黑" panose="02010600040101010101" pitchFamily="2" charset="-122"/>
              </a:rPr>
              <a:t>G</a:t>
            </a:r>
            <a:r>
              <a:rPr lang="en-US" altLang="zh-CN" sz="2400" b="1" baseline="-25000" dirty="0">
                <a:latin typeface="华文细黑" panose="02010600040101010101" pitchFamily="2" charset="-122"/>
              </a:rPr>
              <a:t>1</a:t>
            </a:r>
            <a:r>
              <a:rPr lang="zh-CN" altLang="en-US" sz="2400" b="1" dirty="0">
                <a:latin typeface="华文细黑" panose="02010600040101010101" pitchFamily="2" charset="-122"/>
              </a:rPr>
              <a:t>和</a:t>
            </a:r>
            <a:r>
              <a:rPr lang="en-US" altLang="zh-CN" sz="2400" b="1" dirty="0">
                <a:latin typeface="华文细黑" panose="02010600040101010101" pitchFamily="2" charset="-122"/>
              </a:rPr>
              <a:t>G</a:t>
            </a:r>
            <a:r>
              <a:rPr lang="en-US" altLang="zh-CN" sz="2400" b="1" baseline="-25000" dirty="0">
                <a:latin typeface="华文细黑" panose="02010600040101010101" pitchFamily="2" charset="-122"/>
              </a:rPr>
              <a:t>2</a:t>
            </a:r>
            <a:r>
              <a:rPr lang="zh-CN" altLang="en-US" sz="2400" b="1" dirty="0">
                <a:latin typeface="华文细黑" panose="02010600040101010101" pitchFamily="2" charset="-122"/>
              </a:rPr>
              <a:t>是等价的。</a:t>
            </a:r>
            <a:br>
              <a:rPr lang="zh-CN" altLang="en-US" sz="2400" b="1" dirty="0">
                <a:latin typeface="华文细黑" panose="02010600040101010101" pitchFamily="2" charset="-122"/>
              </a:rPr>
            </a:br>
            <a:endParaRPr lang="zh-CN" altLang="en-US" sz="2400" b="1" dirty="0">
              <a:latin typeface="华文细黑" panose="02010600040101010101" pitchFamily="2" charset="-122"/>
            </a:endParaRPr>
          </a:p>
          <a:p>
            <a:pPr eaLnBrk="1" hangingPunct="1">
              <a:lnSpc>
                <a:spcPct val="90000"/>
              </a:lnSpc>
              <a:buFont typeface="Wingdings" panose="05000000000000000000" pitchFamily="2" charset="2"/>
              <a:buNone/>
            </a:pPr>
            <a:r>
              <a:rPr lang="zh-CN" altLang="en-US" sz="2400" b="1" dirty="0">
                <a:latin typeface="华文细黑" panose="02010600040101010101" pitchFamily="2" charset="-122"/>
              </a:rPr>
              <a:t>   如文法</a:t>
            </a:r>
            <a:r>
              <a:rPr lang="en-US" altLang="zh-CN" sz="2400" b="1" dirty="0">
                <a:latin typeface="华文细黑" panose="02010600040101010101" pitchFamily="2" charset="-122"/>
              </a:rPr>
              <a:t>G</a:t>
            </a:r>
            <a:r>
              <a:rPr lang="en-US" altLang="zh-CN" sz="2400" b="1" baseline="-25000" dirty="0">
                <a:latin typeface="华文细黑" panose="02010600040101010101" pitchFamily="2" charset="-122"/>
              </a:rPr>
              <a:t>1</a:t>
            </a:r>
            <a:r>
              <a:rPr lang="en-US" altLang="zh-CN" sz="2400" b="1" dirty="0">
                <a:latin typeface="华文细黑" panose="02010600040101010101" pitchFamily="2" charset="-122"/>
              </a:rPr>
              <a:t>[A]</a:t>
            </a:r>
            <a:r>
              <a:rPr lang="zh-CN" altLang="en-US" sz="2400" b="1" dirty="0">
                <a:latin typeface="华文细黑" panose="02010600040101010101" pitchFamily="2" charset="-122"/>
              </a:rPr>
              <a:t>：</a:t>
            </a:r>
            <a:r>
              <a:rPr lang="en-US" altLang="zh-CN" sz="2400" b="1" dirty="0">
                <a:latin typeface="华文细黑" panose="02010600040101010101" pitchFamily="2" charset="-122"/>
              </a:rPr>
              <a:t>A→DB </a:t>
            </a:r>
            <a:r>
              <a:rPr lang="zh-CN" altLang="en-US" sz="2400" b="1" dirty="0">
                <a:latin typeface="华文细黑" panose="02010600040101010101" pitchFamily="2" charset="-122"/>
              </a:rPr>
              <a:t>与</a:t>
            </a:r>
            <a:r>
              <a:rPr lang="en-US" altLang="zh-CN" sz="2400" b="1" dirty="0">
                <a:latin typeface="华文细黑" panose="02010600040101010101" pitchFamily="2" charset="-122"/>
              </a:rPr>
              <a:t>G</a:t>
            </a:r>
            <a:r>
              <a:rPr lang="en-US" altLang="zh-CN" sz="2400" b="1" baseline="-25000" dirty="0">
                <a:latin typeface="华文细黑" panose="02010600040101010101" pitchFamily="2" charset="-122"/>
              </a:rPr>
              <a:t>2</a:t>
            </a:r>
            <a:r>
              <a:rPr lang="en-US" altLang="zh-CN" sz="2400" b="1" dirty="0">
                <a:latin typeface="华文细黑" panose="02010600040101010101" pitchFamily="2" charset="-122"/>
              </a:rPr>
              <a:t>[S]</a:t>
            </a:r>
            <a:r>
              <a:rPr lang="zh-CN" altLang="en-US" sz="2400" b="1" dirty="0">
                <a:latin typeface="华文细黑" panose="02010600040101010101" pitchFamily="2" charset="-122"/>
              </a:rPr>
              <a:t>：</a:t>
            </a:r>
            <a:r>
              <a:rPr lang="en-US" altLang="zh-CN" sz="2400" b="1" dirty="0">
                <a:latin typeface="华文细黑" panose="02010600040101010101" pitchFamily="2" charset="-122"/>
              </a:rPr>
              <a:t>S→0S1 </a:t>
            </a:r>
            <a:r>
              <a:rPr lang="zh-CN" altLang="en-US" sz="2400" b="1" dirty="0">
                <a:latin typeface="华文细黑" panose="02010600040101010101" pitchFamily="2" charset="-122"/>
              </a:rPr>
              <a:t>等价</a:t>
            </a:r>
            <a:endParaRPr lang="zh-CN" altLang="en-US" sz="2400" b="1" dirty="0">
              <a:latin typeface="华文细黑" panose="02010600040101010101" pitchFamily="2" charset="-122"/>
            </a:endParaRPr>
          </a:p>
          <a:p>
            <a:pPr eaLnBrk="1" hangingPunct="1">
              <a:lnSpc>
                <a:spcPct val="90000"/>
              </a:lnSpc>
              <a:buFont typeface="Wingdings" panose="05000000000000000000" pitchFamily="2" charset="2"/>
              <a:buNone/>
            </a:pPr>
            <a:r>
              <a:rPr lang="zh-CN" altLang="en-US" sz="2400" b="1" dirty="0">
                <a:latin typeface="华文细黑" panose="02010600040101010101" pitchFamily="2" charset="-122"/>
              </a:rPr>
              <a:t>                              </a:t>
            </a:r>
            <a:r>
              <a:rPr lang="en-US" altLang="zh-CN" sz="2400" b="1" dirty="0">
                <a:latin typeface="华文细黑" panose="02010600040101010101" pitchFamily="2" charset="-122"/>
              </a:rPr>
              <a:t>A→DE                   S→01 </a:t>
            </a:r>
            <a:endParaRPr lang="en-US" altLang="zh-CN" sz="2400" b="1" dirty="0">
              <a:latin typeface="华文细黑" panose="02010600040101010101" pitchFamily="2" charset="-122"/>
            </a:endParaRPr>
          </a:p>
          <a:p>
            <a:pPr eaLnBrk="1" hangingPunct="1">
              <a:lnSpc>
                <a:spcPct val="90000"/>
              </a:lnSpc>
              <a:buFont typeface="Wingdings" panose="05000000000000000000" pitchFamily="2" charset="2"/>
              <a:buNone/>
            </a:pPr>
            <a:r>
              <a:rPr lang="en-US" altLang="zh-CN" sz="2400" b="1" dirty="0">
                <a:latin typeface="华文细黑" panose="02010600040101010101" pitchFamily="2" charset="-122"/>
              </a:rPr>
              <a:t>              </a:t>
            </a:r>
            <a:r>
              <a:rPr lang="zh-CN" altLang="en-US" sz="2400" b="1" dirty="0">
                <a:latin typeface="华文细黑" panose="02010600040101010101" pitchFamily="2" charset="-122"/>
              </a:rPr>
              <a:t>   </a:t>
            </a:r>
            <a:r>
              <a:rPr lang="en-US" altLang="zh-CN" sz="2400" b="1" dirty="0">
                <a:latin typeface="华文细黑" panose="02010600040101010101" pitchFamily="2" charset="-122"/>
              </a:rPr>
              <a:t>             E→AB</a:t>
            </a:r>
            <a:endParaRPr lang="en-US" altLang="zh-CN" sz="2400" b="1" dirty="0">
              <a:latin typeface="华文细黑" panose="02010600040101010101" pitchFamily="2" charset="-122"/>
            </a:endParaRPr>
          </a:p>
          <a:p>
            <a:pPr eaLnBrk="1" hangingPunct="1">
              <a:lnSpc>
                <a:spcPct val="90000"/>
              </a:lnSpc>
              <a:buFont typeface="Wingdings" panose="05000000000000000000" pitchFamily="2" charset="2"/>
              <a:buNone/>
            </a:pPr>
            <a:r>
              <a:rPr lang="en-US" altLang="zh-CN" sz="2400" b="1" dirty="0">
                <a:latin typeface="华文细黑" panose="02010600040101010101" pitchFamily="2" charset="-122"/>
              </a:rPr>
              <a:t>                         </a:t>
            </a:r>
            <a:r>
              <a:rPr lang="zh-CN" altLang="en-US" sz="2400" b="1" dirty="0">
                <a:latin typeface="华文细黑" panose="02010600040101010101" pitchFamily="2" charset="-122"/>
              </a:rPr>
              <a:t>   </a:t>
            </a:r>
            <a:r>
              <a:rPr lang="en-US" altLang="zh-CN" sz="2400" b="1" dirty="0">
                <a:latin typeface="华文细黑" panose="02010600040101010101" pitchFamily="2" charset="-122"/>
              </a:rPr>
              <a:t>  D→0</a:t>
            </a:r>
            <a:endParaRPr lang="en-US" altLang="zh-CN" sz="2400" b="1" dirty="0">
              <a:latin typeface="华文细黑" panose="02010600040101010101" pitchFamily="2" charset="-122"/>
            </a:endParaRPr>
          </a:p>
          <a:p>
            <a:pPr eaLnBrk="1" hangingPunct="1">
              <a:lnSpc>
                <a:spcPct val="90000"/>
              </a:lnSpc>
              <a:buFont typeface="Wingdings" panose="05000000000000000000" pitchFamily="2" charset="2"/>
              <a:buNone/>
            </a:pPr>
            <a:r>
              <a:rPr lang="en-US" altLang="zh-CN" sz="2400" b="1" dirty="0">
                <a:latin typeface="华文细黑" panose="02010600040101010101" pitchFamily="2" charset="-122"/>
              </a:rPr>
              <a:t>                          </a:t>
            </a:r>
            <a:r>
              <a:rPr lang="zh-CN" altLang="en-US" sz="2400" b="1" dirty="0">
                <a:latin typeface="华文细黑" panose="02010600040101010101" pitchFamily="2" charset="-122"/>
              </a:rPr>
              <a:t>   </a:t>
            </a:r>
            <a:r>
              <a:rPr lang="en-US" altLang="zh-CN" sz="2400" b="1" dirty="0">
                <a:latin typeface="华文细黑" panose="02010600040101010101" pitchFamily="2" charset="-122"/>
              </a:rPr>
              <a:t> B→1</a:t>
            </a:r>
            <a:endParaRPr lang="en-US" altLang="zh-CN" sz="2400" b="1" dirty="0">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2" dur="500"/>
                                        <p:tgtEl>
                                          <p:spTgt spid="4608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5" dur="500"/>
                                        <p:tgtEl>
                                          <p:spTgt spid="4608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8" dur="500"/>
                                        <p:tgtEl>
                                          <p:spTgt spid="4608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1" dur="500"/>
                                        <p:tgtEl>
                                          <p:spTgt spid="4608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4" dur="5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FFBB75-6E11-4FEC-AC7B-5E00074E9971}"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5059" name="Rectangle 2"/>
          <p:cNvSpPr>
            <a:spLocks noGrp="1" noChangeArrowheads="1"/>
          </p:cNvSpPr>
          <p:nvPr>
            <p:ph type="title"/>
          </p:nvPr>
        </p:nvSpPr>
        <p:spPr>
          <a:xfrm>
            <a:off x="685800" y="228600"/>
            <a:ext cx="7772400" cy="533400"/>
          </a:xfrm>
        </p:spPr>
        <p:txBody>
          <a:bodyPr/>
          <a:lstStyle/>
          <a:p>
            <a:pPr eaLnBrk="1" hangingPunct="1"/>
            <a:r>
              <a:rPr lang="zh-CN" altLang="en-US" sz="3200" b="1">
                <a:solidFill>
                  <a:srgbClr val="A50021"/>
                </a:solidFill>
                <a:latin typeface="华文细黑" panose="02010600040101010101" pitchFamily="2" charset="-122"/>
              </a:rPr>
              <a:t>递归规则与递归文法</a:t>
            </a:r>
            <a:endParaRPr lang="zh-CN" altLang="en-US" sz="3200" b="1">
              <a:solidFill>
                <a:srgbClr val="A50021"/>
              </a:solidFill>
              <a:latin typeface="华文细黑" panose="02010600040101010101" pitchFamily="2" charset="-122"/>
            </a:endParaRPr>
          </a:p>
        </p:txBody>
      </p:sp>
      <p:sp>
        <p:nvSpPr>
          <p:cNvPr id="4506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1" name="Text Box 4"/>
          <p:cNvSpPr txBox="1">
            <a:spLocks noChangeArrowheads="1"/>
          </p:cNvSpPr>
          <p:nvPr/>
        </p:nvSpPr>
        <p:spPr bwMode="auto">
          <a:xfrm>
            <a:off x="250824" y="1628775"/>
            <a:ext cx="878567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A50021"/>
                </a:solidFill>
                <a:latin typeface="华文细黑" panose="02010600040101010101" pitchFamily="2" charset="-122"/>
                <a:ea typeface="华文细黑" panose="02010600040101010101" pitchFamily="2" charset="-122"/>
              </a:rPr>
              <a:t>1</a:t>
            </a:r>
            <a:r>
              <a:rPr lang="zh-CN" altLang="en-US" b="1" dirty="0">
                <a:solidFill>
                  <a:srgbClr val="A50021"/>
                </a:solidFill>
                <a:latin typeface="华文细黑" panose="02010600040101010101" pitchFamily="2" charset="-122"/>
                <a:ea typeface="华文细黑" panose="02010600040101010101" pitchFamily="2" charset="-122"/>
              </a:rPr>
              <a:t>递归规则</a:t>
            </a:r>
            <a:endParaRPr lang="zh-CN" altLang="en-US" b="1" dirty="0">
              <a:solidFill>
                <a:srgbClr val="A50021"/>
              </a:solidFill>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递归规则是指那些在规则的右部含有与规则左部相同符号的规则。</a:t>
            </a:r>
            <a:endParaRPr lang="zh-CN" altLang="en-US" b="1" dirty="0">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例如：</a:t>
            </a:r>
            <a:r>
              <a:rPr lang="en-US" altLang="zh-CN" b="1" dirty="0">
                <a:solidFill>
                  <a:srgbClr val="FF0000"/>
                </a:solidFill>
                <a:latin typeface="华文细黑" panose="02010600040101010101" pitchFamily="2" charset="-122"/>
                <a:ea typeface="华文细黑" panose="02010600040101010101" pitchFamily="2" charset="-122"/>
              </a:rPr>
              <a:t>U::=xUy</a:t>
            </a:r>
            <a:r>
              <a:rPr lang="zh-CN" altLang="en-US" b="1" dirty="0">
                <a:solidFill>
                  <a:srgbClr val="000000"/>
                </a:solidFill>
                <a:latin typeface="华文细黑" panose="02010600040101010101" pitchFamily="2" charset="-122"/>
                <a:ea typeface="华文细黑" panose="02010600040101010101" pitchFamily="2" charset="-122"/>
              </a:rPr>
              <a:t>，右部含有与规则左部相同符号</a:t>
            </a:r>
            <a:r>
              <a:rPr lang="en-US" altLang="zh-CN" b="1" dirty="0">
                <a:solidFill>
                  <a:srgbClr val="000000"/>
                </a:solidFill>
                <a:latin typeface="华文细黑" panose="02010600040101010101" pitchFamily="2" charset="-122"/>
                <a:ea typeface="华文细黑" panose="02010600040101010101" pitchFamily="2" charset="-122"/>
              </a:rPr>
              <a:t>U</a:t>
            </a:r>
            <a:r>
              <a:rPr lang="zh-CN" altLang="en-US" b="1" dirty="0">
                <a:solidFill>
                  <a:srgbClr val="000000"/>
                </a:solidFill>
                <a:latin typeface="华文细黑" panose="02010600040101010101" pitchFamily="2" charset="-122"/>
                <a:ea typeface="华文细黑" panose="02010600040101010101" pitchFamily="2" charset="-122"/>
              </a:rPr>
              <a:t>，</a:t>
            </a:r>
            <a:endParaRPr lang="en-US" altLang="zh-CN" b="1" dirty="0">
              <a:solidFill>
                <a:srgbClr val="000000"/>
              </a:solidFill>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        那么就是递归规则。</a:t>
            </a:r>
            <a:endParaRPr lang="zh-CN" altLang="en-US" b="1" dirty="0">
              <a:latin typeface="华文细黑" panose="02010600040101010101" pitchFamily="2" charset="-122"/>
              <a:ea typeface="华文细黑" panose="02010600040101010101" pitchFamily="2" charset="-122"/>
            </a:endParaRPr>
          </a:p>
          <a:p>
            <a:pPr marL="628650" indent="-628650"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如果这个相同的符号出现在右部的最左端，则为左递归规则。            如 </a:t>
            </a:r>
            <a:r>
              <a:rPr lang="en-US" altLang="zh-CN" b="1" dirty="0">
                <a:solidFill>
                  <a:srgbClr val="3333CC"/>
                </a:solidFill>
                <a:latin typeface="华文细黑" panose="02010600040101010101" pitchFamily="2" charset="-122"/>
                <a:ea typeface="华文细黑" panose="02010600040101010101" pitchFamily="2" charset="-122"/>
              </a:rPr>
              <a:t>U::=Uy</a:t>
            </a:r>
            <a:endParaRPr lang="en-US" altLang="zh-CN" b="1" dirty="0">
              <a:solidFill>
                <a:srgbClr val="3333CC"/>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如果这个相同的符号出现在右部的最右端，则为右递归规则。</a:t>
            </a:r>
            <a:endParaRPr lang="en-US" altLang="zh-CN" b="1" dirty="0">
              <a:solidFill>
                <a:srgbClr val="000000"/>
              </a:solidFill>
              <a:latin typeface="华文细黑" panose="02010600040101010101" pitchFamily="2" charset="-122"/>
              <a:ea typeface="华文细黑" panose="02010600040101010101" pitchFamily="2" charset="-122"/>
            </a:endParaRPr>
          </a:p>
          <a:p>
            <a:pPr marL="628650" indent="-628650"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        </a:t>
            </a:r>
            <a:r>
              <a:rPr lang="zh-CN" altLang="en-US" b="1" dirty="0">
                <a:solidFill>
                  <a:srgbClr val="000000"/>
                </a:solidFill>
                <a:latin typeface="华文细黑" panose="02010600040101010101" pitchFamily="2" charset="-122"/>
                <a:ea typeface="华文细黑" panose="02010600040101010101" pitchFamily="2" charset="-122"/>
              </a:rPr>
              <a:t>如 </a:t>
            </a:r>
            <a:r>
              <a:rPr lang="en-US" altLang="zh-CN" b="1" dirty="0">
                <a:solidFill>
                  <a:srgbClr val="3333CC"/>
                </a:solidFill>
                <a:latin typeface="华文细黑" panose="02010600040101010101" pitchFamily="2" charset="-122"/>
                <a:ea typeface="华文细黑" panose="02010600040101010101" pitchFamily="2" charset="-122"/>
              </a:rPr>
              <a:t>U::=xU </a:t>
            </a:r>
            <a:endParaRPr lang="en-US" altLang="zh-CN" b="1" dirty="0">
              <a:solidFill>
                <a:srgbClr val="3333CC"/>
              </a:solidFill>
              <a:latin typeface="华文细黑" panose="02010600040101010101" pitchFamily="2" charset="-122"/>
              <a:ea typeface="华文细黑" panose="02010600040101010101" pitchFamily="2" charset="-122"/>
            </a:endParaRPr>
          </a:p>
        </p:txBody>
      </p:sp>
      <p:sp>
        <p:nvSpPr>
          <p:cNvPr id="45062" name="Text Box 5"/>
          <p:cNvSpPr txBox="1">
            <a:spLocks noChangeArrowheads="1"/>
          </p:cNvSpPr>
          <p:nvPr/>
        </p:nvSpPr>
        <p:spPr bwMode="auto">
          <a:xfrm>
            <a:off x="304800" y="1066800"/>
            <a:ext cx="8534400" cy="1016000"/>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句子的个数是有穷还是无穷取决于文法是否是递归的。</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       递归文法使我们能用有穷的文法刻画无穷的语言</a:t>
            </a:r>
            <a:r>
              <a:rPr lang="zh-CN" altLang="en-US" dirty="0">
                <a:solidFill>
                  <a:srgbClr val="000000"/>
                </a:solidFill>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 </a:t>
            </a:r>
            <a:endParaRPr lang="zh-CN" altLang="en-US" dirty="0">
              <a:latin typeface="华文细黑" panose="02010600040101010101" pitchFamily="2" charset="-122"/>
              <a:ea typeface="华文细黑" panose="0201060004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835D5CE-8133-4FF4-80FD-72631ADC59A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6083" name="Rectangle 2"/>
          <p:cNvSpPr>
            <a:spLocks noGrp="1" noChangeArrowheads="1"/>
          </p:cNvSpPr>
          <p:nvPr>
            <p:ph type="title"/>
          </p:nvPr>
        </p:nvSpPr>
        <p:spPr>
          <a:xfrm>
            <a:off x="685006" y="251265"/>
            <a:ext cx="7773988" cy="865187"/>
          </a:xfrm>
        </p:spPr>
        <p:txBody>
          <a:bodyPr/>
          <a:lstStyle/>
          <a:p>
            <a:pPr eaLnBrk="1" hangingPunct="1"/>
            <a:r>
              <a:rPr lang="zh-CN" altLang="en-US" sz="3200" b="1" dirty="0">
                <a:solidFill>
                  <a:srgbClr val="A50021"/>
                </a:solidFill>
                <a:latin typeface="华文细黑" panose="02010600040101010101" pitchFamily="2" charset="-122"/>
              </a:rPr>
              <a:t>递归文法</a:t>
            </a:r>
            <a:br>
              <a:rPr lang="zh-CN" altLang="en-US" sz="3200" b="1" dirty="0">
                <a:solidFill>
                  <a:srgbClr val="A50021"/>
                </a:solidFill>
                <a:latin typeface="华文细黑" panose="02010600040101010101" pitchFamily="2" charset="-122"/>
              </a:rPr>
            </a:br>
            <a:endParaRPr lang="zh-CN" altLang="en-US" sz="3200" b="1" dirty="0">
              <a:solidFill>
                <a:srgbClr val="A50021"/>
              </a:solidFill>
              <a:latin typeface="华文细黑" panose="02010600040101010101" pitchFamily="2" charset="-122"/>
            </a:endParaRPr>
          </a:p>
        </p:txBody>
      </p:sp>
      <p:sp>
        <p:nvSpPr>
          <p:cNvPr id="46084" name="Line 3"/>
          <p:cNvSpPr>
            <a:spLocks noChangeShapeType="1"/>
          </p:cNvSpPr>
          <p:nvPr/>
        </p:nvSpPr>
        <p:spPr bwMode="auto">
          <a:xfrm>
            <a:off x="0" y="90805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085" name="Text Box 4"/>
          <p:cNvSpPr txBox="1">
            <a:spLocks noChangeArrowheads="1"/>
          </p:cNvSpPr>
          <p:nvPr/>
        </p:nvSpPr>
        <p:spPr bwMode="auto">
          <a:xfrm>
            <a:off x="323850" y="1125538"/>
            <a:ext cx="8229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a:solidFill>
                  <a:srgbClr val="000000"/>
                </a:solidFill>
                <a:latin typeface="华文细黑" panose="02010600040101010101" pitchFamily="2" charset="-122"/>
                <a:ea typeface="华文细黑" panose="02010600040101010101" pitchFamily="2" charset="-122"/>
              </a:rPr>
              <a:t>若文法中至少包含一条递归规则</a:t>
            </a:r>
            <a:r>
              <a:rPr lang="en-US" altLang="zh-CN" b="1">
                <a:solidFill>
                  <a:srgbClr val="000000"/>
                </a:solidFill>
                <a:latin typeface="华文细黑" panose="02010600040101010101" pitchFamily="2" charset="-122"/>
                <a:ea typeface="华文细黑" panose="02010600040101010101" pitchFamily="2" charset="-122"/>
              </a:rPr>
              <a:t>, </a:t>
            </a:r>
            <a:r>
              <a:rPr lang="zh-CN" altLang="en-US" b="1">
                <a:solidFill>
                  <a:srgbClr val="000000"/>
                </a:solidFill>
                <a:latin typeface="华文细黑" panose="02010600040101010101" pitchFamily="2" charset="-122"/>
                <a:ea typeface="华文细黑" panose="02010600040101010101" pitchFamily="2" charset="-122"/>
              </a:rPr>
              <a:t>则称</a:t>
            </a:r>
            <a:r>
              <a:rPr lang="zh-CN" altLang="en-US" b="1">
                <a:solidFill>
                  <a:srgbClr val="FF0000"/>
                </a:solidFill>
                <a:latin typeface="华文细黑" panose="02010600040101010101" pitchFamily="2" charset="-122"/>
                <a:ea typeface="华文细黑" panose="02010600040101010101" pitchFamily="2" charset="-122"/>
              </a:rPr>
              <a:t>文法是直接递归</a:t>
            </a:r>
            <a:r>
              <a:rPr lang="zh-CN" altLang="en-US" b="1">
                <a:solidFill>
                  <a:srgbClr val="000000"/>
                </a:solidFill>
                <a:latin typeface="华文细黑" panose="02010600040101010101" pitchFamily="2" charset="-122"/>
                <a:ea typeface="华文细黑" panose="02010600040101010101" pitchFamily="2" charset="-122"/>
              </a:rPr>
              <a:t>的。</a:t>
            </a:r>
            <a:endParaRPr lang="zh-CN" altLang="en-US" b="1">
              <a:solidFill>
                <a:srgbClr val="000000"/>
              </a:solidFill>
              <a:latin typeface="华文细黑" panose="02010600040101010101" pitchFamily="2" charset="-122"/>
              <a:ea typeface="华文细黑" panose="02010600040101010101" pitchFamily="2" charset="-122"/>
            </a:endParaRPr>
          </a:p>
          <a:p>
            <a:pPr algn="just" eaLnBrk="1" hangingPunct="1">
              <a:spcBef>
                <a:spcPct val="50000"/>
              </a:spcBef>
            </a:pPr>
            <a:endParaRPr lang="zh-CN" altLang="en-US" b="1">
              <a:solidFill>
                <a:srgbClr val="000000"/>
              </a:solidFill>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a:solidFill>
                  <a:srgbClr val="000000"/>
                </a:solidFill>
                <a:latin typeface="华文细黑" panose="02010600040101010101" pitchFamily="2" charset="-122"/>
                <a:ea typeface="华文细黑" panose="02010600040101010101" pitchFamily="2" charset="-122"/>
              </a:rPr>
              <a:t>有些文法，表面看上去没有递归规则，但经过几步推导，也能造成文法的递归性，则称为</a:t>
            </a:r>
            <a:r>
              <a:rPr lang="zh-CN" altLang="en-US" b="1">
                <a:solidFill>
                  <a:srgbClr val="FF0000"/>
                </a:solidFill>
                <a:latin typeface="华文细黑" panose="02010600040101010101" pitchFamily="2" charset="-122"/>
                <a:ea typeface="华文细黑" panose="02010600040101010101" pitchFamily="2" charset="-122"/>
              </a:rPr>
              <a:t>间接递归文法</a:t>
            </a:r>
            <a:r>
              <a:rPr lang="zh-CN" altLang="en-US" b="1">
                <a:solidFill>
                  <a:srgbClr val="000000"/>
                </a:solidFill>
                <a:latin typeface="华文细黑" panose="02010600040101010101" pitchFamily="2" charset="-122"/>
                <a:ea typeface="华文细黑" panose="02010600040101010101" pitchFamily="2" charset="-122"/>
              </a:rPr>
              <a:t>。</a:t>
            </a:r>
            <a:endParaRPr lang="zh-CN" altLang="en-US" b="1">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a:solidFill>
                  <a:srgbClr val="000000"/>
                </a:solidFill>
                <a:latin typeface="华文细黑" panose="02010600040101010101" pitchFamily="2" charset="-122"/>
                <a:ea typeface="华文细黑" panose="02010600040101010101" pitchFamily="2" charset="-122"/>
              </a:rPr>
              <a:t>例如，有文法为</a:t>
            </a:r>
            <a:r>
              <a:rPr lang="en-US" altLang="zh-CN" b="1">
                <a:solidFill>
                  <a:srgbClr val="000000"/>
                </a:solidFill>
                <a:latin typeface="华文细黑" panose="02010600040101010101" pitchFamily="2" charset="-122"/>
                <a:ea typeface="华文细黑" panose="02010600040101010101" pitchFamily="2" charset="-122"/>
              </a:rPr>
              <a:t>:   U →</a:t>
            </a:r>
            <a:r>
              <a:rPr lang="en-US" altLang="zh-CN" b="1">
                <a:latin typeface="华文细黑" panose="02010600040101010101" pitchFamily="2" charset="-122"/>
                <a:ea typeface="华文细黑" panose="02010600040101010101" pitchFamily="2" charset="-122"/>
              </a:rPr>
              <a:t> </a:t>
            </a:r>
            <a:r>
              <a:rPr lang="en-US" altLang="zh-CN" b="1">
                <a:solidFill>
                  <a:srgbClr val="000000"/>
                </a:solidFill>
                <a:latin typeface="华文细黑" panose="02010600040101010101" pitchFamily="2" charset="-122"/>
                <a:ea typeface="华文细黑" panose="02010600040101010101" pitchFamily="2" charset="-122"/>
              </a:rPr>
              <a:t>Vx </a:t>
            </a:r>
            <a:r>
              <a:rPr lang="zh-CN" altLang="en-US" b="1">
                <a:solidFill>
                  <a:srgbClr val="000000"/>
                </a:solidFill>
                <a:latin typeface="华文细黑" panose="02010600040101010101" pitchFamily="2" charset="-122"/>
                <a:ea typeface="华文细黑" panose="02010600040101010101" pitchFamily="2" charset="-122"/>
              </a:rPr>
              <a:t>， </a:t>
            </a:r>
            <a:r>
              <a:rPr lang="en-US" altLang="zh-CN" b="1">
                <a:solidFill>
                  <a:srgbClr val="000000"/>
                </a:solidFill>
                <a:latin typeface="华文细黑" panose="02010600040101010101" pitchFamily="2" charset="-122"/>
                <a:ea typeface="华文细黑" panose="02010600040101010101" pitchFamily="2" charset="-122"/>
              </a:rPr>
              <a:t>V →</a:t>
            </a:r>
            <a:r>
              <a:rPr lang="en-US" altLang="zh-CN" b="1">
                <a:latin typeface="华文细黑" panose="02010600040101010101" pitchFamily="2" charset="-122"/>
                <a:ea typeface="华文细黑" panose="02010600040101010101" pitchFamily="2" charset="-122"/>
              </a:rPr>
              <a:t> </a:t>
            </a:r>
            <a:r>
              <a:rPr lang="en-US" altLang="zh-CN" b="1">
                <a:solidFill>
                  <a:srgbClr val="000000"/>
                </a:solidFill>
                <a:latin typeface="华文细黑" panose="02010600040101010101" pitchFamily="2" charset="-122"/>
                <a:ea typeface="华文细黑" panose="02010600040101010101" pitchFamily="2" charset="-122"/>
              </a:rPr>
              <a:t>Uy|v   </a:t>
            </a:r>
            <a:endParaRPr lang="en-US" altLang="zh-CN" b="1">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a:solidFill>
                  <a:srgbClr val="000000"/>
                </a:solidFill>
                <a:latin typeface="华文细黑" panose="02010600040101010101" pitchFamily="2" charset="-122"/>
                <a:ea typeface="华文细黑" panose="02010600040101010101" pitchFamily="2" charset="-122"/>
              </a:rPr>
              <a:t>有推导过程</a:t>
            </a:r>
            <a:r>
              <a:rPr lang="en-US" altLang="zh-CN" b="1">
                <a:solidFill>
                  <a:srgbClr val="000000"/>
                </a:solidFill>
                <a:latin typeface="华文细黑" panose="02010600040101010101" pitchFamily="2" charset="-122"/>
                <a:ea typeface="华文细黑" panose="02010600040101010101" pitchFamily="2" charset="-122"/>
              </a:rPr>
              <a:t>U=&gt;Vx=&gt;Uyx</a:t>
            </a:r>
            <a:r>
              <a:rPr lang="zh-CN" altLang="en-US" b="1">
                <a:solidFill>
                  <a:srgbClr val="000000"/>
                </a:solidFill>
                <a:latin typeface="华文细黑" panose="02010600040101010101" pitchFamily="2" charset="-122"/>
                <a:ea typeface="华文细黑" panose="02010600040101010101" pitchFamily="2" charset="-122"/>
              </a:rPr>
              <a:t>，所以该文法为间接递归文法。</a:t>
            </a:r>
            <a:endParaRPr lang="zh-CN" altLang="en-US" b="1">
              <a:latin typeface="华文细黑" panose="02010600040101010101" pitchFamily="2" charset="-122"/>
              <a:ea typeface="华文细黑" panose="02010600040101010101" pitchFamily="2" charset="-122"/>
            </a:endParaRPr>
          </a:p>
          <a:p>
            <a:pPr eaLnBrk="1" hangingPunct="1">
              <a:spcBef>
                <a:spcPct val="50000"/>
              </a:spcBef>
            </a:pPr>
            <a:endParaRPr lang="en-US" altLang="zh-CN" b="1">
              <a:latin typeface="华文细黑" panose="02010600040101010101" pitchFamily="2" charset="-122"/>
              <a:ea typeface="华文细黑" panose="02010600040101010101"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6494AF-0F49-4AD6-A301-B83616407AC1}"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7107" name="Rectangle 2"/>
          <p:cNvSpPr>
            <a:spLocks noGrp="1" noChangeArrowheads="1"/>
          </p:cNvSpPr>
          <p:nvPr>
            <p:ph type="title"/>
          </p:nvPr>
        </p:nvSpPr>
        <p:spPr>
          <a:xfrm>
            <a:off x="685800" y="232792"/>
            <a:ext cx="4822304" cy="819944"/>
          </a:xfrm>
        </p:spPr>
        <p:txBody>
          <a:bodyPr/>
          <a:lstStyle/>
          <a:p>
            <a:pPr eaLnBrk="1" hangingPunct="1"/>
            <a:r>
              <a:rPr lang="zh-CN" altLang="en-US" sz="3200" b="1" dirty="0">
                <a:solidFill>
                  <a:srgbClr val="A50021"/>
                </a:solidFill>
                <a:latin typeface="华文细黑" panose="02010600040101010101" pitchFamily="2" charset="-122"/>
              </a:rPr>
              <a:t>递归文法</a:t>
            </a:r>
            <a:endParaRPr lang="zh-CN" altLang="en-US" b="1" dirty="0">
              <a:solidFill>
                <a:srgbClr val="A50021"/>
              </a:solidFill>
              <a:latin typeface="华文细黑" panose="02010600040101010101" pitchFamily="2" charset="-122"/>
            </a:endParaRPr>
          </a:p>
        </p:txBody>
      </p:sp>
      <p:sp>
        <p:nvSpPr>
          <p:cNvPr id="47108" name="Line 3"/>
          <p:cNvSpPr>
            <a:spLocks noChangeShapeType="1"/>
          </p:cNvSpPr>
          <p:nvPr/>
        </p:nvSpPr>
        <p:spPr bwMode="auto">
          <a:xfrm>
            <a:off x="0" y="90805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09" name="Text Box 4"/>
          <p:cNvSpPr txBox="1">
            <a:spLocks noChangeArrowheads="1"/>
          </p:cNvSpPr>
          <p:nvPr/>
        </p:nvSpPr>
        <p:spPr bwMode="auto">
          <a:xfrm>
            <a:off x="381000" y="1219200"/>
            <a:ext cx="838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例：判定如下文法所描述的语言是否是有穷的。</a:t>
            </a:r>
            <a:endParaRPr lang="zh-CN" altLang="en-US" b="1" dirty="0">
              <a:latin typeface="华文细黑" panose="02010600040101010101" pitchFamily="2" charset="-122"/>
              <a:ea typeface="华文细黑" panose="02010600040101010101" pitchFamily="2" charset="-122"/>
            </a:endParaRPr>
          </a:p>
          <a:p>
            <a:pPr algn="just" eaLnBrk="1" hangingPunct="1">
              <a:spcBef>
                <a:spcPct val="50000"/>
              </a:spcBef>
            </a:pPr>
            <a:r>
              <a:rPr lang="en-US" altLang="zh-CN" b="1" dirty="0" err="1">
                <a:solidFill>
                  <a:srgbClr val="000000"/>
                </a:solidFill>
                <a:latin typeface="华文细黑" panose="02010600040101010101" pitchFamily="2" charset="-122"/>
                <a:ea typeface="华文细黑" panose="02010600040101010101" pitchFamily="2" charset="-122"/>
              </a:rPr>
              <a:t>Z→aBa</a:t>
            </a:r>
            <a:endParaRPr lang="en-US" altLang="zh-CN" b="1" dirty="0">
              <a:latin typeface="华文细黑" panose="02010600040101010101" pitchFamily="2" charset="-122"/>
              <a:ea typeface="华文细黑" panose="02010600040101010101" pitchFamily="2" charset="-122"/>
            </a:endParaRPr>
          </a:p>
          <a:p>
            <a:pPr algn="just" eaLnBrk="1" hangingPunct="1">
              <a:spcBef>
                <a:spcPct val="50000"/>
              </a:spcBef>
            </a:pPr>
            <a:r>
              <a:rPr lang="en-US" altLang="zh-CN" b="1" dirty="0" err="1">
                <a:solidFill>
                  <a:srgbClr val="000000"/>
                </a:solidFill>
                <a:latin typeface="华文细黑" panose="02010600040101010101" pitchFamily="2" charset="-122"/>
                <a:ea typeface="华文细黑" panose="02010600040101010101" pitchFamily="2" charset="-122"/>
              </a:rPr>
              <a:t>B→bB|b</a:t>
            </a:r>
            <a:endParaRPr lang="en-US" altLang="zh-CN"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rPr>
              <a:t>解：因为文法中的第二条规则</a:t>
            </a:r>
            <a:r>
              <a:rPr lang="en-US" altLang="zh-CN" b="1" dirty="0" err="1">
                <a:solidFill>
                  <a:srgbClr val="000000"/>
                </a:solidFill>
                <a:latin typeface="华文细黑" panose="02010600040101010101" pitchFamily="2" charset="-122"/>
                <a:ea typeface="华文细黑" panose="02010600040101010101" pitchFamily="2" charset="-122"/>
              </a:rPr>
              <a:t>B→bB|b</a:t>
            </a:r>
            <a:r>
              <a:rPr lang="zh-CN" altLang="en-US" b="1" dirty="0">
                <a:solidFill>
                  <a:srgbClr val="000000"/>
                </a:solidFill>
                <a:latin typeface="华文细黑" panose="02010600040101010101" pitchFamily="2" charset="-122"/>
                <a:ea typeface="华文细黑" panose="02010600040101010101" pitchFamily="2" charset="-122"/>
              </a:rPr>
              <a:t>是递归规则，所以该   文法描述的语言是无穷的。</a:t>
            </a:r>
            <a:endParaRPr lang="en-US" altLang="zh-CN"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 </a:t>
            </a:r>
            <a:r>
              <a:rPr lang="zh-CN" altLang="en-US" b="1" dirty="0">
                <a:solidFill>
                  <a:srgbClr val="000000"/>
                </a:solidFill>
                <a:latin typeface="华文细黑" panose="02010600040101010101" pitchFamily="2" charset="-122"/>
                <a:ea typeface="华文细黑" panose="02010600040101010101" pitchFamily="2" charset="-122"/>
              </a:rPr>
              <a:t>该文法描述的语言为      </a:t>
            </a:r>
            <a:r>
              <a:rPr lang="en-US" altLang="zh-CN" b="1" dirty="0">
                <a:solidFill>
                  <a:srgbClr val="000000"/>
                </a:solidFill>
                <a:latin typeface="华文细黑" panose="02010600040101010101" pitchFamily="2" charset="-122"/>
                <a:ea typeface="华文细黑" panose="02010600040101010101" pitchFamily="2" charset="-122"/>
              </a:rPr>
              <a:t>{ab</a:t>
            </a:r>
            <a:r>
              <a:rPr lang="en-US" altLang="zh-CN" b="1" baseline="30000" dirty="0">
                <a:solidFill>
                  <a:srgbClr val="000000"/>
                </a:solidFill>
                <a:latin typeface="华文细黑" panose="02010600040101010101" pitchFamily="2" charset="-122"/>
                <a:ea typeface="华文细黑" panose="02010600040101010101" pitchFamily="2" charset="-122"/>
              </a:rPr>
              <a:t>n</a:t>
            </a:r>
            <a:r>
              <a:rPr lang="en-US" altLang="zh-CN" b="1" dirty="0">
                <a:solidFill>
                  <a:srgbClr val="000000"/>
                </a:solidFill>
                <a:latin typeface="华文细黑" panose="02010600040101010101" pitchFamily="2" charset="-122"/>
                <a:ea typeface="华文细黑" panose="02010600040101010101" pitchFamily="2" charset="-122"/>
              </a:rPr>
              <a:t>a|n≥1}</a:t>
            </a:r>
            <a:r>
              <a:rPr lang="zh-CN" altLang="en-US" b="1" dirty="0">
                <a:solidFill>
                  <a:srgbClr val="000000"/>
                </a:solidFill>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 </a:t>
            </a:r>
            <a:endParaRPr lang="zh-CN" altLang="en-US"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F1C9706-3284-4F26-9AB0-BFC534FBAA46}"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8131" name="Rectangle 2"/>
          <p:cNvSpPr>
            <a:spLocks noGrp="1" noChangeArrowheads="1"/>
          </p:cNvSpPr>
          <p:nvPr>
            <p:ph type="title"/>
          </p:nvPr>
        </p:nvSpPr>
        <p:spPr>
          <a:xfrm>
            <a:off x="323850" y="260350"/>
            <a:ext cx="7772400" cy="533400"/>
          </a:xfrm>
        </p:spPr>
        <p:txBody>
          <a:bodyPr/>
          <a:lstStyle/>
          <a:p>
            <a:pPr eaLnBrk="1" hangingPunct="1"/>
            <a:r>
              <a:rPr lang="zh-CN" altLang="en-US" b="1">
                <a:solidFill>
                  <a:srgbClr val="A50021"/>
                </a:solidFill>
                <a:latin typeface="华文细黑" panose="02010600040101010101" pitchFamily="2" charset="-122"/>
              </a:rPr>
              <a:t>文法练习</a:t>
            </a:r>
            <a:endParaRPr lang="zh-CN" altLang="en-US" b="1">
              <a:solidFill>
                <a:srgbClr val="A50021"/>
              </a:solidFill>
              <a:latin typeface="华文细黑" panose="02010600040101010101" pitchFamily="2" charset="-122"/>
            </a:endParaRPr>
          </a:p>
        </p:txBody>
      </p:sp>
      <p:sp>
        <p:nvSpPr>
          <p:cNvPr id="48132" name="Line 3"/>
          <p:cNvSpPr>
            <a:spLocks noChangeShapeType="1"/>
          </p:cNvSpPr>
          <p:nvPr/>
        </p:nvSpPr>
        <p:spPr bwMode="auto">
          <a:xfrm>
            <a:off x="0" y="90805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33" name="Text Box 4"/>
          <p:cNvSpPr txBox="1">
            <a:spLocks noChangeArrowheads="1"/>
          </p:cNvSpPr>
          <p:nvPr/>
        </p:nvSpPr>
        <p:spPr bwMode="auto">
          <a:xfrm>
            <a:off x="468313" y="1052513"/>
            <a:ext cx="835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华文细黑" panose="02010600040101010101" pitchFamily="2" charset="-122"/>
                <a:ea typeface="华文细黑" panose="02010600040101010101" pitchFamily="2" charset="-122"/>
              </a:rPr>
              <a:t>例：已知语言</a:t>
            </a:r>
            <a:r>
              <a:rPr lang="en-US" altLang="zh-CN" b="1">
                <a:latin typeface="华文细黑" panose="02010600040101010101" pitchFamily="2" charset="-122"/>
                <a:ea typeface="华文细黑" panose="02010600040101010101" pitchFamily="2" charset="-122"/>
              </a:rPr>
              <a:t>{a</a:t>
            </a:r>
            <a:r>
              <a:rPr lang="en-US" altLang="zh-CN" b="1" baseline="30000">
                <a:latin typeface="华文细黑" panose="02010600040101010101" pitchFamily="2" charset="-122"/>
                <a:ea typeface="华文细黑" panose="02010600040101010101" pitchFamily="2" charset="-122"/>
              </a:rPr>
              <a:t>n</a:t>
            </a:r>
            <a:r>
              <a:rPr lang="en-US" altLang="zh-CN" b="1">
                <a:latin typeface="华文细黑" panose="02010600040101010101" pitchFamily="2" charset="-122"/>
                <a:ea typeface="华文细黑" panose="02010600040101010101" pitchFamily="2" charset="-122"/>
              </a:rPr>
              <a:t>b</a:t>
            </a:r>
            <a:r>
              <a:rPr lang="en-US" altLang="zh-CN" b="1" baseline="30000">
                <a:latin typeface="华文细黑" panose="02010600040101010101" pitchFamily="2" charset="-122"/>
                <a:ea typeface="华文细黑" panose="02010600040101010101" pitchFamily="2" charset="-122"/>
              </a:rPr>
              <a:t>n</a:t>
            </a:r>
            <a:r>
              <a:rPr lang="en-US" altLang="zh-CN" b="1">
                <a:latin typeface="华文细黑" panose="02010600040101010101" pitchFamily="2" charset="-122"/>
                <a:ea typeface="华文细黑" panose="02010600040101010101" pitchFamily="2" charset="-122"/>
              </a:rPr>
              <a:t> | n≥1}</a:t>
            </a:r>
            <a:r>
              <a:rPr lang="zh-CN" altLang="en-US" b="1">
                <a:latin typeface="华文细黑" panose="02010600040101010101" pitchFamily="2" charset="-122"/>
                <a:ea typeface="华文细黑" panose="02010600040101010101" pitchFamily="2" charset="-122"/>
              </a:rPr>
              <a:t>，求文法 。</a:t>
            </a:r>
            <a:endParaRPr lang="zh-CN" altLang="en-US" b="1">
              <a:latin typeface="华文细黑" panose="02010600040101010101" pitchFamily="2" charset="-122"/>
              <a:ea typeface="华文细黑" panose="02010600040101010101" pitchFamily="2" charset="-122"/>
            </a:endParaRPr>
          </a:p>
        </p:txBody>
      </p:sp>
      <p:sp>
        <p:nvSpPr>
          <p:cNvPr id="391173" name="Text Box 5"/>
          <p:cNvSpPr txBox="1">
            <a:spLocks noChangeArrowheads="1"/>
          </p:cNvSpPr>
          <p:nvPr/>
        </p:nvSpPr>
        <p:spPr bwMode="auto">
          <a:xfrm>
            <a:off x="1187450" y="1844675"/>
            <a:ext cx="698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华文细黑" panose="02010600040101010101" pitchFamily="2" charset="-122"/>
                <a:ea typeface="华文细黑" panose="02010600040101010101" pitchFamily="2" charset="-122"/>
              </a:rPr>
              <a:t>解：</a:t>
            </a:r>
            <a:r>
              <a:rPr lang="en-US" altLang="zh-CN" b="1" dirty="0">
                <a:latin typeface="华文细黑" panose="02010600040101010101" pitchFamily="2" charset="-122"/>
                <a:ea typeface="华文细黑" panose="02010600040101010101" pitchFamily="2" charset="-122"/>
              </a:rPr>
              <a:t>	</a:t>
            </a:r>
            <a:r>
              <a:rPr lang="en-US" altLang="zh-CN" b="1" dirty="0" err="1">
                <a:ea typeface="华文细黑" panose="02010600040101010101" pitchFamily="2" charset="-122"/>
              </a:rPr>
              <a:t>S→aSb</a:t>
            </a:r>
            <a:r>
              <a:rPr lang="en-US" altLang="zh-CN" b="1" dirty="0">
                <a:ea typeface="华文细黑" panose="02010600040101010101" pitchFamily="2" charset="-122"/>
              </a:rPr>
              <a:t> |ab </a:t>
            </a:r>
            <a:endParaRPr lang="en-US" altLang="zh-CN" b="1" dirty="0">
              <a:ea typeface="华文细黑" panose="02010600040101010101" pitchFamily="2" charset="-122"/>
            </a:endParaRPr>
          </a:p>
          <a:p>
            <a:pPr eaLnBrk="1" hangingPunct="1"/>
            <a:r>
              <a:rPr lang="en-US" altLang="zh-CN" b="1" dirty="0">
                <a:latin typeface="华文细黑" panose="02010600040101010101" pitchFamily="2" charset="-122"/>
                <a:ea typeface="华文细黑" panose="02010600040101010101" pitchFamily="2" charset="-122"/>
              </a:rPr>
              <a:t>         </a:t>
            </a:r>
            <a:endParaRPr lang="en-US" altLang="zh-CN" b="1" dirty="0">
              <a:latin typeface="华文细黑" panose="02010600040101010101" pitchFamily="2" charset="-122"/>
              <a:ea typeface="华文细黑" panose="02010600040101010101" pitchFamily="2" charset="-122"/>
            </a:endParaRPr>
          </a:p>
        </p:txBody>
      </p:sp>
      <p:sp>
        <p:nvSpPr>
          <p:cNvPr id="48135" name="Text Box 6"/>
          <p:cNvSpPr txBox="1">
            <a:spLocks noChangeArrowheads="1"/>
          </p:cNvSpPr>
          <p:nvPr/>
        </p:nvSpPr>
        <p:spPr bwMode="auto">
          <a:xfrm>
            <a:off x="395288" y="3357563"/>
            <a:ext cx="835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华文细黑" panose="02010600040101010101" pitchFamily="2" charset="-122"/>
                <a:ea typeface="华文细黑" panose="02010600040101010101" pitchFamily="2" charset="-122"/>
              </a:rPr>
              <a:t>例：已知语言</a:t>
            </a:r>
            <a:r>
              <a:rPr lang="en-US" altLang="zh-CN" b="1">
                <a:latin typeface="华文细黑" panose="02010600040101010101" pitchFamily="2" charset="-122"/>
                <a:ea typeface="华文细黑" panose="02010600040101010101" pitchFamily="2" charset="-122"/>
              </a:rPr>
              <a:t>{a</a:t>
            </a:r>
            <a:r>
              <a:rPr lang="en-US" altLang="zh-CN" b="1" baseline="30000">
                <a:latin typeface="华文细黑" panose="02010600040101010101" pitchFamily="2" charset="-122"/>
                <a:ea typeface="华文细黑" panose="02010600040101010101" pitchFamily="2" charset="-122"/>
              </a:rPr>
              <a:t>n</a:t>
            </a:r>
            <a:r>
              <a:rPr lang="en-US" altLang="zh-CN" b="1">
                <a:latin typeface="华文细黑" panose="02010600040101010101" pitchFamily="2" charset="-122"/>
                <a:ea typeface="华文细黑" panose="02010600040101010101" pitchFamily="2" charset="-122"/>
              </a:rPr>
              <a:t>b</a:t>
            </a:r>
            <a:r>
              <a:rPr lang="en-US" altLang="zh-CN" b="1" baseline="30000">
                <a:latin typeface="华文细黑" panose="02010600040101010101" pitchFamily="2" charset="-122"/>
                <a:ea typeface="华文细黑" panose="02010600040101010101" pitchFamily="2" charset="-122"/>
              </a:rPr>
              <a:t>n</a:t>
            </a:r>
            <a:r>
              <a:rPr lang="en-US" altLang="zh-CN" b="1">
                <a:latin typeface="华文细黑" panose="02010600040101010101" pitchFamily="2" charset="-122"/>
                <a:ea typeface="华文细黑" panose="02010600040101010101" pitchFamily="2" charset="-122"/>
              </a:rPr>
              <a:t>a</a:t>
            </a:r>
            <a:r>
              <a:rPr lang="en-US" altLang="zh-CN" b="1" baseline="30000">
                <a:latin typeface="华文细黑" panose="02010600040101010101" pitchFamily="2" charset="-122"/>
                <a:ea typeface="华文细黑" panose="02010600040101010101" pitchFamily="2" charset="-122"/>
              </a:rPr>
              <a:t>m</a:t>
            </a:r>
            <a:r>
              <a:rPr lang="en-US" altLang="zh-CN" b="1">
                <a:latin typeface="华文细黑" panose="02010600040101010101" pitchFamily="2" charset="-122"/>
                <a:ea typeface="华文细黑" panose="02010600040101010101" pitchFamily="2" charset="-122"/>
              </a:rPr>
              <a:t>b</a:t>
            </a:r>
            <a:r>
              <a:rPr lang="en-US" altLang="zh-CN" b="1" baseline="30000">
                <a:latin typeface="华文细黑" panose="02010600040101010101" pitchFamily="2" charset="-122"/>
                <a:ea typeface="华文细黑" panose="02010600040101010101" pitchFamily="2" charset="-122"/>
              </a:rPr>
              <a:t>m</a:t>
            </a:r>
            <a:r>
              <a:rPr lang="en-US" altLang="zh-CN" b="1">
                <a:latin typeface="华文细黑" panose="02010600040101010101" pitchFamily="2" charset="-122"/>
                <a:ea typeface="华文细黑" panose="02010600040101010101" pitchFamily="2" charset="-122"/>
              </a:rPr>
              <a:t> | n, m≥0}</a:t>
            </a:r>
            <a:r>
              <a:rPr lang="zh-CN" altLang="en-US" b="1">
                <a:latin typeface="华文细黑" panose="02010600040101010101" pitchFamily="2" charset="-122"/>
                <a:ea typeface="华文细黑" panose="02010600040101010101" pitchFamily="2" charset="-122"/>
              </a:rPr>
              <a:t>，求文法 。</a:t>
            </a:r>
            <a:endParaRPr lang="zh-CN" altLang="en-US" b="1">
              <a:latin typeface="华文细黑" panose="02010600040101010101" pitchFamily="2" charset="-122"/>
              <a:ea typeface="华文细黑" panose="02010600040101010101" pitchFamily="2" charset="-122"/>
            </a:endParaRPr>
          </a:p>
        </p:txBody>
      </p:sp>
      <p:sp>
        <p:nvSpPr>
          <p:cNvPr id="391175" name="Text Box 7"/>
          <p:cNvSpPr txBox="1">
            <a:spLocks noChangeArrowheads="1"/>
          </p:cNvSpPr>
          <p:nvPr/>
        </p:nvSpPr>
        <p:spPr bwMode="auto">
          <a:xfrm>
            <a:off x="1187450" y="4149725"/>
            <a:ext cx="698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华文细黑" panose="02010600040101010101" pitchFamily="2" charset="-122"/>
                <a:ea typeface="华文细黑" panose="02010600040101010101" pitchFamily="2" charset="-122"/>
              </a:rPr>
              <a:t>解：</a:t>
            </a:r>
            <a:r>
              <a:rPr lang="en-US" altLang="zh-CN" b="1" dirty="0">
                <a:latin typeface="华文细黑" panose="02010600040101010101" pitchFamily="2" charset="-122"/>
                <a:ea typeface="华文细黑" panose="02010600040101010101" pitchFamily="2" charset="-122"/>
              </a:rPr>
              <a:t>	</a:t>
            </a:r>
            <a:r>
              <a:rPr lang="en-US" altLang="zh-CN" b="1" dirty="0">
                <a:ea typeface="华文细黑" panose="02010600040101010101" pitchFamily="2" charset="-122"/>
              </a:rPr>
              <a:t>S→AA </a:t>
            </a:r>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rPr>
              <a:t>            </a:t>
            </a:r>
            <a:r>
              <a:rPr lang="en-US" altLang="zh-CN" b="1" dirty="0" err="1">
                <a:ea typeface="华文细黑" panose="02010600040101010101" pitchFamily="2" charset="-122"/>
              </a:rPr>
              <a:t>A→aAb</a:t>
            </a:r>
            <a:r>
              <a:rPr lang="en-US" altLang="zh-CN" b="1" dirty="0">
                <a:ea typeface="华文细黑" panose="02010600040101010101" pitchFamily="2" charset="-122"/>
              </a:rPr>
              <a:t> |ε</a:t>
            </a:r>
            <a:r>
              <a:rPr lang="en-US" altLang="zh-CN" dirty="0">
                <a:ea typeface="华文细黑" panose="02010600040101010101" pitchFamily="2" charset="-122"/>
              </a:rPr>
              <a:t> </a:t>
            </a:r>
            <a:endParaRPr lang="en-US" altLang="zh-CN" dirty="0">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3"/>
                                        </p:tgtEl>
                                        <p:attrNameLst>
                                          <p:attrName>style.visibility</p:attrName>
                                        </p:attrNameLst>
                                      </p:cBhvr>
                                      <p:to>
                                        <p:strVal val="visible"/>
                                      </p:to>
                                    </p:set>
                                    <p:animEffect transition="in" filter="blinds(horizontal)">
                                      <p:cBhvr>
                                        <p:cTn id="7" dur="500"/>
                                        <p:tgtEl>
                                          <p:spTgt spid="391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1175"/>
                                        </p:tgtEl>
                                        <p:attrNameLst>
                                          <p:attrName>style.visibility</p:attrName>
                                        </p:attrNameLst>
                                      </p:cBhvr>
                                      <p:to>
                                        <p:strVal val="visible"/>
                                      </p:to>
                                    </p:set>
                                    <p:animEffect transition="in" filter="blinds(horizontal)">
                                      <p:cBhvr>
                                        <p:cTn id="12" dur="500"/>
                                        <p:tgtEl>
                                          <p:spTgt spid="39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p:bldP spid="39117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FED849F-57BA-4C3B-915E-EB08853EC38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9155" name="Rectangle 2"/>
          <p:cNvSpPr>
            <a:spLocks noGrp="1" noChangeArrowheads="1"/>
          </p:cNvSpPr>
          <p:nvPr>
            <p:ph type="title"/>
          </p:nvPr>
        </p:nvSpPr>
        <p:spPr>
          <a:xfrm>
            <a:off x="685800" y="228600"/>
            <a:ext cx="7772400" cy="533400"/>
          </a:xfrm>
        </p:spPr>
        <p:txBody>
          <a:bodyPr/>
          <a:lstStyle/>
          <a:p>
            <a:pPr eaLnBrk="1" hangingPunct="1"/>
            <a:r>
              <a:rPr lang="zh-CN" altLang="en-US" b="1">
                <a:solidFill>
                  <a:srgbClr val="A50021"/>
                </a:solidFill>
                <a:latin typeface="华文细黑" panose="02010600040101010101" pitchFamily="2" charset="-122"/>
              </a:rPr>
              <a:t>文法练习</a:t>
            </a:r>
            <a:endParaRPr lang="zh-CN" altLang="en-US" b="1">
              <a:solidFill>
                <a:srgbClr val="A50021"/>
              </a:solidFill>
              <a:latin typeface="华文细黑" panose="02010600040101010101" pitchFamily="2" charset="-122"/>
            </a:endParaRPr>
          </a:p>
        </p:txBody>
      </p:sp>
      <p:sp>
        <p:nvSpPr>
          <p:cNvPr id="49156"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57" name="Text Box 4"/>
          <p:cNvSpPr txBox="1">
            <a:spLocks noChangeArrowheads="1"/>
          </p:cNvSpPr>
          <p:nvPr/>
        </p:nvSpPr>
        <p:spPr bwMode="auto">
          <a:xfrm>
            <a:off x="468313" y="1052513"/>
            <a:ext cx="835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latin typeface="华文细黑" panose="02010600040101010101" pitchFamily="2" charset="-122"/>
                <a:ea typeface="华文细黑" panose="02010600040101010101" pitchFamily="2" charset="-122"/>
              </a:rPr>
              <a:t>例：已知语言</a:t>
            </a:r>
            <a:r>
              <a:rPr lang="en-US" altLang="zh-CN" b="1" dirty="0">
                <a:ea typeface="华文细黑" panose="02010600040101010101" pitchFamily="2" charset="-122"/>
                <a:cs typeface="Times New Roman" panose="02020603050405020304" pitchFamily="18" charset="0"/>
              </a:rPr>
              <a:t>{</a:t>
            </a:r>
            <a:r>
              <a:rPr lang="en-US" altLang="zh-CN" b="1" dirty="0" err="1">
                <a:ea typeface="华文细黑" panose="02010600040101010101" pitchFamily="2" charset="-122"/>
                <a:cs typeface="Times New Roman" panose="02020603050405020304" pitchFamily="18" charset="0"/>
              </a:rPr>
              <a:t>a</a:t>
            </a:r>
            <a:r>
              <a:rPr lang="en-US" altLang="zh-CN" b="1" baseline="30000" dirty="0" err="1">
                <a:ea typeface="华文细黑" panose="02010600040101010101" pitchFamily="2" charset="-122"/>
                <a:cs typeface="Times New Roman" panose="02020603050405020304" pitchFamily="18" charset="0"/>
              </a:rPr>
              <a:t>i</a:t>
            </a:r>
            <a:r>
              <a:rPr lang="en-US" altLang="zh-CN" b="1" dirty="0" err="1">
                <a:ea typeface="华文细黑" panose="02010600040101010101" pitchFamily="2" charset="-122"/>
                <a:cs typeface="Times New Roman" panose="02020603050405020304" pitchFamily="18" charset="0"/>
              </a:rPr>
              <a:t>ba</a:t>
            </a:r>
            <a:r>
              <a:rPr lang="en-US" altLang="zh-CN" b="1" baseline="30000" dirty="0" err="1">
                <a:ea typeface="华文细黑" panose="02010600040101010101" pitchFamily="2" charset="-122"/>
                <a:cs typeface="Times New Roman" panose="02020603050405020304" pitchFamily="18" charset="0"/>
              </a:rPr>
              <a:t>j</a:t>
            </a:r>
            <a:r>
              <a:rPr lang="en-US" altLang="zh-CN" b="1" dirty="0">
                <a:ea typeface="华文细黑" panose="02010600040101010101" pitchFamily="2" charset="-122"/>
                <a:cs typeface="Times New Roman" panose="02020603050405020304" pitchFamily="18" charset="0"/>
              </a:rPr>
              <a:t> | </a:t>
            </a:r>
            <a:r>
              <a:rPr lang="en-US" altLang="zh-CN" b="1" dirty="0" err="1">
                <a:ea typeface="华文细黑" panose="02010600040101010101" pitchFamily="2" charset="-122"/>
                <a:cs typeface="Times New Roman" panose="02020603050405020304" pitchFamily="18" charset="0"/>
              </a:rPr>
              <a:t>i</a:t>
            </a:r>
            <a:r>
              <a:rPr lang="en-US" altLang="zh-CN" b="1" dirty="0">
                <a:ea typeface="华文细黑" panose="02010600040101010101" pitchFamily="2" charset="-122"/>
                <a:cs typeface="Times New Roman" panose="02020603050405020304" pitchFamily="18" charset="0"/>
              </a:rPr>
              <a:t>, j≥0}</a:t>
            </a:r>
            <a:r>
              <a:rPr lang="zh-CN" altLang="en-US" b="1" dirty="0">
                <a:latin typeface="华文细黑" panose="02010600040101010101" pitchFamily="2" charset="-122"/>
                <a:ea typeface="华文细黑" panose="02010600040101010101" pitchFamily="2" charset="-122"/>
              </a:rPr>
              <a:t>，求文法 。</a:t>
            </a:r>
            <a:endParaRPr lang="zh-CN" altLang="en-US" b="1" dirty="0">
              <a:latin typeface="华文细黑" panose="02010600040101010101" pitchFamily="2" charset="-122"/>
              <a:ea typeface="华文细黑" panose="02010600040101010101" pitchFamily="2" charset="-122"/>
            </a:endParaRPr>
          </a:p>
        </p:txBody>
      </p:sp>
      <p:sp>
        <p:nvSpPr>
          <p:cNvPr id="392197" name="Text Box 5"/>
          <p:cNvSpPr txBox="1">
            <a:spLocks noChangeArrowheads="1"/>
          </p:cNvSpPr>
          <p:nvPr/>
        </p:nvSpPr>
        <p:spPr bwMode="auto">
          <a:xfrm>
            <a:off x="755650" y="2276475"/>
            <a:ext cx="6985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华文细黑" panose="02010600040101010101" pitchFamily="2" charset="-122"/>
                <a:ea typeface="华文细黑" panose="02010600040101010101" pitchFamily="2" charset="-122"/>
              </a:rPr>
              <a:t>解： </a:t>
            </a:r>
            <a:r>
              <a:rPr lang="en-US" altLang="zh-CN" b="1" dirty="0" err="1">
                <a:ea typeface="华文细黑" panose="02010600040101010101" pitchFamily="2" charset="-122"/>
                <a:cs typeface="Times New Roman" panose="02020603050405020304" pitchFamily="18" charset="0"/>
              </a:rPr>
              <a:t>S→AbA</a:t>
            </a:r>
            <a:r>
              <a:rPr lang="en-US" altLang="zh-CN" b="1" dirty="0">
                <a:ea typeface="华文细黑" panose="02010600040101010101" pitchFamily="2" charset="-122"/>
                <a:cs typeface="Times New Roman" panose="02020603050405020304" pitchFamily="18" charset="0"/>
              </a:rPr>
              <a:t> </a:t>
            </a:r>
            <a:endParaRPr lang="en-US" altLang="zh-CN" b="1" dirty="0">
              <a:ea typeface="华文细黑" panose="02010600040101010101" pitchFamily="2" charset="-122"/>
              <a:cs typeface="Times New Roman" panose="02020603050405020304" pitchFamily="18" charset="0"/>
            </a:endParaRPr>
          </a:p>
          <a:p>
            <a:pPr eaLnBrk="1" hangingPunct="1"/>
            <a:r>
              <a:rPr lang="en-US" altLang="zh-CN" b="1" dirty="0">
                <a:ea typeface="华文细黑" panose="02010600040101010101" pitchFamily="2" charset="-122"/>
                <a:cs typeface="Times New Roman" panose="02020603050405020304" pitchFamily="18" charset="0"/>
              </a:rPr>
              <a:t>         </a:t>
            </a:r>
            <a:r>
              <a:rPr lang="en-US" altLang="zh-CN" b="1" dirty="0" err="1">
                <a:ea typeface="华文细黑" panose="02010600040101010101" pitchFamily="2" charset="-122"/>
                <a:cs typeface="Times New Roman" panose="02020603050405020304" pitchFamily="18" charset="0"/>
              </a:rPr>
              <a:t>A→aA</a:t>
            </a:r>
            <a:r>
              <a:rPr lang="en-US" altLang="zh-CN" b="1" dirty="0">
                <a:ea typeface="华文细黑" panose="02010600040101010101" pitchFamily="2" charset="-122"/>
                <a:cs typeface="Times New Roman" panose="02020603050405020304" pitchFamily="18" charset="0"/>
              </a:rPr>
              <a:t> |ε</a:t>
            </a:r>
            <a:endParaRPr lang="en-US" altLang="zh-CN" b="1" dirty="0">
              <a:ea typeface="华文细黑" panose="02010600040101010101" pitchFamily="2" charset="-122"/>
              <a:cs typeface="Times New Roman" panose="02020603050405020304" pitchFamily="18" charset="0"/>
            </a:endParaRPr>
          </a:p>
          <a:p>
            <a:pPr eaLnBrk="1" hangingPunct="1"/>
            <a:endParaRPr lang="en-US" altLang="zh-CN" b="1" dirty="0">
              <a:latin typeface="华文细黑" panose="02010600040101010101" pitchFamily="2" charset="-122"/>
              <a:ea typeface="华文细黑" panose="02010600040101010101" pitchFamily="2" charset="-122"/>
            </a:endParaRPr>
          </a:p>
          <a:p>
            <a:pPr eaLnBrk="1" hangingPunct="1"/>
            <a:r>
              <a:rPr lang="zh-CN" altLang="en-US" b="1" dirty="0">
                <a:latin typeface="华文细黑" panose="02010600040101010101" pitchFamily="2" charset="-122"/>
                <a:ea typeface="华文细黑" panose="02010600040101010101" pitchFamily="2" charset="-122"/>
              </a:rPr>
              <a:t>或者</a:t>
            </a:r>
            <a:endParaRPr lang="zh-CN" altLang="en-US" b="1" dirty="0">
              <a:latin typeface="华文细黑" panose="02010600040101010101" pitchFamily="2" charset="-122"/>
              <a:ea typeface="华文细黑" panose="02010600040101010101" pitchFamily="2" charset="-122"/>
            </a:endParaRPr>
          </a:p>
          <a:p>
            <a:pPr eaLnBrk="1" hangingPunct="1"/>
            <a:endParaRPr lang="zh-CN" altLang="en-US" b="1" dirty="0">
              <a:latin typeface="华文细黑" panose="02010600040101010101" pitchFamily="2" charset="-122"/>
              <a:ea typeface="华文细黑" panose="02010600040101010101" pitchFamily="2" charset="-122"/>
            </a:endParaRPr>
          </a:p>
          <a:p>
            <a:pPr eaLnBrk="1" hangingPunct="1"/>
            <a:r>
              <a:rPr lang="zh-CN" altLang="en-US" b="1" dirty="0">
                <a:latin typeface="华文细黑" panose="02010600040101010101" pitchFamily="2" charset="-122"/>
                <a:ea typeface="华文细黑" panose="02010600040101010101" pitchFamily="2" charset="-122"/>
              </a:rPr>
              <a:t>        </a:t>
            </a:r>
            <a:r>
              <a:rPr lang="en-US" altLang="zh-CN" b="1" dirty="0" err="1">
                <a:ea typeface="华文细黑" panose="02010600040101010101" pitchFamily="2" charset="-122"/>
                <a:cs typeface="Times New Roman" panose="02020603050405020304" pitchFamily="18" charset="0"/>
              </a:rPr>
              <a:t>S→aS</a:t>
            </a:r>
            <a:r>
              <a:rPr lang="en-US" altLang="zh-CN" b="1" dirty="0">
                <a:ea typeface="华文细黑" panose="02010600040101010101" pitchFamily="2" charset="-122"/>
                <a:cs typeface="Times New Roman" panose="02020603050405020304" pitchFamily="18" charset="0"/>
              </a:rPr>
              <a:t> | </a:t>
            </a:r>
            <a:r>
              <a:rPr lang="en-US" altLang="zh-CN" b="1" dirty="0" err="1">
                <a:ea typeface="华文细黑" panose="02010600040101010101" pitchFamily="2" charset="-122"/>
                <a:cs typeface="Times New Roman" panose="02020603050405020304" pitchFamily="18" charset="0"/>
              </a:rPr>
              <a:t>bA</a:t>
            </a:r>
            <a:r>
              <a:rPr lang="en-US" altLang="zh-CN" b="1" dirty="0">
                <a:ea typeface="华文细黑" panose="02010600040101010101" pitchFamily="2" charset="-122"/>
                <a:cs typeface="Times New Roman" panose="02020603050405020304" pitchFamily="18" charset="0"/>
              </a:rPr>
              <a:t> </a:t>
            </a:r>
            <a:endParaRPr lang="en-US" altLang="zh-CN" b="1" dirty="0">
              <a:ea typeface="华文细黑" panose="02010600040101010101" pitchFamily="2" charset="-122"/>
              <a:cs typeface="Times New Roman" panose="02020603050405020304" pitchFamily="18" charset="0"/>
            </a:endParaRPr>
          </a:p>
          <a:p>
            <a:pPr eaLnBrk="1" hangingPunct="1"/>
            <a:r>
              <a:rPr lang="en-US" altLang="zh-CN" b="1" dirty="0">
                <a:ea typeface="华文细黑" panose="02010600040101010101" pitchFamily="2" charset="-122"/>
                <a:cs typeface="Times New Roman" panose="02020603050405020304" pitchFamily="18" charset="0"/>
              </a:rPr>
              <a:t>        </a:t>
            </a:r>
            <a:r>
              <a:rPr lang="en-US" altLang="zh-CN" b="1" dirty="0" err="1">
                <a:ea typeface="华文细黑" panose="02010600040101010101" pitchFamily="2" charset="-122"/>
                <a:cs typeface="Times New Roman" panose="02020603050405020304" pitchFamily="18" charset="0"/>
              </a:rPr>
              <a:t>A→aA</a:t>
            </a:r>
            <a:r>
              <a:rPr lang="en-US" altLang="zh-CN" b="1" dirty="0">
                <a:ea typeface="华文细黑" panose="02010600040101010101" pitchFamily="2" charset="-122"/>
                <a:cs typeface="Times New Roman" panose="02020603050405020304" pitchFamily="18" charset="0"/>
              </a:rPr>
              <a:t> | ε </a:t>
            </a:r>
            <a:endParaRPr lang="en-US" altLang="zh-CN" b="1" dirty="0">
              <a:ea typeface="华文细黑"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2197"/>
                                        </p:tgtEl>
                                        <p:attrNameLst>
                                          <p:attrName>style.visibility</p:attrName>
                                        </p:attrNameLst>
                                      </p:cBhvr>
                                      <p:to>
                                        <p:strVal val="visible"/>
                                      </p:to>
                                    </p:set>
                                    <p:animEffect transition="in" filter="blinds(horizontal)">
                                      <p:cBhvr>
                                        <p:cTn id="7" dur="500"/>
                                        <p:tgtEl>
                                          <p:spTgt spid="392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0E1B4F-D2B9-4410-9793-5DA195D72916}"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0179" name="Rectangle 2"/>
          <p:cNvSpPr>
            <a:spLocks noGrp="1" noChangeArrowheads="1"/>
          </p:cNvSpPr>
          <p:nvPr>
            <p:ph type="title"/>
          </p:nvPr>
        </p:nvSpPr>
        <p:spPr>
          <a:xfrm>
            <a:off x="685800" y="228600"/>
            <a:ext cx="7772400" cy="533400"/>
          </a:xfrm>
        </p:spPr>
        <p:txBody>
          <a:bodyPr/>
          <a:lstStyle/>
          <a:p>
            <a:pPr eaLnBrk="1" hangingPunct="1"/>
            <a:r>
              <a:rPr lang="zh-CN" altLang="en-US" b="1">
                <a:solidFill>
                  <a:srgbClr val="A50021"/>
                </a:solidFill>
                <a:latin typeface="华文细黑" panose="02010600040101010101" pitchFamily="2" charset="-122"/>
              </a:rPr>
              <a:t>文法练习</a:t>
            </a:r>
            <a:endParaRPr lang="zh-CN" altLang="en-US" b="1">
              <a:solidFill>
                <a:srgbClr val="A50021"/>
              </a:solidFill>
              <a:latin typeface="华文细黑" panose="02010600040101010101" pitchFamily="2" charset="-122"/>
            </a:endParaRPr>
          </a:p>
        </p:txBody>
      </p:sp>
      <p:sp>
        <p:nvSpPr>
          <p:cNvPr id="5018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3220" name="Text Box 4"/>
          <p:cNvSpPr txBox="1">
            <a:spLocks noChangeArrowheads="1"/>
          </p:cNvSpPr>
          <p:nvPr/>
        </p:nvSpPr>
        <p:spPr bwMode="auto">
          <a:xfrm>
            <a:off x="1187450" y="1773238"/>
            <a:ext cx="7272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华文细黑" panose="02010600040101010101" pitchFamily="2" charset="-122"/>
                <a:ea typeface="华文细黑" panose="02010600040101010101" pitchFamily="2" charset="-122"/>
              </a:rPr>
              <a:t>解：</a:t>
            </a:r>
            <a:r>
              <a:rPr lang="en-US" altLang="zh-CN" b="1" dirty="0">
                <a:ea typeface="华文细黑" panose="02010600040101010101" pitchFamily="2" charset="-122"/>
                <a:cs typeface="Times New Roman" panose="02020603050405020304" pitchFamily="18" charset="0"/>
              </a:rPr>
              <a:t>S→AB</a:t>
            </a:r>
            <a:endParaRPr lang="en-US" altLang="zh-CN" b="1" dirty="0">
              <a:ea typeface="华文细黑" panose="02010600040101010101" pitchFamily="2" charset="-122"/>
              <a:cs typeface="Times New Roman" panose="02020603050405020304" pitchFamily="18" charset="0"/>
            </a:endParaRPr>
          </a:p>
          <a:p>
            <a:pPr eaLnBrk="1" hangingPunct="1"/>
            <a:r>
              <a:rPr lang="en-US" altLang="zh-CN" b="1" dirty="0">
                <a:ea typeface="华文细黑" panose="02010600040101010101" pitchFamily="2" charset="-122"/>
                <a:cs typeface="Times New Roman" panose="02020603050405020304" pitchFamily="18" charset="0"/>
              </a:rPr>
              <a:t>        </a:t>
            </a:r>
            <a:r>
              <a:rPr lang="en-US" altLang="zh-CN" b="1" dirty="0" err="1">
                <a:ea typeface="华文细黑" panose="02010600040101010101" pitchFamily="2" charset="-122"/>
                <a:cs typeface="Times New Roman" panose="02020603050405020304" pitchFamily="18" charset="0"/>
              </a:rPr>
              <a:t>A→aAb|ab</a:t>
            </a:r>
            <a:endParaRPr lang="en-US" altLang="zh-CN" b="1" dirty="0">
              <a:ea typeface="华文细黑" panose="02010600040101010101" pitchFamily="2" charset="-122"/>
              <a:cs typeface="Times New Roman" panose="02020603050405020304" pitchFamily="18" charset="0"/>
            </a:endParaRPr>
          </a:p>
          <a:p>
            <a:pPr eaLnBrk="1" hangingPunct="1"/>
            <a:r>
              <a:rPr lang="en-US" altLang="zh-CN" b="1" dirty="0">
                <a:ea typeface="华文细黑" panose="02010600040101010101" pitchFamily="2" charset="-122"/>
                <a:cs typeface="Times New Roman" panose="02020603050405020304" pitchFamily="18" charset="0"/>
              </a:rPr>
              <a:t>        </a:t>
            </a:r>
            <a:r>
              <a:rPr lang="en-US" altLang="zh-CN" b="1" dirty="0" err="1">
                <a:ea typeface="华文细黑" panose="02010600040101010101" pitchFamily="2" charset="-122"/>
                <a:cs typeface="Times New Roman" panose="02020603050405020304" pitchFamily="18" charset="0"/>
              </a:rPr>
              <a:t>B→cB|ε</a:t>
            </a:r>
            <a:endParaRPr lang="en-US" altLang="zh-CN" b="1" dirty="0">
              <a:ea typeface="华文细黑" panose="02010600040101010101" pitchFamily="2" charset="-122"/>
              <a:cs typeface="Times New Roman" panose="02020603050405020304" pitchFamily="18" charset="0"/>
            </a:endParaRPr>
          </a:p>
        </p:txBody>
      </p:sp>
      <p:sp>
        <p:nvSpPr>
          <p:cNvPr id="50182" name="Rectangle 5"/>
          <p:cNvSpPr>
            <a:spLocks noChangeArrowheads="1"/>
          </p:cNvSpPr>
          <p:nvPr/>
        </p:nvSpPr>
        <p:spPr bwMode="auto">
          <a:xfrm>
            <a:off x="468313" y="1125538"/>
            <a:ext cx="5991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ea typeface="华文细黑" panose="02010600040101010101" pitchFamily="2" charset="-122"/>
              </a:rPr>
              <a:t>例：已知语言</a:t>
            </a:r>
            <a:r>
              <a:rPr lang="en-US" altLang="zh-CN" b="1" dirty="0">
                <a:ea typeface="华文细黑" panose="02010600040101010101" pitchFamily="2" charset="-122"/>
              </a:rPr>
              <a:t>{</a:t>
            </a:r>
            <a:r>
              <a:rPr lang="en-US" altLang="zh-CN" b="1" dirty="0" err="1">
                <a:ea typeface="华文细黑" panose="02010600040101010101" pitchFamily="2" charset="-122"/>
              </a:rPr>
              <a:t>a</a:t>
            </a:r>
            <a:r>
              <a:rPr lang="en-US" altLang="zh-CN" b="1" baseline="30000" dirty="0" err="1">
                <a:ea typeface="华文细黑" panose="02010600040101010101" pitchFamily="2" charset="-122"/>
              </a:rPr>
              <a:t>n</a:t>
            </a:r>
            <a:r>
              <a:rPr lang="en-US" altLang="zh-CN" b="1" dirty="0" err="1">
                <a:ea typeface="华文细黑" panose="02010600040101010101" pitchFamily="2" charset="-122"/>
              </a:rPr>
              <a:t>b</a:t>
            </a:r>
            <a:r>
              <a:rPr lang="en-US" altLang="zh-CN" b="1" baseline="30000" dirty="0" err="1">
                <a:ea typeface="华文细黑" panose="02010600040101010101" pitchFamily="2" charset="-122"/>
              </a:rPr>
              <a:t>n</a:t>
            </a:r>
            <a:r>
              <a:rPr lang="en-US" altLang="zh-CN" b="1" dirty="0" err="1">
                <a:ea typeface="华文细黑" panose="02010600040101010101" pitchFamily="2" charset="-122"/>
              </a:rPr>
              <a:t>c</a:t>
            </a:r>
            <a:r>
              <a:rPr lang="en-US" altLang="zh-CN" b="1" baseline="30000" dirty="0" err="1">
                <a:ea typeface="华文细黑" panose="02010600040101010101" pitchFamily="2" charset="-122"/>
              </a:rPr>
              <a:t>i</a:t>
            </a:r>
            <a:r>
              <a:rPr lang="en-US" altLang="zh-CN" b="1" dirty="0">
                <a:ea typeface="华文细黑" panose="02010600040101010101" pitchFamily="2" charset="-122"/>
              </a:rPr>
              <a:t> | n ≥1, i≥0}</a:t>
            </a:r>
            <a:r>
              <a:rPr lang="zh-CN" altLang="en-US" b="1" dirty="0">
                <a:ea typeface="华文细黑" panose="02010600040101010101" pitchFamily="2" charset="-122"/>
              </a:rPr>
              <a:t>，求文法 。</a:t>
            </a:r>
            <a:endParaRPr lang="zh-CN" altLang="en-US" b="1" dirty="0">
              <a:ea typeface="华文细黑" panose="02010600040101010101" pitchFamily="2" charset="-122"/>
            </a:endParaRPr>
          </a:p>
        </p:txBody>
      </p:sp>
      <p:sp>
        <p:nvSpPr>
          <p:cNvPr id="50183" name="Rectangle 6"/>
          <p:cNvSpPr>
            <a:spLocks noChangeArrowheads="1"/>
          </p:cNvSpPr>
          <p:nvPr/>
        </p:nvSpPr>
        <p:spPr bwMode="auto">
          <a:xfrm>
            <a:off x="539750" y="3213100"/>
            <a:ext cx="623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华文细黑" panose="02010600040101010101" pitchFamily="2" charset="-122"/>
                <a:ea typeface="华文细黑" panose="02010600040101010101" pitchFamily="2" charset="-122"/>
              </a:rPr>
              <a:t>例：给出生成非零开头的正偶数集合的文法</a:t>
            </a:r>
            <a:r>
              <a:rPr lang="en-US" altLang="zh-CN" b="1">
                <a:latin typeface="华文细黑" panose="02010600040101010101" pitchFamily="2" charset="-122"/>
                <a:ea typeface="华文细黑" panose="02010600040101010101" pitchFamily="2" charset="-122"/>
              </a:rPr>
              <a:t>.</a:t>
            </a:r>
            <a:r>
              <a:rPr lang="en-US" altLang="zh-CN">
                <a:ea typeface="华文细黑" panose="02010600040101010101" pitchFamily="2" charset="-122"/>
              </a:rPr>
              <a:t> </a:t>
            </a:r>
            <a:endParaRPr lang="en-US" altLang="zh-CN">
              <a:ea typeface="华文细黑" panose="02010600040101010101" pitchFamily="2" charset="-122"/>
            </a:endParaRPr>
          </a:p>
        </p:txBody>
      </p:sp>
      <p:sp>
        <p:nvSpPr>
          <p:cNvPr id="393223" name="Rectangle 7"/>
          <p:cNvSpPr>
            <a:spLocks noChangeArrowheads="1"/>
          </p:cNvSpPr>
          <p:nvPr/>
        </p:nvSpPr>
        <p:spPr bwMode="auto">
          <a:xfrm>
            <a:off x="611188" y="3963382"/>
            <a:ext cx="77041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667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解</a:t>
            </a:r>
            <a:r>
              <a:rPr lang="en-US" altLang="zh-CN" b="1" dirty="0">
                <a:latin typeface="华文细黑" panose="02010600040101010101" pitchFamily="2" charset="-122"/>
                <a:ea typeface="华文细黑" panose="02010600040101010101" pitchFamily="2" charset="-122"/>
              </a:rPr>
              <a:t>:  </a:t>
            </a:r>
            <a:r>
              <a:rPr lang="en-US" altLang="zh-CN" b="1" dirty="0">
                <a:ea typeface="华文细黑" panose="02010600040101010101" pitchFamily="2" charset="-122"/>
              </a:rPr>
              <a:t>S→ABC | 2 | 4 | 6 | 8</a:t>
            </a:r>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rPr>
              <a:t>	  A→1 | 2 | 3 | 4 | 5 | 6 | 7 | 8 | 9</a:t>
            </a:r>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rPr>
              <a:t>	  B→AB| 0B |ε</a:t>
            </a:r>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rPr>
              <a:t>  	  C→0 | 2 | 4 | 6 | 8</a:t>
            </a:r>
            <a:endParaRPr lang="en-US" altLang="zh-CN" b="1" dirty="0">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animEffect transition="in" filter="blinds(horizontal)">
                                      <p:cBhvr>
                                        <p:cTn id="7" dur="500"/>
                                        <p:tgtEl>
                                          <p:spTgt spid="393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3223"/>
                                        </p:tgtEl>
                                        <p:attrNameLst>
                                          <p:attrName>style.visibility</p:attrName>
                                        </p:attrNameLst>
                                      </p:cBhvr>
                                      <p:to>
                                        <p:strVal val="visible"/>
                                      </p:to>
                                    </p:set>
                                    <p:animEffect transition="in" filter="blinds(horizontal)">
                                      <p:cBhvr>
                                        <p:cTn id="12" dur="500"/>
                                        <p:tgtEl>
                                          <p:spTgt spid="393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p:bldP spid="3932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1F218E2-A09C-40EA-9F81-4B96A6E98E1D}"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1203" name="Rectangle 2"/>
          <p:cNvSpPr>
            <a:spLocks noGrp="1" noChangeArrowheads="1"/>
          </p:cNvSpPr>
          <p:nvPr>
            <p:ph type="title"/>
          </p:nvPr>
        </p:nvSpPr>
        <p:spPr>
          <a:xfrm>
            <a:off x="685800" y="228600"/>
            <a:ext cx="7772400" cy="533400"/>
          </a:xfrm>
        </p:spPr>
        <p:txBody>
          <a:bodyPr/>
          <a:lstStyle/>
          <a:p>
            <a:pPr eaLnBrk="1" hangingPunct="1"/>
            <a:r>
              <a:rPr lang="zh-CN" altLang="en-US" sz="3600" b="1">
                <a:solidFill>
                  <a:schemeClr val="tx1"/>
                </a:solidFill>
              </a:rPr>
              <a:t>由语言构造文法要注意的问题</a:t>
            </a:r>
            <a:r>
              <a:rPr lang="zh-CN" altLang="en-US"/>
              <a:t> </a:t>
            </a:r>
            <a:endParaRPr lang="zh-CN" altLang="en-US"/>
          </a:p>
        </p:txBody>
      </p:sp>
      <p:sp>
        <p:nvSpPr>
          <p:cNvPr id="51204" name="Line 3"/>
          <p:cNvSpPr>
            <a:spLocks noChangeShapeType="1"/>
          </p:cNvSpPr>
          <p:nvPr/>
        </p:nvSpPr>
        <p:spPr bwMode="auto">
          <a:xfrm>
            <a:off x="0" y="90805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05" name="Text Box 4"/>
          <p:cNvSpPr txBox="1">
            <a:spLocks noChangeArrowheads="1"/>
          </p:cNvSpPr>
          <p:nvPr/>
        </p:nvSpPr>
        <p:spPr bwMode="auto">
          <a:xfrm>
            <a:off x="0" y="1268413"/>
            <a:ext cx="89646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华文细黑" panose="02010600040101010101" pitchFamily="2" charset="-122"/>
                <a:ea typeface="华文细黑" panose="02010600040101010101" pitchFamily="2" charset="-122"/>
              </a:rPr>
              <a:t>①</a:t>
            </a:r>
            <a:r>
              <a:rPr lang="zh-CN" altLang="en-US" b="1">
                <a:latin typeface="华文细黑" panose="02010600040101010101" pitchFamily="2" charset="-122"/>
                <a:ea typeface="华文细黑" panose="02010600040101010101" pitchFamily="2" charset="-122"/>
              </a:rPr>
              <a:t>文法生成语言的句子必须完全，既不能多一个，也不能少一个。</a:t>
            </a:r>
            <a:endParaRPr lang="zh-CN" altLang="en-US" b="1">
              <a:latin typeface="华文细黑" panose="02010600040101010101" pitchFamily="2" charset="-122"/>
              <a:ea typeface="华文细黑" panose="02010600040101010101" pitchFamily="2" charset="-122"/>
            </a:endParaRPr>
          </a:p>
          <a:p>
            <a:pPr eaLnBrk="1" hangingPunct="1"/>
            <a:r>
              <a:rPr lang="zh-CN" altLang="en-US" b="1">
                <a:latin typeface="华文细黑" panose="02010600040101010101" pitchFamily="2" charset="-122"/>
                <a:ea typeface="华文细黑" panose="02010600040101010101" pitchFamily="2" charset="-122"/>
              </a:rPr>
              <a:t>②通常没有写文法的一个形式化的算法，一般采用</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串联</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和</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并联</a:t>
            </a:r>
            <a:r>
              <a:rPr lang="zh-CN" altLang="en-US" b="1">
                <a:ea typeface="华文细黑" panose="02010600040101010101" pitchFamily="2" charset="-122"/>
              </a:rPr>
              <a:t>”</a:t>
            </a:r>
            <a:r>
              <a:rPr lang="zh-CN" altLang="en-US" b="1">
                <a:latin typeface="华文细黑" panose="02010600040101010101" pitchFamily="2" charset="-122"/>
                <a:ea typeface="华文细黑" panose="02010600040101010101" pitchFamily="2" charset="-122"/>
              </a:rPr>
              <a:t>两种手段。 </a:t>
            </a:r>
            <a:endParaRPr lang="zh-CN" altLang="en-US" b="1">
              <a:latin typeface="华文细黑" panose="02010600040101010101" pitchFamily="2" charset="-122"/>
              <a:ea typeface="华文细黑" panose="02010600040101010101" pitchFamily="2" charset="-122"/>
            </a:endParaRPr>
          </a:p>
        </p:txBody>
      </p:sp>
      <p:sp>
        <p:nvSpPr>
          <p:cNvPr id="394245" name="Text Box 5"/>
          <p:cNvSpPr txBox="1">
            <a:spLocks noChangeArrowheads="1"/>
          </p:cNvSpPr>
          <p:nvPr/>
        </p:nvSpPr>
        <p:spPr bwMode="auto">
          <a:xfrm>
            <a:off x="107950" y="3068638"/>
            <a:ext cx="8569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ea typeface="华文细黑" panose="02010600040101010101" pitchFamily="2" charset="-122"/>
              </a:rPr>
              <a:t>“</a:t>
            </a:r>
            <a:r>
              <a:rPr lang="zh-CN" altLang="en-US" b="1" dirty="0">
                <a:ea typeface="华文细黑" panose="02010600040101010101" pitchFamily="2" charset="-122"/>
              </a:rPr>
              <a:t>串联”：把一个句子结构分解为几个相连接的子结构。</a:t>
            </a:r>
            <a:endParaRPr lang="zh-CN" altLang="en-US" b="1" dirty="0">
              <a:ea typeface="华文细黑" panose="02010600040101010101" pitchFamily="2" charset="-122"/>
            </a:endParaRPr>
          </a:p>
          <a:p>
            <a:pPr eaLnBrk="1" hangingPunct="1"/>
            <a:r>
              <a:rPr lang="en-US" altLang="zh-CN" b="1" dirty="0">
                <a:ea typeface="华文细黑" panose="02010600040101010101" pitchFamily="2" charset="-122"/>
              </a:rPr>
              <a:t>“</a:t>
            </a:r>
            <a:r>
              <a:rPr lang="zh-CN" altLang="en-US" b="1" dirty="0">
                <a:ea typeface="华文细黑" panose="02010600040101010101" pitchFamily="2" charset="-122"/>
              </a:rPr>
              <a:t>并联”：难以用统一形式表达的句子，可用几种不同方式表达出来，构成不相交的划分。</a:t>
            </a:r>
            <a:r>
              <a:rPr lang="zh-CN" altLang="en-US" dirty="0">
                <a:ea typeface="华文细黑" panose="02010600040101010101" pitchFamily="2" charset="-122"/>
              </a:rPr>
              <a:t> </a:t>
            </a:r>
            <a:endParaRPr lang="zh-CN" altLang="en-US" dirty="0">
              <a:ea typeface="华文细黑" panose="02010600040101010101" pitchFamily="2" charset="-122"/>
            </a:endParaRPr>
          </a:p>
        </p:txBody>
      </p:sp>
      <p:sp>
        <p:nvSpPr>
          <p:cNvPr id="394246" name="Text Box 6"/>
          <p:cNvSpPr txBox="1">
            <a:spLocks noChangeArrowheads="1"/>
          </p:cNvSpPr>
          <p:nvPr/>
        </p:nvSpPr>
        <p:spPr bwMode="auto">
          <a:xfrm>
            <a:off x="250825" y="4797425"/>
            <a:ext cx="8353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0099"/>
                </a:solidFill>
                <a:ea typeface="华文细黑" panose="02010600040101010101" pitchFamily="2" charset="-122"/>
              </a:rPr>
              <a:t>由文法产生语言时，</a:t>
            </a:r>
            <a:r>
              <a:rPr lang="zh-CN" altLang="en-US" b="1">
                <a:ea typeface="华文细黑" panose="02010600040101010101" pitchFamily="2" charset="-122"/>
              </a:rPr>
              <a:t>可以用规范的数学描述方式，有时则要用自然语言方式。</a:t>
            </a:r>
            <a:endParaRPr lang="zh-CN" altLang="en-US" b="1">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4245"/>
                                        </p:tgtEl>
                                        <p:attrNameLst>
                                          <p:attrName>style.visibility</p:attrName>
                                        </p:attrNameLst>
                                      </p:cBhvr>
                                      <p:to>
                                        <p:strVal val="visible"/>
                                      </p:to>
                                    </p:set>
                                    <p:animEffect transition="in" filter="blinds(horizontal)">
                                      <p:cBhvr>
                                        <p:cTn id="7" dur="500"/>
                                        <p:tgtEl>
                                          <p:spTgt spid="394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4246"/>
                                        </p:tgtEl>
                                        <p:attrNameLst>
                                          <p:attrName>style.visibility</p:attrName>
                                        </p:attrNameLst>
                                      </p:cBhvr>
                                      <p:to>
                                        <p:strVal val="visible"/>
                                      </p:to>
                                    </p:set>
                                    <p:animEffect transition="in" filter="blinds(horizontal)">
                                      <p:cBhvr>
                                        <p:cTn id="12" dur="500"/>
                                        <p:tgtEl>
                                          <p:spTgt spid="394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p:bldP spid="39424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833A61D-A711-40DD-9CD7-83ED08F8465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2227" name="Rectangle 2"/>
          <p:cNvSpPr>
            <a:spLocks noGrp="1" noChangeArrowheads="1"/>
          </p:cNvSpPr>
          <p:nvPr>
            <p:ph type="title"/>
          </p:nvPr>
        </p:nvSpPr>
        <p:spPr>
          <a:xfrm>
            <a:off x="685800" y="228600"/>
            <a:ext cx="7772400" cy="533400"/>
          </a:xfrm>
        </p:spPr>
        <p:txBody>
          <a:bodyPr/>
          <a:lstStyle/>
          <a:p>
            <a:pPr eaLnBrk="1" hangingPunct="1"/>
            <a:r>
              <a:rPr lang="zh-CN" altLang="en-US" b="1">
                <a:solidFill>
                  <a:srgbClr val="A50021"/>
                </a:solidFill>
                <a:latin typeface="华文细黑" panose="02010600040101010101" pitchFamily="2" charset="-122"/>
              </a:rPr>
              <a:t>文法练习</a:t>
            </a:r>
            <a:endParaRPr lang="zh-CN" altLang="en-US" b="1">
              <a:solidFill>
                <a:srgbClr val="A50021"/>
              </a:solidFill>
              <a:latin typeface="华文细黑" panose="02010600040101010101" pitchFamily="2" charset="-122"/>
            </a:endParaRPr>
          </a:p>
        </p:txBody>
      </p:sp>
      <p:sp>
        <p:nvSpPr>
          <p:cNvPr id="52228" name="Line 3"/>
          <p:cNvSpPr>
            <a:spLocks noChangeShapeType="1"/>
          </p:cNvSpPr>
          <p:nvPr/>
        </p:nvSpPr>
        <p:spPr bwMode="auto">
          <a:xfrm>
            <a:off x="0" y="90805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29" name="Rectangle 4"/>
          <p:cNvSpPr>
            <a:spLocks noChangeArrowheads="1"/>
          </p:cNvSpPr>
          <p:nvPr/>
        </p:nvSpPr>
        <p:spPr bwMode="auto">
          <a:xfrm>
            <a:off x="468313" y="1125538"/>
            <a:ext cx="669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华文细黑" panose="02010600040101010101" pitchFamily="2" charset="-122"/>
              </a:rPr>
              <a:t>例：已知下列文法，求文法生成的语言是什么 ？</a:t>
            </a:r>
            <a:endParaRPr lang="zh-CN" altLang="en-US" b="1">
              <a:ea typeface="华文细黑" panose="02010600040101010101" pitchFamily="2" charset="-122"/>
            </a:endParaRPr>
          </a:p>
        </p:txBody>
      </p:sp>
      <p:sp>
        <p:nvSpPr>
          <p:cNvPr id="52230" name="Rectangle 5"/>
          <p:cNvSpPr>
            <a:spLocks noChangeArrowheads="1"/>
          </p:cNvSpPr>
          <p:nvPr/>
        </p:nvSpPr>
        <p:spPr bwMode="auto">
          <a:xfrm>
            <a:off x="179388" y="1981200"/>
            <a:ext cx="59055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000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1</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S→0S0 | 1S1 |ε</a:t>
            </a:r>
            <a:endParaRPr lang="en-US" altLang="zh-CN" b="1" dirty="0">
              <a:latin typeface="华文细黑" panose="02010600040101010101" pitchFamily="2" charset="-122"/>
              <a:ea typeface="华文细黑" panose="02010600040101010101" pitchFamily="2" charset="-122"/>
            </a:endParaRPr>
          </a:p>
          <a:p>
            <a:pPr eaLnBrk="1" hangingPunct="1"/>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2</a:t>
            </a:r>
            <a:r>
              <a:rPr lang="zh-CN" altLang="en-US" b="1" dirty="0">
                <a:latin typeface="华文细黑" panose="02010600040101010101" pitchFamily="2" charset="-122"/>
                <a:ea typeface="华文细黑" panose="02010600040101010101" pitchFamily="2" charset="-122"/>
              </a:rPr>
              <a:t>）</a:t>
            </a:r>
            <a:r>
              <a:rPr lang="en-US" altLang="zh-CN" b="1" dirty="0" err="1">
                <a:latin typeface="华文细黑" panose="02010600040101010101" pitchFamily="2" charset="-122"/>
                <a:ea typeface="华文细黑" panose="02010600040101010101" pitchFamily="2" charset="-122"/>
              </a:rPr>
              <a:t>S→aCa</a:t>
            </a:r>
            <a:r>
              <a:rPr lang="zh-CN" altLang="en-US" b="1" dirty="0">
                <a:latin typeface="华文细黑" panose="02010600040101010101" pitchFamily="2" charset="-122"/>
                <a:ea typeface="华文细黑" panose="02010600040101010101" pitchFamily="2" charset="-122"/>
              </a:rPr>
              <a:t>，</a:t>
            </a:r>
            <a:r>
              <a:rPr lang="en-US" altLang="zh-CN" b="1" dirty="0" err="1">
                <a:latin typeface="华文细黑" panose="02010600040101010101" pitchFamily="2" charset="-122"/>
                <a:ea typeface="华文细黑" panose="02010600040101010101" pitchFamily="2" charset="-122"/>
              </a:rPr>
              <a:t>C→aCa|b</a:t>
            </a:r>
            <a:endParaRPr lang="en-US" altLang="zh-CN" b="1" dirty="0">
              <a:latin typeface="华文细黑" panose="02010600040101010101" pitchFamily="2" charset="-122"/>
              <a:ea typeface="华文细黑" panose="02010600040101010101" pitchFamily="2" charset="-122"/>
            </a:endParaRPr>
          </a:p>
          <a:p>
            <a:pPr eaLnBrk="1" hangingPunct="1"/>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3</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S→S</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S</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S |ε</a:t>
            </a:r>
            <a:endParaRPr lang="en-US" altLang="zh-CN" b="1" dirty="0">
              <a:latin typeface="华文细黑" panose="02010600040101010101" pitchFamily="2" charset="-122"/>
              <a:ea typeface="华文细黑" panose="02010600040101010101" pitchFamily="2" charset="-122"/>
            </a:endParaRPr>
          </a:p>
          <a:p>
            <a:pPr eaLnBrk="1" hangingPunct="1"/>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62BF0D3-8C6A-4487-A20D-72D427FF3906}"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3251" name="Rectangle 2"/>
          <p:cNvSpPr>
            <a:spLocks noGrp="1" noChangeArrowheads="1"/>
          </p:cNvSpPr>
          <p:nvPr>
            <p:ph type="title"/>
          </p:nvPr>
        </p:nvSpPr>
        <p:spPr>
          <a:xfrm>
            <a:off x="685800" y="228600"/>
            <a:ext cx="7772400" cy="533400"/>
          </a:xfrm>
        </p:spPr>
        <p:txBody>
          <a:bodyPr/>
          <a:lstStyle/>
          <a:p>
            <a:pPr eaLnBrk="1" hangingPunct="1"/>
            <a:r>
              <a:rPr lang="zh-CN" altLang="en-US" b="1">
                <a:solidFill>
                  <a:srgbClr val="A50021"/>
                </a:solidFill>
                <a:latin typeface="华文细黑" panose="02010600040101010101" pitchFamily="2" charset="-122"/>
              </a:rPr>
              <a:t>文法练习</a:t>
            </a:r>
            <a:endParaRPr lang="zh-CN" altLang="en-US" b="1">
              <a:solidFill>
                <a:srgbClr val="A50021"/>
              </a:solidFill>
              <a:latin typeface="华文细黑" panose="02010600040101010101" pitchFamily="2" charset="-122"/>
            </a:endParaRPr>
          </a:p>
        </p:txBody>
      </p:sp>
      <p:sp>
        <p:nvSpPr>
          <p:cNvPr id="53252"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53" name="Rectangle 4"/>
          <p:cNvSpPr>
            <a:spLocks noChangeArrowheads="1"/>
          </p:cNvSpPr>
          <p:nvPr/>
        </p:nvSpPr>
        <p:spPr bwMode="auto">
          <a:xfrm>
            <a:off x="0" y="1052513"/>
            <a:ext cx="669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华文细黑" panose="02010600040101010101" pitchFamily="2" charset="-122"/>
              </a:rPr>
              <a:t>例：已知下列文法，求文法生成的语言是什么 ？</a:t>
            </a:r>
            <a:endParaRPr lang="zh-CN" altLang="en-US" b="1">
              <a:ea typeface="华文细黑" panose="02010600040101010101" pitchFamily="2" charset="-122"/>
            </a:endParaRPr>
          </a:p>
        </p:txBody>
      </p:sp>
      <p:sp>
        <p:nvSpPr>
          <p:cNvPr id="53254" name="Rectangle 5"/>
          <p:cNvSpPr>
            <a:spLocks noChangeArrowheads="1"/>
          </p:cNvSpPr>
          <p:nvPr/>
        </p:nvSpPr>
        <p:spPr bwMode="auto">
          <a:xfrm>
            <a:off x="251520" y="1626394"/>
            <a:ext cx="3451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000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华文细黑" panose="02010600040101010101" pitchFamily="2" charset="-122"/>
                <a:ea typeface="华文细黑" panose="02010600040101010101" pitchFamily="2" charset="-122"/>
              </a:rPr>
              <a:t>（</a:t>
            </a:r>
            <a:r>
              <a:rPr lang="en-US" altLang="zh-CN" b="1" dirty="0">
                <a:solidFill>
                  <a:srgbClr val="FF0000"/>
                </a:solidFill>
                <a:latin typeface="华文细黑" panose="02010600040101010101" pitchFamily="2" charset="-122"/>
                <a:ea typeface="华文细黑" panose="02010600040101010101" pitchFamily="2" charset="-122"/>
              </a:rPr>
              <a:t>1</a:t>
            </a:r>
            <a:r>
              <a:rPr lang="zh-CN" altLang="en-US" b="1" dirty="0">
                <a:solidFill>
                  <a:srgbClr val="FF0000"/>
                </a:solidFill>
                <a:latin typeface="华文细黑" panose="02010600040101010101" pitchFamily="2" charset="-122"/>
                <a:ea typeface="华文细黑" panose="02010600040101010101" pitchFamily="2" charset="-122"/>
              </a:rPr>
              <a:t>）</a:t>
            </a:r>
            <a:r>
              <a:rPr lang="en-US" altLang="zh-CN" b="1" dirty="0">
                <a:solidFill>
                  <a:srgbClr val="FF0000"/>
                </a:solidFill>
                <a:latin typeface="华文细黑" panose="02010600040101010101" pitchFamily="2" charset="-122"/>
                <a:ea typeface="华文细黑" panose="02010600040101010101" pitchFamily="2" charset="-122"/>
              </a:rPr>
              <a:t>S→0S0 | 1S1 |ε</a:t>
            </a:r>
            <a:endParaRPr lang="en-US" altLang="zh-CN" b="1" dirty="0">
              <a:solidFill>
                <a:srgbClr val="FF0000"/>
              </a:solidFill>
              <a:latin typeface="华文细黑" panose="02010600040101010101" pitchFamily="2" charset="-122"/>
              <a:ea typeface="华文细黑" panose="02010600040101010101" pitchFamily="2" charset="-122"/>
            </a:endParaRPr>
          </a:p>
        </p:txBody>
      </p:sp>
      <p:grpSp>
        <p:nvGrpSpPr>
          <p:cNvPr id="2" name="Group 6"/>
          <p:cNvGrpSpPr/>
          <p:nvPr/>
        </p:nvGrpSpPr>
        <p:grpSpPr bwMode="auto">
          <a:xfrm>
            <a:off x="6804025" y="1308100"/>
            <a:ext cx="1328738" cy="993775"/>
            <a:chOff x="4070" y="981"/>
            <a:chExt cx="837" cy="626"/>
          </a:xfrm>
        </p:grpSpPr>
        <p:sp>
          <p:nvSpPr>
            <p:cNvPr id="53284" name="Text Box 7"/>
            <p:cNvSpPr txBox="1">
              <a:spLocks noChangeArrowheads="1"/>
            </p:cNvSpPr>
            <p:nvPr/>
          </p:nvSpPr>
          <p:spPr bwMode="auto">
            <a:xfrm>
              <a:off x="4286" y="98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华文细黑" panose="02010600040101010101" pitchFamily="2" charset="-122"/>
                </a:rPr>
                <a:t>S</a:t>
              </a:r>
              <a:endParaRPr lang="en-US" altLang="zh-CN" dirty="0">
                <a:ea typeface="华文细黑" panose="02010600040101010101" pitchFamily="2" charset="-122"/>
              </a:endParaRPr>
            </a:p>
          </p:txBody>
        </p:sp>
        <p:sp>
          <p:nvSpPr>
            <p:cNvPr id="53285" name="Text Box 8"/>
            <p:cNvSpPr txBox="1">
              <a:spLocks noChangeArrowheads="1"/>
            </p:cNvSpPr>
            <p:nvPr/>
          </p:nvSpPr>
          <p:spPr bwMode="auto">
            <a:xfrm>
              <a:off x="4070"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华文细黑" panose="02010600040101010101" pitchFamily="2" charset="-122"/>
                </a:rPr>
                <a:t>0</a:t>
              </a:r>
              <a:endParaRPr lang="en-US" altLang="zh-CN" dirty="0">
                <a:ea typeface="华文细黑" panose="02010600040101010101" pitchFamily="2" charset="-122"/>
              </a:endParaRPr>
            </a:p>
          </p:txBody>
        </p:sp>
        <p:sp>
          <p:nvSpPr>
            <p:cNvPr id="53286" name="Text Box 9"/>
            <p:cNvSpPr txBox="1">
              <a:spLocks noChangeArrowheads="1"/>
            </p:cNvSpPr>
            <p:nvPr/>
          </p:nvSpPr>
          <p:spPr bwMode="auto">
            <a:xfrm>
              <a:off x="4499"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0</a:t>
              </a:r>
              <a:endParaRPr lang="en-US" altLang="zh-CN">
                <a:ea typeface="华文细黑" panose="02010600040101010101" pitchFamily="2" charset="-122"/>
              </a:endParaRPr>
            </a:p>
          </p:txBody>
        </p:sp>
        <p:sp>
          <p:nvSpPr>
            <p:cNvPr id="53287" name="Text Box 10"/>
            <p:cNvSpPr txBox="1">
              <a:spLocks noChangeArrowheads="1"/>
            </p:cNvSpPr>
            <p:nvPr/>
          </p:nvSpPr>
          <p:spPr bwMode="auto">
            <a:xfrm>
              <a:off x="4286"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53288" name="Line 11"/>
            <p:cNvSpPr>
              <a:spLocks noChangeShapeType="1"/>
            </p:cNvSpPr>
            <p:nvPr/>
          </p:nvSpPr>
          <p:spPr bwMode="auto">
            <a:xfrm flipH="1">
              <a:off x="4195"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9" name="Line 12"/>
            <p:cNvSpPr>
              <a:spLocks noChangeShapeType="1"/>
            </p:cNvSpPr>
            <p:nvPr/>
          </p:nvSpPr>
          <p:spPr bwMode="auto">
            <a:xfrm>
              <a:off x="4422"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0" name="Line 13"/>
            <p:cNvSpPr>
              <a:spLocks noChangeShapeType="1"/>
            </p:cNvSpPr>
            <p:nvPr/>
          </p:nvSpPr>
          <p:spPr bwMode="auto">
            <a:xfrm>
              <a:off x="4398" y="1207"/>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4"/>
          <p:cNvGrpSpPr/>
          <p:nvPr/>
        </p:nvGrpSpPr>
        <p:grpSpPr bwMode="auto">
          <a:xfrm>
            <a:off x="6804025" y="1844675"/>
            <a:ext cx="1328738" cy="993775"/>
            <a:chOff x="4070" y="981"/>
            <a:chExt cx="837" cy="626"/>
          </a:xfrm>
        </p:grpSpPr>
        <p:sp>
          <p:nvSpPr>
            <p:cNvPr id="53277" name="Text Box 15"/>
            <p:cNvSpPr txBox="1">
              <a:spLocks noChangeArrowheads="1"/>
            </p:cNvSpPr>
            <p:nvPr/>
          </p:nvSpPr>
          <p:spPr bwMode="auto">
            <a:xfrm>
              <a:off x="4286" y="98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华文细黑" panose="02010600040101010101" pitchFamily="2" charset="-122"/>
                </a:rPr>
                <a:t>S</a:t>
              </a:r>
              <a:endParaRPr lang="en-US" altLang="zh-CN" dirty="0">
                <a:ea typeface="华文细黑" panose="02010600040101010101" pitchFamily="2" charset="-122"/>
              </a:endParaRPr>
            </a:p>
          </p:txBody>
        </p:sp>
        <p:sp>
          <p:nvSpPr>
            <p:cNvPr id="53278" name="Text Box 16"/>
            <p:cNvSpPr txBox="1">
              <a:spLocks noChangeArrowheads="1"/>
            </p:cNvSpPr>
            <p:nvPr/>
          </p:nvSpPr>
          <p:spPr bwMode="auto">
            <a:xfrm>
              <a:off x="4070"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0</a:t>
              </a:r>
              <a:endParaRPr lang="en-US" altLang="zh-CN">
                <a:ea typeface="华文细黑" panose="02010600040101010101" pitchFamily="2" charset="-122"/>
              </a:endParaRPr>
            </a:p>
          </p:txBody>
        </p:sp>
        <p:sp>
          <p:nvSpPr>
            <p:cNvPr id="53279" name="Text Box 17"/>
            <p:cNvSpPr txBox="1">
              <a:spLocks noChangeArrowheads="1"/>
            </p:cNvSpPr>
            <p:nvPr/>
          </p:nvSpPr>
          <p:spPr bwMode="auto">
            <a:xfrm>
              <a:off x="4499"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0</a:t>
              </a:r>
              <a:endParaRPr lang="en-US" altLang="zh-CN">
                <a:ea typeface="华文细黑" panose="02010600040101010101" pitchFamily="2" charset="-122"/>
              </a:endParaRPr>
            </a:p>
          </p:txBody>
        </p:sp>
        <p:sp>
          <p:nvSpPr>
            <p:cNvPr id="53280" name="Text Box 18"/>
            <p:cNvSpPr txBox="1">
              <a:spLocks noChangeArrowheads="1"/>
            </p:cNvSpPr>
            <p:nvPr/>
          </p:nvSpPr>
          <p:spPr bwMode="auto">
            <a:xfrm>
              <a:off x="4286"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53281" name="Line 19"/>
            <p:cNvSpPr>
              <a:spLocks noChangeShapeType="1"/>
            </p:cNvSpPr>
            <p:nvPr/>
          </p:nvSpPr>
          <p:spPr bwMode="auto">
            <a:xfrm flipH="1">
              <a:off x="4195"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2" name="Line 20"/>
            <p:cNvSpPr>
              <a:spLocks noChangeShapeType="1"/>
            </p:cNvSpPr>
            <p:nvPr/>
          </p:nvSpPr>
          <p:spPr bwMode="auto">
            <a:xfrm>
              <a:off x="4422"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3" name="Line 21"/>
            <p:cNvSpPr>
              <a:spLocks noChangeShapeType="1"/>
            </p:cNvSpPr>
            <p:nvPr/>
          </p:nvSpPr>
          <p:spPr bwMode="auto">
            <a:xfrm>
              <a:off x="4398" y="1207"/>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2"/>
          <p:cNvGrpSpPr/>
          <p:nvPr/>
        </p:nvGrpSpPr>
        <p:grpSpPr bwMode="auto">
          <a:xfrm>
            <a:off x="6808788" y="2382838"/>
            <a:ext cx="1328737" cy="993775"/>
            <a:chOff x="4070" y="981"/>
            <a:chExt cx="837" cy="626"/>
          </a:xfrm>
        </p:grpSpPr>
        <p:sp>
          <p:nvSpPr>
            <p:cNvPr id="53270" name="Text Box 23"/>
            <p:cNvSpPr txBox="1">
              <a:spLocks noChangeArrowheads="1"/>
            </p:cNvSpPr>
            <p:nvPr/>
          </p:nvSpPr>
          <p:spPr bwMode="auto">
            <a:xfrm>
              <a:off x="4286" y="98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53271" name="Text Box 24"/>
            <p:cNvSpPr txBox="1">
              <a:spLocks noChangeArrowheads="1"/>
            </p:cNvSpPr>
            <p:nvPr/>
          </p:nvSpPr>
          <p:spPr bwMode="auto">
            <a:xfrm>
              <a:off x="4070"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1</a:t>
              </a:r>
              <a:endParaRPr lang="en-US" altLang="zh-CN">
                <a:ea typeface="华文细黑" panose="02010600040101010101" pitchFamily="2" charset="-122"/>
              </a:endParaRPr>
            </a:p>
          </p:txBody>
        </p:sp>
        <p:sp>
          <p:nvSpPr>
            <p:cNvPr id="53272" name="Text Box 25"/>
            <p:cNvSpPr txBox="1">
              <a:spLocks noChangeArrowheads="1"/>
            </p:cNvSpPr>
            <p:nvPr/>
          </p:nvSpPr>
          <p:spPr bwMode="auto">
            <a:xfrm>
              <a:off x="4499"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1</a:t>
              </a:r>
              <a:endParaRPr lang="en-US" altLang="zh-CN">
                <a:ea typeface="华文细黑" panose="02010600040101010101" pitchFamily="2" charset="-122"/>
              </a:endParaRPr>
            </a:p>
          </p:txBody>
        </p:sp>
        <p:sp>
          <p:nvSpPr>
            <p:cNvPr id="53273" name="Text Box 26"/>
            <p:cNvSpPr txBox="1">
              <a:spLocks noChangeArrowheads="1"/>
            </p:cNvSpPr>
            <p:nvPr/>
          </p:nvSpPr>
          <p:spPr bwMode="auto">
            <a:xfrm>
              <a:off x="4286"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53274" name="Line 27"/>
            <p:cNvSpPr>
              <a:spLocks noChangeShapeType="1"/>
            </p:cNvSpPr>
            <p:nvPr/>
          </p:nvSpPr>
          <p:spPr bwMode="auto">
            <a:xfrm flipH="1">
              <a:off x="4195"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5" name="Line 28"/>
            <p:cNvSpPr>
              <a:spLocks noChangeShapeType="1"/>
            </p:cNvSpPr>
            <p:nvPr/>
          </p:nvSpPr>
          <p:spPr bwMode="auto">
            <a:xfrm>
              <a:off x="4422"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6" name="Line 29"/>
            <p:cNvSpPr>
              <a:spLocks noChangeShapeType="1"/>
            </p:cNvSpPr>
            <p:nvPr/>
          </p:nvSpPr>
          <p:spPr bwMode="auto">
            <a:xfrm>
              <a:off x="4398" y="1207"/>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0"/>
          <p:cNvGrpSpPr/>
          <p:nvPr/>
        </p:nvGrpSpPr>
        <p:grpSpPr bwMode="auto">
          <a:xfrm>
            <a:off x="6804025" y="2925763"/>
            <a:ext cx="1328738" cy="993775"/>
            <a:chOff x="4070" y="981"/>
            <a:chExt cx="837" cy="626"/>
          </a:xfrm>
        </p:grpSpPr>
        <p:sp>
          <p:nvSpPr>
            <p:cNvPr id="53263" name="Text Box 31"/>
            <p:cNvSpPr txBox="1">
              <a:spLocks noChangeArrowheads="1"/>
            </p:cNvSpPr>
            <p:nvPr/>
          </p:nvSpPr>
          <p:spPr bwMode="auto">
            <a:xfrm>
              <a:off x="4286" y="98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53264" name="Text Box 32"/>
            <p:cNvSpPr txBox="1">
              <a:spLocks noChangeArrowheads="1"/>
            </p:cNvSpPr>
            <p:nvPr/>
          </p:nvSpPr>
          <p:spPr bwMode="auto">
            <a:xfrm>
              <a:off x="4070"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0</a:t>
              </a:r>
              <a:endParaRPr lang="en-US" altLang="zh-CN">
                <a:ea typeface="华文细黑" panose="02010600040101010101" pitchFamily="2" charset="-122"/>
              </a:endParaRPr>
            </a:p>
          </p:txBody>
        </p:sp>
        <p:sp>
          <p:nvSpPr>
            <p:cNvPr id="53265" name="Text Box 33"/>
            <p:cNvSpPr txBox="1">
              <a:spLocks noChangeArrowheads="1"/>
            </p:cNvSpPr>
            <p:nvPr/>
          </p:nvSpPr>
          <p:spPr bwMode="auto">
            <a:xfrm>
              <a:off x="4499"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0</a:t>
              </a:r>
              <a:endParaRPr lang="en-US" altLang="zh-CN">
                <a:ea typeface="华文细黑" panose="02010600040101010101" pitchFamily="2" charset="-122"/>
              </a:endParaRPr>
            </a:p>
          </p:txBody>
        </p:sp>
        <p:sp>
          <p:nvSpPr>
            <p:cNvPr id="53266" name="Text Box 34"/>
            <p:cNvSpPr txBox="1">
              <a:spLocks noChangeArrowheads="1"/>
            </p:cNvSpPr>
            <p:nvPr/>
          </p:nvSpPr>
          <p:spPr bwMode="auto">
            <a:xfrm>
              <a:off x="4286"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华文细黑" panose="02010600040101010101" pitchFamily="2" charset="-122"/>
                </a:rPr>
                <a:t>S</a:t>
              </a:r>
              <a:endParaRPr lang="en-US" altLang="zh-CN" dirty="0">
                <a:ea typeface="华文细黑" panose="02010600040101010101" pitchFamily="2" charset="-122"/>
              </a:endParaRPr>
            </a:p>
          </p:txBody>
        </p:sp>
        <p:sp>
          <p:nvSpPr>
            <p:cNvPr id="53267" name="Line 35"/>
            <p:cNvSpPr>
              <a:spLocks noChangeShapeType="1"/>
            </p:cNvSpPr>
            <p:nvPr/>
          </p:nvSpPr>
          <p:spPr bwMode="auto">
            <a:xfrm flipH="1">
              <a:off x="4195"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8" name="Line 36"/>
            <p:cNvSpPr>
              <a:spLocks noChangeShapeType="1"/>
            </p:cNvSpPr>
            <p:nvPr/>
          </p:nvSpPr>
          <p:spPr bwMode="auto">
            <a:xfrm>
              <a:off x="4422"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9" name="Line 37"/>
            <p:cNvSpPr>
              <a:spLocks noChangeShapeType="1"/>
            </p:cNvSpPr>
            <p:nvPr/>
          </p:nvSpPr>
          <p:spPr bwMode="auto">
            <a:xfrm>
              <a:off x="4398" y="1207"/>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8"/>
          <p:cNvGrpSpPr/>
          <p:nvPr/>
        </p:nvGrpSpPr>
        <p:grpSpPr bwMode="auto">
          <a:xfrm>
            <a:off x="7146925" y="3849688"/>
            <a:ext cx="647700" cy="723900"/>
            <a:chOff x="4286" y="2582"/>
            <a:chExt cx="408" cy="456"/>
          </a:xfrm>
        </p:grpSpPr>
        <p:sp>
          <p:nvSpPr>
            <p:cNvPr id="53261" name="Text Box 39"/>
            <p:cNvSpPr txBox="1">
              <a:spLocks noChangeArrowheads="1"/>
            </p:cNvSpPr>
            <p:nvPr/>
          </p:nvSpPr>
          <p:spPr bwMode="auto">
            <a:xfrm>
              <a:off x="4286" y="275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华文细黑" panose="02010600040101010101" pitchFamily="2" charset="-122"/>
                </a:rPr>
                <a:t>ε</a:t>
              </a:r>
              <a:endParaRPr lang="en-US" altLang="zh-CN" b="1">
                <a:ea typeface="华文细黑" panose="02010600040101010101" pitchFamily="2" charset="-122"/>
              </a:endParaRPr>
            </a:p>
          </p:txBody>
        </p:sp>
        <p:sp>
          <p:nvSpPr>
            <p:cNvPr id="53262" name="Line 40"/>
            <p:cNvSpPr>
              <a:spLocks noChangeShapeType="1"/>
            </p:cNvSpPr>
            <p:nvPr/>
          </p:nvSpPr>
          <p:spPr bwMode="auto">
            <a:xfrm>
              <a:off x="4398" y="2582"/>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96329" name="Text Box 41"/>
          <p:cNvSpPr txBox="1">
            <a:spLocks noChangeArrowheads="1"/>
          </p:cNvSpPr>
          <p:nvPr/>
        </p:nvSpPr>
        <p:spPr bwMode="auto">
          <a:xfrm>
            <a:off x="0" y="2239169"/>
            <a:ext cx="57610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ea typeface="华文细黑" panose="02010600040101010101" pitchFamily="2" charset="-122"/>
              </a:rPr>
              <a:t>解</a:t>
            </a:r>
            <a:r>
              <a:rPr lang="zh-CN" altLang="en-US" dirty="0">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文法产生的句子形式为：</a:t>
            </a:r>
            <a:endParaRPr lang="zh-CN" altLang="en-US" b="1" dirty="0">
              <a:latin typeface="华文细黑" panose="02010600040101010101" pitchFamily="2" charset="-122"/>
              <a:ea typeface="华文细黑" panose="02010600040101010101" pitchFamily="2" charset="-122"/>
            </a:endParaRPr>
          </a:p>
          <a:p>
            <a:pPr eaLnBrk="1" hangingPunct="1"/>
            <a:r>
              <a:rPr lang="en-US" altLang="zh-CN" b="1" dirty="0">
                <a:latin typeface="华文细黑" panose="02010600040101010101" pitchFamily="2" charset="-122"/>
                <a:ea typeface="华文细黑" panose="02010600040101010101" pitchFamily="2" charset="-122"/>
              </a:rPr>
              <a:t>00</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11</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0110</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1001</a:t>
            </a:r>
            <a:r>
              <a:rPr lang="zh-CN" altLang="en-US" b="1" dirty="0">
                <a:latin typeface="华文细黑" panose="02010600040101010101" pitchFamily="2" charset="-122"/>
                <a:ea typeface="华文细黑" panose="02010600040101010101" pitchFamily="2" charset="-122"/>
              </a:rPr>
              <a:t>，</a:t>
            </a:r>
            <a:r>
              <a:rPr lang="en-US" altLang="zh-CN" b="1" dirty="0">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，其特点是镜像结构。</a:t>
            </a:r>
            <a:endParaRPr lang="zh-CN" altLang="en-US" b="1" dirty="0">
              <a:latin typeface="华文细黑" panose="02010600040101010101" pitchFamily="2" charset="-122"/>
              <a:ea typeface="华文细黑" panose="02010600040101010101" pitchFamily="2" charset="-122"/>
            </a:endParaRPr>
          </a:p>
          <a:p>
            <a:pPr eaLnBrk="1" hangingPunct="1"/>
            <a:endParaRPr lang="zh-CN" altLang="en-US" b="1" dirty="0">
              <a:latin typeface="华文细黑" panose="02010600040101010101" pitchFamily="2" charset="-122"/>
              <a:ea typeface="华文细黑" panose="02010600040101010101" pitchFamily="2" charset="-122"/>
            </a:endParaRPr>
          </a:p>
          <a:p>
            <a:pPr eaLnBrk="1" hangingPunct="1"/>
            <a:r>
              <a:rPr lang="en-US" altLang="zh-CN" b="1" dirty="0">
                <a:latin typeface="华文细黑" panose="02010600040101010101" pitchFamily="2" charset="-122"/>
                <a:ea typeface="华文细黑" panose="02010600040101010101" pitchFamily="2" charset="-122"/>
              </a:rPr>
              <a:t>L</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G</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={XX</a:t>
            </a:r>
            <a:r>
              <a:rPr lang="en-US" altLang="zh-CN" b="1" baseline="30000" dirty="0">
                <a:latin typeface="华文细黑" panose="02010600040101010101" pitchFamily="2" charset="-122"/>
                <a:ea typeface="华文细黑" panose="02010600040101010101" pitchFamily="2" charset="-122"/>
              </a:rPr>
              <a:t>-1</a:t>
            </a:r>
            <a:r>
              <a:rPr lang="en-US" altLang="zh-CN" b="1" dirty="0">
                <a:latin typeface="华文细黑" panose="02010600040101010101" pitchFamily="2" charset="-122"/>
                <a:ea typeface="华文细黑" panose="02010600040101010101" pitchFamily="2" charset="-122"/>
              </a:rPr>
              <a:t> | X∈{0, 1}</a:t>
            </a:r>
            <a:r>
              <a:rPr lang="en-US" altLang="zh-CN" b="1" baseline="30000"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X</a:t>
            </a:r>
            <a:r>
              <a:rPr lang="en-US" altLang="zh-CN" b="1" baseline="30000" dirty="0">
                <a:latin typeface="华文细黑" panose="02010600040101010101" pitchFamily="2" charset="-122"/>
                <a:ea typeface="华文细黑" panose="02010600040101010101" pitchFamily="2" charset="-122"/>
              </a:rPr>
              <a:t>-1</a:t>
            </a:r>
            <a:r>
              <a:rPr lang="zh-CN" altLang="en-US" b="1" dirty="0">
                <a:latin typeface="华文细黑" panose="02010600040101010101" pitchFamily="2" charset="-122"/>
                <a:ea typeface="华文细黑" panose="02010600040101010101" pitchFamily="2" charset="-122"/>
              </a:rPr>
              <a:t>为</a:t>
            </a:r>
            <a:r>
              <a:rPr lang="en-US" altLang="zh-CN" b="1" dirty="0">
                <a:latin typeface="华文细黑" panose="02010600040101010101" pitchFamily="2" charset="-122"/>
                <a:ea typeface="华文细黑" panose="02010600040101010101" pitchFamily="2" charset="-122"/>
              </a:rPr>
              <a:t>X</a:t>
            </a:r>
            <a:r>
              <a:rPr lang="zh-CN" altLang="en-US" b="1" dirty="0">
                <a:latin typeface="华文细黑" panose="02010600040101010101" pitchFamily="2" charset="-122"/>
                <a:ea typeface="华文细黑" panose="02010600040101010101" pitchFamily="2" charset="-122"/>
              </a:rPr>
              <a:t>的逆，没有中心元素的镜像结构语言</a:t>
            </a:r>
            <a:r>
              <a:rPr lang="en-US" altLang="zh-CN" b="1" dirty="0">
                <a:latin typeface="华文细黑" panose="02010600040101010101" pitchFamily="2" charset="-122"/>
                <a:ea typeface="华文细黑" panose="02010600040101010101" pitchFamily="2" charset="-122"/>
              </a:rPr>
              <a:t>} </a:t>
            </a:r>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
                                        <p:tgtEl>
                                          <p:spTgt spid="2"/>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25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225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96329">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96329">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63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2D80EEE-FAA8-4888-AD5F-C4FE3DE3DBB5}"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8195" name="Line 2"/>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96" name="Text Box 3"/>
          <p:cNvSpPr txBox="1">
            <a:spLocks noChangeArrowheads="1"/>
          </p:cNvSpPr>
          <p:nvPr/>
        </p:nvSpPr>
        <p:spPr bwMode="auto">
          <a:xfrm>
            <a:off x="539750" y="981075"/>
            <a:ext cx="83058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Char char="•"/>
            </a:pPr>
            <a:r>
              <a:rPr lang="en-US" altLang="zh-CN" sz="2800" b="1" dirty="0">
                <a:solidFill>
                  <a:srgbClr val="000000"/>
                </a:solidFill>
                <a:latin typeface="华文细黑" panose="02010600040101010101" pitchFamily="2" charset="-122"/>
                <a:ea typeface="华文细黑" panose="02010600040101010101" pitchFamily="2" charset="-122"/>
              </a:rPr>
              <a:t> </a:t>
            </a:r>
            <a:r>
              <a:rPr lang="zh-CN" altLang="en-US" b="1" dirty="0">
                <a:solidFill>
                  <a:srgbClr val="000000"/>
                </a:solidFill>
                <a:latin typeface="华文细黑" panose="02010600040101010101" pitchFamily="2" charset="-122"/>
                <a:ea typeface="华文细黑" panose="02010600040101010101" pitchFamily="2" charset="-122"/>
              </a:rPr>
              <a:t>语言学家</a:t>
            </a:r>
            <a:r>
              <a:rPr lang="en-US" altLang="zh-CN" b="1" dirty="0">
                <a:solidFill>
                  <a:srgbClr val="000000"/>
                </a:solidFill>
                <a:ea typeface="华文细黑" panose="02010600040101010101" pitchFamily="2" charset="-122"/>
              </a:rPr>
              <a:t>Noam Chomsky</a:t>
            </a:r>
            <a:r>
              <a:rPr lang="zh-CN" altLang="en-US" b="1" dirty="0">
                <a:solidFill>
                  <a:srgbClr val="000000"/>
                </a:solidFill>
                <a:latin typeface="华文细黑" panose="02010600040101010101" pitchFamily="2" charset="-122"/>
                <a:ea typeface="华文细黑" panose="02010600040101010101" pitchFamily="2" charset="-122"/>
              </a:rPr>
              <a:t>（乔姆斯基），毕业于宾西法尼亚大学，最初从</a:t>
            </a:r>
            <a:r>
              <a:rPr lang="zh-CN" altLang="en-US" b="1" dirty="0">
                <a:solidFill>
                  <a:srgbClr val="FF0000"/>
                </a:solidFill>
                <a:latin typeface="华文细黑" panose="02010600040101010101" pitchFamily="2" charset="-122"/>
                <a:ea typeface="华文细黑" panose="02010600040101010101" pitchFamily="2" charset="-122"/>
              </a:rPr>
              <a:t>产生语言</a:t>
            </a:r>
            <a:r>
              <a:rPr lang="zh-CN" altLang="en-US" b="1" dirty="0">
                <a:solidFill>
                  <a:srgbClr val="000000"/>
                </a:solidFill>
                <a:latin typeface="华文细黑" panose="02010600040101010101" pitchFamily="2" charset="-122"/>
                <a:ea typeface="华文细黑" panose="02010600040101010101" pitchFamily="2" charset="-122"/>
              </a:rPr>
              <a:t>的角度研究语言。</a:t>
            </a:r>
            <a:r>
              <a:rPr lang="en-US" altLang="zh-CN" b="1" dirty="0">
                <a:solidFill>
                  <a:srgbClr val="000000"/>
                </a:solidFill>
                <a:latin typeface="华文细黑" panose="02010600040101010101" pitchFamily="2" charset="-122"/>
                <a:ea typeface="华文细黑" panose="02010600040101010101" pitchFamily="2" charset="-122"/>
              </a:rPr>
              <a:t>1956</a:t>
            </a:r>
            <a:r>
              <a:rPr lang="zh-CN" altLang="en-US" b="1" dirty="0">
                <a:solidFill>
                  <a:srgbClr val="000000"/>
                </a:solidFill>
                <a:latin typeface="华文细黑" panose="02010600040101010101" pitchFamily="2" charset="-122"/>
                <a:ea typeface="华文细黑" panose="02010600040101010101" pitchFamily="2" charset="-122"/>
              </a:rPr>
              <a:t>年，他将语言</a:t>
            </a:r>
            <a:r>
              <a:rPr lang="en-US" altLang="zh-CN" b="1" dirty="0">
                <a:solidFill>
                  <a:srgbClr val="000000"/>
                </a:solidFill>
                <a:latin typeface="华文细黑" panose="02010600040101010101" pitchFamily="2" charset="-122"/>
                <a:ea typeface="华文细黑" panose="02010600040101010101" pitchFamily="2" charset="-122"/>
              </a:rPr>
              <a:t>L</a:t>
            </a:r>
            <a:r>
              <a:rPr lang="zh-CN" altLang="en-US" b="1" dirty="0">
                <a:solidFill>
                  <a:srgbClr val="000000"/>
                </a:solidFill>
                <a:latin typeface="华文细黑" panose="02010600040101010101" pitchFamily="2" charset="-122"/>
                <a:ea typeface="华文细黑" panose="02010600040101010101" pitchFamily="2" charset="-122"/>
              </a:rPr>
              <a:t>定义为一个字母表</a:t>
            </a:r>
            <a:r>
              <a:rPr lang="zh-CN" altLang="en-US" b="1" dirty="0">
                <a:latin typeface="华文细黑" panose="02010600040101010101" pitchFamily="2" charset="-122"/>
                <a:ea typeface="华文细黑" panose="02010600040101010101" pitchFamily="2" charset="-122"/>
              </a:rPr>
              <a:t>∑中的字母组成的一些串的集合： 	</a:t>
            </a:r>
            <a:r>
              <a:rPr lang="en-US" altLang="zh-CN" b="1" dirty="0">
                <a:latin typeface="华文细黑" panose="02010600040101010101" pitchFamily="2" charset="-122"/>
                <a:ea typeface="华文细黑" panose="02010600040101010101" pitchFamily="2" charset="-122"/>
              </a:rPr>
              <a:t>L</a:t>
            </a:r>
            <a:r>
              <a:rPr kumimoji="0" lang="en-US" altLang="zh-CN" b="1" dirty="0">
                <a:solidFill>
                  <a:schemeClr val="hlink"/>
                </a:solidFill>
                <a:latin typeface="华文细黑" panose="02010600040101010101" pitchFamily="2" charset="-122"/>
                <a:ea typeface="华文细黑" panose="02010600040101010101" pitchFamily="2" charset="-122"/>
              </a:rPr>
              <a:t> </a:t>
            </a:r>
            <a:r>
              <a:rPr kumimoji="0" lang="en-US" altLang="zh-CN" dirty="0">
                <a:latin typeface="华文细黑" panose="02010600040101010101" pitchFamily="2" charset="-122"/>
                <a:ea typeface="华文细黑" panose="02010600040101010101" pitchFamily="2" charset="-122"/>
                <a:sym typeface="Symbol" panose="05050102010706020507" pitchFamily="18" charset="2"/>
              </a:rPr>
              <a:t></a:t>
            </a:r>
            <a:r>
              <a:rPr kumimoji="0" lang="en-US" altLang="zh-CN" b="1" dirty="0">
                <a:solidFill>
                  <a:schemeClr val="hlink"/>
                </a:solidFill>
                <a:latin typeface="华文细黑" panose="02010600040101010101" pitchFamily="2" charset="-122"/>
                <a:ea typeface="华文细黑" panose="02010600040101010101" pitchFamily="2" charset="-122"/>
                <a:sym typeface="Symbol" panose="05050102010706020507" pitchFamily="18" charset="2"/>
              </a:rPr>
              <a:t> </a:t>
            </a:r>
            <a:r>
              <a:rPr lang="en-US" altLang="zh-CN" b="1" dirty="0">
                <a:latin typeface="华文细黑" panose="02010600040101010101" pitchFamily="2" charset="-122"/>
                <a:ea typeface="华文细黑" panose="02010600040101010101" pitchFamily="2" charset="-122"/>
              </a:rPr>
              <a:t>∑</a:t>
            </a:r>
            <a:r>
              <a:rPr lang="en-US" altLang="zh-CN" b="1" baseline="30000" dirty="0">
                <a:latin typeface="华文细黑" panose="02010600040101010101" pitchFamily="2" charset="-122"/>
                <a:ea typeface="华文细黑" panose="02010600040101010101" pitchFamily="2" charset="-122"/>
              </a:rPr>
              <a:t>*</a:t>
            </a:r>
            <a:endParaRPr lang="zh-CN" altLang="en-US" b="1" dirty="0">
              <a:latin typeface="华文细黑" panose="02010600040101010101" pitchFamily="2" charset="-122"/>
              <a:ea typeface="华文细黑" panose="02010600040101010101" pitchFamily="2" charset="-122"/>
            </a:endParaRPr>
          </a:p>
          <a:p>
            <a:pPr eaLnBrk="1" hangingPunct="1">
              <a:lnSpc>
                <a:spcPct val="120000"/>
              </a:lnSpc>
              <a:spcBef>
                <a:spcPct val="50000"/>
              </a:spcBef>
              <a:buFontTx/>
              <a:buChar char="•"/>
            </a:pPr>
            <a:r>
              <a:rPr lang="zh-CN" altLang="en-US" b="1" dirty="0">
                <a:solidFill>
                  <a:srgbClr val="000000"/>
                </a:solidFill>
                <a:latin typeface="华文细黑" panose="02010600040101010101" pitchFamily="2" charset="-122"/>
                <a:ea typeface="华文细黑" panose="02010600040101010101" pitchFamily="2" charset="-122"/>
              </a:rPr>
              <a:t> 字母表按照一定的规则定义一个文法</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grammar</a:t>
            </a:r>
            <a:r>
              <a:rPr lang="zh-CN" altLang="en-US" b="1" dirty="0">
                <a:solidFill>
                  <a:srgbClr val="000000"/>
                </a:solidFill>
                <a:ea typeface="华文细黑" panose="02010600040101010101" pitchFamily="2" charset="-122"/>
              </a:rPr>
              <a:t>），</a:t>
            </a:r>
            <a:r>
              <a:rPr lang="zh-CN" altLang="en-US" b="1" dirty="0">
                <a:solidFill>
                  <a:srgbClr val="000000"/>
                </a:solidFill>
                <a:latin typeface="华文细黑" panose="02010600040101010101" pitchFamily="2" charset="-122"/>
                <a:ea typeface="华文细黑" panose="02010600040101010101" pitchFamily="2" charset="-122"/>
              </a:rPr>
              <a:t>该文法所能产生的所有句子组成的集合就是该文法产生的语言。</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buFontTx/>
              <a:buChar char="•"/>
            </a:pPr>
            <a:r>
              <a:rPr lang="zh-CN" altLang="en-US" b="1" dirty="0">
                <a:ea typeface="华文细黑" panose="02010600040101010101" pitchFamily="2" charset="-122"/>
              </a:rPr>
              <a:t>  </a:t>
            </a:r>
            <a:r>
              <a:rPr lang="en-US" altLang="zh-CN" b="1" dirty="0">
                <a:ea typeface="华文细黑" panose="02010600040101010101" pitchFamily="2" charset="-122"/>
              </a:rPr>
              <a:t>1959</a:t>
            </a:r>
            <a:r>
              <a:rPr lang="zh-CN" altLang="en-US" b="1" dirty="0">
                <a:ea typeface="华文细黑" panose="02010600040101010101" pitchFamily="2" charset="-122"/>
              </a:rPr>
              <a:t>年，乔姆斯基根据产生语言文法的特性，将语言划分成</a:t>
            </a:r>
            <a:r>
              <a:rPr lang="en-US" altLang="zh-CN" b="1" dirty="0">
                <a:ea typeface="华文细黑" panose="02010600040101010101" pitchFamily="2" charset="-122"/>
              </a:rPr>
              <a:t>3</a:t>
            </a:r>
            <a:r>
              <a:rPr lang="zh-CN" altLang="en-US" b="1" dirty="0">
                <a:ea typeface="华文细黑" panose="02010600040101010101" pitchFamily="2" charset="-122"/>
              </a:rPr>
              <a:t>大类。       </a:t>
            </a:r>
            <a:endParaRPr lang="zh-CN" altLang="en-US" b="1" dirty="0">
              <a:ea typeface="华文细黑" panose="02010600040101010101" pitchFamily="2" charset="-122"/>
            </a:endParaRPr>
          </a:p>
        </p:txBody>
      </p:sp>
      <p:sp>
        <p:nvSpPr>
          <p:cNvPr id="8197" name="Rectangle 4"/>
          <p:cNvSpPr>
            <a:spLocks noGrp="1" noChangeArrowheads="1"/>
          </p:cNvSpPr>
          <p:nvPr>
            <p:ph type="title"/>
          </p:nvPr>
        </p:nvSpPr>
        <p:spPr>
          <a:xfrm>
            <a:off x="498475" y="331788"/>
            <a:ext cx="8147050" cy="433387"/>
          </a:xfrm>
          <a:solidFill>
            <a:srgbClr val="CCCCFF"/>
          </a:solidFill>
        </p:spPr>
        <p:txBody>
          <a:bodyPr anchor="ctr"/>
          <a:lstStyle/>
          <a:p>
            <a:pPr eaLnBrk="1" hangingPunct="1"/>
            <a:r>
              <a:rPr lang="zh-CN" altLang="en-US" sz="2800" b="1">
                <a:solidFill>
                  <a:schemeClr val="tx1"/>
                </a:solidFill>
              </a:rPr>
              <a:t>知识扩充： 形式语言与自动机理论的产生与作用</a:t>
            </a:r>
            <a:r>
              <a:rPr lang="zh-CN" altLang="en-US" sz="4400"/>
              <a:t> </a:t>
            </a:r>
            <a:endParaRPr lang="zh-CN" altLang="en-US" sz="44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41AC907-F63B-4E2E-B2EF-053D3A5C082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4275" name="Rectangle 2"/>
          <p:cNvSpPr>
            <a:spLocks noGrp="1" noChangeArrowheads="1"/>
          </p:cNvSpPr>
          <p:nvPr>
            <p:ph type="title"/>
          </p:nvPr>
        </p:nvSpPr>
        <p:spPr>
          <a:xfrm>
            <a:off x="685800" y="228600"/>
            <a:ext cx="7772400" cy="533400"/>
          </a:xfrm>
        </p:spPr>
        <p:txBody>
          <a:bodyPr/>
          <a:lstStyle/>
          <a:p>
            <a:pPr eaLnBrk="1" hangingPunct="1"/>
            <a:r>
              <a:rPr lang="zh-CN" altLang="en-US" b="1">
                <a:solidFill>
                  <a:srgbClr val="A50021"/>
                </a:solidFill>
                <a:latin typeface="华文细黑" panose="02010600040101010101" pitchFamily="2" charset="-122"/>
              </a:rPr>
              <a:t>文法练习</a:t>
            </a:r>
            <a:endParaRPr lang="zh-CN" altLang="en-US" b="1">
              <a:solidFill>
                <a:srgbClr val="A50021"/>
              </a:solidFill>
              <a:latin typeface="华文细黑" panose="02010600040101010101" pitchFamily="2" charset="-122"/>
            </a:endParaRPr>
          </a:p>
        </p:txBody>
      </p:sp>
      <p:sp>
        <p:nvSpPr>
          <p:cNvPr id="54276"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77" name="Rectangle 4"/>
          <p:cNvSpPr>
            <a:spLocks noChangeArrowheads="1"/>
          </p:cNvSpPr>
          <p:nvPr/>
        </p:nvSpPr>
        <p:spPr bwMode="auto">
          <a:xfrm>
            <a:off x="0" y="1052513"/>
            <a:ext cx="669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ea typeface="华文细黑" panose="02010600040101010101" pitchFamily="2" charset="-122"/>
              </a:rPr>
              <a:t>例：已知下列文法，求文法生成的语言是什么 ？</a:t>
            </a:r>
            <a:endParaRPr lang="zh-CN" altLang="en-US" b="1">
              <a:ea typeface="华文细黑" panose="02010600040101010101" pitchFamily="2" charset="-122"/>
            </a:endParaRPr>
          </a:p>
        </p:txBody>
      </p:sp>
      <p:sp>
        <p:nvSpPr>
          <p:cNvPr id="54278" name="Rectangle 5"/>
          <p:cNvSpPr>
            <a:spLocks noChangeArrowheads="1"/>
          </p:cNvSpPr>
          <p:nvPr/>
        </p:nvSpPr>
        <p:spPr bwMode="auto">
          <a:xfrm>
            <a:off x="251520" y="1774825"/>
            <a:ext cx="4041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000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华文细黑" panose="02010600040101010101" pitchFamily="2" charset="-122"/>
                <a:ea typeface="华文细黑" panose="02010600040101010101" pitchFamily="2" charset="-122"/>
              </a:rPr>
              <a:t>（</a:t>
            </a:r>
            <a:r>
              <a:rPr lang="en-US" altLang="zh-CN" b="1" dirty="0">
                <a:solidFill>
                  <a:srgbClr val="FF0000"/>
                </a:solidFill>
                <a:latin typeface="华文细黑" panose="02010600040101010101" pitchFamily="2" charset="-122"/>
                <a:ea typeface="华文细黑" panose="02010600040101010101" pitchFamily="2" charset="-122"/>
              </a:rPr>
              <a:t>2</a:t>
            </a:r>
            <a:r>
              <a:rPr lang="zh-CN" altLang="en-US" b="1" dirty="0">
                <a:solidFill>
                  <a:srgbClr val="FF0000"/>
                </a:solidFill>
                <a:latin typeface="华文细黑" panose="02010600040101010101" pitchFamily="2" charset="-122"/>
                <a:ea typeface="华文细黑" panose="02010600040101010101" pitchFamily="2" charset="-122"/>
              </a:rPr>
              <a:t>）</a:t>
            </a:r>
            <a:r>
              <a:rPr lang="en-US" altLang="zh-CN" b="1" dirty="0" err="1">
                <a:solidFill>
                  <a:srgbClr val="FF0000"/>
                </a:solidFill>
                <a:ea typeface="华文细黑" panose="02010600040101010101" pitchFamily="2" charset="-122"/>
              </a:rPr>
              <a:t>S→aCa</a:t>
            </a:r>
            <a:r>
              <a:rPr lang="zh-CN" altLang="en-US" b="1" dirty="0">
                <a:solidFill>
                  <a:srgbClr val="FF0000"/>
                </a:solidFill>
                <a:ea typeface="华文细黑" panose="02010600040101010101" pitchFamily="2" charset="-122"/>
              </a:rPr>
              <a:t>，</a:t>
            </a:r>
            <a:r>
              <a:rPr lang="en-US" altLang="zh-CN" b="1" dirty="0" err="1">
                <a:solidFill>
                  <a:srgbClr val="FF0000"/>
                </a:solidFill>
                <a:ea typeface="华文细黑" panose="02010600040101010101" pitchFamily="2" charset="-122"/>
              </a:rPr>
              <a:t>C→aCa</a:t>
            </a:r>
            <a:r>
              <a:rPr lang="en-US" altLang="zh-CN" b="1" dirty="0">
                <a:solidFill>
                  <a:srgbClr val="FF0000"/>
                </a:solidFill>
                <a:ea typeface="华文细黑" panose="02010600040101010101" pitchFamily="2" charset="-122"/>
              </a:rPr>
              <a:t> | b</a:t>
            </a:r>
            <a:r>
              <a:rPr lang="en-US" altLang="zh-CN" dirty="0">
                <a:ea typeface="华文细黑" panose="02010600040101010101" pitchFamily="2" charset="-122"/>
              </a:rPr>
              <a:t> </a:t>
            </a:r>
            <a:endParaRPr lang="en-US" altLang="zh-CN" dirty="0">
              <a:ea typeface="华文细黑" panose="02010600040101010101" pitchFamily="2" charset="-122"/>
            </a:endParaRPr>
          </a:p>
        </p:txBody>
      </p:sp>
      <p:sp>
        <p:nvSpPr>
          <p:cNvPr id="397318" name="Text Box 6"/>
          <p:cNvSpPr txBox="1">
            <a:spLocks noChangeArrowheads="1"/>
          </p:cNvSpPr>
          <p:nvPr/>
        </p:nvSpPr>
        <p:spPr bwMode="auto">
          <a:xfrm>
            <a:off x="27039" y="2676525"/>
            <a:ext cx="5761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华文细黑" panose="02010600040101010101" pitchFamily="2" charset="-122"/>
              </a:rPr>
              <a:t>解</a:t>
            </a:r>
            <a:r>
              <a:rPr lang="zh-CN" altLang="en-US">
                <a:ea typeface="华文细黑" panose="02010600040101010101" pitchFamily="2" charset="-122"/>
              </a:rPr>
              <a:t>：</a:t>
            </a:r>
            <a:r>
              <a:rPr lang="en-US" altLang="zh-CN" b="1">
                <a:ea typeface="华文细黑" panose="02010600040101010101" pitchFamily="2" charset="-122"/>
              </a:rPr>
              <a:t>L</a:t>
            </a:r>
            <a:r>
              <a:rPr lang="zh-CN" altLang="en-US" b="1">
                <a:ea typeface="华文细黑" panose="02010600040101010101" pitchFamily="2" charset="-122"/>
              </a:rPr>
              <a:t>（</a:t>
            </a:r>
            <a:r>
              <a:rPr lang="en-US" altLang="zh-CN" b="1">
                <a:ea typeface="华文细黑" panose="02010600040101010101" pitchFamily="2" charset="-122"/>
              </a:rPr>
              <a:t>G</a:t>
            </a:r>
            <a:r>
              <a:rPr lang="zh-CN" altLang="en-US" b="1">
                <a:ea typeface="华文细黑" panose="02010600040101010101" pitchFamily="2" charset="-122"/>
              </a:rPr>
              <a:t>）</a:t>
            </a:r>
            <a:r>
              <a:rPr lang="en-US" altLang="zh-CN" b="1">
                <a:ea typeface="华文细黑" panose="02010600040101010101" pitchFamily="2" charset="-122"/>
              </a:rPr>
              <a:t>={a</a:t>
            </a:r>
            <a:r>
              <a:rPr lang="en-US" altLang="zh-CN" b="1" baseline="30000">
                <a:ea typeface="华文细黑" panose="02010600040101010101" pitchFamily="2" charset="-122"/>
              </a:rPr>
              <a:t>n</a:t>
            </a:r>
            <a:r>
              <a:rPr lang="en-US" altLang="zh-CN" b="1">
                <a:ea typeface="华文细黑" panose="02010600040101010101" pitchFamily="2" charset="-122"/>
              </a:rPr>
              <a:t>ba</a:t>
            </a:r>
            <a:r>
              <a:rPr lang="en-US" altLang="zh-CN" b="1" baseline="30000">
                <a:ea typeface="华文细黑" panose="02010600040101010101" pitchFamily="2" charset="-122"/>
              </a:rPr>
              <a:t>n</a:t>
            </a:r>
            <a:r>
              <a:rPr lang="en-US" altLang="zh-CN" b="1">
                <a:ea typeface="华文细黑" panose="02010600040101010101" pitchFamily="2" charset="-122"/>
              </a:rPr>
              <a:t> | n≥1}</a:t>
            </a:r>
            <a:r>
              <a:rPr lang="en-US" altLang="zh-CN">
                <a:ea typeface="华文细黑" panose="02010600040101010101" pitchFamily="2" charset="-122"/>
              </a:rPr>
              <a:t> </a:t>
            </a:r>
            <a:endParaRPr lang="en-US" altLang="zh-CN">
              <a:ea typeface="华文细黑" panose="02010600040101010101" pitchFamily="2" charset="-122"/>
            </a:endParaRPr>
          </a:p>
          <a:p>
            <a:pPr eaLnBrk="1" hangingPunct="1"/>
            <a:endParaRPr lang="en-US" altLang="zh-CN">
              <a:ea typeface="华文细黑" panose="02010600040101010101" pitchFamily="2" charset="-122"/>
            </a:endParaRPr>
          </a:p>
          <a:p>
            <a:pPr eaLnBrk="1" hangingPunct="1"/>
            <a:r>
              <a:rPr lang="zh-CN" altLang="en-US" b="1">
                <a:ea typeface="华文细黑" panose="02010600040101010101" pitchFamily="2" charset="-122"/>
              </a:rPr>
              <a:t>文法生成的语言采用数学公式描述。</a:t>
            </a:r>
            <a:endParaRPr lang="zh-CN" altLang="en-US" b="1">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8"/>
                                        </p:tgtEl>
                                        <p:attrNameLst>
                                          <p:attrName>style.visibility</p:attrName>
                                        </p:attrNameLst>
                                      </p:cBhvr>
                                      <p:to>
                                        <p:strVal val="visible"/>
                                      </p:to>
                                    </p:set>
                                    <p:animEffect transition="in" filter="blinds(horizontal)">
                                      <p:cBhvr>
                                        <p:cTn id="7" dur="500"/>
                                        <p:tgtEl>
                                          <p:spTgt spid="397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92" name="Text Box 56"/>
          <p:cNvSpPr txBox="1">
            <a:spLocks noChangeArrowheads="1"/>
          </p:cNvSpPr>
          <p:nvPr/>
        </p:nvSpPr>
        <p:spPr bwMode="auto">
          <a:xfrm>
            <a:off x="0" y="3500438"/>
            <a:ext cx="70199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华文细黑" panose="02010600040101010101" pitchFamily="2" charset="-122"/>
                <a:ea typeface="华文细黑" panose="02010600040101010101" pitchFamily="2" charset="-122"/>
              </a:rPr>
              <a:t>分析如下：</a:t>
            </a:r>
            <a:endParaRPr lang="zh-CN" altLang="en-US" b="1" dirty="0">
              <a:latin typeface="华文细黑" panose="02010600040101010101" pitchFamily="2" charset="-122"/>
              <a:ea typeface="华文细黑" panose="02010600040101010101" pitchFamily="2" charset="-122"/>
            </a:endParaRPr>
          </a:p>
          <a:p>
            <a:pPr eaLnBrk="1" hangingPunct="1"/>
            <a:r>
              <a:rPr lang="zh-CN" altLang="en-US" b="1" dirty="0">
                <a:latin typeface="华文细黑" panose="02010600040101010101" pitchFamily="2" charset="-122"/>
                <a:ea typeface="华文细黑" panose="02010600040101010101" pitchFamily="2" charset="-122"/>
              </a:rPr>
              <a:t>首先文法的终极符是（和），即句子只能是左、右圆括号组成。而</a:t>
            </a:r>
            <a:r>
              <a:rPr lang="en-US" altLang="zh-CN" b="1" dirty="0">
                <a:latin typeface="华文细黑" panose="02010600040101010101" pitchFamily="2" charset="-122"/>
                <a:ea typeface="华文细黑" panose="02010600040101010101" pitchFamily="2" charset="-122"/>
              </a:rPr>
              <a:t>S</a:t>
            </a:r>
            <a:r>
              <a:rPr lang="zh-CN" altLang="en-US" b="1" dirty="0">
                <a:latin typeface="华文细黑" panose="02010600040101010101" pitchFamily="2" charset="-122"/>
                <a:ea typeface="华文细黑" panose="02010600040101010101" pitchFamily="2" charset="-122"/>
              </a:rPr>
              <a:t>的每一次非</a:t>
            </a:r>
            <a:r>
              <a:rPr lang="en-US" altLang="zh-CN" b="1" dirty="0">
                <a:latin typeface="华文细黑" panose="02010600040101010101" pitchFamily="2" charset="-122"/>
                <a:ea typeface="华文细黑" panose="02010600040101010101" pitchFamily="2" charset="-122"/>
              </a:rPr>
              <a:t>ε</a:t>
            </a:r>
            <a:r>
              <a:rPr lang="zh-CN" altLang="en-US" b="1" dirty="0">
                <a:latin typeface="华文细黑" panose="02010600040101010101" pitchFamily="2" charset="-122"/>
                <a:ea typeface="华文细黑" panose="02010600040101010101" pitchFamily="2" charset="-122"/>
              </a:rPr>
              <a:t>推导，都会产生一对左右圆括号。并且在已产生的（）的前面、后面和里面都可以产生圆括号对，且能递归分析下去。</a:t>
            </a:r>
            <a:endParaRPr lang="zh-CN" altLang="en-US" b="1" dirty="0">
              <a:latin typeface="华文细黑" panose="02010600040101010101" pitchFamily="2" charset="-122"/>
              <a:ea typeface="华文细黑" panose="02010600040101010101" pitchFamily="2" charset="-122"/>
            </a:endParaRPr>
          </a:p>
          <a:p>
            <a:pPr eaLnBrk="1" hangingPunct="1"/>
            <a:r>
              <a:rPr lang="zh-CN" altLang="en-US" b="1" dirty="0">
                <a:latin typeface="华文细黑" panose="02010600040101010101" pitchFamily="2" charset="-122"/>
                <a:ea typeface="华文细黑" panose="02010600040101010101" pitchFamily="2" charset="-122"/>
              </a:rPr>
              <a:t>若使用</a:t>
            </a:r>
            <a:r>
              <a:rPr lang="en-US" altLang="zh-CN" b="1" dirty="0" err="1">
                <a:latin typeface="华文细黑" panose="02010600040101010101" pitchFamily="2" charset="-122"/>
                <a:ea typeface="华文细黑" panose="02010600040101010101" pitchFamily="2" charset="-122"/>
              </a:rPr>
              <a:t>S→ε</a:t>
            </a:r>
            <a:r>
              <a:rPr lang="zh-CN" altLang="en-US" b="1" dirty="0">
                <a:latin typeface="华文细黑" panose="02010600040101010101" pitchFamily="2" charset="-122"/>
                <a:ea typeface="华文细黑" panose="02010600040101010101" pitchFamily="2" charset="-122"/>
              </a:rPr>
              <a:t>产生式，将去掉句型中的某个</a:t>
            </a:r>
            <a:r>
              <a:rPr lang="en-US" altLang="zh-CN" b="1" dirty="0">
                <a:latin typeface="华文细黑" panose="02010600040101010101" pitchFamily="2" charset="-122"/>
                <a:ea typeface="华文细黑" panose="02010600040101010101" pitchFamily="2" charset="-122"/>
              </a:rPr>
              <a:t>S</a:t>
            </a:r>
            <a:r>
              <a:rPr lang="zh-CN" altLang="en-US" b="1" dirty="0">
                <a:latin typeface="华文细黑" panose="02010600040101010101" pitchFamily="2" charset="-122"/>
                <a:ea typeface="华文细黑" panose="02010600040101010101" pitchFamily="2" charset="-122"/>
              </a:rPr>
              <a:t>，这就使得句子中左右圆括号的配对和嵌套具有随意性。</a:t>
            </a:r>
            <a:endParaRPr lang="zh-CN" altLang="en-US" b="1" dirty="0">
              <a:latin typeface="华文细黑" panose="02010600040101010101" pitchFamily="2" charset="-122"/>
              <a:ea typeface="华文细黑" panose="02010600040101010101" pitchFamily="2" charset="-122"/>
            </a:endParaRPr>
          </a:p>
        </p:txBody>
      </p:sp>
      <p:sp>
        <p:nvSpPr>
          <p:cNvPr id="5529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3AB4192-66BB-4555-9EB0-4B43D0ADB1D0}"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5299" name="Rectangle 2"/>
          <p:cNvSpPr>
            <a:spLocks noGrp="1" noChangeArrowheads="1"/>
          </p:cNvSpPr>
          <p:nvPr>
            <p:ph type="title"/>
          </p:nvPr>
        </p:nvSpPr>
        <p:spPr>
          <a:xfrm>
            <a:off x="685800" y="228600"/>
            <a:ext cx="7772400" cy="533400"/>
          </a:xfrm>
        </p:spPr>
        <p:txBody>
          <a:bodyPr/>
          <a:lstStyle/>
          <a:p>
            <a:pPr eaLnBrk="1" hangingPunct="1"/>
            <a:r>
              <a:rPr lang="zh-CN" altLang="en-US" b="1">
                <a:solidFill>
                  <a:srgbClr val="A50021"/>
                </a:solidFill>
                <a:latin typeface="华文细黑" panose="02010600040101010101" pitchFamily="2" charset="-122"/>
              </a:rPr>
              <a:t>文法练习</a:t>
            </a:r>
            <a:endParaRPr lang="zh-CN" altLang="en-US" b="1">
              <a:solidFill>
                <a:srgbClr val="A50021"/>
              </a:solidFill>
              <a:latin typeface="华文细黑" panose="02010600040101010101" pitchFamily="2" charset="-122"/>
            </a:endParaRPr>
          </a:p>
        </p:txBody>
      </p:sp>
      <p:sp>
        <p:nvSpPr>
          <p:cNvPr id="5530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01" name="Rectangle 4"/>
          <p:cNvSpPr>
            <a:spLocks noChangeArrowheads="1"/>
          </p:cNvSpPr>
          <p:nvPr/>
        </p:nvSpPr>
        <p:spPr bwMode="auto">
          <a:xfrm>
            <a:off x="35496" y="1052513"/>
            <a:ext cx="669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ea typeface="华文细黑" panose="02010600040101010101" pitchFamily="2" charset="-122"/>
              </a:rPr>
              <a:t>例：已知下列文法，求文法生成的语言是什么 ？</a:t>
            </a:r>
            <a:endParaRPr lang="zh-CN" altLang="en-US" b="1" dirty="0">
              <a:ea typeface="华文细黑" panose="02010600040101010101" pitchFamily="2" charset="-122"/>
            </a:endParaRPr>
          </a:p>
        </p:txBody>
      </p:sp>
      <p:sp>
        <p:nvSpPr>
          <p:cNvPr id="55302" name="Rectangle 5"/>
          <p:cNvSpPr>
            <a:spLocks noChangeArrowheads="1"/>
          </p:cNvSpPr>
          <p:nvPr/>
        </p:nvSpPr>
        <p:spPr bwMode="auto">
          <a:xfrm>
            <a:off x="251520" y="1479698"/>
            <a:ext cx="29193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000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ea typeface="华文细黑" panose="02010600040101010101" pitchFamily="2" charset="-122"/>
              </a:rPr>
              <a:t>（</a:t>
            </a:r>
            <a:r>
              <a:rPr lang="en-US" altLang="zh-CN" b="1" dirty="0">
                <a:ea typeface="华文细黑" panose="02010600040101010101" pitchFamily="2" charset="-122"/>
              </a:rPr>
              <a:t>3</a:t>
            </a:r>
            <a:r>
              <a:rPr lang="zh-CN" altLang="en-US" b="1" dirty="0">
                <a:ea typeface="华文细黑" panose="02010600040101010101" pitchFamily="2" charset="-122"/>
              </a:rPr>
              <a:t>）</a:t>
            </a:r>
            <a:r>
              <a:rPr lang="en-US" altLang="zh-CN" b="1" dirty="0">
                <a:latin typeface="Cambria Math" panose="02040503050406030204" pitchFamily="18" charset="0"/>
                <a:ea typeface="Cambria Math" panose="02040503050406030204" pitchFamily="18" charset="0"/>
              </a:rPr>
              <a:t>S→S</a:t>
            </a:r>
            <a:r>
              <a:rPr lang="zh-CN" altLang="en-US" b="1" dirty="0">
                <a:latin typeface="Cambria Math" panose="02040503050406030204" pitchFamily="18" charset="0"/>
                <a:ea typeface="华文细黑" panose="02010600040101010101" pitchFamily="2" charset="-122"/>
              </a:rPr>
              <a:t>（</a:t>
            </a:r>
            <a:r>
              <a:rPr lang="en-US" altLang="zh-CN" b="1" dirty="0">
                <a:latin typeface="Cambria Math" panose="02040503050406030204" pitchFamily="18" charset="0"/>
                <a:ea typeface="Cambria Math" panose="02040503050406030204" pitchFamily="18" charset="0"/>
              </a:rPr>
              <a:t>S</a:t>
            </a:r>
            <a:r>
              <a:rPr lang="zh-CN" altLang="en-US" b="1" dirty="0">
                <a:latin typeface="Cambria Math" panose="02040503050406030204" pitchFamily="18" charset="0"/>
                <a:ea typeface="华文细黑" panose="02010600040101010101" pitchFamily="2" charset="-122"/>
              </a:rPr>
              <a:t>）</a:t>
            </a:r>
            <a:r>
              <a:rPr lang="en-US" altLang="zh-CN" b="1" dirty="0">
                <a:latin typeface="Cambria Math" panose="02040503050406030204" pitchFamily="18" charset="0"/>
                <a:ea typeface="Cambria Math" panose="02040503050406030204" pitchFamily="18" charset="0"/>
              </a:rPr>
              <a:t>S |ε</a:t>
            </a:r>
            <a:endParaRPr lang="en-US" altLang="zh-CN" b="1" dirty="0">
              <a:latin typeface="Cambria Math" panose="02040503050406030204" pitchFamily="18" charset="0"/>
              <a:ea typeface="Cambria Math" panose="02040503050406030204" pitchFamily="18" charset="0"/>
            </a:endParaRPr>
          </a:p>
        </p:txBody>
      </p:sp>
      <p:sp>
        <p:nvSpPr>
          <p:cNvPr id="398342" name="Text Box 6"/>
          <p:cNvSpPr txBox="1">
            <a:spLocks noChangeArrowheads="1"/>
          </p:cNvSpPr>
          <p:nvPr/>
        </p:nvSpPr>
        <p:spPr bwMode="auto">
          <a:xfrm>
            <a:off x="35496" y="2060575"/>
            <a:ext cx="57610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ea typeface="华文细黑" panose="02010600040101010101" pitchFamily="2" charset="-122"/>
              </a:rPr>
              <a:t>解</a:t>
            </a:r>
            <a:r>
              <a:rPr lang="zh-CN" altLang="en-US" dirty="0">
                <a:ea typeface="华文细黑" panose="02010600040101010101" pitchFamily="2" charset="-122"/>
              </a:rPr>
              <a:t>：</a:t>
            </a:r>
            <a:endParaRPr lang="zh-CN" altLang="en-US" b="1" dirty="0">
              <a:latin typeface="华文细黑" panose="02010600040101010101" pitchFamily="2" charset="-122"/>
              <a:ea typeface="华文细黑" panose="02010600040101010101" pitchFamily="2" charset="-122"/>
            </a:endParaRPr>
          </a:p>
          <a:p>
            <a:pPr eaLnBrk="1" hangingPunct="1"/>
            <a:r>
              <a:rPr lang="en-US" altLang="zh-CN" b="1" dirty="0">
                <a:ea typeface="华文细黑" panose="02010600040101010101" pitchFamily="2" charset="-122"/>
              </a:rPr>
              <a:t>L</a:t>
            </a:r>
            <a:r>
              <a:rPr lang="zh-CN" altLang="en-US" b="1" dirty="0">
                <a:ea typeface="华文细黑" panose="02010600040101010101" pitchFamily="2" charset="-122"/>
              </a:rPr>
              <a:t>（</a:t>
            </a:r>
            <a:r>
              <a:rPr lang="en-US" altLang="zh-CN" b="1" dirty="0">
                <a:ea typeface="华文细黑" panose="02010600040101010101" pitchFamily="2" charset="-122"/>
              </a:rPr>
              <a:t>G</a:t>
            </a:r>
            <a:r>
              <a:rPr lang="zh-CN" altLang="en-US" b="1" dirty="0">
                <a:ea typeface="华文细黑" panose="02010600040101010101" pitchFamily="2" charset="-122"/>
              </a:rPr>
              <a:t>）</a:t>
            </a:r>
            <a:r>
              <a:rPr lang="en-US" altLang="zh-CN" b="1" dirty="0">
                <a:ea typeface="华文细黑" panose="02010600040101010101" pitchFamily="2" charset="-122"/>
              </a:rPr>
              <a:t>={α|α</a:t>
            </a:r>
            <a:r>
              <a:rPr lang="zh-CN" altLang="en-US" b="1" dirty="0">
                <a:ea typeface="华文细黑" panose="02010600040101010101" pitchFamily="2" charset="-122"/>
              </a:rPr>
              <a:t>为空串或可任意嵌套的配对的左右圆括号序列</a:t>
            </a:r>
            <a:r>
              <a:rPr lang="zh-CN" altLang="en-US" dirty="0">
                <a:ea typeface="华文细黑" panose="02010600040101010101" pitchFamily="2" charset="-122"/>
              </a:rPr>
              <a:t> </a:t>
            </a:r>
            <a:r>
              <a:rPr lang="en-US" altLang="zh-CN" dirty="0">
                <a:ea typeface="华文细黑" panose="02010600040101010101" pitchFamily="2" charset="-122"/>
              </a:rPr>
              <a:t>}</a:t>
            </a:r>
            <a:endParaRPr lang="en-US" altLang="zh-CN" dirty="0">
              <a:ea typeface="华文细黑" panose="02010600040101010101" pitchFamily="2" charset="-122"/>
            </a:endParaRPr>
          </a:p>
        </p:txBody>
      </p:sp>
      <p:grpSp>
        <p:nvGrpSpPr>
          <p:cNvPr id="2" name="Group 7"/>
          <p:cNvGrpSpPr/>
          <p:nvPr/>
        </p:nvGrpSpPr>
        <p:grpSpPr bwMode="auto">
          <a:xfrm>
            <a:off x="6492881" y="3455988"/>
            <a:ext cx="504825" cy="528637"/>
            <a:chOff x="4059" y="2795"/>
            <a:chExt cx="318" cy="333"/>
          </a:xfrm>
        </p:grpSpPr>
        <p:sp>
          <p:nvSpPr>
            <p:cNvPr id="55351" name="Line 8"/>
            <p:cNvSpPr>
              <a:spLocks noChangeShapeType="1"/>
            </p:cNvSpPr>
            <p:nvPr/>
          </p:nvSpPr>
          <p:spPr bwMode="auto">
            <a:xfrm>
              <a:off x="4171" y="2795"/>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52" name="Text Box 9"/>
            <p:cNvSpPr txBox="1">
              <a:spLocks noChangeArrowheads="1"/>
            </p:cNvSpPr>
            <p:nvPr/>
          </p:nvSpPr>
          <p:spPr bwMode="auto">
            <a:xfrm>
              <a:off x="4059" y="2840"/>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ε</a:t>
              </a:r>
              <a:endParaRPr lang="en-US" altLang="zh-CN" b="1" dirty="0">
                <a:ea typeface="华文细黑" panose="02010600040101010101" pitchFamily="2" charset="-122"/>
              </a:endParaRPr>
            </a:p>
          </p:txBody>
        </p:sp>
      </p:grpSp>
      <p:grpSp>
        <p:nvGrpSpPr>
          <p:cNvPr id="55305" name="Group 10"/>
          <p:cNvGrpSpPr/>
          <p:nvPr/>
        </p:nvGrpSpPr>
        <p:grpSpPr bwMode="auto">
          <a:xfrm>
            <a:off x="6527800" y="1246188"/>
            <a:ext cx="2170113" cy="2778125"/>
            <a:chOff x="4112" y="785"/>
            <a:chExt cx="1367" cy="1750"/>
          </a:xfrm>
        </p:grpSpPr>
        <p:grpSp>
          <p:nvGrpSpPr>
            <p:cNvPr id="55310" name="Group 11"/>
            <p:cNvGrpSpPr/>
            <p:nvPr/>
          </p:nvGrpSpPr>
          <p:grpSpPr bwMode="auto">
            <a:xfrm>
              <a:off x="4286" y="785"/>
              <a:ext cx="1088" cy="679"/>
              <a:chOff x="4286" y="785"/>
              <a:chExt cx="1088" cy="679"/>
            </a:xfrm>
          </p:grpSpPr>
          <p:sp>
            <p:nvSpPr>
              <p:cNvPr id="55342" name="Text Box 12"/>
              <p:cNvSpPr txBox="1">
                <a:spLocks noChangeArrowheads="1"/>
              </p:cNvSpPr>
              <p:nvPr/>
            </p:nvSpPr>
            <p:spPr bwMode="auto">
              <a:xfrm>
                <a:off x="4544" y="78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华文细黑" panose="02010600040101010101" pitchFamily="2" charset="-122"/>
                  </a:rPr>
                  <a:t>S</a:t>
                </a:r>
                <a:endParaRPr lang="en-US" altLang="zh-CN" dirty="0">
                  <a:ea typeface="华文细黑" panose="02010600040101010101" pitchFamily="2" charset="-122"/>
                </a:endParaRPr>
              </a:p>
            </p:txBody>
          </p:sp>
          <p:sp>
            <p:nvSpPr>
              <p:cNvPr id="55343" name="Text Box 13"/>
              <p:cNvSpPr txBox="1">
                <a:spLocks noChangeArrowheads="1"/>
              </p:cNvSpPr>
              <p:nvPr/>
            </p:nvSpPr>
            <p:spPr bwMode="auto">
              <a:xfrm>
                <a:off x="4286" y="116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华文细黑" panose="02010600040101010101" pitchFamily="2" charset="-122"/>
                  </a:rPr>
                  <a:t>S</a:t>
                </a:r>
                <a:endParaRPr lang="en-US" altLang="zh-CN" dirty="0">
                  <a:ea typeface="华文细黑" panose="02010600040101010101" pitchFamily="2" charset="-122"/>
                </a:endParaRPr>
              </a:p>
            </p:txBody>
          </p:sp>
          <p:sp>
            <p:nvSpPr>
              <p:cNvPr id="55344" name="Text Box 14"/>
              <p:cNvSpPr txBox="1">
                <a:spLocks noChangeArrowheads="1"/>
              </p:cNvSpPr>
              <p:nvPr/>
            </p:nvSpPr>
            <p:spPr bwMode="auto">
              <a:xfrm>
                <a:off x="4624" y="1176"/>
                <a:ext cx="7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华文细黑" panose="02010600040101010101" pitchFamily="2" charset="-122"/>
                  </a:rPr>
                  <a:t>S </a:t>
                </a:r>
                <a:r>
                  <a:rPr lang="zh-CN" altLang="en-US" dirty="0">
                    <a:ea typeface="华文细黑" panose="02010600040101010101" pitchFamily="2" charset="-122"/>
                  </a:rPr>
                  <a:t>）</a:t>
                </a:r>
                <a:r>
                  <a:rPr lang="en-US" altLang="zh-CN" dirty="0">
                    <a:ea typeface="华文细黑" panose="02010600040101010101" pitchFamily="2" charset="-122"/>
                  </a:rPr>
                  <a:t>S</a:t>
                </a:r>
                <a:endParaRPr lang="en-US" altLang="zh-CN" dirty="0">
                  <a:ea typeface="华文细黑" panose="02010600040101010101" pitchFamily="2" charset="-122"/>
                </a:endParaRPr>
              </a:p>
            </p:txBody>
          </p:sp>
          <p:sp>
            <p:nvSpPr>
              <p:cNvPr id="55345" name="Text Box 15"/>
              <p:cNvSpPr txBox="1">
                <a:spLocks noChangeArrowheads="1"/>
              </p:cNvSpPr>
              <p:nvPr/>
            </p:nvSpPr>
            <p:spPr bwMode="auto">
              <a:xfrm>
                <a:off x="4394" y="1158"/>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ea typeface="华文细黑" panose="02010600040101010101" pitchFamily="2" charset="-122"/>
                  </a:rPr>
                  <a:t>（</a:t>
                </a:r>
                <a:endParaRPr lang="zh-CN" altLang="en-US">
                  <a:ea typeface="华文细黑" panose="02010600040101010101" pitchFamily="2" charset="-122"/>
                </a:endParaRPr>
              </a:p>
            </p:txBody>
          </p:sp>
          <p:sp>
            <p:nvSpPr>
              <p:cNvPr id="55346" name="Line 16"/>
              <p:cNvSpPr>
                <a:spLocks noChangeShapeType="1"/>
              </p:cNvSpPr>
              <p:nvPr/>
            </p:nvSpPr>
            <p:spPr bwMode="auto">
              <a:xfrm flipH="1">
                <a:off x="4422" y="1026"/>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47" name="Line 17"/>
              <p:cNvSpPr>
                <a:spLocks noChangeShapeType="1"/>
              </p:cNvSpPr>
              <p:nvPr/>
            </p:nvSpPr>
            <p:spPr bwMode="auto">
              <a:xfrm flipH="1">
                <a:off x="4614" y="1026"/>
                <a:ext cx="35" cy="20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48" name="Line 18"/>
              <p:cNvSpPr>
                <a:spLocks noChangeShapeType="1"/>
              </p:cNvSpPr>
              <p:nvPr/>
            </p:nvSpPr>
            <p:spPr bwMode="auto">
              <a:xfrm>
                <a:off x="4649" y="1026"/>
                <a:ext cx="9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49" name="Line 19"/>
              <p:cNvSpPr>
                <a:spLocks noChangeShapeType="1"/>
              </p:cNvSpPr>
              <p:nvPr/>
            </p:nvSpPr>
            <p:spPr bwMode="auto">
              <a:xfrm>
                <a:off x="4649" y="1026"/>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50" name="Line 20"/>
              <p:cNvSpPr>
                <a:spLocks noChangeShapeType="1"/>
              </p:cNvSpPr>
              <p:nvPr/>
            </p:nvSpPr>
            <p:spPr bwMode="auto">
              <a:xfrm>
                <a:off x="4649" y="1026"/>
                <a:ext cx="408"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5311" name="Group 21"/>
            <p:cNvGrpSpPr/>
            <p:nvPr/>
          </p:nvGrpSpPr>
          <p:grpSpPr bwMode="auto">
            <a:xfrm>
              <a:off x="4370" y="1427"/>
              <a:ext cx="1088" cy="438"/>
              <a:chOff x="4286" y="1026"/>
              <a:chExt cx="1088" cy="438"/>
            </a:xfrm>
          </p:grpSpPr>
          <p:sp>
            <p:nvSpPr>
              <p:cNvPr id="55334" name="Text Box 23"/>
              <p:cNvSpPr txBox="1">
                <a:spLocks noChangeArrowheads="1"/>
              </p:cNvSpPr>
              <p:nvPr/>
            </p:nvSpPr>
            <p:spPr bwMode="auto">
              <a:xfrm>
                <a:off x="4286" y="116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55335" name="Text Box 24"/>
              <p:cNvSpPr txBox="1">
                <a:spLocks noChangeArrowheads="1"/>
              </p:cNvSpPr>
              <p:nvPr/>
            </p:nvSpPr>
            <p:spPr bwMode="auto">
              <a:xfrm>
                <a:off x="4624" y="1176"/>
                <a:ext cx="7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 </a:t>
                </a:r>
                <a:r>
                  <a:rPr lang="zh-CN" altLang="en-US">
                    <a:ea typeface="华文细黑" panose="02010600040101010101" pitchFamily="2" charset="-122"/>
                  </a:rPr>
                  <a:t>）</a:t>
                </a:r>
                <a:r>
                  <a:rPr lang="en-US" altLang="zh-CN">
                    <a:ea typeface="华文细黑" panose="02010600040101010101" pitchFamily="2" charset="-122"/>
                  </a:rPr>
                  <a:t>S</a:t>
                </a:r>
                <a:endParaRPr lang="en-US" altLang="zh-CN">
                  <a:ea typeface="华文细黑" panose="02010600040101010101" pitchFamily="2" charset="-122"/>
                </a:endParaRPr>
              </a:p>
            </p:txBody>
          </p:sp>
          <p:sp>
            <p:nvSpPr>
              <p:cNvPr id="55336" name="Text Box 25"/>
              <p:cNvSpPr txBox="1">
                <a:spLocks noChangeArrowheads="1"/>
              </p:cNvSpPr>
              <p:nvPr/>
            </p:nvSpPr>
            <p:spPr bwMode="auto">
              <a:xfrm>
                <a:off x="4394" y="1158"/>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ea typeface="华文细黑" panose="02010600040101010101" pitchFamily="2" charset="-122"/>
                  </a:rPr>
                  <a:t>（</a:t>
                </a:r>
                <a:endParaRPr lang="zh-CN" altLang="en-US">
                  <a:ea typeface="华文细黑" panose="02010600040101010101" pitchFamily="2" charset="-122"/>
                </a:endParaRPr>
              </a:p>
            </p:txBody>
          </p:sp>
          <p:sp>
            <p:nvSpPr>
              <p:cNvPr id="55337" name="Line 26"/>
              <p:cNvSpPr>
                <a:spLocks noChangeShapeType="1"/>
              </p:cNvSpPr>
              <p:nvPr/>
            </p:nvSpPr>
            <p:spPr bwMode="auto">
              <a:xfrm flipH="1">
                <a:off x="4422" y="1026"/>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38" name="Line 27"/>
              <p:cNvSpPr>
                <a:spLocks noChangeShapeType="1"/>
              </p:cNvSpPr>
              <p:nvPr/>
            </p:nvSpPr>
            <p:spPr bwMode="auto">
              <a:xfrm flipH="1">
                <a:off x="4614" y="1026"/>
                <a:ext cx="35" cy="20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39" name="Line 28"/>
              <p:cNvSpPr>
                <a:spLocks noChangeShapeType="1"/>
              </p:cNvSpPr>
              <p:nvPr/>
            </p:nvSpPr>
            <p:spPr bwMode="auto">
              <a:xfrm>
                <a:off x="4649" y="1026"/>
                <a:ext cx="9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40" name="Line 29"/>
              <p:cNvSpPr>
                <a:spLocks noChangeShapeType="1"/>
              </p:cNvSpPr>
              <p:nvPr/>
            </p:nvSpPr>
            <p:spPr bwMode="auto">
              <a:xfrm>
                <a:off x="4649" y="1026"/>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41" name="Line 30"/>
              <p:cNvSpPr>
                <a:spLocks noChangeShapeType="1"/>
              </p:cNvSpPr>
              <p:nvPr/>
            </p:nvSpPr>
            <p:spPr bwMode="auto">
              <a:xfrm>
                <a:off x="4649" y="1026"/>
                <a:ext cx="408"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5312" name="Group 31"/>
            <p:cNvGrpSpPr/>
            <p:nvPr/>
          </p:nvGrpSpPr>
          <p:grpSpPr bwMode="auto">
            <a:xfrm>
              <a:off x="4112" y="1563"/>
              <a:ext cx="1088" cy="679"/>
              <a:chOff x="4286" y="785"/>
              <a:chExt cx="1088" cy="679"/>
            </a:xfrm>
          </p:grpSpPr>
          <p:sp>
            <p:nvSpPr>
              <p:cNvPr id="55325" name="Text Box 32"/>
              <p:cNvSpPr txBox="1">
                <a:spLocks noChangeArrowheads="1"/>
              </p:cNvSpPr>
              <p:nvPr/>
            </p:nvSpPr>
            <p:spPr bwMode="auto">
              <a:xfrm>
                <a:off x="4544" y="78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55326" name="Text Box 33"/>
              <p:cNvSpPr txBox="1">
                <a:spLocks noChangeArrowheads="1"/>
              </p:cNvSpPr>
              <p:nvPr/>
            </p:nvSpPr>
            <p:spPr bwMode="auto">
              <a:xfrm>
                <a:off x="4286" y="116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55327" name="Text Box 34"/>
              <p:cNvSpPr txBox="1">
                <a:spLocks noChangeArrowheads="1"/>
              </p:cNvSpPr>
              <p:nvPr/>
            </p:nvSpPr>
            <p:spPr bwMode="auto">
              <a:xfrm>
                <a:off x="4624" y="1176"/>
                <a:ext cx="7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 </a:t>
                </a:r>
                <a:r>
                  <a:rPr lang="zh-CN" altLang="en-US">
                    <a:ea typeface="华文细黑" panose="02010600040101010101" pitchFamily="2" charset="-122"/>
                  </a:rPr>
                  <a:t>）</a:t>
                </a:r>
                <a:r>
                  <a:rPr lang="en-US" altLang="zh-CN">
                    <a:ea typeface="华文细黑" panose="02010600040101010101" pitchFamily="2" charset="-122"/>
                  </a:rPr>
                  <a:t>S</a:t>
                </a:r>
                <a:endParaRPr lang="en-US" altLang="zh-CN">
                  <a:ea typeface="华文细黑" panose="02010600040101010101" pitchFamily="2" charset="-122"/>
                </a:endParaRPr>
              </a:p>
            </p:txBody>
          </p:sp>
          <p:sp>
            <p:nvSpPr>
              <p:cNvPr id="55328" name="Text Box 35"/>
              <p:cNvSpPr txBox="1">
                <a:spLocks noChangeArrowheads="1"/>
              </p:cNvSpPr>
              <p:nvPr/>
            </p:nvSpPr>
            <p:spPr bwMode="auto">
              <a:xfrm>
                <a:off x="4394" y="1158"/>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ea typeface="华文细黑" panose="02010600040101010101" pitchFamily="2" charset="-122"/>
                  </a:rPr>
                  <a:t>（</a:t>
                </a:r>
                <a:endParaRPr lang="zh-CN" altLang="en-US">
                  <a:ea typeface="华文细黑" panose="02010600040101010101" pitchFamily="2" charset="-122"/>
                </a:endParaRPr>
              </a:p>
            </p:txBody>
          </p:sp>
          <p:sp>
            <p:nvSpPr>
              <p:cNvPr id="55329" name="Line 36"/>
              <p:cNvSpPr>
                <a:spLocks noChangeShapeType="1"/>
              </p:cNvSpPr>
              <p:nvPr/>
            </p:nvSpPr>
            <p:spPr bwMode="auto">
              <a:xfrm flipH="1">
                <a:off x="4422" y="1026"/>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30" name="Line 37"/>
              <p:cNvSpPr>
                <a:spLocks noChangeShapeType="1"/>
              </p:cNvSpPr>
              <p:nvPr/>
            </p:nvSpPr>
            <p:spPr bwMode="auto">
              <a:xfrm flipH="1">
                <a:off x="4614" y="1026"/>
                <a:ext cx="35" cy="20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31" name="Line 38"/>
              <p:cNvSpPr>
                <a:spLocks noChangeShapeType="1"/>
              </p:cNvSpPr>
              <p:nvPr/>
            </p:nvSpPr>
            <p:spPr bwMode="auto">
              <a:xfrm>
                <a:off x="4649" y="1026"/>
                <a:ext cx="9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32" name="Line 39"/>
              <p:cNvSpPr>
                <a:spLocks noChangeShapeType="1"/>
              </p:cNvSpPr>
              <p:nvPr/>
            </p:nvSpPr>
            <p:spPr bwMode="auto">
              <a:xfrm>
                <a:off x="4649" y="1026"/>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33" name="Line 40"/>
              <p:cNvSpPr>
                <a:spLocks noChangeShapeType="1"/>
              </p:cNvSpPr>
              <p:nvPr/>
            </p:nvSpPr>
            <p:spPr bwMode="auto">
              <a:xfrm>
                <a:off x="4649" y="1026"/>
                <a:ext cx="408"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5313" name="Group 41"/>
            <p:cNvGrpSpPr/>
            <p:nvPr/>
          </p:nvGrpSpPr>
          <p:grpSpPr bwMode="auto">
            <a:xfrm>
              <a:off x="4471" y="2191"/>
              <a:ext cx="363" cy="327"/>
              <a:chOff x="4084" y="2795"/>
              <a:chExt cx="363" cy="327"/>
            </a:xfrm>
          </p:grpSpPr>
          <p:sp>
            <p:nvSpPr>
              <p:cNvPr id="55323" name="Line 42"/>
              <p:cNvSpPr>
                <a:spLocks noChangeShapeType="1"/>
              </p:cNvSpPr>
              <p:nvPr/>
            </p:nvSpPr>
            <p:spPr bwMode="auto">
              <a:xfrm>
                <a:off x="4171" y="2795"/>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24" name="Text Box 43"/>
              <p:cNvSpPr txBox="1">
                <a:spLocks noChangeArrowheads="1"/>
              </p:cNvSpPr>
              <p:nvPr/>
            </p:nvSpPr>
            <p:spPr bwMode="auto">
              <a:xfrm>
                <a:off x="4084" y="2834"/>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ε</a:t>
                </a:r>
                <a:endParaRPr lang="en-US" altLang="zh-CN" b="1" dirty="0">
                  <a:ea typeface="华文细黑" panose="02010600040101010101" pitchFamily="2" charset="-122"/>
                </a:endParaRPr>
              </a:p>
            </p:txBody>
          </p:sp>
        </p:grpSp>
        <p:grpSp>
          <p:nvGrpSpPr>
            <p:cNvPr id="55314" name="Group 44"/>
            <p:cNvGrpSpPr/>
            <p:nvPr/>
          </p:nvGrpSpPr>
          <p:grpSpPr bwMode="auto">
            <a:xfrm>
              <a:off x="4800" y="2205"/>
              <a:ext cx="363" cy="330"/>
              <a:chOff x="4074" y="2795"/>
              <a:chExt cx="363" cy="330"/>
            </a:xfrm>
          </p:grpSpPr>
          <p:sp>
            <p:nvSpPr>
              <p:cNvPr id="55321" name="Line 45"/>
              <p:cNvSpPr>
                <a:spLocks noChangeShapeType="1"/>
              </p:cNvSpPr>
              <p:nvPr/>
            </p:nvSpPr>
            <p:spPr bwMode="auto">
              <a:xfrm>
                <a:off x="4171" y="2795"/>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22" name="Text Box 46"/>
              <p:cNvSpPr txBox="1">
                <a:spLocks noChangeArrowheads="1"/>
              </p:cNvSpPr>
              <p:nvPr/>
            </p:nvSpPr>
            <p:spPr bwMode="auto">
              <a:xfrm>
                <a:off x="4074" y="2837"/>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华文细黑" panose="02010600040101010101" pitchFamily="2" charset="-122"/>
                  </a:rPr>
                  <a:t>ε</a:t>
                </a:r>
                <a:endParaRPr lang="en-US" altLang="zh-CN" b="1">
                  <a:ea typeface="华文细黑" panose="02010600040101010101" pitchFamily="2" charset="-122"/>
                </a:endParaRPr>
              </a:p>
            </p:txBody>
          </p:sp>
        </p:grpSp>
        <p:grpSp>
          <p:nvGrpSpPr>
            <p:cNvPr id="55315" name="Group 47"/>
            <p:cNvGrpSpPr/>
            <p:nvPr/>
          </p:nvGrpSpPr>
          <p:grpSpPr bwMode="auto">
            <a:xfrm>
              <a:off x="5072" y="1842"/>
              <a:ext cx="303" cy="333"/>
              <a:chOff x="4074" y="2795"/>
              <a:chExt cx="303" cy="333"/>
            </a:xfrm>
          </p:grpSpPr>
          <p:sp>
            <p:nvSpPr>
              <p:cNvPr id="55319" name="Line 48"/>
              <p:cNvSpPr>
                <a:spLocks noChangeShapeType="1"/>
              </p:cNvSpPr>
              <p:nvPr/>
            </p:nvSpPr>
            <p:spPr bwMode="auto">
              <a:xfrm>
                <a:off x="4171" y="2795"/>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20" name="Text Box 49"/>
              <p:cNvSpPr txBox="1">
                <a:spLocks noChangeArrowheads="1"/>
              </p:cNvSpPr>
              <p:nvPr/>
            </p:nvSpPr>
            <p:spPr bwMode="auto">
              <a:xfrm>
                <a:off x="4074" y="2840"/>
                <a:ext cx="3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ε</a:t>
                </a:r>
                <a:endParaRPr lang="en-US" altLang="zh-CN" b="1" dirty="0">
                  <a:ea typeface="华文细黑" panose="02010600040101010101" pitchFamily="2" charset="-122"/>
                </a:endParaRPr>
              </a:p>
            </p:txBody>
          </p:sp>
        </p:grpSp>
        <p:grpSp>
          <p:nvGrpSpPr>
            <p:cNvPr id="55316" name="Group 50"/>
            <p:cNvGrpSpPr/>
            <p:nvPr/>
          </p:nvGrpSpPr>
          <p:grpSpPr bwMode="auto">
            <a:xfrm>
              <a:off x="5103" y="1382"/>
              <a:ext cx="376" cy="288"/>
              <a:chOff x="5103" y="1382"/>
              <a:chExt cx="376" cy="288"/>
            </a:xfrm>
          </p:grpSpPr>
          <p:sp>
            <p:nvSpPr>
              <p:cNvPr id="55317" name="Text Box 51"/>
              <p:cNvSpPr txBox="1">
                <a:spLocks noChangeArrowheads="1"/>
              </p:cNvSpPr>
              <p:nvPr/>
            </p:nvSpPr>
            <p:spPr bwMode="auto">
              <a:xfrm>
                <a:off x="5176" y="1382"/>
                <a:ext cx="3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ε</a:t>
                </a:r>
                <a:endParaRPr lang="en-US" altLang="zh-CN" b="1" dirty="0">
                  <a:ea typeface="华文细黑" panose="02010600040101010101" pitchFamily="2" charset="-122"/>
                </a:endParaRPr>
              </a:p>
            </p:txBody>
          </p:sp>
          <p:sp>
            <p:nvSpPr>
              <p:cNvPr id="55318" name="Line 52"/>
              <p:cNvSpPr>
                <a:spLocks noChangeShapeType="1"/>
              </p:cNvSpPr>
              <p:nvPr/>
            </p:nvSpPr>
            <p:spPr bwMode="auto">
              <a:xfrm>
                <a:off x="5103" y="1389"/>
                <a:ext cx="136" cy="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 name="Group 53"/>
          <p:cNvGrpSpPr/>
          <p:nvPr/>
        </p:nvGrpSpPr>
        <p:grpSpPr bwMode="auto">
          <a:xfrm>
            <a:off x="6454775" y="2205038"/>
            <a:ext cx="576263" cy="461962"/>
            <a:chOff x="4066" y="1389"/>
            <a:chExt cx="363" cy="291"/>
          </a:xfrm>
        </p:grpSpPr>
        <p:sp>
          <p:nvSpPr>
            <p:cNvPr id="55308" name="Text Box 54"/>
            <p:cNvSpPr txBox="1">
              <a:spLocks noChangeArrowheads="1"/>
            </p:cNvSpPr>
            <p:nvPr/>
          </p:nvSpPr>
          <p:spPr bwMode="auto">
            <a:xfrm>
              <a:off x="4066" y="1392"/>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ε</a:t>
              </a:r>
              <a:endParaRPr lang="en-US" altLang="zh-CN" b="1" dirty="0">
                <a:ea typeface="华文细黑" panose="02010600040101010101" pitchFamily="2" charset="-122"/>
              </a:endParaRPr>
            </a:p>
          </p:txBody>
        </p:sp>
        <p:sp>
          <p:nvSpPr>
            <p:cNvPr id="55309" name="Line 55"/>
            <p:cNvSpPr>
              <a:spLocks noChangeShapeType="1"/>
            </p:cNvSpPr>
            <p:nvPr/>
          </p:nvSpPr>
          <p:spPr bwMode="auto">
            <a:xfrm flipH="1">
              <a:off x="4241" y="1389"/>
              <a:ext cx="136" cy="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5305"/>
                                        </p:tgtEl>
                                        <p:attrNameLst>
                                          <p:attrName>style.visibility</p:attrName>
                                        </p:attrNameLst>
                                      </p:cBhvr>
                                      <p:to>
                                        <p:strVal val="visible"/>
                                      </p:to>
                                    </p:set>
                                    <p:animEffect transition="in" filter="fade">
                                      <p:cBhvr>
                                        <p:cTn id="17" dur="1000"/>
                                        <p:tgtEl>
                                          <p:spTgt spid="55305"/>
                                        </p:tgtEl>
                                      </p:cBhvr>
                                    </p:animEffect>
                                    <p:anim calcmode="lin" valueType="num">
                                      <p:cBhvr>
                                        <p:cTn id="18" dur="1000" fill="hold"/>
                                        <p:tgtEl>
                                          <p:spTgt spid="55305"/>
                                        </p:tgtEl>
                                        <p:attrNameLst>
                                          <p:attrName>ppt_x</p:attrName>
                                        </p:attrNameLst>
                                      </p:cBhvr>
                                      <p:tavLst>
                                        <p:tav tm="0">
                                          <p:val>
                                            <p:strVal val="#ppt_x"/>
                                          </p:val>
                                        </p:tav>
                                        <p:tav tm="100000">
                                          <p:val>
                                            <p:strVal val="#ppt_x"/>
                                          </p:val>
                                        </p:tav>
                                      </p:tavLst>
                                    </p:anim>
                                    <p:anim calcmode="lin" valueType="num">
                                      <p:cBhvr>
                                        <p:cTn id="19" dur="1000" fill="hold"/>
                                        <p:tgtEl>
                                          <p:spTgt spid="5530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98392"/>
                                        </p:tgtEl>
                                        <p:attrNameLst>
                                          <p:attrName>style.visibility</p:attrName>
                                        </p:attrNameLst>
                                      </p:cBhvr>
                                      <p:to>
                                        <p:strVal val="visible"/>
                                      </p:to>
                                    </p:set>
                                    <p:animEffect transition="in" filter="blinds(horizontal)">
                                      <p:cBhvr>
                                        <p:cTn id="24" dur="500"/>
                                        <p:tgtEl>
                                          <p:spTgt spid="39839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98342"/>
                                        </p:tgtEl>
                                        <p:attrNameLst>
                                          <p:attrName>style.visibility</p:attrName>
                                        </p:attrNameLst>
                                      </p:cBhvr>
                                      <p:to>
                                        <p:strVal val="visible"/>
                                      </p:to>
                                    </p:set>
                                    <p:animEffect transition="in" filter="blinds(horizontal)">
                                      <p:cBhvr>
                                        <p:cTn id="29" dur="500"/>
                                        <p:tgtEl>
                                          <p:spTgt spid="398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92" grpId="0"/>
      <p:bldP spid="39834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A7CCFD-DAD8-4D80-89F6-41E246F85680}"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7347" name="Rectangle 2"/>
          <p:cNvSpPr>
            <a:spLocks noGrp="1" noChangeArrowheads="1"/>
          </p:cNvSpPr>
          <p:nvPr>
            <p:ph type="title"/>
          </p:nvPr>
        </p:nvSpPr>
        <p:spPr>
          <a:xfrm>
            <a:off x="685800" y="152400"/>
            <a:ext cx="7772400" cy="685800"/>
          </a:xfrm>
        </p:spPr>
        <p:txBody>
          <a:bodyPr/>
          <a:lstStyle/>
          <a:p>
            <a:pPr eaLnBrk="1" hangingPunct="1"/>
            <a:r>
              <a:rPr lang="en-US" altLang="zh-CN" b="1">
                <a:solidFill>
                  <a:srgbClr val="FF0000"/>
                </a:solidFill>
                <a:latin typeface="华文细黑" panose="02010600040101010101" pitchFamily="2" charset="-122"/>
              </a:rPr>
              <a:t>3.4 </a:t>
            </a:r>
            <a:r>
              <a:rPr lang="zh-CN" altLang="en-US" b="1">
                <a:solidFill>
                  <a:srgbClr val="FF0000"/>
                </a:solidFill>
                <a:latin typeface="华文细黑" panose="02010600040101010101" pitchFamily="2" charset="-122"/>
              </a:rPr>
              <a:t>文法和语言分类</a:t>
            </a:r>
            <a:r>
              <a:rPr lang="zh-CN" altLang="en-US">
                <a:solidFill>
                  <a:srgbClr val="FF0000"/>
                </a:solidFill>
                <a:latin typeface="华文细黑" panose="02010600040101010101" pitchFamily="2" charset="-122"/>
              </a:rPr>
              <a:t> </a:t>
            </a:r>
            <a:endParaRPr lang="zh-CN" altLang="en-US">
              <a:solidFill>
                <a:srgbClr val="FF0000"/>
              </a:solidFill>
              <a:latin typeface="华文细黑" panose="02010600040101010101" pitchFamily="2" charset="-122"/>
            </a:endParaRPr>
          </a:p>
        </p:txBody>
      </p:sp>
      <p:sp>
        <p:nvSpPr>
          <p:cNvPr id="57348"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49" name="Text Box 4"/>
          <p:cNvSpPr txBox="1">
            <a:spLocks noChangeArrowheads="1"/>
          </p:cNvSpPr>
          <p:nvPr/>
        </p:nvSpPr>
        <p:spPr bwMode="auto">
          <a:xfrm>
            <a:off x="304800" y="1484313"/>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00"/>
                </a:solidFill>
                <a:ea typeface="华文细黑" panose="02010600040101010101" pitchFamily="2" charset="-122"/>
                <a:cs typeface="Arial" panose="020B0604020202020204" pitchFamily="34" charset="0"/>
              </a:rPr>
              <a:t>         </a:t>
            </a:r>
            <a:r>
              <a:rPr lang="zh-CN" altLang="en-US" b="1">
                <a:solidFill>
                  <a:srgbClr val="000000"/>
                </a:solidFill>
                <a:ea typeface="华文细黑" panose="02010600040101010101" pitchFamily="2" charset="-122"/>
                <a:cs typeface="Arial" panose="020B0604020202020204" pitchFamily="34" charset="0"/>
              </a:rPr>
              <a:t>著名的语言学家乔姆斯基在</a:t>
            </a:r>
            <a:r>
              <a:rPr lang="en-US" altLang="zh-CN" b="1">
                <a:solidFill>
                  <a:srgbClr val="000000"/>
                </a:solidFill>
                <a:ea typeface="华文细黑" panose="02010600040101010101" pitchFamily="2" charset="-122"/>
                <a:cs typeface="Arial" panose="020B0604020202020204" pitchFamily="34" charset="0"/>
              </a:rPr>
              <a:t>1956</a:t>
            </a:r>
            <a:r>
              <a:rPr lang="zh-CN" altLang="en-US" b="1">
                <a:solidFill>
                  <a:srgbClr val="000000"/>
                </a:solidFill>
                <a:ea typeface="华文细黑" panose="02010600040101010101" pitchFamily="2" charset="-122"/>
                <a:cs typeface="Arial" panose="020B0604020202020204" pitchFamily="34" charset="0"/>
              </a:rPr>
              <a:t>年对形式语言进行了定义。根据文法中的规则的形式，可定义如下四类文法和相应的四种形式语言：</a:t>
            </a:r>
            <a:r>
              <a:rPr lang="zh-CN" altLang="en-US" b="1">
                <a:ea typeface="华文细黑" panose="02010600040101010101" pitchFamily="2" charset="-122"/>
                <a:cs typeface="Arial" panose="020B0604020202020204" pitchFamily="34" charset="0"/>
              </a:rPr>
              <a:t> </a:t>
            </a:r>
            <a:endParaRPr lang="zh-CN" altLang="en-US" b="1">
              <a:ea typeface="华文细黑" panose="02010600040101010101" pitchFamily="2" charset="-122"/>
              <a:cs typeface="Arial" panose="020B060402020202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15D8378-0DBC-4407-BCC9-5A63F0ADF0A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8371" name="Rectangle 2"/>
          <p:cNvSpPr>
            <a:spLocks noGrp="1" noChangeArrowheads="1"/>
          </p:cNvSpPr>
          <p:nvPr>
            <p:ph type="title"/>
          </p:nvPr>
        </p:nvSpPr>
        <p:spPr>
          <a:xfrm>
            <a:off x="611188" y="188913"/>
            <a:ext cx="7772400" cy="457200"/>
          </a:xfrm>
        </p:spPr>
        <p:txBody>
          <a:bodyPr/>
          <a:lstStyle/>
          <a:p>
            <a:pPr eaLnBrk="1" hangingPunct="1"/>
            <a:r>
              <a:rPr lang="zh-CN" altLang="en-US" sz="3600" b="1">
                <a:solidFill>
                  <a:srgbClr val="3333CC"/>
                </a:solidFill>
                <a:latin typeface="华文细黑" panose="02010600040101010101" pitchFamily="2" charset="-122"/>
              </a:rPr>
              <a:t>文法和语言分类</a:t>
            </a:r>
            <a:endParaRPr lang="zh-CN" altLang="en-US" sz="3600" b="1">
              <a:solidFill>
                <a:srgbClr val="3333CC"/>
              </a:solidFill>
              <a:latin typeface="华文细黑" panose="02010600040101010101" pitchFamily="2" charset="-122"/>
            </a:endParaRPr>
          </a:p>
        </p:txBody>
      </p:sp>
      <p:sp>
        <p:nvSpPr>
          <p:cNvPr id="58372"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73" name="Text Box 4"/>
          <p:cNvSpPr txBox="1">
            <a:spLocks noChangeArrowheads="1"/>
          </p:cNvSpPr>
          <p:nvPr/>
        </p:nvSpPr>
        <p:spPr bwMode="auto">
          <a:xfrm>
            <a:off x="342900" y="974725"/>
            <a:ext cx="84582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ea typeface="华文细黑" panose="02010600040101010101" pitchFamily="2" charset="-122"/>
              </a:rPr>
              <a:t>0</a:t>
            </a:r>
            <a:r>
              <a:rPr lang="zh-CN" altLang="en-US" b="1" dirty="0">
                <a:solidFill>
                  <a:srgbClr val="FF0000"/>
                </a:solidFill>
                <a:ea typeface="华文细黑" panose="02010600040101010101" pitchFamily="2" charset="-122"/>
              </a:rPr>
              <a:t>型文法</a:t>
            </a:r>
            <a:r>
              <a:rPr lang="en-US" altLang="zh-CN" b="1" dirty="0">
                <a:solidFill>
                  <a:srgbClr val="FF0000"/>
                </a:solidFill>
                <a:ea typeface="华文细黑" panose="02010600040101010101" pitchFamily="2" charset="-122"/>
              </a:rPr>
              <a:t>(</a:t>
            </a:r>
            <a:r>
              <a:rPr kumimoji="0" lang="zh-CN" altLang="en-US" b="1" dirty="0">
                <a:solidFill>
                  <a:srgbClr val="FF0000"/>
                </a:solidFill>
                <a:ea typeface="华文细黑" panose="02010600040101010101" pitchFamily="2" charset="-122"/>
              </a:rPr>
              <a:t>规则不受限制的文法</a:t>
            </a:r>
            <a:r>
              <a:rPr lang="en-US" altLang="zh-CN" b="1" dirty="0">
                <a:solidFill>
                  <a:srgbClr val="FF0000"/>
                </a:solidFill>
                <a:ea typeface="华文细黑" panose="02010600040101010101" pitchFamily="2" charset="-122"/>
              </a:rPr>
              <a:t>)</a:t>
            </a:r>
            <a:endParaRPr lang="en-US" altLang="zh-CN" b="1" dirty="0">
              <a:solidFill>
                <a:srgbClr val="FF0000"/>
              </a:solidFill>
              <a:ea typeface="华文细黑" panose="02010600040101010101" pitchFamily="2" charset="-122"/>
            </a:endParaRPr>
          </a:p>
          <a:p>
            <a:pPr algn="just" eaLnBrk="1" hangingPunct="1">
              <a:spcBef>
                <a:spcPct val="50000"/>
              </a:spcBef>
            </a:pPr>
            <a:r>
              <a:rPr lang="zh-CN" altLang="en-US" b="1" dirty="0">
                <a:solidFill>
                  <a:srgbClr val="000000"/>
                </a:solidFill>
                <a:ea typeface="华文细黑" panose="02010600040101010101" pitchFamily="2" charset="-122"/>
              </a:rPr>
              <a:t>若文法中有如下形式的规则：</a:t>
            </a:r>
            <a:endParaRPr lang="zh-CN" altLang="en-US" b="1" dirty="0">
              <a:ea typeface="华文细黑" panose="02010600040101010101" pitchFamily="2" charset="-122"/>
            </a:endParaRPr>
          </a:p>
          <a:p>
            <a:pPr algn="just" eaLnBrk="1" hangingPunct="1">
              <a:spcBef>
                <a:spcPct val="50000"/>
              </a:spcBef>
            </a:pPr>
            <a:r>
              <a:rPr lang="zh-CN" altLang="en-US" b="1" dirty="0">
                <a:solidFill>
                  <a:srgbClr val="000000"/>
                </a:solidFill>
                <a:ea typeface="华文细黑" panose="02010600040101010101" pitchFamily="2" charset="-122"/>
              </a:rPr>
              <a:t>        </a:t>
            </a:r>
            <a:r>
              <a:rPr lang="en-US" altLang="zh-CN" b="1" i="1" dirty="0">
                <a:solidFill>
                  <a:srgbClr val="000000"/>
                </a:solidFill>
                <a:ea typeface="华文细黑" panose="02010600040101010101" pitchFamily="2" charset="-122"/>
              </a:rPr>
              <a:t>α→β</a:t>
            </a:r>
            <a:r>
              <a:rPr lang="en-US" altLang="zh-CN" b="1" dirty="0">
                <a:solidFill>
                  <a:srgbClr val="000000"/>
                </a:solidFill>
                <a:ea typeface="华文细黑" panose="02010600040101010101" pitchFamily="2" charset="-122"/>
              </a:rPr>
              <a:t> </a:t>
            </a:r>
            <a:r>
              <a:rPr lang="zh-CN" altLang="en-US" b="1" dirty="0">
                <a:solidFill>
                  <a:srgbClr val="000000"/>
                </a:solidFill>
                <a:ea typeface="华文细黑" panose="02010600040101010101" pitchFamily="2" charset="-122"/>
              </a:rPr>
              <a:t>，其中</a:t>
            </a:r>
            <a:r>
              <a:rPr lang="en-US" altLang="zh-CN" b="1" i="1" dirty="0">
                <a:solidFill>
                  <a:srgbClr val="000000"/>
                </a:solidFill>
                <a:ea typeface="华文细黑" panose="02010600040101010101" pitchFamily="2" charset="-122"/>
              </a:rPr>
              <a:t>α</a:t>
            </a:r>
            <a:r>
              <a:rPr lang="en-US" altLang="zh-CN" b="1" dirty="0">
                <a:solidFill>
                  <a:srgbClr val="000000"/>
                </a:solidFill>
                <a:ea typeface="华文细黑" panose="02010600040101010101" pitchFamily="2" charset="-122"/>
              </a:rPr>
              <a:t>∈ V</a:t>
            </a:r>
            <a:r>
              <a:rPr lang="en-US" altLang="zh-CN" b="1" baseline="30000" dirty="0">
                <a:solidFill>
                  <a:srgbClr val="000000"/>
                </a:solidFill>
                <a:ea typeface="华文细黑" panose="02010600040101010101" pitchFamily="2" charset="-122"/>
              </a:rPr>
              <a:t>* </a:t>
            </a:r>
            <a:r>
              <a:rPr lang="en-US" altLang="zh-CN" b="1" dirty="0">
                <a:solidFill>
                  <a:srgbClr val="000000"/>
                </a:solidFill>
                <a:ea typeface="华文细黑" panose="02010600040101010101" pitchFamily="2" charset="-122"/>
              </a:rPr>
              <a:t>V</a:t>
            </a:r>
            <a:r>
              <a:rPr lang="en-US" altLang="zh-CN" b="1" baseline="-25000" dirty="0">
                <a:solidFill>
                  <a:srgbClr val="000000"/>
                </a:solidFill>
                <a:ea typeface="华文细黑" panose="02010600040101010101" pitchFamily="2" charset="-122"/>
              </a:rPr>
              <a:t>N</a:t>
            </a:r>
            <a:r>
              <a:rPr lang="en-US" altLang="zh-CN" b="1" dirty="0">
                <a:solidFill>
                  <a:srgbClr val="000000"/>
                </a:solidFill>
                <a:ea typeface="华文细黑" panose="02010600040101010101" pitchFamily="2" charset="-122"/>
              </a:rPr>
              <a:t> V*</a:t>
            </a:r>
            <a:r>
              <a:rPr lang="en-US" altLang="zh-CN" dirty="0">
                <a:ea typeface="华文细黑" panose="02010600040101010101" pitchFamily="2" charset="-122"/>
              </a:rPr>
              <a:t> </a:t>
            </a:r>
            <a:r>
              <a:rPr lang="zh-CN" altLang="en-US" b="1" dirty="0">
                <a:solidFill>
                  <a:srgbClr val="000000"/>
                </a:solidFill>
                <a:ea typeface="华文细黑" panose="02010600040101010101" pitchFamily="2" charset="-122"/>
              </a:rPr>
              <a:t>，</a:t>
            </a:r>
            <a:r>
              <a:rPr lang="en-US" altLang="zh-CN" b="1" i="1" dirty="0">
                <a:solidFill>
                  <a:srgbClr val="000000"/>
                </a:solidFill>
                <a:ea typeface="华文细黑" panose="02010600040101010101" pitchFamily="2" charset="-122"/>
              </a:rPr>
              <a:t>β</a:t>
            </a:r>
            <a:r>
              <a:rPr lang="en-US" altLang="zh-CN" b="1" dirty="0">
                <a:solidFill>
                  <a:srgbClr val="000000"/>
                </a:solidFill>
                <a:ea typeface="华文细黑" panose="02010600040101010101" pitchFamily="2" charset="-122"/>
              </a:rPr>
              <a:t>∈V</a:t>
            </a:r>
            <a:r>
              <a:rPr lang="en-US" altLang="zh-CN" b="1" baseline="30000"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 </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V= V</a:t>
            </a:r>
            <a:r>
              <a:rPr lang="en-US" altLang="zh-CN" b="1" baseline="-25000" dirty="0">
                <a:solidFill>
                  <a:srgbClr val="000000"/>
                </a:solidFill>
                <a:ea typeface="华文细黑" panose="02010600040101010101" pitchFamily="2" charset="-122"/>
              </a:rPr>
              <a:t>N</a:t>
            </a:r>
            <a:r>
              <a:rPr lang="en-US" altLang="zh-CN" b="1" dirty="0">
                <a:solidFill>
                  <a:srgbClr val="000000"/>
                </a:solidFill>
                <a:ea typeface="华文细黑" panose="02010600040101010101" pitchFamily="2" charset="-122"/>
              </a:rPr>
              <a:t>∪V</a:t>
            </a:r>
            <a:r>
              <a:rPr lang="en-US" altLang="zh-CN" b="1" baseline="-25000" dirty="0">
                <a:solidFill>
                  <a:srgbClr val="000000"/>
                </a:solidFill>
                <a:ea typeface="华文细黑" panose="02010600040101010101" pitchFamily="2" charset="-122"/>
              </a:rPr>
              <a:t>T</a:t>
            </a:r>
            <a:endParaRPr lang="en-US" altLang="zh-CN" b="1" baseline="-25000" dirty="0">
              <a:solidFill>
                <a:srgbClr val="000000"/>
              </a:solidFill>
              <a:ea typeface="华文细黑" panose="02010600040101010101" pitchFamily="2" charset="-122"/>
            </a:endParaRPr>
          </a:p>
          <a:p>
            <a:pPr algn="just" eaLnBrk="1" hangingPunct="1">
              <a:spcBef>
                <a:spcPct val="50000"/>
              </a:spcBef>
            </a:pPr>
            <a:r>
              <a:rPr kumimoji="0" lang="zh-CN" altLang="en-US" b="1" dirty="0">
                <a:latin typeface="华文细黑" panose="02010600040101010101" pitchFamily="2" charset="-122"/>
                <a:ea typeface="华文细黑" panose="02010600040101010101" pitchFamily="2" charset="-122"/>
              </a:rPr>
              <a:t>且对</a:t>
            </a:r>
            <a:r>
              <a:rPr lang="en-US" altLang="zh-CN" b="1" i="1" dirty="0">
                <a:solidFill>
                  <a:srgbClr val="000000"/>
                </a:solidFill>
                <a:ea typeface="华文细黑" panose="02010600040101010101" pitchFamily="2" charset="-122"/>
              </a:rPr>
              <a:t>α</a:t>
            </a:r>
            <a:r>
              <a:rPr lang="zh-CN" altLang="en-US" b="1" i="1" dirty="0">
                <a:solidFill>
                  <a:srgbClr val="000000"/>
                </a:solidFill>
                <a:ea typeface="华文细黑" panose="02010600040101010101" pitchFamily="2" charset="-122"/>
              </a:rPr>
              <a:t>，</a:t>
            </a:r>
            <a:r>
              <a:rPr lang="en-US" altLang="zh-CN" b="1" i="1" dirty="0">
                <a:solidFill>
                  <a:srgbClr val="000000"/>
                </a:solidFill>
                <a:ea typeface="华文细黑" panose="02010600040101010101" pitchFamily="2" charset="-122"/>
              </a:rPr>
              <a:t>β</a:t>
            </a:r>
            <a:r>
              <a:rPr kumimoji="0" lang="zh-CN" altLang="en-US" b="1" dirty="0">
                <a:latin typeface="华文细黑" panose="02010600040101010101" pitchFamily="2" charset="-122"/>
                <a:ea typeface="华文细黑" panose="02010600040101010101" pitchFamily="2" charset="-122"/>
              </a:rPr>
              <a:t>不加任何其它的限制</a:t>
            </a:r>
            <a:r>
              <a:rPr kumimoji="0" lang="en-US" altLang="zh-CN" b="1" dirty="0">
                <a:latin typeface="华文细黑" panose="02010600040101010101" pitchFamily="2" charset="-122"/>
                <a:ea typeface="华文细黑" panose="02010600040101010101" pitchFamily="2" charset="-122"/>
              </a:rPr>
              <a:t>.</a:t>
            </a:r>
            <a:endParaRPr lang="en-US" altLang="zh-CN" b="1" dirty="0">
              <a:latin typeface="华文细黑" panose="02010600040101010101" pitchFamily="2" charset="-122"/>
              <a:ea typeface="华文细黑" panose="02010600040101010101" pitchFamily="2" charset="-122"/>
            </a:endParaRPr>
          </a:p>
          <a:p>
            <a:pPr algn="just" eaLnBrk="1" hangingPunct="1">
              <a:spcBef>
                <a:spcPct val="50000"/>
              </a:spcBef>
            </a:pPr>
            <a:endParaRPr lang="en-US" altLang="zh-CN" b="1" dirty="0">
              <a:solidFill>
                <a:srgbClr val="000000"/>
              </a:solidFill>
              <a:latin typeface="华文细黑" panose="02010600040101010101" pitchFamily="2" charset="-122"/>
              <a:ea typeface="华文细黑" panose="02010600040101010101" pitchFamily="2" charset="-122"/>
            </a:endParaRPr>
          </a:p>
          <a:p>
            <a:pPr algn="just" eaLnBrk="1" hangingPunct="1">
              <a:spcBef>
                <a:spcPct val="50000"/>
              </a:spcBef>
            </a:pPr>
            <a:r>
              <a:rPr lang="zh-CN" altLang="en-US" b="1" dirty="0">
                <a:solidFill>
                  <a:srgbClr val="000000"/>
                </a:solidFill>
                <a:ea typeface="华文细黑" panose="02010600040101010101" pitchFamily="2" charset="-122"/>
              </a:rPr>
              <a:t>例如 ： </a:t>
            </a:r>
            <a:r>
              <a:rPr lang="en-US" altLang="zh-CN" b="1" dirty="0" err="1">
                <a:solidFill>
                  <a:srgbClr val="000000"/>
                </a:solidFill>
                <a:ea typeface="华文细黑" panose="02010600040101010101" pitchFamily="2" charset="-122"/>
              </a:rPr>
              <a:t>aSb→cAd</a:t>
            </a:r>
            <a:r>
              <a:rPr lang="en-US" altLang="zh-CN" b="1" dirty="0">
                <a:solidFill>
                  <a:srgbClr val="000000"/>
                </a:solidFill>
                <a:ea typeface="华文细黑" panose="02010600040101010101" pitchFamily="2" charset="-122"/>
              </a:rPr>
              <a:t>                     </a:t>
            </a:r>
            <a:endParaRPr lang="en-US" altLang="zh-CN" b="1" dirty="0">
              <a:solidFill>
                <a:srgbClr val="000000"/>
              </a:solidFill>
              <a:ea typeface="华文细黑" panose="02010600040101010101" pitchFamily="2" charset="-122"/>
            </a:endParaRPr>
          </a:p>
          <a:p>
            <a:pPr algn="just" eaLnBrk="1" hangingPunct="1">
              <a:spcBef>
                <a:spcPct val="50000"/>
              </a:spcBef>
            </a:pPr>
            <a:endParaRPr lang="en-US" altLang="zh-CN" b="1" dirty="0">
              <a:solidFill>
                <a:srgbClr val="000000"/>
              </a:solidFill>
              <a:ea typeface="华文细黑" panose="02010600040101010101" pitchFamily="2" charset="-122"/>
            </a:endParaRPr>
          </a:p>
          <a:p>
            <a:pPr algn="just" eaLnBrk="1" hangingPunct="1">
              <a:spcBef>
                <a:spcPct val="50000"/>
              </a:spcBef>
            </a:pPr>
            <a:r>
              <a:rPr lang="en-US" altLang="zh-CN" b="1" dirty="0">
                <a:solidFill>
                  <a:srgbClr val="002060"/>
                </a:solidFill>
                <a:ea typeface="华文细黑" panose="02010600040101010101" pitchFamily="2" charset="-122"/>
              </a:rPr>
              <a:t>0</a:t>
            </a:r>
            <a:r>
              <a:rPr lang="zh-CN" altLang="en-US" b="1" dirty="0">
                <a:solidFill>
                  <a:srgbClr val="002060"/>
                </a:solidFill>
                <a:ea typeface="华文细黑" panose="02010600040101010101" pitchFamily="2" charset="-122"/>
              </a:rPr>
              <a:t>型文法描述的语言为</a:t>
            </a:r>
            <a:r>
              <a:rPr lang="en-US" altLang="zh-CN" b="1" dirty="0">
                <a:solidFill>
                  <a:srgbClr val="002060"/>
                </a:solidFill>
                <a:ea typeface="华文细黑" panose="02010600040101010101" pitchFamily="2" charset="-122"/>
              </a:rPr>
              <a:t>0</a:t>
            </a:r>
            <a:r>
              <a:rPr lang="zh-CN" altLang="en-US" b="1" dirty="0">
                <a:solidFill>
                  <a:srgbClr val="002060"/>
                </a:solidFill>
                <a:ea typeface="华文细黑" panose="02010600040101010101" pitchFamily="2" charset="-122"/>
              </a:rPr>
              <a:t>型语言，用</a:t>
            </a:r>
            <a:r>
              <a:rPr lang="en-US" altLang="zh-CN" b="1" dirty="0">
                <a:solidFill>
                  <a:srgbClr val="002060"/>
                </a:solidFill>
                <a:ea typeface="华文细黑" panose="02010600040101010101" pitchFamily="2" charset="-122"/>
              </a:rPr>
              <a:t>L</a:t>
            </a:r>
            <a:r>
              <a:rPr lang="en-US" altLang="zh-CN" b="1" baseline="-30000" dirty="0">
                <a:solidFill>
                  <a:srgbClr val="002060"/>
                </a:solidFill>
                <a:ea typeface="华文细黑" panose="02010600040101010101" pitchFamily="2" charset="-122"/>
              </a:rPr>
              <a:t>0</a:t>
            </a:r>
            <a:r>
              <a:rPr lang="zh-CN" altLang="en-US" b="1" dirty="0">
                <a:solidFill>
                  <a:srgbClr val="002060"/>
                </a:solidFill>
                <a:ea typeface="华文细黑" panose="02010600040101010101" pitchFamily="2" charset="-122"/>
              </a:rPr>
              <a:t>表示。</a:t>
            </a:r>
            <a:endParaRPr lang="zh-CN" altLang="en-US" b="1" dirty="0">
              <a:solidFill>
                <a:srgbClr val="002060"/>
              </a:solidFill>
              <a:ea typeface="华文细黑" panose="02010600040101010101" pitchFamily="2"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16E6CF4-D341-4B11-90DE-EB6A45BA108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59395" name="Rectangle 2"/>
          <p:cNvSpPr>
            <a:spLocks noGrp="1" noChangeArrowheads="1"/>
          </p:cNvSpPr>
          <p:nvPr>
            <p:ph type="body" idx="1"/>
          </p:nvPr>
        </p:nvSpPr>
        <p:spPr>
          <a:xfrm>
            <a:off x="323850" y="692150"/>
            <a:ext cx="8229600" cy="5149850"/>
          </a:xfrm>
          <a:noFill/>
        </p:spPr>
        <p:txBody>
          <a:bodyPr/>
          <a:lstStyle/>
          <a:p>
            <a:pPr eaLnBrk="1" hangingPunct="1">
              <a:lnSpc>
                <a:spcPct val="150000"/>
              </a:lnSpc>
              <a:buFont typeface="Wingdings" panose="05000000000000000000" pitchFamily="2" charset="2"/>
              <a:buNone/>
            </a:pPr>
            <a:r>
              <a:rPr lang="zh-CN" altLang="en-US" sz="2100" b="1" dirty="0">
                <a:latin typeface="华文细黑" panose="02010600040101010101" pitchFamily="2" charset="-122"/>
              </a:rPr>
              <a:t>例</a:t>
            </a:r>
            <a:r>
              <a:rPr lang="en-US" altLang="zh-CN" sz="2100" b="1" dirty="0">
                <a:latin typeface="华文细黑" panose="02010600040101010101" pitchFamily="2" charset="-122"/>
              </a:rPr>
              <a:t>: </a:t>
            </a:r>
            <a:r>
              <a:rPr lang="zh-CN" altLang="en-US" sz="2100" b="1" dirty="0">
                <a:latin typeface="华文细黑" panose="02010600040101010101" pitchFamily="2" charset="-122"/>
              </a:rPr>
              <a:t>一个</a:t>
            </a:r>
            <a:r>
              <a:rPr lang="en-US" altLang="zh-CN" sz="2100" b="1" dirty="0">
                <a:latin typeface="华文细黑" panose="02010600040101010101" pitchFamily="2" charset="-122"/>
              </a:rPr>
              <a:t>0</a:t>
            </a:r>
            <a:r>
              <a:rPr lang="zh-CN" altLang="en-US" sz="2100" b="1" dirty="0">
                <a:latin typeface="华文细黑" panose="02010600040101010101" pitchFamily="2" charset="-122"/>
              </a:rPr>
              <a:t>型文法的例子</a:t>
            </a:r>
            <a:endParaRPr lang="zh-CN" altLang="en-US" sz="2100" b="1" dirty="0">
              <a:latin typeface="华文细黑" panose="02010600040101010101" pitchFamily="2" charset="-122"/>
            </a:endParaRPr>
          </a:p>
          <a:p>
            <a:pPr eaLnBrk="1" hangingPunct="1">
              <a:lnSpc>
                <a:spcPct val="150000"/>
              </a:lnSpc>
              <a:buFont typeface="Wingdings" panose="05000000000000000000" pitchFamily="2" charset="2"/>
              <a:buNone/>
            </a:pPr>
            <a:r>
              <a:rPr lang="zh-CN" altLang="en-US" sz="2100" b="1" dirty="0">
                <a:latin typeface="华文细黑" panose="02010600040101010101" pitchFamily="2" charset="-122"/>
              </a:rPr>
              <a:t>	</a:t>
            </a:r>
            <a:r>
              <a:rPr lang="en-US" altLang="zh-CN" sz="2100" b="1" dirty="0">
                <a:latin typeface="Times New Roman" panose="02020603050405020304" pitchFamily="18" charset="0"/>
                <a:cs typeface="Times New Roman" panose="02020603050405020304" pitchFamily="18" charset="0"/>
              </a:rPr>
              <a:t>G[S]</a:t>
            </a:r>
            <a:r>
              <a:rPr lang="zh-CN" altLang="en-US" sz="2100" b="1" dirty="0">
                <a:latin typeface="Times New Roman" panose="02020603050405020304" pitchFamily="18" charset="0"/>
                <a:cs typeface="Times New Roman" panose="02020603050405020304" pitchFamily="18" charset="0"/>
              </a:rPr>
              <a:t>：</a:t>
            </a:r>
            <a:endParaRPr lang="zh-CN" altLang="en-US" sz="21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100" b="1" dirty="0">
                <a:latin typeface="Times New Roman" panose="02020603050405020304" pitchFamily="18" charset="0"/>
                <a:cs typeface="Times New Roman" panose="02020603050405020304" pitchFamily="18" charset="0"/>
              </a:rPr>
              <a:t>	</a:t>
            </a:r>
            <a:r>
              <a:rPr lang="en-US" altLang="zh-CN" sz="2100" b="1" dirty="0" err="1">
                <a:latin typeface="Times New Roman" panose="02020603050405020304" pitchFamily="18" charset="0"/>
                <a:cs typeface="Times New Roman" panose="02020603050405020304" pitchFamily="18" charset="0"/>
              </a:rPr>
              <a:t>S→ACaB</a:t>
            </a:r>
            <a:r>
              <a:rPr lang="zh-CN" altLang="en-US" sz="2100" b="1" dirty="0">
                <a:latin typeface="Times New Roman" panose="02020603050405020304" pitchFamily="18" charset="0"/>
                <a:cs typeface="Times New Roman" panose="02020603050405020304" pitchFamily="18" charset="0"/>
              </a:rPr>
              <a:t>，</a:t>
            </a:r>
            <a:r>
              <a:rPr lang="en-US" altLang="zh-CN" sz="2100" b="1" dirty="0" err="1">
                <a:latin typeface="Times New Roman" panose="02020603050405020304" pitchFamily="18" charset="0"/>
                <a:cs typeface="Times New Roman" panose="02020603050405020304" pitchFamily="18" charset="0"/>
              </a:rPr>
              <a:t>Ca→aaC</a:t>
            </a: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CB→DB</a:t>
            </a: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CB→E</a:t>
            </a:r>
            <a:r>
              <a:rPr lang="zh-CN" altLang="en-US" sz="2100" b="1" dirty="0">
                <a:latin typeface="Times New Roman" panose="02020603050405020304" pitchFamily="18" charset="0"/>
                <a:cs typeface="Times New Roman" panose="02020603050405020304" pitchFamily="18" charset="0"/>
              </a:rPr>
              <a:t>，</a:t>
            </a:r>
            <a:r>
              <a:rPr lang="en-US" altLang="zh-CN" sz="2100" b="1" dirty="0" err="1">
                <a:latin typeface="Times New Roman" panose="02020603050405020304" pitchFamily="18" charset="0"/>
                <a:cs typeface="Times New Roman" panose="02020603050405020304" pitchFamily="18" charset="0"/>
              </a:rPr>
              <a:t>aD→Da</a:t>
            </a: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AD→AC</a:t>
            </a:r>
            <a:r>
              <a:rPr lang="zh-CN" altLang="en-US" sz="2100" b="1" dirty="0">
                <a:latin typeface="Times New Roman" panose="02020603050405020304" pitchFamily="18" charset="0"/>
                <a:cs typeface="Times New Roman" panose="02020603050405020304" pitchFamily="18" charset="0"/>
              </a:rPr>
              <a:t>，</a:t>
            </a:r>
            <a:r>
              <a:rPr lang="en-US" altLang="zh-CN" sz="2100" b="1" dirty="0" err="1">
                <a:latin typeface="Times New Roman" panose="02020603050405020304" pitchFamily="18" charset="0"/>
                <a:cs typeface="Times New Roman" panose="02020603050405020304" pitchFamily="18" charset="0"/>
              </a:rPr>
              <a:t>aE→Ea</a:t>
            </a:r>
            <a:r>
              <a:rPr lang="zh-CN" altLang="en-US" sz="2100" b="1" dirty="0">
                <a:latin typeface="Times New Roman" panose="02020603050405020304" pitchFamily="18" charset="0"/>
                <a:cs typeface="Times New Roman" panose="02020603050405020304" pitchFamily="18" charset="0"/>
              </a:rPr>
              <a:t>，</a:t>
            </a:r>
            <a:r>
              <a:rPr lang="en-US" altLang="zh-CN" sz="2100" b="1" dirty="0" err="1">
                <a:latin typeface="Times New Roman" panose="02020603050405020304" pitchFamily="18" charset="0"/>
                <a:cs typeface="Times New Roman" panose="02020603050405020304" pitchFamily="18" charset="0"/>
              </a:rPr>
              <a:t>AE→ε</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100" b="1" dirty="0">
                <a:latin typeface="华文细黑" panose="02010600040101010101" pitchFamily="2" charset="-122"/>
              </a:rPr>
              <a:t>	</a:t>
            </a:r>
            <a:r>
              <a:rPr lang="en-US" altLang="zh-CN" sz="2100" b="1" dirty="0">
                <a:latin typeface="Times New Roman" panose="02020603050405020304" pitchFamily="18" charset="0"/>
                <a:cs typeface="Times New Roman" panose="02020603050405020304" pitchFamily="18" charset="0"/>
              </a:rPr>
              <a:t>L[G]={</a:t>
            </a:r>
            <a:r>
              <a:rPr lang="en-US" altLang="zh-CN" sz="2100" b="1" dirty="0" err="1">
                <a:latin typeface="Times New Roman" panose="02020603050405020304" pitchFamily="18" charset="0"/>
                <a:cs typeface="Times New Roman" panose="02020603050405020304" pitchFamily="18" charset="0"/>
              </a:rPr>
              <a:t>a</a:t>
            </a:r>
            <a:r>
              <a:rPr lang="en-US" altLang="zh-CN" sz="2100" b="1" baseline="30000" dirty="0" err="1">
                <a:latin typeface="Times New Roman" panose="02020603050405020304" pitchFamily="18" charset="0"/>
                <a:cs typeface="Times New Roman" panose="02020603050405020304" pitchFamily="18" charset="0"/>
              </a:rPr>
              <a:t>i</a:t>
            </a:r>
            <a:r>
              <a:rPr lang="en-US" altLang="zh-CN" sz="2100" b="1" dirty="0">
                <a:latin typeface="Times New Roman" panose="02020603050405020304" pitchFamily="18" charset="0"/>
                <a:cs typeface="Times New Roman" panose="02020603050405020304" pitchFamily="18" charset="0"/>
              </a:rPr>
              <a:t> | </a:t>
            </a:r>
            <a:r>
              <a:rPr lang="en-US" altLang="zh-CN" sz="2100" b="1" dirty="0" err="1">
                <a:latin typeface="Times New Roman" panose="02020603050405020304" pitchFamily="18" charset="0"/>
                <a:cs typeface="Times New Roman" panose="02020603050405020304" pitchFamily="18" charset="0"/>
              </a:rPr>
              <a:t>i</a:t>
            </a:r>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华文细黑" panose="02010600040101010101" pitchFamily="2" charset="-122"/>
              </a:rPr>
              <a:t>为</a:t>
            </a:r>
            <a:r>
              <a:rPr lang="en-US" altLang="zh-CN" sz="2100" b="1" dirty="0">
                <a:latin typeface="华文细黑" panose="02010600040101010101" pitchFamily="2" charset="-122"/>
              </a:rPr>
              <a:t>2</a:t>
            </a:r>
            <a:r>
              <a:rPr lang="zh-CN" altLang="en-US" sz="2100" b="1" dirty="0">
                <a:latin typeface="华文细黑" panose="02010600040101010101" pitchFamily="2" charset="-122"/>
              </a:rPr>
              <a:t>的正整次方</a:t>
            </a:r>
            <a:r>
              <a:rPr lang="en-US" altLang="zh-CN" sz="2100" b="1" dirty="0">
                <a:latin typeface="Times New Roman" panose="02020603050405020304" pitchFamily="18" charset="0"/>
                <a:cs typeface="Times New Roman" panose="02020603050405020304" pitchFamily="18" charset="0"/>
              </a:rPr>
              <a:t>}</a:t>
            </a:r>
            <a:endParaRPr lang="en-US" altLang="zh-CN" sz="21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100" b="1" dirty="0">
                <a:latin typeface="华文细黑" panose="02010600040101010101" pitchFamily="2" charset="-122"/>
              </a:rPr>
              <a:t>	</a:t>
            </a:r>
            <a:r>
              <a:rPr lang="zh-CN" altLang="en-US" sz="2100" b="1" dirty="0">
                <a:latin typeface="华文细黑" panose="02010600040101010101" pitchFamily="2" charset="-122"/>
              </a:rPr>
              <a:t>即</a:t>
            </a:r>
            <a:r>
              <a:rPr lang="en-US" altLang="zh-CN" sz="2100" b="1" dirty="0">
                <a:latin typeface="Times New Roman" panose="02020603050405020304" pitchFamily="18" charset="0"/>
                <a:cs typeface="Times New Roman" panose="02020603050405020304" pitchFamily="18" charset="0"/>
              </a:rPr>
              <a:t>L={aa, </a:t>
            </a:r>
            <a:r>
              <a:rPr lang="en-US" altLang="zh-CN" sz="2100" b="1" dirty="0" err="1">
                <a:latin typeface="Times New Roman" panose="02020603050405020304" pitchFamily="18" charset="0"/>
                <a:cs typeface="Times New Roman" panose="02020603050405020304" pitchFamily="18" charset="0"/>
              </a:rPr>
              <a:t>aaaa</a:t>
            </a:r>
            <a:r>
              <a:rPr lang="en-US" altLang="zh-CN" sz="2100" b="1" dirty="0">
                <a:latin typeface="Times New Roman" panose="02020603050405020304" pitchFamily="18" charset="0"/>
                <a:cs typeface="Times New Roman" panose="02020603050405020304" pitchFamily="18" charset="0"/>
              </a:rPr>
              <a:t>, </a:t>
            </a:r>
            <a:r>
              <a:rPr lang="en-US" altLang="zh-CN" sz="2100" b="1" dirty="0" err="1">
                <a:latin typeface="Times New Roman" panose="02020603050405020304" pitchFamily="18" charset="0"/>
                <a:cs typeface="Times New Roman" panose="02020603050405020304" pitchFamily="18" charset="0"/>
              </a:rPr>
              <a:t>aaaaaaaa</a:t>
            </a:r>
            <a:r>
              <a:rPr lang="en-US" altLang="zh-CN" sz="2100" b="1" dirty="0">
                <a:latin typeface="Times New Roman" panose="02020603050405020304" pitchFamily="18" charset="0"/>
                <a:cs typeface="Times New Roman" panose="02020603050405020304" pitchFamily="18" charset="0"/>
              </a:rPr>
              <a:t>, …}</a:t>
            </a:r>
            <a:endParaRPr lang="en-US" altLang="zh-CN" sz="2100" b="1"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E0A414B-0611-4C70-8E21-484D87A53F82}"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0419" name="Rectangle 2"/>
          <p:cNvSpPr>
            <a:spLocks noGrp="1" noChangeArrowheads="1"/>
          </p:cNvSpPr>
          <p:nvPr>
            <p:ph type="title"/>
          </p:nvPr>
        </p:nvSpPr>
        <p:spPr>
          <a:xfrm>
            <a:off x="684213" y="188913"/>
            <a:ext cx="7772400" cy="457200"/>
          </a:xfrm>
        </p:spPr>
        <p:txBody>
          <a:bodyPr/>
          <a:lstStyle/>
          <a:p>
            <a:pPr eaLnBrk="1" hangingPunct="1"/>
            <a:r>
              <a:rPr lang="zh-CN" altLang="en-US" sz="3600" b="1">
                <a:solidFill>
                  <a:srgbClr val="3333CC"/>
                </a:solidFill>
                <a:latin typeface="华文细黑" panose="02010600040101010101" pitchFamily="2" charset="-122"/>
              </a:rPr>
              <a:t>文法和语言分类</a:t>
            </a:r>
            <a:endParaRPr lang="zh-CN" altLang="en-US" sz="3600" b="1">
              <a:solidFill>
                <a:srgbClr val="3333CC"/>
              </a:solidFill>
              <a:latin typeface="华文细黑" panose="02010600040101010101" pitchFamily="2" charset="-122"/>
            </a:endParaRPr>
          </a:p>
        </p:txBody>
      </p:sp>
      <p:sp>
        <p:nvSpPr>
          <p:cNvPr id="6042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21" name="Text Box 4"/>
          <p:cNvSpPr txBox="1">
            <a:spLocks noChangeArrowheads="1"/>
          </p:cNvSpPr>
          <p:nvPr/>
        </p:nvSpPr>
        <p:spPr bwMode="auto">
          <a:xfrm>
            <a:off x="395536" y="1052513"/>
            <a:ext cx="8318252" cy="5078313"/>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dirty="0">
                <a:solidFill>
                  <a:srgbClr val="FF0000"/>
                </a:solidFill>
                <a:ea typeface="华文细黑" panose="02010600040101010101" pitchFamily="2" charset="-122"/>
              </a:rPr>
              <a:t>1</a:t>
            </a:r>
            <a:r>
              <a:rPr lang="zh-CN" altLang="en-US" b="1" dirty="0">
                <a:solidFill>
                  <a:srgbClr val="FF0000"/>
                </a:solidFill>
                <a:ea typeface="华文细黑" panose="02010600040101010101" pitchFamily="2" charset="-122"/>
              </a:rPr>
              <a:t>型文法</a:t>
            </a:r>
            <a:r>
              <a:rPr lang="en-US" altLang="zh-CN" b="1" dirty="0">
                <a:solidFill>
                  <a:srgbClr val="FF0000"/>
                </a:solidFill>
                <a:ea typeface="华文细黑" panose="02010600040101010101" pitchFamily="2" charset="-122"/>
              </a:rPr>
              <a:t>(</a:t>
            </a:r>
            <a:r>
              <a:rPr lang="zh-CN" altLang="en-US" b="1" dirty="0">
                <a:solidFill>
                  <a:srgbClr val="FF0000"/>
                </a:solidFill>
                <a:ea typeface="华文细黑" panose="02010600040101010101" pitchFamily="2" charset="-122"/>
              </a:rPr>
              <a:t>上下文有关文法</a:t>
            </a:r>
            <a:r>
              <a:rPr lang="en-US" altLang="zh-CN" b="1" dirty="0">
                <a:solidFill>
                  <a:srgbClr val="FF0000"/>
                </a:solidFill>
                <a:ea typeface="华文细黑" panose="02010600040101010101" pitchFamily="2" charset="-122"/>
              </a:rPr>
              <a:t>, </a:t>
            </a:r>
            <a:r>
              <a:rPr kumimoji="0" lang="en-US" altLang="zh-CN" b="1" dirty="0">
                <a:solidFill>
                  <a:srgbClr val="FF0000"/>
                </a:solidFill>
                <a:latin typeface="华文细黑" panose="02010600040101010101" pitchFamily="2" charset="-122"/>
                <a:ea typeface="华文细黑" panose="02010600040101010101" pitchFamily="2" charset="-122"/>
              </a:rPr>
              <a:t>Context-Sensitive-Grammar</a:t>
            </a:r>
            <a:r>
              <a:rPr kumimoji="0" lang="zh-CN" altLang="en-US" b="1" dirty="0">
                <a:solidFill>
                  <a:srgbClr val="FF0000"/>
                </a:solidFill>
                <a:latin typeface="华文细黑" panose="02010600040101010101" pitchFamily="2" charset="-122"/>
                <a:ea typeface="华文细黑" panose="02010600040101010101" pitchFamily="2" charset="-122"/>
              </a:rPr>
              <a:t>，</a:t>
            </a:r>
            <a:r>
              <a:rPr kumimoji="0" lang="en-US" altLang="zh-CN" b="1" dirty="0">
                <a:solidFill>
                  <a:srgbClr val="FF0000"/>
                </a:solidFill>
                <a:latin typeface="华文细黑" panose="02010600040101010101" pitchFamily="2" charset="-122"/>
                <a:ea typeface="华文细黑" panose="02010600040101010101" pitchFamily="2" charset="-122"/>
              </a:rPr>
              <a:t>CSG</a:t>
            </a:r>
            <a:r>
              <a:rPr lang="en-US" altLang="zh-CN" b="1" dirty="0">
                <a:solidFill>
                  <a:srgbClr val="FF0000"/>
                </a:solidFill>
                <a:ea typeface="华文细黑" panose="02010600040101010101" pitchFamily="2" charset="-122"/>
              </a:rPr>
              <a:t>)</a:t>
            </a:r>
            <a:endParaRPr lang="en-US" altLang="zh-CN" b="1" dirty="0">
              <a:solidFill>
                <a:srgbClr val="FF0000"/>
              </a:solidFill>
              <a:ea typeface="华文细黑" panose="02010600040101010101" pitchFamily="2" charset="-122"/>
            </a:endParaRPr>
          </a:p>
          <a:p>
            <a:pPr algn="just" eaLnBrk="1" hangingPunct="1">
              <a:spcBef>
                <a:spcPct val="50000"/>
              </a:spcBef>
            </a:pPr>
            <a:r>
              <a:rPr lang="zh-CN" altLang="en-US" b="1" dirty="0">
                <a:solidFill>
                  <a:srgbClr val="000000"/>
                </a:solidFill>
                <a:ea typeface="华文细黑" panose="02010600040101010101" pitchFamily="2" charset="-122"/>
              </a:rPr>
              <a:t>若</a:t>
            </a:r>
            <a:r>
              <a:rPr lang="zh-CN" altLang="en-US" b="1" dirty="0">
                <a:latin typeface="华文细黑" panose="02010600040101010101" pitchFamily="2" charset="-122"/>
                <a:ea typeface="华文细黑" panose="02010600040101010101" pitchFamily="2" charset="-122"/>
              </a:rPr>
              <a:t>一个</a:t>
            </a:r>
            <a:r>
              <a:rPr lang="en-US" altLang="zh-CN" b="1" dirty="0">
                <a:latin typeface="华文细黑" panose="02010600040101010101" pitchFamily="2" charset="-122"/>
                <a:ea typeface="华文细黑" panose="02010600040101010101" pitchFamily="2" charset="-122"/>
              </a:rPr>
              <a:t>0</a:t>
            </a:r>
            <a:r>
              <a:rPr lang="zh-CN" altLang="en-US" b="1" dirty="0">
                <a:latin typeface="华文细黑" panose="02010600040101010101" pitchFamily="2" charset="-122"/>
                <a:ea typeface="华文细黑" panose="02010600040101010101" pitchFamily="2" charset="-122"/>
              </a:rPr>
              <a:t>型文法</a:t>
            </a:r>
            <a:r>
              <a:rPr lang="en-US" altLang="zh-CN" b="1" dirty="0">
                <a:latin typeface="华文细黑" panose="02010600040101010101" pitchFamily="2" charset="-122"/>
                <a:ea typeface="华文细黑" panose="02010600040101010101" pitchFamily="2" charset="-122"/>
              </a:rPr>
              <a:t>G</a:t>
            </a:r>
            <a:r>
              <a:rPr lang="zh-CN" altLang="en-US" b="1" dirty="0">
                <a:latin typeface="华文细黑" panose="02010600040101010101" pitchFamily="2" charset="-122"/>
                <a:ea typeface="华文细黑" panose="02010600040101010101" pitchFamily="2" charset="-122"/>
              </a:rPr>
              <a:t>中</a:t>
            </a:r>
            <a:r>
              <a:rPr lang="zh-CN" altLang="en-US" b="1" dirty="0">
                <a:solidFill>
                  <a:srgbClr val="000000"/>
                </a:solidFill>
                <a:ea typeface="华文细黑" panose="02010600040101010101" pitchFamily="2" charset="-122"/>
              </a:rPr>
              <a:t>有如下形式的规则：</a:t>
            </a:r>
            <a:endParaRPr lang="zh-CN" altLang="en-US" b="1" dirty="0">
              <a:ea typeface="华文细黑" panose="02010600040101010101" pitchFamily="2" charset="-122"/>
            </a:endParaRPr>
          </a:p>
          <a:p>
            <a:pPr algn="just" eaLnBrk="1" hangingPunct="1">
              <a:spcBef>
                <a:spcPct val="50000"/>
              </a:spcBef>
            </a:pPr>
            <a:r>
              <a:rPr lang="zh-CN" altLang="en-US" b="1" dirty="0">
                <a:solidFill>
                  <a:srgbClr val="000000"/>
                </a:solidFill>
                <a:ea typeface="华文细黑" panose="02010600040101010101" pitchFamily="2" charset="-122"/>
              </a:rPr>
              <a:t>      </a:t>
            </a:r>
            <a:r>
              <a:rPr lang="en-US" altLang="zh-CN" b="1" i="1" dirty="0">
                <a:solidFill>
                  <a:srgbClr val="000000"/>
                </a:solidFill>
                <a:ea typeface="华文细黑" panose="02010600040101010101" pitchFamily="2" charset="-122"/>
              </a:rPr>
              <a:t>α</a:t>
            </a:r>
            <a:r>
              <a:rPr lang="en-US" altLang="zh-CN" b="1" dirty="0">
                <a:solidFill>
                  <a:srgbClr val="000000"/>
                </a:solidFill>
                <a:ea typeface="华文细黑" panose="02010600040101010101" pitchFamily="2" charset="-122"/>
              </a:rPr>
              <a:t>U</a:t>
            </a:r>
            <a:r>
              <a:rPr lang="en-US" altLang="zh-CN" b="1" i="1" dirty="0">
                <a:solidFill>
                  <a:srgbClr val="000000"/>
                </a:solidFill>
                <a:ea typeface="华文细黑" panose="02010600040101010101" pitchFamily="2" charset="-122"/>
              </a:rPr>
              <a:t>β</a:t>
            </a:r>
            <a:r>
              <a:rPr lang="en-US" altLang="zh-CN" b="1" dirty="0">
                <a:solidFill>
                  <a:srgbClr val="000000"/>
                </a:solidFill>
                <a:ea typeface="华文细黑" panose="02010600040101010101" pitchFamily="2" charset="-122"/>
              </a:rPr>
              <a:t>→</a:t>
            </a:r>
            <a:r>
              <a:rPr lang="en-US" altLang="zh-CN" b="1" i="1" dirty="0">
                <a:solidFill>
                  <a:srgbClr val="000000"/>
                </a:solidFill>
                <a:ea typeface="华文细黑" panose="02010600040101010101" pitchFamily="2" charset="-122"/>
              </a:rPr>
              <a:t>α</a:t>
            </a:r>
            <a:r>
              <a:rPr lang="en-US" altLang="zh-CN" b="1" dirty="0">
                <a:solidFill>
                  <a:srgbClr val="000000"/>
                </a:solidFill>
                <a:ea typeface="华文细黑" panose="02010600040101010101" pitchFamily="2" charset="-122"/>
              </a:rPr>
              <a:t>u</a:t>
            </a:r>
            <a:r>
              <a:rPr lang="en-US" altLang="zh-CN" b="1" i="1" dirty="0">
                <a:solidFill>
                  <a:srgbClr val="000000"/>
                </a:solidFill>
                <a:ea typeface="华文细黑" panose="02010600040101010101" pitchFamily="2" charset="-122"/>
              </a:rPr>
              <a:t>β</a:t>
            </a:r>
            <a:r>
              <a:rPr lang="zh-CN" altLang="en-US" b="1" dirty="0">
                <a:solidFill>
                  <a:srgbClr val="000000"/>
                </a:solidFill>
                <a:ea typeface="华文细黑" panose="02010600040101010101" pitchFamily="2" charset="-122"/>
              </a:rPr>
              <a:t>，</a:t>
            </a:r>
            <a:endParaRPr lang="zh-CN" altLang="en-US" b="1" dirty="0">
              <a:solidFill>
                <a:srgbClr val="000000"/>
              </a:solidFill>
              <a:ea typeface="华文细黑" panose="02010600040101010101" pitchFamily="2" charset="-122"/>
            </a:endParaRPr>
          </a:p>
          <a:p>
            <a:pPr algn="just" eaLnBrk="1" hangingPunct="1">
              <a:spcBef>
                <a:spcPct val="50000"/>
              </a:spcBef>
            </a:pPr>
            <a:r>
              <a:rPr lang="zh-CN" altLang="en-US" b="1" dirty="0">
                <a:solidFill>
                  <a:srgbClr val="000000"/>
                </a:solidFill>
                <a:ea typeface="华文细黑" panose="02010600040101010101" pitchFamily="2" charset="-122"/>
              </a:rPr>
              <a:t>     其中 </a:t>
            </a:r>
            <a:r>
              <a:rPr lang="en-US" altLang="zh-CN" b="1" dirty="0">
                <a:solidFill>
                  <a:srgbClr val="000000"/>
                </a:solidFill>
                <a:ea typeface="华文细黑" panose="02010600040101010101" pitchFamily="2" charset="-122"/>
              </a:rPr>
              <a:t>U∈V</a:t>
            </a:r>
            <a:r>
              <a:rPr lang="en-US" altLang="zh-CN" b="1" baseline="-25000" dirty="0">
                <a:solidFill>
                  <a:srgbClr val="000000"/>
                </a:solidFill>
                <a:ea typeface="华文细黑" panose="02010600040101010101" pitchFamily="2" charset="-122"/>
              </a:rPr>
              <a:t>N</a:t>
            </a:r>
            <a:r>
              <a:rPr lang="zh-CN" altLang="en-US" b="1" dirty="0">
                <a:solidFill>
                  <a:srgbClr val="000000"/>
                </a:solidFill>
                <a:ea typeface="华文细黑" panose="02010600040101010101" pitchFamily="2" charset="-122"/>
              </a:rPr>
              <a:t>，</a:t>
            </a:r>
            <a:r>
              <a:rPr lang="en-US" altLang="zh-CN" b="1" i="1" dirty="0">
                <a:solidFill>
                  <a:srgbClr val="000000"/>
                </a:solidFill>
                <a:ea typeface="华文细黑" panose="02010600040101010101" pitchFamily="2" charset="-122"/>
              </a:rPr>
              <a:t>α</a:t>
            </a:r>
            <a:r>
              <a:rPr lang="zh-CN" altLang="en-US" b="1" i="1" dirty="0">
                <a:solidFill>
                  <a:srgbClr val="000000"/>
                </a:solidFill>
                <a:ea typeface="华文细黑" panose="02010600040101010101" pitchFamily="2" charset="-122"/>
              </a:rPr>
              <a:t>、</a:t>
            </a:r>
            <a:r>
              <a:rPr lang="en-US" altLang="zh-CN" b="1" i="1" dirty="0">
                <a:solidFill>
                  <a:srgbClr val="000000"/>
                </a:solidFill>
                <a:ea typeface="华文细黑" panose="02010600040101010101" pitchFamily="2" charset="-122"/>
              </a:rPr>
              <a:t>β</a:t>
            </a:r>
            <a:r>
              <a:rPr lang="en-US" altLang="zh-CN" b="1" dirty="0">
                <a:solidFill>
                  <a:srgbClr val="000000"/>
                </a:solidFill>
                <a:ea typeface="华文细黑" panose="02010600040101010101" pitchFamily="2" charset="-122"/>
              </a:rPr>
              <a:t>∈V</a:t>
            </a:r>
            <a:r>
              <a:rPr lang="en-US" altLang="zh-CN" b="1" baseline="30000" dirty="0">
                <a:solidFill>
                  <a:srgbClr val="000000"/>
                </a:solidFill>
                <a:ea typeface="华文细黑" panose="02010600040101010101" pitchFamily="2" charset="-122"/>
              </a:rPr>
              <a:t>*</a:t>
            </a:r>
            <a:r>
              <a:rPr lang="zh-CN" altLang="en-US" b="1" dirty="0">
                <a:solidFill>
                  <a:srgbClr val="000000"/>
                </a:solidFill>
                <a:ea typeface="华文细黑" panose="02010600040101010101" pitchFamily="2" charset="-122"/>
              </a:rPr>
              <a:t>， </a:t>
            </a:r>
            <a:r>
              <a:rPr lang="en-US" altLang="zh-CN" b="1" dirty="0">
                <a:solidFill>
                  <a:srgbClr val="000000"/>
                </a:solidFill>
                <a:ea typeface="华文细黑" panose="02010600040101010101" pitchFamily="2" charset="-122"/>
              </a:rPr>
              <a:t>u ∈V </a:t>
            </a:r>
            <a:r>
              <a:rPr lang="en-US" altLang="zh-CN" b="1" baseline="30000"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 </a:t>
            </a:r>
            <a:r>
              <a:rPr lang="zh-CN" altLang="en-US" b="1" dirty="0">
                <a:solidFill>
                  <a:srgbClr val="000000"/>
                </a:solidFill>
                <a:ea typeface="华文细黑" panose="02010600040101010101" pitchFamily="2" charset="-122"/>
              </a:rPr>
              <a:t>，</a:t>
            </a:r>
            <a:r>
              <a:rPr lang="en-US" altLang="zh-CN" b="1" dirty="0">
                <a:solidFill>
                  <a:srgbClr val="000000"/>
                </a:solidFill>
                <a:ea typeface="华文细黑" panose="02010600040101010101" pitchFamily="2" charset="-122"/>
              </a:rPr>
              <a:t>V= V</a:t>
            </a:r>
            <a:r>
              <a:rPr lang="en-US" altLang="zh-CN" b="1" baseline="-25000" dirty="0">
                <a:solidFill>
                  <a:srgbClr val="000000"/>
                </a:solidFill>
                <a:ea typeface="华文细黑" panose="02010600040101010101" pitchFamily="2" charset="-122"/>
              </a:rPr>
              <a:t>N</a:t>
            </a:r>
            <a:r>
              <a:rPr lang="en-US" altLang="zh-CN" b="1" dirty="0">
                <a:solidFill>
                  <a:srgbClr val="000000"/>
                </a:solidFill>
                <a:ea typeface="华文细黑" panose="02010600040101010101" pitchFamily="2" charset="-122"/>
              </a:rPr>
              <a:t>∪V</a:t>
            </a:r>
            <a:r>
              <a:rPr lang="en-US" altLang="zh-CN" b="1" baseline="-25000" dirty="0">
                <a:solidFill>
                  <a:srgbClr val="000000"/>
                </a:solidFill>
                <a:ea typeface="华文细黑" panose="02010600040101010101" pitchFamily="2" charset="-122"/>
              </a:rPr>
              <a:t>T</a:t>
            </a:r>
            <a:endParaRPr lang="en-US" altLang="zh-CN" b="1" dirty="0">
              <a:ea typeface="华文细黑" panose="02010600040101010101" pitchFamily="2" charset="-122"/>
            </a:endParaRPr>
          </a:p>
          <a:p>
            <a:pPr algn="just" eaLnBrk="1" hangingPunct="1">
              <a:spcBef>
                <a:spcPct val="50000"/>
              </a:spcBef>
            </a:pPr>
            <a:r>
              <a:rPr lang="zh-CN" altLang="en-US" b="1" dirty="0">
                <a:solidFill>
                  <a:srgbClr val="000000"/>
                </a:solidFill>
                <a:ea typeface="华文细黑" panose="02010600040101010101" pitchFamily="2" charset="-122"/>
              </a:rPr>
              <a:t>即规则左部可为符号序列，其中</a:t>
            </a:r>
            <a:r>
              <a:rPr lang="en-US" altLang="zh-CN" b="1" dirty="0">
                <a:solidFill>
                  <a:srgbClr val="000000"/>
                </a:solidFill>
                <a:ea typeface="华文细黑" panose="02010600040101010101" pitchFamily="2" charset="-122"/>
              </a:rPr>
              <a:t>U</a:t>
            </a:r>
            <a:r>
              <a:rPr lang="zh-CN" altLang="en-US" b="1" dirty="0">
                <a:solidFill>
                  <a:srgbClr val="000000"/>
                </a:solidFill>
                <a:ea typeface="华文细黑" panose="02010600040101010101" pitchFamily="2" charset="-122"/>
              </a:rPr>
              <a:t>为非终结符号。</a:t>
            </a:r>
            <a:endParaRPr lang="en-US" altLang="zh-CN" b="1" dirty="0">
              <a:solidFill>
                <a:srgbClr val="000000"/>
              </a:solidFill>
              <a:ea typeface="华文细黑" panose="02010600040101010101" pitchFamily="2" charset="-122"/>
            </a:endParaRPr>
          </a:p>
          <a:p>
            <a:pPr algn="just" eaLnBrk="1" hangingPunct="1">
              <a:spcBef>
                <a:spcPct val="50000"/>
              </a:spcBef>
            </a:pPr>
            <a:r>
              <a:rPr kumimoji="0" lang="zh-CN" altLang="en-US" b="1" dirty="0">
                <a:ea typeface="华文细黑" panose="02010600040101010101" pitchFamily="2" charset="-122"/>
              </a:rPr>
              <a:t>当把规则应用到推导中，只有在上下文</a:t>
            </a:r>
            <a:r>
              <a:rPr lang="en-US" altLang="zh-CN" b="1" i="1" dirty="0">
                <a:solidFill>
                  <a:srgbClr val="000000"/>
                </a:solidFill>
                <a:ea typeface="华文细黑" panose="02010600040101010101" pitchFamily="2" charset="-122"/>
              </a:rPr>
              <a:t>α</a:t>
            </a:r>
            <a:r>
              <a:rPr kumimoji="0" lang="zh-CN" altLang="en-US" b="1" dirty="0">
                <a:ea typeface="华文细黑" panose="02010600040101010101" pitchFamily="2" charset="-122"/>
              </a:rPr>
              <a:t>和</a:t>
            </a:r>
            <a:r>
              <a:rPr lang="en-US" altLang="zh-CN" b="1" i="1" dirty="0">
                <a:solidFill>
                  <a:srgbClr val="000000"/>
                </a:solidFill>
                <a:ea typeface="华文细黑" panose="02010600040101010101" pitchFamily="2" charset="-122"/>
              </a:rPr>
              <a:t>β</a:t>
            </a:r>
            <a:r>
              <a:rPr kumimoji="0" lang="zh-CN" altLang="en-US" b="1" dirty="0">
                <a:ea typeface="华文细黑" panose="02010600040101010101" pitchFamily="2" charset="-122"/>
              </a:rPr>
              <a:t>中，才能把</a:t>
            </a:r>
            <a:r>
              <a:rPr kumimoji="0" lang="en-US" altLang="zh-CN" b="1" dirty="0">
                <a:ea typeface="华文细黑" panose="02010600040101010101" pitchFamily="2" charset="-122"/>
              </a:rPr>
              <a:t>U</a:t>
            </a:r>
            <a:r>
              <a:rPr kumimoji="0" lang="zh-CN" altLang="en-US" b="1" dirty="0">
                <a:ea typeface="华文细黑" panose="02010600040101010101" pitchFamily="2" charset="-122"/>
              </a:rPr>
              <a:t>重写为</a:t>
            </a:r>
            <a:r>
              <a:rPr kumimoji="0" lang="en-US" altLang="zh-CN" b="1" dirty="0">
                <a:ea typeface="华文细黑" panose="02010600040101010101" pitchFamily="2" charset="-122"/>
              </a:rPr>
              <a:t>u</a:t>
            </a:r>
            <a:r>
              <a:rPr kumimoji="0" lang="zh-CN" altLang="en-US" b="1" dirty="0">
                <a:ea typeface="华文细黑" panose="02010600040101010101" pitchFamily="2" charset="-122"/>
              </a:rPr>
              <a:t>。</a:t>
            </a:r>
            <a:endParaRPr kumimoji="0" lang="en-US" altLang="zh-CN" b="1" dirty="0">
              <a:ea typeface="华文细黑" panose="02010600040101010101" pitchFamily="2" charset="-122"/>
            </a:endParaRPr>
          </a:p>
          <a:p>
            <a:pPr algn="just" eaLnBrk="1" hangingPunct="1">
              <a:spcBef>
                <a:spcPct val="50000"/>
              </a:spcBef>
            </a:pPr>
            <a:r>
              <a:rPr lang="zh-CN" altLang="en-US" b="1" dirty="0">
                <a:solidFill>
                  <a:srgbClr val="000000"/>
                </a:solidFill>
                <a:ea typeface="华文细黑" panose="02010600040101010101" pitchFamily="2" charset="-122"/>
              </a:rPr>
              <a:t>例如：</a:t>
            </a:r>
            <a:r>
              <a:rPr lang="en-US" altLang="zh-CN" b="1" dirty="0" err="1">
                <a:solidFill>
                  <a:srgbClr val="000000"/>
                </a:solidFill>
                <a:ea typeface="华文细黑" panose="02010600040101010101" pitchFamily="2" charset="-122"/>
              </a:rPr>
              <a:t>aUb→aABBaab</a:t>
            </a:r>
            <a:r>
              <a:rPr lang="en-US" altLang="zh-CN" b="1" dirty="0">
                <a:solidFill>
                  <a:srgbClr val="000000"/>
                </a:solidFill>
                <a:ea typeface="华文细黑" panose="02010600040101010101" pitchFamily="2" charset="-122"/>
              </a:rPr>
              <a:t>      </a:t>
            </a:r>
            <a:endParaRPr lang="en-US" altLang="zh-CN" b="1" dirty="0">
              <a:solidFill>
                <a:srgbClr val="000000"/>
              </a:solidFill>
              <a:ea typeface="华文细黑" panose="02010600040101010101" pitchFamily="2" charset="-122"/>
            </a:endParaRPr>
          </a:p>
          <a:p>
            <a:pPr algn="just" eaLnBrk="1" hangingPunct="1">
              <a:spcBef>
                <a:spcPct val="50000"/>
              </a:spcBef>
            </a:pPr>
            <a:r>
              <a:rPr lang="en-US" altLang="zh-CN" b="1" dirty="0">
                <a:solidFill>
                  <a:srgbClr val="000000"/>
                </a:solidFill>
                <a:ea typeface="华文细黑" panose="02010600040101010101" pitchFamily="2" charset="-122"/>
              </a:rPr>
              <a:t>          </a:t>
            </a:r>
            <a:r>
              <a:rPr lang="en-US" altLang="zh-CN" b="1" dirty="0">
                <a:solidFill>
                  <a:srgbClr val="002060"/>
                </a:solidFill>
                <a:ea typeface="华文细黑" panose="02010600040101010101" pitchFamily="2" charset="-122"/>
              </a:rPr>
              <a:t>1</a:t>
            </a:r>
            <a:r>
              <a:rPr lang="zh-CN" altLang="en-US" b="1" dirty="0">
                <a:solidFill>
                  <a:srgbClr val="002060"/>
                </a:solidFill>
                <a:ea typeface="华文细黑" panose="02010600040101010101" pitchFamily="2" charset="-122"/>
              </a:rPr>
              <a:t>型文法描述的语言为</a:t>
            </a:r>
            <a:r>
              <a:rPr lang="en-US" altLang="zh-CN" b="1" dirty="0">
                <a:solidFill>
                  <a:srgbClr val="002060"/>
                </a:solidFill>
                <a:ea typeface="华文细黑" panose="02010600040101010101" pitchFamily="2" charset="-122"/>
              </a:rPr>
              <a:t>1</a:t>
            </a:r>
            <a:r>
              <a:rPr lang="zh-CN" altLang="en-US" b="1" dirty="0">
                <a:solidFill>
                  <a:srgbClr val="002060"/>
                </a:solidFill>
                <a:ea typeface="华文细黑" panose="02010600040101010101" pitchFamily="2" charset="-122"/>
              </a:rPr>
              <a:t>型语言，用</a:t>
            </a:r>
            <a:r>
              <a:rPr lang="en-US" altLang="zh-CN" b="1" dirty="0">
                <a:solidFill>
                  <a:srgbClr val="002060"/>
                </a:solidFill>
                <a:ea typeface="华文细黑" panose="02010600040101010101" pitchFamily="2" charset="-122"/>
              </a:rPr>
              <a:t>L</a:t>
            </a:r>
            <a:r>
              <a:rPr lang="en-US" altLang="zh-CN" b="1" baseline="-30000" dirty="0">
                <a:solidFill>
                  <a:srgbClr val="002060"/>
                </a:solidFill>
                <a:ea typeface="华文细黑" panose="02010600040101010101" pitchFamily="2" charset="-122"/>
              </a:rPr>
              <a:t>1</a:t>
            </a:r>
            <a:r>
              <a:rPr lang="zh-CN" altLang="en-US" b="1" dirty="0">
                <a:solidFill>
                  <a:srgbClr val="002060"/>
                </a:solidFill>
                <a:ea typeface="华文细黑" panose="02010600040101010101" pitchFamily="2" charset="-122"/>
              </a:rPr>
              <a:t>表示。 </a:t>
            </a:r>
            <a:endParaRPr lang="zh-CN" altLang="en-US" b="1" dirty="0">
              <a:solidFill>
                <a:srgbClr val="002060"/>
              </a:solidFill>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2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2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42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4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8AAAEF9-16BF-4242-B438-FEC86F96850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1443" name="Rectangle 2"/>
          <p:cNvSpPr>
            <a:spLocks noGrp="1" noChangeArrowheads="1"/>
          </p:cNvSpPr>
          <p:nvPr>
            <p:ph type="title"/>
          </p:nvPr>
        </p:nvSpPr>
        <p:spPr>
          <a:xfrm>
            <a:off x="684213" y="188913"/>
            <a:ext cx="7772400" cy="457200"/>
          </a:xfrm>
        </p:spPr>
        <p:txBody>
          <a:bodyPr/>
          <a:lstStyle/>
          <a:p>
            <a:pPr eaLnBrk="1" hangingPunct="1"/>
            <a:r>
              <a:rPr lang="zh-CN" altLang="en-US" sz="3600" b="1">
                <a:solidFill>
                  <a:srgbClr val="3333CC"/>
                </a:solidFill>
                <a:latin typeface="华文细黑" panose="02010600040101010101" pitchFamily="2" charset="-122"/>
              </a:rPr>
              <a:t>文法和语言分类</a:t>
            </a:r>
            <a:endParaRPr lang="zh-CN" altLang="en-US" sz="3600" b="1">
              <a:solidFill>
                <a:srgbClr val="3333CC"/>
              </a:solidFill>
              <a:latin typeface="华文细黑" panose="02010600040101010101" pitchFamily="2" charset="-122"/>
            </a:endParaRPr>
          </a:p>
        </p:txBody>
      </p:sp>
      <p:sp>
        <p:nvSpPr>
          <p:cNvPr id="61444"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45" name="Text Box 4"/>
          <p:cNvSpPr txBox="1">
            <a:spLocks noChangeArrowheads="1"/>
          </p:cNvSpPr>
          <p:nvPr/>
        </p:nvSpPr>
        <p:spPr bwMode="auto">
          <a:xfrm>
            <a:off x="395536" y="1125538"/>
            <a:ext cx="8318252" cy="2899255"/>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dirty="0">
                <a:solidFill>
                  <a:srgbClr val="FF0000"/>
                </a:solidFill>
                <a:ea typeface="华文细黑" panose="02010600040101010101" pitchFamily="2" charset="-122"/>
              </a:rPr>
              <a:t>1</a:t>
            </a:r>
            <a:r>
              <a:rPr lang="zh-CN" altLang="en-US" b="1" dirty="0">
                <a:solidFill>
                  <a:srgbClr val="FF0000"/>
                </a:solidFill>
                <a:ea typeface="华文细黑" panose="02010600040101010101" pitchFamily="2" charset="-122"/>
              </a:rPr>
              <a:t>型文法</a:t>
            </a:r>
            <a:r>
              <a:rPr lang="en-US" altLang="zh-CN" b="1" dirty="0">
                <a:solidFill>
                  <a:srgbClr val="FF0000"/>
                </a:solidFill>
                <a:ea typeface="华文细黑" panose="02010600040101010101" pitchFamily="2" charset="-122"/>
              </a:rPr>
              <a:t>(</a:t>
            </a:r>
            <a:r>
              <a:rPr lang="zh-CN" altLang="en-US" b="1" dirty="0">
                <a:solidFill>
                  <a:srgbClr val="FF0000"/>
                </a:solidFill>
                <a:ea typeface="华文细黑" panose="02010600040101010101" pitchFamily="2" charset="-122"/>
              </a:rPr>
              <a:t>上下文有关文法</a:t>
            </a:r>
            <a:r>
              <a:rPr lang="en-US" altLang="zh-CN" b="1" dirty="0">
                <a:solidFill>
                  <a:srgbClr val="FF0000"/>
                </a:solidFill>
                <a:ea typeface="华文细黑" panose="02010600040101010101" pitchFamily="2" charset="-122"/>
              </a:rPr>
              <a:t>, </a:t>
            </a:r>
            <a:r>
              <a:rPr kumimoji="0" lang="en-US" altLang="zh-CN" b="1" dirty="0">
                <a:solidFill>
                  <a:srgbClr val="FF0000"/>
                </a:solidFill>
                <a:ea typeface="华文细黑" panose="02010600040101010101" pitchFamily="2" charset="-122"/>
                <a:cs typeface="Times New Roman" panose="02020603050405020304" pitchFamily="18" charset="0"/>
              </a:rPr>
              <a:t>Context-Sensitive-Grammar</a:t>
            </a:r>
            <a:r>
              <a:rPr kumimoji="0" lang="zh-CN" altLang="en-US" b="1" dirty="0">
                <a:solidFill>
                  <a:srgbClr val="FF0000"/>
                </a:solidFill>
                <a:ea typeface="华文细黑" panose="02010600040101010101" pitchFamily="2" charset="-122"/>
                <a:cs typeface="Times New Roman" panose="02020603050405020304" pitchFamily="18" charset="0"/>
              </a:rPr>
              <a:t>，</a:t>
            </a:r>
            <a:r>
              <a:rPr kumimoji="0" lang="en-US" altLang="zh-CN" b="1" dirty="0">
                <a:solidFill>
                  <a:srgbClr val="FF0000"/>
                </a:solidFill>
                <a:ea typeface="华文细黑" panose="02010600040101010101" pitchFamily="2" charset="-122"/>
                <a:cs typeface="Times New Roman" panose="02020603050405020304" pitchFamily="18" charset="0"/>
              </a:rPr>
              <a:t>CSG</a:t>
            </a:r>
            <a:r>
              <a:rPr lang="en-US" altLang="zh-CN" b="1" dirty="0">
                <a:solidFill>
                  <a:srgbClr val="FF0000"/>
                </a:solidFill>
                <a:ea typeface="华文细黑" panose="02010600040101010101" pitchFamily="2" charset="-122"/>
              </a:rPr>
              <a:t>)</a:t>
            </a:r>
            <a:endParaRPr lang="en-US" altLang="zh-CN" b="1" dirty="0">
              <a:solidFill>
                <a:srgbClr val="FF0000"/>
              </a:solidFill>
              <a:ea typeface="华文细黑" panose="02010600040101010101" pitchFamily="2" charset="-122"/>
            </a:endParaRPr>
          </a:p>
          <a:p>
            <a:pPr algn="just" eaLnBrk="1" hangingPunct="1">
              <a:spcBef>
                <a:spcPct val="50000"/>
              </a:spcBef>
            </a:pPr>
            <a:endParaRPr lang="en-US" altLang="zh-CN" b="1" dirty="0">
              <a:solidFill>
                <a:srgbClr val="FF0000"/>
              </a:solidFill>
              <a:ea typeface="华文细黑" panose="02010600040101010101" pitchFamily="2" charset="-122"/>
            </a:endParaRPr>
          </a:p>
          <a:p>
            <a:pPr eaLnBrk="1" hangingPunct="1">
              <a:lnSpc>
                <a:spcPct val="150000"/>
              </a:lnSpc>
              <a:spcBef>
                <a:spcPct val="20000"/>
              </a:spcBef>
            </a:pPr>
            <a:r>
              <a:rPr lang="en-US" altLang="zh-CN" b="1" dirty="0">
                <a:latin typeface="华文细黑" panose="02010600040101010101" pitchFamily="2" charset="-122"/>
                <a:ea typeface="华文细黑" panose="02010600040101010101" pitchFamily="2" charset="-122"/>
              </a:rPr>
              <a:t>1</a:t>
            </a:r>
            <a:r>
              <a:rPr lang="zh-CN" altLang="en-US" b="1" dirty="0">
                <a:latin typeface="华文细黑" panose="02010600040101010101" pitchFamily="2" charset="-122"/>
                <a:ea typeface="华文细黑" panose="02010600040101010101" pitchFamily="2" charset="-122"/>
              </a:rPr>
              <a:t>型文法的另一等价定义：</a:t>
            </a:r>
            <a:endParaRPr lang="zh-CN" altLang="en-US" b="1" dirty="0">
              <a:latin typeface="华文细黑" panose="02010600040101010101" pitchFamily="2" charset="-122"/>
              <a:ea typeface="华文细黑" panose="02010600040101010101" pitchFamily="2" charset="-122"/>
            </a:endParaRPr>
          </a:p>
          <a:p>
            <a:pPr eaLnBrk="1" hangingPunct="1">
              <a:lnSpc>
                <a:spcPct val="150000"/>
              </a:lnSpc>
              <a:spcBef>
                <a:spcPct val="20000"/>
              </a:spcBef>
            </a:pPr>
            <a:r>
              <a:rPr lang="zh-CN" altLang="en-US" b="1" dirty="0">
                <a:latin typeface="华文细黑" panose="02010600040101010101" pitchFamily="2" charset="-122"/>
                <a:ea typeface="华文细黑" panose="02010600040101010101" pitchFamily="2" charset="-122"/>
              </a:rPr>
              <a:t>若一个</a:t>
            </a:r>
            <a:r>
              <a:rPr lang="en-US" altLang="zh-CN" b="1" dirty="0">
                <a:latin typeface="华文细黑" panose="02010600040101010101" pitchFamily="2" charset="-122"/>
                <a:ea typeface="华文细黑" panose="02010600040101010101" pitchFamily="2" charset="-122"/>
              </a:rPr>
              <a:t>0</a:t>
            </a:r>
            <a:r>
              <a:rPr lang="zh-CN" altLang="en-US" b="1" dirty="0">
                <a:latin typeface="华文细黑" panose="02010600040101010101" pitchFamily="2" charset="-122"/>
                <a:ea typeface="华文细黑" panose="02010600040101010101" pitchFamily="2" charset="-122"/>
              </a:rPr>
              <a:t>型文法</a:t>
            </a:r>
            <a:r>
              <a:rPr lang="en-US" altLang="zh-CN" b="1" dirty="0">
                <a:ea typeface="华文细黑" panose="02010600040101010101" pitchFamily="2" charset="-122"/>
                <a:cs typeface="Times New Roman" panose="02020603050405020304" pitchFamily="18" charset="0"/>
              </a:rPr>
              <a:t>G</a:t>
            </a:r>
            <a:r>
              <a:rPr lang="zh-CN" altLang="en-US" b="1" dirty="0">
                <a:latin typeface="华文细黑" panose="02010600040101010101" pitchFamily="2" charset="-122"/>
                <a:ea typeface="华文细黑" panose="02010600040101010101" pitchFamily="2" charset="-122"/>
              </a:rPr>
              <a:t>中所有产生式</a:t>
            </a:r>
            <a:r>
              <a:rPr lang="en-US" altLang="zh-CN" b="1" dirty="0">
                <a:ea typeface="华文细黑" panose="02010600040101010101" pitchFamily="2" charset="-122"/>
                <a:cs typeface="Times New Roman" panose="02020603050405020304" pitchFamily="18" charset="0"/>
              </a:rPr>
              <a:t>α→β</a:t>
            </a:r>
            <a:r>
              <a:rPr lang="zh-CN" altLang="en-US" b="1" dirty="0">
                <a:latin typeface="华文细黑" panose="02010600040101010101" pitchFamily="2" charset="-122"/>
                <a:ea typeface="华文细黑" panose="02010600040101010101" pitchFamily="2" charset="-122"/>
              </a:rPr>
              <a:t>都满足如下的条件：</a:t>
            </a:r>
            <a:endParaRPr lang="zh-CN" altLang="en-US" b="1" dirty="0">
              <a:latin typeface="华文细黑" panose="02010600040101010101" pitchFamily="2" charset="-122"/>
              <a:ea typeface="华文细黑" panose="02010600040101010101" pitchFamily="2" charset="-122"/>
            </a:endParaRPr>
          </a:p>
          <a:p>
            <a:pPr eaLnBrk="1" hangingPunct="1">
              <a:lnSpc>
                <a:spcPct val="150000"/>
              </a:lnSpc>
              <a:spcBef>
                <a:spcPct val="20000"/>
              </a:spcBef>
            </a:pPr>
            <a:r>
              <a:rPr lang="en-US" altLang="zh-CN" b="1" dirty="0">
                <a:ea typeface="华文细黑" panose="02010600040101010101" pitchFamily="2" charset="-122"/>
                <a:cs typeface="Times New Roman" panose="02020603050405020304" pitchFamily="18" charset="0"/>
              </a:rPr>
              <a:t>|</a:t>
            </a:r>
            <a:r>
              <a:rPr lang="en-US" altLang="zh-CN" b="1" i="1" dirty="0">
                <a:ea typeface="华文细黑" panose="02010600040101010101" pitchFamily="2" charset="-122"/>
                <a:cs typeface="Times New Roman" panose="02020603050405020304" pitchFamily="18" charset="0"/>
              </a:rPr>
              <a:t>α</a:t>
            </a:r>
            <a:r>
              <a:rPr lang="en-US" altLang="zh-CN" b="1" dirty="0">
                <a:ea typeface="华文细黑" panose="02010600040101010101" pitchFamily="2" charset="-122"/>
                <a:cs typeface="Times New Roman" panose="02020603050405020304" pitchFamily="18" charset="0"/>
              </a:rPr>
              <a:t>|≤|</a:t>
            </a:r>
            <a:r>
              <a:rPr lang="en-US" altLang="zh-CN" b="1" i="1" dirty="0">
                <a:ea typeface="华文细黑" panose="02010600040101010101" pitchFamily="2" charset="-122"/>
                <a:cs typeface="Times New Roman" panose="02020603050405020304" pitchFamily="18" charset="0"/>
              </a:rPr>
              <a:t>β</a:t>
            </a:r>
            <a:r>
              <a:rPr lang="en-US" altLang="zh-CN" b="1" dirty="0">
                <a:ea typeface="华文细黑" panose="02010600040101010101" pitchFamily="2" charset="-122"/>
                <a:cs typeface="Times New Roman" panose="02020603050405020304" pitchFamily="18" charset="0"/>
              </a:rPr>
              <a:t>|</a:t>
            </a:r>
            <a:r>
              <a:rPr lang="zh-CN" altLang="en-US" b="1" dirty="0">
                <a:ea typeface="华文细黑" panose="02010600040101010101" pitchFamily="2" charset="-122"/>
                <a:cs typeface="Times New Roman" panose="02020603050405020304" pitchFamily="18" charset="0"/>
              </a:rPr>
              <a:t>（</a:t>
            </a:r>
            <a:r>
              <a:rPr lang="en-US" altLang="zh-CN" b="1" i="1" dirty="0">
                <a:ea typeface="华文细黑" panose="02010600040101010101" pitchFamily="2" charset="-122"/>
                <a:cs typeface="Times New Roman" panose="02020603050405020304" pitchFamily="18" charset="0"/>
              </a:rPr>
              <a:t>α</a:t>
            </a:r>
            <a:r>
              <a:rPr lang="zh-CN" altLang="en-US" b="1" i="1" dirty="0">
                <a:ea typeface="华文细黑" panose="02010600040101010101" pitchFamily="2" charset="-122"/>
                <a:cs typeface="Times New Roman" panose="02020603050405020304" pitchFamily="18" charset="0"/>
              </a:rPr>
              <a:t>，</a:t>
            </a:r>
            <a:r>
              <a:rPr lang="en-US" altLang="zh-CN" b="1" i="1" dirty="0">
                <a:ea typeface="华文细黑" panose="02010600040101010101" pitchFamily="2" charset="-122"/>
                <a:cs typeface="Times New Roman" panose="02020603050405020304" pitchFamily="18" charset="0"/>
              </a:rPr>
              <a:t>β</a:t>
            </a:r>
            <a:r>
              <a:rPr lang="en-US" altLang="zh-CN" b="1" dirty="0">
                <a:ea typeface="华文细黑" panose="02010600040101010101" pitchFamily="2" charset="-122"/>
                <a:cs typeface="Times New Roman" panose="02020603050405020304" pitchFamily="18" charset="0"/>
              </a:rPr>
              <a:t>∈V</a:t>
            </a:r>
            <a:r>
              <a:rPr lang="en-US" altLang="zh-CN" b="1" baseline="30000" dirty="0">
                <a:ea typeface="华文细黑" panose="02010600040101010101" pitchFamily="2" charset="-122"/>
                <a:cs typeface="Times New Roman" panose="02020603050405020304" pitchFamily="18" charset="0"/>
              </a:rPr>
              <a:t>+</a:t>
            </a:r>
            <a:r>
              <a:rPr lang="zh-CN" altLang="en-US" b="1" dirty="0">
                <a:latin typeface="华文细黑" panose="02010600040101010101" pitchFamily="2" charset="-122"/>
                <a:ea typeface="华文细黑" panose="02010600040101010101" pitchFamily="2" charset="-122"/>
              </a:rPr>
              <a:t>），则称</a:t>
            </a:r>
            <a:r>
              <a:rPr lang="en-US" altLang="zh-CN" b="1" dirty="0">
                <a:ea typeface="华文细黑" panose="02010600040101010101" pitchFamily="2" charset="-122"/>
                <a:cs typeface="Times New Roman" panose="02020603050405020304" pitchFamily="18" charset="0"/>
              </a:rPr>
              <a:t>G</a:t>
            </a:r>
            <a:r>
              <a:rPr lang="zh-CN" altLang="en-US" b="1" dirty="0">
                <a:latin typeface="华文细黑" panose="02010600040101010101" pitchFamily="2" charset="-122"/>
                <a:ea typeface="华文细黑" panose="02010600040101010101" pitchFamily="2" charset="-122"/>
              </a:rPr>
              <a:t>为</a:t>
            </a:r>
            <a:r>
              <a:rPr lang="en-US" altLang="zh-CN" b="1" dirty="0">
                <a:latin typeface="华文细黑" panose="02010600040101010101" pitchFamily="2" charset="-122"/>
                <a:ea typeface="华文细黑" panose="02010600040101010101" pitchFamily="2" charset="-122"/>
              </a:rPr>
              <a:t>1</a:t>
            </a:r>
            <a:r>
              <a:rPr lang="zh-CN" altLang="en-US" b="1" dirty="0">
                <a:latin typeface="华文细黑" panose="02010600040101010101" pitchFamily="2" charset="-122"/>
                <a:ea typeface="华文细黑" panose="02010600040101010101" pitchFamily="2" charset="-122"/>
              </a:rPr>
              <a:t>型文法。</a:t>
            </a:r>
            <a:endParaRPr lang="en-US" altLang="zh-CN" b="1" dirty="0">
              <a:ea typeface="华文细黑" panose="0201060004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C706C07-A191-40C5-B50C-FD088622C970}"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2467" name="Rectangle 2"/>
          <p:cNvSpPr>
            <a:spLocks noGrp="1" noChangeArrowheads="1"/>
          </p:cNvSpPr>
          <p:nvPr>
            <p:ph type="body" idx="1"/>
          </p:nvPr>
        </p:nvSpPr>
        <p:spPr>
          <a:xfrm>
            <a:off x="323850" y="404813"/>
            <a:ext cx="8568630" cy="5543550"/>
          </a:xfrm>
        </p:spPr>
        <p:txBody>
          <a:bodyPr/>
          <a:lstStyle/>
          <a:p>
            <a:pPr eaLnBrk="1" hangingPunct="1">
              <a:lnSpc>
                <a:spcPct val="130000"/>
              </a:lnSpc>
              <a:buFont typeface="Wingdings" panose="05000000000000000000" pitchFamily="2" charset="2"/>
              <a:buNone/>
            </a:pPr>
            <a:r>
              <a:rPr lang="zh-CN" altLang="en-US" sz="2400" b="1" dirty="0">
                <a:latin typeface="华文细黑" panose="02010600040101010101" pitchFamily="2" charset="-122"/>
              </a:rPr>
              <a:t>例</a:t>
            </a:r>
            <a:r>
              <a:rPr lang="en-US" altLang="zh-CN" sz="2400" b="1" dirty="0">
                <a:latin typeface="华文细黑" panose="02010600040101010101" pitchFamily="2" charset="-122"/>
              </a:rPr>
              <a:t>:</a:t>
            </a:r>
            <a:r>
              <a:rPr lang="zh-CN" altLang="en-US" sz="2400" b="1" dirty="0">
                <a:latin typeface="华文细黑" panose="02010600040101010101" pitchFamily="2" charset="-122"/>
              </a:rPr>
              <a:t>语言</a:t>
            </a:r>
            <a:r>
              <a:rPr lang="en-US" altLang="zh-CN" sz="2400" b="1" dirty="0">
                <a:latin typeface="华文细黑" panose="02010600040101010101" pitchFamily="2" charset="-122"/>
                <a:cs typeface="Times New Roman" panose="02020603050405020304" pitchFamily="18" charset="0"/>
              </a:rPr>
              <a:t>{</a:t>
            </a:r>
            <a:r>
              <a:rPr lang="en-US" altLang="zh-CN" sz="2400" b="1" dirty="0" err="1">
                <a:latin typeface="华文细黑" panose="02010600040101010101" pitchFamily="2" charset="-122"/>
                <a:cs typeface="Times New Roman" panose="02020603050405020304" pitchFamily="18" charset="0"/>
              </a:rPr>
              <a:t>a</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b</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c</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 | n≥1}</a:t>
            </a:r>
            <a:r>
              <a:rPr lang="zh-CN" altLang="en-US" sz="2400" b="1" dirty="0">
                <a:latin typeface="华文细黑" panose="02010600040101010101" pitchFamily="2" charset="-122"/>
              </a:rPr>
              <a:t>在结构上有什么特点？</a:t>
            </a:r>
            <a:endParaRPr lang="zh-CN" altLang="en-US" sz="2400" b="1" dirty="0">
              <a:latin typeface="华文细黑" panose="02010600040101010101" pitchFamily="2" charset="-122"/>
            </a:endParaRPr>
          </a:p>
          <a:p>
            <a:pPr eaLnBrk="1" hangingPunct="1">
              <a:lnSpc>
                <a:spcPct val="130000"/>
              </a:lnSpc>
              <a:buFont typeface="Wingdings" panose="05000000000000000000" pitchFamily="2" charset="2"/>
              <a:buNone/>
            </a:pPr>
            <a:r>
              <a:rPr lang="zh-CN" altLang="en-US" sz="2400" b="1" dirty="0">
                <a:latin typeface="华文细黑" panose="02010600040101010101" pitchFamily="2" charset="-122"/>
              </a:rPr>
              <a:t>解：</a:t>
            </a:r>
            <a:endParaRPr lang="zh-CN" altLang="en-US" sz="2400" b="1" dirty="0">
              <a:latin typeface="华文细黑" panose="02010600040101010101" pitchFamily="2" charset="-122"/>
            </a:endParaRPr>
          </a:p>
          <a:p>
            <a:pPr eaLnBrk="1" hangingPunct="1">
              <a:lnSpc>
                <a:spcPct val="130000"/>
              </a:lnSpc>
              <a:buFont typeface="Wingdings" panose="05000000000000000000" pitchFamily="2" charset="2"/>
              <a:buNone/>
            </a:pPr>
            <a:r>
              <a:rPr lang="zh-CN" altLang="en-US" sz="2400" b="1" dirty="0">
                <a:latin typeface="华文细黑" panose="02010600040101010101" pitchFamily="2" charset="-122"/>
              </a:rPr>
              <a:t>	属于上下文敏感语言。该语言要求</a:t>
            </a:r>
            <a:r>
              <a:rPr lang="en-US" altLang="zh-CN" sz="2400" b="1" dirty="0">
                <a:latin typeface="华文细黑" panose="02010600040101010101" pitchFamily="2" charset="-122"/>
                <a:cs typeface="Times New Roman" panose="02020603050405020304" pitchFamily="18" charset="0"/>
              </a:rPr>
              <a:t>a</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b</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c</a:t>
            </a:r>
            <a:r>
              <a:rPr lang="zh-CN" altLang="en-US" sz="2400" b="1" dirty="0">
                <a:latin typeface="华文细黑" panose="02010600040101010101" pitchFamily="2" charset="-122"/>
              </a:rPr>
              <a:t>的个数必须相等。</a:t>
            </a:r>
            <a:endParaRPr lang="zh-CN" altLang="en-US" sz="2400" b="1" dirty="0">
              <a:latin typeface="华文细黑" panose="02010600040101010101" pitchFamily="2" charset="-122"/>
            </a:endParaRPr>
          </a:p>
          <a:p>
            <a:pPr eaLnBrk="1" hangingPunct="1">
              <a:lnSpc>
                <a:spcPct val="130000"/>
              </a:lnSpc>
              <a:buFont typeface="Wingdings" panose="05000000000000000000" pitchFamily="2" charset="2"/>
              <a:buNone/>
            </a:pPr>
            <a:r>
              <a:rPr lang="zh-CN" altLang="en-US" sz="2400" b="1" dirty="0">
                <a:latin typeface="华文细黑" panose="02010600040101010101" pitchFamily="2" charset="-122"/>
              </a:rPr>
              <a:t>分析：</a:t>
            </a:r>
            <a:endParaRPr lang="zh-CN" altLang="en-US" sz="2400" b="1" dirty="0">
              <a:latin typeface="华文细黑" panose="02010600040101010101" pitchFamily="2" charset="-122"/>
            </a:endParaRPr>
          </a:p>
          <a:p>
            <a:pPr eaLnBrk="1" hangingPunct="1">
              <a:lnSpc>
                <a:spcPct val="130000"/>
              </a:lnSpc>
              <a:buFont typeface="Wingdings" panose="05000000000000000000" pitchFamily="2" charset="2"/>
              <a:buNone/>
            </a:pPr>
            <a:r>
              <a:rPr lang="zh-CN" altLang="en-US" sz="2400" b="1" dirty="0">
                <a:latin typeface="华文细黑" panose="02010600040101010101" pitchFamily="2" charset="-122"/>
              </a:rPr>
              <a:t>	仿照</a:t>
            </a:r>
            <a:r>
              <a:rPr lang="en-US" altLang="zh-CN" sz="2400" b="1" dirty="0">
                <a:latin typeface="华文细黑" panose="02010600040101010101" pitchFamily="2" charset="-122"/>
                <a:cs typeface="Times New Roman" panose="02020603050405020304" pitchFamily="18" charset="0"/>
              </a:rPr>
              <a:t>{</a:t>
            </a:r>
            <a:r>
              <a:rPr lang="en-US" altLang="zh-CN" sz="2400" b="1" dirty="0" err="1">
                <a:latin typeface="华文细黑" panose="02010600040101010101" pitchFamily="2" charset="-122"/>
                <a:cs typeface="Times New Roman" panose="02020603050405020304" pitchFamily="18" charset="0"/>
              </a:rPr>
              <a:t>a</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b</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baseline="30000" dirty="0">
                <a:latin typeface="华文细黑" panose="02010600040101010101" pitchFamily="2" charset="-122"/>
                <a:cs typeface="Times New Roman" panose="02020603050405020304" pitchFamily="18" charset="0"/>
              </a:rPr>
              <a:t> </a:t>
            </a:r>
            <a:r>
              <a:rPr lang="en-US" altLang="zh-CN" sz="2400" b="1" dirty="0">
                <a:latin typeface="华文细黑" panose="02010600040101010101" pitchFamily="2" charset="-122"/>
                <a:cs typeface="Times New Roman" panose="02020603050405020304" pitchFamily="18" charset="0"/>
              </a:rPr>
              <a:t>| n≥1}</a:t>
            </a:r>
            <a:r>
              <a:rPr lang="zh-CN" altLang="en-US" sz="2400" b="1" dirty="0">
                <a:latin typeface="华文细黑" panose="02010600040101010101" pitchFamily="2" charset="-122"/>
              </a:rPr>
              <a:t>的产生式，写</a:t>
            </a:r>
            <a:r>
              <a:rPr lang="en-US" altLang="zh-CN" sz="2400" b="1" dirty="0">
                <a:latin typeface="华文细黑" panose="02010600040101010101" pitchFamily="2" charset="-122"/>
                <a:cs typeface="Times New Roman" panose="02020603050405020304" pitchFamily="18" charset="0"/>
              </a:rPr>
              <a:t>{</a:t>
            </a:r>
            <a:r>
              <a:rPr lang="en-US" altLang="zh-CN" sz="2400" b="1" dirty="0" err="1">
                <a:latin typeface="华文细黑" panose="02010600040101010101" pitchFamily="2" charset="-122"/>
                <a:cs typeface="Times New Roman" panose="02020603050405020304" pitchFamily="18" charset="0"/>
              </a:rPr>
              <a:t>a</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b</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c</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 | n≥1}</a:t>
            </a:r>
            <a:r>
              <a:rPr lang="zh-CN" altLang="en-US" sz="2400" b="1" dirty="0">
                <a:latin typeface="华文细黑" panose="02010600040101010101" pitchFamily="2" charset="-122"/>
              </a:rPr>
              <a:t>的文法：</a:t>
            </a:r>
            <a:endParaRPr lang="zh-CN" altLang="en-US" sz="2400" b="1" dirty="0">
              <a:latin typeface="华文细黑" panose="02010600040101010101" pitchFamily="2" charset="-122"/>
            </a:endParaRPr>
          </a:p>
          <a:p>
            <a:pPr eaLnBrk="1" hangingPunct="1">
              <a:lnSpc>
                <a:spcPct val="130000"/>
              </a:lnSpc>
              <a:buFont typeface="Wingdings" panose="05000000000000000000" pitchFamily="2" charset="2"/>
              <a:buNone/>
            </a:pPr>
            <a:r>
              <a:rPr lang="zh-CN" altLang="en-US" sz="2400" b="1" dirty="0">
                <a:latin typeface="华文细黑" panose="02010600040101010101" pitchFamily="2" charset="-122"/>
              </a:rPr>
              <a:t>	∵</a:t>
            </a:r>
            <a:r>
              <a:rPr lang="en-US" altLang="zh-CN" sz="2400" b="1" dirty="0">
                <a:latin typeface="华文细黑" panose="02010600040101010101" pitchFamily="2" charset="-122"/>
                <a:cs typeface="Times New Roman" panose="02020603050405020304" pitchFamily="18" charset="0"/>
              </a:rPr>
              <a:t>{</a:t>
            </a:r>
            <a:r>
              <a:rPr lang="en-US" altLang="zh-CN" sz="2400" b="1" dirty="0" err="1">
                <a:latin typeface="华文细黑" panose="02010600040101010101" pitchFamily="2" charset="-122"/>
                <a:cs typeface="Times New Roman" panose="02020603050405020304" pitchFamily="18" charset="0"/>
              </a:rPr>
              <a:t>a</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b</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baseline="30000" dirty="0">
                <a:latin typeface="华文细黑" panose="02010600040101010101" pitchFamily="2" charset="-122"/>
                <a:cs typeface="Times New Roman" panose="02020603050405020304" pitchFamily="18" charset="0"/>
              </a:rPr>
              <a:t> </a:t>
            </a:r>
            <a:r>
              <a:rPr lang="en-US" altLang="zh-CN" sz="2400" b="1" dirty="0">
                <a:latin typeface="华文细黑" panose="02010600040101010101" pitchFamily="2" charset="-122"/>
                <a:cs typeface="Times New Roman" panose="02020603050405020304" pitchFamily="18" charset="0"/>
              </a:rPr>
              <a:t>| n≥1}</a:t>
            </a:r>
            <a:r>
              <a:rPr lang="zh-CN" altLang="en-US" sz="2400" b="1" dirty="0">
                <a:latin typeface="华文细黑" panose="02010600040101010101" pitchFamily="2" charset="-122"/>
                <a:cs typeface="Times New Roman" panose="02020603050405020304" pitchFamily="18" charset="0"/>
              </a:rPr>
              <a:t>的文法是</a:t>
            </a:r>
            <a:r>
              <a:rPr lang="en-US" altLang="zh-CN" sz="2400" b="1" dirty="0" err="1">
                <a:latin typeface="华文细黑" panose="02010600040101010101" pitchFamily="2" charset="-122"/>
                <a:cs typeface="Times New Roman" panose="02020603050405020304" pitchFamily="18" charset="0"/>
              </a:rPr>
              <a:t>S→aSb</a:t>
            </a:r>
            <a:r>
              <a:rPr lang="en-US" altLang="zh-CN" sz="2400" b="1" dirty="0">
                <a:latin typeface="华文细黑" panose="02010600040101010101" pitchFamily="2" charset="-122"/>
                <a:cs typeface="Times New Roman" panose="02020603050405020304" pitchFamily="18" charset="0"/>
              </a:rPr>
              <a:t> | ab</a:t>
            </a:r>
            <a:endParaRPr lang="en-US" altLang="zh-CN" sz="2400" b="1" dirty="0">
              <a:latin typeface="华文细黑" panose="02010600040101010101" pitchFamily="2" charset="-122"/>
              <a:cs typeface="Times New Roman" panose="02020603050405020304" pitchFamily="18" charset="0"/>
            </a:endParaRPr>
          </a:p>
          <a:p>
            <a:pPr eaLnBrk="1" hangingPunct="1">
              <a:lnSpc>
                <a:spcPct val="130000"/>
              </a:lnSpc>
              <a:buFont typeface="Wingdings" panose="05000000000000000000" pitchFamily="2" charset="2"/>
              <a:buNone/>
            </a:pPr>
            <a:r>
              <a:rPr lang="en-US" altLang="zh-CN" sz="2400" b="1" dirty="0">
                <a:latin typeface="华文细黑" panose="02010600040101010101" pitchFamily="2" charset="-122"/>
                <a:cs typeface="Times New Roman" panose="02020603050405020304" pitchFamily="18" charset="0"/>
              </a:rPr>
              <a:t>	∴{</a:t>
            </a:r>
            <a:r>
              <a:rPr lang="en-US" altLang="zh-CN" sz="2400" b="1" dirty="0" err="1">
                <a:latin typeface="华文细黑" panose="02010600040101010101" pitchFamily="2" charset="-122"/>
                <a:cs typeface="Times New Roman" panose="02020603050405020304" pitchFamily="18" charset="0"/>
              </a:rPr>
              <a:t>a</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b</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err="1">
                <a:latin typeface="华文细黑" panose="02010600040101010101" pitchFamily="2" charset="-122"/>
                <a:cs typeface="Times New Roman" panose="02020603050405020304" pitchFamily="18" charset="0"/>
              </a:rPr>
              <a:t>c</a:t>
            </a:r>
            <a:r>
              <a:rPr lang="en-US" altLang="zh-CN" sz="2400" b="1" baseline="30000" dirty="0" err="1">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 | n≥1}</a:t>
            </a:r>
            <a:r>
              <a:rPr lang="zh-CN" altLang="en-US" sz="2400" b="1" dirty="0">
                <a:latin typeface="华文细黑" panose="02010600040101010101" pitchFamily="2" charset="-122"/>
                <a:cs typeface="Times New Roman" panose="02020603050405020304" pitchFamily="18" charset="0"/>
              </a:rPr>
              <a:t>的文法可能是</a:t>
            </a:r>
            <a:r>
              <a:rPr lang="en-US" altLang="zh-CN" sz="2400" b="1" dirty="0" err="1">
                <a:latin typeface="华文细黑" panose="02010600040101010101" pitchFamily="2" charset="-122"/>
                <a:cs typeface="Times New Roman" panose="02020603050405020304" pitchFamily="18" charset="0"/>
              </a:rPr>
              <a:t>S→aSbc</a:t>
            </a:r>
            <a:r>
              <a:rPr lang="en-US" altLang="zh-CN" sz="2400" b="1" dirty="0">
                <a:latin typeface="华文细黑" panose="02010600040101010101" pitchFamily="2" charset="-122"/>
                <a:cs typeface="Times New Roman" panose="02020603050405020304" pitchFamily="18" charset="0"/>
              </a:rPr>
              <a:t> | </a:t>
            </a:r>
            <a:r>
              <a:rPr lang="en-US" altLang="zh-CN" sz="2400" b="1" dirty="0" err="1">
                <a:latin typeface="华文细黑" panose="02010600040101010101" pitchFamily="2" charset="-122"/>
                <a:cs typeface="Times New Roman" panose="02020603050405020304" pitchFamily="18" charset="0"/>
              </a:rPr>
              <a:t>abc</a:t>
            </a:r>
            <a:endParaRPr lang="en-US" altLang="zh-CN" sz="2400" b="1" dirty="0">
              <a:latin typeface="华文细黑" panose="02010600040101010101" pitchFamily="2" charset="-122"/>
              <a:cs typeface="Times New Roman" panose="02020603050405020304" pitchFamily="18" charset="0"/>
            </a:endParaRPr>
          </a:p>
          <a:p>
            <a:pPr eaLnBrk="1" hangingPunct="1">
              <a:lnSpc>
                <a:spcPct val="130000"/>
              </a:lnSpc>
              <a:buFont typeface="Wingdings" panose="05000000000000000000" pitchFamily="2" charset="2"/>
              <a:buNone/>
            </a:pPr>
            <a:r>
              <a:rPr lang="en-US" altLang="zh-CN" sz="2400" b="1" dirty="0">
                <a:latin typeface="华文细黑" panose="02010600040101010101" pitchFamily="2" charset="-122"/>
                <a:cs typeface="Times New Roman" panose="02020603050405020304" pitchFamily="18" charset="0"/>
              </a:rPr>
              <a:t>	</a:t>
            </a:r>
            <a:r>
              <a:rPr lang="zh-CN" altLang="en-US" sz="2400" b="1" dirty="0">
                <a:latin typeface="华文细黑" panose="02010600040101010101" pitchFamily="2" charset="-122"/>
                <a:cs typeface="Times New Roman" panose="02020603050405020304" pitchFamily="18" charset="0"/>
              </a:rPr>
              <a:t>即前面增加一个</a:t>
            </a:r>
            <a:r>
              <a:rPr lang="en-US" altLang="zh-CN" sz="2400" b="1" dirty="0">
                <a:latin typeface="华文细黑" panose="02010600040101010101" pitchFamily="2" charset="-122"/>
                <a:cs typeface="Times New Roman" panose="02020603050405020304" pitchFamily="18" charset="0"/>
              </a:rPr>
              <a:t>a</a:t>
            </a:r>
            <a:r>
              <a:rPr lang="zh-CN" altLang="en-US" sz="2400" b="1" dirty="0">
                <a:latin typeface="华文细黑" panose="02010600040101010101" pitchFamily="2" charset="-122"/>
                <a:cs typeface="Times New Roman" panose="02020603050405020304" pitchFamily="18" charset="0"/>
              </a:rPr>
              <a:t>，后面增加一个</a:t>
            </a:r>
            <a:r>
              <a:rPr lang="en-US" altLang="zh-CN" sz="2400" b="1" dirty="0">
                <a:latin typeface="华文细黑" panose="02010600040101010101" pitchFamily="2" charset="-122"/>
                <a:cs typeface="Times New Roman" panose="02020603050405020304" pitchFamily="18" charset="0"/>
              </a:rPr>
              <a:t>b</a:t>
            </a:r>
            <a:r>
              <a:rPr lang="zh-CN" altLang="en-US" sz="2400" b="1" dirty="0">
                <a:latin typeface="华文细黑" panose="02010600040101010101" pitchFamily="2" charset="-122"/>
                <a:cs typeface="Times New Roman" panose="02020603050405020304" pitchFamily="18" charset="0"/>
              </a:rPr>
              <a:t>和</a:t>
            </a:r>
            <a:r>
              <a:rPr lang="en-US" altLang="zh-CN" sz="2400" b="1" dirty="0">
                <a:latin typeface="华文细黑" panose="02010600040101010101" pitchFamily="2" charset="-122"/>
                <a:cs typeface="Times New Roman" panose="02020603050405020304" pitchFamily="18" charset="0"/>
              </a:rPr>
              <a:t>c</a:t>
            </a:r>
            <a:r>
              <a:rPr lang="zh-CN" altLang="en-US" sz="2400" b="1" dirty="0">
                <a:latin typeface="华文细黑" panose="02010600040101010101" pitchFamily="2" charset="-122"/>
                <a:cs typeface="Times New Roman" panose="02020603050405020304" pitchFamily="18" charset="0"/>
              </a:rPr>
              <a:t>。</a:t>
            </a:r>
            <a:endParaRPr lang="zh-CN" altLang="en-US" sz="2400" b="1" dirty="0">
              <a:latin typeface="华文细黑" panose="02010600040101010101" pitchFamily="2" charset="-122"/>
              <a:cs typeface="Times New Roman" panose="02020603050405020304" pitchFamily="18" charset="0"/>
            </a:endParaRPr>
          </a:p>
          <a:p>
            <a:pPr eaLnBrk="1" hangingPunct="1">
              <a:lnSpc>
                <a:spcPct val="130000"/>
              </a:lnSpc>
              <a:buFont typeface="Wingdings" panose="05000000000000000000" pitchFamily="2" charset="2"/>
              <a:buNone/>
            </a:pPr>
            <a:r>
              <a:rPr lang="zh-CN" altLang="en-US" sz="2100" b="1" dirty="0">
                <a:latin typeface="华文细黑" panose="02010600040101010101" pitchFamily="2" charset="-122"/>
              </a:rPr>
              <a:t>	</a:t>
            </a:r>
            <a:endParaRPr lang="zh-CN" altLang="en-US" sz="2100" b="1" dirty="0">
              <a:latin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87DA76F-91D4-4ED2-8FC3-BDA102AC639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3491" name="Rectangle 2"/>
          <p:cNvSpPr>
            <a:spLocks noGrp="1" noChangeArrowheads="1"/>
          </p:cNvSpPr>
          <p:nvPr>
            <p:ph type="body" idx="1"/>
          </p:nvPr>
        </p:nvSpPr>
        <p:spPr>
          <a:xfrm>
            <a:off x="250825" y="693762"/>
            <a:ext cx="8209607" cy="5543550"/>
          </a:xfrm>
        </p:spPr>
        <p:txBody>
          <a:bodyPr/>
          <a:lstStyle/>
          <a:p>
            <a:pPr eaLnBrk="1" hangingPunct="1">
              <a:lnSpc>
                <a:spcPct val="130000"/>
              </a:lnSpc>
              <a:buFont typeface="Wingdings" panose="05000000000000000000" pitchFamily="2" charset="2"/>
              <a:buNone/>
            </a:pPr>
            <a:r>
              <a:rPr lang="zh-CN" altLang="en-US" sz="2000" b="1" dirty="0">
                <a:latin typeface="华文细黑" panose="02010600040101010101" pitchFamily="2" charset="-122"/>
              </a:rPr>
              <a:t>  分析</a:t>
            </a:r>
            <a:r>
              <a:rPr lang="en-US" altLang="zh-CN" sz="2000" b="1" dirty="0" err="1">
                <a:latin typeface="Times New Roman" panose="02020603050405020304" pitchFamily="18" charset="0"/>
                <a:cs typeface="Times New Roman" panose="02020603050405020304" pitchFamily="18" charset="0"/>
              </a:rPr>
              <a:t>S→abc</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aSbc</a:t>
            </a:r>
            <a:r>
              <a:rPr lang="zh-CN" altLang="en-US" sz="2000" b="1" dirty="0">
                <a:latin typeface="Times New Roman" panose="02020603050405020304" pitchFamily="18" charset="0"/>
                <a:cs typeface="Times New Roman" panose="02020603050405020304" pitchFamily="18" charset="0"/>
              </a:rPr>
              <a:t>产生的一个句子：</a:t>
            </a:r>
            <a:r>
              <a:rPr lang="en-US" altLang="zh-CN" sz="2000" b="1" dirty="0" err="1">
                <a:latin typeface="Times New Roman" panose="02020603050405020304" pitchFamily="18" charset="0"/>
                <a:cs typeface="Times New Roman" panose="02020603050405020304" pitchFamily="18" charset="0"/>
              </a:rPr>
              <a:t>aaa</a:t>
            </a:r>
            <a:r>
              <a:rPr lang="en-US" altLang="zh-CN" sz="2000" b="1" dirty="0" err="1">
                <a:solidFill>
                  <a:srgbClr val="FF0000"/>
                </a:solidFill>
                <a:latin typeface="Times New Roman" panose="02020603050405020304" pitchFamily="18" charset="0"/>
                <a:cs typeface="Times New Roman" panose="02020603050405020304" pitchFamily="18" charset="0"/>
              </a:rPr>
              <a:t>bcbcb</a:t>
            </a:r>
            <a:r>
              <a:rPr lang="en-US" altLang="zh-CN" sz="2000" b="1" dirty="0" err="1">
                <a:solidFill>
                  <a:srgbClr val="002060"/>
                </a:solidFill>
                <a:latin typeface="Times New Roman" panose="02020603050405020304" pitchFamily="18" charset="0"/>
                <a:cs typeface="Times New Roman" panose="02020603050405020304" pitchFamily="18" charset="0"/>
              </a:rPr>
              <a:t>c</a:t>
            </a:r>
            <a:endParaRPr lang="en-US" altLang="zh-CN" sz="2000" b="1" dirty="0">
              <a:solidFill>
                <a:srgbClr val="002060"/>
              </a:solidFill>
              <a:latin typeface="Times New Roman" panose="02020603050405020304" pitchFamily="18" charset="0"/>
              <a:cs typeface="Times New Roman" panose="02020603050405020304" pitchFamily="18" charset="0"/>
            </a:endParaRPr>
          </a:p>
          <a:p>
            <a:pPr eaLnBrk="1" hangingPunct="1">
              <a:lnSpc>
                <a:spcPct val="13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而原题中语言的一个合法句子是</a:t>
            </a:r>
            <a:r>
              <a:rPr lang="en-US" altLang="zh-CN" sz="2000" b="1" dirty="0" err="1">
                <a:latin typeface="Times New Roman" panose="02020603050405020304" pitchFamily="18" charset="0"/>
                <a:cs typeface="Times New Roman" panose="02020603050405020304" pitchFamily="18" charset="0"/>
              </a:rPr>
              <a:t>aaa</a:t>
            </a:r>
            <a:r>
              <a:rPr lang="en-US" altLang="zh-CN" sz="2000" b="1" dirty="0" err="1">
                <a:solidFill>
                  <a:srgbClr val="FF0000"/>
                </a:solidFill>
                <a:latin typeface="Times New Roman" panose="02020603050405020304" pitchFamily="18" charset="0"/>
                <a:cs typeface="Times New Roman" panose="02020603050405020304" pitchFamily="18" charset="0"/>
              </a:rPr>
              <a:t>bbb</a:t>
            </a:r>
            <a:r>
              <a:rPr lang="en-US" altLang="zh-CN" sz="2000" b="1" dirty="0" err="1">
                <a:latin typeface="Times New Roman" panose="02020603050405020304" pitchFamily="18" charset="0"/>
                <a:cs typeface="Times New Roman" panose="02020603050405020304" pitchFamily="18" charset="0"/>
              </a:rPr>
              <a:t>ccc</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3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显然必须实现</a:t>
            </a:r>
            <a:r>
              <a:rPr lang="en-US" altLang="zh-CN" sz="2000" b="1" dirty="0">
                <a:latin typeface="Times New Roman" panose="02020603050405020304" pitchFamily="18" charset="0"/>
                <a:cs typeface="Times New Roman" panose="02020603050405020304" pitchFamily="18" charset="0"/>
              </a:rPr>
              <a:t>c</a:t>
            </a:r>
            <a:r>
              <a:rPr lang="zh-CN" altLang="en-US" sz="2000" b="1" dirty="0">
                <a:latin typeface="Times New Roman" panose="02020603050405020304" pitchFamily="18" charset="0"/>
                <a:cs typeface="Times New Roman" panose="02020603050405020304" pitchFamily="18" charset="0"/>
              </a:rPr>
              <a:t>与</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的换位，但由于无法通过终极符换位，所以考</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3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虑用非终极符</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和</a:t>
            </a:r>
            <a:r>
              <a:rPr lang="en-US" altLang="zh-CN" sz="2000" b="1" dirty="0">
                <a:latin typeface="Times New Roman" panose="02020603050405020304" pitchFamily="18" charset="0"/>
                <a:cs typeface="Times New Roman" panose="02020603050405020304" pitchFamily="18" charset="0"/>
              </a:rPr>
              <a:t>C</a:t>
            </a:r>
            <a:r>
              <a:rPr lang="zh-CN" altLang="en-US" sz="2000" b="1" dirty="0">
                <a:latin typeface="Times New Roman" panose="02020603050405020304" pitchFamily="18" charset="0"/>
                <a:cs typeface="Times New Roman" panose="02020603050405020304" pitchFamily="18" charset="0"/>
              </a:rPr>
              <a:t>标记</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和</a:t>
            </a:r>
            <a:r>
              <a:rPr lang="en-US" altLang="zh-CN" sz="2000" b="1" dirty="0">
                <a:latin typeface="Times New Roman" panose="02020603050405020304" pitchFamily="18" charset="0"/>
                <a:cs typeface="Times New Roman" panose="02020603050405020304" pitchFamily="18" charset="0"/>
              </a:rPr>
              <a:t>c</a:t>
            </a:r>
            <a:r>
              <a:rPr lang="zh-CN" altLang="en-US" sz="2000" b="1" dirty="0">
                <a:latin typeface="Times New Roman" panose="02020603050405020304" pitchFamily="18" charset="0"/>
                <a:cs typeface="Times New Roman" panose="02020603050405020304" pitchFamily="18" charset="0"/>
              </a:rPr>
              <a:t>，修改文法：</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S→aBC</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aSBC</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CB→BC</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此时产生的一个句子是：</a:t>
            </a:r>
            <a:r>
              <a:rPr lang="en-US" altLang="zh-CN" sz="2000" b="1" dirty="0" err="1">
                <a:latin typeface="Times New Roman" panose="02020603050405020304" pitchFamily="18" charset="0"/>
                <a:cs typeface="Times New Roman" panose="02020603050405020304" pitchFamily="18" charset="0"/>
              </a:rPr>
              <a:t>aaaBBBCCC</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由于只有</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的前面是</a:t>
            </a:r>
            <a:r>
              <a:rPr lang="en-US" altLang="zh-CN" sz="2000" b="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或</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，才能将</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重写为</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即  </a:t>
            </a:r>
            <a:r>
              <a:rPr lang="en-US" altLang="zh-CN" sz="2000" b="1" dirty="0" err="1">
                <a:latin typeface="Times New Roman" panose="02020603050405020304" pitchFamily="18" charset="0"/>
                <a:cs typeface="Times New Roman" panose="02020603050405020304" pitchFamily="18" charset="0"/>
              </a:rPr>
              <a:t>aB→ab</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bB→bb</a:t>
            </a:r>
            <a:endParaRPr lang="en-US" altLang="zh-CN" sz="2100" b="1" dirty="0">
              <a:latin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3FE5998-7651-433A-8A97-2BEB9ECEA47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4515" name="Rectangle 2"/>
          <p:cNvSpPr>
            <a:spLocks noGrp="1" noChangeArrowheads="1"/>
          </p:cNvSpPr>
          <p:nvPr>
            <p:ph type="body" idx="1"/>
          </p:nvPr>
        </p:nvSpPr>
        <p:spPr>
          <a:xfrm>
            <a:off x="539750" y="333375"/>
            <a:ext cx="8229600" cy="6264275"/>
          </a:xfrm>
        </p:spPr>
        <p:txBody>
          <a:bodyPr/>
          <a:lstStyle/>
          <a:p>
            <a:pPr eaLnBrk="1" hangingPunct="1">
              <a:lnSpc>
                <a:spcPct val="115000"/>
              </a:lnSpc>
              <a:buFont typeface="Wingdings" panose="05000000000000000000" pitchFamily="2" charset="2"/>
              <a:buNone/>
            </a:pPr>
            <a:endParaRPr lang="en-US" altLang="zh-CN" sz="1800"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同理，只有</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的前面是</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或</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，才能将</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重写为</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即   </a:t>
            </a:r>
            <a:r>
              <a:rPr lang="en-US" altLang="zh-CN" sz="2400" b="1" dirty="0" err="1">
                <a:latin typeface="Times New Roman" panose="02020603050405020304" pitchFamily="18" charset="0"/>
                <a:cs typeface="Times New Roman" panose="02020603050405020304" pitchFamily="18" charset="0"/>
              </a:rPr>
              <a:t>bC→bc</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cC→cc</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语言</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a</a:t>
            </a:r>
            <a:r>
              <a:rPr lang="en-US" altLang="zh-CN" sz="2400" b="1" baseline="30000" dirty="0" err="1">
                <a:latin typeface="Times New Roman" panose="02020603050405020304" pitchFamily="18" charset="0"/>
                <a:cs typeface="Times New Roman" panose="02020603050405020304" pitchFamily="18" charset="0"/>
              </a:rPr>
              <a:t>n</a:t>
            </a:r>
            <a:r>
              <a:rPr lang="en-US" altLang="zh-CN" sz="2400" b="1" dirty="0" err="1">
                <a:latin typeface="Times New Roman" panose="02020603050405020304" pitchFamily="18" charset="0"/>
                <a:cs typeface="Times New Roman" panose="02020603050405020304" pitchFamily="18" charset="0"/>
              </a:rPr>
              <a:t>b</a:t>
            </a:r>
            <a:r>
              <a:rPr lang="en-US" altLang="zh-CN" sz="2400" b="1" baseline="30000" dirty="0" err="1">
                <a:latin typeface="Times New Roman" panose="02020603050405020304" pitchFamily="18" charset="0"/>
                <a:cs typeface="Times New Roman" panose="02020603050405020304" pitchFamily="18" charset="0"/>
              </a:rPr>
              <a:t>n</a:t>
            </a:r>
            <a:r>
              <a:rPr lang="en-US" altLang="zh-CN" sz="2400" b="1" dirty="0" err="1">
                <a:latin typeface="Times New Roman" panose="02020603050405020304" pitchFamily="18" charset="0"/>
                <a:cs typeface="Times New Roman" panose="02020603050405020304" pitchFamily="18" charset="0"/>
              </a:rPr>
              <a:t>c</a:t>
            </a:r>
            <a:r>
              <a:rPr lang="en-US" altLang="zh-CN" sz="2400" b="1" baseline="30000" dirty="0" err="1">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 n≥1}</a:t>
            </a:r>
            <a:r>
              <a:rPr lang="zh-CN" altLang="en-US" sz="2400" b="1" dirty="0">
                <a:latin typeface="Times New Roman" panose="02020603050405020304" pitchFamily="18" charset="0"/>
                <a:cs typeface="Times New Roman" panose="02020603050405020304" pitchFamily="18" charset="0"/>
              </a:rPr>
              <a:t>的文法是：</a:t>
            </a:r>
            <a:endParaRPr lang="zh-CN" altLang="en-US"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S→aBC</a:t>
            </a:r>
            <a:r>
              <a:rPr lang="en-US" altLang="zh-CN" sz="2400" b="1" dirty="0">
                <a:latin typeface="Times New Roman" panose="02020603050405020304" pitchFamily="18" charset="0"/>
                <a:cs typeface="Times New Roman" panose="02020603050405020304" pitchFamily="18" charset="0"/>
              </a:rPr>
              <a:t> | </a:t>
            </a:r>
            <a:r>
              <a:rPr lang="en-US" altLang="zh-CN" sz="2400" b="1" dirty="0" err="1">
                <a:latin typeface="Times New Roman" panose="02020603050405020304" pitchFamily="18" charset="0"/>
                <a:cs typeface="Times New Roman" panose="02020603050405020304" pitchFamily="18" charset="0"/>
              </a:rPr>
              <a:t>aSBC</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CB→BC</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bB→bb</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aB→ab</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bC→bc</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cC→cc</a:t>
            </a: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250"/>
                                  </p:stCondLst>
                                  <p:childTnLst>
                                    <p:set>
                                      <p:cBhvr>
                                        <p:cTn id="16" dur="1" fill="hold">
                                          <p:stCondLst>
                                            <p:cond delay="0"/>
                                          </p:stCondLst>
                                        </p:cTn>
                                        <p:tgtEl>
                                          <p:spTgt spid="64515">
                                            <p:txEl>
                                              <p:pRg st="5" end="5"/>
                                            </p:txEl>
                                          </p:spTgt>
                                        </p:tgtEl>
                                        <p:attrNameLst>
                                          <p:attrName>style.visibility</p:attrName>
                                        </p:attrNameLst>
                                      </p:cBhvr>
                                      <p:to>
                                        <p:strVal val="visible"/>
                                      </p:to>
                                    </p:set>
                                    <p:animEffect transition="in" filter="wipe(up)">
                                      <p:cBhvr>
                                        <p:cTn id="17" dur="250"/>
                                        <p:tgtEl>
                                          <p:spTgt spid="645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4515">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4515">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4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B7B4A1-BC67-41DB-9FC7-FAB17A24E96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9219" name="Line 2"/>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0" name="Text Box 3"/>
          <p:cNvSpPr txBox="1">
            <a:spLocks noChangeArrowheads="1"/>
          </p:cNvSpPr>
          <p:nvPr/>
        </p:nvSpPr>
        <p:spPr bwMode="auto">
          <a:xfrm>
            <a:off x="539750" y="981075"/>
            <a:ext cx="8305800"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Char char="•"/>
            </a:pPr>
            <a:r>
              <a:rPr lang="en-US" altLang="zh-CN" b="1" dirty="0">
                <a:solidFill>
                  <a:srgbClr val="000000"/>
                </a:solidFill>
                <a:latin typeface="华文细黑" panose="02010600040101010101" pitchFamily="2" charset="-122"/>
                <a:ea typeface="华文细黑" panose="02010600040101010101" pitchFamily="2" charset="-122"/>
              </a:rPr>
              <a:t> </a:t>
            </a:r>
            <a:r>
              <a:rPr lang="en-US" altLang="zh-CN" b="1" dirty="0">
                <a:ea typeface="华文细黑" panose="02010600040101010101" pitchFamily="2" charset="-122"/>
              </a:rPr>
              <a:t>1951</a:t>
            </a:r>
            <a:r>
              <a:rPr lang="zh-CN" altLang="en-US" b="1" dirty="0">
                <a:ea typeface="华文细黑" panose="02010600040101010101" pitchFamily="2" charset="-122"/>
              </a:rPr>
              <a:t>年到</a:t>
            </a:r>
            <a:r>
              <a:rPr lang="en-US" altLang="zh-CN" b="1" dirty="0">
                <a:ea typeface="华文细黑" panose="02010600040101010101" pitchFamily="2" charset="-122"/>
              </a:rPr>
              <a:t>1956</a:t>
            </a:r>
            <a:r>
              <a:rPr lang="zh-CN" altLang="en-US" b="1" dirty="0">
                <a:ea typeface="华文细黑" panose="02010600040101010101" pitchFamily="2" charset="-122"/>
              </a:rPr>
              <a:t>年，克林（</a:t>
            </a:r>
            <a:r>
              <a:rPr lang="en-US" altLang="zh-CN" b="1" dirty="0">
                <a:ea typeface="华文细黑" panose="02010600040101010101" pitchFamily="2" charset="-122"/>
              </a:rPr>
              <a:t>Kleene</a:t>
            </a:r>
            <a:r>
              <a:rPr lang="zh-CN" altLang="en-US" b="1" dirty="0">
                <a:ea typeface="华文细黑" panose="02010600040101010101" pitchFamily="2" charset="-122"/>
              </a:rPr>
              <a:t>）在研究神经细胞中，建立了识别语言的系统</a:t>
            </a:r>
            <a:r>
              <a:rPr lang="zh-CN" altLang="en-US" b="1" dirty="0">
                <a:latin typeface="华文细黑" panose="02010600040101010101" pitchFamily="2" charset="-122"/>
                <a:ea typeface="华文细黑" panose="02010600040101010101" pitchFamily="2" charset="-122"/>
              </a:rPr>
              <a:t>－有穷状态自动机。</a:t>
            </a:r>
            <a:endParaRPr lang="zh-CN" altLang="en-US" b="1" dirty="0">
              <a:ea typeface="华文细黑" panose="02010600040101010101" pitchFamily="2" charset="-122"/>
            </a:endParaRPr>
          </a:p>
          <a:p>
            <a:pPr eaLnBrk="1" hangingPunct="1">
              <a:lnSpc>
                <a:spcPct val="120000"/>
              </a:lnSpc>
              <a:spcBef>
                <a:spcPct val="50000"/>
              </a:spcBef>
              <a:buFontTx/>
              <a:buChar char="•"/>
            </a:pPr>
            <a:r>
              <a:rPr lang="zh-CN" altLang="en-US" b="1" dirty="0">
                <a:ea typeface="华文细黑" panose="02010600040101010101" pitchFamily="2" charset="-122"/>
              </a:rPr>
              <a:t>  </a:t>
            </a:r>
            <a:r>
              <a:rPr lang="en-US" altLang="zh-CN" b="1" dirty="0">
                <a:ea typeface="华文细黑" panose="02010600040101010101" pitchFamily="2" charset="-122"/>
              </a:rPr>
              <a:t>1959</a:t>
            </a:r>
            <a:r>
              <a:rPr lang="zh-CN" altLang="en-US" b="1" dirty="0">
                <a:ea typeface="华文细黑" panose="02010600040101010101" pitchFamily="2" charset="-122"/>
              </a:rPr>
              <a:t>年，乔姆斯基发现：文法和自动机分别从生成和识别的角度去表达语言，而且证明了文法与自动机的等价性，这一成果被认为是将形式语言置于了数学的光芒之下，使得形式语言真正诞生了。</a:t>
            </a:r>
            <a:endParaRPr lang="zh-CN" altLang="en-US" b="1" dirty="0">
              <a:ea typeface="华文细黑" panose="02010600040101010101" pitchFamily="2" charset="-122"/>
            </a:endParaRPr>
          </a:p>
          <a:p>
            <a:pPr eaLnBrk="1" hangingPunct="1">
              <a:lnSpc>
                <a:spcPct val="120000"/>
              </a:lnSpc>
              <a:spcBef>
                <a:spcPct val="50000"/>
              </a:spcBef>
              <a:buFontTx/>
              <a:buChar char="•"/>
            </a:pPr>
            <a:r>
              <a:rPr lang="en-US" altLang="zh-CN" b="1" dirty="0">
                <a:ea typeface="华文细黑" panose="02010600040101010101" pitchFamily="2" charset="-122"/>
              </a:rPr>
              <a:t>20</a:t>
            </a:r>
            <a:r>
              <a:rPr lang="zh-CN" altLang="en-US" b="1" dirty="0">
                <a:ea typeface="华文细黑" panose="02010600040101010101" pitchFamily="2" charset="-122"/>
              </a:rPr>
              <a:t>世纪</a:t>
            </a:r>
            <a:r>
              <a:rPr lang="en-US" altLang="zh-CN" b="1" dirty="0">
                <a:ea typeface="华文细黑" panose="02010600040101010101" pitchFamily="2" charset="-122"/>
              </a:rPr>
              <a:t>50</a:t>
            </a:r>
            <a:r>
              <a:rPr lang="zh-CN" altLang="en-US" b="1" dirty="0">
                <a:ea typeface="华文细黑" panose="02010600040101010101" pitchFamily="2" charset="-122"/>
              </a:rPr>
              <a:t>年代，巴科斯范式（</a:t>
            </a:r>
            <a:r>
              <a:rPr lang="en-US" altLang="zh-CN" b="1" dirty="0">
                <a:ea typeface="华文细黑" panose="02010600040101010101" pitchFamily="2" charset="-122"/>
              </a:rPr>
              <a:t>Backus </a:t>
            </a:r>
            <a:r>
              <a:rPr lang="en-US" altLang="zh-CN" b="1" dirty="0" err="1">
                <a:ea typeface="华文细黑" panose="02010600040101010101" pitchFamily="2" charset="-122"/>
              </a:rPr>
              <a:t>Nour</a:t>
            </a:r>
            <a:r>
              <a:rPr lang="en-US" altLang="zh-CN" b="1" dirty="0">
                <a:ea typeface="华文细黑" panose="02010600040101010101" pitchFamily="2" charset="-122"/>
              </a:rPr>
              <a:t> Form</a:t>
            </a:r>
            <a:r>
              <a:rPr lang="zh-CN" altLang="en-US" b="1" dirty="0">
                <a:ea typeface="华文细黑" panose="02010600040101010101" pitchFamily="2" charset="-122"/>
              </a:rPr>
              <a:t>，</a:t>
            </a:r>
            <a:r>
              <a:rPr lang="en-US" altLang="zh-CN" b="1" dirty="0">
                <a:ea typeface="华文细黑" panose="02010600040101010101" pitchFamily="2" charset="-122"/>
              </a:rPr>
              <a:t>BNF</a:t>
            </a:r>
            <a:r>
              <a:rPr lang="zh-CN" altLang="en-US" b="1" dirty="0">
                <a:ea typeface="华文细黑" panose="02010600040101010101" pitchFamily="2" charset="-122"/>
              </a:rPr>
              <a:t>）实现了对高级语言</a:t>
            </a:r>
            <a:r>
              <a:rPr lang="en-US" altLang="zh-CN" b="1" dirty="0">
                <a:ea typeface="华文细黑" panose="02010600040101010101" pitchFamily="2" charset="-122"/>
              </a:rPr>
              <a:t>ALGOL-60</a:t>
            </a:r>
            <a:r>
              <a:rPr lang="zh-CN" altLang="en-US" b="1" dirty="0">
                <a:ea typeface="华文细黑" panose="02010600040101010101" pitchFamily="2" charset="-122"/>
              </a:rPr>
              <a:t>的成功描述。这一成功，使得形式语言在</a:t>
            </a:r>
            <a:r>
              <a:rPr lang="en-US" altLang="zh-CN" b="1" dirty="0">
                <a:ea typeface="华文细黑" panose="02010600040101010101" pitchFamily="2" charset="-122"/>
              </a:rPr>
              <a:t>20</a:t>
            </a:r>
            <a:r>
              <a:rPr lang="zh-CN" altLang="en-US" b="1" dirty="0">
                <a:ea typeface="华文细黑" panose="02010600040101010101" pitchFamily="2" charset="-122"/>
              </a:rPr>
              <a:t>世纪</a:t>
            </a:r>
            <a:r>
              <a:rPr lang="en-US" altLang="zh-CN" b="1" dirty="0">
                <a:ea typeface="华文细黑" panose="02010600040101010101" pitchFamily="2" charset="-122"/>
              </a:rPr>
              <a:t>60</a:t>
            </a:r>
            <a:r>
              <a:rPr lang="zh-CN" altLang="en-US" b="1" dirty="0">
                <a:ea typeface="华文细黑" panose="02010600040101010101" pitchFamily="2" charset="-122"/>
              </a:rPr>
              <a:t>年代得到了大力的发展。</a:t>
            </a:r>
            <a:endParaRPr lang="zh-CN" altLang="en-US" b="1" dirty="0">
              <a:ea typeface="华文细黑" panose="02010600040101010101" pitchFamily="2" charset="-122"/>
            </a:endParaRPr>
          </a:p>
          <a:p>
            <a:pPr eaLnBrk="1" hangingPunct="1">
              <a:lnSpc>
                <a:spcPct val="120000"/>
              </a:lnSpc>
              <a:spcBef>
                <a:spcPct val="50000"/>
              </a:spcBef>
              <a:buFontTx/>
              <a:buChar char="•"/>
            </a:pPr>
            <a:endParaRPr lang="en-US" altLang="zh-CN" sz="2800" b="1" dirty="0">
              <a:ea typeface="华文细黑" panose="02010600040101010101" pitchFamily="2" charset="-122"/>
            </a:endParaRPr>
          </a:p>
        </p:txBody>
      </p:sp>
      <p:sp>
        <p:nvSpPr>
          <p:cNvPr id="9221" name="Rectangle 4"/>
          <p:cNvSpPr>
            <a:spLocks noGrp="1" noChangeArrowheads="1"/>
          </p:cNvSpPr>
          <p:nvPr>
            <p:ph type="title"/>
          </p:nvPr>
        </p:nvSpPr>
        <p:spPr>
          <a:xfrm>
            <a:off x="498475" y="331788"/>
            <a:ext cx="8147050" cy="433387"/>
          </a:xfrm>
          <a:solidFill>
            <a:srgbClr val="CCCCFF"/>
          </a:solidFill>
        </p:spPr>
        <p:txBody>
          <a:bodyPr anchor="ctr"/>
          <a:lstStyle/>
          <a:p>
            <a:pPr eaLnBrk="1" hangingPunct="1"/>
            <a:r>
              <a:rPr lang="zh-CN" altLang="en-US" sz="2800" b="1">
                <a:solidFill>
                  <a:schemeClr val="tx1"/>
                </a:solidFill>
              </a:rPr>
              <a:t>知识扩充： 形式语言与自动机理论的产生与作用</a:t>
            </a:r>
            <a:r>
              <a:rPr lang="zh-CN" altLang="en-US" sz="4400"/>
              <a:t> </a:t>
            </a:r>
            <a:endParaRPr lang="zh-CN" altLang="en-US" sz="4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Effect transition="in" filter="randombar(horizontal)">
                                      <p:cBhvr>
                                        <p:cTn id="7" dur="500"/>
                                        <p:tgtEl>
                                          <p:spTgt spid="92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0">
                                            <p:txEl>
                                              <p:pRg st="2" end="2"/>
                                            </p:txEl>
                                          </p:spTgt>
                                        </p:tgtEl>
                                        <p:attrNameLst>
                                          <p:attrName>style.visibility</p:attrName>
                                        </p:attrNameLst>
                                      </p:cBhvr>
                                      <p:to>
                                        <p:strVal val="visible"/>
                                      </p:to>
                                    </p:set>
                                    <p:animEffect transition="in" filter="fade">
                                      <p:cBhvr>
                                        <p:cTn id="12" dur="500"/>
                                        <p:tgtEl>
                                          <p:spTgt spid="92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8B897FC-CC8F-4DE8-872F-3BAE9FE533FB}"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5539" name="Rectangle 2"/>
          <p:cNvSpPr>
            <a:spLocks noGrp="1" noChangeArrowheads="1"/>
          </p:cNvSpPr>
          <p:nvPr>
            <p:ph type="title"/>
          </p:nvPr>
        </p:nvSpPr>
        <p:spPr>
          <a:xfrm>
            <a:off x="685800" y="228600"/>
            <a:ext cx="7772400" cy="533400"/>
          </a:xfrm>
        </p:spPr>
        <p:txBody>
          <a:bodyPr/>
          <a:lstStyle/>
          <a:p>
            <a:pPr eaLnBrk="1" hangingPunct="1"/>
            <a:r>
              <a:rPr lang="zh-CN" altLang="en-US" b="1">
                <a:solidFill>
                  <a:schemeClr val="folHlink"/>
                </a:solidFill>
                <a:latin typeface="华文细黑" panose="02010600040101010101" pitchFamily="2" charset="-122"/>
              </a:rPr>
              <a:t>文法和语言分类</a:t>
            </a:r>
            <a:endParaRPr lang="zh-CN" altLang="en-US" b="1">
              <a:solidFill>
                <a:schemeClr val="folHlink"/>
              </a:solidFill>
              <a:latin typeface="华文细黑" panose="02010600040101010101" pitchFamily="2" charset="-122"/>
            </a:endParaRPr>
          </a:p>
        </p:txBody>
      </p:sp>
      <p:sp>
        <p:nvSpPr>
          <p:cNvPr id="6554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41" name="Text Box 4"/>
          <p:cNvSpPr txBox="1">
            <a:spLocks noChangeArrowheads="1"/>
          </p:cNvSpPr>
          <p:nvPr/>
        </p:nvSpPr>
        <p:spPr bwMode="auto">
          <a:xfrm>
            <a:off x="467544" y="1340768"/>
            <a:ext cx="8382000"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spcAft>
                <a:spcPts val="1200"/>
              </a:spcAft>
            </a:pPr>
            <a:r>
              <a:rPr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型文法</a:t>
            </a:r>
            <a:r>
              <a:rPr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上下文无关文法</a:t>
            </a:r>
            <a:r>
              <a:rPr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 </a:t>
            </a:r>
            <a:r>
              <a:rPr kumimoji="0"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Context-Free-Grammars, CFG</a:t>
            </a:r>
            <a:r>
              <a:rPr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 )</a:t>
            </a:r>
            <a:endParaRPr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ts val="600"/>
              </a:spcBef>
              <a:spcAft>
                <a:spcPts val="1200"/>
              </a:spcAft>
            </a:pP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若一个</a:t>
            </a:r>
            <a:r>
              <a:rPr lang="en-US" altLang="zh-CN" b="1" dirty="0">
                <a:latin typeface="华文细黑" panose="02010600040101010101" pitchFamily="2" charset="-122"/>
                <a:ea typeface="华文细黑" panose="02010600040101010101" pitchFamily="2" charset="-122"/>
                <a:cs typeface="Times New Roman" panose="02020603050405020304" pitchFamily="18" charset="0"/>
              </a:rPr>
              <a:t>1</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型文法</a:t>
            </a:r>
            <a:r>
              <a:rPr lang="en-US" altLang="zh-CN" b="1" dirty="0">
                <a:latin typeface="华文细黑" panose="02010600040101010101" pitchFamily="2" charset="-122"/>
                <a:ea typeface="华文细黑" panose="02010600040101010101" pitchFamily="2" charset="-122"/>
                <a:cs typeface="Times New Roman" panose="02020603050405020304" pitchFamily="18" charset="0"/>
              </a:rPr>
              <a:t>G</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中</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的规则都具有如下形式：</a:t>
            </a:r>
            <a:endParaRPr lang="zh-CN" altLang="en-US" b="1" dirty="0">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ts val="600"/>
              </a:spcBef>
              <a:spcAft>
                <a:spcPts val="1200"/>
              </a:spcAft>
            </a:pP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b="1"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A→u</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ts val="600"/>
              </a:spcBef>
              <a:spcAft>
                <a:spcPts val="1200"/>
              </a:spcAft>
            </a:pP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其中 </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 V</a:t>
            </a:r>
            <a:r>
              <a:rPr lang="en-US" altLang="zh-CN" b="1" baseline="-250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N</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u∈ V</a:t>
            </a:r>
            <a:r>
              <a:rPr lang="en-US" altLang="zh-CN" b="1" baseline="300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V=V</a:t>
            </a:r>
            <a:r>
              <a:rPr lang="en-US" altLang="zh-CN" b="1" baseline="-250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N</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∪V</a:t>
            </a:r>
            <a:r>
              <a:rPr lang="en-US" altLang="zh-CN" b="1" baseline="-250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T</a:t>
            </a:r>
            <a:endParaRPr lang="en-US" altLang="zh-CN" b="1" dirty="0">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spcBef>
                <a:spcPts val="600"/>
              </a:spcBef>
              <a:spcAft>
                <a:spcPts val="1200"/>
              </a:spcAft>
            </a:pP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则称</a:t>
            </a:r>
            <a:r>
              <a:rPr lang="en-US" altLang="zh-CN" b="1" dirty="0">
                <a:latin typeface="华文细黑" panose="02010600040101010101" pitchFamily="2" charset="-122"/>
                <a:ea typeface="华文细黑" panose="02010600040101010101" pitchFamily="2" charset="-122"/>
                <a:cs typeface="Times New Roman" panose="02020603050405020304" pitchFamily="18" charset="0"/>
              </a:rPr>
              <a:t>G</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为</a:t>
            </a:r>
            <a:r>
              <a:rPr lang="en-US" altLang="zh-CN" b="1" dirty="0">
                <a:latin typeface="华文细黑" panose="02010600040101010101" pitchFamily="2" charset="-122"/>
                <a:ea typeface="华文细黑" panose="02010600040101010101" pitchFamily="2" charset="-122"/>
                <a:cs typeface="Times New Roman" panose="02020603050405020304" pitchFamily="18" charset="0"/>
              </a:rPr>
              <a:t>2</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型文法，又称为上下文无关文法。</a:t>
            </a:r>
            <a:endParaRPr lang="en-US" altLang="zh-CN" b="1" dirty="0">
              <a:latin typeface="华文细黑" panose="02010600040101010101" pitchFamily="2" charset="-122"/>
              <a:ea typeface="华文细黑" panose="02010600040101010101" pitchFamily="2" charset="-122"/>
              <a:cs typeface="Times New Roman" panose="02020603050405020304" pitchFamily="18" charset="0"/>
            </a:endParaRPr>
          </a:p>
          <a:p>
            <a:pPr eaLnBrk="1" hangingPunct="1">
              <a:spcBef>
                <a:spcPts val="600"/>
              </a:spcBef>
              <a:spcAft>
                <a:spcPts val="1200"/>
              </a:spcAft>
            </a:pP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所定义的语言是</a:t>
            </a:r>
            <a:r>
              <a:rPr lang="en-US" altLang="zh-CN" b="1" dirty="0">
                <a:latin typeface="华文细黑" panose="02010600040101010101" pitchFamily="2" charset="-122"/>
                <a:ea typeface="华文细黑" panose="02010600040101010101" pitchFamily="2" charset="-122"/>
                <a:cs typeface="Times New Roman" panose="02020603050405020304" pitchFamily="18" charset="0"/>
              </a:rPr>
              <a:t>2</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型语言或称为上下文无关语言，用</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L</a:t>
            </a:r>
            <a:r>
              <a:rPr lang="en-US" altLang="zh-CN" b="1" baseline="-250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表示</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b="1" dirty="0">
              <a:latin typeface="华文细黑" panose="02010600040101010101" pitchFamily="2" charset="-122"/>
              <a:ea typeface="华文细黑"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F4E8448-A30C-48E4-974F-1BC97889417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6563" name="Rectangle 2"/>
          <p:cNvSpPr>
            <a:spLocks noGrp="1" noChangeArrowheads="1"/>
          </p:cNvSpPr>
          <p:nvPr>
            <p:ph type="title"/>
          </p:nvPr>
        </p:nvSpPr>
        <p:spPr>
          <a:xfrm>
            <a:off x="685800" y="228600"/>
            <a:ext cx="7772400" cy="533400"/>
          </a:xfrm>
        </p:spPr>
        <p:txBody>
          <a:bodyPr/>
          <a:lstStyle/>
          <a:p>
            <a:pPr eaLnBrk="1" hangingPunct="1"/>
            <a:r>
              <a:rPr lang="zh-CN" altLang="en-US" b="1">
                <a:solidFill>
                  <a:schemeClr val="folHlink"/>
                </a:solidFill>
                <a:latin typeface="华文细黑" panose="02010600040101010101" pitchFamily="2" charset="-122"/>
              </a:rPr>
              <a:t>文法和语言分类</a:t>
            </a:r>
            <a:endParaRPr lang="zh-CN" altLang="en-US" b="1">
              <a:solidFill>
                <a:schemeClr val="folHlink"/>
              </a:solidFill>
              <a:latin typeface="华文细黑" panose="02010600040101010101" pitchFamily="2" charset="-122"/>
            </a:endParaRPr>
          </a:p>
        </p:txBody>
      </p:sp>
      <p:sp>
        <p:nvSpPr>
          <p:cNvPr id="66564"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65" name="Text Box 4"/>
          <p:cNvSpPr txBox="1">
            <a:spLocks noChangeArrowheads="1"/>
          </p:cNvSpPr>
          <p:nvPr/>
        </p:nvSpPr>
        <p:spPr bwMode="auto">
          <a:xfrm>
            <a:off x="304800" y="1143000"/>
            <a:ext cx="858768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b="1" dirty="0">
              <a:solidFill>
                <a:srgbClr val="000000"/>
              </a:solidFill>
              <a:ea typeface="华文细黑" panose="02010600040101010101" pitchFamily="2" charset="-122"/>
            </a:endParaRPr>
          </a:p>
          <a:p>
            <a:pPr eaLnBrk="1" hangingPunct="1">
              <a:spcBef>
                <a:spcPct val="50000"/>
              </a:spcBef>
            </a:pPr>
            <a:r>
              <a:rPr lang="en-US" altLang="zh-CN" b="1" dirty="0">
                <a:solidFill>
                  <a:srgbClr val="000000"/>
                </a:solidFill>
                <a:latin typeface="华文细黑" panose="02010600040101010101" pitchFamily="2" charset="-122"/>
                <a:ea typeface="华文细黑" panose="02010600040101010101" pitchFamily="2" charset="-122"/>
              </a:rPr>
              <a:t>2</a:t>
            </a:r>
            <a:r>
              <a:rPr lang="zh-CN" altLang="en-US" b="1" dirty="0">
                <a:solidFill>
                  <a:srgbClr val="000000"/>
                </a:solidFill>
                <a:latin typeface="华文细黑" panose="02010600040101010101" pitchFamily="2" charset="-122"/>
                <a:ea typeface="华文细黑" panose="02010600040101010101" pitchFamily="2" charset="-122"/>
              </a:rPr>
              <a:t>型文法中的规则左部必须是一个非终结符号，规则右部</a:t>
            </a:r>
            <a:r>
              <a:rPr lang="en-US" altLang="zh-CN" b="1" dirty="0">
                <a:solidFill>
                  <a:srgbClr val="000000"/>
                </a:solidFill>
                <a:latin typeface="华文细黑" panose="02010600040101010101" pitchFamily="2" charset="-122"/>
                <a:ea typeface="华文细黑" panose="02010600040101010101" pitchFamily="2" charset="-122"/>
              </a:rPr>
              <a:t>u</a:t>
            </a:r>
            <a:r>
              <a:rPr lang="zh-CN" altLang="en-US" b="1" dirty="0">
                <a:solidFill>
                  <a:srgbClr val="000000"/>
                </a:solidFill>
                <a:latin typeface="华文细黑" panose="02010600040101010101" pitchFamily="2" charset="-122"/>
                <a:ea typeface="华文细黑" panose="02010600040101010101" pitchFamily="2" charset="-122"/>
              </a:rPr>
              <a:t>是</a:t>
            </a:r>
            <a:r>
              <a:rPr lang="en-US" altLang="zh-CN" b="1" dirty="0">
                <a:solidFill>
                  <a:srgbClr val="000000"/>
                </a:solidFill>
                <a:latin typeface="华文细黑" panose="02010600040101010101" pitchFamily="2" charset="-122"/>
                <a:ea typeface="华文细黑" panose="02010600040101010101" pitchFamily="2" charset="-122"/>
              </a:rPr>
              <a:t>V</a:t>
            </a:r>
            <a:r>
              <a:rPr lang="zh-CN" altLang="en-US" b="1" dirty="0">
                <a:solidFill>
                  <a:srgbClr val="000000"/>
                </a:solidFill>
                <a:latin typeface="华文细黑" panose="02010600040101010101" pitchFamily="2" charset="-122"/>
                <a:ea typeface="华文细黑" panose="02010600040101010101" pitchFamily="2" charset="-122"/>
              </a:rPr>
              <a:t>上的符号序列。</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kumimoji="0" lang="zh-CN" altLang="en-US" b="1" dirty="0">
                <a:latin typeface="华文细黑" panose="02010600040101010101" pitchFamily="2" charset="-122"/>
                <a:ea typeface="华文细黑" panose="02010600040101010101" pitchFamily="2" charset="-122"/>
              </a:rPr>
              <a:t>如果</a:t>
            </a:r>
            <a:r>
              <a:rPr kumimoji="0" lang="en-US" altLang="zh-CN" b="1" dirty="0">
                <a:solidFill>
                  <a:srgbClr val="FF0000"/>
                </a:solidFill>
                <a:latin typeface="华文细黑" panose="02010600040101010101" pitchFamily="2" charset="-122"/>
                <a:ea typeface="华文细黑" panose="02010600040101010101" pitchFamily="2" charset="-122"/>
              </a:rPr>
              <a:t>A→β</a:t>
            </a:r>
            <a:r>
              <a:rPr kumimoji="0" lang="zh-CN" altLang="en-US" b="1" dirty="0">
                <a:latin typeface="华文细黑" panose="02010600040101010101" pitchFamily="2" charset="-122"/>
                <a:ea typeface="华文细黑" panose="02010600040101010101" pitchFamily="2" charset="-122"/>
              </a:rPr>
              <a:t>是</a:t>
            </a:r>
            <a:r>
              <a:rPr kumimoji="0" lang="en-US" altLang="zh-CN" b="1" dirty="0">
                <a:latin typeface="华文细黑" panose="02010600040101010101" pitchFamily="2" charset="-122"/>
                <a:ea typeface="华文细黑" panose="02010600040101010101" pitchFamily="2" charset="-122"/>
              </a:rPr>
              <a:t>2</a:t>
            </a:r>
            <a:r>
              <a:rPr kumimoji="0" lang="zh-CN" altLang="en-US" b="1" dirty="0">
                <a:latin typeface="华文细黑" panose="02010600040101010101" pitchFamily="2" charset="-122"/>
                <a:ea typeface="华文细黑" panose="02010600040101010101" pitchFamily="2" charset="-122"/>
              </a:rPr>
              <a:t>型文法的产生式，则无论</a:t>
            </a:r>
            <a:r>
              <a:rPr kumimoji="0" lang="en-US" altLang="zh-CN" b="1" dirty="0">
                <a:latin typeface="华文细黑" panose="02010600040101010101" pitchFamily="2" charset="-122"/>
                <a:ea typeface="华文细黑" panose="02010600040101010101" pitchFamily="2" charset="-122"/>
              </a:rPr>
              <a:t>A</a:t>
            </a:r>
            <a:r>
              <a:rPr kumimoji="0" lang="zh-CN" altLang="en-US" b="1" dirty="0">
                <a:latin typeface="华文细黑" panose="02010600040101010101" pitchFamily="2" charset="-122"/>
                <a:ea typeface="华文细黑" panose="02010600040101010101" pitchFamily="2" charset="-122"/>
              </a:rPr>
              <a:t>出现在句型中的任何位置，都可将</a:t>
            </a:r>
            <a:r>
              <a:rPr kumimoji="0" lang="en-US" altLang="zh-CN" b="1" dirty="0">
                <a:latin typeface="华文细黑" panose="02010600040101010101" pitchFamily="2" charset="-122"/>
                <a:ea typeface="华文细黑" panose="02010600040101010101" pitchFamily="2" charset="-122"/>
              </a:rPr>
              <a:t>A</a:t>
            </a:r>
            <a:r>
              <a:rPr kumimoji="0" lang="zh-CN" altLang="en-US" b="1" dirty="0">
                <a:latin typeface="华文细黑" panose="02010600040101010101" pitchFamily="2" charset="-122"/>
                <a:ea typeface="华文细黑" panose="02010600040101010101" pitchFamily="2" charset="-122"/>
              </a:rPr>
              <a:t>替换为</a:t>
            </a:r>
            <a:r>
              <a:rPr kumimoji="0" lang="en-US" altLang="zh-CN" b="1" dirty="0">
                <a:latin typeface="华文细黑" panose="02010600040101010101" pitchFamily="2" charset="-122"/>
                <a:ea typeface="华文细黑" panose="02010600040101010101" pitchFamily="2" charset="-122"/>
              </a:rPr>
              <a:t>β</a:t>
            </a:r>
            <a:r>
              <a:rPr kumimoji="0" lang="zh-CN" altLang="en-US" b="1" dirty="0">
                <a:latin typeface="华文细黑" panose="02010600040101010101" pitchFamily="2" charset="-122"/>
                <a:ea typeface="华文细黑" panose="02010600040101010101" pitchFamily="2" charset="-122"/>
              </a:rPr>
              <a:t>而不需考虑</a:t>
            </a:r>
            <a:r>
              <a:rPr kumimoji="0" lang="en-US" altLang="zh-CN" b="1" dirty="0">
                <a:latin typeface="华文细黑" panose="02010600040101010101" pitchFamily="2" charset="-122"/>
                <a:ea typeface="华文细黑" panose="02010600040101010101" pitchFamily="2" charset="-122"/>
              </a:rPr>
              <a:t>A</a:t>
            </a:r>
            <a:r>
              <a:rPr kumimoji="0" lang="zh-CN" altLang="en-US" b="1" dirty="0">
                <a:latin typeface="华文细黑" panose="02010600040101010101" pitchFamily="2" charset="-122"/>
                <a:ea typeface="华文细黑" panose="02010600040101010101" pitchFamily="2" charset="-122"/>
              </a:rPr>
              <a:t>的上下文。</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endParaRPr lang="zh-CN" altLang="en-US" b="1" dirty="0">
              <a:solidFill>
                <a:srgbClr val="000000"/>
              </a:solidFill>
              <a:latin typeface="华文细黑" panose="02010600040101010101" pitchFamily="2" charset="-122"/>
              <a:ea typeface="华文细黑" panose="02010600040101010101" pitchFamily="2" charset="-122"/>
            </a:endParaRPr>
          </a:p>
          <a:p>
            <a:r>
              <a:rPr kumimoji="0" lang="en-US" altLang="zh-CN" b="1" dirty="0">
                <a:solidFill>
                  <a:srgbClr val="FF0000"/>
                </a:solidFill>
                <a:latin typeface="华文细黑" panose="02010600040101010101" pitchFamily="2" charset="-122"/>
                <a:ea typeface="华文细黑" panose="02010600040101010101" pitchFamily="2" charset="-122"/>
              </a:rPr>
              <a:t>2</a:t>
            </a:r>
            <a:r>
              <a:rPr kumimoji="0" lang="zh-CN" altLang="en-US" b="1" dirty="0">
                <a:solidFill>
                  <a:srgbClr val="FF0000"/>
                </a:solidFill>
                <a:latin typeface="华文细黑" panose="02010600040101010101" pitchFamily="2" charset="-122"/>
                <a:ea typeface="华文细黑" panose="02010600040101010101" pitchFamily="2" charset="-122"/>
              </a:rPr>
              <a:t>型</a:t>
            </a:r>
            <a:r>
              <a:rPr kumimoji="0" lang="zh-CN" altLang="en-US" b="1" dirty="0">
                <a:latin typeface="华文细黑" panose="02010600040101010101" pitchFamily="2" charset="-122"/>
                <a:ea typeface="华文细黑" panose="02010600040101010101" pitchFamily="2" charset="-122"/>
              </a:rPr>
              <a:t>文法的特性使得对程序设计语言的语法分析（推导或归约）变得相对简单。目前大多数的高级程序设计语言的语法特性都是</a:t>
            </a:r>
            <a:r>
              <a:rPr kumimoji="0" lang="zh-CN" altLang="en-US" b="1" dirty="0">
                <a:solidFill>
                  <a:srgbClr val="FF0000"/>
                </a:solidFill>
                <a:latin typeface="华文细黑" panose="02010600040101010101" pitchFamily="2" charset="-122"/>
                <a:ea typeface="华文细黑" panose="02010600040101010101" pitchFamily="2" charset="-122"/>
              </a:rPr>
              <a:t>上下文无关</a:t>
            </a:r>
            <a:r>
              <a:rPr kumimoji="0" lang="zh-CN" altLang="en-US" b="1" dirty="0">
                <a:latin typeface="华文细黑" panose="02010600040101010101" pitchFamily="2" charset="-122"/>
                <a:ea typeface="华文细黑" panose="02010600040101010101" pitchFamily="2" charset="-122"/>
              </a:rPr>
              <a:t>的。</a:t>
            </a:r>
            <a:endParaRPr kumimoji="0" lang="zh-CN" altLang="en-US"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916747E-FD58-47E1-A9F2-81EDF413CA0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7587" name="Rectangle 2"/>
          <p:cNvSpPr>
            <a:spLocks noGrp="1" noChangeArrowheads="1"/>
          </p:cNvSpPr>
          <p:nvPr>
            <p:ph type="body" idx="1"/>
          </p:nvPr>
        </p:nvSpPr>
        <p:spPr>
          <a:xfrm>
            <a:off x="323850" y="549275"/>
            <a:ext cx="8362950" cy="2303661"/>
          </a:xfrm>
        </p:spPr>
        <p:txBody>
          <a:bodyPr/>
          <a:lstStyle/>
          <a:p>
            <a:pPr eaLnBrk="1" hangingPunct="1">
              <a:lnSpc>
                <a:spcPct val="150000"/>
              </a:lnSpc>
              <a:buFont typeface="Wingdings" panose="05000000000000000000" pitchFamily="2" charset="2"/>
              <a:buNone/>
            </a:pPr>
            <a:r>
              <a:rPr lang="zh-CN" altLang="en-US" sz="2800" b="1" dirty="0">
                <a:latin typeface="华文细黑" panose="02010600040101010101" pitchFamily="2" charset="-122"/>
                <a:cs typeface="Times New Roman" panose="02020603050405020304" pitchFamily="18" charset="0"/>
              </a:rPr>
              <a:t>例：分析语言</a:t>
            </a:r>
            <a:r>
              <a:rPr lang="en-US" altLang="zh-CN" sz="2800" b="1" dirty="0">
                <a:latin typeface="华文细黑" panose="02010600040101010101" pitchFamily="2" charset="-122"/>
                <a:cs typeface="Times New Roman" panose="02020603050405020304" pitchFamily="18" charset="0"/>
              </a:rPr>
              <a:t>{</a:t>
            </a:r>
            <a:r>
              <a:rPr lang="en-US" altLang="zh-CN" sz="2800" b="1" dirty="0" err="1">
                <a:latin typeface="华文细黑" panose="02010600040101010101" pitchFamily="2" charset="-122"/>
                <a:cs typeface="Times New Roman" panose="02020603050405020304" pitchFamily="18" charset="0"/>
              </a:rPr>
              <a:t>a</a:t>
            </a:r>
            <a:r>
              <a:rPr lang="en-US" altLang="zh-CN" sz="2800" b="1" baseline="30000" dirty="0" err="1">
                <a:latin typeface="华文细黑" panose="02010600040101010101" pitchFamily="2" charset="-122"/>
                <a:cs typeface="Times New Roman" panose="02020603050405020304" pitchFamily="18" charset="0"/>
              </a:rPr>
              <a:t>n</a:t>
            </a:r>
            <a:r>
              <a:rPr lang="en-US" altLang="zh-CN" sz="2800" b="1" dirty="0" err="1">
                <a:latin typeface="华文细黑" panose="02010600040101010101" pitchFamily="2" charset="-122"/>
                <a:cs typeface="Times New Roman" panose="02020603050405020304" pitchFamily="18" charset="0"/>
              </a:rPr>
              <a:t>b</a:t>
            </a:r>
            <a:r>
              <a:rPr lang="en-US" altLang="zh-CN" sz="2800" b="1" baseline="30000" dirty="0" err="1">
                <a:latin typeface="华文细黑" panose="02010600040101010101" pitchFamily="2" charset="-122"/>
                <a:cs typeface="Times New Roman" panose="02020603050405020304" pitchFamily="18" charset="0"/>
              </a:rPr>
              <a:t>n</a:t>
            </a:r>
            <a:r>
              <a:rPr lang="en-US" altLang="zh-CN" sz="2800" b="1" dirty="0">
                <a:latin typeface="华文细黑" panose="02010600040101010101" pitchFamily="2" charset="-122"/>
                <a:cs typeface="Times New Roman" panose="02020603050405020304" pitchFamily="18" charset="0"/>
              </a:rPr>
              <a:t> | n≥1}</a:t>
            </a:r>
            <a:r>
              <a:rPr lang="zh-CN" altLang="en-US" sz="2800" b="1" dirty="0">
                <a:latin typeface="华文细黑" panose="02010600040101010101" pitchFamily="2" charset="-122"/>
                <a:cs typeface="Times New Roman" panose="02020603050405020304" pitchFamily="18" charset="0"/>
              </a:rPr>
              <a:t>的语言结构</a:t>
            </a:r>
            <a:endParaRPr lang="zh-CN" altLang="en-US" sz="2800" b="1" dirty="0">
              <a:latin typeface="华文细黑" panose="0201060004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zh-CN" altLang="en-US" sz="2800" b="1" dirty="0">
                <a:latin typeface="华文细黑" panose="02010600040101010101" pitchFamily="2" charset="-122"/>
                <a:cs typeface="Times New Roman" panose="02020603050405020304" pitchFamily="18" charset="0"/>
              </a:rPr>
              <a:t>解：语言属于上下文无关的。</a:t>
            </a:r>
            <a:endParaRPr lang="zh-CN" altLang="en-US" sz="2800" b="1" dirty="0">
              <a:latin typeface="华文细黑" panose="0201060004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zh-CN" altLang="en-US" sz="2800" b="1" dirty="0">
                <a:latin typeface="华文细黑" panose="02010600040101010101" pitchFamily="2" charset="-122"/>
                <a:cs typeface="Times New Roman" panose="02020603050405020304" pitchFamily="18" charset="0"/>
              </a:rPr>
              <a:t>		文法 </a:t>
            </a:r>
            <a:r>
              <a:rPr lang="en-US" altLang="zh-CN" sz="2800" b="1" dirty="0">
                <a:latin typeface="华文细黑" panose="02010600040101010101" pitchFamily="2" charset="-122"/>
                <a:cs typeface="Times New Roman" panose="02020603050405020304" pitchFamily="18" charset="0"/>
              </a:rPr>
              <a:t>G[S]</a:t>
            </a:r>
            <a:r>
              <a:rPr lang="zh-CN" altLang="en-US" sz="2800" b="1" dirty="0">
                <a:latin typeface="华文细黑" panose="02010600040101010101" pitchFamily="2" charset="-122"/>
                <a:cs typeface="Times New Roman" panose="02020603050405020304" pitchFamily="18" charset="0"/>
              </a:rPr>
              <a:t>：</a:t>
            </a:r>
            <a:r>
              <a:rPr lang="en-US" altLang="zh-CN" sz="2800" b="1" dirty="0" err="1">
                <a:latin typeface="华文细黑" panose="02010600040101010101" pitchFamily="2" charset="-122"/>
                <a:cs typeface="Times New Roman" panose="02020603050405020304" pitchFamily="18" charset="0"/>
              </a:rPr>
              <a:t>S→aSb</a:t>
            </a:r>
            <a:r>
              <a:rPr lang="en-US" altLang="zh-CN" sz="2800" b="1" dirty="0">
                <a:latin typeface="华文细黑" panose="02010600040101010101" pitchFamily="2" charset="-122"/>
                <a:cs typeface="Times New Roman" panose="02020603050405020304" pitchFamily="18" charset="0"/>
              </a:rPr>
              <a:t>| ab</a:t>
            </a:r>
            <a:endParaRPr lang="en-US" altLang="zh-CN" sz="2800" b="1" dirty="0">
              <a:latin typeface="华文细黑" panose="02010600040101010101" pitchFamily="2" charset="-122"/>
              <a:cs typeface="Times New Roman" panose="02020603050405020304" pitchFamily="18" charset="0"/>
            </a:endParaRPr>
          </a:p>
        </p:txBody>
      </p:sp>
      <p:sp>
        <p:nvSpPr>
          <p:cNvPr id="67588" name="Rectangle 3"/>
          <p:cNvSpPr>
            <a:spLocks noChangeArrowheads="1"/>
          </p:cNvSpPr>
          <p:nvPr/>
        </p:nvSpPr>
        <p:spPr bwMode="auto">
          <a:xfrm>
            <a:off x="352781" y="3212976"/>
            <a:ext cx="8064500" cy="1308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zh-CN" altLang="en-US" sz="2800" b="1" dirty="0">
                <a:solidFill>
                  <a:srgbClr val="000099"/>
                </a:solidFill>
                <a:ea typeface="华文细黑" panose="02010600040101010101" pitchFamily="2" charset="-122"/>
              </a:rPr>
              <a:t>上下文无关文法适合描述程序设计语言中的表达式、语句等具有嵌套结构的语法规则。</a:t>
            </a:r>
            <a:endParaRPr lang="zh-CN" altLang="en-US" sz="2800" b="1" dirty="0">
              <a:solidFill>
                <a:srgbClr val="000099"/>
              </a:solidFill>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5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2A09A4E-6BEF-49CD-85FA-61894C60C0F2}"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8611" name="Rectangle 2"/>
          <p:cNvSpPr>
            <a:spLocks noGrp="1" noChangeArrowheads="1"/>
          </p:cNvSpPr>
          <p:nvPr>
            <p:ph type="title"/>
          </p:nvPr>
        </p:nvSpPr>
        <p:spPr>
          <a:xfrm>
            <a:off x="304800" y="228600"/>
            <a:ext cx="8839200" cy="533400"/>
          </a:xfrm>
        </p:spPr>
        <p:txBody>
          <a:bodyPr/>
          <a:lstStyle/>
          <a:p>
            <a:pPr eaLnBrk="1" hangingPunct="1"/>
            <a:r>
              <a:rPr lang="zh-CN" altLang="en-US" sz="2100">
                <a:latin typeface="华文细黑" panose="02010600040101010101" pitchFamily="2" charset="-122"/>
              </a:rPr>
              <a:t>利用上下文无关文法定义程序设计语言</a:t>
            </a:r>
            <a:br>
              <a:rPr lang="zh-CN" altLang="en-US" sz="2100" b="1">
                <a:latin typeface="华文细黑" panose="02010600040101010101" pitchFamily="2" charset="-122"/>
              </a:rPr>
            </a:br>
            <a:endParaRPr lang="zh-CN" altLang="en-US" sz="2100" b="1">
              <a:latin typeface="华文细黑" panose="02010600040101010101" pitchFamily="2" charset="-122"/>
            </a:endParaRPr>
          </a:p>
        </p:txBody>
      </p:sp>
      <p:sp>
        <p:nvSpPr>
          <p:cNvPr id="68612" name="Line 3"/>
          <p:cNvSpPr>
            <a:spLocks noChangeShapeType="1"/>
          </p:cNvSpPr>
          <p:nvPr/>
        </p:nvSpPr>
        <p:spPr bwMode="auto">
          <a:xfrm flipV="1">
            <a:off x="0" y="620713"/>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13" name="Text Box 4"/>
          <p:cNvSpPr txBox="1">
            <a:spLocks noChangeArrowheads="1"/>
          </p:cNvSpPr>
          <p:nvPr/>
        </p:nvSpPr>
        <p:spPr bwMode="auto">
          <a:xfrm>
            <a:off x="0" y="908050"/>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ea typeface="华文细黑" panose="02010600040101010101" pitchFamily="2" charset="-122"/>
              </a:rPr>
              <a:t>样本</a:t>
            </a:r>
            <a:r>
              <a:rPr lang="en-US" altLang="zh-CN" b="1" dirty="0">
                <a:ea typeface="华文细黑" panose="02010600040101010101" pitchFamily="2" charset="-122"/>
              </a:rPr>
              <a:t>S</a:t>
            </a:r>
            <a:r>
              <a:rPr lang="zh-CN" altLang="en-US" b="1" dirty="0">
                <a:ea typeface="华文细黑" panose="02010600040101010101" pitchFamily="2" charset="-122"/>
              </a:rPr>
              <a:t>语言的定义</a:t>
            </a:r>
            <a:endParaRPr lang="zh-CN" altLang="en-US" dirty="0">
              <a:ea typeface="华文细黑" panose="02010600040101010101" pitchFamily="2" charset="-122"/>
            </a:endParaRPr>
          </a:p>
          <a:p>
            <a:pPr eaLnBrk="1" hangingPunct="1"/>
            <a:r>
              <a:rPr lang="zh-CN" altLang="en-US" dirty="0">
                <a:ea typeface="华文细黑" panose="02010600040101010101" pitchFamily="2" charset="-122"/>
              </a:rPr>
              <a:t>    </a:t>
            </a:r>
            <a:r>
              <a:rPr lang="en-US" altLang="zh-CN" b="1" dirty="0">
                <a:ea typeface="华文细黑" panose="02010600040101010101" pitchFamily="2" charset="-122"/>
              </a:rPr>
              <a:t>&lt;</a:t>
            </a:r>
            <a:r>
              <a:rPr lang="zh-CN" altLang="en-US" b="1" dirty="0">
                <a:ea typeface="华文细黑" panose="02010600040101010101" pitchFamily="2" charset="-122"/>
              </a:rPr>
              <a:t>程序</a:t>
            </a:r>
            <a:r>
              <a:rPr lang="en-US" altLang="zh-CN" b="1" dirty="0">
                <a:ea typeface="华文细黑" panose="02010600040101010101" pitchFamily="2" charset="-122"/>
              </a:rPr>
              <a:t>&gt;</a:t>
            </a:r>
            <a:r>
              <a:rPr lang="en-US" altLang="zh-CN" b="1" dirty="0">
                <a:ea typeface="华文细黑" panose="02010600040101010101" pitchFamily="2" charset="-122"/>
                <a:sym typeface="Symbol" panose="05050102010706020507" pitchFamily="18" charset="2"/>
              </a:rPr>
              <a:t></a:t>
            </a:r>
            <a:r>
              <a:rPr lang="en-US" altLang="zh-CN" b="1" dirty="0">
                <a:ea typeface="华文细黑" panose="02010600040101010101" pitchFamily="2" charset="-122"/>
              </a:rPr>
              <a:t>{&lt;</a:t>
            </a:r>
            <a:r>
              <a:rPr lang="zh-CN" altLang="en-US" b="1" dirty="0">
                <a:ea typeface="华文细黑" panose="02010600040101010101" pitchFamily="2" charset="-122"/>
              </a:rPr>
              <a:t>声明语句</a:t>
            </a:r>
            <a:r>
              <a:rPr lang="en-US" altLang="zh-CN" b="1" dirty="0">
                <a:ea typeface="华文细黑" panose="02010600040101010101" pitchFamily="2" charset="-122"/>
              </a:rPr>
              <a:t>&gt;&lt;</a:t>
            </a:r>
            <a:r>
              <a:rPr lang="zh-CN" altLang="en-US" b="1" dirty="0">
                <a:ea typeface="华文细黑" panose="02010600040101010101" pitchFamily="2" charset="-122"/>
              </a:rPr>
              <a:t>语句</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&lt;</a:t>
            </a:r>
            <a:r>
              <a:rPr lang="zh-CN" altLang="en-US" b="1" dirty="0">
                <a:ea typeface="华文细黑" panose="02010600040101010101" pitchFamily="2" charset="-122"/>
              </a:rPr>
              <a:t>声明语句</a:t>
            </a:r>
            <a:r>
              <a:rPr lang="en-US" altLang="zh-CN" b="1" dirty="0">
                <a:ea typeface="华文细黑" panose="02010600040101010101" pitchFamily="2" charset="-122"/>
              </a:rPr>
              <a:t>&gt;</a:t>
            </a:r>
            <a:r>
              <a:rPr lang="en-US" altLang="zh-CN" b="1" dirty="0">
                <a:ea typeface="华文细黑" panose="02010600040101010101" pitchFamily="2" charset="-122"/>
                <a:sym typeface="Symbol" panose="05050102010706020507" pitchFamily="18" charset="2"/>
              </a:rPr>
              <a:t></a:t>
            </a:r>
            <a:r>
              <a:rPr lang="en-US" altLang="zh-CN" b="1" dirty="0">
                <a:ea typeface="华文细黑" panose="02010600040101010101" pitchFamily="2" charset="-122"/>
              </a:rPr>
              <a:t>&lt;</a:t>
            </a:r>
            <a:r>
              <a:rPr lang="zh-CN" altLang="en-US" b="1" dirty="0">
                <a:ea typeface="华文细黑" panose="02010600040101010101" pitchFamily="2" charset="-122"/>
              </a:rPr>
              <a:t>声明语句</a:t>
            </a:r>
            <a:r>
              <a:rPr lang="en-US" altLang="zh-CN" b="1" dirty="0">
                <a:ea typeface="华文细黑" panose="02010600040101010101" pitchFamily="2" charset="-122"/>
              </a:rPr>
              <a:t>&gt;</a:t>
            </a:r>
            <a:r>
              <a:rPr lang="en-US" altLang="zh-CN" b="1" dirty="0" err="1">
                <a:ea typeface="华文细黑" panose="02010600040101010101" pitchFamily="2" charset="-122"/>
              </a:rPr>
              <a:t>int</a:t>
            </a:r>
            <a:r>
              <a:rPr lang="en-US" altLang="zh-CN" b="1" dirty="0">
                <a:ea typeface="华文细黑" panose="02010600040101010101" pitchFamily="2" charset="-122"/>
              </a:rPr>
              <a:t> ID; | </a:t>
            </a:r>
            <a:r>
              <a:rPr lang="en-US" altLang="zh-CN" b="1" dirty="0" err="1">
                <a:ea typeface="华文细黑" panose="02010600040101010101" pitchFamily="2" charset="-122"/>
              </a:rPr>
              <a:t>int</a:t>
            </a:r>
            <a:r>
              <a:rPr lang="en-US" altLang="zh-CN" b="1" dirty="0">
                <a:ea typeface="华文细黑" panose="02010600040101010101" pitchFamily="2" charset="-122"/>
              </a:rPr>
              <a:t> ID;</a:t>
            </a:r>
            <a:endParaRPr lang="en-US" altLang="zh-CN" b="1" dirty="0">
              <a:ea typeface="华文细黑" panose="02010600040101010101" pitchFamily="2" charset="-122"/>
            </a:endParaRPr>
          </a:p>
          <a:p>
            <a:pPr eaLnBrk="1" hangingPunct="1"/>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&lt;</a:t>
            </a:r>
            <a:r>
              <a:rPr lang="zh-CN" altLang="en-US" b="1" dirty="0">
                <a:ea typeface="华文细黑" panose="02010600040101010101" pitchFamily="2" charset="-122"/>
              </a:rPr>
              <a:t>语句</a:t>
            </a:r>
            <a:r>
              <a:rPr lang="en-US" altLang="zh-CN" b="1" dirty="0">
                <a:ea typeface="华文细黑" panose="02010600040101010101" pitchFamily="2" charset="-122"/>
              </a:rPr>
              <a:t>&gt;</a:t>
            </a:r>
            <a:r>
              <a:rPr lang="en-US" altLang="zh-CN" b="1" dirty="0">
                <a:ea typeface="华文细黑" panose="02010600040101010101" pitchFamily="2" charset="-122"/>
                <a:sym typeface="Symbol" panose="05050102010706020507" pitchFamily="18" charset="2"/>
              </a:rPr>
              <a:t></a:t>
            </a:r>
            <a:r>
              <a:rPr lang="en-US" altLang="zh-CN" b="1" dirty="0">
                <a:ea typeface="华文细黑" panose="02010600040101010101" pitchFamily="2" charset="-122"/>
              </a:rPr>
              <a:t>if (&lt;</a:t>
            </a:r>
            <a:r>
              <a:rPr lang="zh-CN" altLang="en-US" b="1" dirty="0">
                <a:ea typeface="华文细黑" panose="02010600040101010101" pitchFamily="2" charset="-122"/>
              </a:rPr>
              <a:t>布尔表达式</a:t>
            </a:r>
            <a:r>
              <a:rPr lang="en-US" altLang="zh-CN" b="1" dirty="0">
                <a:ea typeface="华文细黑" panose="02010600040101010101" pitchFamily="2" charset="-122"/>
              </a:rPr>
              <a:t>&gt;) then &lt;</a:t>
            </a:r>
            <a:r>
              <a:rPr lang="zh-CN" altLang="en-US" b="1" dirty="0">
                <a:ea typeface="华文细黑" panose="02010600040101010101" pitchFamily="2" charset="-122"/>
              </a:rPr>
              <a:t>语句</a:t>
            </a:r>
            <a:r>
              <a:rPr lang="en-US" altLang="zh-CN" b="1" dirty="0">
                <a:ea typeface="华文细黑" panose="02010600040101010101" pitchFamily="2" charset="-122"/>
              </a:rPr>
              <a:t>&gt;else &lt;</a:t>
            </a:r>
            <a:r>
              <a:rPr lang="zh-CN" altLang="en-US" b="1" dirty="0">
                <a:ea typeface="华文细黑" panose="02010600040101010101" pitchFamily="2" charset="-122"/>
              </a:rPr>
              <a:t>语句</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if (&lt;</a:t>
            </a:r>
            <a:r>
              <a:rPr lang="zh-CN" altLang="en-US" b="1" dirty="0">
                <a:ea typeface="华文细黑" panose="02010600040101010101" pitchFamily="2" charset="-122"/>
              </a:rPr>
              <a:t>布尔表达式</a:t>
            </a:r>
            <a:r>
              <a:rPr lang="en-US" altLang="zh-CN" b="1" dirty="0">
                <a:ea typeface="华文细黑" panose="02010600040101010101" pitchFamily="2" charset="-122"/>
              </a:rPr>
              <a:t>&gt;) then &lt;</a:t>
            </a:r>
            <a:r>
              <a:rPr lang="zh-CN" altLang="en-US" b="1" dirty="0">
                <a:ea typeface="华文细黑" panose="02010600040101010101" pitchFamily="2" charset="-122"/>
              </a:rPr>
              <a:t>语句</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while (&lt;</a:t>
            </a:r>
            <a:r>
              <a:rPr lang="zh-CN" altLang="en-US" b="1" dirty="0">
                <a:ea typeface="华文细黑" panose="02010600040101010101" pitchFamily="2" charset="-122"/>
              </a:rPr>
              <a:t>布尔表达式</a:t>
            </a:r>
            <a:r>
              <a:rPr lang="en-US" altLang="zh-CN" b="1" dirty="0">
                <a:ea typeface="华文细黑" panose="02010600040101010101" pitchFamily="2" charset="-122"/>
              </a:rPr>
              <a:t>&gt;) do &lt;</a:t>
            </a:r>
            <a:r>
              <a:rPr lang="zh-CN" altLang="en-US" b="1" dirty="0">
                <a:ea typeface="华文细黑" panose="02010600040101010101" pitchFamily="2" charset="-122"/>
              </a:rPr>
              <a:t>语句</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ID=&lt;</a:t>
            </a:r>
            <a:r>
              <a:rPr lang="zh-CN" altLang="en-US" b="1" dirty="0">
                <a:ea typeface="华文细黑" panose="02010600040101010101" pitchFamily="2" charset="-122"/>
              </a:rPr>
              <a:t>算术表达式</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{&lt;</a:t>
            </a:r>
            <a:r>
              <a:rPr lang="zh-CN" altLang="en-US" b="1" dirty="0">
                <a:ea typeface="华文细黑" panose="02010600040101010101" pitchFamily="2" charset="-122"/>
              </a:rPr>
              <a:t>复合语句</a:t>
            </a:r>
            <a:r>
              <a:rPr lang="en-US" altLang="zh-CN" b="1" dirty="0">
                <a:ea typeface="华文细黑" panose="02010600040101010101" pitchFamily="2" charset="-122"/>
              </a:rPr>
              <a:t>&gt; }</a:t>
            </a:r>
            <a:endParaRPr lang="en-US" altLang="zh-CN" b="1" dirty="0">
              <a:ea typeface="华文细黑" panose="02010600040101010101" pitchFamily="2" charset="-122"/>
            </a:endParaRPr>
          </a:p>
          <a:p>
            <a:pPr eaLnBrk="1" hangingPunct="1"/>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rPr>
              <a:t>&lt;</a:t>
            </a:r>
            <a:r>
              <a:rPr lang="zh-CN" altLang="en-US" b="1" dirty="0">
                <a:ea typeface="华文细黑" panose="02010600040101010101" pitchFamily="2" charset="-122"/>
              </a:rPr>
              <a:t>复合语句</a:t>
            </a:r>
            <a:r>
              <a:rPr lang="en-US" altLang="zh-CN" b="1" dirty="0">
                <a:ea typeface="华文细黑" panose="02010600040101010101" pitchFamily="2" charset="-122"/>
              </a:rPr>
              <a:t>&gt;</a:t>
            </a:r>
            <a:r>
              <a:rPr lang="en-US" altLang="zh-CN" b="1" dirty="0">
                <a:ea typeface="华文细黑" panose="02010600040101010101" pitchFamily="2" charset="-122"/>
                <a:sym typeface="Symbol" panose="05050102010706020507" pitchFamily="18" charset="2"/>
              </a:rPr>
              <a:t></a:t>
            </a:r>
            <a:r>
              <a:rPr lang="en-US" altLang="zh-CN" b="1" dirty="0">
                <a:ea typeface="华文细黑" panose="02010600040101010101" pitchFamily="2" charset="-122"/>
              </a:rPr>
              <a:t>&lt;</a:t>
            </a:r>
            <a:r>
              <a:rPr lang="zh-CN" altLang="en-US" b="1" dirty="0">
                <a:ea typeface="华文细黑" panose="02010600040101010101" pitchFamily="2" charset="-122"/>
              </a:rPr>
              <a:t>语句</a:t>
            </a:r>
            <a:r>
              <a:rPr lang="en-US" altLang="zh-CN" b="1" dirty="0">
                <a:ea typeface="华文细黑" panose="02010600040101010101" pitchFamily="2" charset="-122"/>
              </a:rPr>
              <a:t>&gt;;&lt;</a:t>
            </a:r>
            <a:r>
              <a:rPr lang="zh-CN" altLang="en-US" b="1" dirty="0">
                <a:ea typeface="华文细黑" panose="02010600040101010101" pitchFamily="2" charset="-122"/>
              </a:rPr>
              <a:t>复合语句</a:t>
            </a:r>
            <a:r>
              <a:rPr lang="en-US" altLang="zh-CN" b="1" dirty="0">
                <a:ea typeface="华文细黑" panose="02010600040101010101" pitchFamily="2" charset="-122"/>
              </a:rPr>
              <a:t>&gt; | &lt;</a:t>
            </a:r>
            <a:r>
              <a:rPr lang="zh-CN" altLang="en-US" b="1" dirty="0">
                <a:ea typeface="华文细黑" panose="02010600040101010101" pitchFamily="2" charset="-122"/>
              </a:rPr>
              <a:t>语句</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endParaRPr lang="en-US" altLang="zh-CN" b="1" dirty="0">
              <a:ea typeface="华文细黑" panose="02010600040101010101" pitchFamily="2" charset="-122"/>
            </a:endParaRPr>
          </a:p>
          <a:p>
            <a:pPr eaLnBrk="1" hangingPunct="1"/>
            <a:endParaRPr lang="en-US" altLang="zh-CN" b="1" dirty="0">
              <a:ea typeface="华文细黑" panose="02010600040101010101" pitchFamily="2" charset="-122"/>
            </a:endParaRPr>
          </a:p>
        </p:txBody>
      </p:sp>
      <p:sp>
        <p:nvSpPr>
          <p:cNvPr id="68614" name="AutoShape 5"/>
          <p:cNvSpPr>
            <a:spLocks noChangeArrowheads="1"/>
          </p:cNvSpPr>
          <p:nvPr/>
        </p:nvSpPr>
        <p:spPr bwMode="auto">
          <a:xfrm>
            <a:off x="7667625" y="5876925"/>
            <a:ext cx="1225550" cy="981075"/>
          </a:xfrm>
          <a:prstGeom prst="downArrow">
            <a:avLst>
              <a:gd name="adj1" fmla="val 50000"/>
              <a:gd name="adj2" fmla="val 25000"/>
            </a:avLst>
          </a:prstGeom>
          <a:solidFill>
            <a:schemeClr val="accent1"/>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华文细黑" panose="02010600040101010101" pitchFamily="2"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AB63DE1-9BA7-41BB-BC59-0ED3DE2AA26F}"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69636" name="Line 3"/>
          <p:cNvSpPr>
            <a:spLocks noChangeShapeType="1"/>
          </p:cNvSpPr>
          <p:nvPr/>
        </p:nvSpPr>
        <p:spPr bwMode="auto">
          <a:xfrm flipV="1">
            <a:off x="0" y="620713"/>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37" name="Text Box 4"/>
          <p:cNvSpPr txBox="1">
            <a:spLocks noChangeArrowheads="1"/>
          </p:cNvSpPr>
          <p:nvPr/>
        </p:nvSpPr>
        <p:spPr bwMode="auto">
          <a:xfrm>
            <a:off x="0" y="908050"/>
            <a:ext cx="9144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dirty="0">
              <a:ea typeface="华文细黑" panose="02010600040101010101" pitchFamily="2" charset="-122"/>
            </a:endParaRPr>
          </a:p>
          <a:p>
            <a:pPr eaLnBrk="1" hangingPunct="1"/>
            <a:r>
              <a:rPr lang="en-US" altLang="zh-CN" b="1" dirty="0">
                <a:ea typeface="华文细黑" panose="02010600040101010101" pitchFamily="2" charset="-122"/>
              </a:rPr>
              <a:t> &lt;</a:t>
            </a:r>
            <a:r>
              <a:rPr lang="zh-CN" altLang="en-US" b="1" dirty="0">
                <a:ea typeface="华文细黑" panose="02010600040101010101" pitchFamily="2" charset="-122"/>
              </a:rPr>
              <a:t>布尔表达式</a:t>
            </a:r>
            <a:r>
              <a:rPr lang="en-US" altLang="zh-CN" b="1" dirty="0">
                <a:ea typeface="华文细黑" panose="02010600040101010101" pitchFamily="2" charset="-122"/>
              </a:rPr>
              <a:t>&gt;</a:t>
            </a:r>
            <a:r>
              <a:rPr lang="en-US" altLang="zh-CN" b="1" dirty="0">
                <a:ea typeface="华文细黑" panose="02010600040101010101" pitchFamily="2" charset="-122"/>
                <a:sym typeface="Symbol" panose="05050102010706020507" pitchFamily="18" charset="2"/>
              </a:rPr>
              <a:t></a:t>
            </a:r>
            <a:r>
              <a:rPr lang="en-US" altLang="zh-CN" b="1" dirty="0">
                <a:ea typeface="华文细黑" panose="02010600040101010101" pitchFamily="2" charset="-122"/>
              </a:rPr>
              <a:t>&lt;</a:t>
            </a:r>
            <a:r>
              <a:rPr lang="zh-CN" altLang="en-US" b="1" dirty="0">
                <a:ea typeface="华文细黑" panose="02010600040101010101" pitchFamily="2" charset="-122"/>
              </a:rPr>
              <a:t>布尔表达式</a:t>
            </a:r>
            <a:r>
              <a:rPr lang="en-US" altLang="zh-CN" b="1" dirty="0">
                <a:ea typeface="华文细黑" panose="02010600040101010101" pitchFamily="2" charset="-122"/>
              </a:rPr>
              <a:t>&gt;and &lt;</a:t>
            </a:r>
            <a:r>
              <a:rPr lang="zh-CN" altLang="en-US" b="1" dirty="0">
                <a:ea typeface="华文细黑" panose="02010600040101010101" pitchFamily="2" charset="-122"/>
              </a:rPr>
              <a:t>布尔表达式</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&lt;</a:t>
            </a:r>
            <a:r>
              <a:rPr lang="zh-CN" altLang="en-US" b="1" dirty="0">
                <a:ea typeface="华文细黑" panose="02010600040101010101" pitchFamily="2" charset="-122"/>
              </a:rPr>
              <a:t>布尔表达式</a:t>
            </a:r>
            <a:r>
              <a:rPr lang="en-US" altLang="zh-CN" b="1" dirty="0">
                <a:ea typeface="华文细黑" panose="02010600040101010101" pitchFamily="2" charset="-122"/>
              </a:rPr>
              <a:t>&gt; or &lt;</a:t>
            </a:r>
            <a:r>
              <a:rPr lang="zh-CN" altLang="en-US" b="1" dirty="0">
                <a:ea typeface="华文细黑" panose="02010600040101010101" pitchFamily="2" charset="-122"/>
              </a:rPr>
              <a:t>布尔表达式</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ID </a:t>
            </a:r>
            <a:r>
              <a:rPr lang="en-US" altLang="zh-CN" b="1" dirty="0" err="1">
                <a:ea typeface="华文细黑" panose="02010600040101010101" pitchFamily="2" charset="-122"/>
              </a:rPr>
              <a:t>relop</a:t>
            </a:r>
            <a:r>
              <a:rPr lang="en-US" altLang="zh-CN" b="1" dirty="0">
                <a:ea typeface="华文细黑" panose="02010600040101010101" pitchFamily="2" charset="-122"/>
              </a:rPr>
              <a:t> ID </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ID</a:t>
            </a:r>
            <a:endParaRPr lang="en-US" altLang="zh-CN" b="1" dirty="0">
              <a:ea typeface="华文细黑" panose="02010600040101010101" pitchFamily="2" charset="-122"/>
            </a:endParaRPr>
          </a:p>
          <a:p>
            <a:pPr eaLnBrk="1" hangingPunct="1"/>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rPr>
              <a:t> &lt;</a:t>
            </a:r>
            <a:r>
              <a:rPr lang="zh-CN" altLang="en-US" b="1" dirty="0">
                <a:ea typeface="华文细黑" panose="02010600040101010101" pitchFamily="2" charset="-122"/>
              </a:rPr>
              <a:t>算术表达式</a:t>
            </a:r>
            <a:r>
              <a:rPr lang="en-US" altLang="zh-CN" b="1" dirty="0">
                <a:ea typeface="华文细黑" panose="02010600040101010101" pitchFamily="2" charset="-122"/>
              </a:rPr>
              <a:t>&gt;</a:t>
            </a:r>
            <a:r>
              <a:rPr lang="en-US" altLang="zh-CN" b="1" dirty="0">
                <a:ea typeface="华文细黑" panose="02010600040101010101" pitchFamily="2" charset="-122"/>
                <a:sym typeface="Symbol" panose="05050102010706020507" pitchFamily="18" charset="2"/>
              </a:rPr>
              <a:t></a:t>
            </a:r>
            <a:r>
              <a:rPr lang="en-US" altLang="zh-CN" b="1" dirty="0">
                <a:ea typeface="华文细黑" panose="02010600040101010101" pitchFamily="2" charset="-122"/>
              </a:rPr>
              <a:t>&lt;</a:t>
            </a:r>
            <a:r>
              <a:rPr lang="zh-CN" altLang="en-US" b="1" dirty="0">
                <a:ea typeface="华文细黑" panose="02010600040101010101" pitchFamily="2" charset="-122"/>
              </a:rPr>
              <a:t>算术表达式</a:t>
            </a:r>
            <a:r>
              <a:rPr lang="en-US" altLang="zh-CN" b="1" dirty="0">
                <a:ea typeface="华文细黑" panose="02010600040101010101" pitchFamily="2" charset="-122"/>
              </a:rPr>
              <a:t>&gt;+ &lt;</a:t>
            </a:r>
            <a:r>
              <a:rPr lang="zh-CN" altLang="en-US" b="1" dirty="0">
                <a:ea typeface="华文细黑" panose="02010600040101010101" pitchFamily="2" charset="-122"/>
              </a:rPr>
              <a:t>算术表达式</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en-US" altLang="zh-CN" b="1" dirty="0">
                <a:ea typeface="华文细黑" panose="02010600040101010101" pitchFamily="2" charset="-122"/>
              </a:rPr>
              <a:t> </a:t>
            </a:r>
            <a:r>
              <a:rPr lang="zh-CN" altLang="en-US" b="1" dirty="0">
                <a:ea typeface="华文细黑" panose="02010600040101010101" pitchFamily="2" charset="-122"/>
              </a:rPr>
              <a:t>　　　　　　　</a:t>
            </a:r>
            <a:r>
              <a:rPr lang="en-US" altLang="zh-CN" b="1" dirty="0">
                <a:ea typeface="华文细黑" panose="02010600040101010101" pitchFamily="2" charset="-122"/>
              </a:rPr>
              <a:t>| &lt;</a:t>
            </a:r>
            <a:r>
              <a:rPr lang="zh-CN" altLang="en-US" b="1" dirty="0">
                <a:ea typeface="华文细黑" panose="02010600040101010101" pitchFamily="2" charset="-122"/>
              </a:rPr>
              <a:t>算术表达式</a:t>
            </a:r>
            <a:r>
              <a:rPr lang="en-US" altLang="zh-CN" b="1" dirty="0">
                <a:ea typeface="华文细黑" panose="02010600040101010101" pitchFamily="2" charset="-122"/>
              </a:rPr>
              <a:t>&gt; - &lt;</a:t>
            </a:r>
            <a:r>
              <a:rPr lang="zh-CN" altLang="en-US" b="1" dirty="0">
                <a:ea typeface="华文细黑" panose="02010600040101010101" pitchFamily="2" charset="-122"/>
              </a:rPr>
              <a:t>算术表达式</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&lt;</a:t>
            </a:r>
            <a:r>
              <a:rPr lang="zh-CN" altLang="en-US" b="1" dirty="0">
                <a:ea typeface="华文细黑" panose="02010600040101010101" pitchFamily="2" charset="-122"/>
              </a:rPr>
              <a:t>算术表达式</a:t>
            </a:r>
            <a:r>
              <a:rPr lang="en-US" altLang="zh-CN" b="1" dirty="0">
                <a:ea typeface="华文细黑" panose="02010600040101010101" pitchFamily="2" charset="-122"/>
              </a:rPr>
              <a:t>&gt; * &lt;</a:t>
            </a:r>
            <a:r>
              <a:rPr lang="zh-CN" altLang="en-US" b="1" dirty="0">
                <a:ea typeface="华文细黑" panose="02010600040101010101" pitchFamily="2" charset="-122"/>
              </a:rPr>
              <a:t>算术表达式</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&lt;</a:t>
            </a:r>
            <a:r>
              <a:rPr lang="zh-CN" altLang="en-US" b="1" dirty="0">
                <a:ea typeface="华文细黑" panose="02010600040101010101" pitchFamily="2" charset="-122"/>
              </a:rPr>
              <a:t>算术表达式</a:t>
            </a:r>
            <a:r>
              <a:rPr lang="en-US" altLang="zh-CN" b="1" dirty="0">
                <a:ea typeface="华文细黑" panose="02010600040101010101" pitchFamily="2" charset="-122"/>
              </a:rPr>
              <a:t>&gt; / &lt;</a:t>
            </a:r>
            <a:r>
              <a:rPr lang="zh-CN" altLang="en-US" b="1" dirty="0">
                <a:ea typeface="华文细黑" panose="02010600040101010101" pitchFamily="2" charset="-122"/>
              </a:rPr>
              <a:t>算术表达式</a:t>
            </a:r>
            <a:r>
              <a:rPr lang="en-US" altLang="zh-CN" b="1" dirty="0">
                <a:ea typeface="华文细黑" panose="02010600040101010101" pitchFamily="2" charset="-122"/>
              </a:rPr>
              <a:t>&gt;</a:t>
            </a:r>
            <a:endParaRPr lang="en-US" altLang="zh-CN" b="1" dirty="0">
              <a:ea typeface="华文细黑" panose="02010600040101010101" pitchFamily="2" charset="-122"/>
            </a:endParaRPr>
          </a:p>
          <a:p>
            <a:pPr eaLnBrk="1" hangingPunct="1"/>
            <a:r>
              <a:rPr lang="zh-CN" altLang="en-US" b="1" dirty="0">
                <a:ea typeface="华文细黑" panose="02010600040101010101" pitchFamily="2" charset="-122"/>
              </a:rPr>
              <a:t>　　              　   </a:t>
            </a:r>
            <a:r>
              <a:rPr lang="en-US" altLang="zh-CN" b="1" dirty="0">
                <a:ea typeface="华文细黑" panose="02010600040101010101" pitchFamily="2" charset="-122"/>
              </a:rPr>
              <a:t>| (&lt;</a:t>
            </a:r>
            <a:r>
              <a:rPr lang="zh-CN" altLang="en-US" b="1" dirty="0">
                <a:ea typeface="华文细黑" panose="02010600040101010101" pitchFamily="2" charset="-122"/>
              </a:rPr>
              <a:t>算术表达式</a:t>
            </a:r>
            <a:r>
              <a:rPr lang="en-US" altLang="zh-CN" b="1" dirty="0">
                <a:ea typeface="华文细黑" panose="02010600040101010101" pitchFamily="2" charset="-122"/>
              </a:rPr>
              <a:t>&gt;) | ID | NUM</a:t>
            </a:r>
            <a:endParaRPr lang="en-US" altLang="zh-CN" b="1" dirty="0">
              <a:ea typeface="华文细黑" panose="0201060004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B98A09B-5B0E-45C9-84EC-3B0D267F3F5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70660"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61" name="Text Box 4"/>
          <p:cNvSpPr txBox="1">
            <a:spLocks noChangeArrowheads="1"/>
          </p:cNvSpPr>
          <p:nvPr/>
        </p:nvSpPr>
        <p:spPr bwMode="auto">
          <a:xfrm>
            <a:off x="467544" y="404664"/>
            <a:ext cx="88392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型文法（又称为正则文法，</a:t>
            </a:r>
            <a:r>
              <a:rPr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Regular Grammar</a:t>
            </a:r>
            <a:r>
              <a:rPr lang="zh-CN" altLang="en-US"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RG</a:t>
            </a:r>
            <a:r>
              <a:rPr lang="zh-CN" altLang="en-US" b="1" dirty="0">
                <a:solidFill>
                  <a:srgbClr val="A50021"/>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solidFill>
                <a:srgbClr val="FF0000"/>
              </a:solidFill>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ct val="50000"/>
              </a:spcBef>
            </a:pP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若在一个</a:t>
            </a:r>
            <a:r>
              <a:rPr lang="en-US" altLang="zh-CN" b="1" dirty="0">
                <a:latin typeface="华文细黑" panose="02010600040101010101" pitchFamily="2" charset="-122"/>
                <a:ea typeface="华文细黑" panose="02010600040101010101" pitchFamily="2" charset="-122"/>
                <a:cs typeface="Times New Roman" panose="02020603050405020304" pitchFamily="18" charset="0"/>
              </a:rPr>
              <a:t>2</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型文法中仅含有</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如下形式的产生式：</a:t>
            </a:r>
            <a:endParaRPr lang="zh-CN" altLang="en-US" b="1" dirty="0">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ct val="50000"/>
              </a:spcBef>
            </a:pPr>
            <a:r>
              <a:rPr lang="en-US" altLang="zh-CN" b="1"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U→a</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或</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U →</a:t>
            </a:r>
            <a:r>
              <a:rPr lang="en-US" altLang="zh-CN" b="1"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Wa</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（左线性文法）</a:t>
            </a:r>
            <a:endPar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或 </a:t>
            </a:r>
            <a:r>
              <a:rPr lang="en-US" altLang="zh-CN" b="1"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U→aW</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（右线性文法））</a:t>
            </a:r>
            <a:endParaRPr lang="zh-CN" altLang="en-US" b="1" dirty="0">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ct val="50000"/>
              </a:spcBef>
            </a:pP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其中 </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U</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W∈ V</a:t>
            </a:r>
            <a:r>
              <a:rPr lang="en-US" altLang="zh-CN" b="1" baseline="-250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N</a:t>
            </a:r>
            <a:r>
              <a:rPr lang="zh-CN" altLang="en-US"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b="1"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 V</a:t>
            </a:r>
            <a:r>
              <a:rPr lang="en-US" altLang="zh-CN" b="1" baseline="-250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T </a:t>
            </a:r>
            <a:r>
              <a:rPr kumimoji="0" lang="en-US" altLang="zh-CN" dirty="0">
                <a:latin typeface="华文细黑" panose="02010600040101010101" pitchFamily="2" charset="-122"/>
                <a:ea typeface="华文细黑" panose="02010600040101010101" pitchFamily="2" charset="-122"/>
                <a:cs typeface="Times New Roman" panose="02020603050405020304" pitchFamily="18" charset="0"/>
              </a:rPr>
              <a:t>*</a:t>
            </a:r>
            <a:endParaRPr kumimoji="0" lang="en-US" altLang="zh-CN" dirty="0">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ct val="50000"/>
              </a:spcBef>
            </a:pP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则称</a:t>
            </a:r>
            <a:r>
              <a:rPr lang="en-US" altLang="zh-CN" b="1" dirty="0">
                <a:latin typeface="华文细黑" panose="02010600040101010101" pitchFamily="2" charset="-122"/>
                <a:ea typeface="华文细黑" panose="02010600040101010101" pitchFamily="2" charset="-122"/>
                <a:cs typeface="Times New Roman" panose="02020603050405020304" pitchFamily="18" charset="0"/>
              </a:rPr>
              <a:t>G</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为</a:t>
            </a:r>
            <a:r>
              <a:rPr lang="en-US" altLang="zh-CN" b="1" dirty="0">
                <a:latin typeface="华文细黑" panose="02010600040101010101" pitchFamily="2" charset="-122"/>
                <a:ea typeface="华文细黑" panose="02010600040101010101" pitchFamily="2" charset="-122"/>
                <a:cs typeface="Times New Roman" panose="02020603050405020304" pitchFamily="18" charset="0"/>
              </a:rPr>
              <a:t>3</a:t>
            </a:r>
            <a:r>
              <a:rPr lang="zh-CN" altLang="en-US" b="1" dirty="0">
                <a:latin typeface="华文细黑" panose="02010600040101010101" pitchFamily="2" charset="-122"/>
                <a:ea typeface="华文细黑" panose="02010600040101010101" pitchFamily="2" charset="-122"/>
                <a:cs typeface="Times New Roman" panose="02020603050405020304" pitchFamily="18" charset="0"/>
              </a:rPr>
              <a:t>型文法，又称为正则文法。</a:t>
            </a:r>
            <a:endParaRPr lang="en-US" altLang="zh-CN" b="1" dirty="0">
              <a:latin typeface="华文细黑" panose="02010600040101010101" pitchFamily="2" charset="-122"/>
              <a:ea typeface="华文细黑" panose="02010600040101010101" pitchFamily="2" charset="-122"/>
              <a:cs typeface="Times New Roman" panose="02020603050405020304" pitchFamily="18" charset="0"/>
            </a:endParaRPr>
          </a:p>
          <a:p>
            <a:pPr algn="just" eaLnBrk="1" hangingPunct="1">
              <a:spcBef>
                <a:spcPct val="50000"/>
              </a:spcBef>
            </a:pPr>
            <a:r>
              <a:rPr lang="zh-CN" altLang="en-US" b="1" dirty="0">
                <a:solidFill>
                  <a:srgbClr val="000000"/>
                </a:solidFill>
                <a:ea typeface="华文细黑" panose="02010600040101010101" pitchFamily="2" charset="-122"/>
                <a:cs typeface="Times New Roman" panose="02020603050405020304" pitchFamily="18" charset="0"/>
              </a:rPr>
              <a:t> </a:t>
            </a:r>
            <a:endParaRPr lang="zh-CN" altLang="en-US" b="1" dirty="0">
              <a:solidFill>
                <a:srgbClr val="000000"/>
              </a:solidFill>
              <a:ea typeface="华文细黑" panose="02010600040101010101" pitchFamily="2" charset="-122"/>
              <a:cs typeface="Times New Roman" panose="02020603050405020304" pitchFamily="18" charset="0"/>
            </a:endParaRPr>
          </a:p>
          <a:p>
            <a:pPr algn="just" eaLnBrk="1" hangingPunct="1">
              <a:spcBef>
                <a:spcPct val="50000"/>
              </a:spcBef>
            </a:pPr>
            <a:r>
              <a:rPr lang="zh-CN" altLang="en-US" b="1" dirty="0">
                <a:solidFill>
                  <a:srgbClr val="000000"/>
                </a:solidFill>
                <a:ea typeface="华文细黑" panose="02010600040101010101" pitchFamily="2" charset="-122"/>
                <a:cs typeface="Times New Roman" panose="02020603050405020304" pitchFamily="18" charset="0"/>
              </a:rPr>
              <a:t>  </a:t>
            </a:r>
            <a:endParaRPr lang="zh-CN" altLang="en-US" b="1" dirty="0">
              <a:solidFill>
                <a:srgbClr val="000000"/>
              </a:solidFill>
              <a:ea typeface="华文细黑"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B15F4FE-0305-4D21-B119-3688FA76DEE1}"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71684" name="Line 3"/>
          <p:cNvSpPr>
            <a:spLocks noChangeShapeType="1"/>
          </p:cNvSpPr>
          <p:nvPr/>
        </p:nvSpPr>
        <p:spPr bwMode="auto">
          <a:xfrm>
            <a:off x="0" y="8382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685" name="Text Box 4"/>
          <p:cNvSpPr txBox="1">
            <a:spLocks noChangeArrowheads="1"/>
          </p:cNvSpPr>
          <p:nvPr/>
        </p:nvSpPr>
        <p:spPr bwMode="auto">
          <a:xfrm>
            <a:off x="312357" y="359234"/>
            <a:ext cx="883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dirty="0">
                <a:solidFill>
                  <a:srgbClr val="A50021"/>
                </a:solidFill>
                <a:ea typeface="华文细黑" panose="02010600040101010101" pitchFamily="2" charset="-122"/>
                <a:cs typeface="Times New Roman" panose="02020603050405020304" pitchFamily="18" charset="0"/>
              </a:rPr>
              <a:t>3</a:t>
            </a:r>
            <a:r>
              <a:rPr lang="zh-CN" altLang="en-US" b="1" dirty="0">
                <a:solidFill>
                  <a:srgbClr val="A50021"/>
                </a:solidFill>
                <a:ea typeface="华文细黑" panose="02010600040101010101" pitchFamily="2" charset="-122"/>
                <a:cs typeface="Times New Roman" panose="02020603050405020304" pitchFamily="18" charset="0"/>
              </a:rPr>
              <a:t>型文法（</a:t>
            </a:r>
            <a:r>
              <a:rPr lang="en-US" altLang="zh-CN" b="1" dirty="0">
                <a:solidFill>
                  <a:srgbClr val="A50021"/>
                </a:solidFill>
                <a:ea typeface="华文细黑" panose="02010600040101010101" pitchFamily="2" charset="-122"/>
                <a:cs typeface="Times New Roman" panose="02020603050405020304" pitchFamily="18" charset="0"/>
              </a:rPr>
              <a:t>RG</a:t>
            </a:r>
            <a:r>
              <a:rPr lang="zh-CN" altLang="en-US" b="1" dirty="0">
                <a:solidFill>
                  <a:srgbClr val="A50021"/>
                </a:solidFill>
                <a:ea typeface="华文细黑" panose="02010600040101010101" pitchFamily="2" charset="-122"/>
                <a:cs typeface="Times New Roman" panose="02020603050405020304" pitchFamily="18" charset="0"/>
              </a:rPr>
              <a:t>）</a:t>
            </a:r>
            <a:r>
              <a:rPr lang="zh-CN" altLang="en-US" b="1" dirty="0">
                <a:solidFill>
                  <a:srgbClr val="000000"/>
                </a:solidFill>
                <a:ea typeface="华文细黑" panose="02010600040101010101" pitchFamily="2" charset="-122"/>
                <a:cs typeface="Times New Roman" panose="02020603050405020304" pitchFamily="18" charset="0"/>
              </a:rPr>
              <a:t>  </a:t>
            </a:r>
            <a:endParaRPr lang="zh-CN" altLang="en-US" b="1" dirty="0">
              <a:solidFill>
                <a:srgbClr val="000000"/>
              </a:solidFill>
              <a:ea typeface="华文细黑" panose="02010600040101010101" pitchFamily="2" charset="-122"/>
              <a:cs typeface="Times New Roman" panose="02020603050405020304" pitchFamily="18" charset="0"/>
            </a:endParaRPr>
          </a:p>
        </p:txBody>
      </p:sp>
      <p:sp>
        <p:nvSpPr>
          <p:cNvPr id="414725" name="Text Box 5"/>
          <p:cNvSpPr txBox="1">
            <a:spLocks noChangeArrowheads="1"/>
          </p:cNvSpPr>
          <p:nvPr/>
        </p:nvSpPr>
        <p:spPr bwMode="auto">
          <a:xfrm>
            <a:off x="190500" y="1412776"/>
            <a:ext cx="8496300" cy="32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en-US" altLang="zh-CN" b="1" dirty="0">
                <a:solidFill>
                  <a:srgbClr val="000000"/>
                </a:solidFill>
                <a:latin typeface="华文细黑" panose="02010600040101010101" pitchFamily="2" charset="-122"/>
                <a:ea typeface="华文细黑" panose="02010600040101010101" pitchFamily="2" charset="-122"/>
              </a:rPr>
              <a:t>  3 </a:t>
            </a:r>
            <a:r>
              <a:rPr lang="zh-CN" altLang="en-US" b="1" dirty="0">
                <a:solidFill>
                  <a:srgbClr val="000000"/>
                </a:solidFill>
                <a:latin typeface="华文细黑" panose="02010600040101010101" pitchFamily="2" charset="-122"/>
                <a:ea typeface="华文细黑" panose="02010600040101010101" pitchFamily="2" charset="-122"/>
              </a:rPr>
              <a:t>型文法描述的语言为</a:t>
            </a:r>
            <a:r>
              <a:rPr lang="en-US" altLang="zh-CN" b="1" dirty="0">
                <a:solidFill>
                  <a:srgbClr val="000000"/>
                </a:solidFill>
                <a:latin typeface="华文细黑" panose="02010600040101010101" pitchFamily="2" charset="-122"/>
                <a:ea typeface="华文细黑" panose="02010600040101010101" pitchFamily="2" charset="-122"/>
              </a:rPr>
              <a:t>3</a:t>
            </a:r>
            <a:r>
              <a:rPr lang="zh-CN" altLang="en-US" b="1" dirty="0">
                <a:solidFill>
                  <a:srgbClr val="000000"/>
                </a:solidFill>
                <a:latin typeface="华文细黑" panose="02010600040101010101" pitchFamily="2" charset="-122"/>
                <a:ea typeface="华文细黑" panose="02010600040101010101" pitchFamily="2" charset="-122"/>
              </a:rPr>
              <a:t>型语言、正则语言，用</a:t>
            </a:r>
            <a:r>
              <a:rPr lang="en-US" altLang="zh-CN" b="1" dirty="0">
                <a:solidFill>
                  <a:srgbClr val="000000"/>
                </a:solidFill>
                <a:latin typeface="华文细黑" panose="02010600040101010101" pitchFamily="2" charset="-122"/>
                <a:ea typeface="华文细黑" panose="02010600040101010101" pitchFamily="2" charset="-122"/>
              </a:rPr>
              <a:t>L</a:t>
            </a:r>
            <a:r>
              <a:rPr lang="en-US" altLang="zh-CN" b="1" baseline="-25000" dirty="0">
                <a:solidFill>
                  <a:srgbClr val="000000"/>
                </a:solidFill>
                <a:latin typeface="华文细黑" panose="02010600040101010101" pitchFamily="2" charset="-122"/>
                <a:ea typeface="华文细黑" panose="02010600040101010101" pitchFamily="2" charset="-122"/>
              </a:rPr>
              <a:t>3</a:t>
            </a:r>
            <a:r>
              <a:rPr lang="zh-CN" altLang="en-US" b="1" dirty="0">
                <a:solidFill>
                  <a:srgbClr val="000000"/>
                </a:solidFill>
                <a:latin typeface="华文细黑" panose="02010600040101010101" pitchFamily="2" charset="-122"/>
                <a:ea typeface="华文细黑" panose="02010600040101010101" pitchFamily="2" charset="-122"/>
              </a:rPr>
              <a:t>表示。</a:t>
            </a:r>
            <a:endParaRPr lang="en-US" altLang="zh-CN" b="1"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spcBef>
                <a:spcPct val="20000"/>
              </a:spcBef>
            </a:pPr>
            <a:r>
              <a:rPr lang="zh-CN" altLang="en-US" b="1" dirty="0">
                <a:solidFill>
                  <a:srgbClr val="000000"/>
                </a:solidFill>
                <a:latin typeface="华文细黑" panose="02010600040101010101" pitchFamily="2" charset="-122"/>
                <a:ea typeface="华文细黑" panose="02010600040101010101" pitchFamily="2" charset="-122"/>
              </a:rPr>
              <a:t>  如：标识符、无符号整数</a:t>
            </a:r>
            <a:r>
              <a:rPr lang="en-US" altLang="zh-CN" b="1" dirty="0">
                <a:solidFill>
                  <a:srgbClr val="000000"/>
                </a:solidFill>
                <a:latin typeface="华文细黑" panose="02010600040101010101" pitchFamily="2" charset="-122"/>
                <a:ea typeface="华文细黑" panose="02010600040101010101" pitchFamily="2" charset="-122"/>
              </a:rPr>
              <a:t>…</a:t>
            </a:r>
            <a:r>
              <a:rPr lang="zh-CN" altLang="en-US" b="1" dirty="0">
                <a:solidFill>
                  <a:srgbClr val="000000"/>
                </a:solidFill>
                <a:latin typeface="华文细黑" panose="02010600040101010101" pitchFamily="2" charset="-122"/>
                <a:ea typeface="华文细黑" panose="02010600040101010101" pitchFamily="2" charset="-122"/>
              </a:rPr>
              <a:t>都是采用</a:t>
            </a:r>
            <a:r>
              <a:rPr lang="en-US" altLang="zh-CN" b="1" dirty="0">
                <a:solidFill>
                  <a:srgbClr val="000000"/>
                </a:solidFill>
                <a:latin typeface="华文细黑" panose="02010600040101010101" pitchFamily="2" charset="-122"/>
                <a:ea typeface="华文细黑" panose="02010600040101010101" pitchFamily="2" charset="-122"/>
              </a:rPr>
              <a:t>3</a:t>
            </a:r>
            <a:r>
              <a:rPr lang="zh-CN" altLang="en-US" b="1" dirty="0">
                <a:solidFill>
                  <a:srgbClr val="000000"/>
                </a:solidFill>
                <a:latin typeface="华文细黑" panose="02010600040101010101" pitchFamily="2" charset="-122"/>
                <a:ea typeface="华文细黑" panose="02010600040101010101" pitchFamily="2" charset="-122"/>
              </a:rPr>
              <a:t>型文法来描述的。即：</a:t>
            </a:r>
            <a:endParaRPr lang="en-US" altLang="zh-CN" b="1"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spcBef>
                <a:spcPct val="20000"/>
              </a:spcBef>
            </a:pPr>
            <a:r>
              <a:rPr lang="zh-CN" altLang="en-US" b="1" dirty="0">
                <a:solidFill>
                  <a:srgbClr val="000000"/>
                </a:solidFill>
                <a:latin typeface="华文细黑" panose="02010600040101010101" pitchFamily="2" charset="-122"/>
                <a:ea typeface="华文细黑" panose="02010600040101010101" pitchFamily="2" charset="-122"/>
              </a:rPr>
              <a:t>    </a:t>
            </a:r>
            <a:r>
              <a:rPr lang="en-US" altLang="zh-CN" b="1" dirty="0">
                <a:solidFill>
                  <a:srgbClr val="000000"/>
                </a:solidFill>
                <a:latin typeface="华文细黑" panose="02010600040101010101" pitchFamily="2" charset="-122"/>
                <a:ea typeface="华文细黑" panose="02010600040101010101" pitchFamily="2" charset="-122"/>
              </a:rPr>
              <a:t>3</a:t>
            </a:r>
            <a:r>
              <a:rPr lang="zh-CN" altLang="en-US" b="1" dirty="0">
                <a:solidFill>
                  <a:srgbClr val="000000"/>
                </a:solidFill>
                <a:latin typeface="华文细黑" panose="02010600040101010101" pitchFamily="2" charset="-122"/>
                <a:ea typeface="华文细黑" panose="02010600040101010101" pitchFamily="2" charset="-122"/>
              </a:rPr>
              <a:t>型文法可用于描述高级程序设计语言的单词符号。</a:t>
            </a:r>
            <a:endParaRPr lang="en-US" altLang="zh-CN" b="1"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spcBef>
                <a:spcPct val="20000"/>
              </a:spcBef>
            </a:pPr>
            <a:r>
              <a:rPr lang="en-US" altLang="zh-CN" b="1" dirty="0">
                <a:solidFill>
                  <a:srgbClr val="000000"/>
                </a:solidFill>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正则文法无法描述嵌套结构。</a:t>
            </a:r>
            <a:endParaRPr lang="zh-CN" altLang="en-US" b="1"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spcBef>
                <a:spcPct val="50000"/>
              </a:spcBef>
            </a:pPr>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7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47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47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47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A27773A-8EE1-421F-8322-3B343168BA52}"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15746" name="Rectangle 2"/>
          <p:cNvSpPr>
            <a:spLocks noGrp="1" noChangeArrowheads="1"/>
          </p:cNvSpPr>
          <p:nvPr>
            <p:ph type="body" idx="1"/>
          </p:nvPr>
        </p:nvSpPr>
        <p:spPr>
          <a:xfrm>
            <a:off x="323850" y="476250"/>
            <a:ext cx="8229600" cy="4679950"/>
          </a:xfrm>
        </p:spPr>
        <p:txBody>
          <a:bodyPr/>
          <a:lstStyle/>
          <a:p>
            <a:pPr eaLnBrk="1" hangingPunct="1">
              <a:lnSpc>
                <a:spcPct val="150000"/>
              </a:lnSpc>
              <a:spcBef>
                <a:spcPts val="0"/>
              </a:spcBef>
            </a:pPr>
            <a:r>
              <a:rPr lang="zh-CN" altLang="en-US" sz="2400" b="1" dirty="0">
                <a:solidFill>
                  <a:srgbClr val="FF0000"/>
                </a:solidFill>
                <a:latin typeface="华文细黑" panose="02010600040101010101" pitchFamily="2" charset="-122"/>
                <a:cs typeface="Times New Roman" panose="02020603050405020304" pitchFamily="18" charset="0"/>
              </a:rPr>
              <a:t>注意：同一文法中，既有左线性、又有右线性规则，不能称之为正则文法。 </a:t>
            </a:r>
            <a:endParaRPr lang="zh-CN" altLang="en-US" sz="2400" b="1" dirty="0">
              <a:solidFill>
                <a:srgbClr val="FF0000"/>
              </a:solidFill>
              <a:latin typeface="华文细黑" panose="02010600040101010101" pitchFamily="2" charset="-122"/>
              <a:cs typeface="Times New Roman" panose="02020603050405020304" pitchFamily="18" charset="0"/>
            </a:endParaRPr>
          </a:p>
          <a:p>
            <a:pPr eaLnBrk="1" hangingPunct="1">
              <a:lnSpc>
                <a:spcPct val="150000"/>
              </a:lnSpc>
              <a:spcBef>
                <a:spcPts val="0"/>
              </a:spcBef>
            </a:pPr>
            <a:r>
              <a:rPr lang="zh-CN" altLang="en-US" sz="2400" b="1" dirty="0">
                <a:latin typeface="华文细黑" panose="02010600040101010101" pitchFamily="2" charset="-122"/>
                <a:cs typeface="Times New Roman" panose="02020603050405020304" pitchFamily="18" charset="0"/>
              </a:rPr>
              <a:t>例：生成语言</a:t>
            </a:r>
            <a:r>
              <a:rPr lang="en-US" altLang="zh-CN" sz="2400" b="1" dirty="0">
                <a:latin typeface="华文细黑" panose="02010600040101010101" pitchFamily="2" charset="-122"/>
                <a:cs typeface="Times New Roman" panose="02020603050405020304" pitchFamily="18" charset="0"/>
              </a:rPr>
              <a:t>{0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1</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 | n≥1}</a:t>
            </a:r>
            <a:r>
              <a:rPr lang="zh-CN" altLang="en-US" sz="2400" b="1" dirty="0">
                <a:latin typeface="华文细黑" panose="02010600040101010101" pitchFamily="2" charset="-122"/>
                <a:cs typeface="Times New Roman" panose="02020603050405020304" pitchFamily="18" charset="0"/>
              </a:rPr>
              <a:t>的文法：</a:t>
            </a:r>
            <a:endParaRPr lang="zh-CN" altLang="en-US" sz="2400" b="1" dirty="0">
              <a:latin typeface="华文细黑" panose="02010600040101010101" pitchFamily="2" charset="-122"/>
              <a:cs typeface="Times New Roman" panose="02020603050405020304" pitchFamily="18" charset="0"/>
            </a:endParaRPr>
          </a:p>
          <a:p>
            <a:pPr eaLnBrk="1" hangingPunct="1">
              <a:lnSpc>
                <a:spcPct val="150000"/>
              </a:lnSpc>
              <a:spcBef>
                <a:spcPts val="0"/>
              </a:spcBef>
            </a:pPr>
            <a:r>
              <a:rPr lang="zh-CN" altLang="en-US" sz="2400" b="1" dirty="0">
                <a:latin typeface="华文细黑" panose="02010600040101010101" pitchFamily="2" charset="-122"/>
                <a:cs typeface="Times New Roman" panose="02020603050405020304" pitchFamily="18" charset="0"/>
              </a:rPr>
              <a:t>       </a:t>
            </a:r>
            <a:r>
              <a:rPr lang="en-US" altLang="zh-CN" sz="2400" b="1" dirty="0">
                <a:latin typeface="华文细黑" panose="02010600040101010101" pitchFamily="2" charset="-122"/>
                <a:cs typeface="Times New Roman" panose="02020603050405020304" pitchFamily="18" charset="0"/>
              </a:rPr>
              <a:t>G</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S→0S1 | 01</a:t>
            </a:r>
            <a:r>
              <a:rPr lang="zh-CN" altLang="en-US" sz="2400" b="1" dirty="0">
                <a:latin typeface="华文细黑" panose="02010600040101010101" pitchFamily="2" charset="-122"/>
                <a:cs typeface="Times New Roman" panose="02020603050405020304" pitchFamily="18" charset="0"/>
              </a:rPr>
              <a:t>（是</a:t>
            </a:r>
            <a:r>
              <a:rPr lang="en-US" altLang="zh-CN" sz="2400" b="1" dirty="0">
                <a:latin typeface="华文细黑" panose="02010600040101010101" pitchFamily="2" charset="-122"/>
                <a:cs typeface="Times New Roman" panose="02020603050405020304" pitchFamily="18" charset="0"/>
              </a:rPr>
              <a:t>2</a:t>
            </a:r>
            <a:r>
              <a:rPr lang="zh-CN" altLang="en-US" sz="2400" b="1" dirty="0">
                <a:latin typeface="华文细黑" panose="02010600040101010101" pitchFamily="2" charset="-122"/>
                <a:cs typeface="Times New Roman" panose="02020603050405020304" pitchFamily="18" charset="0"/>
              </a:rPr>
              <a:t>型文法）</a:t>
            </a:r>
            <a:endParaRPr lang="en-US" altLang="zh-CN" sz="2400" b="1" dirty="0">
              <a:latin typeface="华文细黑" panose="02010600040101010101" pitchFamily="2" charset="-122"/>
              <a:cs typeface="Times New Roman" panose="02020603050405020304" pitchFamily="18" charset="0"/>
            </a:endParaRPr>
          </a:p>
          <a:p>
            <a:pPr eaLnBrk="1" hangingPunct="1">
              <a:lnSpc>
                <a:spcPct val="150000"/>
              </a:lnSpc>
              <a:spcBef>
                <a:spcPts val="0"/>
              </a:spcBef>
            </a:pPr>
            <a:r>
              <a:rPr lang="zh-CN" altLang="en-US" sz="2400" b="1" dirty="0">
                <a:latin typeface="华文细黑" panose="02010600040101010101" pitchFamily="2" charset="-122"/>
                <a:cs typeface="Times New Roman" panose="02020603050405020304" pitchFamily="18" charset="0"/>
              </a:rPr>
              <a:t>	可改写为：</a:t>
            </a:r>
            <a:endParaRPr lang="zh-CN" altLang="en-US" sz="2400" b="1" dirty="0">
              <a:latin typeface="华文细黑" panose="02010600040101010101" pitchFamily="2" charset="-122"/>
              <a:cs typeface="Times New Roman" panose="02020603050405020304" pitchFamily="18" charset="0"/>
            </a:endParaRPr>
          </a:p>
          <a:p>
            <a:pPr eaLnBrk="1" hangingPunct="1">
              <a:lnSpc>
                <a:spcPct val="150000"/>
              </a:lnSpc>
              <a:spcBef>
                <a:spcPts val="0"/>
              </a:spcBef>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            </a:t>
            </a:r>
            <a:r>
              <a:rPr lang="en-US" altLang="zh-CN" sz="2400" b="1" dirty="0">
                <a:latin typeface="华文细黑" panose="02010600040101010101" pitchFamily="2" charset="-122"/>
                <a:cs typeface="Times New Roman" panose="02020603050405020304" pitchFamily="18" charset="0"/>
              </a:rPr>
              <a:t>G1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S→0A | 01 </a:t>
            </a:r>
            <a:endParaRPr lang="en-US" altLang="zh-CN" sz="2400" b="1" dirty="0">
              <a:latin typeface="华文细黑" panose="02010600040101010101" pitchFamily="2" charset="-122"/>
              <a:cs typeface="Times New Roman" panose="02020603050405020304" pitchFamily="18" charset="0"/>
            </a:endParaRPr>
          </a:p>
          <a:p>
            <a:pPr eaLnBrk="1" hangingPunct="1">
              <a:lnSpc>
                <a:spcPct val="150000"/>
              </a:lnSpc>
              <a:spcBef>
                <a:spcPts val="0"/>
              </a:spcBef>
              <a:buFont typeface="Wingdings" panose="05000000000000000000" pitchFamily="2" charset="2"/>
              <a:buNone/>
            </a:pPr>
            <a:r>
              <a:rPr lang="en-US" altLang="zh-CN" sz="2400" b="1" dirty="0">
                <a:latin typeface="华文细黑" panose="02010600040101010101" pitchFamily="2" charset="-122"/>
                <a:cs typeface="Times New Roman" panose="02020603050405020304" pitchFamily="18" charset="0"/>
              </a:rPr>
              <a:t>		</a:t>
            </a:r>
            <a:r>
              <a:rPr lang="zh-CN" altLang="en-US" sz="2400" b="1" dirty="0">
                <a:latin typeface="华文细黑" panose="02010600040101010101" pitchFamily="2" charset="-122"/>
                <a:cs typeface="Times New Roman" panose="02020603050405020304" pitchFamily="18" charset="0"/>
              </a:rPr>
              <a:t>          </a:t>
            </a:r>
            <a:r>
              <a:rPr lang="en-US" altLang="zh-CN" sz="2400" b="1" dirty="0">
                <a:latin typeface="华文细黑" panose="02010600040101010101" pitchFamily="2" charset="-122"/>
                <a:cs typeface="Times New Roman" panose="02020603050405020304" pitchFamily="18" charset="0"/>
              </a:rPr>
              <a:t>A→S1  </a:t>
            </a:r>
            <a:endParaRPr lang="en-US" altLang="zh-CN" sz="2400" b="1" dirty="0">
              <a:latin typeface="华文细黑" panose="02010600040101010101" pitchFamily="2" charset="-122"/>
              <a:cs typeface="Times New Roman" panose="02020603050405020304" pitchFamily="18" charset="0"/>
            </a:endParaRPr>
          </a:p>
          <a:p>
            <a:pPr eaLnBrk="1" hangingPunct="1">
              <a:lnSpc>
                <a:spcPct val="150000"/>
              </a:lnSpc>
              <a:spcBef>
                <a:spcPts val="0"/>
              </a:spcBef>
              <a:buFont typeface="Wingdings" panose="05000000000000000000" pitchFamily="2" charset="2"/>
              <a:buNone/>
            </a:pPr>
            <a:r>
              <a:rPr lang="en-US" altLang="zh-CN" sz="2400" b="1" dirty="0">
                <a:latin typeface="华文细黑" panose="02010600040101010101" pitchFamily="2" charset="-122"/>
                <a:cs typeface="Times New Roman" panose="02020603050405020304" pitchFamily="18" charset="0"/>
              </a:rPr>
              <a:t>           </a:t>
            </a:r>
            <a:r>
              <a:rPr lang="zh-CN" altLang="en-US" sz="2400" b="1" dirty="0">
                <a:latin typeface="华文细黑" panose="02010600040101010101" pitchFamily="2" charset="-122"/>
                <a:cs typeface="Times New Roman" panose="02020603050405020304" pitchFamily="18" charset="0"/>
              </a:rPr>
              <a:t>同时有左线性、右线性规则，不是正则文法。 </a:t>
            </a:r>
            <a:endParaRPr lang="zh-CN" altLang="en-US" sz="2400" b="1" dirty="0">
              <a:latin typeface="华文细黑"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6">
                                            <p:txEl>
                                              <p:pRg st="1" end="1"/>
                                            </p:txEl>
                                          </p:spTgt>
                                        </p:tgtEl>
                                        <p:attrNameLst>
                                          <p:attrName>style.visibility</p:attrName>
                                        </p:attrNameLst>
                                      </p:cBhvr>
                                      <p:to>
                                        <p:strVal val="visible"/>
                                      </p:to>
                                    </p:set>
                                    <p:animEffect transition="in" filter="blinds(horizontal)">
                                      <p:cBhvr>
                                        <p:cTn id="7" dur="500"/>
                                        <p:tgtEl>
                                          <p:spTgt spid="4157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46">
                                            <p:txEl>
                                              <p:pRg st="2" end="2"/>
                                            </p:txEl>
                                          </p:spTgt>
                                        </p:tgtEl>
                                        <p:attrNameLst>
                                          <p:attrName>style.visibility</p:attrName>
                                        </p:attrNameLst>
                                      </p:cBhvr>
                                      <p:to>
                                        <p:strVal val="visible"/>
                                      </p:to>
                                    </p:set>
                                    <p:animEffect transition="in" filter="blinds(horizontal)">
                                      <p:cBhvr>
                                        <p:cTn id="12" dur="500"/>
                                        <p:tgtEl>
                                          <p:spTgt spid="4157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46">
                                            <p:txEl>
                                              <p:pRg st="3" end="3"/>
                                            </p:txEl>
                                          </p:spTgt>
                                        </p:tgtEl>
                                        <p:attrNameLst>
                                          <p:attrName>style.visibility</p:attrName>
                                        </p:attrNameLst>
                                      </p:cBhvr>
                                      <p:to>
                                        <p:strVal val="visible"/>
                                      </p:to>
                                    </p:set>
                                    <p:animEffect transition="in" filter="blinds(horizontal)">
                                      <p:cBhvr>
                                        <p:cTn id="17" dur="500"/>
                                        <p:tgtEl>
                                          <p:spTgt spid="41574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15746">
                                            <p:txEl>
                                              <p:pRg st="4" end="4"/>
                                            </p:txEl>
                                          </p:spTgt>
                                        </p:tgtEl>
                                        <p:attrNameLst>
                                          <p:attrName>style.visibility</p:attrName>
                                        </p:attrNameLst>
                                      </p:cBhvr>
                                      <p:to>
                                        <p:strVal val="visible"/>
                                      </p:to>
                                    </p:set>
                                    <p:animEffect transition="in" filter="blinds(horizontal)">
                                      <p:cBhvr>
                                        <p:cTn id="20" dur="500"/>
                                        <p:tgtEl>
                                          <p:spTgt spid="415746">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15746">
                                            <p:txEl>
                                              <p:pRg st="5" end="5"/>
                                            </p:txEl>
                                          </p:spTgt>
                                        </p:tgtEl>
                                        <p:attrNameLst>
                                          <p:attrName>style.visibility</p:attrName>
                                        </p:attrNameLst>
                                      </p:cBhvr>
                                      <p:to>
                                        <p:strVal val="visible"/>
                                      </p:to>
                                    </p:set>
                                    <p:animEffect transition="in" filter="blinds(horizontal)">
                                      <p:cBhvr>
                                        <p:cTn id="23" dur="500"/>
                                        <p:tgtEl>
                                          <p:spTgt spid="41574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5746">
                                            <p:txEl>
                                              <p:pRg st="6" end="6"/>
                                            </p:txEl>
                                          </p:spTgt>
                                        </p:tgtEl>
                                        <p:attrNameLst>
                                          <p:attrName>style.visibility</p:attrName>
                                        </p:attrNameLst>
                                      </p:cBhvr>
                                      <p:to>
                                        <p:strVal val="visible"/>
                                      </p:to>
                                    </p:set>
                                    <p:animEffect transition="in" filter="blinds(horizontal)">
                                      <p:cBhvr>
                                        <p:cTn id="26" dur="500"/>
                                        <p:tgtEl>
                                          <p:spTgt spid="4157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F78BEA8-7C25-4FDD-AF01-16C06474485D}"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73731" name="Rectangle 2"/>
          <p:cNvSpPr>
            <a:spLocks noGrp="1" noChangeArrowheads="1"/>
          </p:cNvSpPr>
          <p:nvPr>
            <p:ph type="body" idx="1"/>
          </p:nvPr>
        </p:nvSpPr>
        <p:spPr>
          <a:xfrm>
            <a:off x="468313" y="549275"/>
            <a:ext cx="8229600" cy="5222875"/>
          </a:xfrm>
        </p:spPr>
        <p:txBody>
          <a:bodyPr/>
          <a:lstStyle/>
          <a:p>
            <a:pPr eaLnBrk="1" hangingPunct="1">
              <a:lnSpc>
                <a:spcPct val="150000"/>
              </a:lnSpc>
            </a:pPr>
            <a:r>
              <a:rPr lang="zh-CN" altLang="en-US" sz="2600" b="1" dirty="0">
                <a:latin typeface="华文细黑" panose="02010600040101010101" pitchFamily="2" charset="-122"/>
                <a:cs typeface="Times New Roman" panose="02020603050405020304" pitchFamily="18" charset="0"/>
              </a:rPr>
              <a:t>用正则文法定义标识符和整常数</a:t>
            </a:r>
            <a:endParaRPr lang="zh-CN" altLang="en-US" sz="2600" b="1" dirty="0">
              <a:latin typeface="华文细黑" panose="0201060004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zh-CN" altLang="en-US" sz="2600" b="1" dirty="0">
                <a:latin typeface="华文细黑" panose="02010600040101010101" pitchFamily="2" charset="-122"/>
                <a:cs typeface="Times New Roman" panose="02020603050405020304" pitchFamily="18" charset="0"/>
              </a:rPr>
              <a:t>		 </a:t>
            </a:r>
            <a:r>
              <a:rPr lang="en-US" altLang="zh-CN" sz="2600" b="1" dirty="0">
                <a:latin typeface="华文细黑" panose="02010600040101010101" pitchFamily="2" charset="-122"/>
                <a:cs typeface="Times New Roman" panose="02020603050405020304" pitchFamily="18" charset="0"/>
              </a:rPr>
              <a:t>&lt;ID&gt;→a | b | …|z </a:t>
            </a:r>
            <a:endParaRPr lang="en-US" altLang="zh-CN" sz="2600" b="1" dirty="0">
              <a:latin typeface="华文细黑" panose="0201060004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en-US" altLang="zh-CN" sz="2600" b="1" dirty="0">
                <a:latin typeface="华文细黑" panose="02010600040101010101" pitchFamily="2" charset="-122"/>
                <a:cs typeface="Times New Roman" panose="02020603050405020304" pitchFamily="18" charset="0"/>
              </a:rPr>
              <a:t>			| &lt;ID&gt; a |…| &lt;ID&gt; z</a:t>
            </a:r>
            <a:endParaRPr lang="en-US" altLang="zh-CN" sz="2600" b="1" dirty="0">
              <a:latin typeface="华文细黑" panose="0201060004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en-US" altLang="zh-CN" sz="2600" b="1" dirty="0">
                <a:latin typeface="华文细黑" panose="02010600040101010101" pitchFamily="2" charset="-122"/>
                <a:cs typeface="Times New Roman" panose="02020603050405020304" pitchFamily="18" charset="0"/>
              </a:rPr>
              <a:t>			| &lt;ID&gt;0 |… |  &lt;ID&gt;9</a:t>
            </a:r>
            <a:endParaRPr lang="en-US" altLang="zh-CN" sz="2600" b="1" dirty="0">
              <a:latin typeface="华文细黑" panose="0201060004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en-US" altLang="zh-CN" sz="2600" b="1" dirty="0">
                <a:latin typeface="华文细黑" panose="02010600040101010101" pitchFamily="2" charset="-122"/>
                <a:cs typeface="Times New Roman" panose="02020603050405020304" pitchFamily="18" charset="0"/>
              </a:rPr>
              <a:t>       	&lt;NUM&gt;→0 | 1| …|9</a:t>
            </a:r>
            <a:endParaRPr lang="en-US" altLang="zh-CN" sz="2600" b="1" dirty="0">
              <a:latin typeface="华文细黑" panose="0201060004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en-US" altLang="zh-CN" sz="2600" b="1" dirty="0">
                <a:latin typeface="华文细黑" panose="02010600040101010101" pitchFamily="2" charset="-122"/>
                <a:cs typeface="Times New Roman" panose="02020603050405020304" pitchFamily="18" charset="0"/>
              </a:rPr>
              <a:t>			| 0&lt;NUM&gt; | 1&lt;NUM&gt; |…|  9&lt;NUM&gt; </a:t>
            </a:r>
            <a:endParaRPr lang="en-US" altLang="zh-CN" sz="2600" b="1" dirty="0">
              <a:latin typeface="华文细黑" panose="02010600040101010101" pitchFamily="2" charset="-122"/>
              <a:cs typeface="Times New Roman" panose="02020603050405020304" pitchFamily="18"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38796E6-ECAA-4F3C-8953-E6C2E82FD87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74755" name="Rectangle 2"/>
          <p:cNvSpPr>
            <a:spLocks noGrp="1" noChangeArrowheads="1"/>
          </p:cNvSpPr>
          <p:nvPr>
            <p:ph type="title"/>
          </p:nvPr>
        </p:nvSpPr>
        <p:spPr>
          <a:xfrm>
            <a:off x="685800" y="228600"/>
            <a:ext cx="7772400" cy="533400"/>
          </a:xfrm>
        </p:spPr>
        <p:txBody>
          <a:bodyPr/>
          <a:lstStyle/>
          <a:p>
            <a:pPr eaLnBrk="1" hangingPunct="1"/>
            <a:r>
              <a:rPr lang="zh-CN" altLang="en-US" b="1">
                <a:solidFill>
                  <a:srgbClr val="FF9966"/>
                </a:solidFill>
                <a:latin typeface="华文细黑" panose="02010600040101010101" pitchFamily="2" charset="-122"/>
              </a:rPr>
              <a:t>文法和语言分类</a:t>
            </a:r>
            <a:endParaRPr lang="zh-CN" altLang="en-US" b="1">
              <a:solidFill>
                <a:srgbClr val="FF9966"/>
              </a:solidFill>
              <a:latin typeface="华文细黑" panose="02010600040101010101" pitchFamily="2" charset="-122"/>
            </a:endParaRPr>
          </a:p>
        </p:txBody>
      </p:sp>
      <p:sp>
        <p:nvSpPr>
          <p:cNvPr id="74756" name="Line 3"/>
          <p:cNvSpPr>
            <a:spLocks noChangeShapeType="1"/>
          </p:cNvSpPr>
          <p:nvPr/>
        </p:nvSpPr>
        <p:spPr bwMode="auto">
          <a:xfrm>
            <a:off x="0" y="90805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757" name="Text Box 4"/>
          <p:cNvSpPr txBox="1">
            <a:spLocks noChangeArrowheads="1"/>
          </p:cNvSpPr>
          <p:nvPr/>
        </p:nvSpPr>
        <p:spPr bwMode="auto">
          <a:xfrm>
            <a:off x="250825" y="1844675"/>
            <a:ext cx="8496300" cy="3095625"/>
          </a:xfrm>
          <a:prstGeom prst="rect">
            <a:avLst/>
          </a:prstGeom>
          <a:solidFill>
            <a:srgbClr val="FFFFFF"/>
          </a:solidFill>
          <a:ln w="9525">
            <a:solidFill>
              <a:schemeClr val="accent2"/>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dirty="0">
                <a:solidFill>
                  <a:srgbClr val="000000"/>
                </a:solidFill>
                <a:ea typeface="华文细黑" panose="02010600040101010101" pitchFamily="2" charset="-122"/>
                <a:cs typeface="Times New Roman" panose="02020603050405020304" pitchFamily="18" charset="0"/>
              </a:rPr>
              <a:t>    </a:t>
            </a:r>
            <a:r>
              <a:rPr lang="zh-CN" altLang="en-US" b="1" dirty="0">
                <a:solidFill>
                  <a:srgbClr val="000000"/>
                </a:solidFill>
                <a:ea typeface="华文细黑" panose="02010600040101010101" pitchFamily="2" charset="-122"/>
                <a:cs typeface="Times New Roman" panose="02020603050405020304" pitchFamily="18" charset="0"/>
              </a:rPr>
              <a:t>在上述四类文法中，从</a:t>
            </a:r>
            <a:r>
              <a:rPr lang="en-US" altLang="zh-CN" b="1" dirty="0">
                <a:solidFill>
                  <a:srgbClr val="000000"/>
                </a:solidFill>
                <a:ea typeface="华文细黑" panose="02010600040101010101" pitchFamily="2" charset="-122"/>
                <a:cs typeface="Times New Roman" panose="02020603050405020304" pitchFamily="18" charset="0"/>
              </a:rPr>
              <a:t>0</a:t>
            </a:r>
            <a:r>
              <a:rPr lang="zh-CN" altLang="en-US" b="1" dirty="0">
                <a:solidFill>
                  <a:srgbClr val="000000"/>
                </a:solidFill>
                <a:ea typeface="华文细黑" panose="02010600040101010101" pitchFamily="2" charset="-122"/>
                <a:cs typeface="Times New Roman" panose="02020603050405020304" pitchFamily="18" charset="0"/>
              </a:rPr>
              <a:t>型到</a:t>
            </a:r>
            <a:r>
              <a:rPr lang="en-US" altLang="zh-CN" b="1" dirty="0">
                <a:solidFill>
                  <a:srgbClr val="000000"/>
                </a:solidFill>
                <a:ea typeface="华文细黑" panose="02010600040101010101" pitchFamily="2" charset="-122"/>
                <a:cs typeface="Times New Roman" panose="02020603050405020304" pitchFamily="18" charset="0"/>
              </a:rPr>
              <a:t>3</a:t>
            </a:r>
            <a:r>
              <a:rPr lang="zh-CN" altLang="en-US" b="1" dirty="0">
                <a:solidFill>
                  <a:srgbClr val="000000"/>
                </a:solidFill>
                <a:ea typeface="华文细黑" panose="02010600040101010101" pitchFamily="2" charset="-122"/>
                <a:cs typeface="Times New Roman" panose="02020603050405020304" pitchFamily="18" charset="0"/>
              </a:rPr>
              <a:t>型文法对规则的限制逐渐增加，产生的语言类却逐步缩小，即：</a:t>
            </a:r>
            <a:endParaRPr lang="zh-CN" altLang="en-US" b="1" dirty="0">
              <a:solidFill>
                <a:srgbClr val="000000"/>
              </a:solidFill>
              <a:ea typeface="华文细黑" panose="02010600040101010101" pitchFamily="2" charset="-122"/>
              <a:cs typeface="Times New Roman" panose="02020603050405020304" pitchFamily="18" charset="0"/>
            </a:endParaRPr>
          </a:p>
          <a:p>
            <a:pPr eaLnBrk="1" hangingPunct="1">
              <a:lnSpc>
                <a:spcPct val="120000"/>
              </a:lnSpc>
              <a:spcBef>
                <a:spcPct val="50000"/>
              </a:spcBef>
            </a:pPr>
            <a:r>
              <a:rPr lang="zh-CN" altLang="en-US" b="1" dirty="0">
                <a:solidFill>
                  <a:srgbClr val="000000"/>
                </a:solidFill>
                <a:ea typeface="华文细黑" panose="02010600040101010101" pitchFamily="2" charset="-122"/>
                <a:cs typeface="Times New Roman" panose="02020603050405020304" pitchFamily="18" charset="0"/>
              </a:rPr>
              <a:t>    </a:t>
            </a:r>
            <a:r>
              <a:rPr lang="en-US" altLang="zh-CN" b="1" dirty="0">
                <a:solidFill>
                  <a:srgbClr val="000000"/>
                </a:solidFill>
                <a:ea typeface="华文细黑" panose="02010600040101010101" pitchFamily="2" charset="-122"/>
                <a:cs typeface="Times New Roman" panose="02020603050405020304" pitchFamily="18" charset="0"/>
              </a:rPr>
              <a:t>0</a:t>
            </a:r>
            <a:r>
              <a:rPr lang="zh-CN" altLang="en-US" b="1" dirty="0">
                <a:solidFill>
                  <a:srgbClr val="000000"/>
                </a:solidFill>
                <a:ea typeface="华文细黑" panose="02010600040101010101" pitchFamily="2" charset="-122"/>
                <a:cs typeface="Times New Roman" panose="02020603050405020304" pitchFamily="18" charset="0"/>
              </a:rPr>
              <a:t>型语言包含</a:t>
            </a:r>
            <a:r>
              <a:rPr lang="en-US" altLang="zh-CN" b="1" dirty="0">
                <a:solidFill>
                  <a:srgbClr val="000000"/>
                </a:solidFill>
                <a:ea typeface="华文细黑" panose="02010600040101010101" pitchFamily="2" charset="-122"/>
                <a:cs typeface="Times New Roman" panose="02020603050405020304" pitchFamily="18" charset="0"/>
              </a:rPr>
              <a:t>1</a:t>
            </a:r>
            <a:r>
              <a:rPr lang="zh-CN" altLang="en-US" b="1" dirty="0">
                <a:solidFill>
                  <a:srgbClr val="000000"/>
                </a:solidFill>
                <a:ea typeface="华文细黑" panose="02010600040101010101" pitchFamily="2" charset="-122"/>
                <a:cs typeface="Times New Roman" panose="02020603050405020304" pitchFamily="18" charset="0"/>
              </a:rPr>
              <a:t>型语言，</a:t>
            </a:r>
            <a:r>
              <a:rPr lang="en-US" altLang="zh-CN" b="1" dirty="0">
                <a:solidFill>
                  <a:srgbClr val="000000"/>
                </a:solidFill>
                <a:ea typeface="华文细黑" panose="02010600040101010101" pitchFamily="2" charset="-122"/>
                <a:cs typeface="Times New Roman" panose="02020603050405020304" pitchFamily="18" charset="0"/>
              </a:rPr>
              <a:t>1</a:t>
            </a:r>
            <a:r>
              <a:rPr lang="zh-CN" altLang="en-US" b="1" dirty="0">
                <a:solidFill>
                  <a:srgbClr val="000000"/>
                </a:solidFill>
                <a:ea typeface="华文细黑" panose="02010600040101010101" pitchFamily="2" charset="-122"/>
                <a:cs typeface="Times New Roman" panose="02020603050405020304" pitchFamily="18" charset="0"/>
              </a:rPr>
              <a:t>型语言包含</a:t>
            </a:r>
            <a:r>
              <a:rPr lang="en-US" altLang="zh-CN" b="1" dirty="0">
                <a:solidFill>
                  <a:srgbClr val="000000"/>
                </a:solidFill>
                <a:ea typeface="华文细黑" panose="02010600040101010101" pitchFamily="2" charset="-122"/>
                <a:cs typeface="Times New Roman" panose="02020603050405020304" pitchFamily="18" charset="0"/>
              </a:rPr>
              <a:t>2</a:t>
            </a:r>
            <a:r>
              <a:rPr lang="zh-CN" altLang="en-US" b="1" dirty="0">
                <a:solidFill>
                  <a:srgbClr val="000000"/>
                </a:solidFill>
                <a:ea typeface="华文细黑" panose="02010600040101010101" pitchFamily="2" charset="-122"/>
                <a:cs typeface="Times New Roman" panose="02020603050405020304" pitchFamily="18" charset="0"/>
              </a:rPr>
              <a:t>型语言，</a:t>
            </a:r>
            <a:r>
              <a:rPr lang="en-US" altLang="zh-CN" b="1" dirty="0">
                <a:solidFill>
                  <a:srgbClr val="000000"/>
                </a:solidFill>
                <a:ea typeface="华文细黑" panose="02010600040101010101" pitchFamily="2" charset="-122"/>
                <a:cs typeface="Times New Roman" panose="02020603050405020304" pitchFamily="18" charset="0"/>
              </a:rPr>
              <a:t>2</a:t>
            </a:r>
            <a:r>
              <a:rPr lang="zh-CN" altLang="en-US" b="1" dirty="0">
                <a:solidFill>
                  <a:srgbClr val="000000"/>
                </a:solidFill>
                <a:ea typeface="华文细黑" panose="02010600040101010101" pitchFamily="2" charset="-122"/>
                <a:cs typeface="Times New Roman" panose="02020603050405020304" pitchFamily="18" charset="0"/>
              </a:rPr>
              <a:t>型语言包含</a:t>
            </a:r>
            <a:r>
              <a:rPr lang="en-US" altLang="zh-CN" b="1" dirty="0">
                <a:solidFill>
                  <a:srgbClr val="000000"/>
                </a:solidFill>
                <a:ea typeface="华文细黑" panose="02010600040101010101" pitchFamily="2" charset="-122"/>
                <a:cs typeface="Times New Roman" panose="02020603050405020304" pitchFamily="18" charset="0"/>
              </a:rPr>
              <a:t>3</a:t>
            </a:r>
            <a:r>
              <a:rPr lang="zh-CN" altLang="en-US" b="1" dirty="0">
                <a:solidFill>
                  <a:srgbClr val="000000"/>
                </a:solidFill>
                <a:ea typeface="华文细黑" panose="02010600040101010101" pitchFamily="2" charset="-122"/>
                <a:cs typeface="Times New Roman" panose="02020603050405020304" pitchFamily="18" charset="0"/>
              </a:rPr>
              <a:t>型语言。</a:t>
            </a:r>
            <a:endParaRPr lang="zh-CN" altLang="en-US" b="1" dirty="0">
              <a:solidFill>
                <a:srgbClr val="000000"/>
              </a:solidFill>
              <a:ea typeface="华文细黑" panose="02010600040101010101" pitchFamily="2" charset="-122"/>
              <a:cs typeface="Times New Roman" panose="02020603050405020304" pitchFamily="18" charset="0"/>
            </a:endParaRPr>
          </a:p>
          <a:p>
            <a:pPr eaLnBrk="1" hangingPunct="1">
              <a:lnSpc>
                <a:spcPct val="120000"/>
              </a:lnSpc>
              <a:spcBef>
                <a:spcPct val="50000"/>
              </a:spcBef>
            </a:pPr>
            <a:r>
              <a:rPr lang="zh-CN" altLang="en-US" b="1" dirty="0">
                <a:solidFill>
                  <a:srgbClr val="000000"/>
                </a:solidFill>
                <a:ea typeface="华文细黑" panose="02010600040101010101" pitchFamily="2" charset="-122"/>
                <a:cs typeface="Times New Roman" panose="02020603050405020304" pitchFamily="18" charset="0"/>
              </a:rPr>
              <a:t>    因此，可以说</a:t>
            </a:r>
            <a:r>
              <a:rPr lang="en-US" altLang="zh-CN" b="1" dirty="0">
                <a:solidFill>
                  <a:srgbClr val="000000"/>
                </a:solidFill>
                <a:ea typeface="华文细黑" panose="02010600040101010101" pitchFamily="2" charset="-122"/>
                <a:cs typeface="Times New Roman" panose="02020603050405020304" pitchFamily="18" charset="0"/>
              </a:rPr>
              <a:t>3</a:t>
            </a:r>
            <a:r>
              <a:rPr lang="zh-CN" altLang="en-US" b="1" dirty="0">
                <a:solidFill>
                  <a:srgbClr val="000000"/>
                </a:solidFill>
                <a:ea typeface="华文细黑" panose="02010600040101010101" pitchFamily="2" charset="-122"/>
                <a:cs typeface="Times New Roman" panose="02020603050405020304" pitchFamily="18" charset="0"/>
              </a:rPr>
              <a:t>型文法是</a:t>
            </a:r>
            <a:r>
              <a:rPr lang="en-US" altLang="zh-CN" b="1" dirty="0">
                <a:solidFill>
                  <a:srgbClr val="000000"/>
                </a:solidFill>
                <a:ea typeface="华文细黑" panose="02010600040101010101" pitchFamily="2" charset="-122"/>
                <a:cs typeface="Times New Roman" panose="02020603050405020304" pitchFamily="18" charset="0"/>
              </a:rPr>
              <a:t>2</a:t>
            </a:r>
            <a:r>
              <a:rPr lang="zh-CN" altLang="en-US" b="1" dirty="0">
                <a:solidFill>
                  <a:srgbClr val="000000"/>
                </a:solidFill>
                <a:ea typeface="华文细黑" panose="02010600040101010101" pitchFamily="2" charset="-122"/>
                <a:cs typeface="Times New Roman" panose="02020603050405020304" pitchFamily="18" charset="0"/>
              </a:rPr>
              <a:t>型文法的特例，</a:t>
            </a:r>
            <a:r>
              <a:rPr lang="en-US" altLang="zh-CN" b="1" dirty="0">
                <a:solidFill>
                  <a:srgbClr val="000000"/>
                </a:solidFill>
                <a:ea typeface="华文细黑" panose="02010600040101010101" pitchFamily="2" charset="-122"/>
                <a:cs typeface="Times New Roman" panose="02020603050405020304" pitchFamily="18" charset="0"/>
              </a:rPr>
              <a:t>2</a:t>
            </a:r>
            <a:r>
              <a:rPr lang="zh-CN" altLang="en-US" b="1" dirty="0">
                <a:solidFill>
                  <a:srgbClr val="000000"/>
                </a:solidFill>
                <a:ea typeface="华文细黑" panose="02010600040101010101" pitchFamily="2" charset="-122"/>
                <a:cs typeface="Times New Roman" panose="02020603050405020304" pitchFamily="18" charset="0"/>
              </a:rPr>
              <a:t>型文法是</a:t>
            </a:r>
            <a:r>
              <a:rPr lang="en-US" altLang="zh-CN" b="1" dirty="0">
                <a:solidFill>
                  <a:srgbClr val="000000"/>
                </a:solidFill>
                <a:ea typeface="华文细黑" panose="02010600040101010101" pitchFamily="2" charset="-122"/>
                <a:cs typeface="Times New Roman" panose="02020603050405020304" pitchFamily="18" charset="0"/>
              </a:rPr>
              <a:t>1</a:t>
            </a:r>
            <a:r>
              <a:rPr lang="zh-CN" altLang="en-US" b="1" dirty="0">
                <a:solidFill>
                  <a:srgbClr val="000000"/>
                </a:solidFill>
                <a:ea typeface="华文细黑" panose="02010600040101010101" pitchFamily="2" charset="-122"/>
                <a:cs typeface="Times New Roman" panose="02020603050405020304" pitchFamily="18" charset="0"/>
              </a:rPr>
              <a:t>型文法的特例，</a:t>
            </a:r>
            <a:r>
              <a:rPr lang="en-US" altLang="zh-CN" b="1" dirty="0">
                <a:solidFill>
                  <a:srgbClr val="000000"/>
                </a:solidFill>
                <a:ea typeface="华文细黑" panose="02010600040101010101" pitchFamily="2" charset="-122"/>
                <a:cs typeface="Times New Roman" panose="02020603050405020304" pitchFamily="18" charset="0"/>
              </a:rPr>
              <a:t>1</a:t>
            </a:r>
            <a:r>
              <a:rPr lang="zh-CN" altLang="en-US" b="1" dirty="0">
                <a:solidFill>
                  <a:srgbClr val="000000"/>
                </a:solidFill>
                <a:ea typeface="华文细黑" panose="02010600040101010101" pitchFamily="2" charset="-122"/>
                <a:cs typeface="Times New Roman" panose="02020603050405020304" pitchFamily="18" charset="0"/>
              </a:rPr>
              <a:t>型文法又是</a:t>
            </a:r>
            <a:r>
              <a:rPr lang="en-US" altLang="zh-CN" b="1" dirty="0">
                <a:solidFill>
                  <a:srgbClr val="000000"/>
                </a:solidFill>
                <a:ea typeface="华文细黑" panose="02010600040101010101" pitchFamily="2" charset="-122"/>
                <a:cs typeface="Times New Roman" panose="02020603050405020304" pitchFamily="18" charset="0"/>
              </a:rPr>
              <a:t>0</a:t>
            </a:r>
            <a:r>
              <a:rPr lang="zh-CN" altLang="en-US" b="1" dirty="0">
                <a:solidFill>
                  <a:srgbClr val="000000"/>
                </a:solidFill>
                <a:ea typeface="华文细黑" panose="02010600040101010101" pitchFamily="2" charset="-122"/>
                <a:cs typeface="Times New Roman" panose="02020603050405020304" pitchFamily="18" charset="0"/>
              </a:rPr>
              <a:t>型文法的特例。</a:t>
            </a:r>
            <a:r>
              <a:rPr lang="zh-CN" altLang="en-US" b="1" dirty="0">
                <a:ea typeface="华文细黑" panose="02010600040101010101" pitchFamily="2" charset="-122"/>
                <a:cs typeface="Times New Roman" panose="02020603050405020304" pitchFamily="18" charset="0"/>
              </a:rPr>
              <a:t> </a:t>
            </a:r>
            <a:endParaRPr lang="zh-CN" altLang="en-US" b="1" dirty="0">
              <a:ea typeface="华文细黑" panose="02010600040101010101" pitchFamily="2" charset="-122"/>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B3956E3-9354-4F07-B757-564A9EA639AB}"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0243" name="Rectangle 2"/>
          <p:cNvSpPr>
            <a:spLocks noGrp="1" noChangeArrowheads="1"/>
          </p:cNvSpPr>
          <p:nvPr>
            <p:ph type="title"/>
          </p:nvPr>
        </p:nvSpPr>
        <p:spPr>
          <a:xfrm>
            <a:off x="457200" y="260350"/>
            <a:ext cx="8229600" cy="647700"/>
          </a:xfrm>
        </p:spPr>
        <p:txBody>
          <a:bodyPr/>
          <a:lstStyle/>
          <a:p>
            <a:pPr eaLnBrk="1" hangingPunct="1"/>
            <a:r>
              <a:rPr lang="zh-CN" altLang="en-US" sz="3600" b="1"/>
              <a:t>从示例抽象出文法描述</a:t>
            </a:r>
            <a:endParaRPr lang="zh-CN" altLang="en-US" sz="3600" b="1"/>
          </a:p>
        </p:txBody>
      </p:sp>
      <p:sp>
        <p:nvSpPr>
          <p:cNvPr id="10244" name="Rectangle 8"/>
          <p:cNvSpPr>
            <a:spLocks noChangeArrowheads="1"/>
          </p:cNvSpPr>
          <p:nvPr/>
        </p:nvSpPr>
        <p:spPr bwMode="auto">
          <a:xfrm>
            <a:off x="1763713" y="1196975"/>
            <a:ext cx="5618162" cy="358775"/>
          </a:xfrm>
          <a:prstGeom prst="rect">
            <a:avLst/>
          </a:prstGeom>
          <a:solidFill>
            <a:srgbClr val="66FF66"/>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The gray wolf will eat the goat.</a:t>
            </a:r>
            <a:endParaRPr lang="en-US" altLang="zh-CN">
              <a:ea typeface="华文细黑" panose="02010600040101010101" pitchFamily="2" charset="-122"/>
            </a:endParaRPr>
          </a:p>
        </p:txBody>
      </p:sp>
      <p:sp>
        <p:nvSpPr>
          <p:cNvPr id="303114" name="Rectangle 10"/>
          <p:cNvSpPr>
            <a:spLocks noChangeArrowheads="1"/>
          </p:cNvSpPr>
          <p:nvPr/>
        </p:nvSpPr>
        <p:spPr bwMode="auto">
          <a:xfrm>
            <a:off x="3635375" y="1916113"/>
            <a:ext cx="1152525" cy="433387"/>
          </a:xfrm>
          <a:prstGeom prst="rect">
            <a:avLst/>
          </a:prstGeom>
          <a:solidFill>
            <a:srgbClr val="00CCFF"/>
          </a:solidFill>
          <a:ln w="9525">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句子</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26" name="Rectangle 22"/>
          <p:cNvSpPr>
            <a:spLocks noChangeArrowheads="1"/>
          </p:cNvSpPr>
          <p:nvPr/>
        </p:nvSpPr>
        <p:spPr bwMode="auto">
          <a:xfrm>
            <a:off x="1619250" y="2565400"/>
            <a:ext cx="1152525" cy="433388"/>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主语</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27" name="Rectangle 23"/>
          <p:cNvSpPr>
            <a:spLocks noChangeArrowheads="1"/>
          </p:cNvSpPr>
          <p:nvPr/>
        </p:nvSpPr>
        <p:spPr bwMode="auto">
          <a:xfrm>
            <a:off x="5724525" y="2565400"/>
            <a:ext cx="1152525" cy="433388"/>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谓语</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28" name="Rectangle 24"/>
          <p:cNvSpPr>
            <a:spLocks noChangeArrowheads="1"/>
          </p:cNvSpPr>
          <p:nvPr/>
        </p:nvSpPr>
        <p:spPr bwMode="auto">
          <a:xfrm>
            <a:off x="250825" y="3500438"/>
            <a:ext cx="1152525" cy="433387"/>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冠词</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29" name="Rectangle 25"/>
          <p:cNvSpPr>
            <a:spLocks noChangeArrowheads="1"/>
          </p:cNvSpPr>
          <p:nvPr/>
        </p:nvSpPr>
        <p:spPr bwMode="auto">
          <a:xfrm>
            <a:off x="1476375" y="3500438"/>
            <a:ext cx="1296988" cy="433387"/>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形容词</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30" name="Rectangle 26"/>
          <p:cNvSpPr>
            <a:spLocks noChangeArrowheads="1"/>
          </p:cNvSpPr>
          <p:nvPr/>
        </p:nvSpPr>
        <p:spPr bwMode="auto">
          <a:xfrm>
            <a:off x="2916238" y="3500438"/>
            <a:ext cx="1152525" cy="433387"/>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名词</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31" name="Rectangle 27"/>
          <p:cNvSpPr>
            <a:spLocks noChangeArrowheads="1"/>
          </p:cNvSpPr>
          <p:nvPr/>
        </p:nvSpPr>
        <p:spPr bwMode="auto">
          <a:xfrm>
            <a:off x="3708400" y="4365625"/>
            <a:ext cx="1152525" cy="433388"/>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300">
                <a:ea typeface="华文细黑" panose="02010600040101010101" pitchFamily="2" charset="-122"/>
              </a:rPr>
              <a:t>&lt;</a:t>
            </a:r>
            <a:r>
              <a:rPr lang="zh-CN" altLang="en-US" sz="2300">
                <a:ea typeface="华文细黑" panose="02010600040101010101" pitchFamily="2" charset="-122"/>
              </a:rPr>
              <a:t>助动词</a:t>
            </a:r>
            <a:r>
              <a:rPr lang="en-US" altLang="zh-CN" sz="2300">
                <a:ea typeface="华文细黑" panose="02010600040101010101" pitchFamily="2" charset="-122"/>
              </a:rPr>
              <a:t>&gt;</a:t>
            </a:r>
            <a:endParaRPr lang="en-US" altLang="zh-CN" sz="2300">
              <a:ea typeface="华文细黑" panose="02010600040101010101" pitchFamily="2" charset="-122"/>
            </a:endParaRPr>
          </a:p>
        </p:txBody>
      </p:sp>
      <p:sp>
        <p:nvSpPr>
          <p:cNvPr id="303132" name="Rectangle 28"/>
          <p:cNvSpPr>
            <a:spLocks noChangeArrowheads="1"/>
          </p:cNvSpPr>
          <p:nvPr/>
        </p:nvSpPr>
        <p:spPr bwMode="auto">
          <a:xfrm>
            <a:off x="4500563" y="3500438"/>
            <a:ext cx="1152525" cy="433387"/>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动词</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33" name="Rectangle 29"/>
          <p:cNvSpPr>
            <a:spLocks noChangeArrowheads="1"/>
          </p:cNvSpPr>
          <p:nvPr/>
        </p:nvSpPr>
        <p:spPr bwMode="auto">
          <a:xfrm>
            <a:off x="6588125" y="3500438"/>
            <a:ext cx="1584325" cy="433387"/>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直接宾语</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34" name="Rectangle 30"/>
          <p:cNvSpPr>
            <a:spLocks noChangeArrowheads="1"/>
          </p:cNvSpPr>
          <p:nvPr/>
        </p:nvSpPr>
        <p:spPr bwMode="auto">
          <a:xfrm>
            <a:off x="323850" y="5445125"/>
            <a:ext cx="8135938" cy="433388"/>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The           gray        wolf         will           eat           the          goat</a:t>
            </a:r>
            <a:endParaRPr lang="en-US" altLang="zh-CN">
              <a:ea typeface="华文细黑" panose="02010600040101010101" pitchFamily="2" charset="-122"/>
            </a:endParaRPr>
          </a:p>
        </p:txBody>
      </p:sp>
      <p:sp>
        <p:nvSpPr>
          <p:cNvPr id="303135" name="Rectangle 31"/>
          <p:cNvSpPr>
            <a:spLocks noChangeArrowheads="1"/>
          </p:cNvSpPr>
          <p:nvPr/>
        </p:nvSpPr>
        <p:spPr bwMode="auto">
          <a:xfrm>
            <a:off x="7667625" y="4365625"/>
            <a:ext cx="1152525" cy="433388"/>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名词</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36" name="Rectangle 32"/>
          <p:cNvSpPr>
            <a:spLocks noChangeArrowheads="1"/>
          </p:cNvSpPr>
          <p:nvPr/>
        </p:nvSpPr>
        <p:spPr bwMode="auto">
          <a:xfrm>
            <a:off x="5076825" y="4365625"/>
            <a:ext cx="1152525" cy="433388"/>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动原</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37" name="Rectangle 33"/>
          <p:cNvSpPr>
            <a:spLocks noChangeArrowheads="1"/>
          </p:cNvSpPr>
          <p:nvPr/>
        </p:nvSpPr>
        <p:spPr bwMode="auto">
          <a:xfrm>
            <a:off x="6372225" y="4365625"/>
            <a:ext cx="1152525" cy="433388"/>
          </a:xfrm>
          <a:prstGeom prst="rect">
            <a:avLst/>
          </a:prstGeom>
          <a:solidFill>
            <a:srgbClr val="00CCFF"/>
          </a:solidFill>
          <a:ln w="9525" algn="ctr">
            <a:solidFill>
              <a:schemeClr val="tx1"/>
            </a:solidFill>
            <a:miter lim="800000"/>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华文细黑" panose="02010600040101010101" pitchFamily="2" charset="-122"/>
              </a:rPr>
              <a:t>&lt;</a:t>
            </a:r>
            <a:r>
              <a:rPr lang="zh-CN" altLang="en-US">
                <a:ea typeface="华文细黑" panose="02010600040101010101" pitchFamily="2" charset="-122"/>
              </a:rPr>
              <a:t>冠词</a:t>
            </a:r>
            <a:r>
              <a:rPr lang="en-US" altLang="zh-CN">
                <a:ea typeface="华文细黑" panose="02010600040101010101" pitchFamily="2" charset="-122"/>
              </a:rPr>
              <a:t>&gt;</a:t>
            </a:r>
            <a:endParaRPr lang="en-US" altLang="zh-CN">
              <a:ea typeface="华文细黑" panose="02010600040101010101" pitchFamily="2" charset="-122"/>
            </a:endParaRPr>
          </a:p>
        </p:txBody>
      </p:sp>
      <p:sp>
        <p:nvSpPr>
          <p:cNvPr id="303138" name="Line 34"/>
          <p:cNvSpPr>
            <a:spLocks noChangeShapeType="1"/>
          </p:cNvSpPr>
          <p:nvPr/>
        </p:nvSpPr>
        <p:spPr bwMode="auto">
          <a:xfrm flipH="1">
            <a:off x="2771775" y="2349500"/>
            <a:ext cx="1152525" cy="2143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39" name="Line 35"/>
          <p:cNvSpPr>
            <a:spLocks noChangeShapeType="1"/>
          </p:cNvSpPr>
          <p:nvPr/>
        </p:nvSpPr>
        <p:spPr bwMode="auto">
          <a:xfrm>
            <a:off x="4572000" y="2349500"/>
            <a:ext cx="1189038" cy="2143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0" name="Line 36"/>
          <p:cNvSpPr>
            <a:spLocks noChangeShapeType="1"/>
          </p:cNvSpPr>
          <p:nvPr/>
        </p:nvSpPr>
        <p:spPr bwMode="auto">
          <a:xfrm flipH="1">
            <a:off x="755650" y="2997200"/>
            <a:ext cx="1008063" cy="503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1" name="Line 37"/>
          <p:cNvSpPr>
            <a:spLocks noChangeShapeType="1"/>
          </p:cNvSpPr>
          <p:nvPr/>
        </p:nvSpPr>
        <p:spPr bwMode="auto">
          <a:xfrm>
            <a:off x="2195513" y="2997200"/>
            <a:ext cx="0" cy="503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2" name="Line 38"/>
          <p:cNvSpPr>
            <a:spLocks noChangeShapeType="1"/>
          </p:cNvSpPr>
          <p:nvPr/>
        </p:nvSpPr>
        <p:spPr bwMode="auto">
          <a:xfrm>
            <a:off x="2735263" y="2997200"/>
            <a:ext cx="828675" cy="503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3" name="Line 39"/>
          <p:cNvSpPr>
            <a:spLocks noChangeShapeType="1"/>
          </p:cNvSpPr>
          <p:nvPr/>
        </p:nvSpPr>
        <p:spPr bwMode="auto">
          <a:xfrm flipH="1">
            <a:off x="5184775" y="2997200"/>
            <a:ext cx="684213" cy="503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4" name="Line 40"/>
          <p:cNvSpPr>
            <a:spLocks noChangeShapeType="1"/>
          </p:cNvSpPr>
          <p:nvPr/>
        </p:nvSpPr>
        <p:spPr bwMode="auto">
          <a:xfrm>
            <a:off x="6661150" y="2997200"/>
            <a:ext cx="647700" cy="503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5" name="Line 41"/>
          <p:cNvSpPr>
            <a:spLocks noChangeShapeType="1"/>
          </p:cNvSpPr>
          <p:nvPr/>
        </p:nvSpPr>
        <p:spPr bwMode="auto">
          <a:xfrm flipH="1">
            <a:off x="684213" y="3933825"/>
            <a:ext cx="0" cy="15113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6" name="Line 42"/>
          <p:cNvSpPr>
            <a:spLocks noChangeShapeType="1"/>
          </p:cNvSpPr>
          <p:nvPr/>
        </p:nvSpPr>
        <p:spPr bwMode="auto">
          <a:xfrm flipH="1">
            <a:off x="2195513" y="3933825"/>
            <a:ext cx="0" cy="15113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7" name="Line 43"/>
          <p:cNvSpPr>
            <a:spLocks noChangeShapeType="1"/>
          </p:cNvSpPr>
          <p:nvPr/>
        </p:nvSpPr>
        <p:spPr bwMode="auto">
          <a:xfrm>
            <a:off x="3348038" y="3933825"/>
            <a:ext cx="0" cy="15113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8" name="Line 44"/>
          <p:cNvSpPr>
            <a:spLocks noChangeShapeType="1"/>
          </p:cNvSpPr>
          <p:nvPr/>
        </p:nvSpPr>
        <p:spPr bwMode="auto">
          <a:xfrm>
            <a:off x="4356100" y="4797425"/>
            <a:ext cx="0"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49" name="Line 45"/>
          <p:cNvSpPr>
            <a:spLocks noChangeShapeType="1"/>
          </p:cNvSpPr>
          <p:nvPr/>
        </p:nvSpPr>
        <p:spPr bwMode="auto">
          <a:xfrm>
            <a:off x="5651500" y="4797425"/>
            <a:ext cx="0"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50" name="Line 46"/>
          <p:cNvSpPr>
            <a:spLocks noChangeShapeType="1"/>
          </p:cNvSpPr>
          <p:nvPr/>
        </p:nvSpPr>
        <p:spPr bwMode="auto">
          <a:xfrm>
            <a:off x="6877050" y="4797425"/>
            <a:ext cx="0"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51" name="Line 47"/>
          <p:cNvSpPr>
            <a:spLocks noChangeShapeType="1"/>
          </p:cNvSpPr>
          <p:nvPr/>
        </p:nvSpPr>
        <p:spPr bwMode="auto">
          <a:xfrm>
            <a:off x="8101013" y="4797425"/>
            <a:ext cx="0"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52" name="Line 48"/>
          <p:cNvSpPr>
            <a:spLocks noChangeShapeType="1"/>
          </p:cNvSpPr>
          <p:nvPr/>
        </p:nvSpPr>
        <p:spPr bwMode="auto">
          <a:xfrm flipH="1">
            <a:off x="4356100" y="3932238"/>
            <a:ext cx="504825" cy="4333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53" name="Line 49"/>
          <p:cNvSpPr>
            <a:spLocks noChangeShapeType="1"/>
          </p:cNvSpPr>
          <p:nvPr/>
        </p:nvSpPr>
        <p:spPr bwMode="auto">
          <a:xfrm>
            <a:off x="5221288" y="3932238"/>
            <a:ext cx="412750" cy="4333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54" name="Line 50"/>
          <p:cNvSpPr>
            <a:spLocks noChangeShapeType="1"/>
          </p:cNvSpPr>
          <p:nvPr/>
        </p:nvSpPr>
        <p:spPr bwMode="auto">
          <a:xfrm flipH="1">
            <a:off x="6878638" y="3932238"/>
            <a:ext cx="357187" cy="4333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55" name="Line 51"/>
          <p:cNvSpPr>
            <a:spLocks noChangeShapeType="1"/>
          </p:cNvSpPr>
          <p:nvPr/>
        </p:nvSpPr>
        <p:spPr bwMode="auto">
          <a:xfrm>
            <a:off x="7740650" y="3933825"/>
            <a:ext cx="431800"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14"/>
                                        </p:tgtEl>
                                        <p:attrNameLst>
                                          <p:attrName>style.visibility</p:attrName>
                                        </p:attrNameLst>
                                      </p:cBhvr>
                                      <p:to>
                                        <p:strVal val="visible"/>
                                      </p:to>
                                    </p:set>
                                    <p:animEffect transition="in" filter="blinds(horizontal)">
                                      <p:cBhvr>
                                        <p:cTn id="7" dur="500"/>
                                        <p:tgtEl>
                                          <p:spTgt spid="30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3139"/>
                                        </p:tgtEl>
                                        <p:attrNameLst>
                                          <p:attrName>style.visibility</p:attrName>
                                        </p:attrNameLst>
                                      </p:cBhvr>
                                      <p:to>
                                        <p:strVal val="visible"/>
                                      </p:to>
                                    </p:set>
                                    <p:animEffect transition="in" filter="blinds(horizontal)">
                                      <p:cBhvr>
                                        <p:cTn id="12" dur="1000"/>
                                        <p:tgtEl>
                                          <p:spTgt spid="30313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3127"/>
                                        </p:tgtEl>
                                        <p:attrNameLst>
                                          <p:attrName>style.visibility</p:attrName>
                                        </p:attrNameLst>
                                      </p:cBhvr>
                                      <p:to>
                                        <p:strVal val="visible"/>
                                      </p:to>
                                    </p:set>
                                    <p:animEffect transition="in" filter="blinds(horizontal)">
                                      <p:cBhvr>
                                        <p:cTn id="15" dur="500"/>
                                        <p:tgtEl>
                                          <p:spTgt spid="30312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03126"/>
                                        </p:tgtEl>
                                        <p:attrNameLst>
                                          <p:attrName>style.visibility</p:attrName>
                                        </p:attrNameLst>
                                      </p:cBhvr>
                                      <p:to>
                                        <p:strVal val="visible"/>
                                      </p:to>
                                    </p:set>
                                    <p:animEffect transition="in" filter="blinds(horizontal)">
                                      <p:cBhvr>
                                        <p:cTn id="18" dur="500"/>
                                        <p:tgtEl>
                                          <p:spTgt spid="303126"/>
                                        </p:tgtEl>
                                      </p:cBhvr>
                                    </p:animEffect>
                                  </p:childTnLst>
                                </p:cTn>
                              </p:par>
                              <p:par>
                                <p:cTn id="19" presetID="3" presetClass="entr" presetSubtype="10" fill="hold" nodeType="withEffect">
                                  <p:stCondLst>
                                    <p:cond delay="0"/>
                                  </p:stCondLst>
                                  <p:childTnLst>
                                    <p:set>
                                      <p:cBhvr>
                                        <p:cTn id="20" dur="1" fill="hold">
                                          <p:stCondLst>
                                            <p:cond delay="0"/>
                                          </p:stCondLst>
                                        </p:cTn>
                                        <p:tgtEl>
                                          <p:spTgt spid="303138"/>
                                        </p:tgtEl>
                                        <p:attrNameLst>
                                          <p:attrName>style.visibility</p:attrName>
                                        </p:attrNameLst>
                                      </p:cBhvr>
                                      <p:to>
                                        <p:strVal val="visible"/>
                                      </p:to>
                                    </p:set>
                                    <p:animEffect transition="in" filter="blinds(horizontal)">
                                      <p:cBhvr>
                                        <p:cTn id="21" dur="1000"/>
                                        <p:tgtEl>
                                          <p:spTgt spid="30313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3140"/>
                                        </p:tgtEl>
                                        <p:attrNameLst>
                                          <p:attrName>style.visibility</p:attrName>
                                        </p:attrNameLst>
                                      </p:cBhvr>
                                      <p:to>
                                        <p:strVal val="visible"/>
                                      </p:to>
                                    </p:set>
                                    <p:animEffect transition="in" filter="blinds(horizontal)">
                                      <p:cBhvr>
                                        <p:cTn id="26" dur="1000"/>
                                        <p:tgtEl>
                                          <p:spTgt spid="303140"/>
                                        </p:tgtEl>
                                      </p:cBhvr>
                                    </p:animEffect>
                                  </p:childTnLst>
                                </p:cTn>
                              </p:par>
                              <p:par>
                                <p:cTn id="27" presetID="3" presetClass="entr" presetSubtype="10" fill="hold" nodeType="withEffect">
                                  <p:stCondLst>
                                    <p:cond delay="0"/>
                                  </p:stCondLst>
                                  <p:childTnLst>
                                    <p:set>
                                      <p:cBhvr>
                                        <p:cTn id="28" dur="1" fill="hold">
                                          <p:stCondLst>
                                            <p:cond delay="0"/>
                                          </p:stCondLst>
                                        </p:cTn>
                                        <p:tgtEl>
                                          <p:spTgt spid="303141"/>
                                        </p:tgtEl>
                                        <p:attrNameLst>
                                          <p:attrName>style.visibility</p:attrName>
                                        </p:attrNameLst>
                                      </p:cBhvr>
                                      <p:to>
                                        <p:strVal val="visible"/>
                                      </p:to>
                                    </p:set>
                                    <p:animEffect transition="in" filter="blinds(horizontal)">
                                      <p:cBhvr>
                                        <p:cTn id="29" dur="1000"/>
                                        <p:tgtEl>
                                          <p:spTgt spid="303141"/>
                                        </p:tgtEl>
                                      </p:cBhvr>
                                    </p:animEffect>
                                  </p:childTnLst>
                                </p:cTn>
                              </p:par>
                              <p:par>
                                <p:cTn id="30" presetID="3" presetClass="entr" presetSubtype="10" fill="hold" nodeType="withEffect">
                                  <p:stCondLst>
                                    <p:cond delay="0"/>
                                  </p:stCondLst>
                                  <p:childTnLst>
                                    <p:set>
                                      <p:cBhvr>
                                        <p:cTn id="31" dur="1" fill="hold">
                                          <p:stCondLst>
                                            <p:cond delay="0"/>
                                          </p:stCondLst>
                                        </p:cTn>
                                        <p:tgtEl>
                                          <p:spTgt spid="303142"/>
                                        </p:tgtEl>
                                        <p:attrNameLst>
                                          <p:attrName>style.visibility</p:attrName>
                                        </p:attrNameLst>
                                      </p:cBhvr>
                                      <p:to>
                                        <p:strVal val="visible"/>
                                      </p:to>
                                    </p:set>
                                    <p:animEffect transition="in" filter="blinds(horizontal)">
                                      <p:cBhvr>
                                        <p:cTn id="32" dur="1000"/>
                                        <p:tgtEl>
                                          <p:spTgt spid="303142"/>
                                        </p:tgtEl>
                                      </p:cBhvr>
                                    </p:animEffect>
                                  </p:childTnLst>
                                </p:cTn>
                              </p:par>
                              <p:par>
                                <p:cTn id="33" presetID="3" presetClass="entr" presetSubtype="10" fill="hold" nodeType="withEffect">
                                  <p:stCondLst>
                                    <p:cond delay="0"/>
                                  </p:stCondLst>
                                  <p:childTnLst>
                                    <p:set>
                                      <p:cBhvr>
                                        <p:cTn id="34" dur="1" fill="hold">
                                          <p:stCondLst>
                                            <p:cond delay="0"/>
                                          </p:stCondLst>
                                        </p:cTn>
                                        <p:tgtEl>
                                          <p:spTgt spid="303143"/>
                                        </p:tgtEl>
                                        <p:attrNameLst>
                                          <p:attrName>style.visibility</p:attrName>
                                        </p:attrNameLst>
                                      </p:cBhvr>
                                      <p:to>
                                        <p:strVal val="visible"/>
                                      </p:to>
                                    </p:set>
                                    <p:animEffect transition="in" filter="blinds(horizontal)">
                                      <p:cBhvr>
                                        <p:cTn id="35" dur="1000"/>
                                        <p:tgtEl>
                                          <p:spTgt spid="303143"/>
                                        </p:tgtEl>
                                      </p:cBhvr>
                                    </p:animEffect>
                                  </p:childTnLst>
                                </p:cTn>
                              </p:par>
                              <p:par>
                                <p:cTn id="36" presetID="3" presetClass="entr" presetSubtype="10" fill="hold" nodeType="withEffect">
                                  <p:stCondLst>
                                    <p:cond delay="0"/>
                                  </p:stCondLst>
                                  <p:childTnLst>
                                    <p:set>
                                      <p:cBhvr>
                                        <p:cTn id="37" dur="1" fill="hold">
                                          <p:stCondLst>
                                            <p:cond delay="0"/>
                                          </p:stCondLst>
                                        </p:cTn>
                                        <p:tgtEl>
                                          <p:spTgt spid="303144"/>
                                        </p:tgtEl>
                                        <p:attrNameLst>
                                          <p:attrName>style.visibility</p:attrName>
                                        </p:attrNameLst>
                                      </p:cBhvr>
                                      <p:to>
                                        <p:strVal val="visible"/>
                                      </p:to>
                                    </p:set>
                                    <p:animEffect transition="in" filter="blinds(horizontal)">
                                      <p:cBhvr>
                                        <p:cTn id="38" dur="1000"/>
                                        <p:tgtEl>
                                          <p:spTgt spid="30314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03128"/>
                                        </p:tgtEl>
                                        <p:attrNameLst>
                                          <p:attrName>style.visibility</p:attrName>
                                        </p:attrNameLst>
                                      </p:cBhvr>
                                      <p:to>
                                        <p:strVal val="visible"/>
                                      </p:to>
                                    </p:set>
                                    <p:animEffect transition="in" filter="blinds(horizontal)">
                                      <p:cBhvr>
                                        <p:cTn id="41" dur="500"/>
                                        <p:tgtEl>
                                          <p:spTgt spid="30312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03129"/>
                                        </p:tgtEl>
                                        <p:attrNameLst>
                                          <p:attrName>style.visibility</p:attrName>
                                        </p:attrNameLst>
                                      </p:cBhvr>
                                      <p:to>
                                        <p:strVal val="visible"/>
                                      </p:to>
                                    </p:set>
                                    <p:animEffect transition="in" filter="blinds(horizontal)">
                                      <p:cBhvr>
                                        <p:cTn id="44" dur="500"/>
                                        <p:tgtEl>
                                          <p:spTgt spid="30312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03130"/>
                                        </p:tgtEl>
                                        <p:attrNameLst>
                                          <p:attrName>style.visibility</p:attrName>
                                        </p:attrNameLst>
                                      </p:cBhvr>
                                      <p:to>
                                        <p:strVal val="visible"/>
                                      </p:to>
                                    </p:set>
                                    <p:animEffect transition="in" filter="blinds(horizontal)">
                                      <p:cBhvr>
                                        <p:cTn id="47" dur="500"/>
                                        <p:tgtEl>
                                          <p:spTgt spid="30313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03132"/>
                                        </p:tgtEl>
                                        <p:attrNameLst>
                                          <p:attrName>style.visibility</p:attrName>
                                        </p:attrNameLst>
                                      </p:cBhvr>
                                      <p:to>
                                        <p:strVal val="visible"/>
                                      </p:to>
                                    </p:set>
                                    <p:animEffect transition="in" filter="blinds(horizontal)">
                                      <p:cBhvr>
                                        <p:cTn id="50" dur="500"/>
                                        <p:tgtEl>
                                          <p:spTgt spid="3031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03133"/>
                                        </p:tgtEl>
                                        <p:attrNameLst>
                                          <p:attrName>style.visibility</p:attrName>
                                        </p:attrNameLst>
                                      </p:cBhvr>
                                      <p:to>
                                        <p:strVal val="visible"/>
                                      </p:to>
                                    </p:set>
                                    <p:animEffect transition="in" filter="blinds(horizontal)">
                                      <p:cBhvr>
                                        <p:cTn id="53" dur="500"/>
                                        <p:tgtEl>
                                          <p:spTgt spid="30313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03152"/>
                                        </p:tgtEl>
                                        <p:attrNameLst>
                                          <p:attrName>style.visibility</p:attrName>
                                        </p:attrNameLst>
                                      </p:cBhvr>
                                      <p:to>
                                        <p:strVal val="visible"/>
                                      </p:to>
                                    </p:set>
                                    <p:animEffect transition="in" filter="blinds(horizontal)">
                                      <p:cBhvr>
                                        <p:cTn id="58" dur="1000"/>
                                        <p:tgtEl>
                                          <p:spTgt spid="303152"/>
                                        </p:tgtEl>
                                      </p:cBhvr>
                                    </p:animEffect>
                                  </p:childTnLst>
                                </p:cTn>
                              </p:par>
                              <p:par>
                                <p:cTn id="59" presetID="3" presetClass="entr" presetSubtype="10" fill="hold" nodeType="withEffect">
                                  <p:stCondLst>
                                    <p:cond delay="0"/>
                                  </p:stCondLst>
                                  <p:childTnLst>
                                    <p:set>
                                      <p:cBhvr>
                                        <p:cTn id="60" dur="1" fill="hold">
                                          <p:stCondLst>
                                            <p:cond delay="0"/>
                                          </p:stCondLst>
                                        </p:cTn>
                                        <p:tgtEl>
                                          <p:spTgt spid="303153"/>
                                        </p:tgtEl>
                                        <p:attrNameLst>
                                          <p:attrName>style.visibility</p:attrName>
                                        </p:attrNameLst>
                                      </p:cBhvr>
                                      <p:to>
                                        <p:strVal val="visible"/>
                                      </p:to>
                                    </p:set>
                                    <p:animEffect transition="in" filter="blinds(horizontal)">
                                      <p:cBhvr>
                                        <p:cTn id="61" dur="1000"/>
                                        <p:tgtEl>
                                          <p:spTgt spid="303153"/>
                                        </p:tgtEl>
                                      </p:cBhvr>
                                    </p:animEffect>
                                  </p:childTnLst>
                                </p:cTn>
                              </p:par>
                              <p:par>
                                <p:cTn id="62" presetID="3" presetClass="entr" presetSubtype="10" fill="hold" nodeType="withEffect">
                                  <p:stCondLst>
                                    <p:cond delay="0"/>
                                  </p:stCondLst>
                                  <p:childTnLst>
                                    <p:set>
                                      <p:cBhvr>
                                        <p:cTn id="63" dur="1" fill="hold">
                                          <p:stCondLst>
                                            <p:cond delay="0"/>
                                          </p:stCondLst>
                                        </p:cTn>
                                        <p:tgtEl>
                                          <p:spTgt spid="303154"/>
                                        </p:tgtEl>
                                        <p:attrNameLst>
                                          <p:attrName>style.visibility</p:attrName>
                                        </p:attrNameLst>
                                      </p:cBhvr>
                                      <p:to>
                                        <p:strVal val="visible"/>
                                      </p:to>
                                    </p:set>
                                    <p:animEffect transition="in" filter="blinds(horizontal)">
                                      <p:cBhvr>
                                        <p:cTn id="64" dur="1000"/>
                                        <p:tgtEl>
                                          <p:spTgt spid="303154"/>
                                        </p:tgtEl>
                                      </p:cBhvr>
                                    </p:animEffect>
                                  </p:childTnLst>
                                </p:cTn>
                              </p:par>
                              <p:par>
                                <p:cTn id="65" presetID="3" presetClass="entr" presetSubtype="10" fill="hold" nodeType="withEffect">
                                  <p:stCondLst>
                                    <p:cond delay="0"/>
                                  </p:stCondLst>
                                  <p:childTnLst>
                                    <p:set>
                                      <p:cBhvr>
                                        <p:cTn id="66" dur="1" fill="hold">
                                          <p:stCondLst>
                                            <p:cond delay="0"/>
                                          </p:stCondLst>
                                        </p:cTn>
                                        <p:tgtEl>
                                          <p:spTgt spid="303155"/>
                                        </p:tgtEl>
                                        <p:attrNameLst>
                                          <p:attrName>style.visibility</p:attrName>
                                        </p:attrNameLst>
                                      </p:cBhvr>
                                      <p:to>
                                        <p:strVal val="visible"/>
                                      </p:to>
                                    </p:set>
                                    <p:animEffect transition="in" filter="blinds(horizontal)">
                                      <p:cBhvr>
                                        <p:cTn id="67" dur="1000"/>
                                        <p:tgtEl>
                                          <p:spTgt spid="30315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03131"/>
                                        </p:tgtEl>
                                        <p:attrNameLst>
                                          <p:attrName>style.visibility</p:attrName>
                                        </p:attrNameLst>
                                      </p:cBhvr>
                                      <p:to>
                                        <p:strVal val="visible"/>
                                      </p:to>
                                    </p:set>
                                    <p:animEffect transition="in" filter="blinds(horizontal)">
                                      <p:cBhvr>
                                        <p:cTn id="70" dur="500"/>
                                        <p:tgtEl>
                                          <p:spTgt spid="30313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03136"/>
                                        </p:tgtEl>
                                        <p:attrNameLst>
                                          <p:attrName>style.visibility</p:attrName>
                                        </p:attrNameLst>
                                      </p:cBhvr>
                                      <p:to>
                                        <p:strVal val="visible"/>
                                      </p:to>
                                    </p:set>
                                    <p:animEffect transition="in" filter="blinds(horizontal)">
                                      <p:cBhvr>
                                        <p:cTn id="73" dur="500"/>
                                        <p:tgtEl>
                                          <p:spTgt spid="303136"/>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03137"/>
                                        </p:tgtEl>
                                        <p:attrNameLst>
                                          <p:attrName>style.visibility</p:attrName>
                                        </p:attrNameLst>
                                      </p:cBhvr>
                                      <p:to>
                                        <p:strVal val="visible"/>
                                      </p:to>
                                    </p:set>
                                    <p:animEffect transition="in" filter="blinds(horizontal)">
                                      <p:cBhvr>
                                        <p:cTn id="76" dur="500"/>
                                        <p:tgtEl>
                                          <p:spTgt spid="30313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03135"/>
                                        </p:tgtEl>
                                        <p:attrNameLst>
                                          <p:attrName>style.visibility</p:attrName>
                                        </p:attrNameLst>
                                      </p:cBhvr>
                                      <p:to>
                                        <p:strVal val="visible"/>
                                      </p:to>
                                    </p:set>
                                    <p:animEffect transition="in" filter="blinds(horizontal)">
                                      <p:cBhvr>
                                        <p:cTn id="79" dur="500"/>
                                        <p:tgtEl>
                                          <p:spTgt spid="30313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03145"/>
                                        </p:tgtEl>
                                        <p:attrNameLst>
                                          <p:attrName>style.visibility</p:attrName>
                                        </p:attrNameLst>
                                      </p:cBhvr>
                                      <p:to>
                                        <p:strVal val="visible"/>
                                      </p:to>
                                    </p:set>
                                    <p:animEffect transition="in" filter="blinds(horizontal)">
                                      <p:cBhvr>
                                        <p:cTn id="84" dur="1000"/>
                                        <p:tgtEl>
                                          <p:spTgt spid="303145"/>
                                        </p:tgtEl>
                                      </p:cBhvr>
                                    </p:animEffect>
                                  </p:childTnLst>
                                </p:cTn>
                              </p:par>
                              <p:par>
                                <p:cTn id="85" presetID="3" presetClass="entr" presetSubtype="10" fill="hold" nodeType="withEffect">
                                  <p:stCondLst>
                                    <p:cond delay="0"/>
                                  </p:stCondLst>
                                  <p:childTnLst>
                                    <p:set>
                                      <p:cBhvr>
                                        <p:cTn id="86" dur="1" fill="hold">
                                          <p:stCondLst>
                                            <p:cond delay="0"/>
                                          </p:stCondLst>
                                        </p:cTn>
                                        <p:tgtEl>
                                          <p:spTgt spid="303146"/>
                                        </p:tgtEl>
                                        <p:attrNameLst>
                                          <p:attrName>style.visibility</p:attrName>
                                        </p:attrNameLst>
                                      </p:cBhvr>
                                      <p:to>
                                        <p:strVal val="visible"/>
                                      </p:to>
                                    </p:set>
                                    <p:animEffect transition="in" filter="blinds(horizontal)">
                                      <p:cBhvr>
                                        <p:cTn id="87" dur="1000"/>
                                        <p:tgtEl>
                                          <p:spTgt spid="303146"/>
                                        </p:tgtEl>
                                      </p:cBhvr>
                                    </p:animEffect>
                                  </p:childTnLst>
                                </p:cTn>
                              </p:par>
                              <p:par>
                                <p:cTn id="88" presetID="3" presetClass="entr" presetSubtype="10" fill="hold" nodeType="withEffect">
                                  <p:stCondLst>
                                    <p:cond delay="0"/>
                                  </p:stCondLst>
                                  <p:childTnLst>
                                    <p:set>
                                      <p:cBhvr>
                                        <p:cTn id="89" dur="1" fill="hold">
                                          <p:stCondLst>
                                            <p:cond delay="0"/>
                                          </p:stCondLst>
                                        </p:cTn>
                                        <p:tgtEl>
                                          <p:spTgt spid="303147"/>
                                        </p:tgtEl>
                                        <p:attrNameLst>
                                          <p:attrName>style.visibility</p:attrName>
                                        </p:attrNameLst>
                                      </p:cBhvr>
                                      <p:to>
                                        <p:strVal val="visible"/>
                                      </p:to>
                                    </p:set>
                                    <p:animEffect transition="in" filter="blinds(horizontal)">
                                      <p:cBhvr>
                                        <p:cTn id="90" dur="1000"/>
                                        <p:tgtEl>
                                          <p:spTgt spid="303147"/>
                                        </p:tgtEl>
                                      </p:cBhvr>
                                    </p:animEffect>
                                  </p:childTnLst>
                                </p:cTn>
                              </p:par>
                              <p:par>
                                <p:cTn id="91" presetID="3" presetClass="entr" presetSubtype="10" fill="hold" nodeType="withEffect">
                                  <p:stCondLst>
                                    <p:cond delay="0"/>
                                  </p:stCondLst>
                                  <p:childTnLst>
                                    <p:set>
                                      <p:cBhvr>
                                        <p:cTn id="92" dur="1" fill="hold">
                                          <p:stCondLst>
                                            <p:cond delay="0"/>
                                          </p:stCondLst>
                                        </p:cTn>
                                        <p:tgtEl>
                                          <p:spTgt spid="303148"/>
                                        </p:tgtEl>
                                        <p:attrNameLst>
                                          <p:attrName>style.visibility</p:attrName>
                                        </p:attrNameLst>
                                      </p:cBhvr>
                                      <p:to>
                                        <p:strVal val="visible"/>
                                      </p:to>
                                    </p:set>
                                    <p:animEffect transition="in" filter="blinds(horizontal)">
                                      <p:cBhvr>
                                        <p:cTn id="93" dur="1000"/>
                                        <p:tgtEl>
                                          <p:spTgt spid="303148"/>
                                        </p:tgtEl>
                                      </p:cBhvr>
                                    </p:animEffect>
                                  </p:childTnLst>
                                </p:cTn>
                              </p:par>
                              <p:par>
                                <p:cTn id="94" presetID="3" presetClass="entr" presetSubtype="10" fill="hold" nodeType="withEffect">
                                  <p:stCondLst>
                                    <p:cond delay="0"/>
                                  </p:stCondLst>
                                  <p:childTnLst>
                                    <p:set>
                                      <p:cBhvr>
                                        <p:cTn id="95" dur="1" fill="hold">
                                          <p:stCondLst>
                                            <p:cond delay="0"/>
                                          </p:stCondLst>
                                        </p:cTn>
                                        <p:tgtEl>
                                          <p:spTgt spid="303149"/>
                                        </p:tgtEl>
                                        <p:attrNameLst>
                                          <p:attrName>style.visibility</p:attrName>
                                        </p:attrNameLst>
                                      </p:cBhvr>
                                      <p:to>
                                        <p:strVal val="visible"/>
                                      </p:to>
                                    </p:set>
                                    <p:animEffect transition="in" filter="blinds(horizontal)">
                                      <p:cBhvr>
                                        <p:cTn id="96" dur="1000"/>
                                        <p:tgtEl>
                                          <p:spTgt spid="303149"/>
                                        </p:tgtEl>
                                      </p:cBhvr>
                                    </p:animEffect>
                                  </p:childTnLst>
                                </p:cTn>
                              </p:par>
                              <p:par>
                                <p:cTn id="97" presetID="3" presetClass="entr" presetSubtype="10" fill="hold" nodeType="withEffect">
                                  <p:stCondLst>
                                    <p:cond delay="0"/>
                                  </p:stCondLst>
                                  <p:childTnLst>
                                    <p:set>
                                      <p:cBhvr>
                                        <p:cTn id="98" dur="1" fill="hold">
                                          <p:stCondLst>
                                            <p:cond delay="0"/>
                                          </p:stCondLst>
                                        </p:cTn>
                                        <p:tgtEl>
                                          <p:spTgt spid="303150"/>
                                        </p:tgtEl>
                                        <p:attrNameLst>
                                          <p:attrName>style.visibility</p:attrName>
                                        </p:attrNameLst>
                                      </p:cBhvr>
                                      <p:to>
                                        <p:strVal val="visible"/>
                                      </p:to>
                                    </p:set>
                                    <p:animEffect transition="in" filter="blinds(horizontal)">
                                      <p:cBhvr>
                                        <p:cTn id="99" dur="1000"/>
                                        <p:tgtEl>
                                          <p:spTgt spid="303150"/>
                                        </p:tgtEl>
                                      </p:cBhvr>
                                    </p:animEffect>
                                  </p:childTnLst>
                                </p:cTn>
                              </p:par>
                              <p:par>
                                <p:cTn id="100" presetID="3" presetClass="entr" presetSubtype="10" fill="hold" nodeType="withEffect">
                                  <p:stCondLst>
                                    <p:cond delay="0"/>
                                  </p:stCondLst>
                                  <p:childTnLst>
                                    <p:set>
                                      <p:cBhvr>
                                        <p:cTn id="101" dur="1" fill="hold">
                                          <p:stCondLst>
                                            <p:cond delay="0"/>
                                          </p:stCondLst>
                                        </p:cTn>
                                        <p:tgtEl>
                                          <p:spTgt spid="303151"/>
                                        </p:tgtEl>
                                        <p:attrNameLst>
                                          <p:attrName>style.visibility</p:attrName>
                                        </p:attrNameLst>
                                      </p:cBhvr>
                                      <p:to>
                                        <p:strVal val="visible"/>
                                      </p:to>
                                    </p:set>
                                    <p:animEffect transition="in" filter="blinds(horizontal)">
                                      <p:cBhvr>
                                        <p:cTn id="102" dur="1000"/>
                                        <p:tgtEl>
                                          <p:spTgt spid="30315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303134"/>
                                        </p:tgtEl>
                                        <p:attrNameLst>
                                          <p:attrName>style.visibility</p:attrName>
                                        </p:attrNameLst>
                                      </p:cBhvr>
                                      <p:to>
                                        <p:strVal val="visible"/>
                                      </p:to>
                                    </p:set>
                                    <p:animEffect transition="in" filter="blinds(horizontal)">
                                      <p:cBhvr>
                                        <p:cTn id="105" dur="500"/>
                                        <p:tgtEl>
                                          <p:spTgt spid="30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4" grpId="0" animBg="1"/>
      <p:bldP spid="303126" grpId="0" animBg="1"/>
      <p:bldP spid="303127" grpId="0" animBg="1"/>
      <p:bldP spid="303128" grpId="0" animBg="1"/>
      <p:bldP spid="303129" grpId="0" animBg="1"/>
      <p:bldP spid="303130" grpId="0" animBg="1"/>
      <p:bldP spid="303131" grpId="0" animBg="1"/>
      <p:bldP spid="303132" grpId="0" animBg="1"/>
      <p:bldP spid="303133" grpId="0" animBg="1"/>
      <p:bldP spid="303134" grpId="0" animBg="1"/>
      <p:bldP spid="303135" grpId="0" animBg="1"/>
      <p:bldP spid="303136" grpId="0" animBg="1"/>
      <p:bldP spid="303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70A0A5-C62B-46C7-BF77-31F8465ACF5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75779" name="Text Box 2"/>
          <p:cNvSpPr>
            <a:spLocks noGrp="1" noChangeArrowheads="1"/>
          </p:cNvSpPr>
          <p:nvPr>
            <p:ph type="body" idx="1"/>
          </p:nvPr>
        </p:nvSpPr>
        <p:spPr>
          <a:xfrm>
            <a:off x="395288" y="333375"/>
            <a:ext cx="8291512" cy="1277758"/>
          </a:xfrm>
          <a:noFill/>
        </p:spPr>
        <p:txBody>
          <a:bodyPr/>
          <a:lstStyle/>
          <a:p>
            <a:pPr eaLnBrk="1" hangingPunct="1">
              <a:spcBef>
                <a:spcPct val="50000"/>
              </a:spcBef>
              <a:buFont typeface="Wingdings" panose="05000000000000000000" pitchFamily="2" charset="2"/>
              <a:buNone/>
            </a:pPr>
            <a:r>
              <a:rPr lang="zh-CN" altLang="en-US" b="1" dirty="0">
                <a:solidFill>
                  <a:srgbClr val="CC3300"/>
                </a:solidFill>
                <a:latin typeface="华文细黑" panose="02010600040101010101" pitchFamily="2" charset="-122"/>
                <a:cs typeface="Times New Roman" panose="02020603050405020304" pitchFamily="18" charset="0"/>
              </a:rPr>
              <a:t>四类</a:t>
            </a:r>
            <a:r>
              <a:rPr lang="zh-CN" altLang="en-US" b="1" dirty="0">
                <a:latin typeface="华文细黑" panose="02010600040101010101" pitchFamily="2" charset="-122"/>
                <a:cs typeface="Times New Roman" panose="02020603050405020304" pitchFamily="18" charset="0"/>
              </a:rPr>
              <a:t>文法</a:t>
            </a:r>
            <a:r>
              <a:rPr lang="zh-CN" altLang="en-US" b="1" dirty="0">
                <a:solidFill>
                  <a:srgbClr val="CC3300"/>
                </a:solidFill>
                <a:latin typeface="华文细黑" panose="02010600040101010101" pitchFamily="2" charset="-122"/>
                <a:cs typeface="Times New Roman" panose="02020603050405020304" pitchFamily="18" charset="0"/>
              </a:rPr>
              <a:t>之间</a:t>
            </a:r>
            <a:r>
              <a:rPr lang="zh-CN" altLang="en-US" b="1" dirty="0">
                <a:latin typeface="华文细黑" panose="02010600040101010101" pitchFamily="2" charset="-122"/>
                <a:cs typeface="Times New Roman" panose="02020603050405020304" pitchFamily="18" charset="0"/>
              </a:rPr>
              <a:t>的</a:t>
            </a:r>
            <a:r>
              <a:rPr lang="zh-CN" altLang="en-US" b="1" dirty="0">
                <a:solidFill>
                  <a:srgbClr val="0033CC"/>
                </a:solidFill>
                <a:latin typeface="华文细黑" panose="02010600040101010101" pitchFamily="2" charset="-122"/>
                <a:cs typeface="Times New Roman" panose="02020603050405020304" pitchFamily="18" charset="0"/>
              </a:rPr>
              <a:t>逐级</a:t>
            </a:r>
            <a:r>
              <a:rPr lang="zh-CN" altLang="en-US" b="1" dirty="0">
                <a:latin typeface="华文细黑" panose="02010600040101010101" pitchFamily="2" charset="-122"/>
                <a:cs typeface="Times New Roman" panose="02020603050405020304" pitchFamily="18" charset="0"/>
              </a:rPr>
              <a:t>“</a:t>
            </a:r>
            <a:r>
              <a:rPr lang="zh-CN" altLang="en-US" b="1" dirty="0">
                <a:solidFill>
                  <a:srgbClr val="CC3300"/>
                </a:solidFill>
                <a:latin typeface="华文细黑" panose="02010600040101010101" pitchFamily="2" charset="-122"/>
                <a:cs typeface="Times New Roman" panose="02020603050405020304" pitchFamily="18" charset="0"/>
              </a:rPr>
              <a:t>包含</a:t>
            </a:r>
            <a:r>
              <a:rPr lang="zh-CN" altLang="en-US" b="1" dirty="0">
                <a:latin typeface="华文细黑" panose="02010600040101010101" pitchFamily="2" charset="-122"/>
                <a:cs typeface="Times New Roman" panose="02020603050405020304" pitchFamily="18" charset="0"/>
              </a:rPr>
              <a:t>”</a:t>
            </a:r>
            <a:r>
              <a:rPr lang="zh-CN" altLang="en-US" b="1" dirty="0">
                <a:solidFill>
                  <a:srgbClr val="0033CC"/>
                </a:solidFill>
                <a:latin typeface="华文细黑" panose="02010600040101010101" pitchFamily="2" charset="-122"/>
                <a:cs typeface="Times New Roman" panose="02020603050405020304" pitchFamily="18" charset="0"/>
              </a:rPr>
              <a:t>关系：</a:t>
            </a:r>
            <a:endParaRPr lang="zh-CN" altLang="en-US" b="1" dirty="0">
              <a:solidFill>
                <a:srgbClr val="0033CC"/>
              </a:solidFill>
              <a:latin typeface="华文细黑" panose="02010600040101010101" pitchFamily="2" charset="-122"/>
              <a:cs typeface="Times New Roman" panose="02020603050405020304" pitchFamily="18" charset="0"/>
            </a:endParaRPr>
          </a:p>
          <a:p>
            <a:pPr algn="ctr" eaLnBrk="1" hangingPunct="1">
              <a:spcBef>
                <a:spcPct val="50000"/>
              </a:spcBef>
              <a:buFont typeface="Wingdings" panose="05000000000000000000" pitchFamily="2" charset="2"/>
              <a:buNone/>
            </a:pPr>
            <a:r>
              <a:rPr lang="en-US" altLang="zh-CN" b="1" dirty="0">
                <a:latin typeface="华文细黑" panose="02010600040101010101" pitchFamily="2" charset="-122"/>
                <a:cs typeface="Times New Roman" panose="02020603050405020304" pitchFamily="18" charset="0"/>
              </a:rPr>
              <a:t>L</a:t>
            </a:r>
            <a:r>
              <a:rPr lang="en-US" altLang="zh-CN" b="1" baseline="-25000" dirty="0">
                <a:latin typeface="华文细黑" panose="02010600040101010101" pitchFamily="2" charset="-122"/>
                <a:cs typeface="Times New Roman" panose="02020603050405020304" pitchFamily="18" charset="0"/>
              </a:rPr>
              <a:t>3</a:t>
            </a:r>
            <a:r>
              <a:rPr lang="zh-CN" altLang="en-US" b="1" dirty="0">
                <a:latin typeface="华文细黑" panose="02010600040101010101" pitchFamily="2" charset="-122"/>
                <a:cs typeface="Times New Roman" panose="02020603050405020304" pitchFamily="18" charset="0"/>
              </a:rPr>
              <a:t>（</a:t>
            </a:r>
            <a:r>
              <a:rPr lang="en-US" altLang="zh-CN" b="1" dirty="0">
                <a:latin typeface="华文细黑" panose="02010600040101010101" pitchFamily="2" charset="-122"/>
                <a:cs typeface="Times New Roman" panose="02020603050405020304" pitchFamily="18" charset="0"/>
              </a:rPr>
              <a:t>T</a:t>
            </a:r>
            <a:r>
              <a:rPr lang="en-US" altLang="zh-CN" b="1" baseline="-25000" dirty="0">
                <a:latin typeface="华文细黑" panose="02010600040101010101" pitchFamily="2" charset="-122"/>
                <a:cs typeface="Times New Roman" panose="02020603050405020304" pitchFamily="18" charset="0"/>
              </a:rPr>
              <a:t>3</a:t>
            </a:r>
            <a:r>
              <a:rPr lang="zh-CN" altLang="en-US" b="1" dirty="0">
                <a:latin typeface="华文细黑" panose="02010600040101010101" pitchFamily="2" charset="-122"/>
                <a:cs typeface="Times New Roman" panose="02020603050405020304" pitchFamily="18" charset="0"/>
              </a:rPr>
              <a:t>）</a:t>
            </a:r>
            <a:r>
              <a:rPr lang="zh-CN" altLang="en-US" b="1" dirty="0">
                <a:latin typeface="华文细黑" panose="02010600040101010101" pitchFamily="2" charset="-122"/>
                <a:cs typeface="Times New Roman" panose="02020603050405020304" pitchFamily="18" charset="0"/>
                <a:sym typeface="Symbol" panose="05050102010706020507" pitchFamily="18" charset="2"/>
              </a:rPr>
              <a:t></a:t>
            </a:r>
            <a:r>
              <a:rPr lang="zh-CN" altLang="en-US" b="1" dirty="0">
                <a:latin typeface="华文细黑" panose="02010600040101010101" pitchFamily="2" charset="-122"/>
                <a:cs typeface="Times New Roman" panose="02020603050405020304" pitchFamily="18" charset="0"/>
              </a:rPr>
              <a:t> </a:t>
            </a:r>
            <a:r>
              <a:rPr lang="en-US" altLang="zh-CN" b="1" dirty="0">
                <a:latin typeface="华文细黑" panose="02010600040101010101" pitchFamily="2" charset="-122"/>
                <a:cs typeface="Times New Roman" panose="02020603050405020304" pitchFamily="18" charset="0"/>
              </a:rPr>
              <a:t>L</a:t>
            </a:r>
            <a:r>
              <a:rPr lang="en-US" altLang="zh-CN" b="1" baseline="-25000" dirty="0">
                <a:latin typeface="华文细黑" panose="02010600040101010101" pitchFamily="2" charset="-122"/>
                <a:cs typeface="Times New Roman" panose="02020603050405020304" pitchFamily="18" charset="0"/>
              </a:rPr>
              <a:t>2</a:t>
            </a:r>
            <a:r>
              <a:rPr lang="zh-CN" altLang="en-US" b="1" dirty="0">
                <a:latin typeface="华文细黑" panose="02010600040101010101" pitchFamily="2" charset="-122"/>
                <a:cs typeface="Times New Roman" panose="02020603050405020304" pitchFamily="18" charset="0"/>
              </a:rPr>
              <a:t>（</a:t>
            </a:r>
            <a:r>
              <a:rPr lang="en-US" altLang="zh-CN" b="1" dirty="0">
                <a:latin typeface="华文细黑" panose="02010600040101010101" pitchFamily="2" charset="-122"/>
                <a:cs typeface="Times New Roman" panose="02020603050405020304" pitchFamily="18" charset="0"/>
              </a:rPr>
              <a:t>T</a:t>
            </a:r>
            <a:r>
              <a:rPr lang="en-US" altLang="zh-CN" b="1" baseline="-25000" dirty="0">
                <a:latin typeface="华文细黑" panose="02010600040101010101" pitchFamily="2" charset="-122"/>
                <a:cs typeface="Times New Roman" panose="02020603050405020304" pitchFamily="18" charset="0"/>
              </a:rPr>
              <a:t>2</a:t>
            </a:r>
            <a:r>
              <a:rPr lang="zh-CN" altLang="en-US" b="1" dirty="0">
                <a:latin typeface="华文细黑" panose="02010600040101010101" pitchFamily="2" charset="-122"/>
                <a:cs typeface="Times New Roman" panose="02020603050405020304" pitchFamily="18" charset="0"/>
              </a:rPr>
              <a:t>）</a:t>
            </a:r>
            <a:r>
              <a:rPr lang="zh-CN" altLang="en-US" b="1" dirty="0">
                <a:latin typeface="华文细黑" panose="02010600040101010101" pitchFamily="2" charset="-122"/>
                <a:cs typeface="Times New Roman" panose="02020603050405020304" pitchFamily="18" charset="0"/>
                <a:sym typeface="Symbol" panose="05050102010706020507" pitchFamily="18" charset="2"/>
              </a:rPr>
              <a:t></a:t>
            </a:r>
            <a:r>
              <a:rPr lang="zh-CN" altLang="en-US" b="1" dirty="0">
                <a:latin typeface="华文细黑" panose="02010600040101010101" pitchFamily="2" charset="-122"/>
                <a:cs typeface="Times New Roman" panose="02020603050405020304" pitchFamily="18" charset="0"/>
              </a:rPr>
              <a:t> </a:t>
            </a:r>
            <a:r>
              <a:rPr lang="en-US" altLang="zh-CN" b="1" dirty="0">
                <a:latin typeface="华文细黑" panose="02010600040101010101" pitchFamily="2" charset="-122"/>
                <a:cs typeface="Times New Roman" panose="02020603050405020304" pitchFamily="18" charset="0"/>
              </a:rPr>
              <a:t>L</a:t>
            </a:r>
            <a:r>
              <a:rPr lang="en-US" altLang="zh-CN" b="1" baseline="-25000" dirty="0">
                <a:latin typeface="华文细黑" panose="02010600040101010101" pitchFamily="2" charset="-122"/>
                <a:cs typeface="Times New Roman" panose="02020603050405020304" pitchFamily="18" charset="0"/>
              </a:rPr>
              <a:t>1</a:t>
            </a:r>
            <a:r>
              <a:rPr lang="zh-CN" altLang="en-US" b="1" dirty="0">
                <a:latin typeface="华文细黑" panose="02010600040101010101" pitchFamily="2" charset="-122"/>
                <a:cs typeface="Times New Roman" panose="02020603050405020304" pitchFamily="18" charset="0"/>
              </a:rPr>
              <a:t>（</a:t>
            </a:r>
            <a:r>
              <a:rPr lang="en-US" altLang="zh-CN" b="1" dirty="0">
                <a:latin typeface="华文细黑" panose="02010600040101010101" pitchFamily="2" charset="-122"/>
                <a:cs typeface="Times New Roman" panose="02020603050405020304" pitchFamily="18" charset="0"/>
              </a:rPr>
              <a:t>T</a:t>
            </a:r>
            <a:r>
              <a:rPr lang="en-US" altLang="zh-CN" b="1" baseline="-25000" dirty="0">
                <a:latin typeface="华文细黑" panose="02010600040101010101" pitchFamily="2" charset="-122"/>
                <a:cs typeface="Times New Roman" panose="02020603050405020304" pitchFamily="18" charset="0"/>
              </a:rPr>
              <a:t>1</a:t>
            </a:r>
            <a:r>
              <a:rPr lang="zh-CN" altLang="en-US" b="1" dirty="0">
                <a:latin typeface="华文细黑" panose="02010600040101010101" pitchFamily="2" charset="-122"/>
                <a:cs typeface="Times New Roman" panose="02020603050405020304" pitchFamily="18" charset="0"/>
              </a:rPr>
              <a:t>）</a:t>
            </a:r>
            <a:r>
              <a:rPr lang="zh-CN" altLang="en-US" b="1" dirty="0">
                <a:latin typeface="华文细黑" panose="02010600040101010101" pitchFamily="2" charset="-122"/>
                <a:cs typeface="Times New Roman" panose="02020603050405020304" pitchFamily="18" charset="0"/>
                <a:sym typeface="Symbol" panose="05050102010706020507" pitchFamily="18" charset="2"/>
              </a:rPr>
              <a:t></a:t>
            </a:r>
            <a:r>
              <a:rPr lang="zh-CN" altLang="en-US" b="1" dirty="0">
                <a:latin typeface="华文细黑" panose="02010600040101010101" pitchFamily="2" charset="-122"/>
                <a:cs typeface="Times New Roman" panose="02020603050405020304" pitchFamily="18" charset="0"/>
              </a:rPr>
              <a:t> </a:t>
            </a:r>
            <a:r>
              <a:rPr lang="en-US" altLang="zh-CN" b="1" dirty="0">
                <a:latin typeface="华文细黑" panose="02010600040101010101" pitchFamily="2" charset="-122"/>
                <a:cs typeface="Times New Roman" panose="02020603050405020304" pitchFamily="18" charset="0"/>
              </a:rPr>
              <a:t>L</a:t>
            </a:r>
            <a:r>
              <a:rPr lang="en-US" altLang="zh-CN" b="1" baseline="-25000" dirty="0">
                <a:latin typeface="华文细黑" panose="02010600040101010101" pitchFamily="2" charset="-122"/>
                <a:cs typeface="Times New Roman" panose="02020603050405020304" pitchFamily="18" charset="0"/>
              </a:rPr>
              <a:t>0</a:t>
            </a:r>
            <a:r>
              <a:rPr lang="zh-CN" altLang="en-US" b="1" dirty="0">
                <a:latin typeface="华文细黑" panose="02010600040101010101" pitchFamily="2" charset="-122"/>
                <a:cs typeface="Times New Roman" panose="02020603050405020304" pitchFamily="18" charset="0"/>
              </a:rPr>
              <a:t>（</a:t>
            </a:r>
            <a:r>
              <a:rPr lang="en-US" altLang="zh-CN" b="1" dirty="0">
                <a:latin typeface="华文细黑" panose="02010600040101010101" pitchFamily="2" charset="-122"/>
                <a:cs typeface="Times New Roman" panose="02020603050405020304" pitchFamily="18" charset="0"/>
              </a:rPr>
              <a:t>T</a:t>
            </a:r>
            <a:r>
              <a:rPr lang="en-US" altLang="zh-CN" b="1" baseline="-25000" dirty="0">
                <a:latin typeface="华文细黑" panose="02010600040101010101" pitchFamily="2" charset="-122"/>
                <a:cs typeface="Times New Roman" panose="02020603050405020304" pitchFamily="18" charset="0"/>
              </a:rPr>
              <a:t>0</a:t>
            </a:r>
            <a:r>
              <a:rPr lang="zh-CN" altLang="en-US" b="1" dirty="0">
                <a:latin typeface="华文细黑" panose="02010600040101010101" pitchFamily="2" charset="-122"/>
                <a:cs typeface="Times New Roman" panose="02020603050405020304" pitchFamily="18" charset="0"/>
              </a:rPr>
              <a:t>）</a:t>
            </a:r>
            <a:r>
              <a:rPr lang="zh-CN" altLang="en-US" dirty="0">
                <a:latin typeface="华文细黑" panose="02010600040101010101" pitchFamily="2" charset="-122"/>
                <a:cs typeface="Times New Roman" panose="02020603050405020304" pitchFamily="18" charset="0"/>
              </a:rPr>
              <a:t> </a:t>
            </a:r>
            <a:endParaRPr lang="zh-CN" altLang="en-US" b="1" dirty="0">
              <a:solidFill>
                <a:srgbClr val="0033CC"/>
              </a:solidFill>
              <a:latin typeface="华文细黑" panose="02010600040101010101" pitchFamily="2" charset="-122"/>
              <a:cs typeface="Times New Roman" panose="02020603050405020304" pitchFamily="18" charset="0"/>
            </a:endParaRPr>
          </a:p>
          <a:p>
            <a:pPr eaLnBrk="1" hangingPunct="1">
              <a:spcBef>
                <a:spcPct val="50000"/>
              </a:spcBef>
              <a:buFont typeface="Wingdings" panose="05000000000000000000" pitchFamily="2" charset="2"/>
              <a:buNone/>
            </a:pPr>
            <a:endParaRPr lang="en-US" altLang="zh-CN" b="1" dirty="0">
              <a:solidFill>
                <a:srgbClr val="CC3300"/>
              </a:solidFill>
              <a:latin typeface="Times New Roman" panose="02020603050405020304" pitchFamily="18" charset="0"/>
              <a:cs typeface="Times New Roman" panose="02020603050405020304" pitchFamily="18" charset="0"/>
            </a:endParaRPr>
          </a:p>
        </p:txBody>
      </p:sp>
      <p:grpSp>
        <p:nvGrpSpPr>
          <p:cNvPr id="2" name="Group 3"/>
          <p:cNvGrpSpPr/>
          <p:nvPr/>
        </p:nvGrpSpPr>
        <p:grpSpPr bwMode="auto">
          <a:xfrm>
            <a:off x="1835150" y="1916113"/>
            <a:ext cx="4824413" cy="2620962"/>
            <a:chOff x="1248" y="1632"/>
            <a:chExt cx="3408" cy="1968"/>
          </a:xfrm>
        </p:grpSpPr>
        <p:sp>
          <p:nvSpPr>
            <p:cNvPr id="75783" name="Oval 4"/>
            <p:cNvSpPr>
              <a:spLocks noChangeArrowheads="1"/>
            </p:cNvSpPr>
            <p:nvPr/>
          </p:nvSpPr>
          <p:spPr bwMode="auto">
            <a:xfrm>
              <a:off x="1248" y="1632"/>
              <a:ext cx="3408" cy="1968"/>
            </a:xfrm>
            <a:prstGeom prst="ellipse">
              <a:avLst/>
            </a:prstGeom>
            <a:solidFill>
              <a:srgbClr val="00FF99"/>
            </a:solidFill>
            <a:ln w="19050">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华文细黑" panose="02010600040101010101" pitchFamily="2" charset="-122"/>
              </a:endParaRPr>
            </a:p>
          </p:txBody>
        </p:sp>
        <p:grpSp>
          <p:nvGrpSpPr>
            <p:cNvPr id="75784" name="Group 5"/>
            <p:cNvGrpSpPr/>
            <p:nvPr/>
          </p:nvGrpSpPr>
          <p:grpSpPr bwMode="auto">
            <a:xfrm>
              <a:off x="1488" y="1920"/>
              <a:ext cx="3024" cy="1632"/>
              <a:chOff x="1440" y="1920"/>
              <a:chExt cx="3024" cy="1632"/>
            </a:xfrm>
          </p:grpSpPr>
          <p:sp>
            <p:nvSpPr>
              <p:cNvPr id="75787" name="Oval 6"/>
              <p:cNvSpPr>
                <a:spLocks noChangeArrowheads="1"/>
              </p:cNvSpPr>
              <p:nvPr/>
            </p:nvSpPr>
            <p:spPr bwMode="auto">
              <a:xfrm>
                <a:off x="1440" y="1920"/>
                <a:ext cx="3024" cy="1632"/>
              </a:xfrm>
              <a:prstGeom prst="ellipse">
                <a:avLst/>
              </a:prstGeom>
              <a:solidFill>
                <a:schemeClr val="accent1"/>
              </a:solidFill>
              <a:ln w="2857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华文细黑" panose="02010600040101010101" pitchFamily="2" charset="-122"/>
                </a:endParaRPr>
              </a:p>
            </p:txBody>
          </p:sp>
          <p:sp>
            <p:nvSpPr>
              <p:cNvPr id="75788" name="Oval 7"/>
              <p:cNvSpPr>
                <a:spLocks noChangeArrowheads="1"/>
              </p:cNvSpPr>
              <p:nvPr/>
            </p:nvSpPr>
            <p:spPr bwMode="auto">
              <a:xfrm>
                <a:off x="1776" y="2400"/>
                <a:ext cx="2430" cy="1056"/>
              </a:xfrm>
              <a:prstGeom prst="ellipse">
                <a:avLst/>
              </a:prstGeom>
              <a:solidFill>
                <a:schemeClr val="accent1"/>
              </a:solidFill>
              <a:ln w="2857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华文细黑" panose="02010600040101010101" pitchFamily="2" charset="-122"/>
                </a:endParaRPr>
              </a:p>
            </p:txBody>
          </p:sp>
          <p:sp>
            <p:nvSpPr>
              <p:cNvPr id="75789" name="Oval 8"/>
              <p:cNvSpPr>
                <a:spLocks noChangeArrowheads="1"/>
              </p:cNvSpPr>
              <p:nvPr/>
            </p:nvSpPr>
            <p:spPr bwMode="auto">
              <a:xfrm>
                <a:off x="2208" y="2832"/>
                <a:ext cx="1512" cy="528"/>
              </a:xfrm>
              <a:prstGeom prst="ellipse">
                <a:avLst/>
              </a:prstGeom>
              <a:solidFill>
                <a:schemeClr val="bg1"/>
              </a:solidFill>
              <a:ln w="2857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华文细黑" panose="02010600040101010101" pitchFamily="2" charset="-122"/>
                </a:endParaRPr>
              </a:p>
            </p:txBody>
          </p:sp>
          <p:sp>
            <p:nvSpPr>
              <p:cNvPr id="75790" name="Text Box 9"/>
              <p:cNvSpPr txBox="1">
                <a:spLocks noChangeArrowheads="1"/>
              </p:cNvSpPr>
              <p:nvPr/>
            </p:nvSpPr>
            <p:spPr bwMode="auto">
              <a:xfrm>
                <a:off x="2412" y="2496"/>
                <a:ext cx="102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ea typeface="华文细黑" panose="02010600040101010101" pitchFamily="2" charset="-122"/>
                  </a:rPr>
                  <a:t>2</a:t>
                </a:r>
                <a:r>
                  <a:rPr lang="zh-CN" altLang="en-US" b="1">
                    <a:solidFill>
                      <a:schemeClr val="tx2"/>
                    </a:solidFill>
                    <a:ea typeface="华文细黑" panose="02010600040101010101" pitchFamily="2" charset="-122"/>
                  </a:rPr>
                  <a:t>型语言</a:t>
                </a:r>
                <a:endParaRPr lang="zh-CN" altLang="en-US" b="1">
                  <a:solidFill>
                    <a:schemeClr val="tx2"/>
                  </a:solidFill>
                  <a:ea typeface="华文细黑" panose="02010600040101010101" pitchFamily="2" charset="-122"/>
                </a:endParaRPr>
              </a:p>
            </p:txBody>
          </p:sp>
          <p:sp>
            <p:nvSpPr>
              <p:cNvPr id="75791" name="Text Box 10"/>
              <p:cNvSpPr txBox="1">
                <a:spLocks noChangeArrowheads="1"/>
              </p:cNvSpPr>
              <p:nvPr/>
            </p:nvSpPr>
            <p:spPr bwMode="auto">
              <a:xfrm>
                <a:off x="2467" y="1920"/>
                <a:ext cx="98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bg1"/>
                    </a:solidFill>
                    <a:ea typeface="华文细黑" panose="02010600040101010101" pitchFamily="2" charset="-122"/>
                  </a:rPr>
                  <a:t>1</a:t>
                </a:r>
                <a:r>
                  <a:rPr lang="zh-CN" altLang="en-US" b="1">
                    <a:solidFill>
                      <a:schemeClr val="bg1"/>
                    </a:solidFill>
                    <a:ea typeface="华文细黑" panose="02010600040101010101" pitchFamily="2" charset="-122"/>
                  </a:rPr>
                  <a:t>型语言</a:t>
                </a:r>
                <a:endParaRPr lang="zh-CN" altLang="en-US" b="1">
                  <a:solidFill>
                    <a:schemeClr val="bg1"/>
                  </a:solidFill>
                  <a:ea typeface="华文细黑" panose="02010600040101010101" pitchFamily="2" charset="-122"/>
                </a:endParaRPr>
              </a:p>
            </p:txBody>
          </p:sp>
        </p:grpSp>
        <p:sp>
          <p:nvSpPr>
            <p:cNvPr id="75785" name="Text Box 11"/>
            <p:cNvSpPr txBox="1">
              <a:spLocks noChangeArrowheads="1"/>
            </p:cNvSpPr>
            <p:nvPr/>
          </p:nvSpPr>
          <p:spPr bwMode="auto">
            <a:xfrm>
              <a:off x="2496" y="1632"/>
              <a:ext cx="96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华文细黑" panose="02010600040101010101" pitchFamily="2" charset="-122"/>
                </a:rPr>
                <a:t>0</a:t>
              </a:r>
              <a:r>
                <a:rPr lang="zh-CN" altLang="en-US" b="1">
                  <a:ea typeface="华文细黑" panose="02010600040101010101" pitchFamily="2" charset="-122"/>
                </a:rPr>
                <a:t>型语言</a:t>
              </a:r>
              <a:endParaRPr lang="zh-CN" altLang="en-US" b="1">
                <a:ea typeface="华文细黑" panose="02010600040101010101" pitchFamily="2" charset="-122"/>
              </a:endParaRPr>
            </a:p>
          </p:txBody>
        </p:sp>
        <p:sp>
          <p:nvSpPr>
            <p:cNvPr id="75786" name="Text Box 12"/>
            <p:cNvSpPr txBox="1">
              <a:spLocks noChangeArrowheads="1"/>
            </p:cNvSpPr>
            <p:nvPr/>
          </p:nvSpPr>
          <p:spPr bwMode="auto">
            <a:xfrm>
              <a:off x="2544" y="2928"/>
              <a:ext cx="81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ea typeface="华文细黑" panose="02010600040101010101" pitchFamily="2" charset="-122"/>
                </a:rPr>
                <a:t>3</a:t>
              </a:r>
              <a:r>
                <a:rPr lang="zh-CN" altLang="en-US" sz="2000" b="1">
                  <a:ea typeface="华文细黑" panose="02010600040101010101" pitchFamily="2" charset="-122"/>
                </a:rPr>
                <a:t>型语言</a:t>
              </a:r>
              <a:endParaRPr lang="zh-CN" altLang="en-US" sz="2000" b="1">
                <a:ea typeface="华文细黑" panose="02010600040101010101" pitchFamily="2" charset="-122"/>
              </a:endParaRPr>
            </a:p>
          </p:txBody>
        </p:sp>
      </p:grpSp>
      <p:sp>
        <p:nvSpPr>
          <p:cNvPr id="75781" name="Text Box 13"/>
          <p:cNvSpPr txBox="1">
            <a:spLocks noChangeArrowheads="1"/>
          </p:cNvSpPr>
          <p:nvPr/>
        </p:nvSpPr>
        <p:spPr bwMode="auto">
          <a:xfrm>
            <a:off x="1095375" y="63087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zh-CN">
              <a:ea typeface="华文细黑" panose="02010600040101010101" pitchFamily="2" charset="-122"/>
            </a:endParaRPr>
          </a:p>
        </p:txBody>
      </p:sp>
      <p:sp>
        <p:nvSpPr>
          <p:cNvPr id="418830" name="Text Box 14"/>
          <p:cNvSpPr txBox="1">
            <a:spLocks noChangeArrowheads="1"/>
          </p:cNvSpPr>
          <p:nvPr/>
        </p:nvSpPr>
        <p:spPr bwMode="auto">
          <a:xfrm>
            <a:off x="323850" y="5013325"/>
            <a:ext cx="84248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latin typeface="华文细黑" panose="02010600040101010101" pitchFamily="2" charset="-122"/>
                <a:ea typeface="华文细黑" panose="02010600040101010101" pitchFamily="2" charset="-122"/>
              </a:rPr>
              <a:t>上述定义的</a:t>
            </a:r>
            <a:r>
              <a:rPr lang="en-US" altLang="zh-CN" sz="2800" b="1" dirty="0">
                <a:latin typeface="华文细黑" panose="02010600040101010101" pitchFamily="2" charset="-122"/>
                <a:ea typeface="华文细黑" panose="02010600040101010101" pitchFamily="2" charset="-122"/>
              </a:rPr>
              <a:t>4</a:t>
            </a:r>
            <a:r>
              <a:rPr lang="zh-CN" altLang="en-US" sz="2800" b="1" dirty="0">
                <a:latin typeface="华文细黑" panose="02010600040101010101" pitchFamily="2" charset="-122"/>
                <a:ea typeface="华文细黑" panose="02010600040101010101" pitchFamily="2" charset="-122"/>
              </a:rPr>
              <a:t>类文法在描述语言的能力上是从</a:t>
            </a:r>
            <a:r>
              <a:rPr lang="en-US" altLang="zh-CN" sz="2800" b="1" dirty="0">
                <a:latin typeface="华文细黑" panose="02010600040101010101" pitchFamily="2" charset="-122"/>
                <a:ea typeface="华文细黑" panose="02010600040101010101" pitchFamily="2" charset="-122"/>
              </a:rPr>
              <a:t>0</a:t>
            </a:r>
            <a:r>
              <a:rPr lang="zh-CN" altLang="en-US" sz="2800" b="1" dirty="0">
                <a:latin typeface="华文细黑" panose="02010600040101010101" pitchFamily="2" charset="-122"/>
                <a:ea typeface="华文细黑" panose="02010600040101010101" pitchFamily="2" charset="-122"/>
              </a:rPr>
              <a:t>型开始依次减弱（但规则的限制逐步增强）。                                 </a:t>
            </a:r>
            <a:endParaRPr lang="zh-CN" altLang="en-US" sz="2800"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88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211936B-6548-4798-8F07-09C90E903D3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76803" name="Rectangle 2"/>
          <p:cNvSpPr>
            <a:spLocks noGrp="1" noChangeArrowheads="1"/>
          </p:cNvSpPr>
          <p:nvPr>
            <p:ph type="title"/>
          </p:nvPr>
        </p:nvSpPr>
        <p:spPr>
          <a:xfrm>
            <a:off x="511175" y="277813"/>
            <a:ext cx="8175625" cy="703262"/>
          </a:xfrm>
        </p:spPr>
        <p:txBody>
          <a:bodyPr/>
          <a:lstStyle/>
          <a:p>
            <a:pPr eaLnBrk="1" hangingPunct="1"/>
            <a:r>
              <a:rPr lang="en-US" altLang="zh-CN" sz="3800" b="1" dirty="0">
                <a:latin typeface="华文细黑" panose="02010600040101010101" pitchFamily="2" charset="-122"/>
              </a:rPr>
              <a:t>3.4 </a:t>
            </a:r>
            <a:r>
              <a:rPr lang="zh-CN" altLang="en-US" sz="3800" b="1" dirty="0">
                <a:latin typeface="华文细黑" panose="02010600040101010101" pitchFamily="2" charset="-122"/>
              </a:rPr>
              <a:t>文法的分类</a:t>
            </a:r>
            <a:endParaRPr lang="zh-CN" altLang="en-US" sz="3800" b="1" dirty="0">
              <a:latin typeface="华文细黑" panose="02010600040101010101" pitchFamily="2" charset="-122"/>
            </a:endParaRPr>
          </a:p>
        </p:txBody>
      </p:sp>
      <p:sp>
        <p:nvSpPr>
          <p:cNvPr id="430083" name="Rectangle 3"/>
          <p:cNvSpPr>
            <a:spLocks noGrp="1" noChangeArrowheads="1"/>
          </p:cNvSpPr>
          <p:nvPr>
            <p:ph type="body" idx="1"/>
          </p:nvPr>
        </p:nvSpPr>
        <p:spPr>
          <a:xfrm>
            <a:off x="395288" y="981075"/>
            <a:ext cx="8458200" cy="5203825"/>
          </a:xfrm>
        </p:spPr>
        <p:txBody>
          <a:bodyPr/>
          <a:lstStyle/>
          <a:p>
            <a:pPr eaLnBrk="1" hangingPunct="1">
              <a:lnSpc>
                <a:spcPct val="11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通过对产生式施加不同的限制，</a:t>
            </a:r>
            <a:r>
              <a:rPr lang="en-US" altLang="zh-CN" sz="2400" b="1" dirty="0">
                <a:latin typeface="华文细黑" panose="02010600040101010101" pitchFamily="2" charset="-122"/>
                <a:cs typeface="Times New Roman" panose="02020603050405020304" pitchFamily="18" charset="0"/>
              </a:rPr>
              <a:t>Chomsky</a:t>
            </a:r>
            <a:r>
              <a:rPr lang="zh-CN" altLang="en-US" sz="2400" b="1" dirty="0">
                <a:latin typeface="华文细黑" panose="02010600040101010101" pitchFamily="2" charset="-122"/>
                <a:cs typeface="Times New Roman" panose="02020603050405020304" pitchFamily="18" charset="0"/>
              </a:rPr>
              <a:t>将文法分为四</a:t>
            </a:r>
            <a:endParaRPr lang="en-US" altLang="zh-CN" sz="2400" b="1" dirty="0">
              <a:latin typeface="华文细黑" panose="02010600040101010101" pitchFamily="2" charset="-122"/>
              <a:cs typeface="Times New Roman" panose="02020603050405020304" pitchFamily="18" charset="0"/>
            </a:endParaRPr>
          </a:p>
          <a:p>
            <a:pPr eaLnBrk="1" hangingPunct="1">
              <a:lnSpc>
                <a:spcPct val="11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种类型：</a:t>
            </a:r>
            <a:endParaRPr lang="zh-CN" altLang="en-US" sz="2400" b="1" dirty="0">
              <a:latin typeface="华文细黑" panose="02010600040101010101" pitchFamily="2" charset="-122"/>
              <a:cs typeface="Times New Roman" panose="02020603050405020304" pitchFamily="18" charset="0"/>
            </a:endParaRPr>
          </a:p>
          <a:p>
            <a:pPr lvl="1" eaLnBrk="1" hangingPunct="1">
              <a:lnSpc>
                <a:spcPct val="110000"/>
              </a:lnSpc>
              <a:buFont typeface="Wingdings" panose="05000000000000000000" pitchFamily="2" charset="2"/>
              <a:buNone/>
            </a:pPr>
            <a:r>
              <a:rPr lang="en-US" altLang="zh-CN" sz="2200" b="1" dirty="0">
                <a:latin typeface="Times New Roman" panose="02020603050405020304" pitchFamily="18" charset="0"/>
                <a:cs typeface="Times New Roman" panose="02020603050405020304" pitchFamily="18" charset="0"/>
              </a:rPr>
              <a:t>0</a:t>
            </a:r>
            <a:r>
              <a:rPr lang="zh-CN" altLang="en-US" sz="2200" b="1" dirty="0">
                <a:latin typeface="Times New Roman" panose="02020603050405020304" pitchFamily="18" charset="0"/>
                <a:cs typeface="Times New Roman" panose="02020603050405020304" pitchFamily="18" charset="0"/>
              </a:rPr>
              <a:t>型文法：对任一产生式</a:t>
            </a:r>
            <a:r>
              <a:rPr lang="en-US" altLang="zh-CN" sz="2200" b="1" dirty="0">
                <a:latin typeface="Times New Roman" panose="02020603050405020304" pitchFamily="18" charset="0"/>
                <a:cs typeface="Times New Roman" panose="02020603050405020304" pitchFamily="18" charset="0"/>
              </a:rPr>
              <a:t>α→β</a:t>
            </a:r>
            <a:r>
              <a:rPr lang="zh-CN" altLang="en-US" sz="2200" b="1" dirty="0">
                <a:latin typeface="Times New Roman" panose="02020603050405020304" pitchFamily="18" charset="0"/>
                <a:cs typeface="Times New Roman" panose="02020603050405020304" pitchFamily="18" charset="0"/>
              </a:rPr>
              <a:t>，都有</a:t>
            </a:r>
            <a:endParaRPr lang="zh-CN" altLang="en-US" sz="2200" b="1" dirty="0">
              <a:latin typeface="Times New Roman" panose="02020603050405020304" pitchFamily="18" charset="0"/>
              <a:cs typeface="Times New Roman" panose="02020603050405020304" pitchFamily="18" charset="0"/>
            </a:endParaRPr>
          </a:p>
          <a:p>
            <a:pPr lvl="1" eaLnBrk="1" hangingPunct="1">
              <a:lnSpc>
                <a:spcPct val="110000"/>
              </a:lnSpc>
              <a:buFont typeface="Wingdings" panose="05000000000000000000" pitchFamily="2" charset="2"/>
              <a:buNone/>
            </a:pP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α∈ (V</a:t>
            </a:r>
            <a:r>
              <a:rPr lang="en-US" altLang="zh-CN" sz="2200" b="1" baseline="-25000" dirty="0">
                <a:latin typeface="Times New Roman" panose="02020603050405020304" pitchFamily="18" charset="0"/>
                <a:cs typeface="Times New Roman" panose="02020603050405020304" pitchFamily="18" charset="0"/>
              </a:rPr>
              <a:t>N</a:t>
            </a:r>
            <a:r>
              <a:rPr lang="en-US" altLang="zh-CN" sz="2200" b="1" dirty="0">
                <a:latin typeface="Times New Roman" panose="02020603050405020304" pitchFamily="18" charset="0"/>
                <a:cs typeface="Times New Roman" panose="02020603050405020304" pitchFamily="18" charset="0"/>
              </a:rPr>
              <a:t>∪V</a:t>
            </a:r>
            <a:r>
              <a:rPr lang="en-US" altLang="zh-CN" sz="2200" b="1" baseline="-25000" dirty="0">
                <a:latin typeface="Times New Roman" panose="02020603050405020304" pitchFamily="18" charset="0"/>
                <a:cs typeface="Times New Roman" panose="02020603050405020304" pitchFamily="18" charset="0"/>
              </a:rPr>
              <a:t>T</a:t>
            </a:r>
            <a:r>
              <a:rPr lang="en-US" altLang="zh-CN" sz="2200" b="1" dirty="0">
                <a:latin typeface="Times New Roman" panose="02020603050405020304" pitchFamily="18" charset="0"/>
                <a:cs typeface="Times New Roman" panose="02020603050405020304" pitchFamily="18" charset="0"/>
              </a:rPr>
              <a:t>)</a:t>
            </a:r>
            <a:r>
              <a:rPr lang="en-US" altLang="zh-CN" sz="2200" b="1" baseline="30000"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V</a:t>
            </a:r>
            <a:r>
              <a:rPr lang="en-US" altLang="zh-CN" sz="2200" b="1" baseline="-25000" dirty="0">
                <a:latin typeface="Times New Roman" panose="02020603050405020304" pitchFamily="18" charset="0"/>
                <a:cs typeface="Times New Roman" panose="02020603050405020304" pitchFamily="18" charset="0"/>
              </a:rPr>
              <a:t>N</a:t>
            </a:r>
            <a:r>
              <a:rPr lang="en-US" altLang="zh-CN" sz="2200" b="1" baseline="30000"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(V</a:t>
            </a:r>
            <a:r>
              <a:rPr lang="en-US" altLang="zh-CN" sz="2200" b="1" baseline="-25000" dirty="0">
                <a:latin typeface="Times New Roman" panose="02020603050405020304" pitchFamily="18" charset="0"/>
                <a:cs typeface="Times New Roman" panose="02020603050405020304" pitchFamily="18" charset="0"/>
              </a:rPr>
              <a:t>N</a:t>
            </a:r>
            <a:r>
              <a:rPr lang="en-US" altLang="zh-CN" sz="2200" b="1" dirty="0">
                <a:latin typeface="Times New Roman" panose="02020603050405020304" pitchFamily="18" charset="0"/>
                <a:cs typeface="Times New Roman" panose="02020603050405020304" pitchFamily="18" charset="0"/>
              </a:rPr>
              <a:t>∪V</a:t>
            </a:r>
            <a:r>
              <a:rPr lang="en-US" altLang="zh-CN" sz="2200" b="1" baseline="-25000" dirty="0">
                <a:latin typeface="Times New Roman" panose="02020603050405020304" pitchFamily="18" charset="0"/>
                <a:cs typeface="Times New Roman" panose="02020603050405020304" pitchFamily="18" charset="0"/>
              </a:rPr>
              <a:t>T</a:t>
            </a:r>
            <a:r>
              <a:rPr lang="en-US" altLang="zh-CN" sz="2200" b="1" dirty="0">
                <a:latin typeface="Times New Roman" panose="02020603050405020304" pitchFamily="18" charset="0"/>
                <a:cs typeface="Times New Roman" panose="02020603050405020304" pitchFamily="18" charset="0"/>
              </a:rPr>
              <a:t>)</a:t>
            </a:r>
            <a:r>
              <a:rPr lang="en-US" altLang="zh-CN" sz="2200" b="1" baseline="30000"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β∈(V</a:t>
            </a:r>
            <a:r>
              <a:rPr lang="en-US" altLang="zh-CN" sz="2200" b="1" baseline="-25000" dirty="0">
                <a:latin typeface="Times New Roman" panose="02020603050405020304" pitchFamily="18" charset="0"/>
                <a:cs typeface="Times New Roman" panose="02020603050405020304" pitchFamily="18" charset="0"/>
              </a:rPr>
              <a:t>N</a:t>
            </a:r>
            <a:r>
              <a:rPr lang="en-US" altLang="zh-CN" sz="2200" b="1" dirty="0">
                <a:latin typeface="Times New Roman" panose="02020603050405020304" pitchFamily="18" charset="0"/>
                <a:cs typeface="Times New Roman" panose="02020603050405020304" pitchFamily="18" charset="0"/>
              </a:rPr>
              <a:t>∪V</a:t>
            </a:r>
            <a:r>
              <a:rPr lang="en-US" altLang="zh-CN" sz="2200" b="1" baseline="-25000" dirty="0">
                <a:latin typeface="Times New Roman" panose="02020603050405020304" pitchFamily="18" charset="0"/>
                <a:cs typeface="Times New Roman" panose="02020603050405020304" pitchFamily="18" charset="0"/>
              </a:rPr>
              <a:t>T</a:t>
            </a:r>
            <a:r>
              <a:rPr lang="en-US" altLang="zh-CN" sz="2200" b="1" dirty="0">
                <a:latin typeface="Times New Roman" panose="02020603050405020304" pitchFamily="18" charset="0"/>
                <a:cs typeface="Times New Roman" panose="02020603050405020304" pitchFamily="18" charset="0"/>
              </a:rPr>
              <a:t>)</a:t>
            </a:r>
            <a:r>
              <a:rPr lang="en-US" altLang="zh-CN" sz="2200" b="1" baseline="30000"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pPr lvl="1" eaLnBrk="1" hangingPunct="1">
              <a:lnSpc>
                <a:spcPct val="110000"/>
              </a:lnSpc>
              <a:buFont typeface="Wingdings" panose="05000000000000000000" pitchFamily="2" charset="2"/>
              <a:buNone/>
            </a:pPr>
            <a:r>
              <a:rPr lang="en-US" altLang="zh-CN" sz="2200" b="1" dirty="0">
                <a:latin typeface="Times New Roman" panose="02020603050405020304" pitchFamily="18" charset="0"/>
                <a:cs typeface="Times New Roman" panose="02020603050405020304" pitchFamily="18" charset="0"/>
              </a:rPr>
              <a:t>1</a:t>
            </a:r>
            <a:r>
              <a:rPr lang="zh-CN" altLang="en-US" sz="2200" b="1" dirty="0">
                <a:latin typeface="Times New Roman" panose="02020603050405020304" pitchFamily="18" charset="0"/>
                <a:cs typeface="Times New Roman" panose="02020603050405020304" pitchFamily="18" charset="0"/>
              </a:rPr>
              <a:t>型文法：对任一产生式</a:t>
            </a:r>
            <a:r>
              <a:rPr lang="en-US" altLang="zh-CN" sz="2200" b="1" dirty="0">
                <a:latin typeface="Times New Roman" panose="02020603050405020304" pitchFamily="18" charset="0"/>
                <a:cs typeface="Times New Roman" panose="02020603050405020304" pitchFamily="18" charset="0"/>
              </a:rPr>
              <a:t>α→β</a:t>
            </a:r>
            <a:r>
              <a:rPr lang="zh-CN" altLang="en-US" sz="2200" b="1" dirty="0">
                <a:latin typeface="Times New Roman" panose="02020603050405020304" pitchFamily="18" charset="0"/>
                <a:cs typeface="Times New Roman" panose="02020603050405020304" pitchFamily="18" charset="0"/>
              </a:rPr>
              <a:t>，都有</a:t>
            </a:r>
            <a:r>
              <a:rPr lang="en-US" altLang="zh-CN" sz="2200" b="1" dirty="0">
                <a:latin typeface="Times New Roman" panose="02020603050405020304" pitchFamily="18" charset="0"/>
                <a:cs typeface="Times New Roman" panose="02020603050405020304" pitchFamily="18" charset="0"/>
              </a:rPr>
              <a:t>|β|≥|α|  (|α|</a:t>
            </a:r>
            <a:r>
              <a:rPr lang="zh-CN" altLang="en-US" sz="2200" b="1" dirty="0">
                <a:latin typeface="Times New Roman" panose="02020603050405020304" pitchFamily="18" charset="0"/>
                <a:cs typeface="Times New Roman" panose="02020603050405020304" pitchFamily="18" charset="0"/>
              </a:rPr>
              <a:t>表示</a:t>
            </a:r>
            <a:r>
              <a:rPr lang="en-US" altLang="zh-CN" sz="2200" b="1" dirty="0">
                <a:latin typeface="Times New Roman" panose="02020603050405020304" pitchFamily="18" charset="0"/>
                <a:cs typeface="Times New Roman" panose="02020603050405020304" pitchFamily="18" charset="0"/>
              </a:rPr>
              <a:t>α </a:t>
            </a:r>
            <a:r>
              <a:rPr lang="zh-CN" altLang="en-US" sz="2200" b="1" dirty="0">
                <a:latin typeface="Times New Roman" panose="02020603050405020304" pitchFamily="18" charset="0"/>
                <a:cs typeface="Times New Roman" panose="02020603050405020304" pitchFamily="18" charset="0"/>
              </a:rPr>
              <a:t>串长</a:t>
            </a:r>
            <a:r>
              <a:rPr lang="en-US" altLang="zh-CN"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pPr lvl="1" eaLnBrk="1" hangingPunct="1">
              <a:lnSpc>
                <a:spcPct val="110000"/>
              </a:lnSpc>
              <a:buFont typeface="Wingdings" panose="05000000000000000000" pitchFamily="2" charset="2"/>
              <a:buNone/>
            </a:pPr>
            <a:r>
              <a:rPr lang="en-US" altLang="zh-CN" sz="2200" b="1" dirty="0">
                <a:latin typeface="Times New Roman" panose="02020603050405020304" pitchFamily="18" charset="0"/>
                <a:cs typeface="Times New Roman" panose="02020603050405020304" pitchFamily="18" charset="0"/>
              </a:rPr>
              <a:t>2</a:t>
            </a:r>
            <a:r>
              <a:rPr lang="zh-CN" altLang="en-US" sz="2200" b="1" dirty="0">
                <a:latin typeface="Times New Roman" panose="02020603050405020304" pitchFamily="18" charset="0"/>
                <a:cs typeface="Times New Roman" panose="02020603050405020304" pitchFamily="18" charset="0"/>
              </a:rPr>
              <a:t>型文法：对任一产生式</a:t>
            </a:r>
            <a:r>
              <a:rPr lang="en-US" altLang="zh-CN" sz="2200" b="1" dirty="0">
                <a:latin typeface="Times New Roman" panose="02020603050405020304" pitchFamily="18" charset="0"/>
                <a:cs typeface="Times New Roman" panose="02020603050405020304" pitchFamily="18" charset="0"/>
              </a:rPr>
              <a:t>α→β</a:t>
            </a:r>
            <a:r>
              <a:rPr lang="zh-CN" altLang="en-US" sz="2200" b="1" dirty="0">
                <a:latin typeface="Times New Roman" panose="02020603050405020304" pitchFamily="18" charset="0"/>
                <a:cs typeface="Times New Roman" panose="02020603050405020304" pitchFamily="18" charset="0"/>
              </a:rPr>
              <a:t>，都有</a:t>
            </a:r>
            <a:r>
              <a:rPr lang="en-US" altLang="zh-CN" sz="2200" b="1" dirty="0">
                <a:latin typeface="Times New Roman" panose="02020603050405020304" pitchFamily="18" charset="0"/>
                <a:cs typeface="Times New Roman" panose="02020603050405020304" pitchFamily="18" charset="0"/>
              </a:rPr>
              <a:t>α∈V</a:t>
            </a:r>
            <a:r>
              <a:rPr lang="en-US" altLang="zh-CN" sz="2200" b="1" baseline="-25000" dirty="0">
                <a:latin typeface="Times New Roman" panose="02020603050405020304" pitchFamily="18" charset="0"/>
                <a:cs typeface="Times New Roman" panose="02020603050405020304" pitchFamily="18" charset="0"/>
              </a:rPr>
              <a:t>N</a:t>
            </a:r>
            <a:r>
              <a:rPr lang="en-US" altLang="zh-CN" sz="2200" b="1" dirty="0">
                <a:latin typeface="Times New Roman" panose="02020603050405020304" pitchFamily="18" charset="0"/>
                <a:cs typeface="Times New Roman" panose="02020603050405020304" pitchFamily="18" charset="0"/>
              </a:rPr>
              <a:t> </a:t>
            </a:r>
            <a:endParaRPr lang="en-US" altLang="zh-CN" sz="2200" b="1" dirty="0">
              <a:latin typeface="Times New Roman" panose="02020603050405020304" pitchFamily="18" charset="0"/>
              <a:cs typeface="Times New Roman" panose="02020603050405020304" pitchFamily="18" charset="0"/>
            </a:endParaRPr>
          </a:p>
          <a:p>
            <a:pPr lvl="1" eaLnBrk="1" hangingPunct="1">
              <a:lnSpc>
                <a:spcPct val="110000"/>
              </a:lnSpc>
              <a:buFont typeface="Wingdings" panose="05000000000000000000" pitchFamily="2" charset="2"/>
              <a:buNone/>
            </a:pPr>
            <a:r>
              <a:rPr lang="en-US" altLang="zh-CN" sz="2200" b="1" dirty="0">
                <a:latin typeface="Times New Roman" panose="02020603050405020304" pitchFamily="18" charset="0"/>
                <a:cs typeface="Times New Roman" panose="02020603050405020304" pitchFamily="18" charset="0"/>
              </a:rPr>
              <a:t>3</a:t>
            </a:r>
            <a:r>
              <a:rPr lang="zh-CN" altLang="en-US" sz="2200" b="1" dirty="0">
                <a:latin typeface="Times New Roman" panose="02020603050405020304" pitchFamily="18" charset="0"/>
                <a:cs typeface="Times New Roman" panose="02020603050405020304" pitchFamily="18" charset="0"/>
              </a:rPr>
              <a:t>型文法：任一产生式</a:t>
            </a:r>
            <a:r>
              <a:rPr lang="en-US" altLang="zh-CN" sz="2200" b="1" dirty="0">
                <a:latin typeface="Times New Roman" panose="02020603050405020304" pitchFamily="18" charset="0"/>
                <a:cs typeface="Times New Roman" panose="02020603050405020304" pitchFamily="18" charset="0"/>
              </a:rPr>
              <a:t>α→β</a:t>
            </a:r>
            <a:r>
              <a:rPr lang="zh-CN" altLang="en-US" sz="2200" b="1" dirty="0">
                <a:latin typeface="Times New Roman" panose="02020603050405020304" pitchFamily="18" charset="0"/>
                <a:cs typeface="Times New Roman" panose="02020603050405020304" pitchFamily="18" charset="0"/>
              </a:rPr>
              <a:t>的形式都为</a:t>
            </a:r>
            <a:endParaRPr lang="zh-CN" altLang="en-US" sz="2200" b="1" dirty="0">
              <a:latin typeface="Times New Roman" panose="02020603050405020304" pitchFamily="18" charset="0"/>
              <a:cs typeface="Times New Roman" panose="02020603050405020304" pitchFamily="18" charset="0"/>
            </a:endParaRPr>
          </a:p>
          <a:p>
            <a:pPr lvl="1" eaLnBrk="1" hangingPunct="1">
              <a:lnSpc>
                <a:spcPct val="110000"/>
              </a:lnSpc>
              <a:buFont typeface="Wingdings" panose="05000000000000000000" pitchFamily="2" charset="2"/>
              <a:buNone/>
            </a:pP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1</a:t>
            </a:r>
            <a:r>
              <a:rPr lang="zh-CN" altLang="en-US" sz="2200" b="1" dirty="0">
                <a:latin typeface="Times New Roman" panose="02020603050405020304" pitchFamily="18" charset="0"/>
                <a:cs typeface="Times New Roman" panose="02020603050405020304" pitchFamily="18" charset="0"/>
              </a:rPr>
              <a:t>） </a:t>
            </a:r>
            <a:r>
              <a:rPr lang="en-US" altLang="zh-CN" sz="2200" b="1" dirty="0" err="1">
                <a:latin typeface="Times New Roman" panose="02020603050405020304" pitchFamily="18" charset="0"/>
                <a:cs typeface="Times New Roman" panose="02020603050405020304" pitchFamily="18" charset="0"/>
              </a:rPr>
              <a:t>A→aB</a:t>
            </a:r>
            <a:r>
              <a:rPr lang="zh-CN" altLang="zh-CN" sz="2200" b="1" dirty="0">
                <a:latin typeface="Times New Roman" panose="02020603050405020304" pitchFamily="18" charset="0"/>
                <a:cs typeface="Times New Roman" panose="02020603050405020304" pitchFamily="18" charset="0"/>
              </a:rPr>
              <a:t>或</a:t>
            </a:r>
            <a:r>
              <a:rPr lang="en-US" altLang="zh-CN" sz="2200" b="1" dirty="0" err="1">
                <a:latin typeface="Times New Roman" panose="02020603050405020304" pitchFamily="18" charset="0"/>
                <a:cs typeface="Times New Roman" panose="02020603050405020304" pitchFamily="18" charset="0"/>
              </a:rPr>
              <a:t>A→a</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G</a:t>
            </a:r>
            <a:r>
              <a:rPr lang="zh-CN" altLang="en-US" sz="2200" b="1" dirty="0">
                <a:latin typeface="Times New Roman" panose="02020603050405020304" pitchFamily="18" charset="0"/>
                <a:cs typeface="Times New Roman" panose="02020603050405020304" pitchFamily="18" charset="0"/>
              </a:rPr>
              <a:t>为右线性文法；</a:t>
            </a:r>
            <a:endParaRPr lang="zh-CN" altLang="en-US" sz="2200" b="1" dirty="0">
              <a:latin typeface="Times New Roman" panose="02020603050405020304" pitchFamily="18" charset="0"/>
              <a:cs typeface="Times New Roman" panose="02020603050405020304" pitchFamily="18" charset="0"/>
            </a:endParaRPr>
          </a:p>
          <a:p>
            <a:pPr marL="628650" lvl="1" indent="-284480" eaLnBrk="1" hangingPunct="1">
              <a:lnSpc>
                <a:spcPct val="110000"/>
              </a:lnSpc>
              <a:buFont typeface="Wingdings" panose="05000000000000000000" pitchFamily="2" charset="2"/>
              <a:buNone/>
            </a:pP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2</a:t>
            </a:r>
            <a:r>
              <a:rPr lang="zh-CN" altLang="en-US" sz="2200" b="1" dirty="0">
                <a:latin typeface="Times New Roman" panose="02020603050405020304" pitchFamily="18" charset="0"/>
                <a:cs typeface="Times New Roman" panose="02020603050405020304" pitchFamily="18" charset="0"/>
              </a:rPr>
              <a:t>） </a:t>
            </a:r>
            <a:r>
              <a:rPr lang="en-US" altLang="zh-CN" sz="2200" b="1" dirty="0" err="1">
                <a:latin typeface="Times New Roman" panose="02020603050405020304" pitchFamily="18" charset="0"/>
                <a:cs typeface="Times New Roman" panose="02020603050405020304" pitchFamily="18" charset="0"/>
              </a:rPr>
              <a:t>A→Ba</a:t>
            </a:r>
            <a:r>
              <a:rPr lang="zh-CN" altLang="zh-CN" sz="2200" b="1" dirty="0">
                <a:latin typeface="Times New Roman" panose="02020603050405020304" pitchFamily="18" charset="0"/>
                <a:cs typeface="Times New Roman" panose="02020603050405020304" pitchFamily="18" charset="0"/>
              </a:rPr>
              <a:t>或</a:t>
            </a:r>
            <a:r>
              <a:rPr lang="en-US" altLang="zh-CN" sz="2200" b="1" dirty="0" err="1">
                <a:latin typeface="Times New Roman" panose="02020603050405020304" pitchFamily="18" charset="0"/>
                <a:cs typeface="Times New Roman" panose="02020603050405020304" pitchFamily="18" charset="0"/>
              </a:rPr>
              <a:t>A→a</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G</a:t>
            </a:r>
            <a:r>
              <a:rPr lang="zh-CN" altLang="en-US" sz="2200" b="1" dirty="0">
                <a:latin typeface="Times New Roman" panose="02020603050405020304" pitchFamily="18" charset="0"/>
                <a:cs typeface="Times New Roman" panose="02020603050405020304" pitchFamily="18" charset="0"/>
              </a:rPr>
              <a:t>为左线性文法； （都为</a:t>
            </a:r>
            <a:r>
              <a:rPr lang="en-US" altLang="zh-CN" sz="2200" b="1" dirty="0">
                <a:latin typeface="Times New Roman" panose="02020603050405020304" pitchFamily="18" charset="0"/>
                <a:cs typeface="Times New Roman" panose="02020603050405020304" pitchFamily="18" charset="0"/>
              </a:rPr>
              <a:t>3</a:t>
            </a:r>
            <a:r>
              <a:rPr lang="zh-CN" altLang="en-US" sz="2200" b="1" dirty="0">
                <a:latin typeface="Times New Roman" panose="02020603050405020304" pitchFamily="18" charset="0"/>
                <a:cs typeface="Times New Roman" panose="02020603050405020304" pitchFamily="18" charset="0"/>
              </a:rPr>
              <a:t>型文法）	</a:t>
            </a:r>
            <a:endParaRPr lang="zh-CN" altLang="en-US" sz="2200" b="1" dirty="0">
              <a:latin typeface="Times New Roman" panose="02020603050405020304" pitchFamily="18" charset="0"/>
              <a:cs typeface="Times New Roman" panose="02020603050405020304" pitchFamily="18" charset="0"/>
            </a:endParaRPr>
          </a:p>
          <a:p>
            <a:pPr lvl="1" eaLnBrk="1" hangingPunct="1">
              <a:lnSpc>
                <a:spcPct val="110000"/>
              </a:lnSpc>
              <a:buFont typeface="Wingdings" panose="05000000000000000000" pitchFamily="2" charset="2"/>
              <a:buNone/>
            </a:pPr>
            <a:r>
              <a:rPr lang="zh-CN" altLang="en-US" sz="2200" b="1" dirty="0">
                <a:latin typeface="Times New Roman" panose="02020603050405020304" pitchFamily="18" charset="0"/>
                <a:cs typeface="Times New Roman" panose="02020603050405020304" pitchFamily="18" charset="0"/>
              </a:rPr>
              <a:t>     其中</a:t>
            </a:r>
            <a:r>
              <a:rPr lang="en-US" altLang="zh-CN" sz="2200" b="1" dirty="0">
                <a:latin typeface="Times New Roman" panose="02020603050405020304" pitchFamily="18" charset="0"/>
                <a:cs typeface="Times New Roman" panose="02020603050405020304" pitchFamily="18" charset="0"/>
              </a:rPr>
              <a:t>A∈V</a:t>
            </a:r>
            <a:r>
              <a:rPr lang="en-US" altLang="zh-CN" sz="2200" b="1" baseline="-25000" dirty="0">
                <a:latin typeface="Times New Roman" panose="02020603050405020304" pitchFamily="18" charset="0"/>
                <a:cs typeface="Times New Roman" panose="02020603050405020304" pitchFamily="18" charset="0"/>
              </a:rPr>
              <a:t>N</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B∈V</a:t>
            </a:r>
            <a:r>
              <a:rPr lang="en-US" altLang="zh-CN" sz="2200" b="1" baseline="-25000" dirty="0">
                <a:latin typeface="Times New Roman" panose="02020603050405020304" pitchFamily="18" charset="0"/>
                <a:cs typeface="Times New Roman" panose="02020603050405020304" pitchFamily="18" charset="0"/>
              </a:rPr>
              <a:t>N</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a:t>
            </a:r>
            <a:r>
              <a:rPr lang="en-US" altLang="zh-CN" sz="2200" b="1" dirty="0" err="1">
                <a:latin typeface="Times New Roman" panose="02020603050405020304" pitchFamily="18" charset="0"/>
                <a:cs typeface="Times New Roman" panose="02020603050405020304" pitchFamily="18" charset="0"/>
              </a:rPr>
              <a:t>a∈V</a:t>
            </a:r>
            <a:r>
              <a:rPr lang="en-US" altLang="zh-CN" sz="2200" b="1" baseline="-25000" dirty="0" err="1">
                <a:latin typeface="Times New Roman" panose="02020603050405020304" pitchFamily="18" charset="0"/>
                <a:cs typeface="Times New Roman" panose="02020603050405020304" pitchFamily="18" charset="0"/>
              </a:rPr>
              <a:t>T</a:t>
            </a:r>
            <a:r>
              <a:rPr lang="en-US" altLang="zh-CN" sz="2200" b="1" baseline="-25000" dirty="0">
                <a:latin typeface="Times New Roman" panose="02020603050405020304" pitchFamily="18" charset="0"/>
                <a:cs typeface="Times New Roman" panose="02020603050405020304" pitchFamily="18" charset="0"/>
              </a:rPr>
              <a:t> </a:t>
            </a:r>
            <a:r>
              <a:rPr lang="en-US" altLang="zh-CN" sz="2200" b="1" baseline="30000" dirty="0">
                <a:latin typeface="Times New Roman" panose="02020603050405020304" pitchFamily="18" charset="0"/>
                <a:cs typeface="Times New Roman" panose="02020603050405020304" pitchFamily="18" charset="0"/>
              </a:rPr>
              <a:t>*</a:t>
            </a:r>
            <a:endParaRPr lang="en-US" altLang="zh-CN" sz="2200" b="1" baseline="30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083">
                                            <p:txEl>
                                              <p:pRg st="2" end="2"/>
                                            </p:txEl>
                                          </p:spTgt>
                                        </p:tgtEl>
                                        <p:attrNameLst>
                                          <p:attrName>style.visibility</p:attrName>
                                        </p:attrNameLst>
                                      </p:cBhvr>
                                      <p:to>
                                        <p:strVal val="visible"/>
                                      </p:to>
                                    </p:set>
                                    <p:animEffect transition="in" filter="dissolve">
                                      <p:cBhvr>
                                        <p:cTn id="7" dur="500"/>
                                        <p:tgtEl>
                                          <p:spTgt spid="4300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0083">
                                            <p:txEl>
                                              <p:pRg st="3" end="3"/>
                                            </p:txEl>
                                          </p:spTgt>
                                        </p:tgtEl>
                                        <p:attrNameLst>
                                          <p:attrName>style.visibility</p:attrName>
                                        </p:attrNameLst>
                                      </p:cBhvr>
                                      <p:to>
                                        <p:strVal val="visible"/>
                                      </p:to>
                                    </p:set>
                                    <p:animEffect transition="in" filter="dissolve">
                                      <p:cBhvr>
                                        <p:cTn id="12" dur="500"/>
                                        <p:tgtEl>
                                          <p:spTgt spid="4300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083">
                                            <p:txEl>
                                              <p:pRg st="4" end="4"/>
                                            </p:txEl>
                                          </p:spTgt>
                                        </p:tgtEl>
                                        <p:attrNameLst>
                                          <p:attrName>style.visibility</p:attrName>
                                        </p:attrNameLst>
                                      </p:cBhvr>
                                      <p:to>
                                        <p:strVal val="visible"/>
                                      </p:to>
                                    </p:set>
                                    <p:animEffect transition="in" filter="dissolve">
                                      <p:cBhvr>
                                        <p:cTn id="17" dur="500"/>
                                        <p:tgtEl>
                                          <p:spTgt spid="4300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083">
                                            <p:txEl>
                                              <p:pRg st="5" end="5"/>
                                            </p:txEl>
                                          </p:spTgt>
                                        </p:tgtEl>
                                        <p:attrNameLst>
                                          <p:attrName>style.visibility</p:attrName>
                                        </p:attrNameLst>
                                      </p:cBhvr>
                                      <p:to>
                                        <p:strVal val="visible"/>
                                      </p:to>
                                    </p:set>
                                    <p:animEffect transition="in" filter="dissolve">
                                      <p:cBhvr>
                                        <p:cTn id="22" dur="500"/>
                                        <p:tgtEl>
                                          <p:spTgt spid="4300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0083">
                                            <p:txEl>
                                              <p:pRg st="6" end="6"/>
                                            </p:txEl>
                                          </p:spTgt>
                                        </p:tgtEl>
                                        <p:attrNameLst>
                                          <p:attrName>style.visibility</p:attrName>
                                        </p:attrNameLst>
                                      </p:cBhvr>
                                      <p:to>
                                        <p:strVal val="visible"/>
                                      </p:to>
                                    </p:set>
                                    <p:animEffect transition="in" filter="dissolve">
                                      <p:cBhvr>
                                        <p:cTn id="27" dur="500"/>
                                        <p:tgtEl>
                                          <p:spTgt spid="43008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0083">
                                            <p:txEl>
                                              <p:pRg st="7" end="7"/>
                                            </p:txEl>
                                          </p:spTgt>
                                        </p:tgtEl>
                                        <p:attrNameLst>
                                          <p:attrName>style.visibility</p:attrName>
                                        </p:attrNameLst>
                                      </p:cBhvr>
                                      <p:to>
                                        <p:strVal val="visible"/>
                                      </p:to>
                                    </p:set>
                                    <p:animEffect transition="in" filter="dissolve">
                                      <p:cBhvr>
                                        <p:cTn id="32" dur="500"/>
                                        <p:tgtEl>
                                          <p:spTgt spid="43008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0083">
                                            <p:txEl>
                                              <p:pRg st="8" end="8"/>
                                            </p:txEl>
                                          </p:spTgt>
                                        </p:tgtEl>
                                        <p:attrNameLst>
                                          <p:attrName>style.visibility</p:attrName>
                                        </p:attrNameLst>
                                      </p:cBhvr>
                                      <p:to>
                                        <p:strVal val="visible"/>
                                      </p:to>
                                    </p:set>
                                    <p:animEffect transition="in" filter="dissolve">
                                      <p:cBhvr>
                                        <p:cTn id="37" dur="500"/>
                                        <p:tgtEl>
                                          <p:spTgt spid="43008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30083">
                                            <p:txEl>
                                              <p:pRg st="9" end="9"/>
                                            </p:txEl>
                                          </p:spTgt>
                                        </p:tgtEl>
                                        <p:attrNameLst>
                                          <p:attrName>style.visibility</p:attrName>
                                        </p:attrNameLst>
                                      </p:cBhvr>
                                      <p:to>
                                        <p:strVal val="visible"/>
                                      </p:to>
                                    </p:set>
                                    <p:animEffect transition="in" filter="dissolve">
                                      <p:cBhvr>
                                        <p:cTn id="42" dur="500"/>
                                        <p:tgtEl>
                                          <p:spTgt spid="430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ldLvl="2" autoUpdateAnimBg="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1BB61C0-77CD-4F71-86FF-8092A59F4604}"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graphicFrame>
        <p:nvGraphicFramePr>
          <p:cNvPr id="2" name="表格 1"/>
          <p:cNvGraphicFramePr>
            <a:graphicFrameLocks noGrp="1"/>
          </p:cNvGraphicFramePr>
          <p:nvPr/>
        </p:nvGraphicFramePr>
        <p:xfrm>
          <a:off x="1502642" y="1700808"/>
          <a:ext cx="6192690" cy="3337560"/>
        </p:xfrm>
        <a:graphic>
          <a:graphicData uri="http://schemas.openxmlformats.org/drawingml/2006/table">
            <a:tbl>
              <a:tblPr firstRow="1" bandRow="1">
                <a:tableStyleId>{F5AB1C69-6EDB-4FF4-983F-18BD219EF322}</a:tableStyleId>
              </a:tblPr>
              <a:tblGrid>
                <a:gridCol w="1238538"/>
                <a:gridCol w="1238538"/>
                <a:gridCol w="1238538"/>
                <a:gridCol w="1238538"/>
                <a:gridCol w="1238538"/>
              </a:tblGrid>
              <a:tr h="370840">
                <a:tc>
                  <a:txBody>
                    <a:bodyPr/>
                    <a:lstStyle/>
                    <a:p>
                      <a:r>
                        <a:rPr lang="en-US" altLang="zh-CN" dirty="0">
                          <a:solidFill>
                            <a:schemeClr val="tx1"/>
                          </a:solidFill>
                        </a:rPr>
                        <a:t>0</a:t>
                      </a:r>
                      <a:r>
                        <a:rPr lang="zh-CN" altLang="en-US" dirty="0">
                          <a:solidFill>
                            <a:schemeClr val="tx1"/>
                          </a:solidFill>
                        </a:rPr>
                        <a:t>型文法</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rgbClr val="3333CC"/>
                          </a:solidFill>
                        </a:rPr>
                        <a:t>1</a:t>
                      </a:r>
                      <a:r>
                        <a:rPr lang="zh-CN" altLang="en-US" dirty="0">
                          <a:solidFill>
                            <a:srgbClr val="3333CC"/>
                          </a:solidFill>
                        </a:rPr>
                        <a:t>型文法</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chemeClr val="tx1"/>
                          </a:solidFill>
                        </a:rPr>
                        <a:t>2</a:t>
                      </a:r>
                      <a:r>
                        <a:rPr lang="zh-CN" altLang="en-US" dirty="0">
                          <a:solidFill>
                            <a:schemeClr val="tx1"/>
                          </a:solidFill>
                        </a:rPr>
                        <a:t>型文法</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rgbClr val="3333CC"/>
                          </a:solidFill>
                        </a:rPr>
                        <a:t>3</a:t>
                      </a:r>
                      <a:r>
                        <a:rPr lang="zh-CN" altLang="en-US" dirty="0">
                          <a:solidFill>
                            <a:srgbClr val="3333CC"/>
                          </a:solidFill>
                        </a:rPr>
                        <a:t>型文法</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chemeClr val="tx1"/>
                          </a:solidFill>
                        </a:rPr>
                        <a:t>3</a:t>
                      </a:r>
                      <a:r>
                        <a:rPr lang="zh-CN" altLang="en-US" dirty="0">
                          <a:solidFill>
                            <a:schemeClr val="tx1"/>
                          </a:solidFill>
                        </a:rPr>
                        <a:t>型文法</a:t>
                      </a:r>
                      <a:endParaRPr lang="en-US" altLang="zh-C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altLang="zh-CN" dirty="0"/>
                        <a:t>(PSG)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(CSG)</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altLang="zh-CN" dirty="0"/>
                        <a:t>(CFG)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(RG)</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r>
                        <a:rPr lang="en-US" altLang="zh-CN" dirty="0"/>
                        <a:t>S</a:t>
                      </a:r>
                      <a:r>
                        <a:rPr lang="zh-CN" altLang="en-US" dirty="0"/>
                        <a:t>→</a:t>
                      </a: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3333CC"/>
                          </a:solidFill>
                        </a:rPr>
                        <a:t>S</a:t>
                      </a:r>
                      <a:r>
                        <a:rPr lang="zh-CN" altLang="en-US" dirty="0">
                          <a:solidFill>
                            <a:srgbClr val="3333CC"/>
                          </a:solidFill>
                        </a:rPr>
                        <a:t>→</a:t>
                      </a:r>
                      <a:r>
                        <a:rPr lang="en-US" altLang="zh-CN" dirty="0" err="1">
                          <a:solidFill>
                            <a:srgbClr val="3333CC"/>
                          </a:solidFill>
                        </a:rPr>
                        <a:t>aBC</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r>
                        <a:rPr lang="en-US" altLang="zh-CN" dirty="0"/>
                        <a:t>S</a:t>
                      </a:r>
                      <a:r>
                        <a:rPr lang="zh-CN" altLang="en-US" dirty="0"/>
                        <a:t>→</a:t>
                      </a:r>
                      <a:r>
                        <a:rPr lang="en-US" altLang="zh-CN" dirty="0" err="1"/>
                        <a:t>aSbc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S</a:t>
                      </a:r>
                      <a:r>
                        <a:rPr lang="zh-CN" altLang="en-US" dirty="0">
                          <a:solidFill>
                            <a:srgbClr val="3333CC"/>
                          </a:solidFill>
                        </a:rPr>
                        <a:t>→</a:t>
                      </a:r>
                      <a:r>
                        <a:rPr lang="en-US" altLang="zh-CN" dirty="0" err="1">
                          <a:solidFill>
                            <a:srgbClr val="3333CC"/>
                          </a:solidFill>
                        </a:rPr>
                        <a:t>aSBC</a:t>
                      </a:r>
                      <a:endParaRPr lang="zh-CN" altLang="en-US" b="0"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CN" dirty="0"/>
                        <a:t>E</a:t>
                      </a:r>
                      <a:r>
                        <a:rPr lang="zh-CN" altLang="en-US" dirty="0"/>
                        <a:t>→</a:t>
                      </a:r>
                      <a:r>
                        <a:rPr lang="en-US" altLang="zh-CN" dirty="0"/>
                        <a:t>E+E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S</a:t>
                      </a:r>
                      <a:r>
                        <a:rPr lang="zh-CN" altLang="en-US" dirty="0">
                          <a:solidFill>
                            <a:srgbClr val="3333CC"/>
                          </a:solidFill>
                        </a:rPr>
                        <a:t>→</a:t>
                      </a:r>
                      <a:r>
                        <a:rPr lang="en-US" altLang="zh-CN" dirty="0" err="1">
                          <a:solidFill>
                            <a:srgbClr val="3333CC"/>
                          </a:solidFill>
                        </a:rPr>
                        <a:t>a|b</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t>S</a:t>
                      </a:r>
                      <a:r>
                        <a:rPr lang="zh-CN" altLang="en-US" dirty="0"/>
                        <a:t>→</a:t>
                      </a:r>
                      <a:r>
                        <a:rPr lang="en-US" altLang="zh-CN" dirty="0" err="1"/>
                        <a:t>a|b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r>
                        <a:rPr lang="en-US" altLang="zh-CN" dirty="0"/>
                        <a:t>CB</a:t>
                      </a:r>
                      <a:r>
                        <a:rPr lang="zh-CN" altLang="en-US" dirty="0"/>
                        <a:t>→</a:t>
                      </a:r>
                      <a:r>
                        <a:rPr lang="en-US" altLang="zh-CN" dirty="0"/>
                        <a:t>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CB</a:t>
                      </a:r>
                      <a:r>
                        <a:rPr lang="zh-CN" altLang="en-US" dirty="0">
                          <a:solidFill>
                            <a:srgbClr val="3333CC"/>
                          </a:solidFill>
                        </a:rPr>
                        <a:t>→</a:t>
                      </a:r>
                      <a:r>
                        <a:rPr lang="en-US" altLang="zh-CN" dirty="0">
                          <a:solidFill>
                            <a:srgbClr val="3333CC"/>
                          </a:solidFill>
                        </a:rPr>
                        <a:t>BC</a:t>
                      </a:r>
                      <a:endParaRPr lang="zh-CN" altLang="en-US" b="0"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CN" dirty="0"/>
                        <a:t>E</a:t>
                      </a:r>
                      <a:r>
                        <a:rPr lang="zh-CN" altLang="en-US" dirty="0"/>
                        <a:t>→</a:t>
                      </a:r>
                      <a:r>
                        <a:rPr lang="en-US" altLang="zh-CN" dirty="0"/>
                        <a:t>E*E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S</a:t>
                      </a:r>
                      <a:r>
                        <a:rPr lang="zh-CN" altLang="en-US" dirty="0">
                          <a:solidFill>
                            <a:srgbClr val="3333CC"/>
                          </a:solidFill>
                        </a:rPr>
                        <a:t>→</a:t>
                      </a:r>
                      <a:r>
                        <a:rPr lang="en-US" altLang="zh-CN" dirty="0" err="1">
                          <a:solidFill>
                            <a:srgbClr val="3333CC"/>
                          </a:solidFill>
                        </a:rPr>
                        <a:t>aT|bT</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t>S</a:t>
                      </a:r>
                      <a:r>
                        <a:rPr lang="zh-CN" altLang="en-US" dirty="0"/>
                        <a:t>→</a:t>
                      </a:r>
                      <a:r>
                        <a:rPr lang="en-US" altLang="zh-CN" dirty="0" err="1"/>
                        <a:t>Ha|Hb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r>
                        <a:rPr lang="en-US" altLang="zh-CN" dirty="0" err="1">
                          <a:solidFill>
                            <a:srgbClr val="FF0000"/>
                          </a:solidFill>
                        </a:rPr>
                        <a:t>aB</a:t>
                      </a:r>
                      <a:r>
                        <a:rPr lang="zh-CN" altLang="en-US" dirty="0">
                          <a:solidFill>
                            <a:srgbClr val="FF0000"/>
                          </a:solidFill>
                        </a:rPr>
                        <a:t>→</a:t>
                      </a:r>
                      <a:r>
                        <a:rPr lang="en-US" altLang="zh-CN" dirty="0">
                          <a:solidFill>
                            <a:srgbClr val="FF0000"/>
                          </a:solidFill>
                        </a:rPr>
                        <a:t>d</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err="1">
                          <a:solidFill>
                            <a:srgbClr val="3333CC"/>
                          </a:solidFill>
                        </a:rPr>
                        <a:t>aB</a:t>
                      </a:r>
                      <a:r>
                        <a:rPr lang="zh-CN" altLang="en-US" dirty="0">
                          <a:solidFill>
                            <a:srgbClr val="3333CC"/>
                          </a:solidFill>
                        </a:rPr>
                        <a:t>→</a:t>
                      </a:r>
                      <a:r>
                        <a:rPr lang="en-US" altLang="zh-CN" dirty="0">
                          <a:solidFill>
                            <a:srgbClr val="3333CC"/>
                          </a:solidFill>
                        </a:rPr>
                        <a:t>ab</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CN" dirty="0"/>
                        <a:t>E</a:t>
                      </a:r>
                      <a:r>
                        <a:rPr lang="zh-CN" altLang="en-US" dirty="0"/>
                        <a:t>→</a:t>
                      </a:r>
                      <a:r>
                        <a:rPr lang="en-US" altLang="zh-CN" dirty="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T</a:t>
                      </a:r>
                      <a:r>
                        <a:rPr lang="zh-CN" altLang="en-US" dirty="0">
                          <a:solidFill>
                            <a:srgbClr val="3333CC"/>
                          </a:solidFill>
                        </a:rPr>
                        <a:t>→</a:t>
                      </a:r>
                      <a:r>
                        <a:rPr lang="en-US" altLang="zh-CN" dirty="0" err="1">
                          <a:solidFill>
                            <a:srgbClr val="3333CC"/>
                          </a:solidFill>
                        </a:rPr>
                        <a:t>a|b</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t>S</a:t>
                      </a:r>
                      <a:r>
                        <a:rPr lang="zh-CN" altLang="en-US" dirty="0"/>
                        <a:t>→</a:t>
                      </a:r>
                      <a:r>
                        <a:rPr lang="en-US" altLang="zh-CN" dirty="0"/>
                        <a:t>H1|H2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r>
                        <a:rPr lang="en-US" altLang="zh-CN" dirty="0" err="1"/>
                        <a:t>bB</a:t>
                      </a:r>
                      <a:r>
                        <a:rPr lang="zh-CN" altLang="en-US" dirty="0"/>
                        <a:t>→</a:t>
                      </a:r>
                      <a:r>
                        <a:rPr lang="en-US" altLang="zh-CN" dirty="0"/>
                        <a:t>bb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err="1">
                          <a:solidFill>
                            <a:srgbClr val="3333CC"/>
                          </a:solidFill>
                        </a:rPr>
                        <a:t>bB</a:t>
                      </a:r>
                      <a:r>
                        <a:rPr lang="zh-CN" altLang="en-US" dirty="0">
                          <a:solidFill>
                            <a:srgbClr val="3333CC"/>
                          </a:solidFill>
                        </a:rPr>
                        <a:t>→</a:t>
                      </a:r>
                      <a:r>
                        <a:rPr lang="en-US" altLang="zh-CN" dirty="0">
                          <a:solidFill>
                            <a:srgbClr val="3333CC"/>
                          </a:solidFill>
                        </a:rPr>
                        <a:t>bb</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CN" dirty="0"/>
                        <a:t>E</a:t>
                      </a:r>
                      <a:r>
                        <a:rPr lang="zh-CN" altLang="en-US" dirty="0"/>
                        <a:t>→</a:t>
                      </a:r>
                      <a:r>
                        <a:rPr lang="en-US" altLang="zh-CN" dirty="0"/>
                        <a:t>id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T</a:t>
                      </a:r>
                      <a:r>
                        <a:rPr lang="zh-CN" altLang="en-US" dirty="0">
                          <a:solidFill>
                            <a:srgbClr val="3333CC"/>
                          </a:solidFill>
                        </a:rPr>
                        <a:t>→</a:t>
                      </a:r>
                      <a:r>
                        <a:rPr lang="en-US" altLang="zh-CN" dirty="0">
                          <a:solidFill>
                            <a:srgbClr val="3333CC"/>
                          </a:solidFill>
                        </a:rPr>
                        <a:t>1|2</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t>H</a:t>
                      </a:r>
                      <a:r>
                        <a:rPr lang="zh-CN" altLang="en-US" dirty="0"/>
                        <a:t>→</a:t>
                      </a:r>
                      <a:r>
                        <a:rPr lang="en-US" altLang="zh-CN" dirty="0" err="1"/>
                        <a:t>Ha|Hb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r>
                        <a:rPr lang="en-US" altLang="zh-CN" dirty="0" err="1"/>
                        <a:t>bC</a:t>
                      </a:r>
                      <a:r>
                        <a:rPr lang="zh-CN" altLang="en-US" dirty="0"/>
                        <a:t>→</a:t>
                      </a: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err="1">
                          <a:solidFill>
                            <a:srgbClr val="3333CC"/>
                          </a:solidFill>
                        </a:rPr>
                        <a:t>bC</a:t>
                      </a:r>
                      <a:r>
                        <a:rPr lang="zh-CN" altLang="en-US" dirty="0">
                          <a:solidFill>
                            <a:srgbClr val="3333CC"/>
                          </a:solidFill>
                        </a:rPr>
                        <a:t>→</a:t>
                      </a:r>
                      <a:r>
                        <a:rPr lang="en-US" altLang="zh-CN" dirty="0" err="1">
                          <a:solidFill>
                            <a:srgbClr val="3333CC"/>
                          </a:solidFill>
                        </a:rPr>
                        <a:t>bc</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altLang="zh-CN" dirty="0"/>
                        <a:t>E</a:t>
                      </a:r>
                      <a:r>
                        <a:rPr lang="zh-CN" altLang="en-US" dirty="0"/>
                        <a:t>→</a:t>
                      </a:r>
                      <a:r>
                        <a:rPr lang="en-US" altLang="zh-CN" dirty="0"/>
                        <a:t>E-E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solidFill>
                            <a:srgbClr val="3333CC"/>
                          </a:solidFill>
                        </a:rPr>
                        <a:t>T</a:t>
                      </a:r>
                      <a:r>
                        <a:rPr lang="zh-CN" altLang="en-US" dirty="0">
                          <a:solidFill>
                            <a:srgbClr val="3333CC"/>
                          </a:solidFill>
                        </a:rPr>
                        <a:t>→</a:t>
                      </a:r>
                      <a:r>
                        <a:rPr lang="en-US" altLang="zh-CN" dirty="0" err="1">
                          <a:solidFill>
                            <a:srgbClr val="3333CC"/>
                          </a:solidFill>
                        </a:rPr>
                        <a:t>aT|bT</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CN" dirty="0"/>
                        <a:t>H</a:t>
                      </a:r>
                      <a:r>
                        <a:rPr lang="zh-CN" altLang="en-US" dirty="0"/>
                        <a:t>→</a:t>
                      </a:r>
                      <a:r>
                        <a:rPr lang="en-US" altLang="zh-CN" dirty="0"/>
                        <a:t>H1|H2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r>
                        <a:rPr lang="en-US" altLang="zh-CN" dirty="0" err="1"/>
                        <a:t>cC</a:t>
                      </a:r>
                      <a:r>
                        <a:rPr lang="zh-CN" altLang="en-US" dirty="0"/>
                        <a:t>→</a:t>
                      </a:r>
                      <a:r>
                        <a:rPr lang="en-US" altLang="zh-CN" dirty="0"/>
                        <a:t>cc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err="1">
                          <a:solidFill>
                            <a:srgbClr val="3333CC"/>
                          </a:solidFill>
                        </a:rPr>
                        <a:t>cC</a:t>
                      </a:r>
                      <a:r>
                        <a:rPr lang="zh-CN" altLang="en-US" dirty="0">
                          <a:solidFill>
                            <a:srgbClr val="3333CC"/>
                          </a:solidFill>
                        </a:rPr>
                        <a:t>→</a:t>
                      </a:r>
                      <a:r>
                        <a:rPr lang="en-US" altLang="zh-CN" dirty="0">
                          <a:solidFill>
                            <a:srgbClr val="3333CC"/>
                          </a:solidFill>
                        </a:rPr>
                        <a:t>cc</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a:t>E</a:t>
                      </a:r>
                      <a:r>
                        <a:rPr lang="zh-CN" altLang="en-US" dirty="0"/>
                        <a:t>→</a:t>
                      </a:r>
                      <a:r>
                        <a:rPr lang="en-US" altLang="zh-CN" dirty="0"/>
                        <a:t>E/E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rgbClr val="3333CC"/>
                          </a:solidFill>
                        </a:rPr>
                        <a:t>T</a:t>
                      </a:r>
                      <a:r>
                        <a:rPr lang="zh-CN" altLang="en-US" dirty="0">
                          <a:solidFill>
                            <a:srgbClr val="3333CC"/>
                          </a:solidFill>
                        </a:rPr>
                        <a:t>→</a:t>
                      </a:r>
                      <a:r>
                        <a:rPr lang="en-US" altLang="zh-CN" dirty="0">
                          <a:solidFill>
                            <a:srgbClr val="3333CC"/>
                          </a:solidFill>
                        </a:rPr>
                        <a:t>1T|2T</a:t>
                      </a:r>
                      <a:endParaRPr lang="zh-CN" altLang="en-US"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H</a:t>
                      </a:r>
                      <a:r>
                        <a:rPr lang="zh-CN" altLang="en-US" dirty="0"/>
                        <a:t>→</a:t>
                      </a:r>
                      <a:r>
                        <a:rPr lang="en-US" altLang="zh-CN" dirty="0" err="1"/>
                        <a:t>a|b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2"/>
          <p:cNvSpPr>
            <a:spLocks noGrp="1" noChangeArrowheads="1"/>
          </p:cNvSpPr>
          <p:nvPr>
            <p:ph type="title"/>
          </p:nvPr>
        </p:nvSpPr>
        <p:spPr>
          <a:xfrm>
            <a:off x="511175" y="277813"/>
            <a:ext cx="8175625" cy="703262"/>
          </a:xfrm>
        </p:spPr>
        <p:txBody>
          <a:bodyPr/>
          <a:lstStyle/>
          <a:p>
            <a:pPr eaLnBrk="1" hangingPunct="1"/>
            <a:r>
              <a:rPr lang="en-US" altLang="zh-CN" sz="3200" b="1" dirty="0">
                <a:latin typeface="华文细黑" panose="02010600040101010101" pitchFamily="2" charset="-122"/>
              </a:rPr>
              <a:t>Chomsky </a:t>
            </a:r>
            <a:r>
              <a:rPr lang="zh-CN" altLang="en-US" sz="3200" b="1" dirty="0">
                <a:latin typeface="华文细黑" panose="02010600040101010101" pitchFamily="2" charset="-122"/>
              </a:rPr>
              <a:t>体系</a:t>
            </a:r>
            <a:endParaRPr lang="zh-CN" altLang="en-US" sz="3200" b="1" dirty="0">
              <a:latin typeface="华文细黑" panose="020106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C97156D-BD1E-47C9-8227-D87892E1BC7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78851" name="Rectangle 3"/>
          <p:cNvSpPr>
            <a:spLocks noGrp="1" noChangeArrowheads="1"/>
          </p:cNvSpPr>
          <p:nvPr>
            <p:ph type="body" idx="1"/>
          </p:nvPr>
        </p:nvSpPr>
        <p:spPr>
          <a:xfrm>
            <a:off x="468313" y="1025525"/>
            <a:ext cx="8229600" cy="5832475"/>
          </a:xfrm>
        </p:spPr>
        <p:txBody>
          <a:bodyPr/>
          <a:lstStyle/>
          <a:p>
            <a:pPr eaLnBrk="1" hangingPunct="1">
              <a:lnSpc>
                <a:spcPct val="130000"/>
              </a:lnSpc>
            </a:pPr>
            <a:r>
              <a:rPr lang="zh-CN" altLang="en-US" sz="2800" b="1" dirty="0"/>
              <a:t>从</a:t>
            </a:r>
            <a:r>
              <a:rPr lang="zh-CN" altLang="en-US" sz="2800" b="1" dirty="0">
                <a:solidFill>
                  <a:srgbClr val="FF0000"/>
                </a:solidFill>
              </a:rPr>
              <a:t>生成语言</a:t>
            </a:r>
            <a:r>
              <a:rPr lang="zh-CN" altLang="en-US" sz="2800" b="1" dirty="0"/>
              <a:t>的角度来说，语言可由</a:t>
            </a:r>
            <a:r>
              <a:rPr lang="zh-CN" altLang="en-US" sz="2800" b="1" dirty="0">
                <a:solidFill>
                  <a:srgbClr val="3333CC"/>
                </a:solidFill>
              </a:rPr>
              <a:t>文法定义</a:t>
            </a:r>
            <a:r>
              <a:rPr lang="zh-CN" altLang="en-US" sz="2800" b="1" dirty="0"/>
              <a:t>，</a:t>
            </a:r>
            <a:endParaRPr lang="zh-CN" altLang="en-US" sz="2800" b="1" dirty="0"/>
          </a:p>
          <a:p>
            <a:pPr eaLnBrk="1" hangingPunct="1">
              <a:lnSpc>
                <a:spcPct val="130000"/>
              </a:lnSpc>
            </a:pPr>
            <a:r>
              <a:rPr lang="zh-CN" altLang="en-US" sz="2800" b="1" dirty="0"/>
              <a:t>从</a:t>
            </a:r>
            <a:r>
              <a:rPr lang="zh-CN" altLang="en-US" sz="2800" b="1" dirty="0">
                <a:solidFill>
                  <a:srgbClr val="FF0000"/>
                </a:solidFill>
              </a:rPr>
              <a:t>识别语言</a:t>
            </a:r>
            <a:r>
              <a:rPr lang="zh-CN" altLang="en-US" sz="2800" b="1" dirty="0"/>
              <a:t>的角度来说，语言可由</a:t>
            </a:r>
            <a:r>
              <a:rPr lang="zh-CN" altLang="en-US" sz="2800" b="1" dirty="0">
                <a:solidFill>
                  <a:srgbClr val="3333CC"/>
                </a:solidFill>
              </a:rPr>
              <a:t>自动机识别</a:t>
            </a:r>
            <a:r>
              <a:rPr lang="zh-CN" altLang="en-US" sz="2800" b="1" dirty="0"/>
              <a:t>。对应的关系如下：</a:t>
            </a:r>
            <a:endParaRPr lang="en-US" altLang="zh-CN" sz="2800" b="1" dirty="0"/>
          </a:p>
          <a:p>
            <a:pPr eaLnBrk="1" hangingPunct="1">
              <a:lnSpc>
                <a:spcPct val="130000"/>
              </a:lnSpc>
            </a:pPr>
            <a:r>
              <a:rPr lang="zh-CN" altLang="en-US" dirty="0"/>
              <a:t>	</a:t>
            </a:r>
            <a:r>
              <a:rPr lang="zh-CN" altLang="en-US" sz="2000" b="1" dirty="0">
                <a:solidFill>
                  <a:srgbClr val="000099"/>
                </a:solidFill>
              </a:rPr>
              <a:t>生成装置          语言	识别装置</a:t>
            </a:r>
            <a:endParaRPr lang="zh-CN" altLang="en-US" sz="2000" b="1" dirty="0">
              <a:solidFill>
                <a:srgbClr val="000099"/>
              </a:solidFill>
            </a:endParaRPr>
          </a:p>
          <a:p>
            <a:pPr eaLnBrk="1" hangingPunct="1">
              <a:lnSpc>
                <a:spcPct val="130000"/>
              </a:lnSpc>
              <a:buFont typeface="Wingdings" panose="05000000000000000000" pitchFamily="2" charset="2"/>
              <a:buNone/>
            </a:pPr>
            <a:r>
              <a:rPr lang="zh-CN" altLang="en-US" sz="2000" b="1" dirty="0"/>
              <a:t>		</a:t>
            </a:r>
            <a:r>
              <a:rPr lang="en-US" altLang="zh-CN" sz="2000" b="1" dirty="0"/>
              <a:t>0</a:t>
            </a:r>
            <a:r>
              <a:rPr lang="zh-CN" altLang="en-US" sz="2000" b="1" dirty="0"/>
              <a:t>型文法	 	</a:t>
            </a:r>
            <a:r>
              <a:rPr lang="en-US" altLang="zh-CN" sz="2000" b="1" dirty="0"/>
              <a:t>L0	</a:t>
            </a:r>
            <a:r>
              <a:rPr lang="zh-CN" altLang="en-US" sz="2000" b="1" dirty="0"/>
              <a:t>图灵机                  （递归可枚举集）	</a:t>
            </a:r>
            <a:r>
              <a:rPr lang="en-US" altLang="zh-CN" sz="2000" b="1" dirty="0"/>
              <a:t>1</a:t>
            </a:r>
            <a:r>
              <a:rPr lang="zh-CN" altLang="en-US" sz="2000" b="1" dirty="0"/>
              <a:t>型文法		</a:t>
            </a:r>
            <a:r>
              <a:rPr lang="en-US" altLang="zh-CN" sz="2000" b="1" dirty="0"/>
              <a:t>L1	</a:t>
            </a:r>
            <a:r>
              <a:rPr lang="zh-CN" altLang="en-US" sz="2000" b="1" dirty="0"/>
              <a:t>线性有界自动机	   （上下文相关语言）</a:t>
            </a:r>
            <a:endParaRPr lang="zh-CN" altLang="en-US" sz="2000" b="1" dirty="0"/>
          </a:p>
          <a:p>
            <a:pPr eaLnBrk="1" hangingPunct="1">
              <a:lnSpc>
                <a:spcPct val="130000"/>
              </a:lnSpc>
              <a:buFont typeface="Wingdings" panose="05000000000000000000" pitchFamily="2" charset="2"/>
              <a:buNone/>
            </a:pPr>
            <a:r>
              <a:rPr lang="zh-CN" altLang="en-US" sz="2000" b="1" dirty="0"/>
              <a:t>		</a:t>
            </a:r>
            <a:r>
              <a:rPr lang="en-US" altLang="zh-CN" sz="2000" b="1" dirty="0"/>
              <a:t>2</a:t>
            </a:r>
            <a:r>
              <a:rPr lang="zh-CN" altLang="en-US" sz="2000" b="1" dirty="0"/>
              <a:t>型文法		</a:t>
            </a:r>
            <a:r>
              <a:rPr lang="en-US" altLang="zh-CN" sz="2000" b="1" dirty="0"/>
              <a:t>L2	</a:t>
            </a:r>
            <a:r>
              <a:rPr lang="zh-CN" altLang="en-US" sz="2000" b="1" dirty="0"/>
              <a:t>下推自动机           （上下文无关语言）		</a:t>
            </a:r>
            <a:r>
              <a:rPr lang="en-US" altLang="zh-CN" sz="2000" b="1" dirty="0"/>
              <a:t>3</a:t>
            </a:r>
            <a:r>
              <a:rPr lang="zh-CN" altLang="en-US" sz="2000" b="1" dirty="0"/>
              <a:t>型文法		</a:t>
            </a:r>
            <a:r>
              <a:rPr lang="en-US" altLang="zh-CN" sz="2000" b="1" dirty="0"/>
              <a:t>L3	</a:t>
            </a:r>
            <a:r>
              <a:rPr lang="zh-CN" altLang="en-US" sz="2000" b="1" dirty="0"/>
              <a:t>有穷状态自动机     （正规集）</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32CB5CA-0073-416C-958C-BF393BB94438}"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79875" name="Rectangle 2"/>
          <p:cNvSpPr>
            <a:spLocks noGrp="1" noChangeArrowheads="1"/>
          </p:cNvSpPr>
          <p:nvPr>
            <p:ph type="body" idx="1"/>
          </p:nvPr>
        </p:nvSpPr>
        <p:spPr>
          <a:xfrm>
            <a:off x="395536" y="188640"/>
            <a:ext cx="9144000" cy="1441450"/>
          </a:xfrm>
        </p:spPr>
        <p:txBody>
          <a:bodyPr/>
          <a:lstStyle/>
          <a:p>
            <a:pPr eaLnBrk="1" hangingPunct="1">
              <a:buFont typeface="Wingdings" panose="05000000000000000000" pitchFamily="2" charset="2"/>
              <a:buNone/>
            </a:pPr>
            <a:r>
              <a:rPr lang="zh-CN" altLang="en-US" sz="2400" b="1" dirty="0">
                <a:latin typeface="华文细黑" panose="02010600040101010101" pitchFamily="2" charset="-122"/>
              </a:rPr>
              <a:t>例：语言的文法规则为：</a:t>
            </a:r>
            <a:endParaRPr lang="zh-CN" altLang="en-US" sz="2400" b="1" dirty="0">
              <a:latin typeface="华文细黑" panose="02010600040101010101" pitchFamily="2" charset="-122"/>
            </a:endParaRPr>
          </a:p>
          <a:p>
            <a:pPr eaLnBrk="1" hangingPunct="1">
              <a:buFont typeface="Wingdings" panose="05000000000000000000" pitchFamily="2" charset="2"/>
              <a:buNone/>
            </a:pPr>
            <a:r>
              <a:rPr lang="zh-CN" altLang="en-US" sz="2400" b="1" dirty="0">
                <a:latin typeface="华文细黑" panose="02010600040101010101" pitchFamily="2" charset="-122"/>
              </a:rPr>
              <a:t>        </a:t>
            </a:r>
            <a:r>
              <a:rPr lang="en-US" altLang="zh-CN" sz="2400" b="1" dirty="0">
                <a:latin typeface="Times New Roman" panose="02020603050405020304" pitchFamily="18" charset="0"/>
                <a:cs typeface="Times New Roman" panose="02020603050405020304" pitchFamily="18" charset="0"/>
              </a:rPr>
              <a:t>S→A | AB       A→0 | 0A       B→1 | 11</a:t>
            </a:r>
            <a:endParaRPr lang="en-US" altLang="zh-CN"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b="1" dirty="0">
                <a:latin typeface="华文细黑" panose="02010600040101010101" pitchFamily="2" charset="-122"/>
              </a:rPr>
              <a:t>       </a:t>
            </a:r>
            <a:r>
              <a:rPr lang="zh-CN" altLang="en-US" sz="2400" b="1" dirty="0">
                <a:latin typeface="华文细黑" panose="02010600040101010101" pitchFamily="2" charset="-122"/>
              </a:rPr>
              <a:t>试写出语言。</a:t>
            </a:r>
            <a:endParaRPr lang="zh-CN" altLang="en-US" sz="2400" b="1" dirty="0">
              <a:latin typeface="华文细黑" panose="02010600040101010101" pitchFamily="2" charset="-122"/>
            </a:endParaRPr>
          </a:p>
        </p:txBody>
      </p:sp>
      <p:sp>
        <p:nvSpPr>
          <p:cNvPr id="419843" name="Text Box 3"/>
          <p:cNvSpPr txBox="1">
            <a:spLocks noChangeArrowheads="1"/>
          </p:cNvSpPr>
          <p:nvPr/>
        </p:nvSpPr>
        <p:spPr bwMode="auto">
          <a:xfrm>
            <a:off x="395536" y="1339428"/>
            <a:ext cx="878522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zh-CN" altLang="en-US" b="1" dirty="0">
                <a:ea typeface="华文细黑" panose="02010600040101010101" pitchFamily="2" charset="-122"/>
                <a:cs typeface="Times New Roman" panose="02020603050405020304" pitchFamily="18" charset="0"/>
              </a:rPr>
              <a:t>解：</a:t>
            </a:r>
            <a:r>
              <a:rPr lang="en-US" altLang="zh-CN" b="1" dirty="0">
                <a:ea typeface="华文细黑" panose="02010600040101010101" pitchFamily="2" charset="-122"/>
                <a:cs typeface="Times New Roman" panose="02020603050405020304" pitchFamily="18" charset="0"/>
              </a:rPr>
              <a:t>S </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a:ea typeface="华文细黑" panose="02010600040101010101" pitchFamily="2" charset="-122"/>
                <a:cs typeface="Times New Roman" panose="02020603050405020304" pitchFamily="18" charset="0"/>
              </a:rPr>
              <a:t> A</a:t>
            </a:r>
            <a:r>
              <a:rPr lang="zh-CN" altLang="en-US" b="1" dirty="0">
                <a:ea typeface="华文细黑" panose="02010600040101010101" pitchFamily="2" charset="-122"/>
                <a:cs typeface="Times New Roman" panose="02020603050405020304" pitchFamily="18" charset="0"/>
              </a:rPr>
              <a:t>，</a:t>
            </a:r>
            <a:r>
              <a:rPr lang="en-US" altLang="zh-CN" b="1" dirty="0">
                <a:ea typeface="华文细黑" panose="02010600040101010101" pitchFamily="2" charset="-122"/>
                <a:cs typeface="Times New Roman" panose="02020603050405020304" pitchFamily="18" charset="0"/>
              </a:rPr>
              <a:t>S </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a:ea typeface="华文细黑" panose="02010600040101010101" pitchFamily="2" charset="-122"/>
                <a:cs typeface="Times New Roman" panose="02020603050405020304" pitchFamily="18" charset="0"/>
              </a:rPr>
              <a:t> AB</a:t>
            </a:r>
            <a:endParaRPr lang="en-US" altLang="zh-CN" b="1" dirty="0">
              <a:ea typeface="华文细黑" panose="02010600040101010101" pitchFamily="2" charset="-122"/>
              <a:cs typeface="Times New Roman" panose="02020603050405020304" pitchFamily="18" charset="0"/>
            </a:endParaRPr>
          </a:p>
          <a:p>
            <a:pPr eaLnBrk="1" hangingPunct="1">
              <a:lnSpc>
                <a:spcPct val="150000"/>
              </a:lnSpc>
              <a:spcBef>
                <a:spcPct val="20000"/>
              </a:spcBef>
            </a:pPr>
            <a:r>
              <a:rPr lang="en-US" altLang="zh-CN" b="1" dirty="0">
                <a:ea typeface="华文细黑" panose="02010600040101010101" pitchFamily="2" charset="-122"/>
                <a:cs typeface="Times New Roman" panose="02020603050405020304" pitchFamily="18" charset="0"/>
              </a:rPr>
              <a:t>        A </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a:ea typeface="华文细黑" panose="02010600040101010101" pitchFamily="2" charset="-122"/>
                <a:cs typeface="Times New Roman" panose="02020603050405020304" pitchFamily="18" charset="0"/>
              </a:rPr>
              <a:t> 0A </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a:ea typeface="华文细黑" panose="02010600040101010101" pitchFamily="2" charset="-122"/>
                <a:cs typeface="Times New Roman" panose="02020603050405020304" pitchFamily="18" charset="0"/>
              </a:rPr>
              <a:t> 00A </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a:ea typeface="华文细黑" panose="02010600040101010101" pitchFamily="2" charset="-122"/>
                <a:cs typeface="Times New Roman" panose="02020603050405020304" pitchFamily="18" charset="0"/>
              </a:rPr>
              <a:t> … </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a:ea typeface="华文细黑" panose="02010600040101010101" pitchFamily="2" charset="-122"/>
                <a:cs typeface="Times New Roman" panose="02020603050405020304" pitchFamily="18" charset="0"/>
              </a:rPr>
              <a:t> 00 … 00 …</a:t>
            </a:r>
            <a:endParaRPr lang="en-US" altLang="zh-CN" b="1" dirty="0">
              <a:ea typeface="华文细黑" panose="02010600040101010101" pitchFamily="2" charset="-122"/>
              <a:cs typeface="Times New Roman" panose="02020603050405020304" pitchFamily="18" charset="0"/>
            </a:endParaRPr>
          </a:p>
          <a:p>
            <a:pPr eaLnBrk="1" hangingPunct="1">
              <a:lnSpc>
                <a:spcPct val="150000"/>
              </a:lnSpc>
              <a:spcBef>
                <a:spcPct val="20000"/>
              </a:spcBef>
            </a:pPr>
            <a:r>
              <a:rPr lang="en-US" altLang="zh-CN" b="1" dirty="0">
                <a:ea typeface="华文细黑" panose="02010600040101010101" pitchFamily="2" charset="-122"/>
                <a:cs typeface="Times New Roman" panose="02020603050405020304" pitchFamily="18" charset="0"/>
              </a:rPr>
              <a:t>  ∴  </a:t>
            </a:r>
            <a:r>
              <a:rPr lang="en-US" altLang="zh-CN" b="1" dirty="0">
                <a:solidFill>
                  <a:srgbClr val="000099"/>
                </a:solidFill>
                <a:ea typeface="华文细黑" panose="02010600040101010101" pitchFamily="2" charset="-122"/>
                <a:cs typeface="Times New Roman" panose="02020603050405020304" pitchFamily="18" charset="0"/>
              </a:rPr>
              <a:t>L</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A</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={0</a:t>
            </a:r>
            <a:r>
              <a:rPr lang="en-US" altLang="zh-CN" b="1" baseline="30000" dirty="0">
                <a:solidFill>
                  <a:srgbClr val="000099"/>
                </a:solidFill>
                <a:ea typeface="华文细黑" panose="02010600040101010101" pitchFamily="2" charset="-122"/>
                <a:cs typeface="Times New Roman" panose="02020603050405020304" pitchFamily="18" charset="0"/>
              </a:rPr>
              <a:t>n</a:t>
            </a:r>
            <a:r>
              <a:rPr lang="en-US" altLang="zh-CN" b="1" dirty="0">
                <a:solidFill>
                  <a:srgbClr val="000099"/>
                </a:solidFill>
                <a:ea typeface="华文细黑" panose="02010600040101010101" pitchFamily="2" charset="-122"/>
                <a:cs typeface="Times New Roman" panose="02020603050405020304" pitchFamily="18" charset="0"/>
              </a:rPr>
              <a:t> | n≥1}</a:t>
            </a:r>
            <a:endParaRPr lang="en-US" altLang="zh-CN" b="1" dirty="0">
              <a:solidFill>
                <a:srgbClr val="000099"/>
              </a:solidFill>
              <a:ea typeface="华文细黑" panose="02010600040101010101" pitchFamily="2" charset="-122"/>
              <a:cs typeface="Times New Roman" panose="02020603050405020304" pitchFamily="18" charset="0"/>
            </a:endParaRPr>
          </a:p>
          <a:p>
            <a:pPr eaLnBrk="1" hangingPunct="1">
              <a:lnSpc>
                <a:spcPct val="150000"/>
              </a:lnSpc>
              <a:spcBef>
                <a:spcPct val="20000"/>
              </a:spcBef>
            </a:pPr>
            <a:r>
              <a:rPr lang="en-US" altLang="zh-CN" b="1" dirty="0">
                <a:ea typeface="华文细黑" panose="02010600040101010101" pitchFamily="2" charset="-122"/>
                <a:cs typeface="Times New Roman" panose="02020603050405020304" pitchFamily="18" charset="0"/>
              </a:rPr>
              <a:t>  ∵ B </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a:ea typeface="华文细黑" panose="02010600040101010101" pitchFamily="2" charset="-122"/>
                <a:cs typeface="Times New Roman" panose="02020603050405020304" pitchFamily="18" charset="0"/>
              </a:rPr>
              <a:t> 1</a:t>
            </a:r>
            <a:r>
              <a:rPr lang="zh-CN" altLang="en-US" b="1" dirty="0">
                <a:ea typeface="华文细黑" panose="02010600040101010101" pitchFamily="2" charset="-122"/>
                <a:cs typeface="Times New Roman" panose="02020603050405020304" pitchFamily="18" charset="0"/>
              </a:rPr>
              <a:t>，</a:t>
            </a:r>
            <a:r>
              <a:rPr lang="en-US" altLang="zh-CN" b="1" dirty="0">
                <a:ea typeface="华文细黑" panose="02010600040101010101" pitchFamily="2" charset="-122"/>
                <a:cs typeface="Times New Roman" panose="02020603050405020304" pitchFamily="18" charset="0"/>
              </a:rPr>
              <a:t>B </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a:ea typeface="华文细黑" panose="02010600040101010101" pitchFamily="2" charset="-122"/>
                <a:cs typeface="Times New Roman" panose="02020603050405020304" pitchFamily="18" charset="0"/>
              </a:rPr>
              <a:t> 11</a:t>
            </a:r>
            <a:endParaRPr lang="en-US" altLang="zh-CN" b="1" dirty="0">
              <a:ea typeface="华文细黑" panose="02010600040101010101" pitchFamily="2" charset="-122"/>
              <a:cs typeface="Times New Roman" panose="02020603050405020304" pitchFamily="18" charset="0"/>
            </a:endParaRPr>
          </a:p>
          <a:p>
            <a:pPr eaLnBrk="1" hangingPunct="1">
              <a:lnSpc>
                <a:spcPct val="150000"/>
              </a:lnSpc>
              <a:spcBef>
                <a:spcPct val="20000"/>
              </a:spcBef>
            </a:pPr>
            <a:r>
              <a:rPr lang="en-US" altLang="zh-CN" b="1" dirty="0">
                <a:ea typeface="华文细黑" panose="02010600040101010101" pitchFamily="2" charset="-122"/>
                <a:cs typeface="Times New Roman" panose="02020603050405020304" pitchFamily="18" charset="0"/>
              </a:rPr>
              <a:t>  </a:t>
            </a:r>
            <a:r>
              <a:rPr lang="en-US" altLang="zh-CN" b="1" dirty="0">
                <a:solidFill>
                  <a:srgbClr val="000099"/>
                </a:solidFill>
                <a:ea typeface="华文细黑" panose="02010600040101010101" pitchFamily="2" charset="-122"/>
                <a:cs typeface="Times New Roman" panose="02020603050405020304" pitchFamily="18" charset="0"/>
              </a:rPr>
              <a:t>∴ L</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B</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={1, 11}</a:t>
            </a:r>
            <a:endParaRPr lang="en-US" altLang="zh-CN" b="1" dirty="0">
              <a:solidFill>
                <a:srgbClr val="000099"/>
              </a:solidFill>
              <a:ea typeface="华文细黑" panose="02010600040101010101" pitchFamily="2" charset="-122"/>
              <a:cs typeface="Times New Roman" panose="02020603050405020304" pitchFamily="18" charset="0"/>
            </a:endParaRPr>
          </a:p>
          <a:p>
            <a:pPr eaLnBrk="1" hangingPunct="1">
              <a:lnSpc>
                <a:spcPct val="150000"/>
              </a:lnSpc>
              <a:spcBef>
                <a:spcPct val="20000"/>
              </a:spcBef>
            </a:pPr>
            <a:r>
              <a:rPr lang="en-US" altLang="zh-CN" b="1" dirty="0">
                <a:ea typeface="华文细黑" panose="02010600040101010101" pitchFamily="2" charset="-122"/>
                <a:cs typeface="Times New Roman" panose="02020603050405020304" pitchFamily="18" charset="0"/>
              </a:rPr>
              <a:t>       </a:t>
            </a:r>
            <a:r>
              <a:rPr lang="en-US" altLang="zh-CN" b="1" dirty="0">
                <a:solidFill>
                  <a:srgbClr val="000099"/>
                </a:solidFill>
                <a:ea typeface="华文细黑" panose="02010600040101010101" pitchFamily="2" charset="-122"/>
                <a:cs typeface="Times New Roman" panose="02020603050405020304" pitchFamily="18" charset="0"/>
              </a:rPr>
              <a:t>L</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S</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=L</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A</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L</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A</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L</a:t>
            </a:r>
            <a:r>
              <a:rPr lang="zh-CN" altLang="en-US" b="1" dirty="0">
                <a:solidFill>
                  <a:srgbClr val="000099"/>
                </a:solidFill>
                <a:ea typeface="华文细黑" panose="02010600040101010101" pitchFamily="2" charset="-122"/>
                <a:cs typeface="Times New Roman" panose="02020603050405020304" pitchFamily="18" charset="0"/>
              </a:rPr>
              <a:t>（</a:t>
            </a:r>
            <a:r>
              <a:rPr lang="en-US" altLang="zh-CN" b="1" dirty="0">
                <a:solidFill>
                  <a:srgbClr val="000099"/>
                </a:solidFill>
                <a:ea typeface="华文细黑" panose="02010600040101010101" pitchFamily="2" charset="-122"/>
                <a:cs typeface="Times New Roman" panose="02020603050405020304" pitchFamily="18" charset="0"/>
              </a:rPr>
              <a:t>B</a:t>
            </a:r>
            <a:r>
              <a:rPr lang="zh-CN" altLang="en-US" b="1" dirty="0">
                <a:solidFill>
                  <a:srgbClr val="000099"/>
                </a:solidFill>
                <a:ea typeface="华文细黑" panose="02010600040101010101" pitchFamily="2" charset="-122"/>
                <a:cs typeface="Times New Roman" panose="02020603050405020304" pitchFamily="18" charset="0"/>
              </a:rPr>
              <a:t>）</a:t>
            </a:r>
            <a:endParaRPr lang="zh-CN" altLang="en-US" b="1" dirty="0">
              <a:solidFill>
                <a:srgbClr val="000099"/>
              </a:solidFill>
              <a:ea typeface="华文细黑" panose="02010600040101010101" pitchFamily="2" charset="-122"/>
              <a:cs typeface="Times New Roman" panose="02020603050405020304" pitchFamily="18" charset="0"/>
            </a:endParaRPr>
          </a:p>
          <a:p>
            <a:pPr eaLnBrk="1" hangingPunct="1">
              <a:lnSpc>
                <a:spcPct val="150000"/>
              </a:lnSpc>
              <a:spcBef>
                <a:spcPct val="20000"/>
              </a:spcBef>
            </a:pPr>
            <a:r>
              <a:rPr lang="zh-CN" altLang="en-US" b="1" dirty="0">
                <a:ea typeface="华文细黑" panose="02010600040101010101" pitchFamily="2" charset="-122"/>
                <a:cs typeface="Times New Roman" panose="02020603050405020304" pitchFamily="18" charset="0"/>
              </a:rPr>
              <a:t>       </a:t>
            </a:r>
            <a:r>
              <a:rPr lang="en-US" altLang="zh-CN" b="1" dirty="0">
                <a:ea typeface="华文细黑" panose="02010600040101010101" pitchFamily="2" charset="-122"/>
                <a:cs typeface="Times New Roman" panose="02020603050405020304" pitchFamily="18" charset="0"/>
              </a:rPr>
              <a:t>L</a:t>
            </a:r>
            <a:r>
              <a:rPr lang="zh-CN" altLang="en-US" b="1" dirty="0">
                <a:ea typeface="华文细黑" panose="02010600040101010101" pitchFamily="2" charset="-122"/>
                <a:cs typeface="Times New Roman" panose="02020603050405020304" pitchFamily="18" charset="0"/>
              </a:rPr>
              <a:t>（</a:t>
            </a:r>
            <a:r>
              <a:rPr lang="en-US" altLang="zh-CN" b="1" dirty="0">
                <a:ea typeface="华文细黑" panose="02010600040101010101" pitchFamily="2" charset="-122"/>
                <a:cs typeface="Times New Roman" panose="02020603050405020304" pitchFamily="18" charset="0"/>
              </a:rPr>
              <a:t>S</a:t>
            </a:r>
            <a:r>
              <a:rPr lang="zh-CN" altLang="en-US" b="1" dirty="0">
                <a:ea typeface="华文细黑" panose="02010600040101010101" pitchFamily="2" charset="-122"/>
                <a:cs typeface="Times New Roman" panose="02020603050405020304" pitchFamily="18" charset="0"/>
              </a:rPr>
              <a:t>）</a:t>
            </a:r>
            <a:r>
              <a:rPr lang="en-US" altLang="zh-CN" b="1" dirty="0">
                <a:ea typeface="华文细黑" panose="02010600040101010101" pitchFamily="2" charset="-122"/>
                <a:cs typeface="Times New Roman" panose="02020603050405020304" pitchFamily="18" charset="0"/>
              </a:rPr>
              <a:t>={0, 00, …}∪{01, 001, 0001, …}</a:t>
            </a:r>
            <a:endParaRPr lang="en-US" altLang="zh-CN" b="1" dirty="0">
              <a:ea typeface="华文细黑" panose="02010600040101010101" pitchFamily="2" charset="-122"/>
              <a:cs typeface="Times New Roman" panose="02020603050405020304" pitchFamily="18" charset="0"/>
            </a:endParaRPr>
          </a:p>
          <a:p>
            <a:pPr eaLnBrk="1" hangingPunct="1">
              <a:lnSpc>
                <a:spcPct val="150000"/>
              </a:lnSpc>
              <a:spcBef>
                <a:spcPct val="20000"/>
              </a:spcBef>
            </a:pPr>
            <a:r>
              <a:rPr lang="en-US" altLang="zh-CN" b="1" dirty="0">
                <a:ea typeface="华文细黑" panose="02010600040101010101" pitchFamily="2" charset="-122"/>
                <a:cs typeface="Times New Roman" panose="02020603050405020304" pitchFamily="18" charset="0"/>
              </a:rPr>
              <a:t>                      ∪{011, 0011, 00011, …}</a:t>
            </a:r>
            <a:endParaRPr lang="en-US" altLang="zh-CN" b="1" dirty="0">
              <a:ea typeface="华文细黑"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43"/>
                                        </p:tgtEl>
                                        <p:attrNameLst>
                                          <p:attrName>style.visibility</p:attrName>
                                        </p:attrNameLst>
                                      </p:cBhvr>
                                      <p:to>
                                        <p:strVal val="visible"/>
                                      </p:to>
                                    </p:set>
                                    <p:animEffect transition="in" filter="blinds(horizontal)">
                                      <p:cBhvr>
                                        <p:cTn id="7" dur="500"/>
                                        <p:tgtEl>
                                          <p:spTgt spid="419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97FA2DD-1153-4656-9B28-ED3F6D9EF79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80899" name="Rectangle 2"/>
          <p:cNvSpPr>
            <a:spLocks noGrp="1" noChangeArrowheads="1"/>
          </p:cNvSpPr>
          <p:nvPr>
            <p:ph type="body" idx="1"/>
          </p:nvPr>
        </p:nvSpPr>
        <p:spPr>
          <a:xfrm>
            <a:off x="395288" y="549275"/>
            <a:ext cx="8280400" cy="5543550"/>
          </a:xfrm>
        </p:spPr>
        <p:txBody>
          <a:bodyPr/>
          <a:lstStyle/>
          <a:p>
            <a:pPr eaLnBrk="1" hangingPunct="1">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下面给出的语言在结构上有什么特点？</a:t>
            </a:r>
            <a:endParaRPr lang="zh-CN" altLang="en-US" sz="28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b="1"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）语言 </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a</a:t>
            </a:r>
            <a:r>
              <a:rPr lang="en-US" altLang="zh-CN" sz="2800" baseline="30000"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b</a:t>
            </a:r>
            <a:r>
              <a:rPr lang="en-US" altLang="zh-CN" sz="2800" baseline="30000" dirty="0" err="1">
                <a:latin typeface="Times New Roman" panose="02020603050405020304" pitchFamily="18" charset="0"/>
                <a:cs typeface="Times New Roman" panose="02020603050405020304" pitchFamily="18" charset="0"/>
              </a:rPr>
              <a:t>m</a:t>
            </a:r>
            <a:r>
              <a:rPr lang="en-US" altLang="zh-CN" sz="2800" dirty="0" err="1">
                <a:latin typeface="Times New Roman" panose="02020603050405020304" pitchFamily="18" charset="0"/>
                <a:cs typeface="Times New Roman" panose="02020603050405020304" pitchFamily="18" charset="0"/>
              </a:rPr>
              <a:t>c</a:t>
            </a:r>
            <a:r>
              <a:rPr lang="en-US" altLang="zh-CN" sz="2800" baseline="30000" dirty="0" err="1">
                <a:latin typeface="Times New Roman" panose="02020603050405020304" pitchFamily="18" charset="0"/>
                <a:cs typeface="Times New Roman" panose="02020603050405020304" pitchFamily="18" charset="0"/>
              </a:rPr>
              <a:t>m</a:t>
            </a:r>
            <a:r>
              <a:rPr lang="en-US" altLang="zh-CN" sz="2800" dirty="0" err="1">
                <a:latin typeface="Times New Roman" panose="02020603050405020304" pitchFamily="18" charset="0"/>
                <a:cs typeface="Times New Roman" panose="02020603050405020304" pitchFamily="18" charset="0"/>
              </a:rPr>
              <a:t>d</a:t>
            </a:r>
            <a:r>
              <a:rPr lang="en-US" altLang="zh-CN" sz="2800" baseline="30000" dirty="0" err="1">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n,m</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1}</a:t>
            </a:r>
            <a:endParaRPr lang="en-US" altLang="zh-CN" sz="2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）语言 </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a</a:t>
            </a:r>
            <a:r>
              <a:rPr lang="en-US" altLang="zh-CN" sz="2800" baseline="30000"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b</a:t>
            </a:r>
            <a:r>
              <a:rPr lang="en-US" altLang="zh-CN" sz="2800" baseline="30000"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c</a:t>
            </a:r>
            <a:r>
              <a:rPr lang="en-US" altLang="zh-CN" sz="2800" baseline="30000" dirty="0" err="1">
                <a:latin typeface="Times New Roman" panose="02020603050405020304" pitchFamily="18" charset="0"/>
                <a:cs typeface="Times New Roman" panose="02020603050405020304" pitchFamily="18" charset="0"/>
              </a:rPr>
              <a:t>m</a:t>
            </a:r>
            <a:r>
              <a:rPr lang="en-US" altLang="zh-CN" sz="2800" dirty="0" err="1">
                <a:latin typeface="Times New Roman" panose="02020603050405020304" pitchFamily="18" charset="0"/>
                <a:cs typeface="Times New Roman" panose="02020603050405020304" pitchFamily="18" charset="0"/>
              </a:rPr>
              <a:t>d</a:t>
            </a:r>
            <a:r>
              <a:rPr lang="en-US" altLang="zh-CN" sz="2800" baseline="30000" dirty="0" err="1">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 n,m</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1}</a:t>
            </a:r>
            <a:endParaRPr lang="en-US" altLang="zh-CN" sz="2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）语言 </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wcw</a:t>
            </a:r>
            <a:r>
              <a:rPr lang="en-US" altLang="zh-CN" sz="2800" dirty="0">
                <a:latin typeface="Times New Roman" panose="02020603050405020304" pitchFamily="18" charset="0"/>
                <a:cs typeface="Times New Roman" panose="02020603050405020304" pitchFamily="18" charset="0"/>
              </a:rPr>
              <a:t>| w</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a,b</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）语言 </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a</a:t>
            </a:r>
            <a:r>
              <a:rPr lang="en-US" altLang="zh-CN" sz="2800" baseline="30000"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b</a:t>
            </a:r>
            <a:r>
              <a:rPr lang="en-US" altLang="zh-CN" sz="2800" baseline="30000" dirty="0" err="1">
                <a:latin typeface="Times New Roman" panose="02020603050405020304" pitchFamily="18" charset="0"/>
                <a:cs typeface="Times New Roman" panose="02020603050405020304" pitchFamily="18" charset="0"/>
              </a:rPr>
              <a:t>m</a:t>
            </a:r>
            <a:r>
              <a:rPr lang="en-US" altLang="zh-CN" sz="2800" dirty="0" err="1">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 </a:t>
            </a:r>
            <a:r>
              <a:rPr lang="en-US" altLang="zh-CN" sz="2800" baseline="30000"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d</a:t>
            </a:r>
            <a:r>
              <a:rPr lang="en-US" altLang="zh-CN" sz="2800" baseline="30000" dirty="0" err="1">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 n,m</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0}</a:t>
            </a:r>
            <a:endParaRPr lang="en-US" altLang="zh-CN" sz="28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BF90D81-86FE-40E5-8DA6-0FE32E12C28D}"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21890" name="Rectangle 2"/>
          <p:cNvSpPr>
            <a:spLocks noGrp="1" noChangeArrowheads="1"/>
          </p:cNvSpPr>
          <p:nvPr>
            <p:ph type="body" idx="1"/>
          </p:nvPr>
        </p:nvSpPr>
        <p:spPr>
          <a:xfrm>
            <a:off x="323850" y="549275"/>
            <a:ext cx="8351838" cy="5543550"/>
          </a:xfrm>
        </p:spPr>
        <p:txBody>
          <a:bodyPr/>
          <a:lstStyle/>
          <a:p>
            <a:pPr eaLnBrk="1" hangingPunct="1">
              <a:lnSpc>
                <a:spcPct val="90000"/>
              </a:lnSpc>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）语言 </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b="1" baseline="30000" dirty="0" err="1">
                <a:latin typeface="Times New Roman" panose="02020603050405020304" pitchFamily="18" charset="0"/>
                <a:cs typeface="Times New Roman" panose="02020603050405020304" pitchFamily="18" charset="0"/>
              </a:rPr>
              <a:t>n</a:t>
            </a:r>
            <a:r>
              <a:rPr lang="en-US" altLang="zh-CN" sz="2800" b="1" dirty="0" err="1">
                <a:latin typeface="Times New Roman" panose="02020603050405020304" pitchFamily="18" charset="0"/>
                <a:cs typeface="Times New Roman" panose="02020603050405020304" pitchFamily="18" charset="0"/>
              </a:rPr>
              <a:t>b</a:t>
            </a:r>
            <a:r>
              <a:rPr lang="en-US" altLang="zh-CN" sz="2800" b="1" baseline="30000" dirty="0" err="1">
                <a:latin typeface="Times New Roman" panose="02020603050405020304" pitchFamily="18" charset="0"/>
                <a:cs typeface="Times New Roman" panose="02020603050405020304" pitchFamily="18" charset="0"/>
              </a:rPr>
              <a:t>m</a:t>
            </a:r>
            <a:r>
              <a:rPr lang="en-US" altLang="zh-CN" sz="2800" b="1" dirty="0" err="1">
                <a:latin typeface="Times New Roman" panose="02020603050405020304" pitchFamily="18" charset="0"/>
                <a:cs typeface="Times New Roman" panose="02020603050405020304" pitchFamily="18" charset="0"/>
              </a:rPr>
              <a:t>c</a:t>
            </a:r>
            <a:r>
              <a:rPr lang="en-US" altLang="zh-CN" sz="2800" b="1" baseline="30000" dirty="0" err="1">
                <a:latin typeface="Times New Roman" panose="02020603050405020304" pitchFamily="18" charset="0"/>
                <a:cs typeface="Times New Roman" panose="02020603050405020304" pitchFamily="18" charset="0"/>
              </a:rPr>
              <a:t>m</a:t>
            </a:r>
            <a:r>
              <a:rPr lang="en-US" altLang="zh-CN" sz="2800" b="1" dirty="0" err="1">
                <a:latin typeface="Times New Roman" panose="02020603050405020304" pitchFamily="18" charset="0"/>
                <a:cs typeface="Times New Roman" panose="02020603050405020304" pitchFamily="18" charset="0"/>
              </a:rPr>
              <a:t>d</a:t>
            </a:r>
            <a:r>
              <a:rPr lang="en-US" altLang="zh-CN" sz="2800" b="1" baseline="30000" dirty="0" err="1">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n,m</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a:t>
            </a:r>
            <a:endParaRPr lang="en-US" altLang="zh-CN" sz="2800" b="1"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解：该语言是上下文无关的。</a:t>
            </a:r>
            <a:endParaRPr lang="zh-CN" altLang="en-US" sz="2800" b="1"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S→aSd</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aAd</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A→bAc</a:t>
            </a:r>
            <a:r>
              <a:rPr lang="en-US" altLang="zh-CN" sz="2800" dirty="0">
                <a:latin typeface="Times New Roman" panose="02020603050405020304" pitchFamily="18" charset="0"/>
                <a:cs typeface="Times New Roman" panose="02020603050405020304" pitchFamily="18" charset="0"/>
              </a:rPr>
              <a:t> | </a:t>
            </a:r>
            <a:r>
              <a:rPr lang="en-US" altLang="zh-CN" sz="2800" dirty="0" err="1">
                <a:latin typeface="Times New Roman" panose="02020603050405020304" pitchFamily="18" charset="0"/>
                <a:cs typeface="Times New Roman" panose="02020603050405020304" pitchFamily="18" charset="0"/>
              </a:rPr>
              <a:t>bc</a:t>
            </a:r>
            <a:r>
              <a:rPr lang="en-US" altLang="zh-CN"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）语言 </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b="1" baseline="30000" dirty="0" err="1">
                <a:latin typeface="Times New Roman" panose="02020603050405020304" pitchFamily="18" charset="0"/>
                <a:cs typeface="Times New Roman" panose="02020603050405020304" pitchFamily="18" charset="0"/>
              </a:rPr>
              <a:t>n</a:t>
            </a:r>
            <a:r>
              <a:rPr lang="en-US" altLang="zh-CN" sz="2800" b="1" dirty="0" err="1">
                <a:latin typeface="Times New Roman" panose="02020603050405020304" pitchFamily="18" charset="0"/>
                <a:cs typeface="Times New Roman" panose="02020603050405020304" pitchFamily="18" charset="0"/>
              </a:rPr>
              <a:t>b</a:t>
            </a:r>
            <a:r>
              <a:rPr lang="en-US" altLang="zh-CN" sz="2800" b="1" baseline="30000" dirty="0" err="1">
                <a:latin typeface="Times New Roman" panose="02020603050405020304" pitchFamily="18" charset="0"/>
                <a:cs typeface="Times New Roman" panose="02020603050405020304" pitchFamily="18" charset="0"/>
              </a:rPr>
              <a:t>n</a:t>
            </a:r>
            <a:r>
              <a:rPr lang="en-US" altLang="zh-CN" sz="2800" b="1" dirty="0" err="1">
                <a:latin typeface="Times New Roman" panose="02020603050405020304" pitchFamily="18" charset="0"/>
                <a:cs typeface="Times New Roman" panose="02020603050405020304" pitchFamily="18" charset="0"/>
              </a:rPr>
              <a:t>c</a:t>
            </a:r>
            <a:r>
              <a:rPr lang="en-US" altLang="zh-CN" sz="2800" b="1" baseline="30000" dirty="0" err="1">
                <a:latin typeface="Times New Roman" panose="02020603050405020304" pitchFamily="18" charset="0"/>
                <a:cs typeface="Times New Roman" panose="02020603050405020304" pitchFamily="18" charset="0"/>
              </a:rPr>
              <a:t>m</a:t>
            </a:r>
            <a:r>
              <a:rPr lang="en-US" altLang="zh-CN" sz="2800" b="1" dirty="0" err="1">
                <a:latin typeface="Times New Roman" panose="02020603050405020304" pitchFamily="18" charset="0"/>
                <a:cs typeface="Times New Roman" panose="02020603050405020304" pitchFamily="18" charset="0"/>
              </a:rPr>
              <a:t>d</a:t>
            </a:r>
            <a:r>
              <a:rPr lang="en-US" altLang="zh-CN" sz="2800" b="1" baseline="30000" dirty="0" err="1">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 | n,m</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a:t>
            </a:r>
            <a:endParaRPr lang="en-US" altLang="zh-CN" sz="2800" b="1"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解：该语言是上下文无关的。</a:t>
            </a:r>
            <a:endParaRPr lang="zh-CN" altLang="en-US" sz="2800" b="1"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S→AB</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A→aAb</a:t>
            </a:r>
            <a:r>
              <a:rPr lang="en-US" altLang="zh-CN" sz="2800" dirty="0">
                <a:latin typeface="Times New Roman" panose="02020603050405020304" pitchFamily="18" charset="0"/>
                <a:cs typeface="Times New Roman" panose="02020603050405020304" pitchFamily="18" charset="0"/>
              </a:rPr>
              <a:t> | ab</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B→cBd</a:t>
            </a:r>
            <a:r>
              <a:rPr lang="en-US" altLang="zh-CN" sz="2800" dirty="0">
                <a:latin typeface="Times New Roman" panose="02020603050405020304" pitchFamily="18" charset="0"/>
                <a:cs typeface="Times New Roman" panose="02020603050405020304" pitchFamily="18" charset="0"/>
              </a:rPr>
              <a:t> | cd</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8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189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189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1890">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18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BBDAE0-7CD7-4EBC-AE3A-9CE4D50772A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22914" name="Rectangle 2"/>
          <p:cNvSpPr>
            <a:spLocks noGrp="1" noChangeArrowheads="1"/>
          </p:cNvSpPr>
          <p:nvPr>
            <p:ph type="body" idx="1"/>
          </p:nvPr>
        </p:nvSpPr>
        <p:spPr>
          <a:xfrm>
            <a:off x="179388" y="908050"/>
            <a:ext cx="8785100" cy="4679950"/>
          </a:xfrm>
        </p:spPr>
        <p:txBody>
          <a:bodyPr/>
          <a:lstStyle/>
          <a:p>
            <a:pPr eaLnBrk="1" hangingPunct="1">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）语言 </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wcw</a:t>
            </a:r>
            <a:r>
              <a:rPr lang="en-US" altLang="zh-CN" b="1" dirty="0">
                <a:latin typeface="Times New Roman" panose="02020603050405020304" pitchFamily="18" charset="0"/>
                <a:cs typeface="Times New Roman" panose="02020603050405020304" pitchFamily="18" charset="0"/>
              </a:rPr>
              <a:t>| w</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a,b</a:t>
            </a: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265430" indent="-265430"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解：该语言是一个抽象语言，第</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 </a:t>
            </a:r>
            <a:r>
              <a:rPr lang="en-US" altLang="zh-CN" sz="2400" b="1" dirty="0">
                <a:latin typeface="Times New Roman" panose="02020603050405020304" pitchFamily="18" charset="0"/>
                <a:cs typeface="Times New Roman" panose="02020603050405020304" pitchFamily="18" charset="0"/>
              </a:rPr>
              <a:t>w</a:t>
            </a:r>
            <a:r>
              <a:rPr lang="zh-CN" altLang="en-US" sz="2400" b="1" dirty="0">
                <a:latin typeface="Times New Roman" panose="02020603050405020304" pitchFamily="18" charset="0"/>
                <a:cs typeface="Times New Roman" panose="02020603050405020304" pitchFamily="18" charset="0"/>
              </a:rPr>
              <a:t>代表标识符的声明，第</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个</a:t>
            </a:r>
            <a:r>
              <a:rPr lang="en-US" altLang="zh-CN" sz="2400" b="1" dirty="0">
                <a:latin typeface="Times New Roman" panose="02020603050405020304" pitchFamily="18" charset="0"/>
                <a:cs typeface="Times New Roman" panose="02020603050405020304" pitchFamily="18" charset="0"/>
              </a:rPr>
              <a:t>w</a:t>
            </a:r>
            <a:r>
              <a:rPr lang="zh-CN" altLang="en-US" sz="2400" b="1" dirty="0">
                <a:latin typeface="Times New Roman" panose="02020603050405020304" pitchFamily="18" charset="0"/>
                <a:cs typeface="Times New Roman" panose="02020603050405020304" pitchFamily="18" charset="0"/>
              </a:rPr>
              <a:t>代表标识符的引用。这个语言是关于检查程序中标识符的声明应先于其使用的问题的抽象。因此该语言是</a:t>
            </a:r>
            <a:r>
              <a:rPr lang="zh-CN" altLang="en-US" sz="2400" b="1" dirty="0">
                <a:solidFill>
                  <a:srgbClr val="FF0000"/>
                </a:solidFill>
                <a:latin typeface="Times New Roman" panose="02020603050405020304" pitchFamily="18" charset="0"/>
                <a:cs typeface="Times New Roman" panose="02020603050405020304" pitchFamily="18" charset="0"/>
              </a:rPr>
              <a:t>上下文敏感</a:t>
            </a:r>
            <a:r>
              <a:rPr lang="zh-CN" altLang="en-US" sz="2400" b="1" dirty="0">
                <a:latin typeface="Times New Roman" panose="02020603050405020304" pitchFamily="18" charset="0"/>
                <a:cs typeface="Times New Roman" panose="02020603050405020304" pitchFamily="18" charset="0"/>
              </a:rPr>
              <a:t>的。</a:t>
            </a:r>
            <a:endParaRPr lang="zh-CN" altLang="en-US"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由于程序设计语言的语法特性绝大多数是上下文无关的，因此编译器是在语法分析阶段检查上下文无关的语法特性，而上下文敏感的语法特性在语义分析阶段检查。</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29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29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0394971-1C81-4640-AF67-17E1492B22A8}"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23938" name="Rectangle 2"/>
          <p:cNvSpPr>
            <a:spLocks noGrp="1" noChangeArrowheads="1"/>
          </p:cNvSpPr>
          <p:nvPr>
            <p:ph type="body" idx="1"/>
          </p:nvPr>
        </p:nvSpPr>
        <p:spPr>
          <a:xfrm>
            <a:off x="395288" y="549275"/>
            <a:ext cx="7921625" cy="5543550"/>
          </a:xfrm>
        </p:spPr>
        <p:txBody>
          <a:bodyPr/>
          <a:lstStyle/>
          <a:p>
            <a:pPr eaLnBrk="1" hangingPunct="1">
              <a:buFont typeface="Wingdings" panose="05000000000000000000" pitchFamily="2" charset="2"/>
              <a:buNone/>
            </a:pPr>
            <a:endParaRPr lang="en-US" altLang="zh-CN" sz="21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）语言 </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a</a:t>
            </a:r>
            <a:r>
              <a:rPr lang="en-US" altLang="zh-CN" b="1" baseline="30000" dirty="0" err="1">
                <a:latin typeface="Times New Roman" panose="02020603050405020304" pitchFamily="18" charset="0"/>
                <a:cs typeface="Times New Roman" panose="02020603050405020304" pitchFamily="18" charset="0"/>
              </a:rPr>
              <a:t>n</a:t>
            </a:r>
            <a:r>
              <a:rPr lang="en-US" altLang="zh-CN" b="1" dirty="0" err="1">
                <a:latin typeface="Times New Roman" panose="02020603050405020304" pitchFamily="18" charset="0"/>
                <a:cs typeface="Times New Roman" panose="02020603050405020304" pitchFamily="18" charset="0"/>
              </a:rPr>
              <a:t>b</a:t>
            </a:r>
            <a:r>
              <a:rPr lang="en-US" altLang="zh-CN" b="1" baseline="30000" dirty="0" err="1">
                <a:latin typeface="Times New Roman" panose="02020603050405020304" pitchFamily="18" charset="0"/>
                <a:cs typeface="Times New Roman" panose="02020603050405020304" pitchFamily="18" charset="0"/>
              </a:rPr>
              <a:t>m</a:t>
            </a:r>
            <a:r>
              <a:rPr lang="en-US" altLang="zh-CN" b="1" dirty="0" err="1">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 </a:t>
            </a:r>
            <a:r>
              <a:rPr lang="en-US" altLang="zh-CN" b="1" baseline="30000" dirty="0" err="1">
                <a:latin typeface="Times New Roman" panose="02020603050405020304" pitchFamily="18" charset="0"/>
                <a:cs typeface="Times New Roman" panose="02020603050405020304" pitchFamily="18" charset="0"/>
              </a:rPr>
              <a:t>n</a:t>
            </a:r>
            <a:r>
              <a:rPr lang="en-US" altLang="zh-CN" b="1" dirty="0" err="1">
                <a:latin typeface="Times New Roman" panose="02020603050405020304" pitchFamily="18" charset="0"/>
                <a:cs typeface="Times New Roman" panose="02020603050405020304" pitchFamily="18" charset="0"/>
              </a:rPr>
              <a:t>d</a:t>
            </a:r>
            <a:r>
              <a:rPr lang="en-US" altLang="zh-CN" b="1" baseline="30000" dirty="0" err="1">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 n,m</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0}</a:t>
            </a:r>
            <a:endParaRPr lang="en-US" altLang="zh-CN"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解：</a:t>
            </a:r>
            <a:endParaRPr lang="zh-CN" altLang="en-US" b="1" dirty="0">
              <a:latin typeface="Times New Roman" panose="02020603050405020304" pitchFamily="18" charset="0"/>
              <a:cs typeface="Times New Roman" panose="02020603050405020304" pitchFamily="18" charset="0"/>
            </a:endParaRPr>
          </a:p>
          <a:p>
            <a:pPr marL="88900" indent="-88900" eaLnBrk="1" hangingPunct="1">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该语言是关于检查过程声明的形参个数和过程调用的  实参个数一致的问题的抽象，是</a:t>
            </a:r>
            <a:r>
              <a:rPr lang="zh-CN" altLang="en-US" sz="2400" b="1" dirty="0">
                <a:solidFill>
                  <a:srgbClr val="FF0000"/>
                </a:solidFill>
                <a:latin typeface="Times New Roman" panose="02020603050405020304" pitchFamily="18" charset="0"/>
                <a:cs typeface="Times New Roman" panose="02020603050405020304" pitchFamily="18" charset="0"/>
              </a:rPr>
              <a:t>上下文敏感语言</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marL="265430" indent="-265430" eaLnBrk="1" hangingPunct="1">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编译器在语义分析阶段检查参数的匹配问题。</a:t>
            </a:r>
            <a:endParaRPr lang="zh-CN" altLang="en-US"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100" b="1" dirty="0">
                <a:latin typeface="Times New Roman" panose="02020603050405020304" pitchFamily="18" charset="0"/>
                <a:cs typeface="Times New Roman" panose="02020603050405020304" pitchFamily="18" charset="0"/>
              </a:rPr>
              <a:t>a</a:t>
            </a:r>
            <a:r>
              <a:rPr lang="en-US" altLang="zh-CN" sz="2100" b="1" baseline="30000" dirty="0">
                <a:latin typeface="Times New Roman" panose="02020603050405020304" pitchFamily="18" charset="0"/>
                <a:cs typeface="Times New Roman" panose="02020603050405020304" pitchFamily="18" charset="0"/>
              </a:rPr>
              <a:t>n</a:t>
            </a:r>
            <a:r>
              <a:rPr lang="zh-CN" altLang="en-US" sz="2100" b="1" dirty="0">
                <a:latin typeface="Times New Roman" panose="02020603050405020304" pitchFamily="18" charset="0"/>
                <a:cs typeface="Times New Roman" panose="02020603050405020304" pitchFamily="18" charset="0"/>
              </a:rPr>
              <a:t>，</a:t>
            </a:r>
            <a:r>
              <a:rPr lang="en-US" altLang="zh-CN" sz="2100" b="1" dirty="0" err="1">
                <a:latin typeface="Times New Roman" panose="02020603050405020304" pitchFamily="18" charset="0"/>
                <a:cs typeface="Times New Roman" panose="02020603050405020304" pitchFamily="18" charset="0"/>
              </a:rPr>
              <a:t>b</a:t>
            </a:r>
            <a:r>
              <a:rPr lang="en-US" altLang="zh-CN" sz="2100" b="1" baseline="30000" dirty="0" err="1">
                <a:latin typeface="Times New Roman" panose="02020603050405020304" pitchFamily="18" charset="0"/>
                <a:cs typeface="Times New Roman" panose="02020603050405020304" pitchFamily="18" charset="0"/>
              </a:rPr>
              <a:t>m</a:t>
            </a:r>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代表两个过程定义的形参表中形参个数分别是</a:t>
            </a:r>
            <a:r>
              <a:rPr lang="en-US" altLang="zh-CN" sz="2100" b="1" dirty="0">
                <a:latin typeface="Times New Roman" panose="02020603050405020304" pitchFamily="18" charset="0"/>
                <a:cs typeface="Times New Roman" panose="02020603050405020304" pitchFamily="18" charset="0"/>
              </a:rPr>
              <a:t>n</a:t>
            </a: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m</a:t>
            </a:r>
            <a:r>
              <a:rPr lang="zh-CN" altLang="en-US" sz="2100" b="1" dirty="0">
                <a:latin typeface="Times New Roman" panose="02020603050405020304" pitchFamily="18" charset="0"/>
                <a:cs typeface="Times New Roman" panose="02020603050405020304" pitchFamily="18" charset="0"/>
              </a:rPr>
              <a:t>。</a:t>
            </a:r>
            <a:endParaRPr lang="zh-CN" altLang="en-US" sz="21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100" b="1" dirty="0" err="1">
                <a:latin typeface="Times New Roman" panose="02020603050405020304" pitchFamily="18" charset="0"/>
                <a:cs typeface="Times New Roman" panose="02020603050405020304" pitchFamily="18" charset="0"/>
              </a:rPr>
              <a:t>c</a:t>
            </a:r>
            <a:r>
              <a:rPr lang="en-US" altLang="zh-CN" sz="2100" b="1" baseline="30000" dirty="0" err="1">
                <a:latin typeface="Times New Roman" panose="02020603050405020304" pitchFamily="18" charset="0"/>
                <a:cs typeface="Times New Roman" panose="02020603050405020304" pitchFamily="18" charset="0"/>
              </a:rPr>
              <a:t>n</a:t>
            </a:r>
            <a:r>
              <a:rPr lang="zh-CN" altLang="en-US" sz="2100" b="1" dirty="0">
                <a:latin typeface="Times New Roman" panose="02020603050405020304" pitchFamily="18" charset="0"/>
                <a:cs typeface="Times New Roman" panose="02020603050405020304" pitchFamily="18" charset="0"/>
              </a:rPr>
              <a:t>，</a:t>
            </a:r>
            <a:r>
              <a:rPr lang="en-US" altLang="zh-CN" sz="2100" b="1" dirty="0" err="1">
                <a:latin typeface="Times New Roman" panose="02020603050405020304" pitchFamily="18" charset="0"/>
                <a:cs typeface="Times New Roman" panose="02020603050405020304" pitchFamily="18" charset="0"/>
              </a:rPr>
              <a:t>d</a:t>
            </a:r>
            <a:r>
              <a:rPr lang="en-US" altLang="zh-CN" sz="2100" b="1" baseline="30000" dirty="0" err="1">
                <a:latin typeface="Times New Roman" panose="02020603050405020304" pitchFamily="18" charset="0"/>
                <a:cs typeface="Times New Roman" panose="02020603050405020304" pitchFamily="18" charset="0"/>
              </a:rPr>
              <a:t>m</a:t>
            </a:r>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代表两个过程调用的实参表中实参个数分别是</a:t>
            </a:r>
            <a:r>
              <a:rPr lang="en-US" altLang="zh-CN" sz="2100" b="1" dirty="0">
                <a:latin typeface="Times New Roman" panose="02020603050405020304" pitchFamily="18" charset="0"/>
                <a:cs typeface="Times New Roman" panose="02020603050405020304" pitchFamily="18" charset="0"/>
              </a:rPr>
              <a:t>n</a:t>
            </a:r>
            <a:r>
              <a:rPr lang="zh-CN" altLang="en-US" sz="2100" b="1" dirty="0">
                <a:latin typeface="Times New Roman" panose="02020603050405020304" pitchFamily="18" charset="0"/>
                <a:cs typeface="Times New Roman" panose="02020603050405020304" pitchFamily="18" charset="0"/>
              </a:rPr>
              <a:t>，</a:t>
            </a:r>
            <a:r>
              <a:rPr lang="en-US" altLang="zh-CN" sz="2100" b="1" dirty="0">
                <a:latin typeface="Times New Roman" panose="02020603050405020304" pitchFamily="18" charset="0"/>
                <a:cs typeface="Times New Roman" panose="02020603050405020304" pitchFamily="18" charset="0"/>
              </a:rPr>
              <a:t>m</a:t>
            </a:r>
            <a:r>
              <a:rPr lang="zh-CN" altLang="en-US" sz="2100" b="1" dirty="0">
                <a:latin typeface="Times New Roman" panose="02020603050405020304" pitchFamily="18" charset="0"/>
                <a:cs typeface="Times New Roman" panose="02020603050405020304" pitchFamily="18" charset="0"/>
              </a:rPr>
              <a:t>。</a:t>
            </a:r>
            <a:endParaRPr lang="zh-CN" altLang="en-US" sz="21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393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393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393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3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B55B4F6-E3FD-472F-A29A-9F21459E75F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86019" name="Rectangle 2"/>
          <p:cNvSpPr>
            <a:spLocks noGrp="1" noChangeArrowheads="1"/>
          </p:cNvSpPr>
          <p:nvPr>
            <p:ph type="body" idx="1"/>
          </p:nvPr>
        </p:nvSpPr>
        <p:spPr>
          <a:xfrm>
            <a:off x="539750" y="333375"/>
            <a:ext cx="8229600" cy="6264275"/>
          </a:xfrm>
        </p:spPr>
        <p:txBody>
          <a:bodyPr/>
          <a:lstStyle/>
          <a:p>
            <a:pPr eaLnBrk="1" hangingPunct="1">
              <a:lnSpc>
                <a:spcPct val="115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例题讲解  为语言</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ww</a:t>
            </a:r>
            <a:r>
              <a:rPr lang="en-US" altLang="zh-CN" sz="2400" b="1" dirty="0">
                <a:latin typeface="Times New Roman" panose="02020603050405020304" pitchFamily="18" charset="0"/>
                <a:cs typeface="Times New Roman" panose="02020603050405020304" pitchFamily="18" charset="0"/>
              </a:rPr>
              <a:t>| w</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a,b</a:t>
            </a:r>
            <a:r>
              <a:rPr lang="en-US" altLang="zh-CN" sz="2400" b="1" dirty="0">
                <a:latin typeface="Times New Roman" panose="02020603050405020304" pitchFamily="18" charset="0"/>
                <a:cs typeface="Times New Roman" panose="02020603050405020304" pitchFamily="18" charset="0"/>
              </a:rPr>
              <a:t>}</a:t>
            </a:r>
            <a:r>
              <a:rPr lang="en-US" altLang="zh-CN" sz="2400" b="1" baseline="300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，构造文法</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（杜智伟提供思路）</a:t>
            </a:r>
            <a:endParaRPr lang="zh-CN" altLang="en-US"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S→aSA|bSB|aCA|bCB|aa|bb</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aA→Aa</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bA→Ab</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bB→Bb</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aB→Ba</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CA→Ca|a</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CB→Cb|b</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循环一次，生成一对</a:t>
            </a:r>
            <a:r>
              <a:rPr lang="en-US" altLang="zh-CN" sz="2400" b="1" dirty="0" err="1">
                <a:latin typeface="Times New Roman" panose="02020603050405020304" pitchFamily="18" charset="0"/>
                <a:cs typeface="Times New Roman" panose="02020603050405020304" pitchFamily="18" charset="0"/>
              </a:rPr>
              <a:t>aA</a:t>
            </a:r>
            <a:r>
              <a:rPr lang="zh-CN" altLang="en-US" sz="2400" b="1" dirty="0">
                <a:latin typeface="Times New Roman" panose="02020603050405020304" pitchFamily="18" charset="0"/>
                <a:cs typeface="Times New Roman" panose="02020603050405020304" pitchFamily="18" charset="0"/>
              </a:rPr>
              <a:t>或</a:t>
            </a:r>
            <a:r>
              <a:rPr lang="en-US" altLang="zh-CN" sz="2400" b="1" dirty="0" err="1">
                <a:latin typeface="Times New Roman" panose="02020603050405020304" pitchFamily="18" charset="0"/>
                <a:cs typeface="Times New Roman" panose="02020603050405020304" pitchFamily="18" charset="0"/>
              </a:rPr>
              <a:t>bB</a:t>
            </a:r>
            <a:r>
              <a:rPr lang="zh-CN" altLang="en-US" sz="2400" b="1" dirty="0">
                <a:latin typeface="Times New Roman" panose="02020603050405020304" pitchFamily="18" charset="0"/>
                <a:cs typeface="Times New Roman" panose="02020603050405020304" pitchFamily="18" charset="0"/>
              </a:rPr>
              <a:t>，中间为</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、如：</a:t>
            </a:r>
            <a:r>
              <a:rPr lang="en-US" altLang="zh-CN" sz="2400" b="1" dirty="0" err="1">
                <a:latin typeface="Times New Roman" panose="02020603050405020304" pitchFamily="18" charset="0"/>
                <a:cs typeface="Times New Roman" panose="02020603050405020304" pitchFamily="18" charset="0"/>
              </a:rPr>
              <a:t>aabaC</a:t>
            </a:r>
            <a:r>
              <a:rPr lang="en-US" altLang="zh-CN" sz="2400" b="1" dirty="0" err="1">
                <a:solidFill>
                  <a:srgbClr val="CC0000"/>
                </a:solidFill>
                <a:latin typeface="Times New Roman" panose="02020603050405020304" pitchFamily="18" charset="0"/>
                <a:cs typeface="Times New Roman" panose="02020603050405020304" pitchFamily="18" charset="0"/>
              </a:rPr>
              <a:t>ABAA</a:t>
            </a:r>
            <a:endParaRPr lang="en-US" altLang="zh-CN" sz="2400" b="1" dirty="0">
              <a:solidFill>
                <a:srgbClr val="CC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DBD5882-4059-4C40-AE83-BEBDC291D474}"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1267" name="Rectangle 3"/>
          <p:cNvSpPr>
            <a:spLocks noGrp="1" noChangeArrowheads="1"/>
          </p:cNvSpPr>
          <p:nvPr>
            <p:ph type="body" idx="1"/>
          </p:nvPr>
        </p:nvSpPr>
        <p:spPr>
          <a:xfrm>
            <a:off x="468313" y="1341438"/>
            <a:ext cx="8229600" cy="4530725"/>
          </a:xfrm>
        </p:spPr>
        <p:txBody>
          <a:bodyPr/>
          <a:lstStyle/>
          <a:p>
            <a:pPr eaLnBrk="1" hangingPunct="1">
              <a:lnSpc>
                <a:spcPct val="150000"/>
              </a:lnSpc>
            </a:pPr>
            <a:r>
              <a:rPr lang="en-US" altLang="zh-CN" sz="2400" b="1" dirty="0">
                <a:latin typeface="华文细黑" panose="02010600040101010101" pitchFamily="2" charset="-122"/>
              </a:rPr>
              <a:t>&lt;</a:t>
            </a:r>
            <a:r>
              <a:rPr lang="zh-CN" altLang="en-US" sz="2400" b="1" dirty="0">
                <a:latin typeface="华文细黑" panose="02010600040101010101" pitchFamily="2" charset="-122"/>
              </a:rPr>
              <a:t>句子</a:t>
            </a:r>
            <a:r>
              <a:rPr lang="en-US" altLang="zh-CN" sz="2400" b="1" dirty="0">
                <a:latin typeface="华文细黑" panose="02010600040101010101" pitchFamily="2" charset="-122"/>
              </a:rPr>
              <a:t>&gt;</a:t>
            </a:r>
            <a:r>
              <a:rPr lang="en-US" altLang="zh-CN" sz="2400" b="1" dirty="0">
                <a:latin typeface="华文细黑" panose="02010600040101010101" pitchFamily="2" charset="-122"/>
                <a:sym typeface="Wingdings" panose="05000000000000000000" pitchFamily="2" charset="2"/>
              </a:rPr>
              <a:t>&lt;</a:t>
            </a:r>
            <a:r>
              <a:rPr lang="zh-CN" altLang="en-US" sz="2400" b="1" dirty="0">
                <a:latin typeface="华文细黑" panose="02010600040101010101" pitchFamily="2" charset="-122"/>
                <a:sym typeface="Wingdings" panose="05000000000000000000" pitchFamily="2" charset="2"/>
              </a:rPr>
              <a:t>主语</a:t>
            </a:r>
            <a:r>
              <a:rPr lang="en-US" altLang="zh-CN" sz="2400" b="1" dirty="0">
                <a:latin typeface="华文细黑" panose="02010600040101010101" pitchFamily="2" charset="-122"/>
                <a:sym typeface="Wingdings" panose="05000000000000000000" pitchFamily="2" charset="2"/>
              </a:rPr>
              <a:t>&gt;&lt;</a:t>
            </a:r>
            <a:r>
              <a:rPr lang="zh-CN" altLang="en-US" sz="2400" b="1" dirty="0">
                <a:latin typeface="华文细黑" panose="02010600040101010101" pitchFamily="2" charset="-122"/>
                <a:sym typeface="Wingdings" panose="05000000000000000000" pitchFamily="2" charset="2"/>
              </a:rPr>
              <a:t>谓语</a:t>
            </a:r>
            <a:r>
              <a:rPr lang="en-US" altLang="zh-CN" sz="2400" b="1" dirty="0">
                <a:latin typeface="华文细黑" panose="02010600040101010101" pitchFamily="2" charset="-122"/>
                <a:sym typeface="Wingdings" panose="05000000000000000000" pitchFamily="2" charset="2"/>
              </a:rPr>
              <a:t>&gt;                    &lt;</a:t>
            </a:r>
            <a:r>
              <a:rPr lang="zh-CN" altLang="en-US" sz="2400" b="1" dirty="0">
                <a:latin typeface="华文细黑" panose="02010600040101010101" pitchFamily="2" charset="-122"/>
                <a:sym typeface="Wingdings" panose="05000000000000000000" pitchFamily="2" charset="2"/>
              </a:rPr>
              <a:t>冠词</a:t>
            </a:r>
            <a:r>
              <a:rPr lang="en-US" altLang="zh-CN" sz="2400" b="1" dirty="0">
                <a:latin typeface="华文细黑" panose="02010600040101010101" pitchFamily="2" charset="-122"/>
                <a:sym typeface="Wingdings" panose="05000000000000000000" pitchFamily="2" charset="2"/>
              </a:rPr>
              <a:t>&gt;the</a:t>
            </a:r>
            <a:endParaRPr lang="en-US" altLang="zh-CN" sz="2400" b="1" dirty="0">
              <a:latin typeface="华文细黑" panose="02010600040101010101" pitchFamily="2" charset="-122"/>
              <a:sym typeface="Wingdings" panose="05000000000000000000" pitchFamily="2" charset="2"/>
            </a:endParaRPr>
          </a:p>
          <a:p>
            <a:pPr eaLnBrk="1" hangingPunct="1">
              <a:lnSpc>
                <a:spcPct val="150000"/>
              </a:lnSpc>
            </a:pPr>
            <a:r>
              <a:rPr lang="en-US" altLang="zh-CN" sz="2400" b="1" dirty="0">
                <a:latin typeface="华文细黑" panose="02010600040101010101" pitchFamily="2" charset="-122"/>
              </a:rPr>
              <a:t>&lt;</a:t>
            </a:r>
            <a:r>
              <a:rPr lang="zh-CN" altLang="en-US" sz="2400" b="1" dirty="0">
                <a:latin typeface="华文细黑" panose="02010600040101010101" pitchFamily="2" charset="-122"/>
              </a:rPr>
              <a:t>主语</a:t>
            </a:r>
            <a:r>
              <a:rPr lang="en-US" altLang="zh-CN" sz="2400" b="1" dirty="0">
                <a:latin typeface="华文细黑" panose="02010600040101010101" pitchFamily="2" charset="-122"/>
              </a:rPr>
              <a:t>&gt;</a:t>
            </a:r>
            <a:r>
              <a:rPr lang="en-US" altLang="zh-CN" sz="2400" b="1" dirty="0">
                <a:latin typeface="华文细黑" panose="02010600040101010101" pitchFamily="2" charset="-122"/>
                <a:sym typeface="Wingdings" panose="05000000000000000000" pitchFamily="2" charset="2"/>
              </a:rPr>
              <a:t>&lt;</a:t>
            </a:r>
            <a:r>
              <a:rPr lang="zh-CN" altLang="en-US" sz="2400" b="1" dirty="0">
                <a:latin typeface="华文细黑" panose="02010600040101010101" pitchFamily="2" charset="-122"/>
                <a:sym typeface="Wingdings" panose="05000000000000000000" pitchFamily="2" charset="2"/>
              </a:rPr>
              <a:t>冠词</a:t>
            </a:r>
            <a:r>
              <a:rPr lang="en-US" altLang="zh-CN" sz="2400" b="1" dirty="0">
                <a:latin typeface="华文细黑" panose="02010600040101010101" pitchFamily="2" charset="-122"/>
                <a:sym typeface="Wingdings" panose="05000000000000000000" pitchFamily="2" charset="2"/>
              </a:rPr>
              <a:t>&gt;&lt;</a:t>
            </a:r>
            <a:r>
              <a:rPr lang="zh-CN" altLang="en-US" sz="2400" b="1" dirty="0">
                <a:latin typeface="华文细黑" panose="02010600040101010101" pitchFamily="2" charset="-122"/>
                <a:sym typeface="Wingdings" panose="05000000000000000000" pitchFamily="2" charset="2"/>
              </a:rPr>
              <a:t>形容词</a:t>
            </a:r>
            <a:r>
              <a:rPr lang="en-US" altLang="zh-CN" sz="2400" b="1" dirty="0">
                <a:latin typeface="华文细黑" panose="02010600040101010101" pitchFamily="2" charset="-122"/>
                <a:sym typeface="Wingdings" panose="05000000000000000000" pitchFamily="2" charset="2"/>
              </a:rPr>
              <a:t>&gt;&lt;</a:t>
            </a:r>
            <a:r>
              <a:rPr lang="zh-CN" altLang="en-US" sz="2400" b="1" dirty="0">
                <a:latin typeface="华文细黑" panose="02010600040101010101" pitchFamily="2" charset="-122"/>
                <a:sym typeface="Wingdings" panose="05000000000000000000" pitchFamily="2" charset="2"/>
              </a:rPr>
              <a:t>名词</a:t>
            </a:r>
            <a:r>
              <a:rPr lang="en-US" altLang="zh-CN" sz="2400" b="1" dirty="0">
                <a:latin typeface="华文细黑" panose="02010600040101010101" pitchFamily="2" charset="-122"/>
                <a:sym typeface="Wingdings" panose="05000000000000000000" pitchFamily="2" charset="2"/>
              </a:rPr>
              <a:t>&gt;   &lt;</a:t>
            </a:r>
            <a:r>
              <a:rPr lang="zh-CN" altLang="en-US" sz="2400" b="1" dirty="0">
                <a:latin typeface="华文细黑" panose="02010600040101010101" pitchFamily="2" charset="-122"/>
                <a:sym typeface="Wingdings" panose="05000000000000000000" pitchFamily="2" charset="2"/>
              </a:rPr>
              <a:t>形容词</a:t>
            </a:r>
            <a:r>
              <a:rPr lang="en-US" altLang="zh-CN" sz="2400" b="1" dirty="0">
                <a:latin typeface="华文细黑" panose="02010600040101010101" pitchFamily="2" charset="-122"/>
                <a:sym typeface="Wingdings" panose="05000000000000000000" pitchFamily="2" charset="2"/>
              </a:rPr>
              <a:t>&gt;gray</a:t>
            </a:r>
            <a:endParaRPr lang="en-US" altLang="zh-CN" sz="2400" b="1" dirty="0">
              <a:latin typeface="华文细黑" panose="02010600040101010101" pitchFamily="2" charset="-122"/>
              <a:sym typeface="Wingdings" panose="05000000000000000000" pitchFamily="2" charset="2"/>
            </a:endParaRPr>
          </a:p>
          <a:p>
            <a:pPr eaLnBrk="1" hangingPunct="1">
              <a:lnSpc>
                <a:spcPct val="150000"/>
              </a:lnSpc>
            </a:pPr>
            <a:r>
              <a:rPr lang="en-US" altLang="zh-CN" sz="2400" b="1" dirty="0">
                <a:latin typeface="华文细黑" panose="02010600040101010101" pitchFamily="2" charset="-122"/>
              </a:rPr>
              <a:t>&lt;</a:t>
            </a:r>
            <a:r>
              <a:rPr lang="zh-CN" altLang="en-US" sz="2400" b="1" dirty="0">
                <a:latin typeface="华文细黑" panose="02010600040101010101" pitchFamily="2" charset="-122"/>
              </a:rPr>
              <a:t>谓语</a:t>
            </a:r>
            <a:r>
              <a:rPr lang="en-US" altLang="zh-CN" sz="2400" b="1" dirty="0">
                <a:latin typeface="华文细黑" panose="02010600040101010101" pitchFamily="2" charset="-122"/>
              </a:rPr>
              <a:t>&gt;</a:t>
            </a:r>
            <a:r>
              <a:rPr lang="en-US" altLang="zh-CN" sz="2400" b="1" dirty="0">
                <a:latin typeface="华文细黑" panose="02010600040101010101" pitchFamily="2" charset="-122"/>
                <a:sym typeface="Wingdings" panose="05000000000000000000" pitchFamily="2" charset="2"/>
              </a:rPr>
              <a:t>&lt;</a:t>
            </a:r>
            <a:r>
              <a:rPr lang="zh-CN" altLang="en-US" sz="2400" b="1" dirty="0">
                <a:latin typeface="华文细黑" panose="02010600040101010101" pitchFamily="2" charset="-122"/>
                <a:sym typeface="Wingdings" panose="05000000000000000000" pitchFamily="2" charset="2"/>
              </a:rPr>
              <a:t>动词</a:t>
            </a:r>
            <a:r>
              <a:rPr lang="en-US" altLang="zh-CN" sz="2400" b="1" dirty="0">
                <a:latin typeface="华文细黑" panose="02010600040101010101" pitchFamily="2" charset="-122"/>
                <a:sym typeface="Wingdings" panose="05000000000000000000" pitchFamily="2" charset="2"/>
              </a:rPr>
              <a:t>&gt;&lt;</a:t>
            </a:r>
            <a:r>
              <a:rPr lang="zh-CN" altLang="en-US" sz="2400" b="1" dirty="0">
                <a:latin typeface="华文细黑" panose="02010600040101010101" pitchFamily="2" charset="-122"/>
                <a:sym typeface="Wingdings" panose="05000000000000000000" pitchFamily="2" charset="2"/>
              </a:rPr>
              <a:t>直接宾语</a:t>
            </a:r>
            <a:r>
              <a:rPr lang="en-US" altLang="zh-CN" sz="2400" b="1" dirty="0">
                <a:latin typeface="华文细黑" panose="02010600040101010101" pitchFamily="2" charset="-122"/>
                <a:sym typeface="Wingdings" panose="05000000000000000000" pitchFamily="2" charset="2"/>
              </a:rPr>
              <a:t>&gt;             &lt;</a:t>
            </a:r>
            <a:r>
              <a:rPr lang="zh-CN" altLang="en-US" sz="2400" b="1" dirty="0">
                <a:latin typeface="华文细黑" panose="02010600040101010101" pitchFamily="2" charset="-122"/>
                <a:sym typeface="Wingdings" panose="05000000000000000000" pitchFamily="2" charset="2"/>
              </a:rPr>
              <a:t>助动词</a:t>
            </a:r>
            <a:r>
              <a:rPr lang="en-US" altLang="zh-CN" sz="2400" b="1" dirty="0">
                <a:latin typeface="华文细黑" panose="02010600040101010101" pitchFamily="2" charset="-122"/>
                <a:sym typeface="Wingdings" panose="05000000000000000000" pitchFamily="2" charset="2"/>
              </a:rPr>
              <a:t>&gt;will</a:t>
            </a:r>
            <a:endParaRPr lang="en-US" altLang="zh-CN" sz="2400" b="1" dirty="0">
              <a:latin typeface="华文细黑" panose="02010600040101010101" pitchFamily="2" charset="-122"/>
              <a:sym typeface="Wingdings" panose="05000000000000000000" pitchFamily="2" charset="2"/>
            </a:endParaRPr>
          </a:p>
          <a:p>
            <a:pPr eaLnBrk="1" hangingPunct="1">
              <a:lnSpc>
                <a:spcPct val="150000"/>
              </a:lnSpc>
            </a:pPr>
            <a:r>
              <a:rPr lang="en-US" altLang="zh-CN" sz="2400" b="1" dirty="0">
                <a:latin typeface="华文细黑" panose="02010600040101010101" pitchFamily="2" charset="-122"/>
              </a:rPr>
              <a:t>&lt;</a:t>
            </a:r>
            <a:r>
              <a:rPr lang="zh-CN" altLang="en-US" sz="2400" b="1" dirty="0">
                <a:latin typeface="华文细黑" panose="02010600040101010101" pitchFamily="2" charset="-122"/>
              </a:rPr>
              <a:t>动词</a:t>
            </a:r>
            <a:r>
              <a:rPr lang="en-US" altLang="zh-CN" sz="2400" b="1" dirty="0">
                <a:latin typeface="华文细黑" panose="02010600040101010101" pitchFamily="2" charset="-122"/>
              </a:rPr>
              <a:t>&gt;</a:t>
            </a:r>
            <a:r>
              <a:rPr lang="en-US" altLang="zh-CN" sz="2400" b="1" dirty="0">
                <a:latin typeface="华文细黑" panose="02010600040101010101" pitchFamily="2" charset="-122"/>
                <a:sym typeface="Wingdings" panose="05000000000000000000" pitchFamily="2" charset="2"/>
              </a:rPr>
              <a:t>&lt;</a:t>
            </a:r>
            <a:r>
              <a:rPr lang="zh-CN" altLang="en-US" sz="2400" b="1" dirty="0">
                <a:latin typeface="华文细黑" panose="02010600040101010101" pitchFamily="2" charset="-122"/>
                <a:sym typeface="Wingdings" panose="05000000000000000000" pitchFamily="2" charset="2"/>
              </a:rPr>
              <a:t>助动词</a:t>
            </a:r>
            <a:r>
              <a:rPr lang="en-US" altLang="zh-CN" sz="2400" b="1" dirty="0">
                <a:latin typeface="华文细黑" panose="02010600040101010101" pitchFamily="2" charset="-122"/>
                <a:sym typeface="Wingdings" panose="05000000000000000000" pitchFamily="2" charset="2"/>
              </a:rPr>
              <a:t>&gt;&lt;</a:t>
            </a:r>
            <a:r>
              <a:rPr lang="zh-CN" altLang="en-US" sz="2400" b="1" dirty="0">
                <a:latin typeface="华文细黑" panose="02010600040101010101" pitchFamily="2" charset="-122"/>
                <a:sym typeface="Wingdings" panose="05000000000000000000" pitchFamily="2" charset="2"/>
              </a:rPr>
              <a:t>动词原形</a:t>
            </a:r>
            <a:r>
              <a:rPr lang="en-US" altLang="zh-CN" sz="2400" b="1" dirty="0">
                <a:latin typeface="华文细黑" panose="02010600040101010101" pitchFamily="2" charset="-122"/>
                <a:sym typeface="Wingdings" panose="05000000000000000000" pitchFamily="2" charset="2"/>
              </a:rPr>
              <a:t>&gt;         &lt;</a:t>
            </a:r>
            <a:r>
              <a:rPr lang="zh-CN" altLang="en-US" sz="2400" b="1" dirty="0">
                <a:latin typeface="华文细黑" panose="02010600040101010101" pitchFamily="2" charset="-122"/>
                <a:sym typeface="Wingdings" panose="05000000000000000000" pitchFamily="2" charset="2"/>
              </a:rPr>
              <a:t>名词</a:t>
            </a:r>
            <a:r>
              <a:rPr lang="en-US" altLang="zh-CN" sz="2400" b="1" dirty="0">
                <a:latin typeface="华文细黑" panose="02010600040101010101" pitchFamily="2" charset="-122"/>
                <a:sym typeface="Wingdings" panose="05000000000000000000" pitchFamily="2" charset="2"/>
              </a:rPr>
              <a:t>&gt;wolf</a:t>
            </a:r>
            <a:endParaRPr lang="en-US" altLang="zh-CN" sz="2400" b="1" dirty="0">
              <a:latin typeface="华文细黑" panose="02010600040101010101" pitchFamily="2" charset="-122"/>
              <a:sym typeface="Wingdings" panose="05000000000000000000" pitchFamily="2" charset="2"/>
            </a:endParaRPr>
          </a:p>
          <a:p>
            <a:pPr eaLnBrk="1" hangingPunct="1">
              <a:lnSpc>
                <a:spcPct val="150000"/>
              </a:lnSpc>
            </a:pPr>
            <a:r>
              <a:rPr lang="en-US" altLang="zh-CN" sz="2400" b="1" dirty="0">
                <a:latin typeface="华文细黑" panose="02010600040101010101" pitchFamily="2" charset="-122"/>
              </a:rPr>
              <a:t>&lt;</a:t>
            </a:r>
            <a:r>
              <a:rPr lang="zh-CN" altLang="en-US" sz="2400" b="1" dirty="0">
                <a:latin typeface="华文细黑" panose="02010600040101010101" pitchFamily="2" charset="-122"/>
              </a:rPr>
              <a:t>直接宾语</a:t>
            </a:r>
            <a:r>
              <a:rPr lang="en-US" altLang="zh-CN" sz="2400" b="1" dirty="0">
                <a:latin typeface="华文细黑" panose="02010600040101010101" pitchFamily="2" charset="-122"/>
              </a:rPr>
              <a:t>&gt;</a:t>
            </a:r>
            <a:r>
              <a:rPr lang="en-US" altLang="zh-CN" sz="2400" b="1" dirty="0">
                <a:latin typeface="华文细黑" panose="02010600040101010101" pitchFamily="2" charset="-122"/>
                <a:sym typeface="Wingdings" panose="05000000000000000000" pitchFamily="2" charset="2"/>
              </a:rPr>
              <a:t>&lt;</a:t>
            </a:r>
            <a:r>
              <a:rPr lang="zh-CN" altLang="en-US" sz="2400" b="1" dirty="0">
                <a:latin typeface="华文细黑" panose="02010600040101010101" pitchFamily="2" charset="-122"/>
                <a:sym typeface="Wingdings" panose="05000000000000000000" pitchFamily="2" charset="2"/>
              </a:rPr>
              <a:t>冠词</a:t>
            </a:r>
            <a:r>
              <a:rPr lang="en-US" altLang="zh-CN" sz="2400" b="1" dirty="0">
                <a:latin typeface="华文细黑" panose="02010600040101010101" pitchFamily="2" charset="-122"/>
                <a:sym typeface="Wingdings" panose="05000000000000000000" pitchFamily="2" charset="2"/>
              </a:rPr>
              <a:t>&gt;&lt;</a:t>
            </a:r>
            <a:r>
              <a:rPr lang="zh-CN" altLang="en-US" sz="2400" b="1" dirty="0">
                <a:latin typeface="华文细黑" panose="02010600040101010101" pitchFamily="2" charset="-122"/>
                <a:sym typeface="Wingdings" panose="05000000000000000000" pitchFamily="2" charset="2"/>
              </a:rPr>
              <a:t>名词</a:t>
            </a:r>
            <a:r>
              <a:rPr lang="en-US" altLang="zh-CN" sz="2400" b="1" dirty="0">
                <a:latin typeface="华文细黑" panose="02010600040101010101" pitchFamily="2" charset="-122"/>
                <a:sym typeface="Wingdings" panose="05000000000000000000" pitchFamily="2" charset="2"/>
              </a:rPr>
              <a:t>&gt;             &lt;</a:t>
            </a:r>
            <a:r>
              <a:rPr lang="zh-CN" altLang="en-US" sz="2400" b="1" dirty="0">
                <a:latin typeface="华文细黑" panose="02010600040101010101" pitchFamily="2" charset="-122"/>
                <a:sym typeface="Wingdings" panose="05000000000000000000" pitchFamily="2" charset="2"/>
              </a:rPr>
              <a:t>名词</a:t>
            </a:r>
            <a:r>
              <a:rPr lang="en-US" altLang="zh-CN" sz="2400" b="1" dirty="0">
                <a:latin typeface="华文细黑" panose="02010600040101010101" pitchFamily="2" charset="-122"/>
                <a:sym typeface="Wingdings" panose="05000000000000000000" pitchFamily="2" charset="2"/>
              </a:rPr>
              <a:t>&gt;goat</a:t>
            </a:r>
            <a:endParaRPr lang="en-US" altLang="zh-CN" sz="2400" b="1" dirty="0">
              <a:latin typeface="华文细黑" panose="02010600040101010101" pitchFamily="2" charset="-122"/>
              <a:sym typeface="Wingdings" panose="05000000000000000000" pitchFamily="2" charset="2"/>
            </a:endParaRPr>
          </a:p>
          <a:p>
            <a:pPr eaLnBrk="1" hangingPunct="1">
              <a:lnSpc>
                <a:spcPct val="150000"/>
              </a:lnSpc>
            </a:pPr>
            <a:endParaRPr lang="en-US" altLang="zh-CN" sz="2400" b="1" dirty="0">
              <a:latin typeface="华文细黑" panose="02010600040101010101" pitchFamily="2" charset="-122"/>
            </a:endParaRPr>
          </a:p>
        </p:txBody>
      </p:sp>
      <p:sp>
        <p:nvSpPr>
          <p:cNvPr id="11268" name="Rectangle 4"/>
          <p:cNvSpPr>
            <a:spLocks noGrp="1" noChangeArrowheads="1"/>
          </p:cNvSpPr>
          <p:nvPr>
            <p:ph type="title"/>
          </p:nvPr>
        </p:nvSpPr>
        <p:spPr>
          <a:xfrm>
            <a:off x="395288" y="404813"/>
            <a:ext cx="8229600" cy="630237"/>
          </a:xfrm>
          <a:noFill/>
        </p:spPr>
        <p:txBody>
          <a:bodyPr/>
          <a:lstStyle/>
          <a:p>
            <a:pPr eaLnBrk="1" hangingPunct="1"/>
            <a:r>
              <a:rPr lang="zh-CN" altLang="en-US" sz="3600" b="1"/>
              <a:t>从示例抽象出文法描述</a:t>
            </a:r>
            <a:endParaRPr lang="zh-CN" altLang="en-US" sz="3600" b="1"/>
          </a:p>
        </p:txBody>
      </p:sp>
      <p:sp>
        <p:nvSpPr>
          <p:cNvPr id="11269" name="Text Box 5"/>
          <p:cNvSpPr txBox="1">
            <a:spLocks noChangeArrowheads="1"/>
          </p:cNvSpPr>
          <p:nvPr/>
        </p:nvSpPr>
        <p:spPr bwMode="auto">
          <a:xfrm>
            <a:off x="1403350" y="5013325"/>
            <a:ext cx="352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endParaRPr kumimoji="0" lang="zh-CN" altLang="zh-CN" b="1">
              <a:ea typeface="华文细黑" panose="02010600040101010101" pitchFamily="2" charset="-122"/>
            </a:endParaRPr>
          </a:p>
        </p:txBody>
      </p:sp>
      <p:sp>
        <p:nvSpPr>
          <p:cNvPr id="11270" name="Text Box 6"/>
          <p:cNvSpPr txBox="1">
            <a:spLocks noChangeArrowheads="1"/>
          </p:cNvSpPr>
          <p:nvPr/>
        </p:nvSpPr>
        <p:spPr bwMode="auto">
          <a:xfrm>
            <a:off x="755576" y="4787106"/>
            <a:ext cx="4392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buClr>
                <a:schemeClr val="accent1"/>
              </a:buClr>
              <a:buSzPct val="65000"/>
              <a:buFont typeface="Wingdings" panose="05000000000000000000" pitchFamily="2" charset="2"/>
              <a:buNone/>
            </a:pPr>
            <a:r>
              <a:rPr kumimoji="0" lang="zh-CN" altLang="en-US" b="1" dirty="0">
                <a:ea typeface="华文细黑" panose="02010600040101010101" pitchFamily="2" charset="-122"/>
                <a:sym typeface="Wingdings" panose="05000000000000000000" pitchFamily="2" charset="2"/>
              </a:rPr>
              <a:t>这就是</a:t>
            </a:r>
            <a:r>
              <a:rPr kumimoji="0" lang="zh-CN" altLang="en-US" b="1" dirty="0">
                <a:solidFill>
                  <a:srgbClr val="FF0000"/>
                </a:solidFill>
                <a:ea typeface="华文细黑" panose="02010600040101010101" pitchFamily="2" charset="-122"/>
                <a:sym typeface="Wingdings" panose="05000000000000000000" pitchFamily="2" charset="2"/>
              </a:rPr>
              <a:t>规则的有穷集合。</a:t>
            </a:r>
            <a:endParaRPr lang="en-US" altLang="zh-CN" dirty="0">
              <a:solidFill>
                <a:srgbClr val="FF0000"/>
              </a:solidFill>
              <a:ea typeface="华文细黑" panose="0201060004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9135D1F-3190-49D0-AE7F-7DFBBE9F401D}"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88067" name="Rectangle 2"/>
          <p:cNvSpPr>
            <a:spLocks noGrp="1" noChangeArrowheads="1"/>
          </p:cNvSpPr>
          <p:nvPr>
            <p:ph type="body" idx="1"/>
          </p:nvPr>
        </p:nvSpPr>
        <p:spPr>
          <a:xfrm>
            <a:off x="323726" y="908050"/>
            <a:ext cx="8640762" cy="4679950"/>
          </a:xfrm>
        </p:spPr>
        <p:txBody>
          <a:bodyPr/>
          <a:lstStyle/>
          <a:p>
            <a:pPr eaLnBrk="1" hangingPunct="1">
              <a:buFont typeface="Wingdings" panose="05000000000000000000" pitchFamily="2" charset="2"/>
              <a:buNone/>
            </a:pPr>
            <a:r>
              <a:rPr lang="zh-CN" altLang="en-US" sz="3200" b="1" dirty="0">
                <a:solidFill>
                  <a:srgbClr val="002060"/>
                </a:solidFill>
                <a:latin typeface="华文细黑" panose="02010600040101010101" pitchFamily="2" charset="-122"/>
              </a:rPr>
              <a:t>思考题：若</a:t>
            </a:r>
            <a:r>
              <a:rPr lang="en-US" altLang="zh-CN" sz="3200" b="1" dirty="0">
                <a:solidFill>
                  <a:srgbClr val="002060"/>
                </a:solidFill>
                <a:latin typeface="华文细黑" panose="02010600040101010101" pitchFamily="2" charset="-122"/>
              </a:rPr>
              <a:t>L=</a:t>
            </a:r>
            <a:r>
              <a:rPr lang="en-US" altLang="zh-CN" sz="3200" b="1" dirty="0">
                <a:solidFill>
                  <a:srgbClr val="002060"/>
                </a:solidFill>
              </a:rPr>
              <a:t> {</a:t>
            </a:r>
            <a:r>
              <a:rPr lang="en-US" altLang="zh-CN" sz="3200" b="1" dirty="0" err="1">
                <a:solidFill>
                  <a:srgbClr val="002060"/>
                </a:solidFill>
              </a:rPr>
              <a:t>wcw</a:t>
            </a:r>
            <a:r>
              <a:rPr lang="en-US" altLang="zh-CN" sz="3200" b="1" dirty="0">
                <a:solidFill>
                  <a:srgbClr val="002060"/>
                </a:solidFill>
              </a:rPr>
              <a:t>| w</a:t>
            </a:r>
            <a:r>
              <a:rPr lang="en-US" altLang="zh-CN" sz="3200" b="1" dirty="0">
                <a:solidFill>
                  <a:srgbClr val="002060"/>
                </a:solidFill>
                <a:sym typeface="Symbol" panose="05050102010706020507" pitchFamily="18" charset="2"/>
              </a:rPr>
              <a:t></a:t>
            </a:r>
            <a:r>
              <a:rPr lang="en-US" altLang="zh-CN" sz="3200" b="1" dirty="0">
                <a:solidFill>
                  <a:srgbClr val="002060"/>
                </a:solidFill>
              </a:rPr>
              <a:t>{</a:t>
            </a:r>
            <a:r>
              <a:rPr lang="en-US" altLang="zh-CN" sz="3200" b="1" dirty="0" err="1">
                <a:solidFill>
                  <a:srgbClr val="002060"/>
                </a:solidFill>
              </a:rPr>
              <a:t>a,b</a:t>
            </a:r>
            <a:r>
              <a:rPr lang="en-US" altLang="zh-CN" sz="3200" b="1" dirty="0">
                <a:solidFill>
                  <a:srgbClr val="002060"/>
                </a:solidFill>
              </a:rPr>
              <a:t>}*}</a:t>
            </a:r>
            <a:endParaRPr lang="en-US" altLang="zh-CN" sz="3200" b="1" dirty="0">
              <a:solidFill>
                <a:srgbClr val="002060"/>
              </a:solidFill>
            </a:endParaRPr>
          </a:p>
          <a:p>
            <a:pPr marL="0" indent="0" eaLnBrk="1" hangingPunct="1">
              <a:buFont typeface="Wingdings" panose="05000000000000000000" pitchFamily="2" charset="2"/>
              <a:buNone/>
            </a:pPr>
            <a:r>
              <a:rPr lang="en-US" altLang="zh-CN" sz="3200" b="1" dirty="0">
                <a:latin typeface="华文细黑" panose="02010600040101010101" pitchFamily="2" charset="-122"/>
              </a:rPr>
              <a:t>        </a:t>
            </a:r>
            <a:r>
              <a:rPr lang="zh-CN" altLang="en-US" sz="3200" b="1" dirty="0">
                <a:latin typeface="华文细黑" panose="02010600040101010101" pitchFamily="2" charset="-122"/>
              </a:rPr>
              <a:t>该语言是上下文无关的吗？它反映了程序设计语言的什么特性？试为其构造出相应的文法，并列举实例说明文法能够生成上述语言。该文法属于四类文法中的哪一类？</a:t>
            </a:r>
            <a:endParaRPr lang="zh-CN" altLang="en-US" sz="3200" b="1" dirty="0">
              <a:latin typeface="华文细黑" panose="02010600040101010101" pitchFamily="2" charset="-122"/>
            </a:endParaRPr>
          </a:p>
          <a:p>
            <a:pPr eaLnBrk="1" hangingPunct="1">
              <a:buFont typeface="Wingdings" panose="05000000000000000000" pitchFamily="2" charset="2"/>
              <a:buNone/>
            </a:pPr>
            <a:endParaRPr lang="en-US" altLang="zh-CN" sz="2400" b="1" dirty="0">
              <a:latin typeface="华文细黑" panose="02010600040101010101" pitchFamily="2"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9465B63-9F87-45BD-AEF0-640B7D8FB02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89091" name="Rectangle 2"/>
          <p:cNvSpPr>
            <a:spLocks noGrp="1" noChangeArrowheads="1"/>
          </p:cNvSpPr>
          <p:nvPr>
            <p:ph type="body" idx="1"/>
          </p:nvPr>
        </p:nvSpPr>
        <p:spPr>
          <a:xfrm>
            <a:off x="357188" y="836712"/>
            <a:ext cx="8429625" cy="5021163"/>
          </a:xfrm>
        </p:spPr>
        <p:txBody>
          <a:bodyPr/>
          <a:lstStyle/>
          <a:p>
            <a:pPr marL="628650" indent="-628650" eaLnBrk="1" hangingPunct="1">
              <a:lnSpc>
                <a:spcPct val="115000"/>
              </a:lnSpc>
              <a:buFont typeface="Wingdings" panose="05000000000000000000" pitchFamily="2" charset="2"/>
              <a:buNone/>
            </a:pPr>
            <a:r>
              <a:rPr lang="zh-CN" altLang="en-US" sz="2200" b="1" dirty="0">
                <a:latin typeface="Times New Roman" panose="02020603050405020304" pitchFamily="18" charset="0"/>
                <a:cs typeface="Times New Roman" panose="02020603050405020304" pitchFamily="18" charset="0"/>
              </a:rPr>
              <a:t>为语言</a:t>
            </a:r>
            <a:r>
              <a:rPr lang="en-US" altLang="zh-CN" sz="2200" b="1" dirty="0">
                <a:latin typeface="Times New Roman" panose="02020603050405020304" pitchFamily="18" charset="0"/>
                <a:cs typeface="Times New Roman" panose="02020603050405020304" pitchFamily="18" charset="0"/>
              </a:rPr>
              <a:t>{</a:t>
            </a:r>
            <a:r>
              <a:rPr lang="en-US" altLang="zh-CN" sz="2200" b="1" dirty="0" err="1">
                <a:latin typeface="Times New Roman" panose="02020603050405020304" pitchFamily="18" charset="0"/>
                <a:cs typeface="Times New Roman" panose="02020603050405020304" pitchFamily="18" charset="0"/>
              </a:rPr>
              <a:t>a</a:t>
            </a:r>
            <a:r>
              <a:rPr lang="en-US" altLang="zh-CN" sz="2200" b="1" baseline="30000" dirty="0" err="1">
                <a:latin typeface="Times New Roman" panose="02020603050405020304" pitchFamily="18" charset="0"/>
                <a:cs typeface="Times New Roman" panose="02020603050405020304" pitchFamily="18" charset="0"/>
              </a:rPr>
              <a:t>n</a:t>
            </a:r>
            <a:r>
              <a:rPr lang="en-US" altLang="zh-CN" sz="2200" b="1" dirty="0" err="1">
                <a:latin typeface="Times New Roman" panose="02020603050405020304" pitchFamily="18" charset="0"/>
                <a:cs typeface="Times New Roman" panose="02020603050405020304" pitchFamily="18" charset="0"/>
              </a:rPr>
              <a:t>b</a:t>
            </a:r>
            <a:r>
              <a:rPr lang="en-US" altLang="zh-CN" sz="2200" b="1" baseline="30000" dirty="0" err="1">
                <a:latin typeface="Times New Roman" panose="02020603050405020304" pitchFamily="18" charset="0"/>
                <a:cs typeface="Times New Roman" panose="02020603050405020304" pitchFamily="18" charset="0"/>
              </a:rPr>
              <a:t>m</a:t>
            </a:r>
            <a:r>
              <a:rPr lang="en-US" altLang="zh-CN" sz="2200" b="1" dirty="0" err="1">
                <a:latin typeface="Times New Roman" panose="02020603050405020304" pitchFamily="18" charset="0"/>
                <a:cs typeface="Times New Roman" panose="02020603050405020304" pitchFamily="18" charset="0"/>
              </a:rPr>
              <a:t>c</a:t>
            </a:r>
            <a:r>
              <a:rPr lang="en-US" altLang="zh-CN" sz="2200" b="1" dirty="0">
                <a:latin typeface="Times New Roman" panose="02020603050405020304" pitchFamily="18" charset="0"/>
                <a:cs typeface="Times New Roman" panose="02020603050405020304" pitchFamily="18" charset="0"/>
              </a:rPr>
              <a:t> </a:t>
            </a:r>
            <a:r>
              <a:rPr lang="en-US" altLang="zh-CN" sz="2200" b="1" baseline="30000" dirty="0" err="1">
                <a:solidFill>
                  <a:srgbClr val="002060"/>
                </a:solidFill>
                <a:latin typeface="Times New Roman" panose="02020603050405020304" pitchFamily="18" charset="0"/>
                <a:cs typeface="Times New Roman" panose="02020603050405020304" pitchFamily="18" charset="0"/>
              </a:rPr>
              <a:t>n</a:t>
            </a:r>
            <a:r>
              <a:rPr lang="en-US" altLang="zh-CN" sz="2200" b="1" dirty="0" err="1">
                <a:solidFill>
                  <a:srgbClr val="002060"/>
                </a:solidFill>
                <a:latin typeface="Times New Roman" panose="02020603050405020304" pitchFamily="18" charset="0"/>
                <a:cs typeface="Times New Roman" panose="02020603050405020304" pitchFamily="18" charset="0"/>
              </a:rPr>
              <a:t>d</a:t>
            </a:r>
            <a:r>
              <a:rPr lang="en-US" altLang="zh-CN" sz="2200" b="1" baseline="30000" dirty="0" err="1">
                <a:solidFill>
                  <a:srgbClr val="002060"/>
                </a:solidFill>
                <a:latin typeface="Times New Roman" panose="02020603050405020304" pitchFamily="18" charset="0"/>
                <a:cs typeface="Times New Roman" panose="02020603050405020304" pitchFamily="18" charset="0"/>
              </a:rPr>
              <a:t>m</a:t>
            </a:r>
            <a:r>
              <a:rPr lang="en-US" altLang="zh-CN" sz="2200" b="1" dirty="0">
                <a:latin typeface="Times New Roman" panose="02020603050405020304" pitchFamily="18" charset="0"/>
                <a:cs typeface="Times New Roman" panose="02020603050405020304" pitchFamily="18" charset="0"/>
              </a:rPr>
              <a:t>| n,m</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0}</a:t>
            </a:r>
            <a:r>
              <a:rPr lang="zh-CN" altLang="en-US" sz="2200" b="1" dirty="0">
                <a:latin typeface="Times New Roman" panose="02020603050405020304" pitchFamily="18" charset="0"/>
                <a:cs typeface="Times New Roman" panose="02020603050405020304" pitchFamily="18" charset="0"/>
              </a:rPr>
              <a:t>构造文法</a:t>
            </a:r>
            <a:endParaRPr lang="en-US" altLang="zh-CN" sz="2200" b="1" dirty="0">
              <a:latin typeface="Times New Roman" panose="02020603050405020304" pitchFamily="18" charset="0"/>
              <a:cs typeface="Times New Roman" panose="02020603050405020304" pitchFamily="18" charset="0"/>
            </a:endParaRPr>
          </a:p>
          <a:p>
            <a:pPr marL="541655" indent="-541655" eaLnBrk="1" hangingPunct="1">
              <a:lnSpc>
                <a:spcPct val="115000"/>
              </a:lnSpc>
              <a:buFont typeface="Wingdings" panose="05000000000000000000" pitchFamily="2" charset="2"/>
              <a:buNone/>
            </a:pPr>
            <a:r>
              <a:rPr lang="en-US" altLang="zh-CN" sz="2200" b="1" dirty="0">
                <a:solidFill>
                  <a:srgbClr val="CC0000"/>
                </a:solidFill>
                <a:latin typeface="Times New Roman" panose="02020603050405020304" pitchFamily="18" charset="0"/>
                <a:cs typeface="Times New Roman" panose="02020603050405020304" pitchFamily="18" charset="0"/>
              </a:rPr>
              <a:t>        </a:t>
            </a:r>
            <a:r>
              <a:rPr lang="zh-CN" altLang="en-US" sz="2200" b="1" dirty="0">
                <a:solidFill>
                  <a:srgbClr val="CC0000"/>
                </a:solidFill>
                <a:latin typeface="Times New Roman" panose="02020603050405020304" pitchFamily="18" charset="0"/>
                <a:cs typeface="Times New Roman" panose="02020603050405020304" pitchFamily="18" charset="0"/>
              </a:rPr>
              <a:t>思路：</a:t>
            </a:r>
            <a:r>
              <a:rPr lang="zh-CN" altLang="en-US" sz="2200" b="1" dirty="0">
                <a:solidFill>
                  <a:srgbClr val="003399"/>
                </a:solidFill>
                <a:latin typeface="Times New Roman" panose="02020603050405020304" pitchFamily="18" charset="0"/>
                <a:cs typeface="Times New Roman" panose="02020603050405020304" pitchFamily="18" charset="0"/>
              </a:rPr>
              <a:t>首先生成</a:t>
            </a:r>
            <a:r>
              <a:rPr lang="en-US" altLang="zh-CN" sz="2200" b="1" dirty="0" err="1">
                <a:latin typeface="Times New Roman" panose="02020603050405020304" pitchFamily="18" charset="0"/>
                <a:cs typeface="Times New Roman" panose="02020603050405020304" pitchFamily="18" charset="0"/>
              </a:rPr>
              <a:t>a</a:t>
            </a:r>
            <a:r>
              <a:rPr lang="en-US" altLang="zh-CN" sz="2200" b="1" baseline="30000" dirty="0" err="1">
                <a:latin typeface="Times New Roman" panose="02020603050405020304" pitchFamily="18" charset="0"/>
                <a:cs typeface="Times New Roman" panose="02020603050405020304" pitchFamily="18" charset="0"/>
              </a:rPr>
              <a:t>n</a:t>
            </a:r>
            <a:r>
              <a:rPr lang="en-US" altLang="zh-CN" sz="2200" b="1" dirty="0" err="1">
                <a:latin typeface="Times New Roman" panose="02020603050405020304" pitchFamily="18" charset="0"/>
                <a:cs typeface="Times New Roman" panose="02020603050405020304" pitchFamily="18" charset="0"/>
              </a:rPr>
              <a:t>b</a:t>
            </a:r>
            <a:r>
              <a:rPr lang="en-US" altLang="zh-CN" sz="2200" b="1" baseline="30000" dirty="0" err="1">
                <a:latin typeface="Times New Roman" panose="02020603050405020304" pitchFamily="18" charset="0"/>
                <a:cs typeface="Times New Roman" panose="02020603050405020304" pitchFamily="18" charset="0"/>
              </a:rPr>
              <a:t>m</a:t>
            </a:r>
            <a:r>
              <a:rPr lang="en-US" altLang="zh-CN" sz="2200" b="1" dirty="0" err="1">
                <a:solidFill>
                  <a:srgbClr val="FF0000"/>
                </a:solidFill>
                <a:latin typeface="Times New Roman" panose="02020603050405020304" pitchFamily="18" charset="0"/>
                <a:cs typeface="Times New Roman" panose="02020603050405020304" pitchFamily="18" charset="0"/>
              </a:rPr>
              <a:t>D</a:t>
            </a:r>
            <a:r>
              <a:rPr lang="en-US" altLang="zh-CN" sz="2200" b="1" baseline="30000" dirty="0" err="1">
                <a:solidFill>
                  <a:srgbClr val="FF0000"/>
                </a:solidFill>
                <a:latin typeface="Times New Roman" panose="02020603050405020304" pitchFamily="18" charset="0"/>
                <a:cs typeface="Times New Roman" panose="02020603050405020304" pitchFamily="18" charset="0"/>
              </a:rPr>
              <a:t>m</a:t>
            </a:r>
            <a:r>
              <a:rPr lang="en-US" altLang="zh-CN" sz="2200" b="1" dirty="0" err="1">
                <a:solidFill>
                  <a:srgbClr val="FF0000"/>
                </a:solidFill>
                <a:latin typeface="Times New Roman" panose="02020603050405020304" pitchFamily="18" charset="0"/>
                <a:cs typeface="Times New Roman" panose="02020603050405020304" pitchFamily="18" charset="0"/>
              </a:rPr>
              <a:t>C</a:t>
            </a:r>
            <a:r>
              <a:rPr lang="en-US" altLang="zh-CN" sz="2200" b="1" baseline="30000" dirty="0" err="1">
                <a:solidFill>
                  <a:srgbClr val="FF0000"/>
                </a:solidFill>
                <a:latin typeface="Times New Roman" panose="02020603050405020304" pitchFamily="18" charset="0"/>
                <a:cs typeface="Times New Roman" panose="02020603050405020304" pitchFamily="18" charset="0"/>
              </a:rPr>
              <a:t>n</a:t>
            </a:r>
            <a:r>
              <a:rPr lang="zh-CN" altLang="en-US" sz="2200" b="1" baseline="30000" dirty="0">
                <a:latin typeface="Times New Roman" panose="02020603050405020304" pitchFamily="18" charset="0"/>
                <a:cs typeface="Times New Roman" panose="02020603050405020304" pitchFamily="18" charset="0"/>
              </a:rPr>
              <a:t>，</a:t>
            </a:r>
            <a:r>
              <a:rPr lang="zh-CN" altLang="en-US" sz="2200" b="1" dirty="0">
                <a:solidFill>
                  <a:srgbClr val="003399"/>
                </a:solidFill>
                <a:latin typeface="Times New Roman" panose="02020603050405020304" pitchFamily="18" charset="0"/>
                <a:cs typeface="Times New Roman" panose="02020603050405020304" pitchFamily="18" charset="0"/>
              </a:rPr>
              <a:t>然后实现</a:t>
            </a:r>
            <a:r>
              <a:rPr lang="en-US" altLang="zh-CN" sz="2200" b="1" dirty="0">
                <a:solidFill>
                  <a:srgbClr val="003399"/>
                </a:solidFill>
                <a:latin typeface="Times New Roman" panose="02020603050405020304" pitchFamily="18" charset="0"/>
                <a:cs typeface="Times New Roman" panose="02020603050405020304" pitchFamily="18" charset="0"/>
              </a:rPr>
              <a:t>D</a:t>
            </a:r>
            <a:r>
              <a:rPr lang="zh-CN" altLang="en-US" sz="2200" b="1" dirty="0">
                <a:solidFill>
                  <a:srgbClr val="003399"/>
                </a:solidFill>
                <a:latin typeface="Times New Roman" panose="02020603050405020304" pitchFamily="18" charset="0"/>
                <a:cs typeface="Times New Roman" panose="02020603050405020304" pitchFamily="18" charset="0"/>
              </a:rPr>
              <a:t>、</a:t>
            </a:r>
            <a:r>
              <a:rPr lang="en-US" altLang="zh-CN" sz="2200" b="1" dirty="0">
                <a:solidFill>
                  <a:srgbClr val="003399"/>
                </a:solidFill>
                <a:latin typeface="Times New Roman" panose="02020603050405020304" pitchFamily="18" charset="0"/>
                <a:cs typeface="Times New Roman" panose="02020603050405020304" pitchFamily="18" charset="0"/>
              </a:rPr>
              <a:t>C</a:t>
            </a:r>
            <a:r>
              <a:rPr lang="zh-CN" altLang="en-US" sz="2200" b="1" dirty="0">
                <a:solidFill>
                  <a:srgbClr val="003399"/>
                </a:solidFill>
                <a:latin typeface="Times New Roman" panose="02020603050405020304" pitchFamily="18" charset="0"/>
                <a:cs typeface="Times New Roman" panose="02020603050405020304" pitchFamily="18" charset="0"/>
              </a:rPr>
              <a:t>的换位，所有的</a:t>
            </a:r>
            <a:r>
              <a:rPr lang="en-US" altLang="zh-CN" sz="2200" b="1" dirty="0">
                <a:solidFill>
                  <a:srgbClr val="003399"/>
                </a:solidFill>
                <a:latin typeface="Times New Roman" panose="02020603050405020304" pitchFamily="18" charset="0"/>
                <a:cs typeface="Times New Roman" panose="02020603050405020304" pitchFamily="18" charset="0"/>
              </a:rPr>
              <a:t>D</a:t>
            </a:r>
            <a:r>
              <a:rPr lang="zh-CN" altLang="en-US" sz="2200" b="1" dirty="0">
                <a:solidFill>
                  <a:srgbClr val="003399"/>
                </a:solidFill>
                <a:latin typeface="Times New Roman" panose="02020603050405020304" pitchFamily="18" charset="0"/>
                <a:cs typeface="Times New Roman" panose="02020603050405020304" pitchFamily="18" charset="0"/>
              </a:rPr>
              <a:t>挪到</a:t>
            </a:r>
            <a:r>
              <a:rPr lang="en-US" altLang="zh-CN" sz="2200" b="1" dirty="0">
                <a:solidFill>
                  <a:srgbClr val="003399"/>
                </a:solidFill>
                <a:latin typeface="Times New Roman" panose="02020603050405020304" pitchFamily="18" charset="0"/>
                <a:cs typeface="Times New Roman" panose="02020603050405020304" pitchFamily="18" charset="0"/>
              </a:rPr>
              <a:t>C</a:t>
            </a:r>
            <a:r>
              <a:rPr lang="zh-CN" altLang="en-US" sz="2200" b="1" dirty="0">
                <a:solidFill>
                  <a:srgbClr val="003399"/>
                </a:solidFill>
                <a:latin typeface="Times New Roman" panose="02020603050405020304" pitchFamily="18" charset="0"/>
                <a:cs typeface="Times New Roman" panose="02020603050405020304" pitchFamily="18" charset="0"/>
              </a:rPr>
              <a:t>的后面，变成</a:t>
            </a:r>
            <a:r>
              <a:rPr lang="en-US" altLang="zh-CN" sz="2200" b="1" dirty="0" err="1">
                <a:latin typeface="Times New Roman" panose="02020603050405020304" pitchFamily="18" charset="0"/>
                <a:cs typeface="Times New Roman" panose="02020603050405020304" pitchFamily="18" charset="0"/>
              </a:rPr>
              <a:t>a</a:t>
            </a:r>
            <a:r>
              <a:rPr lang="en-US" altLang="zh-CN" sz="2200" b="1" baseline="30000" dirty="0" err="1">
                <a:latin typeface="Times New Roman" panose="02020603050405020304" pitchFamily="18" charset="0"/>
                <a:cs typeface="Times New Roman" panose="02020603050405020304" pitchFamily="18" charset="0"/>
              </a:rPr>
              <a:t>n</a:t>
            </a:r>
            <a:r>
              <a:rPr lang="en-US" altLang="zh-CN" sz="2200" b="1" dirty="0" err="1">
                <a:latin typeface="Times New Roman" panose="02020603050405020304" pitchFamily="18" charset="0"/>
                <a:cs typeface="Times New Roman" panose="02020603050405020304" pitchFamily="18" charset="0"/>
              </a:rPr>
              <a:t>b</a:t>
            </a:r>
            <a:r>
              <a:rPr lang="en-US" altLang="zh-CN" sz="2200" b="1" baseline="30000" dirty="0" err="1">
                <a:latin typeface="Times New Roman" panose="02020603050405020304" pitchFamily="18" charset="0"/>
                <a:cs typeface="Times New Roman" panose="02020603050405020304" pitchFamily="18" charset="0"/>
              </a:rPr>
              <a:t>m</a:t>
            </a:r>
            <a:r>
              <a:rPr lang="en-US" altLang="zh-CN" sz="2200" b="1" dirty="0" err="1">
                <a:latin typeface="Times New Roman" panose="02020603050405020304" pitchFamily="18" charset="0"/>
                <a:cs typeface="Times New Roman" panose="02020603050405020304" pitchFamily="18" charset="0"/>
              </a:rPr>
              <a:t>C</a:t>
            </a:r>
            <a:r>
              <a:rPr lang="en-US" altLang="zh-CN" sz="2200" b="1" baseline="30000" dirty="0" err="1">
                <a:latin typeface="Times New Roman" panose="02020603050405020304" pitchFamily="18" charset="0"/>
                <a:cs typeface="Times New Roman" panose="02020603050405020304" pitchFamily="18" charset="0"/>
              </a:rPr>
              <a:t>n</a:t>
            </a:r>
            <a:r>
              <a:rPr lang="en-US" altLang="zh-CN" sz="2200" b="1" dirty="0" err="1">
                <a:latin typeface="Times New Roman" panose="02020603050405020304" pitchFamily="18" charset="0"/>
                <a:cs typeface="Times New Roman" panose="02020603050405020304" pitchFamily="18" charset="0"/>
              </a:rPr>
              <a:t>D</a:t>
            </a:r>
            <a:r>
              <a:rPr lang="en-US" altLang="zh-CN" sz="2200" b="1" baseline="30000" dirty="0" err="1">
                <a:latin typeface="Times New Roman" panose="02020603050405020304" pitchFamily="18" charset="0"/>
                <a:cs typeface="Times New Roman" panose="02020603050405020304" pitchFamily="18" charset="0"/>
              </a:rPr>
              <a:t>m</a:t>
            </a:r>
            <a:r>
              <a:rPr lang="zh-CN" altLang="en-US" sz="2200" b="1" dirty="0">
                <a:solidFill>
                  <a:srgbClr val="003399"/>
                </a:solidFill>
                <a:latin typeface="Times New Roman" panose="02020603050405020304" pitchFamily="18" charset="0"/>
                <a:cs typeface="Times New Roman" panose="02020603050405020304" pitchFamily="18" charset="0"/>
              </a:rPr>
              <a:t> ，最后按可能出现的符号组合将</a:t>
            </a:r>
            <a:r>
              <a:rPr lang="en-US" altLang="zh-CN" sz="2200" b="1" dirty="0">
                <a:solidFill>
                  <a:srgbClr val="003399"/>
                </a:solidFill>
                <a:latin typeface="Times New Roman" panose="02020603050405020304" pitchFamily="18" charset="0"/>
                <a:cs typeface="Times New Roman" panose="02020603050405020304" pitchFamily="18" charset="0"/>
              </a:rPr>
              <a:t>C</a:t>
            </a:r>
            <a:r>
              <a:rPr lang="zh-CN" altLang="en-US" sz="2200" b="1" dirty="0">
                <a:solidFill>
                  <a:srgbClr val="003399"/>
                </a:solidFill>
                <a:latin typeface="Times New Roman" panose="02020603050405020304" pitchFamily="18" charset="0"/>
                <a:cs typeface="Times New Roman" panose="02020603050405020304" pitchFamily="18" charset="0"/>
              </a:rPr>
              <a:t>、</a:t>
            </a:r>
            <a:r>
              <a:rPr lang="en-US" altLang="zh-CN" sz="2200" b="1" dirty="0">
                <a:solidFill>
                  <a:srgbClr val="003399"/>
                </a:solidFill>
                <a:latin typeface="Times New Roman" panose="02020603050405020304" pitchFamily="18" charset="0"/>
                <a:cs typeface="Times New Roman" panose="02020603050405020304" pitchFamily="18" charset="0"/>
              </a:rPr>
              <a:t>D</a:t>
            </a:r>
            <a:r>
              <a:rPr lang="zh-CN" altLang="en-US" sz="2200" b="1" dirty="0">
                <a:solidFill>
                  <a:srgbClr val="003399"/>
                </a:solidFill>
                <a:latin typeface="Times New Roman" panose="02020603050405020304" pitchFamily="18" charset="0"/>
                <a:cs typeface="Times New Roman" panose="02020603050405020304" pitchFamily="18" charset="0"/>
              </a:rPr>
              <a:t>替换成</a:t>
            </a:r>
            <a:r>
              <a:rPr lang="en-US" altLang="zh-CN" sz="2200" b="1" dirty="0">
                <a:solidFill>
                  <a:srgbClr val="003399"/>
                </a:solidFill>
                <a:latin typeface="Times New Roman" panose="02020603050405020304" pitchFamily="18" charset="0"/>
                <a:cs typeface="Times New Roman" panose="02020603050405020304" pitchFamily="18" charset="0"/>
              </a:rPr>
              <a:t>c</a:t>
            </a:r>
            <a:r>
              <a:rPr lang="zh-CN" altLang="en-US" sz="2200" b="1" dirty="0">
                <a:solidFill>
                  <a:srgbClr val="003399"/>
                </a:solidFill>
                <a:latin typeface="Times New Roman" panose="02020603050405020304" pitchFamily="18" charset="0"/>
                <a:cs typeface="Times New Roman" panose="02020603050405020304" pitchFamily="18" charset="0"/>
              </a:rPr>
              <a:t>、</a:t>
            </a:r>
            <a:r>
              <a:rPr lang="en-US" altLang="zh-CN" sz="2200" b="1" dirty="0">
                <a:solidFill>
                  <a:srgbClr val="003399"/>
                </a:solidFill>
                <a:latin typeface="Times New Roman" panose="02020603050405020304" pitchFamily="18" charset="0"/>
                <a:cs typeface="Times New Roman" panose="02020603050405020304" pitchFamily="18" charset="0"/>
              </a:rPr>
              <a:t>d  </a:t>
            </a:r>
            <a:r>
              <a:rPr lang="zh-CN" altLang="en-US" sz="2200" b="1" dirty="0">
                <a:solidFill>
                  <a:srgbClr val="003399"/>
                </a:solidFill>
                <a:latin typeface="Times New Roman" panose="02020603050405020304" pitchFamily="18" charset="0"/>
                <a:cs typeface="Times New Roman" panose="02020603050405020304" pitchFamily="18" charset="0"/>
              </a:rPr>
              <a:t>（数学</a:t>
            </a:r>
            <a:r>
              <a:rPr lang="en-US" altLang="zh-CN" sz="2200" b="1" dirty="0">
                <a:solidFill>
                  <a:srgbClr val="003399"/>
                </a:solidFill>
                <a:latin typeface="Times New Roman" panose="02020603050405020304" pitchFamily="18" charset="0"/>
                <a:cs typeface="Times New Roman" panose="02020603050405020304" pitchFamily="18" charset="0"/>
              </a:rPr>
              <a:t>:</a:t>
            </a:r>
            <a:r>
              <a:rPr lang="zh-CN" altLang="en-US" sz="2200" b="1" dirty="0">
                <a:solidFill>
                  <a:srgbClr val="003399"/>
                </a:solidFill>
                <a:latin typeface="Times New Roman" panose="02020603050405020304" pitchFamily="18" charset="0"/>
                <a:cs typeface="Times New Roman" panose="02020603050405020304" pitchFamily="18" charset="0"/>
              </a:rPr>
              <a:t>梁敏明）</a:t>
            </a:r>
            <a:endParaRPr lang="zh-CN" altLang="en-US" sz="2200" b="1" dirty="0">
              <a:solidFill>
                <a:srgbClr val="003399"/>
              </a:solidFill>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zh-CN" altLang="en-US" sz="2200" b="1" dirty="0">
                <a:solidFill>
                  <a:srgbClr val="003399"/>
                </a:solidFill>
                <a:latin typeface="Times New Roman" panose="02020603050405020304" pitchFamily="18" charset="0"/>
                <a:cs typeface="Times New Roman" panose="02020603050405020304" pitchFamily="18" charset="0"/>
              </a:rPr>
              <a:t>		 </a:t>
            </a:r>
            <a:r>
              <a:rPr lang="en-US" altLang="zh-CN" sz="2200" b="1" dirty="0" err="1">
                <a:solidFill>
                  <a:srgbClr val="003399"/>
                </a:solidFill>
                <a:latin typeface="Times New Roman" panose="02020603050405020304" pitchFamily="18" charset="0"/>
                <a:cs typeface="Times New Roman" panose="02020603050405020304" pitchFamily="18" charset="0"/>
              </a:rPr>
              <a:t>S→aSC|aBC</a:t>
            </a:r>
            <a:endParaRPr lang="en-US" altLang="zh-CN" sz="2200" b="1" dirty="0">
              <a:solidFill>
                <a:srgbClr val="003399"/>
              </a:solidFill>
              <a:latin typeface="Times New Roman" panose="02020603050405020304" pitchFamily="18" charset="0"/>
              <a:cs typeface="Times New Roman" panose="02020603050405020304" pitchFamily="18" charset="0"/>
            </a:endParaRPr>
          </a:p>
          <a:p>
            <a:pPr marL="541655" indent="-541655" eaLnBrk="1" hangingPunct="1">
              <a:lnSpc>
                <a:spcPct val="115000"/>
              </a:lnSpc>
              <a:buFont typeface="Wingdings" panose="05000000000000000000" pitchFamily="2" charset="2"/>
              <a:buNone/>
            </a:pPr>
            <a:r>
              <a:rPr lang="en-US" altLang="zh-CN" sz="2200" b="1" dirty="0">
                <a:solidFill>
                  <a:srgbClr val="003399"/>
                </a:solidFill>
                <a:latin typeface="Times New Roman" panose="02020603050405020304" pitchFamily="18" charset="0"/>
                <a:cs typeface="Times New Roman" panose="02020603050405020304" pitchFamily="18" charset="0"/>
              </a:rPr>
              <a:t>        </a:t>
            </a:r>
            <a:r>
              <a:rPr lang="zh-CN" altLang="en-US" sz="2200" b="1" dirty="0">
                <a:solidFill>
                  <a:srgbClr val="003399"/>
                </a:solidFill>
                <a:latin typeface="Times New Roman" panose="02020603050405020304" pitchFamily="18" charset="0"/>
                <a:cs typeface="Times New Roman" panose="02020603050405020304" pitchFamily="18" charset="0"/>
              </a:rPr>
              <a:t>      </a:t>
            </a:r>
            <a:r>
              <a:rPr lang="en-US" altLang="zh-CN" sz="2200" b="1" dirty="0" err="1">
                <a:solidFill>
                  <a:srgbClr val="003399"/>
                </a:solidFill>
                <a:latin typeface="Times New Roman" panose="02020603050405020304" pitchFamily="18" charset="0"/>
                <a:cs typeface="Times New Roman" panose="02020603050405020304" pitchFamily="18" charset="0"/>
              </a:rPr>
              <a:t>B→bBD|bD</a:t>
            </a:r>
            <a:endParaRPr lang="en-US" altLang="zh-CN" sz="2200" b="1" dirty="0">
              <a:solidFill>
                <a:srgbClr val="003399"/>
              </a:solidFill>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200" b="1" dirty="0">
                <a:solidFill>
                  <a:srgbClr val="003399"/>
                </a:solidFill>
                <a:latin typeface="Times New Roman" panose="02020603050405020304" pitchFamily="18" charset="0"/>
                <a:cs typeface="Times New Roman" panose="02020603050405020304" pitchFamily="18" charset="0"/>
              </a:rPr>
              <a:t>		 DC→CD</a:t>
            </a:r>
            <a:endParaRPr lang="en-US" altLang="zh-CN" sz="2200" b="1" dirty="0">
              <a:solidFill>
                <a:srgbClr val="003399"/>
              </a:solidFill>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200" b="1" dirty="0">
                <a:solidFill>
                  <a:srgbClr val="003399"/>
                </a:solidFill>
                <a:latin typeface="Times New Roman" panose="02020603050405020304" pitchFamily="18" charset="0"/>
                <a:cs typeface="Times New Roman" panose="02020603050405020304" pitchFamily="18" charset="0"/>
              </a:rPr>
              <a:t>		 </a:t>
            </a:r>
            <a:r>
              <a:rPr lang="en-US" altLang="zh-CN" sz="2200" b="1" dirty="0" err="1">
                <a:solidFill>
                  <a:srgbClr val="003399"/>
                </a:solidFill>
                <a:latin typeface="Times New Roman" panose="02020603050405020304" pitchFamily="18" charset="0"/>
                <a:cs typeface="Times New Roman" panose="02020603050405020304" pitchFamily="18" charset="0"/>
              </a:rPr>
              <a:t>bC→bc</a:t>
            </a:r>
            <a:endParaRPr lang="en-US" altLang="zh-CN" sz="2200" b="1" dirty="0">
              <a:solidFill>
                <a:srgbClr val="003399"/>
              </a:solidFill>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200" b="1" dirty="0">
                <a:solidFill>
                  <a:srgbClr val="003399"/>
                </a:solidFill>
                <a:latin typeface="Times New Roman" panose="02020603050405020304" pitchFamily="18" charset="0"/>
                <a:cs typeface="Times New Roman" panose="02020603050405020304" pitchFamily="18" charset="0"/>
              </a:rPr>
              <a:t>		 </a:t>
            </a:r>
            <a:r>
              <a:rPr lang="en-US" altLang="zh-CN" sz="2200" b="1" dirty="0" err="1">
                <a:solidFill>
                  <a:srgbClr val="003399"/>
                </a:solidFill>
                <a:latin typeface="Times New Roman" panose="02020603050405020304" pitchFamily="18" charset="0"/>
                <a:cs typeface="Times New Roman" panose="02020603050405020304" pitchFamily="18" charset="0"/>
              </a:rPr>
              <a:t>cC→cc</a:t>
            </a:r>
            <a:endParaRPr lang="en-US" altLang="zh-CN" sz="2200" b="1" dirty="0">
              <a:solidFill>
                <a:srgbClr val="003399"/>
              </a:solidFill>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200" b="1" dirty="0">
                <a:solidFill>
                  <a:srgbClr val="003399"/>
                </a:solidFill>
                <a:latin typeface="Times New Roman" panose="02020603050405020304" pitchFamily="18" charset="0"/>
                <a:cs typeface="Times New Roman" panose="02020603050405020304" pitchFamily="18" charset="0"/>
              </a:rPr>
              <a:t>    	  </a:t>
            </a:r>
            <a:r>
              <a:rPr lang="zh-CN" altLang="en-US" sz="2200" b="1" dirty="0">
                <a:solidFill>
                  <a:srgbClr val="003399"/>
                </a:solidFill>
                <a:latin typeface="Times New Roman" panose="02020603050405020304" pitchFamily="18" charset="0"/>
                <a:cs typeface="Times New Roman" panose="02020603050405020304" pitchFamily="18" charset="0"/>
              </a:rPr>
              <a:t>      </a:t>
            </a:r>
            <a:r>
              <a:rPr lang="en-US" altLang="zh-CN" sz="2200" b="1" dirty="0">
                <a:solidFill>
                  <a:srgbClr val="003399"/>
                </a:solidFill>
                <a:latin typeface="Times New Roman" panose="02020603050405020304" pitchFamily="18" charset="0"/>
                <a:cs typeface="Times New Roman" panose="02020603050405020304" pitchFamily="18" charset="0"/>
              </a:rPr>
              <a:t> </a:t>
            </a:r>
            <a:r>
              <a:rPr lang="en-US" altLang="zh-CN" sz="2200" b="1" dirty="0" err="1">
                <a:solidFill>
                  <a:srgbClr val="003399"/>
                </a:solidFill>
                <a:latin typeface="Times New Roman" panose="02020603050405020304" pitchFamily="18" charset="0"/>
                <a:cs typeface="Times New Roman" panose="02020603050405020304" pitchFamily="18" charset="0"/>
              </a:rPr>
              <a:t>cD→cd</a:t>
            </a:r>
            <a:endParaRPr lang="en-US" altLang="zh-CN" sz="2200" b="1" dirty="0">
              <a:solidFill>
                <a:srgbClr val="003399"/>
              </a:solidFill>
              <a:latin typeface="Times New Roman" panose="02020603050405020304" pitchFamily="18" charset="0"/>
              <a:cs typeface="Times New Roman" panose="02020603050405020304" pitchFamily="18" charset="0"/>
            </a:endParaRPr>
          </a:p>
          <a:p>
            <a:pPr eaLnBrk="1" hangingPunct="1">
              <a:lnSpc>
                <a:spcPct val="115000"/>
              </a:lnSpc>
              <a:buFont typeface="Wingdings" panose="05000000000000000000" pitchFamily="2" charset="2"/>
              <a:buNone/>
            </a:pPr>
            <a:r>
              <a:rPr lang="en-US" altLang="zh-CN" sz="2200" b="1" dirty="0">
                <a:solidFill>
                  <a:srgbClr val="003399"/>
                </a:solidFill>
                <a:latin typeface="Times New Roman" panose="02020603050405020304" pitchFamily="18" charset="0"/>
                <a:cs typeface="Times New Roman" panose="02020603050405020304" pitchFamily="18" charset="0"/>
              </a:rPr>
              <a:t>		 </a:t>
            </a:r>
            <a:r>
              <a:rPr lang="en-US" altLang="zh-CN" sz="2200" b="1" dirty="0" err="1">
                <a:solidFill>
                  <a:srgbClr val="003399"/>
                </a:solidFill>
                <a:latin typeface="Times New Roman" panose="02020603050405020304" pitchFamily="18" charset="0"/>
                <a:cs typeface="Times New Roman" panose="02020603050405020304" pitchFamily="18" charset="0"/>
              </a:rPr>
              <a:t>dD→dd</a:t>
            </a:r>
            <a:endParaRPr lang="en-US" altLang="zh-CN" sz="2200" b="1" dirty="0">
              <a:solidFill>
                <a:srgbClr val="003399"/>
              </a:solidFill>
              <a:latin typeface="Times New Roman" panose="02020603050405020304" pitchFamily="18" charset="0"/>
              <a:cs typeface="Times New Roman" panose="02020603050405020304" pitchFamily="18" charset="0"/>
            </a:endParaRPr>
          </a:p>
        </p:txBody>
      </p:sp>
      <p:sp>
        <p:nvSpPr>
          <p:cNvPr id="2" name="矩形 1"/>
          <p:cNvSpPr/>
          <p:nvPr/>
        </p:nvSpPr>
        <p:spPr>
          <a:xfrm>
            <a:off x="467544" y="208906"/>
            <a:ext cx="3456384" cy="461665"/>
          </a:xfrm>
          <a:prstGeom prst="rect">
            <a:avLst/>
          </a:prstGeom>
        </p:spPr>
        <p:txBody>
          <a:bodyPr wrap="square">
            <a:spAutoFit/>
          </a:bodyPr>
          <a:lstStyle/>
          <a:p>
            <a:r>
              <a:rPr lang="zh-CN" altLang="en-US" b="1" dirty="0">
                <a:cs typeface="Times New Roman" panose="02020603050405020304" pitchFamily="18" charset="0"/>
              </a:rPr>
              <a:t>例题讲解（扩展内容） </a:t>
            </a:r>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9F0AEA6-306A-4BB6-B753-430B7BB3560B}"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90115" name="Rectangle 2"/>
          <p:cNvSpPr>
            <a:spLocks noGrp="1" noChangeArrowheads="1"/>
          </p:cNvSpPr>
          <p:nvPr>
            <p:ph type="body" idx="1"/>
          </p:nvPr>
        </p:nvSpPr>
        <p:spPr>
          <a:xfrm>
            <a:off x="571500" y="188913"/>
            <a:ext cx="8572500" cy="3168650"/>
          </a:xfrm>
        </p:spPr>
        <p:txBody>
          <a:bodyPr/>
          <a:lstStyle/>
          <a:p>
            <a:pPr eaLnBrk="1" hangingPunct="1">
              <a:lnSpc>
                <a:spcPct val="90000"/>
              </a:lnSpc>
              <a:buFont typeface="Wingdings" panose="05000000000000000000" pitchFamily="2" charset="2"/>
              <a:buNone/>
            </a:pPr>
            <a:endParaRPr lang="en-US" altLang="zh-CN" sz="17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600" b="1" dirty="0">
                <a:latin typeface="Times New Roman" panose="02020603050405020304" pitchFamily="18" charset="0"/>
                <a:cs typeface="Times New Roman" panose="02020603050405020304" pitchFamily="18" charset="0"/>
              </a:rPr>
              <a:t>练习：已知语言</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 w </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c</a:t>
            </a:r>
            <a:r>
              <a:rPr lang="en-US" altLang="zh-CN" sz="2600" b="1" dirty="0">
                <a:latin typeface="Times New Roman" panose="02020603050405020304" pitchFamily="18" charset="0"/>
                <a:cs typeface="Times New Roman" panose="02020603050405020304" pitchFamily="18" charset="0"/>
              </a:rPr>
              <a:t> </a:t>
            </a:r>
            <a:r>
              <a:rPr lang="en-US" altLang="zh-CN" sz="2600" b="1" dirty="0" err="1">
                <a:latin typeface="Times New Roman" panose="02020603050405020304" pitchFamily="18" charset="0"/>
                <a:cs typeface="Times New Roman" panose="02020603050405020304" pitchFamily="18" charset="0"/>
              </a:rPr>
              <a:t>w</a:t>
            </a:r>
            <a:r>
              <a:rPr lang="en-US" altLang="zh-CN" sz="2600" b="1" baseline="30000" dirty="0" err="1">
                <a:latin typeface="Times New Roman" panose="02020603050405020304" pitchFamily="18" charset="0"/>
                <a:cs typeface="Times New Roman" panose="02020603050405020304" pitchFamily="18" charset="0"/>
              </a:rPr>
              <a:t>R</a:t>
            </a:r>
            <a:r>
              <a:rPr lang="en-US" altLang="zh-CN" sz="2600" b="1" dirty="0">
                <a:latin typeface="Times New Roman" panose="02020603050405020304" pitchFamily="18" charset="0"/>
                <a:cs typeface="Times New Roman" panose="02020603050405020304" pitchFamily="18" charset="0"/>
              </a:rPr>
              <a:t>| w</a:t>
            </a:r>
            <a:r>
              <a:rPr lang="en-US" altLang="en-US"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a:t>
            </a:r>
            <a:r>
              <a:rPr lang="en-US" altLang="zh-CN" sz="2600" b="1" dirty="0" err="1">
                <a:latin typeface="Times New Roman" panose="02020603050405020304" pitchFamily="18" charset="0"/>
                <a:cs typeface="Times New Roman" panose="02020603050405020304" pitchFamily="18" charset="0"/>
              </a:rPr>
              <a:t>a|b</a:t>
            </a:r>
            <a:r>
              <a:rPr lang="zh-CN" altLang="en-US" sz="2600" b="1" dirty="0">
                <a:latin typeface="Times New Roman" panose="02020603050405020304" pitchFamily="18" charset="0"/>
                <a:cs typeface="Times New Roman" panose="02020603050405020304" pitchFamily="18" charset="0"/>
              </a:rPr>
              <a:t>）</a:t>
            </a:r>
            <a:r>
              <a:rPr lang="zh-CN" altLang="en-US" sz="2600" b="1" baseline="30000"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 </a:t>
            </a:r>
            <a:r>
              <a:rPr lang="en-US" altLang="zh-CN" sz="2600" b="1" dirty="0" err="1">
                <a:latin typeface="Times New Roman" panose="02020603050405020304" pitchFamily="18" charset="0"/>
                <a:cs typeface="Times New Roman" panose="02020603050405020304" pitchFamily="18" charset="0"/>
              </a:rPr>
              <a:t>w</a:t>
            </a:r>
            <a:r>
              <a:rPr lang="en-US" altLang="zh-CN" sz="2600" b="1" baseline="30000" dirty="0" err="1">
                <a:latin typeface="Times New Roman" panose="02020603050405020304" pitchFamily="18" charset="0"/>
                <a:cs typeface="Times New Roman" panose="02020603050405020304" pitchFamily="18" charset="0"/>
              </a:rPr>
              <a:t>R</a:t>
            </a:r>
            <a:r>
              <a:rPr lang="en-US" altLang="zh-CN" sz="2600" b="1" baseline="30000"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cs typeface="Times New Roman" panose="02020603050405020304" pitchFamily="18" charset="0"/>
              </a:rPr>
              <a:t>代表</a:t>
            </a:r>
            <a:r>
              <a:rPr lang="en-US" altLang="zh-CN" sz="2600" b="1" dirty="0">
                <a:latin typeface="Times New Roman" panose="02020603050405020304" pitchFamily="18" charset="0"/>
                <a:cs typeface="Times New Roman" panose="02020603050405020304" pitchFamily="18" charset="0"/>
              </a:rPr>
              <a:t>w</a:t>
            </a:r>
            <a:r>
              <a:rPr lang="zh-CN" altLang="en-US" sz="2600" b="1" dirty="0">
                <a:latin typeface="Times New Roman" panose="02020603050405020304" pitchFamily="18" charset="0"/>
                <a:cs typeface="Times New Roman" panose="02020603050405020304" pitchFamily="18" charset="0"/>
              </a:rPr>
              <a:t>的逆</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600" b="1" dirty="0">
                <a:latin typeface="Times New Roman" panose="02020603050405020304" pitchFamily="18" charset="0"/>
                <a:cs typeface="Times New Roman" panose="02020603050405020304" pitchFamily="18" charset="0"/>
              </a:rPr>
              <a:t>写出文法。</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100" b="1" dirty="0">
                <a:latin typeface="Times New Roman" panose="02020603050405020304" pitchFamily="18" charset="0"/>
                <a:cs typeface="Times New Roman" panose="02020603050405020304" pitchFamily="18" charset="0"/>
              </a:rPr>
              <a:t>		</a:t>
            </a:r>
            <a:endParaRPr lang="zh-CN" altLang="en-US" sz="2100" b="1" dirty="0">
              <a:latin typeface="Times New Roman" panose="02020603050405020304" pitchFamily="18" charset="0"/>
              <a:cs typeface="Times New Roman" panose="02020603050405020304" pitchFamily="18" charset="0"/>
            </a:endParaRPr>
          </a:p>
        </p:txBody>
      </p:sp>
      <p:sp>
        <p:nvSpPr>
          <p:cNvPr id="424963" name="Text Box 3"/>
          <p:cNvSpPr txBox="1">
            <a:spLocks noChangeArrowheads="1"/>
          </p:cNvSpPr>
          <p:nvPr/>
        </p:nvSpPr>
        <p:spPr bwMode="auto">
          <a:xfrm>
            <a:off x="684213" y="3500438"/>
            <a:ext cx="5673725" cy="62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600" b="1" dirty="0" err="1">
                <a:ea typeface="华文细黑" panose="02010600040101010101" pitchFamily="2" charset="-122"/>
                <a:cs typeface="Times New Roman" panose="02020603050405020304" pitchFamily="18" charset="0"/>
              </a:rPr>
              <a:t>S</a:t>
            </a:r>
            <a:r>
              <a:rPr lang="en-US" altLang="zh-CN" sz="2600" b="1" dirty="0" err="1">
                <a:ea typeface="华文细黑" panose="02010600040101010101" pitchFamily="2" charset="-122"/>
                <a:cs typeface="Times New Roman" panose="02020603050405020304" pitchFamily="18" charset="0"/>
                <a:sym typeface="Wingdings" panose="05000000000000000000" pitchFamily="2" charset="2"/>
              </a:rPr>
              <a:t>aSa|bSb|c</a:t>
            </a:r>
            <a:endParaRPr lang="en-US" altLang="zh-CN" sz="2600" b="1" dirty="0">
              <a:ea typeface="华文细黑" panose="02010600040101010101" pitchFamily="2" charset="-122"/>
              <a:cs typeface="Times New Roman" panose="02020603050405020304" pitchFamily="18" charset="0"/>
              <a:sym typeface="Wingdings" panose="05000000000000000000" pitchFamily="2" charset="2"/>
            </a:endParaRPr>
          </a:p>
        </p:txBody>
      </p:sp>
      <p:grpSp>
        <p:nvGrpSpPr>
          <p:cNvPr id="2" name="Group 4"/>
          <p:cNvGrpSpPr/>
          <p:nvPr/>
        </p:nvGrpSpPr>
        <p:grpSpPr bwMode="auto">
          <a:xfrm>
            <a:off x="6804025" y="2205038"/>
            <a:ext cx="1333500" cy="3265487"/>
            <a:chOff x="3920" y="2526"/>
            <a:chExt cx="840" cy="2057"/>
          </a:xfrm>
        </p:grpSpPr>
        <p:grpSp>
          <p:nvGrpSpPr>
            <p:cNvPr id="90118" name="Group 5"/>
            <p:cNvGrpSpPr/>
            <p:nvPr/>
          </p:nvGrpSpPr>
          <p:grpSpPr bwMode="auto">
            <a:xfrm>
              <a:off x="3920" y="2526"/>
              <a:ext cx="837" cy="626"/>
              <a:chOff x="4070" y="981"/>
              <a:chExt cx="837" cy="626"/>
            </a:xfrm>
          </p:grpSpPr>
          <p:sp>
            <p:nvSpPr>
              <p:cNvPr id="90146" name="Text Box 6"/>
              <p:cNvSpPr txBox="1">
                <a:spLocks noChangeArrowheads="1"/>
              </p:cNvSpPr>
              <p:nvPr/>
            </p:nvSpPr>
            <p:spPr bwMode="auto">
              <a:xfrm>
                <a:off x="4286" y="98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90147" name="Text Box 7"/>
              <p:cNvSpPr txBox="1">
                <a:spLocks noChangeArrowheads="1"/>
              </p:cNvSpPr>
              <p:nvPr/>
            </p:nvSpPr>
            <p:spPr bwMode="auto">
              <a:xfrm>
                <a:off x="4070"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a</a:t>
                </a:r>
                <a:endParaRPr lang="en-US" altLang="zh-CN">
                  <a:ea typeface="华文细黑" panose="02010600040101010101" pitchFamily="2" charset="-122"/>
                </a:endParaRPr>
              </a:p>
            </p:txBody>
          </p:sp>
          <p:sp>
            <p:nvSpPr>
              <p:cNvPr id="90148" name="Text Box 8"/>
              <p:cNvSpPr txBox="1">
                <a:spLocks noChangeArrowheads="1"/>
              </p:cNvSpPr>
              <p:nvPr/>
            </p:nvSpPr>
            <p:spPr bwMode="auto">
              <a:xfrm>
                <a:off x="4499"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a</a:t>
                </a:r>
                <a:endParaRPr lang="en-US" altLang="zh-CN">
                  <a:ea typeface="华文细黑" panose="02010600040101010101" pitchFamily="2" charset="-122"/>
                </a:endParaRPr>
              </a:p>
            </p:txBody>
          </p:sp>
          <p:sp>
            <p:nvSpPr>
              <p:cNvPr id="90149" name="Text Box 9"/>
              <p:cNvSpPr txBox="1">
                <a:spLocks noChangeArrowheads="1"/>
              </p:cNvSpPr>
              <p:nvPr/>
            </p:nvSpPr>
            <p:spPr bwMode="auto">
              <a:xfrm>
                <a:off x="4286"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90150" name="Line 10"/>
              <p:cNvSpPr>
                <a:spLocks noChangeShapeType="1"/>
              </p:cNvSpPr>
              <p:nvPr/>
            </p:nvSpPr>
            <p:spPr bwMode="auto">
              <a:xfrm flipH="1">
                <a:off x="4195"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51" name="Line 11"/>
              <p:cNvSpPr>
                <a:spLocks noChangeShapeType="1"/>
              </p:cNvSpPr>
              <p:nvPr/>
            </p:nvSpPr>
            <p:spPr bwMode="auto">
              <a:xfrm>
                <a:off x="4422"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52" name="Line 12"/>
              <p:cNvSpPr>
                <a:spLocks noChangeShapeType="1"/>
              </p:cNvSpPr>
              <p:nvPr/>
            </p:nvSpPr>
            <p:spPr bwMode="auto">
              <a:xfrm>
                <a:off x="4398" y="1207"/>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0119" name="Group 13"/>
            <p:cNvGrpSpPr/>
            <p:nvPr/>
          </p:nvGrpSpPr>
          <p:grpSpPr bwMode="auto">
            <a:xfrm>
              <a:off x="3920" y="2864"/>
              <a:ext cx="837" cy="626"/>
              <a:chOff x="4070" y="981"/>
              <a:chExt cx="837" cy="626"/>
            </a:xfrm>
          </p:grpSpPr>
          <p:sp>
            <p:nvSpPr>
              <p:cNvPr id="90139" name="Text Box 14"/>
              <p:cNvSpPr txBox="1">
                <a:spLocks noChangeArrowheads="1"/>
              </p:cNvSpPr>
              <p:nvPr/>
            </p:nvSpPr>
            <p:spPr bwMode="auto">
              <a:xfrm>
                <a:off x="4286" y="98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90140" name="Text Box 15"/>
              <p:cNvSpPr txBox="1">
                <a:spLocks noChangeArrowheads="1"/>
              </p:cNvSpPr>
              <p:nvPr/>
            </p:nvSpPr>
            <p:spPr bwMode="auto">
              <a:xfrm>
                <a:off x="4070"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a</a:t>
                </a:r>
                <a:endParaRPr lang="en-US" altLang="zh-CN">
                  <a:ea typeface="华文细黑" panose="02010600040101010101" pitchFamily="2" charset="-122"/>
                </a:endParaRPr>
              </a:p>
            </p:txBody>
          </p:sp>
          <p:sp>
            <p:nvSpPr>
              <p:cNvPr id="90141" name="Text Box 16"/>
              <p:cNvSpPr txBox="1">
                <a:spLocks noChangeArrowheads="1"/>
              </p:cNvSpPr>
              <p:nvPr/>
            </p:nvSpPr>
            <p:spPr bwMode="auto">
              <a:xfrm>
                <a:off x="4499"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a</a:t>
                </a:r>
                <a:endParaRPr lang="en-US" altLang="zh-CN">
                  <a:ea typeface="华文细黑" panose="02010600040101010101" pitchFamily="2" charset="-122"/>
                </a:endParaRPr>
              </a:p>
            </p:txBody>
          </p:sp>
          <p:sp>
            <p:nvSpPr>
              <p:cNvPr id="90142" name="Text Box 17"/>
              <p:cNvSpPr txBox="1">
                <a:spLocks noChangeArrowheads="1"/>
              </p:cNvSpPr>
              <p:nvPr/>
            </p:nvSpPr>
            <p:spPr bwMode="auto">
              <a:xfrm>
                <a:off x="4286"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90143" name="Line 18"/>
              <p:cNvSpPr>
                <a:spLocks noChangeShapeType="1"/>
              </p:cNvSpPr>
              <p:nvPr/>
            </p:nvSpPr>
            <p:spPr bwMode="auto">
              <a:xfrm flipH="1">
                <a:off x="4195"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4" name="Line 19"/>
              <p:cNvSpPr>
                <a:spLocks noChangeShapeType="1"/>
              </p:cNvSpPr>
              <p:nvPr/>
            </p:nvSpPr>
            <p:spPr bwMode="auto">
              <a:xfrm>
                <a:off x="4422"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5" name="Line 20"/>
              <p:cNvSpPr>
                <a:spLocks noChangeShapeType="1"/>
              </p:cNvSpPr>
              <p:nvPr/>
            </p:nvSpPr>
            <p:spPr bwMode="auto">
              <a:xfrm>
                <a:off x="4398" y="1207"/>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0120" name="Group 21"/>
            <p:cNvGrpSpPr/>
            <p:nvPr/>
          </p:nvGrpSpPr>
          <p:grpSpPr bwMode="auto">
            <a:xfrm>
              <a:off x="3923" y="3203"/>
              <a:ext cx="837" cy="626"/>
              <a:chOff x="4070" y="981"/>
              <a:chExt cx="837" cy="626"/>
            </a:xfrm>
          </p:grpSpPr>
          <p:sp>
            <p:nvSpPr>
              <p:cNvPr id="90132" name="Text Box 22"/>
              <p:cNvSpPr txBox="1">
                <a:spLocks noChangeArrowheads="1"/>
              </p:cNvSpPr>
              <p:nvPr/>
            </p:nvSpPr>
            <p:spPr bwMode="auto">
              <a:xfrm>
                <a:off x="4286" y="98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90133" name="Text Box 23"/>
              <p:cNvSpPr txBox="1">
                <a:spLocks noChangeArrowheads="1"/>
              </p:cNvSpPr>
              <p:nvPr/>
            </p:nvSpPr>
            <p:spPr bwMode="auto">
              <a:xfrm>
                <a:off x="4070"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b</a:t>
                </a:r>
                <a:endParaRPr lang="en-US" altLang="zh-CN">
                  <a:ea typeface="华文细黑" panose="02010600040101010101" pitchFamily="2" charset="-122"/>
                </a:endParaRPr>
              </a:p>
            </p:txBody>
          </p:sp>
          <p:sp>
            <p:nvSpPr>
              <p:cNvPr id="90134" name="Text Box 24"/>
              <p:cNvSpPr txBox="1">
                <a:spLocks noChangeArrowheads="1"/>
              </p:cNvSpPr>
              <p:nvPr/>
            </p:nvSpPr>
            <p:spPr bwMode="auto">
              <a:xfrm>
                <a:off x="4499"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b</a:t>
                </a:r>
                <a:endParaRPr lang="en-US" altLang="zh-CN">
                  <a:ea typeface="华文细黑" panose="02010600040101010101" pitchFamily="2" charset="-122"/>
                </a:endParaRPr>
              </a:p>
            </p:txBody>
          </p:sp>
          <p:sp>
            <p:nvSpPr>
              <p:cNvPr id="90135" name="Text Box 25"/>
              <p:cNvSpPr txBox="1">
                <a:spLocks noChangeArrowheads="1"/>
              </p:cNvSpPr>
              <p:nvPr/>
            </p:nvSpPr>
            <p:spPr bwMode="auto">
              <a:xfrm>
                <a:off x="4286"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90136" name="Line 26"/>
              <p:cNvSpPr>
                <a:spLocks noChangeShapeType="1"/>
              </p:cNvSpPr>
              <p:nvPr/>
            </p:nvSpPr>
            <p:spPr bwMode="auto">
              <a:xfrm flipH="1">
                <a:off x="4195"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7" name="Line 27"/>
              <p:cNvSpPr>
                <a:spLocks noChangeShapeType="1"/>
              </p:cNvSpPr>
              <p:nvPr/>
            </p:nvSpPr>
            <p:spPr bwMode="auto">
              <a:xfrm>
                <a:off x="4422"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8" name="Line 28"/>
              <p:cNvSpPr>
                <a:spLocks noChangeShapeType="1"/>
              </p:cNvSpPr>
              <p:nvPr/>
            </p:nvSpPr>
            <p:spPr bwMode="auto">
              <a:xfrm>
                <a:off x="4398" y="1207"/>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0121" name="Group 29"/>
            <p:cNvGrpSpPr/>
            <p:nvPr/>
          </p:nvGrpSpPr>
          <p:grpSpPr bwMode="auto">
            <a:xfrm>
              <a:off x="3920" y="3545"/>
              <a:ext cx="837" cy="626"/>
              <a:chOff x="4070" y="981"/>
              <a:chExt cx="837" cy="626"/>
            </a:xfrm>
          </p:grpSpPr>
          <p:sp>
            <p:nvSpPr>
              <p:cNvPr id="90125" name="Text Box 30"/>
              <p:cNvSpPr txBox="1">
                <a:spLocks noChangeArrowheads="1"/>
              </p:cNvSpPr>
              <p:nvPr/>
            </p:nvSpPr>
            <p:spPr bwMode="auto">
              <a:xfrm>
                <a:off x="4286" y="98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90126" name="Text Box 31"/>
              <p:cNvSpPr txBox="1">
                <a:spLocks noChangeArrowheads="1"/>
              </p:cNvSpPr>
              <p:nvPr/>
            </p:nvSpPr>
            <p:spPr bwMode="auto">
              <a:xfrm>
                <a:off x="4070"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a</a:t>
                </a:r>
                <a:endParaRPr lang="en-US" altLang="zh-CN">
                  <a:ea typeface="华文细黑" panose="02010600040101010101" pitchFamily="2" charset="-122"/>
                </a:endParaRPr>
              </a:p>
            </p:txBody>
          </p:sp>
          <p:sp>
            <p:nvSpPr>
              <p:cNvPr id="90127" name="Text Box 32"/>
              <p:cNvSpPr txBox="1">
                <a:spLocks noChangeArrowheads="1"/>
              </p:cNvSpPr>
              <p:nvPr/>
            </p:nvSpPr>
            <p:spPr bwMode="auto">
              <a:xfrm>
                <a:off x="4499" y="129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a</a:t>
                </a:r>
                <a:endParaRPr lang="en-US" altLang="zh-CN">
                  <a:ea typeface="华文细黑" panose="02010600040101010101" pitchFamily="2" charset="-122"/>
                </a:endParaRPr>
              </a:p>
            </p:txBody>
          </p:sp>
          <p:sp>
            <p:nvSpPr>
              <p:cNvPr id="90128" name="Text Box 33"/>
              <p:cNvSpPr txBox="1">
                <a:spLocks noChangeArrowheads="1"/>
              </p:cNvSpPr>
              <p:nvPr/>
            </p:nvSpPr>
            <p:spPr bwMode="auto">
              <a:xfrm>
                <a:off x="4286" y="131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S</a:t>
                </a:r>
                <a:endParaRPr lang="en-US" altLang="zh-CN">
                  <a:ea typeface="华文细黑" panose="02010600040101010101" pitchFamily="2" charset="-122"/>
                </a:endParaRPr>
              </a:p>
            </p:txBody>
          </p:sp>
          <p:sp>
            <p:nvSpPr>
              <p:cNvPr id="90129" name="Line 34"/>
              <p:cNvSpPr>
                <a:spLocks noChangeShapeType="1"/>
              </p:cNvSpPr>
              <p:nvPr/>
            </p:nvSpPr>
            <p:spPr bwMode="auto">
              <a:xfrm flipH="1">
                <a:off x="4195"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0" name="Line 35"/>
              <p:cNvSpPr>
                <a:spLocks noChangeShapeType="1"/>
              </p:cNvSpPr>
              <p:nvPr/>
            </p:nvSpPr>
            <p:spPr bwMode="auto">
              <a:xfrm>
                <a:off x="4422" y="1207"/>
                <a:ext cx="182" cy="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1" name="Line 36"/>
              <p:cNvSpPr>
                <a:spLocks noChangeShapeType="1"/>
              </p:cNvSpPr>
              <p:nvPr/>
            </p:nvSpPr>
            <p:spPr bwMode="auto">
              <a:xfrm>
                <a:off x="4398" y="1207"/>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0122" name="Group 37"/>
            <p:cNvGrpSpPr/>
            <p:nvPr/>
          </p:nvGrpSpPr>
          <p:grpSpPr bwMode="auto">
            <a:xfrm>
              <a:off x="4091" y="4127"/>
              <a:ext cx="408" cy="456"/>
              <a:chOff x="4241" y="2582"/>
              <a:chExt cx="408" cy="456"/>
            </a:xfrm>
          </p:grpSpPr>
          <p:sp>
            <p:nvSpPr>
              <p:cNvPr id="90123" name="Text Box 38"/>
              <p:cNvSpPr txBox="1">
                <a:spLocks noChangeArrowheads="1"/>
              </p:cNvSpPr>
              <p:nvPr/>
            </p:nvSpPr>
            <p:spPr bwMode="auto">
              <a:xfrm>
                <a:off x="4241" y="275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华文细黑" panose="02010600040101010101" pitchFamily="2" charset="-122"/>
                  </a:rPr>
                  <a:t>c</a:t>
                </a:r>
                <a:endParaRPr lang="en-US" altLang="zh-CN" b="1">
                  <a:ea typeface="华文细黑" panose="02010600040101010101" pitchFamily="2" charset="-122"/>
                </a:endParaRPr>
              </a:p>
            </p:txBody>
          </p:sp>
          <p:sp>
            <p:nvSpPr>
              <p:cNvPr id="90124" name="Line 39"/>
              <p:cNvSpPr>
                <a:spLocks noChangeShapeType="1"/>
              </p:cNvSpPr>
              <p:nvPr/>
            </p:nvSpPr>
            <p:spPr bwMode="auto">
              <a:xfrm>
                <a:off x="4398" y="2582"/>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4963"/>
                                        </p:tgtEl>
                                        <p:attrNameLst>
                                          <p:attrName>style.visibility</p:attrName>
                                        </p:attrNameLst>
                                      </p:cBhvr>
                                      <p:to>
                                        <p:strVal val="visible"/>
                                      </p:to>
                                    </p:set>
                                    <p:animEffect transition="in" filter="blinds(horizontal)">
                                      <p:cBhvr>
                                        <p:cTn id="7" dur="500"/>
                                        <p:tgtEl>
                                          <p:spTgt spid="4249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738A11-5B3A-4E5B-8FE8-6DD97336811F}"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91139" name="Rectangle 3"/>
          <p:cNvSpPr>
            <a:spLocks noGrp="1" noChangeArrowheads="1"/>
          </p:cNvSpPr>
          <p:nvPr>
            <p:ph type="body" idx="1"/>
          </p:nvPr>
        </p:nvSpPr>
        <p:spPr>
          <a:xfrm>
            <a:off x="250825" y="991890"/>
            <a:ext cx="8569325" cy="4092873"/>
          </a:xfrm>
        </p:spPr>
        <p:txBody>
          <a:bodyPr/>
          <a:lstStyle/>
          <a:p>
            <a:pPr eaLnBrk="1" hangingPunct="1">
              <a:lnSpc>
                <a:spcPct val="12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L1={00</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01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10</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11}</a:t>
            </a:r>
            <a:endParaRPr lang="en-US" altLang="zh-CN" sz="2400" b="1" dirty="0">
              <a:latin typeface="华文细黑" panose="02010600040101010101" pitchFamily="2" charset="-122"/>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2</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L2={0</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00</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01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10</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11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000</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  =∑</a:t>
            </a:r>
            <a:r>
              <a:rPr lang="en-US" altLang="zh-CN" sz="2400" b="1" baseline="30000" dirty="0">
                <a:latin typeface="华文细黑" panose="02010600040101010101" pitchFamily="2" charset="-122"/>
                <a:cs typeface="Times New Roman" panose="02020603050405020304" pitchFamily="18" charset="0"/>
              </a:rPr>
              <a:t>+</a:t>
            </a:r>
            <a:r>
              <a:rPr lang="zh-CN" altLang="en-US" sz="2400" b="1" dirty="0">
                <a:latin typeface="华文细黑" panose="02010600040101010101" pitchFamily="2" charset="-122"/>
                <a:cs typeface="Times New Roman" panose="02020603050405020304" pitchFamily="18" charset="0"/>
              </a:rPr>
              <a:t>（正闭包</a:t>
            </a:r>
            <a:r>
              <a:rPr lang="en-US" altLang="zh-CN" sz="2400" b="1" dirty="0">
                <a:latin typeface="华文细黑" panose="02010600040101010101" pitchFamily="2" charset="-122"/>
                <a:cs typeface="Times New Roman" panose="02020603050405020304" pitchFamily="18" charset="0"/>
              </a:rPr>
              <a:t>)</a:t>
            </a:r>
            <a:r>
              <a:rPr lang="zh-CN" altLang="en-US" sz="2400" b="1" dirty="0">
                <a:solidFill>
                  <a:srgbClr val="3333CC"/>
                </a:solidFill>
                <a:latin typeface="华文细黑" panose="02010600040101010101" pitchFamily="2" charset="-122"/>
                <a:cs typeface="Times New Roman" panose="02020603050405020304" pitchFamily="18" charset="0"/>
              </a:rPr>
              <a:t>（</a:t>
            </a:r>
            <a:r>
              <a:rPr lang="en-US" altLang="zh-CN" sz="2400" b="1" dirty="0">
                <a:solidFill>
                  <a:srgbClr val="3333CC"/>
                </a:solidFill>
                <a:latin typeface="华文细黑" panose="02010600040101010101" pitchFamily="2" charset="-122"/>
                <a:cs typeface="Times New Roman" panose="02020603050405020304" pitchFamily="18" charset="0"/>
              </a:rPr>
              <a:t>0</a:t>
            </a:r>
            <a:r>
              <a:rPr lang="zh-CN" altLang="en-US" sz="2400" b="1" dirty="0">
                <a:solidFill>
                  <a:srgbClr val="3333CC"/>
                </a:solidFill>
                <a:latin typeface="华文细黑" panose="02010600040101010101" pitchFamily="2" charset="-122"/>
                <a:cs typeface="Times New Roman" panose="02020603050405020304" pitchFamily="18" charset="0"/>
              </a:rPr>
              <a:t>、</a:t>
            </a:r>
            <a:r>
              <a:rPr lang="en-US" altLang="zh-CN" sz="2400" b="1" dirty="0">
                <a:solidFill>
                  <a:srgbClr val="3333CC"/>
                </a:solidFill>
                <a:latin typeface="华文细黑" panose="02010600040101010101" pitchFamily="2" charset="-122"/>
                <a:cs typeface="Times New Roman" panose="02020603050405020304" pitchFamily="18" charset="0"/>
              </a:rPr>
              <a:t>1</a:t>
            </a:r>
            <a:r>
              <a:rPr lang="zh-CN" altLang="en-US" sz="2400" b="1" dirty="0">
                <a:solidFill>
                  <a:srgbClr val="3333CC"/>
                </a:solidFill>
                <a:latin typeface="华文细黑" panose="02010600040101010101" pitchFamily="2" charset="-122"/>
                <a:cs typeface="Times New Roman" panose="02020603050405020304" pitchFamily="18" charset="0"/>
              </a:rPr>
              <a:t>上的所有非空串）</a:t>
            </a:r>
            <a:endParaRPr lang="zh-CN" altLang="en-US" sz="2400" b="1" dirty="0">
              <a:solidFill>
                <a:srgbClr val="3333CC"/>
              </a:solidFill>
              <a:latin typeface="华文细黑" panose="02010600040101010101" pitchFamily="2" charset="-122"/>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3</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L3={ε,0,1,00,01,10,11,000,…}   = ∑*</a:t>
            </a:r>
            <a:r>
              <a:rPr lang="zh-CN" altLang="en-US" sz="2400" b="1" dirty="0">
                <a:latin typeface="华文细黑" panose="02010600040101010101" pitchFamily="2" charset="-122"/>
                <a:cs typeface="Times New Roman" panose="02020603050405020304" pitchFamily="18" charset="0"/>
              </a:rPr>
              <a:t>（克林闭包）</a:t>
            </a:r>
            <a:endParaRPr lang="zh-CN" altLang="en-US" sz="2400" b="1" dirty="0">
              <a:latin typeface="华文细黑" panose="02010600040101010101" pitchFamily="2" charset="-122"/>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		</a:t>
            </a:r>
            <a:r>
              <a:rPr lang="zh-CN" altLang="en-US" sz="2400" b="1" dirty="0">
                <a:solidFill>
                  <a:srgbClr val="FF0000"/>
                </a:solidFill>
                <a:latin typeface="华文细黑" panose="02010600040101010101" pitchFamily="2" charset="-122"/>
                <a:cs typeface="Times New Roman" panose="02020603050405020304" pitchFamily="18" charset="0"/>
              </a:rPr>
              <a:t>∑</a:t>
            </a:r>
            <a:r>
              <a:rPr lang="en-US" altLang="zh-CN" sz="2400" b="1" baseline="30000" dirty="0">
                <a:solidFill>
                  <a:srgbClr val="FF0000"/>
                </a:solidFill>
                <a:latin typeface="华文细黑" panose="02010600040101010101" pitchFamily="2" charset="-122"/>
                <a:cs typeface="Times New Roman" panose="02020603050405020304" pitchFamily="18" charset="0"/>
              </a:rPr>
              <a:t>+</a:t>
            </a:r>
            <a:r>
              <a:rPr lang="en-US" altLang="zh-CN" sz="2400" b="1" dirty="0">
                <a:solidFill>
                  <a:srgbClr val="FF0000"/>
                </a:solidFill>
                <a:latin typeface="华文细黑" panose="02010600040101010101" pitchFamily="2" charset="-122"/>
                <a:cs typeface="Times New Roman" panose="02020603050405020304" pitchFamily="18" charset="0"/>
              </a:rPr>
              <a:t>= ∑ ∑*= ∑* ∑  </a:t>
            </a:r>
            <a:r>
              <a:rPr lang="en-US" altLang="zh-CN" sz="2400" b="1" dirty="0">
                <a:solidFill>
                  <a:srgbClr val="3333CC"/>
                </a:solidFill>
                <a:latin typeface="华文细黑" panose="02010600040101010101" pitchFamily="2" charset="-122"/>
                <a:cs typeface="Times New Roman" panose="02020603050405020304" pitchFamily="18" charset="0"/>
              </a:rPr>
              <a:t>(∑* : ∑</a:t>
            </a:r>
            <a:r>
              <a:rPr lang="zh-CN" altLang="en-US" sz="2400" b="1" dirty="0">
                <a:solidFill>
                  <a:srgbClr val="3333CC"/>
                </a:solidFill>
                <a:latin typeface="华文细黑" panose="02010600040101010101" pitchFamily="2" charset="-122"/>
                <a:cs typeface="Times New Roman" panose="02020603050405020304" pitchFamily="18" charset="0"/>
              </a:rPr>
              <a:t>上的所有串</a:t>
            </a:r>
            <a:r>
              <a:rPr lang="en-US" altLang="zh-CN" sz="2400" b="1" dirty="0">
                <a:solidFill>
                  <a:srgbClr val="3333CC"/>
                </a:solidFill>
                <a:latin typeface="华文细黑" panose="02010600040101010101" pitchFamily="2" charset="-122"/>
                <a:cs typeface="Times New Roman" panose="02020603050405020304" pitchFamily="18" charset="0"/>
              </a:rPr>
              <a:t>)</a:t>
            </a:r>
            <a:endParaRPr lang="en-US" altLang="zh-CN" sz="2400" b="1" dirty="0">
              <a:solidFill>
                <a:srgbClr val="3333CC"/>
              </a:solidFill>
              <a:latin typeface="华文细黑" panose="02010600040101010101" pitchFamily="2" charset="-122"/>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4</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L4={ 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 n&gt;=1}</a:t>
            </a:r>
            <a:endParaRPr lang="en-US" altLang="zh-CN" sz="2400" b="1" dirty="0">
              <a:latin typeface="华文细黑" panose="02010600040101010101" pitchFamily="2" charset="-122"/>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5</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L5={0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1</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 n&gt;=1} </a:t>
            </a:r>
            <a:endParaRPr lang="en-US" altLang="zh-CN" sz="2400" b="1" dirty="0">
              <a:latin typeface="华文细黑" panose="02010600040101010101" pitchFamily="2" charset="-122"/>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6</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L6={0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1</a:t>
            </a:r>
            <a:r>
              <a:rPr lang="en-US" altLang="zh-CN" sz="2400" b="1" baseline="30000" dirty="0">
                <a:latin typeface="华文细黑" panose="02010600040101010101" pitchFamily="2" charset="-122"/>
                <a:cs typeface="Times New Roman" panose="02020603050405020304" pitchFamily="18" charset="0"/>
              </a:rPr>
              <a:t>m</a:t>
            </a:r>
            <a:r>
              <a:rPr lang="en-US" altLang="zh-CN" sz="2400" b="1" dirty="0">
                <a:latin typeface="华文细黑" panose="02010600040101010101" pitchFamily="2" charset="-122"/>
                <a:cs typeface="Times New Roman" panose="02020603050405020304" pitchFamily="18" charset="0"/>
              </a:rPr>
              <a:t>| </a:t>
            </a:r>
            <a:r>
              <a:rPr lang="en-US" altLang="zh-CN" sz="2400" b="1" dirty="0" err="1">
                <a:latin typeface="华文细黑" panose="02010600040101010101" pitchFamily="2" charset="-122"/>
                <a:cs typeface="Times New Roman" panose="02020603050405020304" pitchFamily="18" charset="0"/>
              </a:rPr>
              <a:t>n,m</a:t>
            </a:r>
            <a:r>
              <a:rPr lang="en-US" altLang="zh-CN" sz="2400" b="1" dirty="0">
                <a:latin typeface="华文细黑" panose="02010600040101010101" pitchFamily="2" charset="-122"/>
                <a:cs typeface="Times New Roman" panose="02020603050405020304" pitchFamily="18" charset="0"/>
              </a:rPr>
              <a:t>&gt;=1}   </a:t>
            </a:r>
            <a:endParaRPr lang="en-US" altLang="zh-CN" sz="2400" b="1" dirty="0">
              <a:latin typeface="华文细黑" panose="02010600040101010101" pitchFamily="2" charset="-122"/>
              <a:cs typeface="Times New Roman" panose="02020603050405020304" pitchFamily="18" charset="0"/>
            </a:endParaRPr>
          </a:p>
        </p:txBody>
      </p:sp>
      <p:sp>
        <p:nvSpPr>
          <p:cNvPr id="91140" name="Text Box 4"/>
          <p:cNvSpPr txBox="1">
            <a:spLocks noChangeArrowheads="1"/>
          </p:cNvSpPr>
          <p:nvPr/>
        </p:nvSpPr>
        <p:spPr bwMode="auto">
          <a:xfrm>
            <a:off x="323850" y="333375"/>
            <a:ext cx="86407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b="1" dirty="0">
                <a:ea typeface="华文细黑" panose="02010600040101010101" pitchFamily="2" charset="-122"/>
              </a:rPr>
              <a:t>令∑</a:t>
            </a:r>
            <a:r>
              <a:rPr kumimoji="0" lang="en-US" altLang="zh-CN" b="1" dirty="0">
                <a:ea typeface="华文细黑" panose="02010600040101010101" pitchFamily="2" charset="-122"/>
              </a:rPr>
              <a:t>={0</a:t>
            </a:r>
            <a:r>
              <a:rPr kumimoji="0" lang="zh-CN" altLang="en-US" b="1" dirty="0">
                <a:ea typeface="华文细黑" panose="02010600040101010101" pitchFamily="2" charset="-122"/>
              </a:rPr>
              <a:t>，</a:t>
            </a:r>
            <a:r>
              <a:rPr kumimoji="0" lang="en-US" altLang="zh-CN" b="1" dirty="0">
                <a:ea typeface="华文细黑" panose="02010600040101010101" pitchFamily="2" charset="-122"/>
              </a:rPr>
              <a:t>1}</a:t>
            </a:r>
            <a:r>
              <a:rPr kumimoji="0" lang="zh-CN" altLang="en-US" b="1" dirty="0">
                <a:ea typeface="华文细黑" panose="02010600040101010101" pitchFamily="2" charset="-122"/>
              </a:rPr>
              <a:t>，</a:t>
            </a:r>
            <a:r>
              <a:rPr lang="zh-CN" altLang="en-US" b="1" dirty="0">
                <a:ea typeface="华文细黑" panose="02010600040101010101" pitchFamily="2" charset="-122"/>
              </a:rPr>
              <a:t>下列语言在结构上有什么样的特点？</a:t>
            </a:r>
            <a:endParaRPr lang="zh-CN" altLang="en-US" b="1" dirty="0">
              <a:ea typeface="华文细黑" panose="02010600040101010101" pitchFamily="2" charset="-122"/>
            </a:endParaRPr>
          </a:p>
        </p:txBody>
      </p:sp>
      <p:sp>
        <p:nvSpPr>
          <p:cNvPr id="286725" name="Text Box 5"/>
          <p:cNvSpPr txBox="1">
            <a:spLocks noChangeArrowheads="1"/>
          </p:cNvSpPr>
          <p:nvPr/>
        </p:nvSpPr>
        <p:spPr bwMode="auto">
          <a:xfrm>
            <a:off x="467544" y="5294142"/>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ea typeface="华文细黑" panose="02010600040101010101" pitchFamily="2" charset="-122"/>
              </a:rPr>
              <a:t>(1)~(4) 3</a:t>
            </a:r>
            <a:r>
              <a:rPr kumimoji="0" lang="zh-CN" altLang="en-US" b="1" dirty="0">
                <a:ea typeface="华文细黑" panose="02010600040101010101" pitchFamily="2" charset="-122"/>
              </a:rPr>
              <a:t>型       </a:t>
            </a:r>
            <a:r>
              <a:rPr kumimoji="0" lang="en-US" altLang="zh-CN" b="1" dirty="0">
                <a:ea typeface="华文细黑" panose="02010600040101010101" pitchFamily="2" charset="-122"/>
              </a:rPr>
              <a:t>(5) 2</a:t>
            </a:r>
            <a:r>
              <a:rPr kumimoji="0" lang="zh-CN" altLang="en-US" b="1" dirty="0">
                <a:ea typeface="华文细黑" panose="02010600040101010101" pitchFamily="2" charset="-122"/>
              </a:rPr>
              <a:t>型  （</a:t>
            </a:r>
            <a:r>
              <a:rPr kumimoji="0" lang="en-US" altLang="zh-CN" b="1" dirty="0">
                <a:ea typeface="华文细黑" panose="02010600040101010101" pitchFamily="2" charset="-122"/>
              </a:rPr>
              <a:t>6) 3</a:t>
            </a:r>
            <a:r>
              <a:rPr kumimoji="0" lang="zh-CN" altLang="en-US" b="1" dirty="0">
                <a:ea typeface="华文细黑" panose="02010600040101010101" pitchFamily="2" charset="-122"/>
              </a:rPr>
              <a:t>型</a:t>
            </a:r>
            <a:endParaRPr kumimoji="0" lang="zh-CN" altLang="en-US" b="1"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25"/>
                                        </p:tgtEl>
                                        <p:attrNameLst>
                                          <p:attrName>style.visibility</p:attrName>
                                        </p:attrNameLst>
                                      </p:cBhvr>
                                      <p:to>
                                        <p:strVal val="visible"/>
                                      </p:to>
                                    </p:set>
                                    <p:animEffect transition="in" filter="blinds(horizontal)">
                                      <p:cBhvr>
                                        <p:cTn id="7" dur="500"/>
                                        <p:tgtEl>
                                          <p:spTgt spid="28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089F235-AB6C-4D92-828E-13AC76ACB6A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92163" name="Rectangle 2"/>
          <p:cNvSpPr>
            <a:spLocks noGrp="1" noChangeArrowheads="1"/>
          </p:cNvSpPr>
          <p:nvPr>
            <p:ph type="body" idx="1"/>
          </p:nvPr>
        </p:nvSpPr>
        <p:spPr>
          <a:xfrm>
            <a:off x="395288" y="1125538"/>
            <a:ext cx="8424862" cy="4824412"/>
          </a:xfrm>
        </p:spPr>
        <p:txBody>
          <a:bodyPr/>
          <a:lstStyle/>
          <a:p>
            <a:pPr eaLnBrk="1" hangingPunct="1">
              <a:lnSpc>
                <a:spcPct val="120000"/>
              </a:lnSpc>
              <a:spcBef>
                <a:spcPct val="50000"/>
              </a:spcBef>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7</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L7 ={0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1</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 n&gt;=1} </a:t>
            </a:r>
            <a:endParaRPr lang="en-US" altLang="zh-CN" sz="2400" b="1" dirty="0">
              <a:latin typeface="华文细黑" panose="02010600040101010101" pitchFamily="2" charset="-122"/>
              <a:cs typeface="Times New Roman" panose="02020603050405020304" pitchFamily="18" charset="0"/>
            </a:endParaRPr>
          </a:p>
          <a:p>
            <a:pPr eaLnBrk="1" hangingPunct="1">
              <a:lnSpc>
                <a:spcPct val="120000"/>
              </a:lnSpc>
              <a:spcBef>
                <a:spcPct val="50000"/>
              </a:spcBef>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8</a:t>
            </a:r>
            <a:r>
              <a:rPr lang="zh-CN" altLang="en-US" sz="2400" b="1" dirty="0">
                <a:latin typeface="华文细黑" panose="02010600040101010101" pitchFamily="2" charset="-122"/>
                <a:cs typeface="Times New Roman" panose="02020603050405020304" pitchFamily="18" charset="0"/>
              </a:rPr>
              <a:t>） </a:t>
            </a:r>
            <a:r>
              <a:rPr lang="en-US" altLang="zh-CN" sz="2400" b="1" dirty="0">
                <a:latin typeface="华文细黑" panose="02010600040101010101" pitchFamily="2" charset="-122"/>
                <a:cs typeface="Times New Roman" panose="02020603050405020304" pitchFamily="18" charset="0"/>
              </a:rPr>
              <a:t>L8 ={0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1</a:t>
            </a:r>
            <a:r>
              <a:rPr lang="en-US" altLang="zh-CN" sz="2400" b="1" baseline="30000" dirty="0">
                <a:latin typeface="华文细黑" panose="02010600040101010101" pitchFamily="2" charset="-122"/>
                <a:cs typeface="Times New Roman" panose="02020603050405020304" pitchFamily="18" charset="0"/>
              </a:rPr>
              <a:t>m</a:t>
            </a:r>
            <a:r>
              <a:rPr lang="en-US" altLang="zh-CN" sz="2400" b="1" dirty="0">
                <a:latin typeface="华文细黑" panose="02010600040101010101" pitchFamily="2" charset="-122"/>
                <a:cs typeface="Times New Roman" panose="02020603050405020304" pitchFamily="18" charset="0"/>
              </a:rPr>
              <a:t>0</a:t>
            </a:r>
            <a:r>
              <a:rPr lang="en-US" altLang="zh-CN" sz="2400" b="1" baseline="30000" dirty="0">
                <a:latin typeface="华文细黑" panose="02010600040101010101" pitchFamily="2" charset="-122"/>
                <a:cs typeface="Times New Roman" panose="02020603050405020304" pitchFamily="18" charset="0"/>
              </a:rPr>
              <a:t>k</a:t>
            </a:r>
            <a:r>
              <a:rPr lang="en-US" altLang="zh-CN" sz="2400" b="1" dirty="0">
                <a:latin typeface="华文细黑" panose="02010600040101010101" pitchFamily="2" charset="-122"/>
                <a:cs typeface="Times New Roman" panose="02020603050405020304" pitchFamily="18" charset="0"/>
              </a:rPr>
              <a:t>| </a:t>
            </a:r>
            <a:r>
              <a:rPr lang="en-US" altLang="zh-CN" sz="2400" b="1" dirty="0" err="1">
                <a:latin typeface="华文细黑" panose="02010600040101010101" pitchFamily="2" charset="-122"/>
                <a:cs typeface="Times New Roman" panose="02020603050405020304" pitchFamily="18" charset="0"/>
              </a:rPr>
              <a:t>n,m,k</a:t>
            </a:r>
            <a:r>
              <a:rPr lang="en-US" altLang="zh-CN" sz="2400" b="1" dirty="0">
                <a:latin typeface="华文细黑" panose="02010600040101010101" pitchFamily="2" charset="-122"/>
                <a:cs typeface="Times New Roman" panose="02020603050405020304" pitchFamily="18" charset="0"/>
              </a:rPr>
              <a:t>&gt;=1}</a:t>
            </a:r>
            <a:endParaRPr lang="en-US" altLang="zh-CN" sz="2400" b="1" dirty="0">
              <a:latin typeface="华文细黑" panose="02010600040101010101" pitchFamily="2" charset="-122"/>
              <a:cs typeface="Times New Roman" panose="02020603050405020304" pitchFamily="18" charset="0"/>
            </a:endParaRPr>
          </a:p>
          <a:p>
            <a:pPr eaLnBrk="1" hangingPunct="1">
              <a:lnSpc>
                <a:spcPct val="120000"/>
              </a:lnSpc>
              <a:spcBef>
                <a:spcPct val="50000"/>
              </a:spcBef>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9</a:t>
            </a:r>
            <a:r>
              <a:rPr lang="zh-CN" altLang="en-US" sz="2400" b="1" dirty="0">
                <a:latin typeface="华文细黑" panose="02010600040101010101" pitchFamily="2" charset="-122"/>
                <a:cs typeface="Times New Roman" panose="02020603050405020304" pitchFamily="18" charset="0"/>
              </a:rPr>
              <a:t>） </a:t>
            </a:r>
            <a:r>
              <a:rPr lang="en-US" altLang="zh-CN" sz="2400" b="1" dirty="0">
                <a:latin typeface="华文细黑" panose="02010600040101010101" pitchFamily="2" charset="-122"/>
                <a:cs typeface="Times New Roman" panose="02020603050405020304" pitchFamily="18" charset="0"/>
              </a:rPr>
              <a:t>L9 ={</a:t>
            </a:r>
            <a:r>
              <a:rPr lang="en-US" altLang="zh-CN" sz="2400" b="1" dirty="0" err="1">
                <a:latin typeface="华文细黑" panose="02010600040101010101" pitchFamily="2" charset="-122"/>
                <a:cs typeface="Times New Roman" panose="02020603050405020304" pitchFamily="18" charset="0"/>
              </a:rPr>
              <a:t>x|x</a:t>
            </a:r>
            <a:r>
              <a:rPr lang="en-US" altLang="en-US" sz="2400" b="1" dirty="0">
                <a:latin typeface="华文细黑" panose="02010600040101010101" pitchFamily="2" charset="-122"/>
                <a:cs typeface="Times New Roman" panose="02020603050405020304" pitchFamily="18" charset="0"/>
              </a:rPr>
              <a:t>∈∑</a:t>
            </a:r>
            <a:r>
              <a:rPr lang="en-US" altLang="zh-CN" sz="2400" b="1" baseline="30000" dirty="0">
                <a:latin typeface="华文细黑" panose="02010600040101010101" pitchFamily="2" charset="-122"/>
                <a:cs typeface="Times New Roman" panose="02020603050405020304" pitchFamily="18" charset="0"/>
              </a:rPr>
              <a:t>+</a:t>
            </a:r>
            <a:r>
              <a:rPr lang="zh-CN" altLang="en-US" sz="2400" b="1" dirty="0">
                <a:latin typeface="华文细黑" panose="02010600040101010101" pitchFamily="2" charset="-122"/>
                <a:cs typeface="Times New Roman" panose="02020603050405020304" pitchFamily="18" charset="0"/>
              </a:rPr>
              <a:t>，且</a:t>
            </a:r>
            <a:r>
              <a:rPr lang="en-US" altLang="zh-CN" sz="2400" b="1" dirty="0">
                <a:latin typeface="华文细黑" panose="02010600040101010101" pitchFamily="2" charset="-122"/>
                <a:cs typeface="Times New Roman" panose="02020603050405020304" pitchFamily="18" charset="0"/>
              </a:rPr>
              <a:t>x</a:t>
            </a:r>
            <a:r>
              <a:rPr lang="zh-CN" altLang="en-US" sz="2400" b="1" dirty="0">
                <a:latin typeface="华文细黑" panose="02010600040101010101" pitchFamily="2" charset="-122"/>
                <a:cs typeface="Times New Roman" panose="02020603050405020304" pitchFamily="18" charset="0"/>
              </a:rPr>
              <a:t>中</a:t>
            </a:r>
            <a:r>
              <a:rPr lang="en-US" altLang="zh-CN" sz="2400" b="1" dirty="0">
                <a:latin typeface="华文细黑" panose="02010600040101010101" pitchFamily="2" charset="-122"/>
                <a:cs typeface="Times New Roman" panose="02020603050405020304" pitchFamily="18" charset="0"/>
              </a:rPr>
              <a:t>0</a:t>
            </a:r>
            <a:r>
              <a:rPr lang="zh-CN" altLang="en-US" sz="2400" b="1" dirty="0">
                <a:latin typeface="华文细黑" panose="02010600040101010101" pitchFamily="2" charset="-122"/>
                <a:cs typeface="Times New Roman" panose="02020603050405020304" pitchFamily="18" charset="0"/>
              </a:rPr>
              <a:t>和</a:t>
            </a:r>
            <a:r>
              <a:rPr lang="en-US" altLang="zh-CN" sz="2400" b="1" dirty="0">
                <a:latin typeface="华文细黑" panose="02010600040101010101" pitchFamily="2" charset="-122"/>
                <a:cs typeface="Times New Roman" panose="02020603050405020304" pitchFamily="18" charset="0"/>
              </a:rPr>
              <a:t>1</a:t>
            </a:r>
            <a:r>
              <a:rPr lang="zh-CN" altLang="en-US" sz="2400" b="1" dirty="0">
                <a:latin typeface="华文细黑" panose="02010600040101010101" pitchFamily="2" charset="-122"/>
                <a:cs typeface="Times New Roman" panose="02020603050405020304" pitchFamily="18" charset="0"/>
              </a:rPr>
              <a:t>的个数相同</a:t>
            </a:r>
            <a:r>
              <a:rPr lang="en-US" altLang="zh-CN" sz="2400" b="1" dirty="0">
                <a:latin typeface="华文细黑" panose="02010600040101010101" pitchFamily="2" charset="-122"/>
                <a:cs typeface="Times New Roman" panose="02020603050405020304" pitchFamily="18" charset="0"/>
              </a:rPr>
              <a:t>}  2</a:t>
            </a:r>
            <a:r>
              <a:rPr lang="zh-CN" altLang="en-US" sz="2400" b="1" dirty="0">
                <a:latin typeface="华文细黑" panose="02010600040101010101" pitchFamily="2" charset="-122"/>
                <a:cs typeface="Times New Roman" panose="02020603050405020304" pitchFamily="18" charset="0"/>
              </a:rPr>
              <a:t>型</a:t>
            </a:r>
            <a:endParaRPr lang="zh-CN" altLang="en-US" sz="2400" b="1" dirty="0">
              <a:latin typeface="华文细黑" panose="02010600040101010101" pitchFamily="2" charset="-122"/>
              <a:cs typeface="Times New Roman" panose="02020603050405020304" pitchFamily="18" charset="0"/>
            </a:endParaRPr>
          </a:p>
          <a:p>
            <a:pPr eaLnBrk="1" hangingPunct="1">
              <a:lnSpc>
                <a:spcPct val="120000"/>
              </a:lnSpc>
              <a:spcBef>
                <a:spcPct val="50000"/>
              </a:spcBef>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10</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L10 ={0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1</a:t>
            </a:r>
            <a:r>
              <a:rPr lang="en-US" altLang="zh-CN" sz="2400" b="1" baseline="30000" dirty="0">
                <a:latin typeface="华文细黑" panose="02010600040101010101" pitchFamily="2" charset="-122"/>
                <a:cs typeface="Times New Roman" panose="02020603050405020304" pitchFamily="18" charset="0"/>
              </a:rPr>
              <a:t>m</a:t>
            </a:r>
            <a:r>
              <a:rPr lang="en-US" altLang="zh-CN" sz="2400" b="1" dirty="0">
                <a:latin typeface="华文细黑" panose="02010600040101010101" pitchFamily="2" charset="-122"/>
                <a:cs typeface="Times New Roman" panose="02020603050405020304" pitchFamily="18" charset="0"/>
              </a:rPr>
              <a:t>0</a:t>
            </a:r>
            <a:r>
              <a:rPr lang="en-US" altLang="zh-CN" sz="2400" b="1" baseline="30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 n</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m&gt;=1}</a:t>
            </a:r>
            <a:endParaRPr lang="en-US" altLang="zh-CN" sz="2400" b="1" dirty="0">
              <a:latin typeface="华文细黑" panose="02010600040101010101" pitchFamily="2" charset="-122"/>
              <a:cs typeface="Times New Roman" panose="02020603050405020304" pitchFamily="18" charset="0"/>
            </a:endParaRPr>
          </a:p>
          <a:p>
            <a:pPr eaLnBrk="1" hangingPunct="1">
              <a:lnSpc>
                <a:spcPct val="120000"/>
              </a:lnSpc>
              <a:spcBef>
                <a:spcPct val="50000"/>
              </a:spcBef>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11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L11={</a:t>
            </a:r>
            <a:r>
              <a:rPr lang="en-US" altLang="zh-CN" sz="2400" b="1" dirty="0" err="1">
                <a:latin typeface="华文细黑" panose="02010600040101010101" pitchFamily="2" charset="-122"/>
                <a:cs typeface="Times New Roman" panose="02020603050405020304" pitchFamily="18" charset="0"/>
              </a:rPr>
              <a:t>xx</a:t>
            </a:r>
            <a:r>
              <a:rPr lang="en-US" altLang="zh-CN" sz="2400" b="1" baseline="30000" dirty="0" err="1">
                <a:latin typeface="华文细黑" panose="02010600040101010101" pitchFamily="2" charset="-122"/>
                <a:cs typeface="Times New Roman" panose="02020603050405020304" pitchFamily="18" charset="0"/>
              </a:rPr>
              <a:t>R</a:t>
            </a:r>
            <a:r>
              <a:rPr lang="en-US" altLang="zh-CN" sz="2400" b="1" baseline="30000" dirty="0">
                <a:latin typeface="华文细黑" panose="02010600040101010101" pitchFamily="2" charset="-122"/>
                <a:cs typeface="Times New Roman" panose="02020603050405020304" pitchFamily="18" charset="0"/>
              </a:rPr>
              <a:t> </a:t>
            </a:r>
            <a:r>
              <a:rPr lang="en-US" altLang="zh-CN" sz="2400" b="1" dirty="0">
                <a:latin typeface="华文细黑" panose="02010600040101010101" pitchFamily="2" charset="-122"/>
                <a:cs typeface="Times New Roman" panose="02020603050405020304" pitchFamily="18" charset="0"/>
              </a:rPr>
              <a:t>| x</a:t>
            </a:r>
            <a:r>
              <a:rPr lang="en-US"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(0|1)*, </a:t>
            </a:r>
            <a:r>
              <a:rPr lang="en-US" altLang="zh-CN" sz="2400" b="1" dirty="0" err="1">
                <a:latin typeface="华文细黑" panose="02010600040101010101" pitchFamily="2" charset="-122"/>
                <a:cs typeface="Times New Roman" panose="02020603050405020304" pitchFamily="18" charset="0"/>
              </a:rPr>
              <a:t>x</a:t>
            </a:r>
            <a:r>
              <a:rPr lang="en-US" altLang="zh-CN" sz="2400" b="1" baseline="30000" dirty="0" err="1">
                <a:latin typeface="华文细黑" panose="02010600040101010101" pitchFamily="2" charset="-122"/>
                <a:cs typeface="Times New Roman" panose="02020603050405020304" pitchFamily="18" charset="0"/>
              </a:rPr>
              <a:t>R</a:t>
            </a:r>
            <a:r>
              <a:rPr lang="zh-CN" altLang="en-US" sz="2400" b="1" dirty="0">
                <a:latin typeface="华文细黑" panose="02010600040101010101" pitchFamily="2" charset="-122"/>
                <a:cs typeface="Times New Roman" panose="02020603050405020304" pitchFamily="18" charset="0"/>
              </a:rPr>
              <a:t>是</a:t>
            </a:r>
            <a:r>
              <a:rPr lang="en-US" altLang="zh-CN" sz="2400" b="1" dirty="0">
                <a:latin typeface="华文细黑" panose="02010600040101010101" pitchFamily="2" charset="-122"/>
                <a:cs typeface="Times New Roman" panose="02020603050405020304" pitchFamily="18" charset="0"/>
              </a:rPr>
              <a:t>x</a:t>
            </a:r>
            <a:r>
              <a:rPr lang="zh-CN" altLang="en-US" sz="2400" b="1" dirty="0">
                <a:latin typeface="华文细黑" panose="02010600040101010101" pitchFamily="2" charset="-122"/>
                <a:cs typeface="Times New Roman" panose="02020603050405020304" pitchFamily="18" charset="0"/>
              </a:rPr>
              <a:t>的逆 </a:t>
            </a:r>
            <a:r>
              <a:rPr lang="en-US" altLang="zh-CN" sz="2400" b="1" dirty="0">
                <a:latin typeface="华文细黑" panose="02010600040101010101" pitchFamily="2" charset="-122"/>
                <a:cs typeface="Times New Roman" panose="02020603050405020304" pitchFamily="18" charset="0"/>
              </a:rPr>
              <a:t>}</a:t>
            </a:r>
            <a:endParaRPr lang="en-US" altLang="zh-CN" sz="2400" b="1" dirty="0">
              <a:latin typeface="华文细黑" panose="02010600040101010101" pitchFamily="2" charset="-122"/>
              <a:cs typeface="Times New Roman" panose="02020603050405020304" pitchFamily="18" charset="0"/>
            </a:endParaRPr>
          </a:p>
        </p:txBody>
      </p:sp>
      <p:sp>
        <p:nvSpPr>
          <p:cNvPr id="92164" name="Text Box 3"/>
          <p:cNvSpPr txBox="1">
            <a:spLocks noChangeArrowheads="1"/>
          </p:cNvSpPr>
          <p:nvPr/>
        </p:nvSpPr>
        <p:spPr bwMode="auto">
          <a:xfrm>
            <a:off x="323850" y="333375"/>
            <a:ext cx="86407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b="1" dirty="0">
                <a:latin typeface="华文细黑" panose="02010600040101010101" pitchFamily="2" charset="-122"/>
                <a:ea typeface="华文细黑" panose="02010600040101010101" pitchFamily="2" charset="-122"/>
              </a:rPr>
              <a:t>令∑</a:t>
            </a:r>
            <a:r>
              <a:rPr kumimoji="0" lang="en-US" altLang="zh-CN" b="1" dirty="0">
                <a:latin typeface="华文细黑" panose="02010600040101010101" pitchFamily="2" charset="-122"/>
                <a:ea typeface="华文细黑" panose="02010600040101010101" pitchFamily="2" charset="-122"/>
              </a:rPr>
              <a:t>={0</a:t>
            </a:r>
            <a:r>
              <a:rPr kumimoji="0" lang="zh-CN" altLang="en-US" b="1" dirty="0">
                <a:latin typeface="华文细黑" panose="02010600040101010101" pitchFamily="2" charset="-122"/>
                <a:ea typeface="华文细黑" panose="02010600040101010101" pitchFamily="2" charset="-122"/>
              </a:rPr>
              <a:t>，</a:t>
            </a:r>
            <a:r>
              <a:rPr kumimoji="0" lang="en-US" altLang="zh-CN" b="1" dirty="0">
                <a:latin typeface="华文细黑" panose="02010600040101010101" pitchFamily="2" charset="-122"/>
                <a:ea typeface="华文细黑" panose="02010600040101010101" pitchFamily="2" charset="-122"/>
              </a:rPr>
              <a:t>1}</a:t>
            </a:r>
            <a:r>
              <a:rPr kumimoji="0" lang="zh-CN" altLang="en-US"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下列语言在结构上有什么样的特点？</a:t>
            </a:r>
            <a:endParaRPr lang="zh-CN" altLang="en-US" b="1" dirty="0">
              <a:latin typeface="华文细黑" panose="02010600040101010101" pitchFamily="2" charset="-122"/>
              <a:ea typeface="华文细黑" panose="02010600040101010101" pitchFamily="2" charset="-122"/>
            </a:endParaRPr>
          </a:p>
        </p:txBody>
      </p:sp>
      <p:sp>
        <p:nvSpPr>
          <p:cNvPr id="427012" name="Text Box 4"/>
          <p:cNvSpPr txBox="1">
            <a:spLocks noChangeArrowheads="1"/>
          </p:cNvSpPr>
          <p:nvPr/>
        </p:nvSpPr>
        <p:spPr bwMode="auto">
          <a:xfrm>
            <a:off x="708025" y="4725144"/>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ea typeface="华文细黑" panose="02010600040101010101" pitchFamily="2" charset="-122"/>
              </a:rPr>
              <a:t>(7)  1</a:t>
            </a:r>
            <a:r>
              <a:rPr kumimoji="0" lang="zh-CN" altLang="en-US" b="1" dirty="0">
                <a:ea typeface="华文细黑" panose="02010600040101010101" pitchFamily="2" charset="-122"/>
              </a:rPr>
              <a:t>型      </a:t>
            </a:r>
            <a:r>
              <a:rPr lang="en-US" altLang="zh-CN" b="1" dirty="0">
                <a:ea typeface="华文细黑" panose="02010600040101010101" pitchFamily="2" charset="-122"/>
              </a:rPr>
              <a:t>(8) 3</a:t>
            </a:r>
            <a:r>
              <a:rPr kumimoji="0" lang="zh-CN" altLang="en-US" b="1" dirty="0">
                <a:ea typeface="华文细黑" panose="02010600040101010101" pitchFamily="2" charset="-122"/>
              </a:rPr>
              <a:t>型       </a:t>
            </a:r>
            <a:r>
              <a:rPr kumimoji="0" lang="en-US" altLang="zh-CN" b="1" dirty="0">
                <a:ea typeface="华文细黑" panose="02010600040101010101" pitchFamily="2" charset="-122"/>
              </a:rPr>
              <a:t>(9) </a:t>
            </a:r>
            <a:r>
              <a:rPr lang="en-US" altLang="zh-CN" b="1" dirty="0">
                <a:ea typeface="华文细黑" panose="02010600040101010101" pitchFamily="2" charset="-122"/>
              </a:rPr>
              <a:t>~</a:t>
            </a:r>
            <a:r>
              <a:rPr kumimoji="0" lang="en-US" altLang="zh-CN" b="1" dirty="0">
                <a:ea typeface="华文细黑" panose="02010600040101010101" pitchFamily="2" charset="-122"/>
              </a:rPr>
              <a:t> </a:t>
            </a:r>
            <a:r>
              <a:rPr kumimoji="0" lang="zh-CN" altLang="en-US" b="1" dirty="0">
                <a:ea typeface="华文细黑" panose="02010600040101010101" pitchFamily="2" charset="-122"/>
              </a:rPr>
              <a:t>（</a:t>
            </a:r>
            <a:r>
              <a:rPr kumimoji="0" lang="en-US" altLang="zh-CN" b="1" dirty="0">
                <a:ea typeface="华文细黑" panose="02010600040101010101" pitchFamily="2" charset="-122"/>
              </a:rPr>
              <a:t>11) 2</a:t>
            </a:r>
            <a:r>
              <a:rPr kumimoji="0" lang="zh-CN" altLang="en-US" b="1" dirty="0">
                <a:ea typeface="华文细黑" panose="02010600040101010101" pitchFamily="2" charset="-122"/>
              </a:rPr>
              <a:t>型 </a:t>
            </a:r>
            <a:endParaRPr kumimoji="0" lang="zh-CN" altLang="en-US" b="1" dirty="0">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2"/>
                                        </p:tgtEl>
                                        <p:attrNameLst>
                                          <p:attrName>style.visibility</p:attrName>
                                        </p:attrNameLst>
                                      </p:cBhvr>
                                      <p:to>
                                        <p:strVal val="visible"/>
                                      </p:to>
                                    </p:set>
                                    <p:animEffect transition="in" filter="blinds(horizontal)">
                                      <p:cBhvr>
                                        <p:cTn id="7" dur="500"/>
                                        <p:tgtEl>
                                          <p:spTgt spid="427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0BC42B8-68AD-4215-A907-92CF200D1891}"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93188" name="Rectangle 3"/>
          <p:cNvSpPr>
            <a:spLocks noGrp="1" noChangeArrowheads="1"/>
          </p:cNvSpPr>
          <p:nvPr>
            <p:ph type="body" idx="1"/>
          </p:nvPr>
        </p:nvSpPr>
        <p:spPr>
          <a:xfrm>
            <a:off x="457200" y="548680"/>
            <a:ext cx="8229600" cy="4845050"/>
          </a:xfrm>
        </p:spPr>
        <p:txBody>
          <a:bodyPr/>
          <a:lstStyle/>
          <a:p>
            <a:pPr eaLnBrk="1" hangingPunct="1">
              <a:lnSpc>
                <a:spcPct val="150000"/>
              </a:lnSpc>
            </a:pPr>
            <a:r>
              <a:rPr lang="zh-CN" altLang="en-US" sz="2600" b="1" dirty="0">
                <a:latin typeface="Times New Roman" panose="02020603050405020304" pitchFamily="18" charset="0"/>
                <a:cs typeface="Times New Roman" panose="02020603050405020304" pitchFamily="18" charset="0"/>
              </a:rPr>
              <a:t>例：设</a:t>
            </a:r>
            <a:r>
              <a:rPr lang="en-US" altLang="zh-CN" sz="2600" dirty="0">
                <a:latin typeface="Times New Roman" panose="02020603050405020304" pitchFamily="18" charset="0"/>
                <a:cs typeface="Times New Roman" panose="02020603050405020304" pitchFamily="18" charset="0"/>
              </a:rPr>
              <a:t>G={N,T,P,S}, N={S,A,B}, T={a</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b}</a:t>
            </a:r>
            <a:endParaRPr lang="en-US" altLang="zh-CN" sz="26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None/>
            </a:pPr>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P: </a:t>
            </a:r>
            <a:r>
              <a:rPr lang="en-US" altLang="zh-CN" sz="2200" dirty="0" err="1">
                <a:latin typeface="Times New Roman" panose="02020603050405020304" pitchFamily="18" charset="0"/>
                <a:cs typeface="Times New Roman" panose="02020603050405020304" pitchFamily="18" charset="0"/>
              </a:rPr>
              <a:t>S</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aB|bA</a:t>
            </a:r>
            <a:endParaRPr lang="en-US" altLang="zh-CN" sz="2200" dirty="0">
              <a:latin typeface="Times New Roman" panose="02020603050405020304" pitchFamily="18" charset="0"/>
              <a:cs typeface="Times New Roman" panose="02020603050405020304" pitchFamily="18" charset="0"/>
              <a:sym typeface="Wingdings" panose="05000000000000000000" pitchFamily="2" charset="2"/>
            </a:endParaRPr>
          </a:p>
          <a:p>
            <a:pPr lvl="1" eaLnBrk="1" hangingPunct="1">
              <a:lnSpc>
                <a:spcPct val="15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Aa|aS|bAA</a:t>
            </a:r>
            <a:endParaRPr lang="en-US" altLang="zh-CN" sz="2200" dirty="0">
              <a:latin typeface="Times New Roman" panose="02020603050405020304" pitchFamily="18" charset="0"/>
              <a:cs typeface="Times New Roman" panose="02020603050405020304" pitchFamily="18" charset="0"/>
              <a:sym typeface="Wingdings" panose="05000000000000000000" pitchFamily="2" charset="2"/>
            </a:endParaRPr>
          </a:p>
          <a:p>
            <a:pPr lvl="1" eaLnBrk="1" hangingPunct="1">
              <a:lnSpc>
                <a:spcPct val="15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Bb|bS|aBB</a:t>
            </a:r>
            <a:endParaRPr lang="en-US" altLang="zh-CN" sz="2200" dirty="0">
              <a:latin typeface="Times New Roman" panose="02020603050405020304" pitchFamily="18" charset="0"/>
              <a:cs typeface="Times New Roman" panose="02020603050405020304" pitchFamily="18" charset="0"/>
              <a:sym typeface="Wingdings" panose="05000000000000000000" pitchFamily="2" charset="2"/>
            </a:endParaRPr>
          </a:p>
          <a:p>
            <a:pPr lvl="1" eaLnBrk="1" hangingPunct="1">
              <a:lnSpc>
                <a:spcPct val="150000"/>
              </a:lnSpc>
              <a:buFont typeface="Wingdings" panose="05000000000000000000" pitchFamily="2" charset="2"/>
              <a:buNone/>
            </a:pPr>
            <a:r>
              <a:rPr lang="zh-CN" altLang="en-US" sz="2200" b="1" dirty="0">
                <a:latin typeface="Times New Roman" panose="02020603050405020304" pitchFamily="18" charset="0"/>
                <a:cs typeface="Times New Roman" panose="02020603050405020304" pitchFamily="18" charset="0"/>
                <a:sym typeface="Wingdings" panose="05000000000000000000" pitchFamily="2" charset="2"/>
              </a:rPr>
              <a:t>求产生的语言</a:t>
            </a:r>
            <a:endParaRPr lang="zh-CN" altLang="en-US" sz="2200" b="1" dirty="0">
              <a:latin typeface="Times New Roman" panose="02020603050405020304" pitchFamily="18" charset="0"/>
              <a:cs typeface="Times New Roman" panose="02020603050405020304" pitchFamily="18" charset="0"/>
              <a:sym typeface="Wingdings" panose="05000000000000000000" pitchFamily="2" charset="2"/>
            </a:endParaRPr>
          </a:p>
          <a:p>
            <a:pPr lvl="1" eaLnBrk="1" hangingPunct="1">
              <a:lnSpc>
                <a:spcPct val="150000"/>
              </a:lnSpc>
              <a:buFont typeface="Wingdings" panose="05000000000000000000" pitchFamily="2" charset="2"/>
              <a:buNone/>
            </a:pPr>
            <a:r>
              <a:rPr lang="zh-CN" altLang="en-US" sz="2200" b="1" dirty="0">
                <a:latin typeface="Times New Roman" panose="02020603050405020304" pitchFamily="18" charset="0"/>
                <a:cs typeface="Times New Roman" panose="02020603050405020304" pitchFamily="18" charset="0"/>
                <a:sym typeface="Wingdings" panose="05000000000000000000" pitchFamily="2" charset="2"/>
              </a:rPr>
              <a:t>答：由相同个数的</a:t>
            </a:r>
            <a:r>
              <a:rPr lang="en-US" altLang="zh-CN" sz="2200" b="1" dirty="0">
                <a:latin typeface="Times New Roman" panose="02020603050405020304" pitchFamily="18" charset="0"/>
                <a:cs typeface="Times New Roman" panose="02020603050405020304" pitchFamily="18" charset="0"/>
                <a:sym typeface="Wingdings" panose="05000000000000000000" pitchFamily="2" charset="2"/>
              </a:rPr>
              <a:t>a</a:t>
            </a:r>
            <a:r>
              <a:rPr lang="zh-CN" altLang="en-US" sz="22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200" b="1" dirty="0">
                <a:latin typeface="Times New Roman" panose="02020603050405020304" pitchFamily="18" charset="0"/>
                <a:cs typeface="Times New Roman" panose="02020603050405020304" pitchFamily="18" charset="0"/>
                <a:sym typeface="Wingdings" panose="05000000000000000000" pitchFamily="2" charset="2"/>
              </a:rPr>
              <a:t>b</a:t>
            </a:r>
            <a:r>
              <a:rPr lang="zh-CN" altLang="en-US" sz="2200" b="1" dirty="0">
                <a:latin typeface="Times New Roman" panose="02020603050405020304" pitchFamily="18" charset="0"/>
                <a:cs typeface="Times New Roman" panose="02020603050405020304" pitchFamily="18" charset="0"/>
                <a:sym typeface="Wingdings" panose="05000000000000000000" pitchFamily="2" charset="2"/>
              </a:rPr>
              <a:t>组成的串的集合  </a:t>
            </a:r>
            <a:endParaRPr lang="zh-CN" altLang="en-US" sz="2200" b="1" dirty="0">
              <a:latin typeface="Times New Roman" panose="02020603050405020304" pitchFamily="18" charset="0"/>
              <a:cs typeface="Times New Roman" panose="02020603050405020304" pitchFamily="18" charset="0"/>
              <a:sym typeface="Wingdings" panose="05000000000000000000" pitchFamily="2" charset="2"/>
            </a:endParaRPr>
          </a:p>
          <a:p>
            <a:pPr lvl="1" eaLnBrk="1" hangingPunct="1">
              <a:lnSpc>
                <a:spcPct val="150000"/>
              </a:lnSpc>
              <a:buFont typeface="Wingdings" panose="05000000000000000000" pitchFamily="2" charset="2"/>
              <a:buNone/>
            </a:pPr>
            <a:r>
              <a:rPr lang="zh-CN" altLang="en-US" sz="2200" b="1" dirty="0">
                <a:latin typeface="Times New Roman" panose="02020603050405020304" pitchFamily="18" charset="0"/>
                <a:cs typeface="Times New Roman" panose="02020603050405020304" pitchFamily="18" charset="0"/>
                <a:sym typeface="Wingdings" panose="05000000000000000000" pitchFamily="2" charset="2"/>
              </a:rPr>
              <a:t>    （可用数学归纳法证明）</a:t>
            </a:r>
            <a:endParaRPr lang="zh-CN" altLang="en-US" sz="2200" b="1" dirty="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B53A8C-0839-441D-B814-6908CA27ACA2}"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92867" name="Rectangle 3"/>
          <p:cNvSpPr>
            <a:spLocks noGrp="1" noChangeArrowheads="1"/>
          </p:cNvSpPr>
          <p:nvPr>
            <p:ph type="body" idx="1"/>
          </p:nvPr>
        </p:nvSpPr>
        <p:spPr>
          <a:xfrm>
            <a:off x="457200" y="836613"/>
            <a:ext cx="8686800" cy="5294312"/>
          </a:xfrm>
        </p:spPr>
        <p:txBody>
          <a:bodyPr/>
          <a:lstStyle/>
          <a:p>
            <a:pPr eaLnBrk="1" hangingPunct="1">
              <a:lnSpc>
                <a:spcPct val="90000"/>
              </a:lnSpc>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一个</a:t>
            </a:r>
            <a:r>
              <a:rPr lang="zh-CN" altLang="en-US" sz="2400" b="1" dirty="0">
                <a:latin typeface="Times New Roman" panose="02020603050405020304" pitchFamily="18" charset="0"/>
                <a:cs typeface="Times New Roman" panose="02020603050405020304" pitchFamily="18" charset="0"/>
              </a:rPr>
              <a:t>文法</a:t>
            </a:r>
            <a:r>
              <a:rPr lang="en-US" altLang="zh-CN" sz="2800" b="1" dirty="0">
                <a:latin typeface="Times New Roman" panose="02020603050405020304" pitchFamily="18" charset="0"/>
                <a:cs typeface="Times New Roman" panose="02020603050405020304" pitchFamily="18" charset="0"/>
              </a:rPr>
              <a:t>G[S]</a:t>
            </a:r>
            <a:r>
              <a:rPr lang="zh-CN" altLang="en-US" sz="2800" b="1" dirty="0">
                <a:latin typeface="Times New Roman" panose="02020603050405020304" pitchFamily="18" charset="0"/>
                <a:cs typeface="Times New Roman" panose="02020603050405020304" pitchFamily="18" charset="0"/>
              </a:rPr>
              <a:t>若存在推导序列</a:t>
            </a:r>
            <a:r>
              <a:rPr lang="en-US" altLang="zh-CN" sz="2800" b="1" dirty="0">
                <a:latin typeface="Times New Roman" panose="02020603050405020304" pitchFamily="18" charset="0"/>
                <a:cs typeface="Times New Roman" panose="02020603050405020304" pitchFamily="18" charset="0"/>
              </a:rPr>
              <a:t>S=&gt;+…S…,</a:t>
            </a:r>
            <a:r>
              <a:rPr lang="zh-CN" altLang="en-US" sz="2800" b="1" dirty="0">
                <a:latin typeface="Times New Roman" panose="02020603050405020304" pitchFamily="18" charset="0"/>
                <a:cs typeface="Times New Roman" panose="02020603050405020304" pitchFamily="18" charset="0"/>
              </a:rPr>
              <a:t>则称</a:t>
            </a:r>
            <a:r>
              <a:rPr lang="en-US" altLang="zh-CN" sz="2800" b="1" dirty="0">
                <a:latin typeface="Times New Roman" panose="02020603050405020304" pitchFamily="18" charset="0"/>
                <a:cs typeface="Times New Roman" panose="02020603050405020304" pitchFamily="18" charset="0"/>
              </a:rPr>
              <a:t>G[S]</a:t>
            </a:r>
            <a:r>
              <a:rPr lang="zh-CN" altLang="en-US" sz="2800" b="1" dirty="0">
                <a:latin typeface="Times New Roman" panose="02020603050405020304" pitchFamily="18" charset="0"/>
                <a:cs typeface="Times New Roman" panose="02020603050405020304" pitchFamily="18" charset="0"/>
              </a:rPr>
              <a:t>是</a:t>
            </a:r>
            <a:r>
              <a:rPr lang="en-US" altLang="zh-CN" sz="2800" b="1" dirty="0">
                <a:latin typeface="Times New Roman" panose="02020603050405020304" pitchFamily="18" charset="0"/>
                <a:cs typeface="Times New Roman" panose="02020603050405020304" pitchFamily="18" charset="0"/>
              </a:rPr>
              <a:t>____</a:t>
            </a:r>
            <a:r>
              <a:rPr lang="zh-CN" altLang="en-US" sz="2800" b="1" dirty="0">
                <a:latin typeface="Times New Roman" panose="02020603050405020304" pitchFamily="18" charset="0"/>
                <a:cs typeface="Times New Roman" panose="02020603050405020304" pitchFamily="18" charset="0"/>
              </a:rPr>
              <a:t>文法，该文法产生的句子有</a:t>
            </a:r>
            <a:r>
              <a:rPr lang="en-US" altLang="zh-CN" sz="2800" b="1" dirty="0">
                <a:latin typeface="Times New Roman" panose="02020603050405020304" pitchFamily="18" charset="0"/>
                <a:cs typeface="Times New Roman" panose="02020603050405020304" pitchFamily="18" charset="0"/>
              </a:rPr>
              <a:t>____</a:t>
            </a:r>
            <a:r>
              <a:rPr lang="zh-CN" altLang="en-US" sz="2800" b="1" dirty="0">
                <a:latin typeface="Times New Roman" panose="02020603050405020304" pitchFamily="18" charset="0"/>
                <a:cs typeface="Times New Roman" panose="02020603050405020304" pitchFamily="18" charset="0"/>
              </a:rPr>
              <a:t>个</a:t>
            </a:r>
            <a:endParaRPr lang="zh-CN" altLang="en-US" sz="2800" b="1" dirty="0">
              <a:latin typeface="Times New Roman" panose="02020603050405020304" pitchFamily="18" charset="0"/>
              <a:cs typeface="Times New Roman" panose="02020603050405020304" pitchFamily="18" charset="0"/>
            </a:endParaRPr>
          </a:p>
          <a:p>
            <a:pPr eaLnBrk="1" hangingPunct="1">
              <a:lnSpc>
                <a:spcPct val="90000"/>
              </a:lnSpc>
            </a:pP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文法</a:t>
            </a:r>
            <a:r>
              <a:rPr lang="en-US" altLang="zh-CN" sz="2800" b="1" dirty="0">
                <a:latin typeface="Times New Roman" panose="02020603050405020304" pitchFamily="18" charset="0"/>
                <a:cs typeface="Times New Roman" panose="02020603050405020304" pitchFamily="18" charset="0"/>
              </a:rPr>
              <a:t>G</a:t>
            </a:r>
            <a:r>
              <a:rPr lang="zh-CN" altLang="en-US" sz="2800" b="1" dirty="0">
                <a:latin typeface="Times New Roman" panose="02020603050405020304" pitchFamily="18" charset="0"/>
                <a:cs typeface="Times New Roman" panose="02020603050405020304" pitchFamily="18" charset="0"/>
              </a:rPr>
              <a:t>所描述的语言是</a:t>
            </a:r>
            <a:r>
              <a:rPr lang="en-US" altLang="zh-CN" sz="2800" b="1" dirty="0">
                <a:latin typeface="Times New Roman" panose="02020603050405020304" pitchFamily="18" charset="0"/>
                <a:cs typeface="Times New Roman" panose="02020603050405020304" pitchFamily="18" charset="0"/>
              </a:rPr>
              <a:t>____</a:t>
            </a:r>
            <a:r>
              <a:rPr lang="zh-CN" altLang="en-US" sz="2800" b="1" dirty="0">
                <a:latin typeface="Times New Roman" panose="02020603050405020304" pitchFamily="18" charset="0"/>
                <a:cs typeface="Times New Roman" panose="02020603050405020304" pitchFamily="18" charset="0"/>
              </a:rPr>
              <a:t>的集合</a:t>
            </a:r>
            <a:endParaRPr lang="zh-CN" altLang="en-US" sz="2800" b="1" dirty="0">
              <a:latin typeface="Times New Roman" panose="02020603050405020304" pitchFamily="18" charset="0"/>
              <a:cs typeface="Times New Roman" panose="02020603050405020304" pitchFamily="18" charset="0"/>
            </a:endParaRPr>
          </a:p>
          <a:p>
            <a:pPr lvl="1" eaLnBrk="1" hangingPunct="1">
              <a:lnSpc>
                <a:spcPct val="90000"/>
              </a:lnSpc>
            </a:pPr>
            <a:r>
              <a:rPr lang="en-US" altLang="zh-CN" sz="2800" b="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文法</a:t>
            </a:r>
            <a:r>
              <a:rPr lang="en-US" altLang="zh-CN" sz="2800" b="1" dirty="0">
                <a:latin typeface="Times New Roman" panose="02020603050405020304" pitchFamily="18" charset="0"/>
                <a:cs typeface="Times New Roman" panose="02020603050405020304" pitchFamily="18" charset="0"/>
              </a:rPr>
              <a:t>G</a:t>
            </a:r>
            <a:r>
              <a:rPr lang="zh-CN" altLang="en-US" sz="2800" b="1" dirty="0">
                <a:latin typeface="Times New Roman" panose="02020603050405020304" pitchFamily="18" charset="0"/>
                <a:cs typeface="Times New Roman" panose="02020603050405020304" pitchFamily="18" charset="0"/>
              </a:rPr>
              <a:t>的词汇表</a:t>
            </a:r>
            <a:r>
              <a:rPr lang="en-US" altLang="zh-CN" sz="2800" b="1" dirty="0">
                <a:latin typeface="Times New Roman" panose="02020603050405020304" pitchFamily="18" charset="0"/>
                <a:cs typeface="Times New Roman" panose="02020603050405020304" pitchFamily="18" charset="0"/>
              </a:rPr>
              <a:t>V</a:t>
            </a:r>
            <a:r>
              <a:rPr lang="zh-CN" altLang="en-US" sz="2800" b="1" dirty="0">
                <a:latin typeface="Times New Roman" panose="02020603050405020304" pitchFamily="18" charset="0"/>
                <a:cs typeface="Times New Roman" panose="02020603050405020304" pitchFamily="18" charset="0"/>
              </a:rPr>
              <a:t>中所有符号组成的符号串</a:t>
            </a:r>
            <a:endParaRPr lang="zh-CN" altLang="en-US" sz="2800" b="1" dirty="0">
              <a:latin typeface="Times New Roman" panose="02020603050405020304" pitchFamily="18" charset="0"/>
              <a:cs typeface="Times New Roman" panose="02020603050405020304" pitchFamily="18" charset="0"/>
            </a:endParaRPr>
          </a:p>
          <a:p>
            <a:pPr lvl="1" eaLnBrk="1" hangingPunct="1">
              <a:lnSpc>
                <a:spcPct val="90000"/>
              </a:lnSpc>
            </a:pPr>
            <a:r>
              <a:rPr lang="en-US" altLang="zh-CN" sz="2800" b="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文法</a:t>
            </a:r>
            <a:r>
              <a:rPr lang="en-US" altLang="zh-CN" sz="2800" b="1" dirty="0">
                <a:latin typeface="Times New Roman" panose="02020603050405020304" pitchFamily="18" charset="0"/>
                <a:cs typeface="Times New Roman" panose="02020603050405020304" pitchFamily="18" charset="0"/>
              </a:rPr>
              <a:t>G</a:t>
            </a:r>
            <a:r>
              <a:rPr lang="zh-CN" altLang="en-US" sz="2800" b="1" dirty="0">
                <a:latin typeface="Times New Roman" panose="02020603050405020304" pitchFamily="18" charset="0"/>
                <a:cs typeface="Times New Roman" panose="02020603050405020304" pitchFamily="18" charset="0"/>
              </a:rPr>
              <a:t>的词汇表</a:t>
            </a:r>
            <a:r>
              <a:rPr lang="en-US" altLang="zh-CN" sz="2800" b="1" dirty="0">
                <a:latin typeface="Times New Roman" panose="02020603050405020304" pitchFamily="18" charset="0"/>
                <a:cs typeface="Times New Roman" panose="02020603050405020304" pitchFamily="18" charset="0"/>
              </a:rPr>
              <a:t>V</a:t>
            </a:r>
            <a:r>
              <a:rPr lang="zh-CN" altLang="en-US" sz="2800" b="1" dirty="0">
                <a:latin typeface="Times New Roman" panose="02020603050405020304" pitchFamily="18" charset="0"/>
                <a:cs typeface="Times New Roman" panose="02020603050405020304" pitchFamily="18" charset="0"/>
              </a:rPr>
              <a:t>的闭包</a:t>
            </a:r>
            <a:r>
              <a:rPr lang="en-US" altLang="zh-CN" sz="2800" b="1" dirty="0">
                <a:latin typeface="Times New Roman" panose="02020603050405020304" pitchFamily="18" charset="0"/>
                <a:cs typeface="Times New Roman" panose="02020603050405020304" pitchFamily="18" charset="0"/>
              </a:rPr>
              <a:t>V*</a:t>
            </a:r>
            <a:r>
              <a:rPr lang="zh-CN" altLang="en-US" sz="2800" b="1" dirty="0">
                <a:latin typeface="Times New Roman" panose="02020603050405020304" pitchFamily="18" charset="0"/>
                <a:cs typeface="Times New Roman" panose="02020603050405020304" pitchFamily="18" charset="0"/>
              </a:rPr>
              <a:t>中的所有符号串</a:t>
            </a:r>
            <a:endParaRPr lang="zh-CN" altLang="en-US" sz="2800" b="1" dirty="0">
              <a:latin typeface="Times New Roman" panose="02020603050405020304" pitchFamily="18" charset="0"/>
              <a:cs typeface="Times New Roman" panose="02020603050405020304" pitchFamily="18" charset="0"/>
            </a:endParaRPr>
          </a:p>
          <a:p>
            <a:pPr lvl="1" eaLnBrk="1" hangingPunct="1">
              <a:lnSpc>
                <a:spcPct val="90000"/>
              </a:lnSpc>
            </a:pP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由文法的识别符号推出的所有符号串</a:t>
            </a:r>
            <a:endParaRPr lang="zh-CN" altLang="en-US" sz="2800" b="1" dirty="0">
              <a:latin typeface="Times New Roman" panose="02020603050405020304" pitchFamily="18" charset="0"/>
              <a:cs typeface="Times New Roman" panose="02020603050405020304" pitchFamily="18" charset="0"/>
            </a:endParaRPr>
          </a:p>
          <a:p>
            <a:pPr lvl="1" eaLnBrk="1" hangingPunct="1">
              <a:lnSpc>
                <a:spcPct val="90000"/>
              </a:lnSpc>
            </a:pPr>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由文法的识别符号推出的所有终结符号串</a:t>
            </a:r>
            <a:endParaRPr lang="zh-CN" altLang="en-US" sz="2800" b="1" dirty="0">
              <a:latin typeface="Times New Roman" panose="02020603050405020304" pitchFamily="18" charset="0"/>
              <a:cs typeface="Times New Roman" panose="02020603050405020304" pitchFamily="18" charset="0"/>
            </a:endParaRPr>
          </a:p>
          <a:p>
            <a:pPr eaLnBrk="1" hangingPunct="1">
              <a:lnSpc>
                <a:spcPct val="90000"/>
              </a:lnSpc>
            </a:pPr>
            <a:r>
              <a:rPr lang="en-US" altLang="zh-CN" sz="2800" b="1" dirty="0">
                <a:latin typeface="Times New Roman" panose="02020603050405020304" pitchFamily="18" charset="0"/>
                <a:cs typeface="Times New Roman" panose="02020603050405020304" pitchFamily="18" charset="0"/>
              </a:rPr>
              <a:t>3.BNF</a:t>
            </a:r>
            <a:r>
              <a:rPr lang="zh-CN" altLang="en-US" sz="2800" b="1" dirty="0">
                <a:latin typeface="Times New Roman" panose="02020603050405020304" pitchFamily="18" charset="0"/>
                <a:cs typeface="Times New Roman" panose="02020603050405020304" pitchFamily="18" charset="0"/>
              </a:rPr>
              <a:t>是一种广泛采用的</a:t>
            </a:r>
            <a:r>
              <a:rPr lang="en-US" altLang="zh-CN" sz="2800" b="1" dirty="0">
                <a:latin typeface="Times New Roman" panose="02020603050405020304" pitchFamily="18" charset="0"/>
                <a:cs typeface="Times New Roman" panose="02020603050405020304" pitchFamily="18" charset="0"/>
              </a:rPr>
              <a:t>____</a:t>
            </a:r>
            <a:r>
              <a:rPr lang="zh-CN" altLang="en-US" sz="2800" b="1" dirty="0">
                <a:latin typeface="Times New Roman" panose="02020603050405020304" pitchFamily="18" charset="0"/>
                <a:cs typeface="Times New Roman" panose="02020603050405020304" pitchFamily="18" charset="0"/>
              </a:rPr>
              <a:t>的工具</a:t>
            </a:r>
            <a:endParaRPr lang="zh-CN" altLang="en-US" sz="2800" b="1" dirty="0">
              <a:latin typeface="Times New Roman" panose="02020603050405020304" pitchFamily="18" charset="0"/>
              <a:cs typeface="Times New Roman" panose="02020603050405020304" pitchFamily="18" charset="0"/>
            </a:endParaRPr>
          </a:p>
          <a:p>
            <a:pPr lvl="1" eaLnBrk="1" hangingPunct="1">
              <a:lnSpc>
                <a:spcPct val="90000"/>
              </a:lnSpc>
            </a:pPr>
            <a:r>
              <a:rPr lang="en-US" altLang="zh-CN" sz="2800" b="1" dirty="0">
                <a:latin typeface="Times New Roman" panose="02020603050405020304" pitchFamily="18" charset="0"/>
                <a:cs typeface="Times New Roman" panose="02020603050405020304" pitchFamily="18" charset="0"/>
              </a:rPr>
              <a:t>A. </a:t>
            </a:r>
            <a:r>
              <a:rPr lang="zh-CN" altLang="en-US" sz="2800" b="1" dirty="0">
                <a:latin typeface="Times New Roman" panose="02020603050405020304" pitchFamily="18" charset="0"/>
                <a:cs typeface="Times New Roman" panose="02020603050405020304" pitchFamily="18" charset="0"/>
              </a:rPr>
              <a:t>描述规则                    </a:t>
            </a:r>
            <a:r>
              <a:rPr lang="en-US" altLang="zh-CN" sz="2800" b="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描述语言</a:t>
            </a:r>
            <a:endParaRPr lang="zh-CN" altLang="en-US" sz="2800" b="1" dirty="0">
              <a:latin typeface="Times New Roman" panose="02020603050405020304" pitchFamily="18" charset="0"/>
              <a:cs typeface="Times New Roman" panose="02020603050405020304" pitchFamily="18" charset="0"/>
            </a:endParaRPr>
          </a:p>
          <a:p>
            <a:pPr lvl="1" eaLnBrk="1" hangingPunct="1">
              <a:lnSpc>
                <a:spcPct val="90000"/>
              </a:lnSpc>
            </a:pP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描述文法                     </a:t>
            </a:r>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描述句子</a:t>
            </a:r>
            <a:endParaRPr lang="zh-CN" altLang="en-US" sz="2800" b="1"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dirty="0">
              <a:latin typeface="Times New Roman" panose="02020603050405020304" pitchFamily="18" charset="0"/>
              <a:cs typeface="Times New Roman" panose="02020603050405020304" pitchFamily="18" charset="0"/>
            </a:endParaRPr>
          </a:p>
          <a:p>
            <a:pPr eaLnBrk="1" hangingPunct="1">
              <a:lnSpc>
                <a:spcPct val="90000"/>
              </a:lnSpc>
            </a:pPr>
            <a:endParaRPr lang="en-US" altLang="zh-CN" dirty="0">
              <a:latin typeface="Times New Roman" panose="02020603050405020304" pitchFamily="18" charset="0"/>
              <a:cs typeface="Times New Roman" panose="02020603050405020304" pitchFamily="18" charset="0"/>
            </a:endParaRPr>
          </a:p>
        </p:txBody>
      </p:sp>
      <p:sp>
        <p:nvSpPr>
          <p:cNvPr id="292868" name="Text Box 4"/>
          <p:cNvSpPr txBox="1">
            <a:spLocks noChangeArrowheads="1"/>
          </p:cNvSpPr>
          <p:nvPr/>
        </p:nvSpPr>
        <p:spPr bwMode="auto">
          <a:xfrm>
            <a:off x="1187624" y="1193935"/>
            <a:ext cx="946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800" dirty="0">
                <a:solidFill>
                  <a:srgbClr val="FF0000"/>
                </a:solidFill>
                <a:latin typeface="华文细黑" panose="02010600040101010101" pitchFamily="2" charset="-122"/>
                <a:ea typeface="华文细黑" panose="02010600040101010101" pitchFamily="2" charset="-122"/>
              </a:rPr>
              <a:t>递归</a:t>
            </a:r>
            <a:endParaRPr kumimoji="0" lang="zh-CN" altLang="en-US" sz="2800" dirty="0">
              <a:solidFill>
                <a:srgbClr val="FF0000"/>
              </a:solidFill>
              <a:latin typeface="华文细黑" panose="02010600040101010101" pitchFamily="2" charset="-122"/>
              <a:ea typeface="华文细黑" panose="02010600040101010101" pitchFamily="2" charset="-122"/>
            </a:endParaRPr>
          </a:p>
        </p:txBody>
      </p:sp>
      <p:sp>
        <p:nvSpPr>
          <p:cNvPr id="292870" name="Text Box 6"/>
          <p:cNvSpPr txBox="1">
            <a:spLocks noChangeArrowheads="1"/>
          </p:cNvSpPr>
          <p:nvPr/>
        </p:nvSpPr>
        <p:spPr bwMode="auto">
          <a:xfrm>
            <a:off x="6146130" y="1177588"/>
            <a:ext cx="946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800" dirty="0">
                <a:solidFill>
                  <a:srgbClr val="FF0000"/>
                </a:solidFill>
                <a:latin typeface="华文细黑" panose="02010600040101010101" pitchFamily="2" charset="-122"/>
                <a:ea typeface="华文细黑" panose="02010600040101010101" pitchFamily="2" charset="-122"/>
              </a:rPr>
              <a:t>无数</a:t>
            </a:r>
            <a:endParaRPr kumimoji="0" lang="zh-CN" altLang="en-US" sz="2800" dirty="0">
              <a:solidFill>
                <a:srgbClr val="FF0000"/>
              </a:solidFill>
              <a:latin typeface="华文细黑" panose="02010600040101010101" pitchFamily="2" charset="-122"/>
              <a:ea typeface="华文细黑" panose="02010600040101010101" pitchFamily="2" charset="-122"/>
            </a:endParaRPr>
          </a:p>
        </p:txBody>
      </p:sp>
      <p:sp>
        <p:nvSpPr>
          <p:cNvPr id="292871" name="Text Box 7"/>
          <p:cNvSpPr txBox="1">
            <a:spLocks noChangeArrowheads="1"/>
          </p:cNvSpPr>
          <p:nvPr/>
        </p:nvSpPr>
        <p:spPr bwMode="auto">
          <a:xfrm>
            <a:off x="4716016" y="1628800"/>
            <a:ext cx="4523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rgbClr val="FF0000"/>
                </a:solidFill>
                <a:latin typeface="华文细黑" panose="02010600040101010101" pitchFamily="2" charset="-122"/>
                <a:ea typeface="华文细黑" panose="02010600040101010101" pitchFamily="2" charset="-122"/>
              </a:rPr>
              <a:t>D</a:t>
            </a:r>
            <a:endParaRPr kumimoji="0" lang="en-US" altLang="zh-CN" sz="2800" dirty="0">
              <a:solidFill>
                <a:srgbClr val="FF0000"/>
              </a:solidFill>
              <a:latin typeface="华文细黑" panose="02010600040101010101" pitchFamily="2" charset="-122"/>
              <a:ea typeface="华文细黑" panose="02010600040101010101" pitchFamily="2" charset="-122"/>
            </a:endParaRPr>
          </a:p>
        </p:txBody>
      </p:sp>
      <p:sp>
        <p:nvSpPr>
          <p:cNvPr id="292873" name="Text Box 9"/>
          <p:cNvSpPr txBox="1">
            <a:spLocks noChangeArrowheads="1"/>
          </p:cNvSpPr>
          <p:nvPr/>
        </p:nvSpPr>
        <p:spPr bwMode="auto">
          <a:xfrm>
            <a:off x="4860032" y="3985900"/>
            <a:ext cx="476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rgbClr val="FF0000"/>
                </a:solidFill>
                <a:latin typeface="华文细黑" panose="02010600040101010101" pitchFamily="2" charset="-122"/>
                <a:ea typeface="华文细黑" panose="02010600040101010101" pitchFamily="2" charset="-122"/>
              </a:rPr>
              <a:t>C</a:t>
            </a:r>
            <a:endParaRPr kumimoji="0" lang="en-US" altLang="zh-CN" sz="2800" dirty="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animEffect transition="in" filter="blinds(horizontal)">
                                      <p:cBhvr>
                                        <p:cTn id="7" dur="500"/>
                                        <p:tgtEl>
                                          <p:spTgt spid="292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2870"/>
                                        </p:tgtEl>
                                        <p:attrNameLst>
                                          <p:attrName>style.visibility</p:attrName>
                                        </p:attrNameLst>
                                      </p:cBhvr>
                                      <p:to>
                                        <p:strVal val="visible"/>
                                      </p:to>
                                    </p:set>
                                    <p:animEffect transition="in" filter="blinds(horizontal)">
                                      <p:cBhvr>
                                        <p:cTn id="12" dur="500"/>
                                        <p:tgtEl>
                                          <p:spTgt spid="2928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2867">
                                            <p:txEl>
                                              <p:pRg st="1" end="1"/>
                                            </p:txEl>
                                          </p:spTgt>
                                        </p:tgtEl>
                                        <p:attrNameLst>
                                          <p:attrName>style.visibility</p:attrName>
                                        </p:attrNameLst>
                                      </p:cBhvr>
                                      <p:to>
                                        <p:strVal val="visible"/>
                                      </p:to>
                                    </p:set>
                                    <p:animEffect transition="in" filter="blinds(horizontal)">
                                      <p:cBhvr>
                                        <p:cTn id="17" dur="500"/>
                                        <p:tgtEl>
                                          <p:spTgt spid="292867">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20" dur="500"/>
                                        <p:tgtEl>
                                          <p:spTgt spid="292867">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23" dur="500"/>
                                        <p:tgtEl>
                                          <p:spTgt spid="292867">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26" dur="500"/>
                                        <p:tgtEl>
                                          <p:spTgt spid="292867">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29" dur="500"/>
                                        <p:tgtEl>
                                          <p:spTgt spid="29286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92871"/>
                                        </p:tgtEl>
                                        <p:attrNameLst>
                                          <p:attrName>style.visibility</p:attrName>
                                        </p:attrNameLst>
                                      </p:cBhvr>
                                      <p:to>
                                        <p:strVal val="visible"/>
                                      </p:to>
                                    </p:set>
                                    <p:animEffect transition="in" filter="blinds(horizontal)">
                                      <p:cBhvr>
                                        <p:cTn id="34" dur="500"/>
                                        <p:tgtEl>
                                          <p:spTgt spid="29287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92867">
                                            <p:txEl>
                                              <p:pRg st="6" end="6"/>
                                            </p:txEl>
                                          </p:spTgt>
                                        </p:tgtEl>
                                        <p:attrNameLst>
                                          <p:attrName>style.visibility</p:attrName>
                                        </p:attrNameLst>
                                      </p:cBhvr>
                                      <p:to>
                                        <p:strVal val="visible"/>
                                      </p:to>
                                    </p:set>
                                    <p:animEffect transition="in" filter="blinds(horizontal)">
                                      <p:cBhvr>
                                        <p:cTn id="39" dur="500"/>
                                        <p:tgtEl>
                                          <p:spTgt spid="292867">
                                            <p:txEl>
                                              <p:pRg st="6" end="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42" dur="500"/>
                                        <p:tgtEl>
                                          <p:spTgt spid="292867">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92867">
                                            <p:txEl>
                                              <p:pRg st="8" end="8"/>
                                            </p:txEl>
                                          </p:spTgt>
                                        </p:tgtEl>
                                        <p:attrNameLst>
                                          <p:attrName>style.visibility</p:attrName>
                                        </p:attrNameLst>
                                      </p:cBhvr>
                                      <p:to>
                                        <p:strVal val="visible"/>
                                      </p:to>
                                    </p:set>
                                    <p:animEffect transition="in" filter="blinds(horizontal)">
                                      <p:cBhvr>
                                        <p:cTn id="45" dur="500"/>
                                        <p:tgtEl>
                                          <p:spTgt spid="29286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92873"/>
                                        </p:tgtEl>
                                        <p:attrNameLst>
                                          <p:attrName>style.visibility</p:attrName>
                                        </p:attrNameLst>
                                      </p:cBhvr>
                                      <p:to>
                                        <p:strVal val="visible"/>
                                      </p:to>
                                    </p:set>
                                    <p:animEffect transition="in" filter="blinds(horizontal)">
                                      <p:cBhvr>
                                        <p:cTn id="50" dur="500"/>
                                        <p:tgtEl>
                                          <p:spTgt spid="292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P spid="292870" grpId="0"/>
      <p:bldP spid="292871" grpId="0"/>
      <p:bldP spid="29287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F4ED217-3F5B-48B9-99F5-1401D797B944}"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429058" name="Rectangle 2"/>
          <p:cNvSpPr>
            <a:spLocks noGrp="1" noChangeArrowheads="1"/>
          </p:cNvSpPr>
          <p:nvPr>
            <p:ph type="body" idx="1"/>
          </p:nvPr>
        </p:nvSpPr>
        <p:spPr>
          <a:xfrm>
            <a:off x="457200" y="620688"/>
            <a:ext cx="8229600" cy="5294312"/>
          </a:xfrm>
        </p:spPr>
        <p:txBody>
          <a:bodyPr/>
          <a:lstStyle/>
          <a:p>
            <a:pPr eaLnBrk="1" hangingPunct="1"/>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一个语言的文法是</a:t>
            </a:r>
            <a:r>
              <a:rPr lang="en-US" altLang="zh-CN" sz="2400" b="1" dirty="0">
                <a:latin typeface="Times New Roman" panose="02020603050405020304" pitchFamily="18" charset="0"/>
                <a:cs typeface="Times New Roman" panose="02020603050405020304" pitchFamily="18" charset="0"/>
              </a:rPr>
              <a:t>____</a:t>
            </a:r>
            <a:endParaRPr lang="en-US" altLang="zh-CN" sz="2400" b="1" dirty="0">
              <a:latin typeface="Times New Roman" panose="02020603050405020304" pitchFamily="18" charset="0"/>
              <a:cs typeface="Times New Roman" panose="02020603050405020304" pitchFamily="18" charset="0"/>
            </a:endParaRPr>
          </a:p>
          <a:p>
            <a:pPr lvl="1" eaLnBrk="1" hangingPunct="1"/>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唯一的        </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不唯一的      </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个数有限的</a:t>
            </a:r>
            <a:endParaRPr lang="zh-CN" altLang="en-US" sz="2400" b="1" dirty="0">
              <a:latin typeface="Times New Roman" panose="02020603050405020304" pitchFamily="18" charset="0"/>
              <a:cs typeface="Times New Roman" panose="02020603050405020304" pitchFamily="18" charset="0"/>
            </a:endParaRPr>
          </a:p>
          <a:p>
            <a:pPr eaLnBrk="1" hangingPunct="1"/>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设有文法</a:t>
            </a:r>
            <a:endParaRPr lang="zh-CN" altLang="en-US" sz="24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G[S]={{S,B},{b},{</a:t>
            </a:r>
            <a:r>
              <a:rPr lang="en-US" altLang="zh-CN" sz="2400" b="1" dirty="0" err="1">
                <a:latin typeface="Times New Roman" panose="02020603050405020304" pitchFamily="18" charset="0"/>
                <a:cs typeface="Times New Roman" panose="02020603050405020304" pitchFamily="18" charset="0"/>
              </a:rPr>
              <a:t>S</a:t>
            </a:r>
            <a:r>
              <a:rPr lang="en-US" altLang="zh-CN" sz="2400" b="1" dirty="0" err="1">
                <a:latin typeface="Times New Roman" panose="02020603050405020304" pitchFamily="18" charset="0"/>
                <a:cs typeface="Times New Roman" panose="02020603050405020304" pitchFamily="18" charset="0"/>
                <a:sym typeface="Wingdings" panose="05000000000000000000" pitchFamily="2" charset="2"/>
              </a:rPr>
              <a:t>b|bB,BbS</a:t>
            </a:r>
            <a:r>
              <a:rPr lang="en-US" altLang="zh-CN" sz="2400" b="1" dirty="0">
                <a:latin typeface="Times New Roman" panose="02020603050405020304" pitchFamily="18" charset="0"/>
                <a:cs typeface="Times New Roman" panose="02020603050405020304" pitchFamily="18" charset="0"/>
              </a:rPr>
              <a:t>},S}</a:t>
            </a:r>
            <a:r>
              <a:rPr lang="zh-CN" altLang="en-US" sz="2400" b="1" dirty="0">
                <a:latin typeface="Times New Roman" panose="02020603050405020304" pitchFamily="18" charset="0"/>
                <a:cs typeface="Times New Roman" panose="02020603050405020304" pitchFamily="18" charset="0"/>
              </a:rPr>
              <a:t>。该文法所描述的语言是</a:t>
            </a:r>
            <a:r>
              <a:rPr lang="en-US" altLang="zh-CN" sz="2400" b="1" dirty="0">
                <a:latin typeface="Times New Roman" panose="02020603050405020304" pitchFamily="18" charset="0"/>
                <a:cs typeface="Times New Roman" panose="02020603050405020304" pitchFamily="18" charset="0"/>
              </a:rPr>
              <a:t>____</a:t>
            </a:r>
            <a:endParaRPr lang="en-US" altLang="zh-CN" sz="2400" b="1" dirty="0">
              <a:latin typeface="Times New Roman" panose="02020603050405020304" pitchFamily="18" charset="0"/>
              <a:cs typeface="Times New Roman" panose="02020603050405020304" pitchFamily="18" charset="0"/>
            </a:endParaRPr>
          </a:p>
          <a:p>
            <a:pPr lvl="1" eaLnBrk="1" hangingPunct="1"/>
            <a:r>
              <a:rPr lang="en-US" altLang="zh-CN" sz="2400" b="1" dirty="0">
                <a:latin typeface="Times New Roman" panose="02020603050405020304" pitchFamily="18" charset="0"/>
                <a:cs typeface="Times New Roman" panose="02020603050405020304" pitchFamily="18" charset="0"/>
              </a:rPr>
              <a:t>A.{</a:t>
            </a:r>
            <a:r>
              <a:rPr lang="en-US" altLang="zh-CN" sz="2400" b="1" dirty="0" err="1">
                <a:latin typeface="Times New Roman" panose="02020603050405020304" pitchFamily="18" charset="0"/>
                <a:cs typeface="Times New Roman" panose="02020603050405020304" pitchFamily="18" charset="0"/>
              </a:rPr>
              <a:t>b</a:t>
            </a:r>
            <a:r>
              <a:rPr lang="en-US" altLang="zh-CN" sz="2400" b="1" baseline="30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&gt;=0}                 B. {b</a:t>
            </a:r>
            <a:r>
              <a:rPr lang="en-US" altLang="zh-CN" sz="2400" b="1" baseline="30000" dirty="0">
                <a:latin typeface="Times New Roman" panose="02020603050405020304" pitchFamily="18" charset="0"/>
                <a:cs typeface="Times New Roman" panose="02020603050405020304" pitchFamily="18" charset="0"/>
              </a:rPr>
              <a:t>2i</a:t>
            </a:r>
            <a:r>
              <a:rPr lang="en-US" altLang="zh-CN" sz="2400" b="1" dirty="0">
                <a:latin typeface="Times New Roman" panose="02020603050405020304" pitchFamily="18" charset="0"/>
                <a:cs typeface="Times New Roman" panose="02020603050405020304" pitchFamily="18" charset="0"/>
              </a:rPr>
              <a:t>|i&gt;=0} </a:t>
            </a:r>
            <a:endParaRPr lang="en-US" altLang="zh-CN" sz="2400" b="1" dirty="0">
              <a:latin typeface="Times New Roman" panose="02020603050405020304" pitchFamily="18" charset="0"/>
              <a:cs typeface="Times New Roman" panose="02020603050405020304" pitchFamily="18" charset="0"/>
            </a:endParaRPr>
          </a:p>
          <a:p>
            <a:pPr lvl="1" eaLnBrk="1" hangingPunct="1"/>
            <a:r>
              <a:rPr lang="en-US" altLang="zh-CN" sz="2400" b="1" dirty="0">
                <a:latin typeface="Times New Roman" panose="02020603050405020304" pitchFamily="18" charset="0"/>
                <a:cs typeface="Times New Roman" panose="02020603050405020304" pitchFamily="18" charset="0"/>
              </a:rPr>
              <a:t>C. {b</a:t>
            </a:r>
            <a:r>
              <a:rPr lang="en-US" altLang="zh-CN" sz="2400" b="1" baseline="30000" dirty="0">
                <a:latin typeface="Times New Roman" panose="02020603050405020304" pitchFamily="18" charset="0"/>
                <a:cs typeface="Times New Roman" panose="02020603050405020304" pitchFamily="18" charset="0"/>
              </a:rPr>
              <a:t>2i+1</a:t>
            </a:r>
            <a:r>
              <a:rPr lang="en-US" altLang="zh-CN" sz="2400" b="1" dirty="0">
                <a:latin typeface="Times New Roman" panose="02020603050405020304" pitchFamily="18" charset="0"/>
                <a:cs typeface="Times New Roman" panose="02020603050405020304" pitchFamily="18" charset="0"/>
              </a:rPr>
              <a:t>|i&gt;=0}            D. {b</a:t>
            </a:r>
            <a:r>
              <a:rPr lang="en-US" altLang="zh-CN" sz="2400" b="1" baseline="30000" dirty="0">
                <a:latin typeface="Times New Roman" panose="02020603050405020304" pitchFamily="18" charset="0"/>
                <a:cs typeface="Times New Roman" panose="02020603050405020304" pitchFamily="18" charset="0"/>
              </a:rPr>
              <a:t>2i+1</a:t>
            </a:r>
            <a:r>
              <a:rPr lang="en-US" altLang="zh-CN" sz="2400" b="1" dirty="0">
                <a:latin typeface="Times New Roman" panose="02020603050405020304" pitchFamily="18" charset="0"/>
                <a:cs typeface="Times New Roman" panose="02020603050405020304" pitchFamily="18" charset="0"/>
              </a:rPr>
              <a:t>|i&gt;=1}</a:t>
            </a:r>
            <a:endParaRPr lang="en-US" altLang="zh-CN" sz="2400" b="1" dirty="0">
              <a:latin typeface="Times New Roman" panose="02020603050405020304" pitchFamily="18" charset="0"/>
              <a:cs typeface="Times New Roman" panose="02020603050405020304" pitchFamily="18" charset="0"/>
            </a:endParaRPr>
          </a:p>
          <a:p>
            <a:pPr eaLnBrk="1" hangingPunct="1"/>
            <a:r>
              <a:rPr lang="en-US" altLang="zh-CN" sz="2400" b="1" dirty="0">
                <a:latin typeface="Times New Roman" panose="02020603050405020304" pitchFamily="18" charset="0"/>
                <a:cs typeface="Times New Roman" panose="02020603050405020304" pitchFamily="18" charset="0"/>
              </a:rPr>
              <a:t>6.</a:t>
            </a:r>
            <a:r>
              <a:rPr lang="zh-CN" altLang="en-US" sz="2400" b="1" dirty="0">
                <a:latin typeface="Times New Roman" panose="02020603050405020304" pitchFamily="18" charset="0"/>
                <a:cs typeface="Times New Roman" panose="02020603050405020304" pitchFamily="18" charset="0"/>
              </a:rPr>
              <a:t>给出生成非</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开头的正偶数集的文法</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解：</a:t>
            </a:r>
            <a:r>
              <a:rPr lang="en-US" altLang="zh-CN" sz="2400" b="1" dirty="0">
                <a:latin typeface="Times New Roman" panose="02020603050405020304" pitchFamily="18" charset="0"/>
                <a:cs typeface="Times New Roman" panose="02020603050405020304" pitchFamily="18" charset="0"/>
              </a:rPr>
              <a:t>S→XYZ | 2 | 4 | 6 | 8</a:t>
            </a:r>
            <a:endParaRPr lang="en-US" altLang="zh-CN"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X→1 | 2 | 3 | 4 | 5 | 6 | 7 | 8 | 9</a:t>
            </a:r>
            <a:endParaRPr lang="en-US" altLang="zh-CN"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Z→0 | 2 | 4 | 6 | 8</a:t>
            </a:r>
            <a:endParaRPr lang="en-US" altLang="zh-CN"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Y→YX | Y0 |ε</a:t>
            </a:r>
            <a:endParaRPr lang="en-US" altLang="zh-CN" sz="2400" b="1" dirty="0">
              <a:latin typeface="Times New Roman" panose="02020603050405020304" pitchFamily="18" charset="0"/>
              <a:cs typeface="Times New Roman" panose="02020603050405020304" pitchFamily="18" charset="0"/>
            </a:endParaRPr>
          </a:p>
        </p:txBody>
      </p:sp>
      <p:sp>
        <p:nvSpPr>
          <p:cNvPr id="429059" name="Text Box 3"/>
          <p:cNvSpPr txBox="1">
            <a:spLocks noChangeArrowheads="1"/>
          </p:cNvSpPr>
          <p:nvPr/>
        </p:nvSpPr>
        <p:spPr bwMode="auto">
          <a:xfrm>
            <a:off x="3680594" y="54868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FF0000"/>
                </a:solidFill>
                <a:ea typeface="华文细黑" panose="02010600040101010101" pitchFamily="2" charset="-122"/>
              </a:rPr>
              <a:t>B</a:t>
            </a:r>
            <a:endParaRPr lang="en-US" altLang="zh-CN" dirty="0">
              <a:solidFill>
                <a:srgbClr val="FF0000"/>
              </a:solidFill>
              <a:ea typeface="华文细黑" panose="02010600040101010101" pitchFamily="2" charset="-122"/>
            </a:endParaRPr>
          </a:p>
        </p:txBody>
      </p:sp>
      <p:sp>
        <p:nvSpPr>
          <p:cNvPr id="429060" name="Text Box 4"/>
          <p:cNvSpPr txBox="1">
            <a:spLocks noChangeArrowheads="1"/>
          </p:cNvSpPr>
          <p:nvPr/>
        </p:nvSpPr>
        <p:spPr bwMode="auto">
          <a:xfrm>
            <a:off x="1187624" y="2297609"/>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en-US" altLang="zh-CN" dirty="0">
                <a:solidFill>
                  <a:srgbClr val="FF0000"/>
                </a:solidFill>
                <a:ea typeface="华文细黑" panose="02010600040101010101" pitchFamily="2" charset="-122"/>
              </a:rPr>
              <a:t>C</a:t>
            </a:r>
            <a:endParaRPr lang="en-US" altLang="zh-CN" dirty="0">
              <a:solidFill>
                <a:srgbClr val="FF0000"/>
              </a:solidFill>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9058">
                                            <p:txEl>
                                              <p:pRg st="0" end="0"/>
                                            </p:txEl>
                                          </p:spTgt>
                                        </p:tgtEl>
                                        <p:attrNameLst>
                                          <p:attrName>style.visibility</p:attrName>
                                        </p:attrNameLst>
                                      </p:cBhvr>
                                      <p:to>
                                        <p:strVal val="visible"/>
                                      </p:to>
                                    </p:set>
                                    <p:animEffect transition="in" filter="blinds(horizontal)">
                                      <p:cBhvr>
                                        <p:cTn id="7" dur="500"/>
                                        <p:tgtEl>
                                          <p:spTgt spid="42905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9058">
                                            <p:txEl>
                                              <p:pRg st="1" end="1"/>
                                            </p:txEl>
                                          </p:spTgt>
                                        </p:tgtEl>
                                        <p:attrNameLst>
                                          <p:attrName>style.visibility</p:attrName>
                                        </p:attrNameLst>
                                      </p:cBhvr>
                                      <p:to>
                                        <p:strVal val="visible"/>
                                      </p:to>
                                    </p:set>
                                    <p:animEffect transition="in" filter="blinds(horizontal)">
                                      <p:cBhvr>
                                        <p:cTn id="10" dur="500"/>
                                        <p:tgtEl>
                                          <p:spTgt spid="4290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9059"/>
                                        </p:tgtEl>
                                        <p:attrNameLst>
                                          <p:attrName>style.visibility</p:attrName>
                                        </p:attrNameLst>
                                      </p:cBhvr>
                                      <p:to>
                                        <p:strVal val="visible"/>
                                      </p:to>
                                    </p:set>
                                    <p:animEffect transition="in" filter="blinds(horizontal)">
                                      <p:cBhvr>
                                        <p:cTn id="15" dur="500"/>
                                        <p:tgtEl>
                                          <p:spTgt spid="42905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29058">
                                            <p:txEl>
                                              <p:pRg st="2" end="2"/>
                                            </p:txEl>
                                          </p:spTgt>
                                        </p:tgtEl>
                                        <p:attrNameLst>
                                          <p:attrName>style.visibility</p:attrName>
                                        </p:attrNameLst>
                                      </p:cBhvr>
                                      <p:to>
                                        <p:strVal val="visible"/>
                                      </p:to>
                                    </p:set>
                                    <p:animEffect transition="in" filter="blinds(horizontal)">
                                      <p:cBhvr>
                                        <p:cTn id="20" dur="500"/>
                                        <p:tgtEl>
                                          <p:spTgt spid="429058">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29058">
                                            <p:txEl>
                                              <p:pRg st="3" end="3"/>
                                            </p:txEl>
                                          </p:spTgt>
                                        </p:tgtEl>
                                        <p:attrNameLst>
                                          <p:attrName>style.visibility</p:attrName>
                                        </p:attrNameLst>
                                      </p:cBhvr>
                                      <p:to>
                                        <p:strVal val="visible"/>
                                      </p:to>
                                    </p:set>
                                    <p:animEffect transition="in" filter="blinds(horizontal)">
                                      <p:cBhvr>
                                        <p:cTn id="23" dur="500"/>
                                        <p:tgtEl>
                                          <p:spTgt spid="429058">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29058">
                                            <p:txEl>
                                              <p:pRg st="4" end="4"/>
                                            </p:txEl>
                                          </p:spTgt>
                                        </p:tgtEl>
                                        <p:attrNameLst>
                                          <p:attrName>style.visibility</p:attrName>
                                        </p:attrNameLst>
                                      </p:cBhvr>
                                      <p:to>
                                        <p:strVal val="visible"/>
                                      </p:to>
                                    </p:set>
                                    <p:animEffect transition="in" filter="blinds(horizontal)">
                                      <p:cBhvr>
                                        <p:cTn id="26" dur="500"/>
                                        <p:tgtEl>
                                          <p:spTgt spid="429058">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29058">
                                            <p:txEl>
                                              <p:pRg st="5" end="5"/>
                                            </p:txEl>
                                          </p:spTgt>
                                        </p:tgtEl>
                                        <p:attrNameLst>
                                          <p:attrName>style.visibility</p:attrName>
                                        </p:attrNameLst>
                                      </p:cBhvr>
                                      <p:to>
                                        <p:strVal val="visible"/>
                                      </p:to>
                                    </p:set>
                                    <p:animEffect transition="in" filter="blinds(horizontal)">
                                      <p:cBhvr>
                                        <p:cTn id="29" dur="500"/>
                                        <p:tgtEl>
                                          <p:spTgt spid="42905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29060"/>
                                        </p:tgtEl>
                                        <p:attrNameLst>
                                          <p:attrName>style.visibility</p:attrName>
                                        </p:attrNameLst>
                                      </p:cBhvr>
                                      <p:to>
                                        <p:strVal val="visible"/>
                                      </p:to>
                                    </p:set>
                                    <p:animEffect transition="in" filter="blinds(horizontal)">
                                      <p:cBhvr>
                                        <p:cTn id="34" dur="500"/>
                                        <p:tgtEl>
                                          <p:spTgt spid="42906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29058">
                                            <p:txEl>
                                              <p:pRg st="6" end="6"/>
                                            </p:txEl>
                                          </p:spTgt>
                                        </p:tgtEl>
                                        <p:attrNameLst>
                                          <p:attrName>style.visibility</p:attrName>
                                        </p:attrNameLst>
                                      </p:cBhvr>
                                      <p:to>
                                        <p:strVal val="visible"/>
                                      </p:to>
                                    </p:set>
                                    <p:animEffect transition="in" filter="blinds(horizontal)">
                                      <p:cBhvr>
                                        <p:cTn id="39" dur="500"/>
                                        <p:tgtEl>
                                          <p:spTgt spid="429058">
                                            <p:txEl>
                                              <p:pRg st="6" end="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29058">
                                            <p:txEl>
                                              <p:pRg st="7" end="7"/>
                                            </p:txEl>
                                          </p:spTgt>
                                        </p:tgtEl>
                                        <p:attrNameLst>
                                          <p:attrName>style.visibility</p:attrName>
                                        </p:attrNameLst>
                                      </p:cBhvr>
                                      <p:to>
                                        <p:strVal val="visible"/>
                                      </p:to>
                                    </p:set>
                                    <p:animEffect transition="in" filter="blinds(horizontal)">
                                      <p:cBhvr>
                                        <p:cTn id="42" dur="500"/>
                                        <p:tgtEl>
                                          <p:spTgt spid="429058">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29058">
                                            <p:txEl>
                                              <p:pRg st="8" end="8"/>
                                            </p:txEl>
                                          </p:spTgt>
                                        </p:tgtEl>
                                        <p:attrNameLst>
                                          <p:attrName>style.visibility</p:attrName>
                                        </p:attrNameLst>
                                      </p:cBhvr>
                                      <p:to>
                                        <p:strVal val="visible"/>
                                      </p:to>
                                    </p:set>
                                    <p:animEffect transition="in" filter="blinds(horizontal)">
                                      <p:cBhvr>
                                        <p:cTn id="45" dur="500"/>
                                        <p:tgtEl>
                                          <p:spTgt spid="429058">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29058">
                                            <p:txEl>
                                              <p:pRg st="9" end="9"/>
                                            </p:txEl>
                                          </p:spTgt>
                                        </p:tgtEl>
                                        <p:attrNameLst>
                                          <p:attrName>style.visibility</p:attrName>
                                        </p:attrNameLst>
                                      </p:cBhvr>
                                      <p:to>
                                        <p:strVal val="visible"/>
                                      </p:to>
                                    </p:set>
                                    <p:animEffect transition="in" filter="blinds(horizontal)">
                                      <p:cBhvr>
                                        <p:cTn id="48" dur="500"/>
                                        <p:tgtEl>
                                          <p:spTgt spid="429058">
                                            <p:txEl>
                                              <p:pRg st="9" end="9"/>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29058">
                                            <p:txEl>
                                              <p:pRg st="10" end="10"/>
                                            </p:txEl>
                                          </p:spTgt>
                                        </p:tgtEl>
                                        <p:attrNameLst>
                                          <p:attrName>style.visibility</p:attrName>
                                        </p:attrNameLst>
                                      </p:cBhvr>
                                      <p:to>
                                        <p:strVal val="visible"/>
                                      </p:to>
                                    </p:set>
                                    <p:animEffect transition="in" filter="blinds(horizontal)">
                                      <p:cBhvr>
                                        <p:cTn id="51" dur="500"/>
                                        <p:tgtEl>
                                          <p:spTgt spid="4290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p:bldP spid="42906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2031550-2BE2-42BE-BC67-1E407AFC850A}"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295939" name="Rectangle 3"/>
          <p:cNvSpPr>
            <a:spLocks noGrp="1" noChangeArrowheads="1"/>
          </p:cNvSpPr>
          <p:nvPr>
            <p:ph type="body" idx="1"/>
          </p:nvPr>
        </p:nvSpPr>
        <p:spPr>
          <a:xfrm>
            <a:off x="323850" y="333375"/>
            <a:ext cx="8208963" cy="5688013"/>
          </a:xfrm>
        </p:spPr>
        <p:txBody>
          <a:bodyPr/>
          <a:lstStyle/>
          <a:p>
            <a:pPr eaLnBrk="1" hangingPunct="1">
              <a:lnSpc>
                <a:spcPct val="150000"/>
              </a:lnSpc>
            </a:pPr>
            <a:r>
              <a:rPr lang="en-US" altLang="zh-CN" sz="2600" b="1" dirty="0">
                <a:latin typeface="Times New Roman" panose="02020603050405020304" pitchFamily="18" charset="0"/>
                <a:cs typeface="Times New Roman" panose="02020603050405020304" pitchFamily="18" charset="0"/>
              </a:rPr>
              <a:t>7.</a:t>
            </a:r>
            <a:r>
              <a:rPr lang="zh-CN" altLang="en-US" sz="2600" b="1" dirty="0">
                <a:latin typeface="Times New Roman" panose="02020603050405020304" pitchFamily="18" charset="0"/>
                <a:cs typeface="Times New Roman" panose="02020603050405020304" pitchFamily="18" charset="0"/>
              </a:rPr>
              <a:t>设有</a:t>
            </a:r>
            <a:r>
              <a:rPr lang="en-US" altLang="zh-CN" sz="2600" b="1" dirty="0">
                <a:latin typeface="Times New Roman" panose="02020603050405020304" pitchFamily="18" charset="0"/>
                <a:cs typeface="Times New Roman" panose="02020603050405020304" pitchFamily="18" charset="0"/>
              </a:rPr>
              <a:t>G[S]</a:t>
            </a:r>
            <a:r>
              <a:rPr lang="zh-CN" altLang="en-US" sz="2600" b="1" dirty="0">
                <a:latin typeface="Times New Roman" panose="02020603050405020304" pitchFamily="18" charset="0"/>
                <a:cs typeface="Times New Roman" panose="02020603050405020304" pitchFamily="18" charset="0"/>
              </a:rPr>
              <a:t>：</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50000"/>
              </a:lnSpc>
            </a:pP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S</a:t>
            </a: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B|IF A then A else A</a:t>
            </a:r>
            <a:endParaRPr lang="en-US" altLang="zh-CN" sz="26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BC|B+C|+C</a:t>
            </a:r>
            <a:endParaRPr lang="en-US" altLang="zh-CN" sz="26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CD|C*D|*D</a:t>
            </a:r>
            <a:endParaRPr lang="en-US" altLang="zh-CN" sz="26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600" b="1" dirty="0" err="1">
                <a:latin typeface="Times New Roman" panose="02020603050405020304" pitchFamily="18" charset="0"/>
                <a:cs typeface="Times New Roman" panose="02020603050405020304" pitchFamily="18" charset="0"/>
                <a:sym typeface="Wingdings" panose="05000000000000000000" pitchFamily="2" charset="2"/>
              </a:rPr>
              <a:t>Dx</a:t>
            </a: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|(A)|-D</a:t>
            </a:r>
            <a:endParaRPr lang="en-US" altLang="zh-CN" sz="26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600" b="1" dirty="0">
                <a:latin typeface="Times New Roman" panose="02020603050405020304" pitchFamily="18" charset="0"/>
                <a:cs typeface="Times New Roman" panose="02020603050405020304" pitchFamily="18" charset="0"/>
                <a:sym typeface="Wingdings" panose="05000000000000000000" pitchFamily="2" charset="2"/>
              </a:rPr>
              <a:t>写出</a:t>
            </a: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V</a:t>
            </a:r>
            <a:r>
              <a:rPr lang="en-US" altLang="zh-CN" sz="26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V</a:t>
            </a:r>
            <a:r>
              <a:rPr lang="en-US" altLang="zh-CN" sz="2600" b="1" baseline="-25000" dirty="0">
                <a:latin typeface="Times New Roman" panose="02020603050405020304" pitchFamily="18" charset="0"/>
                <a:cs typeface="Times New Roman" panose="02020603050405020304" pitchFamily="18" charset="0"/>
                <a:sym typeface="Wingdings" panose="05000000000000000000" pitchFamily="2" charset="2"/>
              </a:rPr>
              <a:t>T</a:t>
            </a:r>
            <a:endParaRPr lang="en-US" altLang="zh-CN" sz="26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V</a:t>
            </a:r>
            <a:r>
              <a:rPr lang="en-US" altLang="zh-CN" sz="2600" b="1" baseline="-25000" dirty="0">
                <a:latin typeface="Times New Roman" panose="02020603050405020304" pitchFamily="18" charset="0"/>
                <a:cs typeface="Times New Roman" panose="02020603050405020304" pitchFamily="18" charset="0"/>
                <a:sym typeface="Wingdings" panose="05000000000000000000" pitchFamily="2" charset="2"/>
              </a:rPr>
              <a:t>N </a:t>
            </a: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={S,B,C,D} 	</a:t>
            </a:r>
            <a:endParaRPr lang="en-US" altLang="zh-CN" sz="2600" b="1"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V</a:t>
            </a:r>
            <a:r>
              <a:rPr lang="en-US" altLang="zh-CN" sz="2600" b="1" baseline="-25000"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{IF, then, else, +, *, x, -, (, ), A}</a:t>
            </a:r>
            <a:endParaRPr lang="en-US" altLang="zh-CN" sz="2600" b="1" dirty="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5939">
                                            <p:txEl>
                                              <p:pRg st="6" end="6"/>
                                            </p:txEl>
                                          </p:spTgt>
                                        </p:tgtEl>
                                        <p:attrNameLst>
                                          <p:attrName>style.visibility</p:attrName>
                                        </p:attrNameLst>
                                      </p:cBhvr>
                                      <p:to>
                                        <p:strVal val="visible"/>
                                      </p:to>
                                    </p:set>
                                    <p:anim calcmode="lin" valueType="num">
                                      <p:cBhvr additive="base">
                                        <p:cTn id="7" dur="500" fill="hold"/>
                                        <p:tgtEl>
                                          <p:spTgt spid="29593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593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5939">
                                            <p:txEl>
                                              <p:pRg st="7" end="7"/>
                                            </p:txEl>
                                          </p:spTgt>
                                        </p:tgtEl>
                                        <p:attrNameLst>
                                          <p:attrName>style.visibility</p:attrName>
                                        </p:attrNameLst>
                                      </p:cBhvr>
                                      <p:to>
                                        <p:strVal val="visible"/>
                                      </p:to>
                                    </p:set>
                                    <p:anim calcmode="lin" valueType="num">
                                      <p:cBhvr additive="base">
                                        <p:cTn id="11" dur="500" fill="hold"/>
                                        <p:tgtEl>
                                          <p:spTgt spid="29593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5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EC19EBD-74AC-4D2A-9744-77305CF9D403}"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97283" name="Rectangle 2"/>
          <p:cNvSpPr>
            <a:spLocks noGrp="1" noChangeArrowheads="1"/>
          </p:cNvSpPr>
          <p:nvPr>
            <p:ph type="title"/>
          </p:nvPr>
        </p:nvSpPr>
        <p:spPr>
          <a:xfrm>
            <a:off x="468313" y="404813"/>
            <a:ext cx="8229600" cy="576262"/>
          </a:xfrm>
        </p:spPr>
        <p:txBody>
          <a:bodyPr/>
          <a:lstStyle/>
          <a:p>
            <a:pPr eaLnBrk="1" hangingPunct="1"/>
            <a:r>
              <a:rPr lang="en-US" altLang="zh-CN" sz="4000" b="1">
                <a:latin typeface="华文细黑" panose="02010600040101010101" pitchFamily="2" charset="-122"/>
              </a:rPr>
              <a:t>3.5 </a:t>
            </a:r>
            <a:r>
              <a:rPr lang="zh-CN" altLang="en-US" sz="4000" b="1">
                <a:latin typeface="华文细黑" panose="02010600040101010101" pitchFamily="2" charset="-122"/>
              </a:rPr>
              <a:t>上下文无关文法及其语法树</a:t>
            </a:r>
            <a:endParaRPr lang="zh-CN" altLang="en-US" sz="4000" b="1">
              <a:solidFill>
                <a:schemeClr val="tx1"/>
              </a:solidFill>
              <a:latin typeface="华文细黑" panose="02010600040101010101" pitchFamily="2" charset="-122"/>
            </a:endParaRPr>
          </a:p>
        </p:txBody>
      </p:sp>
      <p:sp>
        <p:nvSpPr>
          <p:cNvPr id="168963" name="Rectangle 3"/>
          <p:cNvSpPr>
            <a:spLocks noGrp="1" noChangeArrowheads="1"/>
          </p:cNvSpPr>
          <p:nvPr>
            <p:ph type="body" idx="1"/>
          </p:nvPr>
        </p:nvSpPr>
        <p:spPr>
          <a:xfrm>
            <a:off x="914400" y="1484784"/>
            <a:ext cx="8229600" cy="4530725"/>
          </a:xfrm>
        </p:spPr>
        <p:txBody>
          <a:bodyPr/>
          <a:lstStyle/>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rPr>
              <a:t>CFG</a:t>
            </a:r>
            <a:r>
              <a:rPr lang="zh-CN" altLang="en-US" sz="2600" b="1" dirty="0">
                <a:latin typeface="Times New Roman" panose="02020603050405020304" pitchFamily="18" charset="0"/>
                <a:cs typeface="Times New Roman" panose="02020603050405020304" pitchFamily="18" charset="0"/>
              </a:rPr>
              <a:t>用于描述程序设计语言的语法结构。</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600" b="1" dirty="0">
                <a:latin typeface="Times New Roman" panose="02020603050405020304" pitchFamily="18" charset="0"/>
                <a:cs typeface="Times New Roman" panose="02020603050405020304" pitchFamily="18" charset="0"/>
              </a:rPr>
              <a:t>如：表达式、语句</a:t>
            </a:r>
            <a:r>
              <a:rPr lang="en-US" altLang="zh-CN" sz="2600" b="1" dirty="0">
                <a:latin typeface="Times New Roman" panose="02020603050405020304" pitchFamily="18" charset="0"/>
                <a:cs typeface="Times New Roman" panose="02020603050405020304" pitchFamily="18" charset="0"/>
              </a:rPr>
              <a:t>…</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600" b="1" dirty="0">
                <a:latin typeface="Times New Roman" panose="02020603050405020304" pitchFamily="18" charset="0"/>
                <a:cs typeface="Times New Roman" panose="02020603050405020304" pitchFamily="18" charset="0"/>
              </a:rPr>
              <a:t>特征：规则形如 </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rPr>
              <a:t>             A</a:t>
            </a:r>
            <a:r>
              <a:rPr lang="en-US" altLang="zh-CN"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600" b="1" dirty="0">
                <a:latin typeface="Times New Roman" panose="02020603050405020304" pitchFamily="18" charset="0"/>
                <a:cs typeface="Times New Roman" panose="02020603050405020304" pitchFamily="18" charset="0"/>
              </a:rPr>
              <a:t>α   </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cs typeface="Times New Roman" panose="02020603050405020304" pitchFamily="18" charset="0"/>
              </a:rPr>
              <a:t>其中：</a:t>
            </a:r>
            <a:r>
              <a:rPr lang="en-US" altLang="zh-CN" sz="2600" b="1" dirty="0">
                <a:latin typeface="Times New Roman" panose="02020603050405020304" pitchFamily="18" charset="0"/>
                <a:cs typeface="Times New Roman" panose="02020603050405020304" pitchFamily="18" charset="0"/>
              </a:rPr>
              <a:t>α∈V*</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600" b="1" dirty="0">
                <a:latin typeface="Times New Roman" panose="02020603050405020304" pitchFamily="18" charset="0"/>
                <a:cs typeface="Times New Roman" panose="02020603050405020304" pitchFamily="18" charset="0"/>
              </a:rPr>
              <a:t>上下文无关文法的句型推导</a:t>
            </a:r>
            <a:r>
              <a:rPr lang="en-US" altLang="zh-CN" sz="2600" b="1" dirty="0">
                <a:latin typeface="Times New Roman" panose="02020603050405020304" pitchFamily="18" charset="0"/>
                <a:cs typeface="Times New Roman" panose="02020603050405020304" pitchFamily="18" charset="0"/>
              </a:rPr>
              <a:t>---</a:t>
            </a:r>
            <a:r>
              <a:rPr lang="zh-CN" altLang="en-US" sz="2600" b="1" u="sng" dirty="0">
                <a:solidFill>
                  <a:srgbClr val="002060"/>
                </a:solidFill>
                <a:latin typeface="Times New Roman" panose="02020603050405020304" pitchFamily="18" charset="0"/>
                <a:cs typeface="Times New Roman" panose="02020603050405020304" pitchFamily="18" charset="0"/>
              </a:rPr>
              <a:t>语法树（推导树）</a:t>
            </a:r>
            <a:endParaRPr lang="zh-CN" altLang="en-US" sz="26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963">
                                            <p:txEl>
                                              <p:pRg st="2" end="2"/>
                                            </p:txEl>
                                          </p:spTgt>
                                        </p:tgtEl>
                                        <p:attrNameLst>
                                          <p:attrName>style.visibility</p:attrName>
                                        </p:attrNameLst>
                                      </p:cBhvr>
                                      <p:to>
                                        <p:strVal val="visible"/>
                                      </p:to>
                                    </p:set>
                                    <p:animEffect transition="in" filter="fade">
                                      <p:cBhvr>
                                        <p:cTn id="7" dur="500"/>
                                        <p:tgtEl>
                                          <p:spTgt spid="1689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963">
                                            <p:txEl>
                                              <p:pRg st="3" end="3"/>
                                            </p:txEl>
                                          </p:spTgt>
                                        </p:tgtEl>
                                        <p:attrNameLst>
                                          <p:attrName>style.visibility</p:attrName>
                                        </p:attrNameLst>
                                      </p:cBhvr>
                                      <p:to>
                                        <p:strVal val="visible"/>
                                      </p:to>
                                    </p:set>
                                    <p:animEffect transition="in" filter="fade">
                                      <p:cBhvr>
                                        <p:cTn id="12" dur="500"/>
                                        <p:tgtEl>
                                          <p:spTgt spid="16896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8963">
                                            <p:txEl>
                                              <p:pRg st="4" end="4"/>
                                            </p:txEl>
                                          </p:spTgt>
                                        </p:tgtEl>
                                        <p:attrNameLst>
                                          <p:attrName>style.visibility</p:attrName>
                                        </p:attrNameLst>
                                      </p:cBhvr>
                                      <p:to>
                                        <p:strVal val="visible"/>
                                      </p:to>
                                    </p:set>
                                    <p:animEffect transition="in" filter="fade">
                                      <p:cBhvr>
                                        <p:cTn id="15" dur="500"/>
                                        <p:tgtEl>
                                          <p:spTgt spid="16896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8963">
                                            <p:txEl>
                                              <p:pRg st="5" end="5"/>
                                            </p:txEl>
                                          </p:spTgt>
                                        </p:tgtEl>
                                        <p:attrNameLst>
                                          <p:attrName>style.visibility</p:attrName>
                                        </p:attrNameLst>
                                      </p:cBhvr>
                                      <p:to>
                                        <p:strVal val="visible"/>
                                      </p:to>
                                    </p:set>
                                    <p:animEffect transition="in" filter="blinds(horizontal)">
                                      <p:cBhvr>
                                        <p:cTn id="20" dur="500"/>
                                        <p:tgtEl>
                                          <p:spTgt spid="168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006340-A38A-49E9-BAE9-5B84FCDC223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2291" name="Rectangle 3"/>
          <p:cNvSpPr>
            <a:spLocks noGrp="1" noChangeArrowheads="1"/>
          </p:cNvSpPr>
          <p:nvPr>
            <p:ph type="body" idx="1"/>
          </p:nvPr>
        </p:nvSpPr>
        <p:spPr>
          <a:xfrm>
            <a:off x="457200" y="1125538"/>
            <a:ext cx="8229600" cy="5005387"/>
          </a:xfrm>
        </p:spPr>
        <p:txBody>
          <a:bodyPr/>
          <a:lstStyle/>
          <a:p>
            <a:pPr eaLnBrk="1" hangingPunct="1">
              <a:lnSpc>
                <a:spcPct val="150000"/>
              </a:lnSpc>
            </a:pPr>
            <a:r>
              <a:rPr lang="zh-CN" altLang="en-US" sz="2800" b="1" dirty="0"/>
              <a:t>终结符集 </a:t>
            </a:r>
            <a:r>
              <a:rPr lang="en-US" altLang="zh-CN" sz="2800" b="1" dirty="0">
                <a:solidFill>
                  <a:srgbClr val="FF0000"/>
                </a:solidFill>
              </a:rPr>
              <a:t>V</a:t>
            </a:r>
            <a:r>
              <a:rPr lang="en-US" altLang="zh-CN" sz="2800" b="1" baseline="-25000" dirty="0">
                <a:solidFill>
                  <a:srgbClr val="FF0000"/>
                </a:solidFill>
              </a:rPr>
              <a:t>T</a:t>
            </a:r>
            <a:r>
              <a:rPr lang="en-US" altLang="zh-CN" sz="2800" dirty="0"/>
              <a:t>= {the, gray, wolf, will, eat, goat}</a:t>
            </a:r>
            <a:endParaRPr lang="en-US" altLang="zh-CN" sz="2800" dirty="0"/>
          </a:p>
          <a:p>
            <a:pPr eaLnBrk="1" hangingPunct="1">
              <a:lnSpc>
                <a:spcPct val="150000"/>
              </a:lnSpc>
            </a:pPr>
            <a:r>
              <a:rPr lang="zh-CN" altLang="en-US" sz="2800" b="1" dirty="0"/>
              <a:t>非终结符集 </a:t>
            </a:r>
            <a:r>
              <a:rPr lang="en-US" altLang="zh-CN" sz="2800" b="1" dirty="0">
                <a:solidFill>
                  <a:srgbClr val="FF0000"/>
                </a:solidFill>
              </a:rPr>
              <a:t>V</a:t>
            </a:r>
            <a:r>
              <a:rPr lang="en-US" altLang="zh-CN" sz="2800" b="1" baseline="-25000" dirty="0">
                <a:solidFill>
                  <a:srgbClr val="FF0000"/>
                </a:solidFill>
              </a:rPr>
              <a:t>N</a:t>
            </a:r>
            <a:r>
              <a:rPr lang="en-US" altLang="zh-CN" sz="2800" dirty="0"/>
              <a:t>={&lt;</a:t>
            </a:r>
            <a:r>
              <a:rPr lang="zh-CN" altLang="en-US" sz="2800" dirty="0"/>
              <a:t>句子</a:t>
            </a:r>
            <a:r>
              <a:rPr lang="en-US" altLang="zh-CN" sz="2800" dirty="0"/>
              <a:t>&gt;,&lt;</a:t>
            </a:r>
            <a:r>
              <a:rPr lang="zh-CN" altLang="en-US" sz="2800" dirty="0"/>
              <a:t>主语</a:t>
            </a:r>
            <a:r>
              <a:rPr lang="en-US" altLang="zh-CN" sz="2800" dirty="0"/>
              <a:t>&gt;,&lt;</a:t>
            </a:r>
            <a:r>
              <a:rPr lang="zh-CN" altLang="en-US" sz="2800" dirty="0"/>
              <a:t>谓语</a:t>
            </a:r>
            <a:r>
              <a:rPr lang="en-US" altLang="zh-CN" sz="2800" dirty="0"/>
              <a:t>&gt;,&lt;</a:t>
            </a:r>
            <a:r>
              <a:rPr lang="zh-CN" altLang="en-US" sz="2800" dirty="0"/>
              <a:t>冠词</a:t>
            </a:r>
            <a:r>
              <a:rPr lang="en-US" altLang="zh-CN" sz="2800" dirty="0"/>
              <a:t>&gt;,&lt;</a:t>
            </a:r>
            <a:r>
              <a:rPr lang="zh-CN" altLang="en-US" sz="2800" dirty="0"/>
              <a:t>形容词</a:t>
            </a:r>
            <a:r>
              <a:rPr lang="en-US" altLang="zh-CN" sz="2800" dirty="0"/>
              <a:t>&gt;,&lt;</a:t>
            </a:r>
            <a:r>
              <a:rPr lang="zh-CN" altLang="en-US" sz="2800" dirty="0"/>
              <a:t>名词</a:t>
            </a:r>
            <a:r>
              <a:rPr lang="en-US" altLang="zh-CN" sz="2800" dirty="0"/>
              <a:t>&gt;,&lt;</a:t>
            </a:r>
            <a:r>
              <a:rPr lang="zh-CN" altLang="en-US" sz="2800" dirty="0"/>
              <a:t>动词</a:t>
            </a:r>
            <a:r>
              <a:rPr lang="en-US" altLang="zh-CN" sz="2800" dirty="0"/>
              <a:t>&gt;,&lt;</a:t>
            </a:r>
            <a:r>
              <a:rPr lang="zh-CN" altLang="en-US" sz="2800" dirty="0"/>
              <a:t>直接宾语</a:t>
            </a:r>
            <a:r>
              <a:rPr lang="en-US" altLang="zh-CN" sz="2800" dirty="0"/>
              <a:t>&gt;,&lt;</a:t>
            </a:r>
            <a:r>
              <a:rPr lang="zh-CN" altLang="en-US" sz="2800" dirty="0"/>
              <a:t>助动词</a:t>
            </a:r>
            <a:r>
              <a:rPr lang="en-US" altLang="zh-CN" sz="2800" dirty="0"/>
              <a:t>&gt;,&lt;</a:t>
            </a:r>
            <a:r>
              <a:rPr lang="zh-CN" altLang="en-US" sz="2800" dirty="0"/>
              <a:t>动词原形</a:t>
            </a:r>
            <a:r>
              <a:rPr lang="en-US" altLang="zh-CN" sz="2800" dirty="0"/>
              <a:t>&gt;}</a:t>
            </a:r>
            <a:endParaRPr lang="en-US" altLang="zh-CN" sz="2800" dirty="0"/>
          </a:p>
          <a:p>
            <a:pPr eaLnBrk="1" hangingPunct="1">
              <a:lnSpc>
                <a:spcPct val="150000"/>
              </a:lnSpc>
            </a:pPr>
            <a:r>
              <a:rPr lang="zh-CN" altLang="en-US" sz="2800" b="1" dirty="0"/>
              <a:t>语法规则</a:t>
            </a:r>
            <a:r>
              <a:rPr lang="zh-CN" altLang="en-US" sz="2800" b="1" dirty="0">
                <a:solidFill>
                  <a:srgbClr val="FF0000"/>
                </a:solidFill>
              </a:rPr>
              <a:t> </a:t>
            </a:r>
            <a:r>
              <a:rPr lang="en-US" altLang="zh-CN" sz="2800" b="1" dirty="0">
                <a:solidFill>
                  <a:srgbClr val="FF0000"/>
                </a:solidFill>
              </a:rPr>
              <a:t>P</a:t>
            </a:r>
            <a:r>
              <a:rPr lang="en-US" altLang="zh-CN" sz="2800" dirty="0"/>
              <a:t>= {&lt;</a:t>
            </a:r>
            <a:r>
              <a:rPr lang="zh-CN" altLang="en-US" sz="2800" dirty="0"/>
              <a:t>句子</a:t>
            </a:r>
            <a:r>
              <a:rPr lang="en-US" altLang="zh-CN" sz="2800" dirty="0"/>
              <a:t>&gt;</a:t>
            </a:r>
            <a:r>
              <a:rPr lang="en-US" altLang="zh-CN" sz="2800" dirty="0">
                <a:sym typeface="Wingdings" panose="05000000000000000000" pitchFamily="2" charset="2"/>
              </a:rPr>
              <a:t>&lt;</a:t>
            </a:r>
            <a:r>
              <a:rPr lang="zh-CN" altLang="en-US" sz="2800" dirty="0">
                <a:sym typeface="Wingdings" panose="05000000000000000000" pitchFamily="2" charset="2"/>
              </a:rPr>
              <a:t>主语</a:t>
            </a:r>
            <a:r>
              <a:rPr lang="en-US" altLang="zh-CN" sz="2800" dirty="0">
                <a:sym typeface="Wingdings" panose="05000000000000000000" pitchFamily="2" charset="2"/>
              </a:rPr>
              <a:t>&gt;&lt;</a:t>
            </a:r>
            <a:r>
              <a:rPr lang="zh-CN" altLang="en-US" sz="2800" dirty="0">
                <a:sym typeface="Wingdings" panose="05000000000000000000" pitchFamily="2" charset="2"/>
              </a:rPr>
              <a:t>谓语</a:t>
            </a:r>
            <a:r>
              <a:rPr lang="en-US" altLang="zh-CN" sz="2800" dirty="0">
                <a:sym typeface="Wingdings" panose="05000000000000000000" pitchFamily="2" charset="2"/>
              </a:rPr>
              <a:t>&gt;, </a:t>
            </a:r>
            <a:endParaRPr lang="en-US" altLang="zh-CN" sz="2800" dirty="0">
              <a:sym typeface="Wingdings" panose="05000000000000000000" pitchFamily="2" charset="2"/>
            </a:endParaRPr>
          </a:p>
          <a:p>
            <a:pPr eaLnBrk="1" hangingPunct="1">
              <a:lnSpc>
                <a:spcPct val="150000"/>
              </a:lnSpc>
              <a:buFont typeface="Wingdings" panose="05000000000000000000" pitchFamily="2" charset="2"/>
              <a:buNone/>
            </a:pPr>
            <a:r>
              <a:rPr lang="en-US" altLang="zh-CN" sz="2800" b="1" dirty="0">
                <a:latin typeface="华文细黑" panose="02010600040101010101" pitchFamily="2" charset="-122"/>
              </a:rPr>
              <a:t>			    &lt;</a:t>
            </a:r>
            <a:r>
              <a:rPr lang="zh-CN" altLang="en-US" sz="2800" b="1" dirty="0">
                <a:latin typeface="华文细黑" panose="02010600040101010101" pitchFamily="2" charset="-122"/>
              </a:rPr>
              <a:t>主语</a:t>
            </a:r>
            <a:r>
              <a:rPr lang="en-US" altLang="zh-CN" sz="2800" b="1" dirty="0">
                <a:latin typeface="华文细黑" panose="02010600040101010101" pitchFamily="2" charset="-122"/>
              </a:rPr>
              <a:t>&gt;</a:t>
            </a:r>
            <a:r>
              <a:rPr lang="en-US" altLang="zh-CN" sz="2800" b="1" dirty="0">
                <a:latin typeface="华文细黑" panose="02010600040101010101" pitchFamily="2" charset="-122"/>
                <a:sym typeface="Wingdings" panose="05000000000000000000" pitchFamily="2" charset="2"/>
              </a:rPr>
              <a:t>…</a:t>
            </a:r>
            <a:r>
              <a:rPr lang="en-US" altLang="zh-CN" sz="2800" dirty="0">
                <a:sym typeface="Wingdings" panose="05000000000000000000" pitchFamily="2" charset="2"/>
              </a:rPr>
              <a:t> </a:t>
            </a:r>
            <a:r>
              <a:rPr lang="en-US" altLang="zh-CN" sz="2800" dirty="0"/>
              <a:t>}</a:t>
            </a:r>
            <a:endParaRPr lang="en-US" altLang="zh-CN" sz="2800" dirty="0"/>
          </a:p>
          <a:p>
            <a:pPr eaLnBrk="1" hangingPunct="1">
              <a:lnSpc>
                <a:spcPct val="150000"/>
              </a:lnSpc>
            </a:pPr>
            <a:r>
              <a:rPr lang="zh-CN" altLang="en-US" sz="2800" b="1" dirty="0"/>
              <a:t>开始符号 </a:t>
            </a:r>
            <a:r>
              <a:rPr lang="en-US" altLang="zh-CN" sz="2800" b="1" dirty="0">
                <a:solidFill>
                  <a:srgbClr val="FF5050"/>
                </a:solidFill>
              </a:rPr>
              <a:t>S</a:t>
            </a:r>
            <a:r>
              <a:rPr lang="en-US" altLang="zh-CN" sz="2800" dirty="0"/>
              <a:t>=&lt;</a:t>
            </a:r>
            <a:r>
              <a:rPr lang="zh-CN" altLang="en-US" sz="2800" dirty="0"/>
              <a:t>句子</a:t>
            </a:r>
            <a:r>
              <a:rPr lang="en-US" altLang="zh-CN" sz="2800" dirty="0"/>
              <a:t>&gt;</a:t>
            </a:r>
            <a:endParaRPr lang="en-US" altLang="zh-CN" sz="2800" dirty="0"/>
          </a:p>
        </p:txBody>
      </p:sp>
      <p:sp>
        <p:nvSpPr>
          <p:cNvPr id="12292" name="Rectangle 4"/>
          <p:cNvSpPr>
            <a:spLocks noGrp="1" noChangeArrowheads="1"/>
          </p:cNvSpPr>
          <p:nvPr>
            <p:ph type="title"/>
          </p:nvPr>
        </p:nvSpPr>
        <p:spPr>
          <a:xfrm>
            <a:off x="457200" y="277813"/>
            <a:ext cx="8229600" cy="847725"/>
          </a:xfrm>
          <a:noFill/>
        </p:spPr>
        <p:txBody>
          <a:bodyPr/>
          <a:lstStyle/>
          <a:p>
            <a:pPr eaLnBrk="1" hangingPunct="1"/>
            <a:r>
              <a:rPr lang="zh-CN" altLang="en-US" sz="3600" b="1"/>
              <a:t>从示例抽象出文法描述</a:t>
            </a:r>
            <a:endParaRPr lang="zh-CN" altLang="en-US" sz="3600"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031B3EC-1635-4547-8ECB-2D46594DF3E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98307" name="Rectangle 2"/>
          <p:cNvSpPr>
            <a:spLocks noGrp="1" noChangeArrowheads="1"/>
          </p:cNvSpPr>
          <p:nvPr>
            <p:ph type="title"/>
          </p:nvPr>
        </p:nvSpPr>
        <p:spPr>
          <a:xfrm>
            <a:off x="511175" y="277813"/>
            <a:ext cx="8175625" cy="760412"/>
          </a:xfrm>
        </p:spPr>
        <p:txBody>
          <a:bodyPr/>
          <a:lstStyle/>
          <a:p>
            <a:pPr eaLnBrk="1" hangingPunct="1"/>
            <a:r>
              <a:rPr lang="zh-CN" altLang="en-US" sz="3600" b="1">
                <a:latin typeface="Times New Roman" panose="02020603050405020304" pitchFamily="18" charset="0"/>
              </a:rPr>
              <a:t>一  语法树定义</a:t>
            </a:r>
            <a:endParaRPr lang="zh-CN" altLang="en-US" sz="3600" b="1">
              <a:solidFill>
                <a:srgbClr val="0033CC"/>
              </a:solidFill>
            </a:endParaRPr>
          </a:p>
        </p:txBody>
      </p:sp>
      <p:sp>
        <p:nvSpPr>
          <p:cNvPr id="172035" name="Rectangle 3"/>
          <p:cNvSpPr>
            <a:spLocks noGrp="1" noChangeArrowheads="1"/>
          </p:cNvSpPr>
          <p:nvPr>
            <p:ph type="body" idx="1"/>
          </p:nvPr>
        </p:nvSpPr>
        <p:spPr>
          <a:xfrm>
            <a:off x="395288" y="990600"/>
            <a:ext cx="8353425" cy="5030788"/>
          </a:xfrm>
        </p:spPr>
        <p:txBody>
          <a:bodyPr/>
          <a:lstStyle/>
          <a:p>
            <a:pPr marL="0" indent="0" eaLnBrk="1" hangingPunct="1">
              <a:lnSpc>
                <a:spcPct val="120000"/>
              </a:lnSpc>
              <a:spcAft>
                <a:spcPct val="20000"/>
              </a:spcAft>
              <a:buFont typeface="Wingdings" panose="05000000000000000000" pitchFamily="2" charset="2"/>
              <a:buNone/>
            </a:pPr>
            <a:r>
              <a:rPr lang="zh-CN" altLang="en-US" sz="2400" b="1" dirty="0">
                <a:latin typeface="华文细黑" panose="02010600040101010101" pitchFamily="2" charset="-122"/>
                <a:cs typeface="Times New Roman" panose="02020603050405020304" pitchFamily="18" charset="0"/>
              </a:rPr>
              <a:t>定义</a:t>
            </a:r>
            <a:r>
              <a:rPr lang="en-US" altLang="zh-CN" sz="2400" b="1" dirty="0">
                <a:latin typeface="华文细黑" panose="02010600040101010101" pitchFamily="2" charset="-122"/>
                <a:cs typeface="Times New Roman" panose="02020603050405020304" pitchFamily="18" charset="0"/>
              </a:rPr>
              <a:t>1  </a:t>
            </a:r>
            <a:r>
              <a:rPr lang="zh-CN" altLang="en-US" sz="2400" b="1" dirty="0">
                <a:latin typeface="华文细黑" panose="02010600040101010101" pitchFamily="2" charset="-122"/>
                <a:cs typeface="Times New Roman" panose="02020603050405020304" pitchFamily="18" charset="0"/>
              </a:rPr>
              <a:t>设</a:t>
            </a:r>
            <a:r>
              <a:rPr lang="en-US" altLang="zh-CN" sz="2400" b="1" dirty="0">
                <a:latin typeface="华文细黑" panose="02010600040101010101" pitchFamily="2" charset="-122"/>
                <a:cs typeface="Times New Roman" panose="02020603050405020304" pitchFamily="18" charset="0"/>
              </a:rPr>
              <a:t>G=( V</a:t>
            </a:r>
            <a:r>
              <a:rPr lang="en-US" altLang="zh-CN" sz="2400" b="1" baseline="-25000" dirty="0">
                <a:latin typeface="华文细黑" panose="02010600040101010101" pitchFamily="2" charset="-122"/>
                <a:cs typeface="Times New Roman" panose="02020603050405020304" pitchFamily="18" charset="0"/>
              </a:rPr>
              <a:t>N</a:t>
            </a:r>
            <a:r>
              <a:rPr lang="en-US" altLang="zh-CN" sz="2400" b="1" dirty="0">
                <a:latin typeface="华文细黑" panose="02010600040101010101" pitchFamily="2" charset="-122"/>
                <a:cs typeface="Times New Roman" panose="02020603050405020304" pitchFamily="18" charset="0"/>
              </a:rPr>
              <a:t>,V</a:t>
            </a:r>
            <a:r>
              <a:rPr lang="en-US" altLang="zh-CN" sz="2400" b="1" baseline="-25000" dirty="0">
                <a:latin typeface="华文细黑" panose="02010600040101010101" pitchFamily="2" charset="-122"/>
                <a:cs typeface="Times New Roman" panose="02020603050405020304" pitchFamily="18" charset="0"/>
              </a:rPr>
              <a:t>T</a:t>
            </a:r>
            <a:r>
              <a:rPr lang="en-US" altLang="zh-CN" sz="2400" b="1" dirty="0">
                <a:latin typeface="华文细黑" panose="02010600040101010101" pitchFamily="2" charset="-122"/>
                <a:cs typeface="Times New Roman" panose="02020603050405020304" pitchFamily="18" charset="0"/>
              </a:rPr>
              <a:t>,P,S)</a:t>
            </a:r>
            <a:r>
              <a:rPr lang="zh-CN" altLang="en-US" sz="2400" b="1" dirty="0">
                <a:latin typeface="华文细黑" panose="02010600040101010101" pitchFamily="2" charset="-122"/>
                <a:cs typeface="Times New Roman" panose="02020603050405020304" pitchFamily="18" charset="0"/>
              </a:rPr>
              <a:t>是给定文法，对于</a:t>
            </a:r>
            <a:r>
              <a:rPr lang="en-US" altLang="zh-CN" sz="2400" b="1" dirty="0">
                <a:latin typeface="华文细黑" panose="02010600040101010101" pitchFamily="2" charset="-122"/>
                <a:cs typeface="Times New Roman" panose="02020603050405020304" pitchFamily="18" charset="0"/>
              </a:rPr>
              <a:t>G</a:t>
            </a:r>
            <a:r>
              <a:rPr lang="zh-CN" altLang="en-US" sz="2400" b="1" dirty="0">
                <a:latin typeface="华文细黑" panose="02010600040101010101" pitchFamily="2" charset="-122"/>
                <a:cs typeface="Times New Roman" panose="02020603050405020304" pitchFamily="18" charset="0"/>
              </a:rPr>
              <a:t>的任何句型，则称满足下列条件的树为</a:t>
            </a:r>
            <a:r>
              <a:rPr lang="en-US" altLang="zh-CN" sz="2400" b="1" dirty="0">
                <a:latin typeface="华文细黑" panose="02010600040101010101" pitchFamily="2" charset="-122"/>
                <a:cs typeface="Times New Roman" panose="02020603050405020304" pitchFamily="18" charset="0"/>
              </a:rPr>
              <a:t>G</a:t>
            </a:r>
            <a:r>
              <a:rPr lang="zh-CN" altLang="en-US" sz="2400" b="1" dirty="0">
                <a:latin typeface="华文细黑" panose="02010600040101010101" pitchFamily="2" charset="-122"/>
                <a:cs typeface="Times New Roman" panose="02020603050405020304" pitchFamily="18" charset="0"/>
              </a:rPr>
              <a:t>的一棵语法树。</a:t>
            </a:r>
            <a:endParaRPr lang="zh-CN" altLang="en-US" sz="2400" b="1" dirty="0">
              <a:latin typeface="华文细黑" panose="02010600040101010101" pitchFamily="2" charset="-122"/>
              <a:cs typeface="Times New Roman" panose="02020603050405020304" pitchFamily="18" charset="0"/>
            </a:endParaRPr>
          </a:p>
          <a:p>
            <a:pPr eaLnBrk="1" hangingPunct="1">
              <a:lnSpc>
                <a:spcPct val="120000"/>
              </a:lnSpc>
              <a:spcAft>
                <a:spcPct val="20000"/>
              </a:spcAft>
              <a:buFont typeface="Wingdings" panose="05000000000000000000" pitchFamily="2" charset="2"/>
              <a:buNone/>
            </a:pPr>
            <a:r>
              <a:rPr lang="en-US" altLang="zh-CN" sz="2400" b="1" dirty="0">
                <a:latin typeface="华文细黑" panose="02010600040101010101" pitchFamily="2" charset="-122"/>
                <a:cs typeface="Times New Roman" panose="02020603050405020304" pitchFamily="18" charset="0"/>
              </a:rPr>
              <a:t>1. </a:t>
            </a:r>
            <a:r>
              <a:rPr lang="zh-CN" altLang="en-US" sz="2400" b="1" dirty="0">
                <a:latin typeface="华文细黑" panose="02010600040101010101" pitchFamily="2" charset="-122"/>
                <a:cs typeface="Times New Roman" panose="02020603050405020304" pitchFamily="18" charset="0"/>
              </a:rPr>
              <a:t>每个结点都有</a:t>
            </a:r>
            <a:r>
              <a:rPr lang="en-US" altLang="zh-CN" sz="2400" b="1" dirty="0">
                <a:latin typeface="华文细黑" panose="02010600040101010101" pitchFamily="2" charset="-122"/>
                <a:cs typeface="Times New Roman" panose="02020603050405020304" pitchFamily="18" charset="0"/>
              </a:rPr>
              <a:t>G</a:t>
            </a:r>
            <a:r>
              <a:rPr lang="zh-CN" altLang="en-US" sz="2400" b="1" dirty="0">
                <a:latin typeface="华文细黑" panose="02010600040101010101" pitchFamily="2" charset="-122"/>
                <a:cs typeface="Times New Roman" panose="02020603050405020304" pitchFamily="18" charset="0"/>
              </a:rPr>
              <a:t>的一个文法符号，且根结点标有初始符</a:t>
            </a:r>
            <a:r>
              <a:rPr lang="en-US" altLang="zh-CN" sz="2400" b="1" dirty="0">
                <a:latin typeface="华文细黑" panose="02010600040101010101" pitchFamily="2" charset="-122"/>
                <a:cs typeface="Times New Roman" panose="02020603050405020304" pitchFamily="18" charset="0"/>
              </a:rPr>
              <a:t>S</a:t>
            </a:r>
            <a:r>
              <a:rPr lang="zh-CN" altLang="en-US" sz="2400" b="1" dirty="0">
                <a:latin typeface="华文细黑" panose="02010600040101010101" pitchFamily="2" charset="-122"/>
                <a:cs typeface="Times New Roman" panose="02020603050405020304" pitchFamily="18" charset="0"/>
              </a:rPr>
              <a:t>，非叶结点标有非终极符；</a:t>
            </a:r>
            <a:endParaRPr lang="zh-CN" altLang="en-US" sz="2400" b="1" dirty="0">
              <a:latin typeface="华文细黑" panose="02010600040101010101" pitchFamily="2" charset="-122"/>
              <a:cs typeface="Times New Roman" panose="02020603050405020304" pitchFamily="18" charset="0"/>
            </a:endParaRPr>
          </a:p>
          <a:p>
            <a:pPr eaLnBrk="1" hangingPunct="1">
              <a:lnSpc>
                <a:spcPct val="120000"/>
              </a:lnSpc>
              <a:spcAft>
                <a:spcPct val="20000"/>
              </a:spcAft>
              <a:buFont typeface="Wingdings" panose="05000000000000000000" pitchFamily="2" charset="2"/>
              <a:buNone/>
            </a:pPr>
            <a:r>
              <a:rPr lang="en-US" altLang="zh-CN" sz="2400" b="1" dirty="0">
                <a:latin typeface="华文细黑" panose="02010600040101010101" pitchFamily="2" charset="-122"/>
                <a:cs typeface="Times New Roman" panose="02020603050405020304" pitchFamily="18" charset="0"/>
              </a:rPr>
              <a:t>2. </a:t>
            </a:r>
            <a:r>
              <a:rPr lang="zh-CN" altLang="en-US" sz="2400" b="1" dirty="0">
                <a:latin typeface="华文细黑" panose="02010600040101010101" pitchFamily="2" charset="-122"/>
                <a:cs typeface="Times New Roman" panose="02020603050405020304" pitchFamily="18" charset="0"/>
              </a:rPr>
              <a:t>如果结点</a:t>
            </a:r>
            <a:r>
              <a:rPr lang="en-US" altLang="zh-CN" sz="2400" b="1" dirty="0">
                <a:latin typeface="华文细黑" panose="02010600040101010101" pitchFamily="2" charset="-122"/>
                <a:cs typeface="Times New Roman" panose="02020603050405020304" pitchFamily="18" charset="0"/>
              </a:rPr>
              <a:t>n</a:t>
            </a:r>
            <a:r>
              <a:rPr lang="zh-CN" altLang="en-US" sz="2400" b="1" dirty="0">
                <a:latin typeface="华文细黑" panose="02010600040101010101" pitchFamily="2" charset="-122"/>
                <a:cs typeface="Times New Roman" panose="02020603050405020304" pitchFamily="18" charset="0"/>
              </a:rPr>
              <a:t>有标记</a:t>
            </a:r>
            <a:r>
              <a:rPr lang="en-US" altLang="zh-CN" sz="2400" b="1" dirty="0">
                <a:latin typeface="华文细黑" panose="02010600040101010101" pitchFamily="2" charset="-122"/>
                <a:cs typeface="Times New Roman" panose="02020603050405020304" pitchFamily="18" charset="0"/>
              </a:rPr>
              <a:t>A</a:t>
            </a:r>
            <a:r>
              <a:rPr lang="zh-CN" altLang="en-US" sz="2400" b="1" dirty="0">
                <a:latin typeface="华文细黑" panose="02010600040101010101" pitchFamily="2" charset="-122"/>
                <a:cs typeface="Times New Roman" panose="02020603050405020304" pitchFamily="18" charset="0"/>
              </a:rPr>
              <a:t>，其直接子孙结点从左到右的次序是</a:t>
            </a:r>
            <a:r>
              <a:rPr lang="en-US" altLang="zh-CN" sz="2400" b="1" dirty="0">
                <a:latin typeface="华文细黑" panose="02010600040101010101" pitchFamily="2" charset="-122"/>
                <a:cs typeface="Times New Roman" panose="02020603050405020304" pitchFamily="18" charset="0"/>
              </a:rPr>
              <a:t>n</a:t>
            </a:r>
            <a:r>
              <a:rPr lang="en-US" altLang="zh-CN" sz="2400" b="1" baseline="-30000" dirty="0">
                <a:latin typeface="华文细黑" panose="02010600040101010101" pitchFamily="2" charset="-122"/>
                <a:cs typeface="Times New Roman" panose="02020603050405020304" pitchFamily="18" charset="0"/>
              </a:rPr>
              <a:t>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n</a:t>
            </a:r>
            <a:r>
              <a:rPr lang="en-US" altLang="zh-CN" sz="2400" b="1" baseline="-30000" dirty="0">
                <a:latin typeface="华文细黑" panose="02010600040101010101" pitchFamily="2" charset="-122"/>
                <a:cs typeface="Times New Roman" panose="02020603050405020304" pitchFamily="18" charset="0"/>
              </a:rPr>
              <a:t>2</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a:t>
            </a:r>
            <a:r>
              <a:rPr lang="zh-CN" altLang="en-US" sz="2400" b="1" dirty="0">
                <a:latin typeface="华文细黑" panose="02010600040101010101" pitchFamily="2" charset="-122"/>
                <a:cs typeface="Times New Roman" panose="02020603050405020304" pitchFamily="18" charset="0"/>
              </a:rPr>
              <a:t>，</a:t>
            </a:r>
            <a:r>
              <a:rPr lang="en-US" altLang="zh-CN" sz="2400" b="1" dirty="0" err="1">
                <a:latin typeface="华文细黑" panose="02010600040101010101" pitchFamily="2" charset="-122"/>
                <a:cs typeface="Times New Roman" panose="02020603050405020304" pitchFamily="18" charset="0"/>
              </a:rPr>
              <a:t>n</a:t>
            </a:r>
            <a:r>
              <a:rPr lang="en-US" altLang="zh-CN" sz="2400" b="1" baseline="-30000" dirty="0" err="1">
                <a:latin typeface="华文细黑" panose="02010600040101010101" pitchFamily="2" charset="-122"/>
                <a:cs typeface="Times New Roman" panose="02020603050405020304" pitchFamily="18" charset="0"/>
              </a:rPr>
              <a:t>k</a:t>
            </a:r>
            <a:r>
              <a:rPr lang="zh-CN" altLang="en-US" sz="2400" b="1" dirty="0">
                <a:latin typeface="华文细黑" panose="02010600040101010101" pitchFamily="2" charset="-122"/>
                <a:cs typeface="Times New Roman" panose="02020603050405020304" pitchFamily="18" charset="0"/>
              </a:rPr>
              <a:t>，其标记分别为</a:t>
            </a:r>
            <a:r>
              <a:rPr lang="en-US" altLang="zh-CN" sz="2400" b="1" dirty="0">
                <a:latin typeface="华文细黑" panose="02010600040101010101" pitchFamily="2" charset="-122"/>
                <a:cs typeface="Times New Roman" panose="02020603050405020304" pitchFamily="18" charset="0"/>
              </a:rPr>
              <a:t>A</a:t>
            </a:r>
            <a:r>
              <a:rPr lang="en-US" altLang="zh-CN" sz="2400" b="1" baseline="-30000" dirty="0">
                <a:latin typeface="华文细黑" panose="02010600040101010101" pitchFamily="2" charset="-122"/>
                <a:cs typeface="Times New Roman" panose="02020603050405020304" pitchFamily="18" charset="0"/>
              </a:rPr>
              <a:t>1</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A</a:t>
            </a:r>
            <a:r>
              <a:rPr lang="en-US" altLang="zh-CN" sz="2400" b="1" baseline="-30000" dirty="0">
                <a:latin typeface="华文细黑" panose="02010600040101010101" pitchFamily="2" charset="-122"/>
                <a:cs typeface="Times New Roman" panose="02020603050405020304" pitchFamily="18" charset="0"/>
              </a:rPr>
              <a:t>2</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a:t>
            </a:r>
            <a:r>
              <a:rPr lang="zh-CN" altLang="en-US" sz="2400" b="1" dirty="0">
                <a:latin typeface="华文细黑" panose="02010600040101010101" pitchFamily="2" charset="-122"/>
                <a:cs typeface="Times New Roman" panose="02020603050405020304" pitchFamily="18" charset="0"/>
              </a:rPr>
              <a:t>，</a:t>
            </a:r>
            <a:r>
              <a:rPr lang="en-US" altLang="zh-CN" sz="2400" b="1" dirty="0" err="1">
                <a:latin typeface="华文细黑" panose="02010600040101010101" pitchFamily="2" charset="-122"/>
                <a:cs typeface="Times New Roman" panose="02020603050405020304" pitchFamily="18" charset="0"/>
              </a:rPr>
              <a:t>A</a:t>
            </a:r>
            <a:r>
              <a:rPr lang="en-US" altLang="zh-CN" sz="2400" b="1" baseline="-30000" dirty="0" err="1">
                <a:latin typeface="华文细黑" panose="02010600040101010101" pitchFamily="2" charset="-122"/>
                <a:cs typeface="Times New Roman" panose="02020603050405020304" pitchFamily="18" charset="0"/>
              </a:rPr>
              <a:t>k</a:t>
            </a:r>
            <a:r>
              <a:rPr lang="zh-CN" altLang="en-US" sz="2400" b="1" dirty="0">
                <a:latin typeface="华文细黑" panose="02010600040101010101" pitchFamily="2" charset="-122"/>
                <a:cs typeface="Times New Roman" panose="02020603050405020304" pitchFamily="18" charset="0"/>
              </a:rPr>
              <a:t>，那么</a:t>
            </a:r>
            <a:r>
              <a:rPr lang="en-US" altLang="zh-CN" sz="2400" b="1" dirty="0">
                <a:latin typeface="华文细黑" panose="02010600040101010101" pitchFamily="2" charset="-122"/>
                <a:cs typeface="Times New Roman" panose="02020603050405020304" pitchFamily="18" charset="0"/>
              </a:rPr>
              <a:t>A→A</a:t>
            </a:r>
            <a:r>
              <a:rPr lang="en-US" altLang="zh-CN" sz="2400" b="1" baseline="-30000" dirty="0">
                <a:latin typeface="华文细黑" panose="02010600040101010101" pitchFamily="2" charset="-122"/>
                <a:cs typeface="Times New Roman" panose="02020603050405020304" pitchFamily="18" charset="0"/>
              </a:rPr>
              <a:t>1</a:t>
            </a:r>
            <a:r>
              <a:rPr lang="en-US" altLang="zh-CN" sz="2400" b="1" dirty="0">
                <a:latin typeface="华文细黑" panose="02010600040101010101" pitchFamily="2" charset="-122"/>
                <a:cs typeface="Times New Roman" panose="02020603050405020304" pitchFamily="18" charset="0"/>
              </a:rPr>
              <a:t>A</a:t>
            </a:r>
            <a:r>
              <a:rPr lang="en-US" altLang="zh-CN" sz="2400" b="1" baseline="-30000" dirty="0">
                <a:latin typeface="华文细黑" panose="02010600040101010101" pitchFamily="2" charset="-122"/>
                <a:cs typeface="Times New Roman" panose="02020603050405020304" pitchFamily="18" charset="0"/>
              </a:rPr>
              <a:t>2</a:t>
            </a:r>
            <a:r>
              <a:rPr lang="zh-CN" altLang="en-US" sz="2400" b="1" dirty="0">
                <a:latin typeface="华文细黑" panose="02010600040101010101" pitchFamily="2" charset="-122"/>
                <a:cs typeface="Times New Roman" panose="02020603050405020304" pitchFamily="18" charset="0"/>
              </a:rPr>
              <a:t>，</a:t>
            </a:r>
            <a:r>
              <a:rPr lang="en-US" altLang="zh-CN" sz="2400" b="1" dirty="0">
                <a:latin typeface="华文细黑" panose="02010600040101010101" pitchFamily="2" charset="-122"/>
                <a:cs typeface="Times New Roman" panose="02020603050405020304" pitchFamily="18" charset="0"/>
              </a:rPr>
              <a:t>…</a:t>
            </a:r>
            <a:r>
              <a:rPr lang="zh-CN" altLang="en-US" sz="2400" b="1" dirty="0">
                <a:latin typeface="华文细黑" panose="02010600040101010101" pitchFamily="2" charset="-122"/>
                <a:cs typeface="Times New Roman" panose="02020603050405020304" pitchFamily="18" charset="0"/>
              </a:rPr>
              <a:t>，</a:t>
            </a:r>
            <a:r>
              <a:rPr lang="en-US" altLang="zh-CN" sz="2400" b="1" dirty="0" err="1">
                <a:latin typeface="华文细黑" panose="02010600040101010101" pitchFamily="2" charset="-122"/>
                <a:cs typeface="Times New Roman" panose="02020603050405020304" pitchFamily="18" charset="0"/>
              </a:rPr>
              <a:t>A</a:t>
            </a:r>
            <a:r>
              <a:rPr lang="en-US" altLang="zh-CN" sz="2400" b="1" baseline="-30000" dirty="0" err="1">
                <a:latin typeface="华文细黑" panose="02010600040101010101" pitchFamily="2" charset="-122"/>
                <a:cs typeface="Times New Roman" panose="02020603050405020304" pitchFamily="18" charset="0"/>
              </a:rPr>
              <a:t>k</a:t>
            </a:r>
            <a:r>
              <a:rPr lang="zh-CN" altLang="en-US" sz="2400" b="1" dirty="0">
                <a:latin typeface="华文细黑" panose="02010600040101010101" pitchFamily="2" charset="-122"/>
                <a:cs typeface="Times New Roman" panose="02020603050405020304" pitchFamily="18" charset="0"/>
              </a:rPr>
              <a:t>一定是</a:t>
            </a:r>
            <a:r>
              <a:rPr lang="en-US" altLang="zh-CN" sz="2400" b="1" dirty="0">
                <a:latin typeface="华文细黑" panose="02010600040101010101" pitchFamily="2" charset="-122"/>
                <a:cs typeface="Times New Roman" panose="02020603050405020304" pitchFamily="18" charset="0"/>
              </a:rPr>
              <a:t>P</a:t>
            </a:r>
            <a:r>
              <a:rPr lang="zh-CN" altLang="en-US" sz="2400" b="1" dirty="0">
                <a:latin typeface="华文细黑" panose="02010600040101010101" pitchFamily="2" charset="-122"/>
                <a:cs typeface="Times New Roman" panose="02020603050405020304" pitchFamily="18" charset="0"/>
              </a:rPr>
              <a:t>中的一个产生式。</a:t>
            </a:r>
            <a:endParaRPr lang="zh-CN" altLang="en-US" sz="2400" b="1" dirty="0">
              <a:latin typeface="华文细黑" panose="02010600040101010101" pitchFamily="2" charset="-122"/>
              <a:cs typeface="Times New Roman" panose="02020603050405020304" pitchFamily="18" charset="0"/>
            </a:endParaRPr>
          </a:p>
          <a:p>
            <a:pPr eaLnBrk="1" hangingPunct="1">
              <a:lnSpc>
                <a:spcPct val="120000"/>
              </a:lnSpc>
              <a:spcAft>
                <a:spcPct val="20000"/>
              </a:spcAft>
              <a:buFont typeface="Wingdings" panose="05000000000000000000" pitchFamily="2" charset="2"/>
              <a:buNone/>
            </a:pPr>
            <a:r>
              <a:rPr lang="zh-CN" altLang="en-US" sz="2400" b="1" dirty="0">
                <a:solidFill>
                  <a:srgbClr val="002060"/>
                </a:solidFill>
                <a:latin typeface="华文细黑" panose="02010600040101010101" pitchFamily="2" charset="-122"/>
                <a:cs typeface="Times New Roman" panose="02020603050405020304" pitchFamily="18" charset="0"/>
              </a:rPr>
              <a:t>语法树的结果：</a:t>
            </a:r>
            <a:endParaRPr lang="zh-CN" altLang="en-US" sz="2400" b="1" dirty="0">
              <a:solidFill>
                <a:srgbClr val="002060"/>
              </a:solidFill>
              <a:latin typeface="华文细黑" panose="02010600040101010101" pitchFamily="2" charset="-122"/>
              <a:cs typeface="Times New Roman" panose="02020603050405020304" pitchFamily="18" charset="0"/>
            </a:endParaRPr>
          </a:p>
          <a:p>
            <a:pPr eaLnBrk="1" hangingPunct="1">
              <a:lnSpc>
                <a:spcPct val="120000"/>
              </a:lnSpc>
              <a:spcAft>
                <a:spcPct val="20000"/>
              </a:spcAft>
              <a:buFont typeface="Wingdings" panose="05000000000000000000" pitchFamily="2" charset="2"/>
              <a:buNone/>
            </a:pPr>
            <a:r>
              <a:rPr lang="zh-CN" altLang="en-US" sz="2400" b="1" dirty="0">
                <a:solidFill>
                  <a:srgbClr val="002060"/>
                </a:solidFill>
                <a:latin typeface="华文细黑" panose="02010600040101010101" pitchFamily="2" charset="-122"/>
                <a:cs typeface="Times New Roman" panose="02020603050405020304" pitchFamily="18" charset="0"/>
              </a:rPr>
              <a:t>从左到右读出叶子的标记而构成的行。 </a:t>
            </a:r>
            <a:endParaRPr lang="zh-CN" altLang="en-US" sz="2400" b="1" dirty="0">
              <a:solidFill>
                <a:srgbClr val="002060"/>
              </a:solidFill>
              <a:latin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7" dur="500"/>
                                        <p:tgtEl>
                                          <p:spTgt spid="172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2" dur="500"/>
                                        <p:tgtEl>
                                          <p:spTgt spid="1720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7" dur="500"/>
                                        <p:tgtEl>
                                          <p:spTgt spid="17203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20" dur="500"/>
                                        <p:tgtEl>
                                          <p:spTgt spid="172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BAF6FFB-F0C4-4DD2-BFD6-AF5909A5263F}"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99331" name="Rectangle 2"/>
          <p:cNvSpPr>
            <a:spLocks noGrp="1" noChangeArrowheads="1"/>
          </p:cNvSpPr>
          <p:nvPr>
            <p:ph type="title"/>
          </p:nvPr>
        </p:nvSpPr>
        <p:spPr>
          <a:xfrm>
            <a:off x="511175" y="277813"/>
            <a:ext cx="8175625" cy="608012"/>
          </a:xfrm>
        </p:spPr>
        <p:txBody>
          <a:bodyPr/>
          <a:lstStyle/>
          <a:p>
            <a:pPr eaLnBrk="1" hangingPunct="1"/>
            <a:r>
              <a:rPr lang="zh-CN" altLang="en-US" sz="2500" b="1">
                <a:latin typeface="Times New Roman" panose="02020603050405020304" pitchFamily="18" charset="0"/>
              </a:rPr>
              <a:t>语法树</a:t>
            </a:r>
            <a:r>
              <a:rPr lang="en-US" altLang="zh-CN" sz="2500" b="1">
                <a:latin typeface="Times New Roman" panose="02020603050405020304" pitchFamily="18" charset="0"/>
              </a:rPr>
              <a:t>---</a:t>
            </a:r>
            <a:r>
              <a:rPr lang="zh-CN" altLang="en-US" sz="2500" b="1" i="1" u="sng">
                <a:solidFill>
                  <a:srgbClr val="CC3300"/>
                </a:solidFill>
              </a:rPr>
              <a:t>句型推导</a:t>
            </a:r>
            <a:r>
              <a:rPr lang="zh-CN" altLang="en-US" sz="2500" b="1"/>
              <a:t>的</a:t>
            </a:r>
            <a:r>
              <a:rPr lang="zh-CN" altLang="en-US" sz="2500" b="1">
                <a:solidFill>
                  <a:srgbClr val="0033CC"/>
                </a:solidFill>
              </a:rPr>
              <a:t>直观表示 </a:t>
            </a:r>
            <a:r>
              <a:rPr lang="en-US" altLang="zh-CN" sz="2500" b="1">
                <a:solidFill>
                  <a:srgbClr val="0033CC"/>
                </a:solidFill>
              </a:rPr>
              <a:t>(</a:t>
            </a:r>
            <a:r>
              <a:rPr lang="zh-CN" altLang="en-US" sz="2900"/>
              <a:t>句型、推导</a:t>
            </a:r>
            <a:r>
              <a:rPr lang="en-US" altLang="zh-CN"/>
              <a:t>)</a:t>
            </a:r>
            <a:endParaRPr lang="en-US" altLang="zh-CN"/>
          </a:p>
        </p:txBody>
      </p:sp>
      <p:sp>
        <p:nvSpPr>
          <p:cNvPr id="166915" name="Rectangle 3"/>
          <p:cNvSpPr>
            <a:spLocks noGrp="1" noChangeArrowheads="1"/>
          </p:cNvSpPr>
          <p:nvPr>
            <p:ph type="body" idx="1"/>
          </p:nvPr>
        </p:nvSpPr>
        <p:spPr>
          <a:xfrm>
            <a:off x="381000" y="1143000"/>
            <a:ext cx="8548688" cy="5310188"/>
          </a:xfrm>
        </p:spPr>
        <p:txBody>
          <a:bodyPr/>
          <a:lstStyle/>
          <a:p>
            <a:pPr eaLnBrk="1" hangingPunct="1">
              <a:lnSpc>
                <a:spcPct val="80000"/>
              </a:lnSpc>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rPr>
              <a:t>G[E]</a:t>
            </a: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E→E+T|T</a:t>
            </a:r>
            <a:br>
              <a:rPr lang="en-US" altLang="zh-CN" sz="2600" b="1" dirty="0">
                <a:latin typeface="Times New Roman" panose="02020603050405020304" pitchFamily="18" charset="0"/>
                <a:cs typeface="Times New Roman" panose="02020603050405020304" pitchFamily="18" charset="0"/>
              </a:rPr>
            </a:br>
            <a:r>
              <a:rPr lang="en-US" altLang="zh-CN" sz="2600" b="1" dirty="0">
                <a:latin typeface="Times New Roman" panose="02020603050405020304" pitchFamily="18" charset="0"/>
                <a:cs typeface="Times New Roman" panose="02020603050405020304" pitchFamily="18" charset="0"/>
              </a:rPr>
              <a:t>           T→T*F|F</a:t>
            </a:r>
            <a:br>
              <a:rPr lang="en-US" altLang="zh-CN" sz="2600" b="1" dirty="0">
                <a:latin typeface="Times New Roman" panose="02020603050405020304" pitchFamily="18" charset="0"/>
                <a:cs typeface="Times New Roman" panose="02020603050405020304" pitchFamily="18" charset="0"/>
              </a:rPr>
            </a:br>
            <a:r>
              <a:rPr lang="en-US" altLang="zh-CN" sz="2600" b="1" dirty="0">
                <a:latin typeface="Times New Roman" panose="02020603050405020304" pitchFamily="18" charset="0"/>
                <a:cs typeface="Times New Roman" panose="02020603050405020304" pitchFamily="18" charset="0"/>
              </a:rPr>
              <a:t>           F→(E)|a</a:t>
            </a:r>
            <a:br>
              <a:rPr lang="en-US" altLang="zh-CN" sz="26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  </a:t>
            </a:r>
            <a:br>
              <a:rPr lang="en-US" altLang="zh-CN" sz="2400" b="1" dirty="0">
                <a:latin typeface="Times New Roman" panose="02020603050405020304" pitchFamily="18" charset="0"/>
                <a:cs typeface="Times New Roman" panose="02020603050405020304" pitchFamily="18" charset="0"/>
              </a:rPr>
            </a:br>
            <a:r>
              <a:rPr lang="en-US" altLang="zh-CN" sz="2400" b="1" dirty="0">
                <a:solidFill>
                  <a:srgbClr val="FF0000"/>
                </a:solidFill>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+T </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+T </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+T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*F</a:t>
            </a:r>
            <a:b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b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*F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a:t>
            </a:r>
            <a:b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b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E+</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E+T*</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E+</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 E+</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sz="2400" b="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a:t>
            </a:r>
            <a:b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b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sz="2400" b="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a:t>
            </a: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0000"/>
              </a:lnSpc>
              <a:buFont typeface="Wingdings" panose="05000000000000000000" pitchFamily="2" charset="2"/>
              <a:buNone/>
            </a:pPr>
            <a:b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br>
            <a:r>
              <a:rPr lang="en-US" altLang="zh-CN" sz="2400" b="1" dirty="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E+T T+T T+T*F F+T*F F+F*F</a:t>
            </a:r>
            <a:b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b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*F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a+F</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a:t>
            </a:r>
            <a:b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b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80000"/>
              </a:lnSpc>
              <a:buFont typeface="Wingdings" panose="05000000000000000000" pitchFamily="2" charset="2"/>
              <a:buNone/>
            </a:pPr>
            <a:r>
              <a:rPr lang="zh-CN" altLang="en-US"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以上推导对应的语法树是否相同？</a:t>
            </a:r>
            <a:endParaRPr lang="zh-CN" altLang="en-US"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2" name="Group 4"/>
          <p:cNvGrpSpPr/>
          <p:nvPr/>
        </p:nvGrpSpPr>
        <p:grpSpPr bwMode="auto">
          <a:xfrm>
            <a:off x="6874892" y="1157288"/>
            <a:ext cx="2233612" cy="3343275"/>
            <a:chOff x="3787" y="709"/>
            <a:chExt cx="1632" cy="2106"/>
          </a:xfrm>
        </p:grpSpPr>
        <p:grpSp>
          <p:nvGrpSpPr>
            <p:cNvPr id="99334" name="Group 5"/>
            <p:cNvGrpSpPr/>
            <p:nvPr/>
          </p:nvGrpSpPr>
          <p:grpSpPr bwMode="auto">
            <a:xfrm>
              <a:off x="3787" y="709"/>
              <a:ext cx="1632" cy="2106"/>
              <a:chOff x="3696" y="2208"/>
              <a:chExt cx="1632" cy="2106"/>
            </a:xfrm>
          </p:grpSpPr>
          <p:sp>
            <p:nvSpPr>
              <p:cNvPr id="99347" name="Text Box 6"/>
              <p:cNvSpPr txBox="1">
                <a:spLocks noChangeArrowheads="1"/>
              </p:cNvSpPr>
              <p:nvPr/>
            </p:nvSpPr>
            <p:spPr bwMode="auto">
              <a:xfrm>
                <a:off x="4320" y="220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ea typeface="华文细黑" panose="02010600040101010101" pitchFamily="2" charset="-122"/>
                  </a:rPr>
                  <a:t>E</a:t>
                </a:r>
                <a:endParaRPr lang="en-US" altLang="zh-CN" dirty="0">
                  <a:ea typeface="华文细黑" panose="02010600040101010101" pitchFamily="2" charset="-122"/>
                </a:endParaRPr>
              </a:p>
            </p:txBody>
          </p:sp>
          <p:sp>
            <p:nvSpPr>
              <p:cNvPr id="99348" name="Text Box 7"/>
              <p:cNvSpPr txBox="1">
                <a:spLocks noChangeArrowheads="1"/>
              </p:cNvSpPr>
              <p:nvPr/>
            </p:nvSpPr>
            <p:spPr bwMode="auto">
              <a:xfrm>
                <a:off x="4752" y="268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T</a:t>
                </a:r>
                <a:endParaRPr lang="en-US" altLang="zh-CN">
                  <a:ea typeface="华文细黑" panose="02010600040101010101" pitchFamily="2" charset="-122"/>
                </a:endParaRPr>
              </a:p>
            </p:txBody>
          </p:sp>
          <p:sp>
            <p:nvSpPr>
              <p:cNvPr id="99349" name="Text Box 8"/>
              <p:cNvSpPr txBox="1">
                <a:spLocks noChangeArrowheads="1"/>
              </p:cNvSpPr>
              <p:nvPr/>
            </p:nvSpPr>
            <p:spPr bwMode="auto">
              <a:xfrm>
                <a:off x="4320" y="268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99350" name="Text Box 9"/>
              <p:cNvSpPr txBox="1">
                <a:spLocks noChangeArrowheads="1"/>
              </p:cNvSpPr>
              <p:nvPr/>
            </p:nvSpPr>
            <p:spPr bwMode="auto">
              <a:xfrm>
                <a:off x="3888" y="2688"/>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E</a:t>
                </a:r>
                <a:endParaRPr lang="en-US" altLang="zh-CN">
                  <a:ea typeface="华文细黑" panose="02010600040101010101" pitchFamily="2" charset="-122"/>
                </a:endParaRPr>
              </a:p>
            </p:txBody>
          </p:sp>
          <p:sp>
            <p:nvSpPr>
              <p:cNvPr id="99351" name="Text Box 10"/>
              <p:cNvSpPr txBox="1">
                <a:spLocks noChangeArrowheads="1"/>
              </p:cNvSpPr>
              <p:nvPr/>
            </p:nvSpPr>
            <p:spPr bwMode="auto">
              <a:xfrm>
                <a:off x="5040" y="312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F</a:t>
                </a:r>
                <a:endParaRPr lang="en-US" altLang="zh-CN">
                  <a:ea typeface="华文细黑" panose="02010600040101010101" pitchFamily="2" charset="-122"/>
                </a:endParaRPr>
              </a:p>
            </p:txBody>
          </p:sp>
          <p:sp>
            <p:nvSpPr>
              <p:cNvPr id="99352" name="Text Box 11"/>
              <p:cNvSpPr txBox="1">
                <a:spLocks noChangeArrowheads="1"/>
              </p:cNvSpPr>
              <p:nvPr/>
            </p:nvSpPr>
            <p:spPr bwMode="auto">
              <a:xfrm>
                <a:off x="4608" y="312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a:t>
                </a:r>
                <a:endParaRPr lang="en-US" altLang="zh-CN">
                  <a:ea typeface="华文细黑" panose="02010600040101010101" pitchFamily="2" charset="-122"/>
                </a:endParaRPr>
              </a:p>
            </p:txBody>
          </p:sp>
          <p:sp>
            <p:nvSpPr>
              <p:cNvPr id="99353" name="Text Box 12"/>
              <p:cNvSpPr txBox="1">
                <a:spLocks noChangeArrowheads="1"/>
              </p:cNvSpPr>
              <p:nvPr/>
            </p:nvSpPr>
            <p:spPr bwMode="auto">
              <a:xfrm>
                <a:off x="4176" y="312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T</a:t>
                </a:r>
                <a:endParaRPr lang="en-US" altLang="zh-CN">
                  <a:ea typeface="华文细黑" panose="02010600040101010101" pitchFamily="2" charset="-122"/>
                </a:endParaRPr>
              </a:p>
            </p:txBody>
          </p:sp>
          <p:sp>
            <p:nvSpPr>
              <p:cNvPr id="99354" name="Text Box 13"/>
              <p:cNvSpPr txBox="1">
                <a:spLocks noChangeArrowheads="1"/>
              </p:cNvSpPr>
              <p:nvPr/>
            </p:nvSpPr>
            <p:spPr bwMode="auto">
              <a:xfrm>
                <a:off x="3696" y="312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T</a:t>
                </a:r>
                <a:endParaRPr lang="en-US" altLang="zh-CN">
                  <a:ea typeface="华文细黑" panose="02010600040101010101" pitchFamily="2" charset="-122"/>
                </a:endParaRPr>
              </a:p>
            </p:txBody>
          </p:sp>
          <p:sp>
            <p:nvSpPr>
              <p:cNvPr id="99355" name="Text Box 14"/>
              <p:cNvSpPr txBox="1">
                <a:spLocks noChangeArrowheads="1"/>
              </p:cNvSpPr>
              <p:nvPr/>
            </p:nvSpPr>
            <p:spPr bwMode="auto">
              <a:xfrm>
                <a:off x="5040" y="360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ea typeface="华文细黑" panose="02010600040101010101" pitchFamily="2" charset="-122"/>
                  </a:rPr>
                  <a:t>a</a:t>
                </a:r>
                <a:endParaRPr lang="en-US" altLang="zh-CN" dirty="0">
                  <a:ea typeface="华文细黑" panose="02010600040101010101" pitchFamily="2" charset="-122"/>
                </a:endParaRPr>
              </a:p>
            </p:txBody>
          </p:sp>
          <p:sp>
            <p:nvSpPr>
              <p:cNvPr id="99356" name="Text Box 15"/>
              <p:cNvSpPr txBox="1">
                <a:spLocks noChangeArrowheads="1"/>
              </p:cNvSpPr>
              <p:nvPr/>
            </p:nvSpPr>
            <p:spPr bwMode="auto">
              <a:xfrm>
                <a:off x="4176" y="3600"/>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华文细黑" panose="02010600040101010101" pitchFamily="2" charset="-122"/>
                  </a:rPr>
                  <a:t>F</a:t>
                </a:r>
                <a:endParaRPr lang="en-US" altLang="zh-CN">
                  <a:ea typeface="华文细黑" panose="02010600040101010101" pitchFamily="2" charset="-122"/>
                </a:endParaRPr>
              </a:p>
            </p:txBody>
          </p:sp>
          <p:cxnSp>
            <p:nvCxnSpPr>
              <p:cNvPr id="99357" name="AutoShape 16"/>
              <p:cNvCxnSpPr>
                <a:cxnSpLocks noChangeShapeType="1"/>
                <a:stCxn id="99347" idx="2"/>
                <a:endCxn id="99349" idx="0"/>
              </p:cNvCxnSpPr>
              <p:nvPr/>
            </p:nvCxnSpPr>
            <p:spPr bwMode="auto">
              <a:xfrm>
                <a:off x="4464" y="2502"/>
                <a:ext cx="0"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58" name="AutoShape 17"/>
              <p:cNvCxnSpPr>
                <a:cxnSpLocks noChangeShapeType="1"/>
                <a:stCxn id="99347" idx="2"/>
                <a:endCxn id="99350" idx="0"/>
              </p:cNvCxnSpPr>
              <p:nvPr/>
            </p:nvCxnSpPr>
            <p:spPr bwMode="auto">
              <a:xfrm flipH="1">
                <a:off x="4032" y="2502"/>
                <a:ext cx="432"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59" name="AutoShape 18"/>
              <p:cNvCxnSpPr>
                <a:cxnSpLocks noChangeShapeType="1"/>
                <a:stCxn id="99347" idx="2"/>
                <a:endCxn id="99348" idx="0"/>
              </p:cNvCxnSpPr>
              <p:nvPr/>
            </p:nvCxnSpPr>
            <p:spPr bwMode="auto">
              <a:xfrm>
                <a:off x="4464" y="2502"/>
                <a:ext cx="432"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60" name="AutoShape 19"/>
              <p:cNvCxnSpPr>
                <a:cxnSpLocks noChangeShapeType="1"/>
                <a:stCxn id="99350" idx="2"/>
                <a:endCxn id="99354" idx="0"/>
              </p:cNvCxnSpPr>
              <p:nvPr/>
            </p:nvCxnSpPr>
            <p:spPr bwMode="auto">
              <a:xfrm flipH="1">
                <a:off x="3840" y="2982"/>
                <a:ext cx="192"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61" name="AutoShape 20"/>
              <p:cNvCxnSpPr>
                <a:cxnSpLocks noChangeShapeType="1"/>
                <a:stCxn id="99348" idx="2"/>
                <a:endCxn id="99351" idx="0"/>
              </p:cNvCxnSpPr>
              <p:nvPr/>
            </p:nvCxnSpPr>
            <p:spPr bwMode="auto">
              <a:xfrm>
                <a:off x="4896" y="2982"/>
                <a:ext cx="288"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62" name="AutoShape 21"/>
              <p:cNvCxnSpPr>
                <a:cxnSpLocks noChangeShapeType="1"/>
                <a:stCxn id="99348" idx="2"/>
                <a:endCxn id="99352" idx="0"/>
              </p:cNvCxnSpPr>
              <p:nvPr/>
            </p:nvCxnSpPr>
            <p:spPr bwMode="auto">
              <a:xfrm flipH="1">
                <a:off x="4752" y="2982"/>
                <a:ext cx="144"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63" name="AutoShape 22"/>
              <p:cNvCxnSpPr>
                <a:cxnSpLocks noChangeShapeType="1"/>
                <a:stCxn id="99348" idx="2"/>
                <a:endCxn id="99353" idx="0"/>
              </p:cNvCxnSpPr>
              <p:nvPr/>
            </p:nvCxnSpPr>
            <p:spPr bwMode="auto">
              <a:xfrm flipH="1">
                <a:off x="4320" y="2982"/>
                <a:ext cx="576"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64" name="AutoShape 23"/>
              <p:cNvCxnSpPr>
                <a:cxnSpLocks noChangeShapeType="1"/>
                <a:stCxn id="99353" idx="2"/>
                <a:endCxn id="99356" idx="0"/>
              </p:cNvCxnSpPr>
              <p:nvPr/>
            </p:nvCxnSpPr>
            <p:spPr bwMode="auto">
              <a:xfrm>
                <a:off x="4320" y="3414"/>
                <a:ext cx="0"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65" name="AutoShape 24"/>
              <p:cNvCxnSpPr>
                <a:cxnSpLocks noChangeShapeType="1"/>
                <a:stCxn id="99351" idx="2"/>
                <a:endCxn id="99355" idx="0"/>
              </p:cNvCxnSpPr>
              <p:nvPr/>
            </p:nvCxnSpPr>
            <p:spPr bwMode="auto">
              <a:xfrm>
                <a:off x="5184" y="3414"/>
                <a:ext cx="0" cy="186"/>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sp>
            <p:nvSpPr>
              <p:cNvPr id="99366" name="Text Box 25"/>
              <p:cNvSpPr txBox="1">
                <a:spLocks noChangeArrowheads="1"/>
              </p:cNvSpPr>
              <p:nvPr/>
            </p:nvSpPr>
            <p:spPr bwMode="auto">
              <a:xfrm>
                <a:off x="3696" y="3594"/>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ea typeface="华文细黑" panose="02010600040101010101" pitchFamily="2" charset="-122"/>
                  </a:rPr>
                  <a:t>F</a:t>
                </a:r>
                <a:endParaRPr lang="en-US" altLang="zh-CN" dirty="0">
                  <a:ea typeface="华文细黑" panose="02010600040101010101" pitchFamily="2" charset="-122"/>
                </a:endParaRPr>
              </a:p>
            </p:txBody>
          </p:sp>
          <p:sp>
            <p:nvSpPr>
              <p:cNvPr id="99367" name="Text Box 26"/>
              <p:cNvSpPr txBox="1">
                <a:spLocks noChangeArrowheads="1"/>
              </p:cNvSpPr>
              <p:nvPr/>
            </p:nvSpPr>
            <p:spPr bwMode="auto">
              <a:xfrm>
                <a:off x="3696" y="4026"/>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ea typeface="华文细黑" panose="02010600040101010101" pitchFamily="2" charset="-122"/>
                  </a:rPr>
                  <a:t>a</a:t>
                </a:r>
                <a:endParaRPr lang="en-US" altLang="zh-CN" dirty="0">
                  <a:ea typeface="华文细黑" panose="02010600040101010101" pitchFamily="2" charset="-122"/>
                </a:endParaRPr>
              </a:p>
            </p:txBody>
          </p:sp>
          <p:cxnSp>
            <p:nvCxnSpPr>
              <p:cNvPr id="99368" name="AutoShape 27"/>
              <p:cNvCxnSpPr>
                <a:cxnSpLocks noChangeShapeType="1"/>
                <a:stCxn id="99354" idx="2"/>
                <a:endCxn id="99366" idx="0"/>
              </p:cNvCxnSpPr>
              <p:nvPr/>
            </p:nvCxnSpPr>
            <p:spPr bwMode="auto">
              <a:xfrm>
                <a:off x="3840" y="3414"/>
                <a:ext cx="0" cy="18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cxnSp>
            <p:nvCxnSpPr>
              <p:cNvPr id="99369" name="AutoShape 28"/>
              <p:cNvCxnSpPr>
                <a:cxnSpLocks noChangeShapeType="1"/>
                <a:stCxn id="99366" idx="2"/>
                <a:endCxn id="99367" idx="0"/>
              </p:cNvCxnSpPr>
              <p:nvPr/>
            </p:nvCxnSpPr>
            <p:spPr bwMode="auto">
              <a:xfrm>
                <a:off x="3840" y="3888"/>
                <a:ext cx="0" cy="13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sp>
            <p:nvSpPr>
              <p:cNvPr id="99370" name="Text Box 29"/>
              <p:cNvSpPr txBox="1">
                <a:spLocks noChangeArrowheads="1"/>
              </p:cNvSpPr>
              <p:nvPr/>
            </p:nvSpPr>
            <p:spPr bwMode="auto">
              <a:xfrm>
                <a:off x="4176" y="4026"/>
                <a:ext cx="288"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ea typeface="华文细黑" panose="02010600040101010101" pitchFamily="2" charset="-122"/>
                  </a:rPr>
                  <a:t>a</a:t>
                </a:r>
                <a:endParaRPr lang="en-US" altLang="zh-CN" dirty="0">
                  <a:ea typeface="华文细黑" panose="02010600040101010101" pitchFamily="2" charset="-122"/>
                </a:endParaRPr>
              </a:p>
            </p:txBody>
          </p:sp>
          <p:cxnSp>
            <p:nvCxnSpPr>
              <p:cNvPr id="99371" name="AutoShape 30"/>
              <p:cNvCxnSpPr>
                <a:cxnSpLocks noChangeShapeType="1"/>
                <a:stCxn id="99356" idx="2"/>
                <a:endCxn id="99370" idx="0"/>
              </p:cNvCxnSpPr>
              <p:nvPr/>
            </p:nvCxnSpPr>
            <p:spPr bwMode="auto">
              <a:xfrm>
                <a:off x="4320" y="3894"/>
                <a:ext cx="0" cy="13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cxnSp>
        </p:grpSp>
        <p:sp>
          <p:nvSpPr>
            <p:cNvPr id="99335" name="Line 31"/>
            <p:cNvSpPr>
              <a:spLocks noChangeShapeType="1"/>
            </p:cNvSpPr>
            <p:nvPr/>
          </p:nvSpPr>
          <p:spPr bwMode="auto">
            <a:xfrm flipH="1">
              <a:off x="4195" y="981"/>
              <a:ext cx="31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36" name="Line 32"/>
            <p:cNvSpPr>
              <a:spLocks noChangeShapeType="1"/>
            </p:cNvSpPr>
            <p:nvPr/>
          </p:nvSpPr>
          <p:spPr bwMode="auto">
            <a:xfrm>
              <a:off x="4513" y="981"/>
              <a:ext cx="0"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37" name="Line 33"/>
            <p:cNvSpPr>
              <a:spLocks noChangeShapeType="1"/>
            </p:cNvSpPr>
            <p:nvPr/>
          </p:nvSpPr>
          <p:spPr bwMode="auto">
            <a:xfrm>
              <a:off x="4513" y="981"/>
              <a:ext cx="363"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38" name="Line 34"/>
            <p:cNvSpPr>
              <a:spLocks noChangeShapeType="1"/>
            </p:cNvSpPr>
            <p:nvPr/>
          </p:nvSpPr>
          <p:spPr bwMode="auto">
            <a:xfrm flipH="1">
              <a:off x="3923" y="1434"/>
              <a:ext cx="18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39" name="Line 35"/>
            <p:cNvSpPr>
              <a:spLocks noChangeShapeType="1"/>
            </p:cNvSpPr>
            <p:nvPr/>
          </p:nvSpPr>
          <p:spPr bwMode="auto">
            <a:xfrm flipH="1">
              <a:off x="4422" y="1434"/>
              <a:ext cx="545"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40" name="Line 36"/>
            <p:cNvSpPr>
              <a:spLocks noChangeShapeType="1"/>
            </p:cNvSpPr>
            <p:nvPr/>
          </p:nvSpPr>
          <p:spPr bwMode="auto">
            <a:xfrm flipH="1">
              <a:off x="4876" y="1434"/>
              <a:ext cx="91"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41" name="Line 37"/>
            <p:cNvSpPr>
              <a:spLocks noChangeShapeType="1"/>
            </p:cNvSpPr>
            <p:nvPr/>
          </p:nvSpPr>
          <p:spPr bwMode="auto">
            <a:xfrm>
              <a:off x="4967" y="1434"/>
              <a:ext cx="31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42" name="Line 38"/>
            <p:cNvSpPr>
              <a:spLocks noChangeShapeType="1"/>
            </p:cNvSpPr>
            <p:nvPr/>
          </p:nvSpPr>
          <p:spPr bwMode="auto">
            <a:xfrm>
              <a:off x="3923" y="1888"/>
              <a:ext cx="0"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43" name="Line 39"/>
            <p:cNvSpPr>
              <a:spLocks noChangeShapeType="1"/>
            </p:cNvSpPr>
            <p:nvPr/>
          </p:nvSpPr>
          <p:spPr bwMode="auto">
            <a:xfrm>
              <a:off x="4413" y="1890"/>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44" name="Line 40"/>
            <p:cNvSpPr>
              <a:spLocks noChangeShapeType="1"/>
            </p:cNvSpPr>
            <p:nvPr/>
          </p:nvSpPr>
          <p:spPr bwMode="auto">
            <a:xfrm>
              <a:off x="5284" y="1860"/>
              <a:ext cx="0" cy="2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45" name="Line 41"/>
            <p:cNvSpPr>
              <a:spLocks noChangeShapeType="1"/>
            </p:cNvSpPr>
            <p:nvPr/>
          </p:nvSpPr>
          <p:spPr bwMode="auto">
            <a:xfrm>
              <a:off x="3923" y="2341"/>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46" name="Line 42"/>
            <p:cNvSpPr>
              <a:spLocks noChangeShapeType="1"/>
            </p:cNvSpPr>
            <p:nvPr/>
          </p:nvSpPr>
          <p:spPr bwMode="auto">
            <a:xfrm>
              <a:off x="4422" y="2341"/>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 calcmode="lin" valueType="num">
                                      <p:cBhvr additive="base">
                                        <p:cTn id="12" dur="500" fill="hold"/>
                                        <p:tgtEl>
                                          <p:spTgt spid="1669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6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6915">
                                            <p:txEl>
                                              <p:pRg st="2" end="2"/>
                                            </p:txEl>
                                          </p:spTgt>
                                        </p:tgtEl>
                                        <p:attrNameLst>
                                          <p:attrName>style.visibility</p:attrName>
                                        </p:attrNameLst>
                                      </p:cBhvr>
                                      <p:to>
                                        <p:strVal val="visible"/>
                                      </p:to>
                                    </p:set>
                                    <p:animEffect transition="in" filter="blinds(horizontal)">
                                      <p:cBhvr>
                                        <p:cTn id="18" dur="500"/>
                                        <p:tgtEl>
                                          <p:spTgt spid="16691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23" dur="500"/>
                                        <p:tgtEl>
                                          <p:spTgt spid="166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FBBDED-4B48-4645-921A-4CC8D928DD9E}"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00355" name="Rectangle 3"/>
          <p:cNvSpPr>
            <a:spLocks noGrp="1" noChangeArrowheads="1"/>
          </p:cNvSpPr>
          <p:nvPr>
            <p:ph type="body" idx="1"/>
          </p:nvPr>
        </p:nvSpPr>
        <p:spPr>
          <a:xfrm>
            <a:off x="395288" y="981075"/>
            <a:ext cx="3120092" cy="3000375"/>
          </a:xfrm>
        </p:spPr>
        <p:txBody>
          <a:bodyPr/>
          <a:lstStyle/>
          <a:p>
            <a:pPr eaLnBrk="1" hangingPunct="1">
              <a:buFont typeface="Wingdings" panose="05000000000000000000" pitchFamily="2" charset="2"/>
              <a:buNone/>
            </a:pPr>
            <a:r>
              <a:rPr lang="zh-CN" altLang="en-US" sz="2600" b="1" dirty="0">
                <a:latin typeface="Times New Roman" panose="02020603050405020304" pitchFamily="18" charset="0"/>
                <a:cs typeface="Times New Roman" panose="02020603050405020304" pitchFamily="18" charset="0"/>
              </a:rPr>
              <a:t>例：   </a:t>
            </a:r>
            <a:r>
              <a:rPr lang="en-US" altLang="zh-CN" sz="2600" b="1" dirty="0">
                <a:latin typeface="Times New Roman" panose="02020603050405020304" pitchFamily="18" charset="0"/>
                <a:cs typeface="Times New Roman" panose="02020603050405020304" pitchFamily="18" charset="0"/>
              </a:rPr>
              <a:t>G</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[E]:</a:t>
            </a:r>
            <a:br>
              <a:rPr lang="en-US" altLang="zh-CN" sz="2600" b="1" dirty="0">
                <a:latin typeface="Times New Roman" panose="02020603050405020304" pitchFamily="18" charset="0"/>
                <a:cs typeface="Times New Roman" panose="02020603050405020304" pitchFamily="18" charset="0"/>
              </a:rPr>
            </a:br>
            <a:r>
              <a:rPr lang="en-US" altLang="zh-CN" sz="2600" b="1" dirty="0">
                <a:latin typeface="Times New Roman" panose="02020603050405020304" pitchFamily="18" charset="0"/>
                <a:cs typeface="Times New Roman" panose="02020603050405020304" pitchFamily="18" charset="0"/>
              </a:rPr>
              <a:t>	(1) E → </a:t>
            </a:r>
            <a:r>
              <a:rPr lang="en-US" altLang="zh-CN" sz="2600" b="1" dirty="0" err="1">
                <a:latin typeface="Times New Roman" panose="02020603050405020304" pitchFamily="18" charset="0"/>
                <a:cs typeface="Times New Roman" panose="02020603050405020304" pitchFamily="18" charset="0"/>
              </a:rPr>
              <a:t>i</a:t>
            </a:r>
            <a:endParaRPr lang="en-US" altLang="zh-CN" sz="26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rPr>
              <a:t>		(2) E → E+E</a:t>
            </a:r>
            <a:endParaRPr lang="en-US" altLang="zh-CN" sz="26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rPr>
              <a:t>		(3) E → E*E</a:t>
            </a:r>
            <a:endParaRPr lang="en-US" altLang="zh-CN" sz="26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600" b="1" dirty="0">
                <a:latin typeface="Times New Roman" panose="02020603050405020304" pitchFamily="18" charset="0"/>
                <a:cs typeface="Times New Roman" panose="02020603050405020304" pitchFamily="18" charset="0"/>
              </a:rPr>
              <a:t>		(4) E → (E)</a:t>
            </a:r>
            <a:endParaRPr lang="en-US" altLang="zh-CN" sz="26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sz="2600" b="1" dirty="0">
              <a:latin typeface="Times New Roman" panose="02020603050405020304" pitchFamily="18" charset="0"/>
              <a:cs typeface="Times New Roman" panose="02020603050405020304" pitchFamily="18" charset="0"/>
            </a:endParaRPr>
          </a:p>
        </p:txBody>
      </p:sp>
      <p:sp>
        <p:nvSpPr>
          <p:cNvPr id="100356" name="Text Box 4"/>
          <p:cNvSpPr txBox="1">
            <a:spLocks noChangeArrowheads="1"/>
          </p:cNvSpPr>
          <p:nvPr/>
        </p:nvSpPr>
        <p:spPr bwMode="auto">
          <a:xfrm>
            <a:off x="3917949" y="1321593"/>
            <a:ext cx="2446111"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华文细黑" panose="02010600040101010101" pitchFamily="2" charset="-122"/>
                <a:ea typeface="华文细黑" panose="02010600040101010101" pitchFamily="2" charset="-122"/>
              </a:rPr>
              <a:t>           E</a:t>
            </a:r>
            <a:endParaRPr lang="en-US" altLang="zh-CN" sz="2800" b="1" dirty="0">
              <a:latin typeface="华文细黑" panose="02010600040101010101" pitchFamily="2" charset="-122"/>
              <a:ea typeface="华文细黑" panose="02010600040101010101" pitchFamily="2" charset="-122"/>
            </a:endParaRPr>
          </a:p>
          <a:p>
            <a:pPr eaLnBrk="1" hangingPunct="1">
              <a:spcBef>
                <a:spcPct val="50000"/>
              </a:spcBef>
            </a:pPr>
            <a:r>
              <a:rPr lang="en-US" altLang="zh-CN" sz="2800" b="1" dirty="0">
                <a:latin typeface="华文细黑" panose="02010600040101010101" pitchFamily="2" charset="-122"/>
                <a:ea typeface="华文细黑" panose="02010600040101010101" pitchFamily="2" charset="-122"/>
              </a:rPr>
              <a:t>       E  +  E</a:t>
            </a:r>
            <a:endParaRPr lang="en-US" altLang="zh-CN" sz="2800" b="1" dirty="0">
              <a:latin typeface="华文细黑" panose="02010600040101010101" pitchFamily="2" charset="-122"/>
              <a:ea typeface="华文细黑" panose="02010600040101010101" pitchFamily="2" charset="-122"/>
            </a:endParaRPr>
          </a:p>
          <a:p>
            <a:pPr eaLnBrk="1" hangingPunct="1">
              <a:spcBef>
                <a:spcPct val="50000"/>
              </a:spcBef>
            </a:pPr>
            <a:r>
              <a:rPr lang="en-US" altLang="zh-CN" sz="2800" b="1" dirty="0">
                <a:latin typeface="华文细黑" panose="02010600040101010101" pitchFamily="2" charset="-122"/>
                <a:ea typeface="华文细黑" panose="02010600040101010101" pitchFamily="2" charset="-122"/>
              </a:rPr>
              <a:t>  E   *  E    </a:t>
            </a:r>
            <a:endParaRPr lang="en-US" altLang="zh-CN" sz="2800" b="1" dirty="0">
              <a:latin typeface="华文细黑" panose="02010600040101010101" pitchFamily="2" charset="-122"/>
              <a:ea typeface="华文细黑" panose="02010600040101010101" pitchFamily="2" charset="-122"/>
            </a:endParaRPr>
          </a:p>
          <a:p>
            <a:pPr eaLnBrk="1" hangingPunct="1">
              <a:spcBef>
                <a:spcPct val="50000"/>
              </a:spcBef>
            </a:pPr>
            <a:r>
              <a:rPr lang="en-US" altLang="zh-CN" sz="2800" b="1" dirty="0">
                <a:latin typeface="华文细黑" panose="02010600040101010101" pitchFamily="2" charset="-122"/>
                <a:ea typeface="华文细黑" panose="02010600040101010101" pitchFamily="2" charset="-122"/>
              </a:rPr>
              <a:t>   </a:t>
            </a:r>
            <a:r>
              <a:rPr lang="en-US" altLang="zh-CN" sz="2800" b="1" dirty="0" err="1">
                <a:latin typeface="华文细黑" panose="02010600040101010101" pitchFamily="2" charset="-122"/>
                <a:ea typeface="华文细黑" panose="02010600040101010101" pitchFamily="2" charset="-122"/>
              </a:rPr>
              <a:t>i</a:t>
            </a:r>
            <a:r>
              <a:rPr lang="en-US" altLang="zh-CN" sz="2800" b="1" dirty="0">
                <a:latin typeface="华文细黑" panose="02010600040101010101" pitchFamily="2" charset="-122"/>
                <a:ea typeface="华文细黑" panose="02010600040101010101" pitchFamily="2" charset="-122"/>
              </a:rPr>
              <a:t>        </a:t>
            </a:r>
            <a:r>
              <a:rPr lang="en-US" altLang="zh-CN" sz="2800" b="1" dirty="0" err="1">
                <a:latin typeface="华文细黑" panose="02010600040101010101" pitchFamily="2" charset="-122"/>
                <a:ea typeface="华文细黑" panose="02010600040101010101" pitchFamily="2" charset="-122"/>
              </a:rPr>
              <a:t>i</a:t>
            </a:r>
            <a:endParaRPr lang="en-US" altLang="zh-CN" sz="2800" b="1" dirty="0">
              <a:latin typeface="华文细黑" panose="02010600040101010101" pitchFamily="2" charset="-122"/>
              <a:ea typeface="华文细黑" panose="02010600040101010101" pitchFamily="2" charset="-122"/>
            </a:endParaRPr>
          </a:p>
        </p:txBody>
      </p:sp>
      <p:grpSp>
        <p:nvGrpSpPr>
          <p:cNvPr id="7" name="组合 6"/>
          <p:cNvGrpSpPr/>
          <p:nvPr/>
        </p:nvGrpSpPr>
        <p:grpSpPr>
          <a:xfrm>
            <a:off x="4738688" y="1743075"/>
            <a:ext cx="685800" cy="304800"/>
            <a:chOff x="4738688" y="1743075"/>
            <a:chExt cx="685800" cy="304800"/>
          </a:xfrm>
        </p:grpSpPr>
        <p:sp>
          <p:nvSpPr>
            <p:cNvPr id="100357" name="Line 5"/>
            <p:cNvSpPr>
              <a:spLocks noChangeShapeType="1"/>
            </p:cNvSpPr>
            <p:nvPr/>
          </p:nvSpPr>
          <p:spPr bwMode="auto">
            <a:xfrm>
              <a:off x="5043488" y="1743075"/>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8" name="Line 6"/>
            <p:cNvSpPr>
              <a:spLocks noChangeShapeType="1"/>
            </p:cNvSpPr>
            <p:nvPr/>
          </p:nvSpPr>
          <p:spPr bwMode="auto">
            <a:xfrm flipH="1">
              <a:off x="4738688" y="1743075"/>
              <a:ext cx="3048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9" name="Line 7"/>
            <p:cNvSpPr>
              <a:spLocks noChangeShapeType="1"/>
            </p:cNvSpPr>
            <p:nvPr/>
          </p:nvSpPr>
          <p:spPr bwMode="auto">
            <a:xfrm>
              <a:off x="5043488" y="1743075"/>
              <a:ext cx="381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 name="组合 1"/>
          <p:cNvGrpSpPr/>
          <p:nvPr/>
        </p:nvGrpSpPr>
        <p:grpSpPr>
          <a:xfrm>
            <a:off x="4309438" y="2352675"/>
            <a:ext cx="683311" cy="304800"/>
            <a:chOff x="4357688" y="2352675"/>
            <a:chExt cx="683311" cy="304800"/>
          </a:xfrm>
        </p:grpSpPr>
        <p:sp>
          <p:nvSpPr>
            <p:cNvPr id="100360" name="Line 8"/>
            <p:cNvSpPr>
              <a:spLocks noChangeShapeType="1"/>
            </p:cNvSpPr>
            <p:nvPr/>
          </p:nvSpPr>
          <p:spPr bwMode="auto">
            <a:xfrm>
              <a:off x="4738688" y="2352675"/>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1" name="Line 9"/>
            <p:cNvSpPr>
              <a:spLocks noChangeShapeType="1"/>
            </p:cNvSpPr>
            <p:nvPr/>
          </p:nvSpPr>
          <p:spPr bwMode="auto">
            <a:xfrm flipH="1">
              <a:off x="4357688" y="2352675"/>
              <a:ext cx="381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2" name="Line 10"/>
            <p:cNvSpPr>
              <a:spLocks noChangeShapeType="1"/>
            </p:cNvSpPr>
            <p:nvPr/>
          </p:nvSpPr>
          <p:spPr bwMode="auto">
            <a:xfrm>
              <a:off x="4736199" y="2352675"/>
              <a:ext cx="3048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0363" name="Line 11"/>
          <p:cNvSpPr>
            <a:spLocks noChangeShapeType="1"/>
          </p:cNvSpPr>
          <p:nvPr/>
        </p:nvSpPr>
        <p:spPr bwMode="auto">
          <a:xfrm>
            <a:off x="5508104" y="2328862"/>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4" name="Line 12"/>
          <p:cNvSpPr>
            <a:spLocks noChangeShapeType="1"/>
          </p:cNvSpPr>
          <p:nvPr/>
        </p:nvSpPr>
        <p:spPr bwMode="auto">
          <a:xfrm>
            <a:off x="4291771" y="3038475"/>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3"/>
          <p:cNvSpPr>
            <a:spLocks noChangeShapeType="1"/>
          </p:cNvSpPr>
          <p:nvPr/>
        </p:nvSpPr>
        <p:spPr bwMode="auto">
          <a:xfrm>
            <a:off x="5062692" y="3038475"/>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Text Box 14"/>
          <p:cNvSpPr txBox="1">
            <a:spLocks noChangeArrowheads="1"/>
          </p:cNvSpPr>
          <p:nvPr/>
        </p:nvSpPr>
        <p:spPr bwMode="auto">
          <a:xfrm>
            <a:off x="6186488" y="1285875"/>
            <a:ext cx="22860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华文细黑" panose="02010600040101010101" pitchFamily="2" charset="-122"/>
                <a:ea typeface="华文细黑" panose="02010600040101010101" pitchFamily="2" charset="-122"/>
              </a:rPr>
              <a:t>        E</a:t>
            </a:r>
            <a:endParaRPr lang="en-US" altLang="zh-CN" sz="2800" b="1" dirty="0">
              <a:latin typeface="华文细黑" panose="02010600040101010101" pitchFamily="2" charset="-122"/>
              <a:ea typeface="华文细黑" panose="02010600040101010101" pitchFamily="2" charset="-122"/>
            </a:endParaRPr>
          </a:p>
          <a:p>
            <a:pPr eaLnBrk="1" hangingPunct="1">
              <a:spcBef>
                <a:spcPct val="50000"/>
              </a:spcBef>
            </a:pPr>
            <a:r>
              <a:rPr lang="en-US" altLang="zh-CN" sz="2800" b="1" dirty="0">
                <a:latin typeface="华文细黑" panose="02010600040101010101" pitchFamily="2" charset="-122"/>
                <a:ea typeface="华文细黑" panose="02010600040101010101" pitchFamily="2" charset="-122"/>
              </a:rPr>
              <a:t>    E  *   E</a:t>
            </a:r>
            <a:endParaRPr lang="en-US" altLang="zh-CN" sz="2800" b="1" dirty="0">
              <a:latin typeface="华文细黑" panose="02010600040101010101" pitchFamily="2" charset="-122"/>
              <a:ea typeface="华文细黑" panose="02010600040101010101" pitchFamily="2" charset="-122"/>
            </a:endParaRPr>
          </a:p>
          <a:p>
            <a:pPr eaLnBrk="1" hangingPunct="1">
              <a:spcBef>
                <a:spcPct val="50000"/>
              </a:spcBef>
            </a:pPr>
            <a:r>
              <a:rPr lang="en-US" altLang="zh-CN" sz="2800" b="1" dirty="0">
                <a:latin typeface="华文细黑" panose="02010600040101010101" pitchFamily="2" charset="-122"/>
                <a:ea typeface="华文细黑" panose="02010600040101010101" pitchFamily="2" charset="-122"/>
              </a:rPr>
              <a:t>        E  +  E</a:t>
            </a:r>
            <a:endParaRPr lang="en-US" altLang="zh-CN" sz="2800" b="1" dirty="0">
              <a:latin typeface="华文细黑" panose="02010600040101010101" pitchFamily="2" charset="-122"/>
              <a:ea typeface="华文细黑" panose="02010600040101010101" pitchFamily="2" charset="-122"/>
            </a:endParaRPr>
          </a:p>
          <a:p>
            <a:pPr eaLnBrk="1" hangingPunct="1">
              <a:spcBef>
                <a:spcPct val="50000"/>
              </a:spcBef>
            </a:pPr>
            <a:r>
              <a:rPr lang="en-US" altLang="zh-CN" sz="2800" b="1" dirty="0">
                <a:latin typeface="华文细黑" panose="02010600040101010101" pitchFamily="2" charset="-122"/>
                <a:ea typeface="华文细黑" panose="02010600040101010101" pitchFamily="2" charset="-122"/>
              </a:rPr>
              <a:t>         </a:t>
            </a:r>
            <a:r>
              <a:rPr lang="en-US" altLang="zh-CN" sz="2800" b="1" dirty="0" err="1">
                <a:latin typeface="华文细黑" panose="02010600040101010101" pitchFamily="2" charset="-122"/>
                <a:ea typeface="华文细黑" panose="02010600040101010101" pitchFamily="2" charset="-122"/>
              </a:rPr>
              <a:t>i</a:t>
            </a:r>
            <a:r>
              <a:rPr lang="en-US" altLang="zh-CN" sz="2800" b="1" dirty="0">
                <a:latin typeface="华文细黑" panose="02010600040101010101" pitchFamily="2" charset="-122"/>
                <a:ea typeface="华文细黑" panose="02010600040101010101" pitchFamily="2" charset="-122"/>
              </a:rPr>
              <a:t>       </a:t>
            </a:r>
            <a:r>
              <a:rPr lang="en-US" altLang="zh-CN" sz="2800" b="1" dirty="0" err="1">
                <a:latin typeface="华文细黑" panose="02010600040101010101" pitchFamily="2" charset="-122"/>
                <a:ea typeface="华文细黑" panose="02010600040101010101" pitchFamily="2" charset="-122"/>
              </a:rPr>
              <a:t>i</a:t>
            </a:r>
            <a:endParaRPr lang="en-US" altLang="zh-CN" sz="2800" b="1" dirty="0">
              <a:latin typeface="华文细黑" panose="02010600040101010101" pitchFamily="2" charset="-122"/>
              <a:ea typeface="华文细黑" panose="02010600040101010101" pitchFamily="2" charset="-122"/>
            </a:endParaRPr>
          </a:p>
        </p:txBody>
      </p:sp>
      <p:grpSp>
        <p:nvGrpSpPr>
          <p:cNvPr id="4" name="组合 3"/>
          <p:cNvGrpSpPr/>
          <p:nvPr/>
        </p:nvGrpSpPr>
        <p:grpSpPr>
          <a:xfrm>
            <a:off x="6766361" y="1743075"/>
            <a:ext cx="685800" cy="304800"/>
            <a:chOff x="7100888" y="1743075"/>
            <a:chExt cx="685800" cy="304800"/>
          </a:xfrm>
        </p:grpSpPr>
        <p:grpSp>
          <p:nvGrpSpPr>
            <p:cNvPr id="3" name="组合 2"/>
            <p:cNvGrpSpPr/>
            <p:nvPr/>
          </p:nvGrpSpPr>
          <p:grpSpPr>
            <a:xfrm>
              <a:off x="7100888" y="1743075"/>
              <a:ext cx="304800" cy="304800"/>
              <a:chOff x="7100888" y="1743075"/>
              <a:chExt cx="304800" cy="304800"/>
            </a:xfrm>
          </p:grpSpPr>
          <p:sp>
            <p:nvSpPr>
              <p:cNvPr id="100367" name="Line 15"/>
              <p:cNvSpPr>
                <a:spLocks noChangeShapeType="1"/>
              </p:cNvSpPr>
              <p:nvPr/>
            </p:nvSpPr>
            <p:spPr bwMode="auto">
              <a:xfrm>
                <a:off x="7405688" y="1743075"/>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Line 16"/>
              <p:cNvSpPr>
                <a:spLocks noChangeShapeType="1"/>
              </p:cNvSpPr>
              <p:nvPr/>
            </p:nvSpPr>
            <p:spPr bwMode="auto">
              <a:xfrm flipH="1">
                <a:off x="7100888" y="1743075"/>
                <a:ext cx="3048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0369" name="Line 17"/>
            <p:cNvSpPr>
              <a:spLocks noChangeShapeType="1"/>
            </p:cNvSpPr>
            <p:nvPr/>
          </p:nvSpPr>
          <p:spPr bwMode="auto">
            <a:xfrm>
              <a:off x="7405688" y="1743075"/>
              <a:ext cx="3810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0370" name="Line 18"/>
          <p:cNvSpPr>
            <a:spLocks noChangeShapeType="1"/>
          </p:cNvSpPr>
          <p:nvPr/>
        </p:nvSpPr>
        <p:spPr bwMode="auto">
          <a:xfrm>
            <a:off x="6699543" y="2328862"/>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组合 5"/>
          <p:cNvGrpSpPr/>
          <p:nvPr/>
        </p:nvGrpSpPr>
        <p:grpSpPr>
          <a:xfrm>
            <a:off x="7076817" y="2329322"/>
            <a:ext cx="762000" cy="381000"/>
            <a:chOff x="7405688" y="2352675"/>
            <a:chExt cx="762000" cy="381000"/>
          </a:xfrm>
        </p:grpSpPr>
        <p:grpSp>
          <p:nvGrpSpPr>
            <p:cNvPr id="5" name="组合 4"/>
            <p:cNvGrpSpPr/>
            <p:nvPr/>
          </p:nvGrpSpPr>
          <p:grpSpPr>
            <a:xfrm>
              <a:off x="7405688" y="2352675"/>
              <a:ext cx="381000" cy="381000"/>
              <a:chOff x="7405688" y="2352675"/>
              <a:chExt cx="381000" cy="381000"/>
            </a:xfrm>
          </p:grpSpPr>
          <p:sp>
            <p:nvSpPr>
              <p:cNvPr id="100371" name="Line 19"/>
              <p:cNvSpPr>
                <a:spLocks noChangeShapeType="1"/>
              </p:cNvSpPr>
              <p:nvPr/>
            </p:nvSpPr>
            <p:spPr bwMode="auto">
              <a:xfrm>
                <a:off x="7786688" y="235267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2" name="Line 20"/>
              <p:cNvSpPr>
                <a:spLocks noChangeShapeType="1"/>
              </p:cNvSpPr>
              <p:nvPr/>
            </p:nvSpPr>
            <p:spPr bwMode="auto">
              <a:xfrm flipH="1">
                <a:off x="7405688" y="2352675"/>
                <a:ext cx="381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0373" name="Line 21"/>
            <p:cNvSpPr>
              <a:spLocks noChangeShapeType="1"/>
            </p:cNvSpPr>
            <p:nvPr/>
          </p:nvSpPr>
          <p:spPr bwMode="auto">
            <a:xfrm>
              <a:off x="7786688" y="2352675"/>
              <a:ext cx="381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0374" name="Line 22"/>
          <p:cNvSpPr>
            <a:spLocks noChangeShapeType="1"/>
          </p:cNvSpPr>
          <p:nvPr/>
        </p:nvSpPr>
        <p:spPr bwMode="auto">
          <a:xfrm>
            <a:off x="7076817" y="3038475"/>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5" name="Line 23"/>
          <p:cNvSpPr>
            <a:spLocks noChangeShapeType="1"/>
          </p:cNvSpPr>
          <p:nvPr/>
        </p:nvSpPr>
        <p:spPr bwMode="auto">
          <a:xfrm>
            <a:off x="7838817" y="3038475"/>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6" name="Text Box 24"/>
          <p:cNvSpPr txBox="1">
            <a:spLocks noChangeArrowheads="1"/>
          </p:cNvSpPr>
          <p:nvPr/>
        </p:nvSpPr>
        <p:spPr bwMode="auto">
          <a:xfrm>
            <a:off x="611832" y="4005064"/>
            <a:ext cx="784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ea typeface="华文细黑" panose="02010600040101010101" pitchFamily="2" charset="-122"/>
                <a:cs typeface="Times New Roman" panose="02020603050405020304" pitchFamily="18" charset="0"/>
              </a:rPr>
              <a:t>句型 </a:t>
            </a:r>
            <a:r>
              <a:rPr lang="en-US" altLang="zh-CN" b="1" dirty="0" err="1">
                <a:ea typeface="华文细黑" panose="02010600040101010101" pitchFamily="2" charset="-122"/>
                <a:cs typeface="Times New Roman" panose="02020603050405020304" pitchFamily="18" charset="0"/>
              </a:rPr>
              <a:t>i</a:t>
            </a:r>
            <a:r>
              <a:rPr lang="en-US" altLang="zh-CN" b="1" dirty="0">
                <a:ea typeface="华文细黑" panose="02010600040101010101" pitchFamily="2" charset="-122"/>
                <a:cs typeface="Times New Roman" panose="02020603050405020304" pitchFamily="18" charset="0"/>
              </a:rPr>
              <a:t>*</a:t>
            </a:r>
            <a:r>
              <a:rPr lang="en-US" altLang="zh-CN" b="1" dirty="0" err="1">
                <a:ea typeface="华文细黑" panose="02010600040101010101" pitchFamily="2" charset="-122"/>
                <a:cs typeface="Times New Roman" panose="02020603050405020304" pitchFamily="18" charset="0"/>
              </a:rPr>
              <a:t>i+i</a:t>
            </a:r>
            <a:r>
              <a:rPr lang="en-US" altLang="zh-CN" b="1" dirty="0">
                <a:ea typeface="华文细黑" panose="02010600040101010101" pitchFamily="2" charset="-122"/>
                <a:cs typeface="Times New Roman" panose="02020603050405020304" pitchFamily="18" charset="0"/>
              </a:rPr>
              <a:t> </a:t>
            </a:r>
            <a:r>
              <a:rPr lang="zh-CN" altLang="en-US" b="1" dirty="0">
                <a:ea typeface="华文细黑" panose="02010600040101010101" pitchFamily="2" charset="-122"/>
                <a:cs typeface="Times New Roman" panose="02020603050405020304" pitchFamily="18" charset="0"/>
              </a:rPr>
              <a:t>有两个不同的最左推导：</a:t>
            </a:r>
            <a:endParaRPr lang="zh-CN" altLang="en-US" b="1" dirty="0">
              <a:ea typeface="华文细黑" panose="02010600040101010101" pitchFamily="2" charset="-122"/>
              <a:cs typeface="Times New Roman" panose="02020603050405020304" pitchFamily="18" charset="0"/>
            </a:endParaRPr>
          </a:p>
          <a:p>
            <a:pPr eaLnBrk="1" hangingPunct="1">
              <a:spcBef>
                <a:spcPct val="50000"/>
              </a:spcBef>
            </a:pPr>
            <a:r>
              <a:rPr lang="zh-CN" altLang="en-US" b="1" dirty="0">
                <a:ea typeface="华文细黑" panose="02010600040101010101" pitchFamily="2" charset="-122"/>
                <a:cs typeface="Times New Roman" panose="02020603050405020304" pitchFamily="18" charset="0"/>
              </a:rPr>
              <a:t>推导</a:t>
            </a:r>
            <a:r>
              <a:rPr lang="en-US" altLang="zh-CN" b="1" dirty="0">
                <a:ea typeface="华文细黑" panose="02010600040101010101" pitchFamily="2" charset="-122"/>
                <a:cs typeface="Times New Roman" panose="02020603050405020304" pitchFamily="18" charset="0"/>
              </a:rPr>
              <a:t>1</a:t>
            </a:r>
            <a:r>
              <a:rPr lang="zh-CN" altLang="en-US" b="1" dirty="0">
                <a:ea typeface="华文细黑" panose="02010600040101010101" pitchFamily="2" charset="-122"/>
                <a:cs typeface="Times New Roman" panose="02020603050405020304" pitchFamily="18" charset="0"/>
              </a:rPr>
              <a:t>：</a:t>
            </a:r>
            <a:r>
              <a:rPr lang="en-US" altLang="zh-CN" b="1" dirty="0">
                <a:ea typeface="华文细黑" panose="02010600040101010101" pitchFamily="2" charset="-122"/>
                <a:cs typeface="Times New Roman" panose="02020603050405020304" pitchFamily="18" charset="0"/>
              </a:rPr>
              <a:t>E </a:t>
            </a:r>
            <a:r>
              <a:rPr lang="en-US" altLang="zh-CN" b="1" dirty="0">
                <a:ea typeface="华文细黑" panose="02010600040101010101" pitchFamily="2" charset="-122"/>
                <a:cs typeface="Times New Roman" panose="02020603050405020304" pitchFamily="18" charset="0"/>
                <a:sym typeface="Symbol" panose="05050102010706020507" pitchFamily="18" charset="2"/>
              </a:rPr>
              <a:t> E+E  E*E+E  </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a:t>
            </a:r>
            <a:r>
              <a:rPr lang="en-US" altLang="zh-CN" b="1" dirty="0">
                <a:ea typeface="华文细黑" panose="02010600040101010101" pitchFamily="2" charset="-122"/>
                <a:cs typeface="Times New Roman" panose="02020603050405020304" pitchFamily="18" charset="0"/>
                <a:sym typeface="Symbol" panose="05050102010706020507" pitchFamily="18" charset="2"/>
              </a:rPr>
              <a:t>*E+E  </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i+E</a:t>
            </a:r>
            <a:r>
              <a:rPr lang="en-US" altLang="zh-CN" b="1" dirty="0">
                <a:ea typeface="华文细黑" panose="02010600040101010101" pitchFamily="2" charset="-122"/>
                <a:cs typeface="Times New Roman" panose="02020603050405020304" pitchFamily="18" charset="0"/>
                <a:sym typeface="Symbol" panose="05050102010706020507" pitchFamily="18" charset="2"/>
              </a:rPr>
              <a:t>  </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i+i</a:t>
            </a:r>
            <a:endParaRPr lang="en-US" altLang="zh-CN" b="1" dirty="0">
              <a:ea typeface="华文细黑" panose="02010600040101010101" pitchFamily="2" charset="-122"/>
              <a:cs typeface="Times New Roman" panose="02020603050405020304" pitchFamily="18" charset="0"/>
              <a:sym typeface="Symbol" panose="05050102010706020507" pitchFamily="18" charset="2"/>
            </a:endParaRPr>
          </a:p>
          <a:p>
            <a:pPr eaLnBrk="1" hangingPunct="1">
              <a:spcBef>
                <a:spcPct val="50000"/>
              </a:spcBef>
            </a:pPr>
            <a:r>
              <a:rPr lang="zh-CN" altLang="zh-CN" b="1" dirty="0">
                <a:ea typeface="华文细黑" panose="02010600040101010101" pitchFamily="2" charset="-122"/>
                <a:cs typeface="Times New Roman" panose="02020603050405020304" pitchFamily="18" charset="0"/>
                <a:sym typeface="Symbol" panose="05050102010706020507" pitchFamily="18" charset="2"/>
              </a:rPr>
              <a:t>推导2：</a:t>
            </a:r>
            <a:r>
              <a:rPr lang="en-US" altLang="zh-CN" b="1" dirty="0">
                <a:ea typeface="华文细黑" panose="02010600040101010101" pitchFamily="2" charset="-122"/>
                <a:cs typeface="Times New Roman" panose="02020603050405020304" pitchFamily="18" charset="0"/>
                <a:sym typeface="Symbol" panose="05050102010706020507" pitchFamily="18" charset="2"/>
              </a:rPr>
              <a:t>E  E*E  </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a:t>
            </a:r>
            <a:r>
              <a:rPr lang="en-US" altLang="zh-CN" b="1" dirty="0">
                <a:ea typeface="华文细黑" panose="02010600040101010101" pitchFamily="2" charset="-122"/>
                <a:cs typeface="Times New Roman" panose="02020603050405020304" pitchFamily="18" charset="0"/>
                <a:sym typeface="Symbol" panose="05050102010706020507" pitchFamily="18" charset="2"/>
              </a:rPr>
              <a:t>*E  </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a:t>
            </a:r>
            <a:r>
              <a:rPr lang="en-US" altLang="zh-CN" b="1" dirty="0">
                <a:ea typeface="华文细黑" panose="02010600040101010101" pitchFamily="2" charset="-122"/>
                <a:cs typeface="Times New Roman" panose="02020603050405020304" pitchFamily="18" charset="0"/>
                <a:sym typeface="Symbol" panose="05050102010706020507" pitchFamily="18" charset="2"/>
              </a:rPr>
              <a:t>*E+E  </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i+E</a:t>
            </a:r>
            <a:r>
              <a:rPr lang="en-US" altLang="zh-CN" b="1" dirty="0">
                <a:ea typeface="华文细黑" panose="02010600040101010101" pitchFamily="2" charset="-122"/>
                <a:cs typeface="Times New Roman" panose="02020603050405020304" pitchFamily="18" charset="0"/>
                <a:sym typeface="Symbol" panose="05050102010706020507" pitchFamily="18" charset="2"/>
              </a:rPr>
              <a:t> </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a:t>
            </a:r>
            <a:r>
              <a:rPr lang="en-US" altLang="zh-CN" b="1" dirty="0">
                <a:ea typeface="华文细黑" panose="02010600040101010101" pitchFamily="2" charset="-122"/>
                <a:cs typeface="Times New Roman" panose="02020603050405020304" pitchFamily="18" charset="0"/>
                <a:sym typeface="Symbol" panose="05050102010706020507" pitchFamily="18" charset="2"/>
              </a:rPr>
              <a:t>*</a:t>
            </a:r>
            <a:r>
              <a:rPr lang="en-US" altLang="zh-CN" b="1" dirty="0" err="1">
                <a:ea typeface="华文细黑" panose="02010600040101010101" pitchFamily="2" charset="-122"/>
                <a:cs typeface="Times New Roman" panose="02020603050405020304" pitchFamily="18" charset="0"/>
                <a:sym typeface="Symbol" panose="05050102010706020507" pitchFamily="18" charset="2"/>
              </a:rPr>
              <a:t>i+i</a:t>
            </a:r>
            <a:endParaRPr lang="en-US" altLang="zh-CN" b="1" dirty="0">
              <a:ea typeface="华文细黑" panose="02010600040101010101" pitchFamily="2" charset="-122"/>
              <a:cs typeface="Times New Roman" panose="02020603050405020304" pitchFamily="18" charset="0"/>
              <a:sym typeface="Symbol" panose="05050102010706020507" pitchFamily="18" charset="2"/>
            </a:endParaRPr>
          </a:p>
        </p:txBody>
      </p:sp>
      <p:sp>
        <p:nvSpPr>
          <p:cNvPr id="8" name="文本框 7"/>
          <p:cNvSpPr txBox="1"/>
          <p:nvPr/>
        </p:nvSpPr>
        <p:spPr>
          <a:xfrm>
            <a:off x="5395318" y="2564904"/>
            <a:ext cx="256802" cy="523220"/>
          </a:xfrm>
          <a:prstGeom prst="rect">
            <a:avLst/>
          </a:prstGeom>
          <a:noFill/>
        </p:spPr>
        <p:txBody>
          <a:bodyPr wrap="none" rtlCol="0">
            <a:spAutoFit/>
          </a:bodyPr>
          <a:lstStyle/>
          <a:p>
            <a:r>
              <a:rPr lang="en-US" altLang="zh-CN" sz="2800" b="1" dirty="0" err="1">
                <a:latin typeface="华文细黑" panose="02010600040101010101" pitchFamily="2" charset="-122"/>
                <a:ea typeface="华文细黑" panose="02010600040101010101" pitchFamily="2" charset="-122"/>
              </a:rPr>
              <a:t>i</a:t>
            </a:r>
            <a:endParaRPr lang="zh-CN" altLang="en-US" sz="2800" b="1" dirty="0">
              <a:latin typeface="华文细黑" panose="02010600040101010101" pitchFamily="2" charset="-122"/>
              <a:ea typeface="华文细黑" panose="02010600040101010101" pitchFamily="2" charset="-122"/>
            </a:endParaRPr>
          </a:p>
        </p:txBody>
      </p:sp>
      <p:sp>
        <p:nvSpPr>
          <p:cNvPr id="32" name="文本框 31"/>
          <p:cNvSpPr txBox="1"/>
          <p:nvPr/>
        </p:nvSpPr>
        <p:spPr>
          <a:xfrm>
            <a:off x="6567417" y="2560171"/>
            <a:ext cx="256802" cy="523220"/>
          </a:xfrm>
          <a:prstGeom prst="rect">
            <a:avLst/>
          </a:prstGeom>
          <a:noFill/>
        </p:spPr>
        <p:txBody>
          <a:bodyPr wrap="none" rtlCol="0">
            <a:spAutoFit/>
          </a:bodyPr>
          <a:lstStyle/>
          <a:p>
            <a:r>
              <a:rPr lang="en-US" altLang="zh-CN" sz="2800" b="1" dirty="0" err="1">
                <a:latin typeface="华文细黑" panose="02010600040101010101" pitchFamily="2" charset="-122"/>
                <a:ea typeface="华文细黑" panose="02010600040101010101" pitchFamily="2" charset="-122"/>
              </a:rPr>
              <a:t>i</a:t>
            </a:r>
            <a:endParaRPr lang="zh-CN" altLang="en-US" sz="2800" b="1"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0376">
                                            <p:txEl>
                                              <p:pRg st="1" end="1"/>
                                            </p:txEl>
                                          </p:spTgt>
                                        </p:tgtEl>
                                        <p:attrNameLst>
                                          <p:attrName>style.visibility</p:attrName>
                                        </p:attrNameLst>
                                      </p:cBhvr>
                                      <p:to>
                                        <p:strVal val="visible"/>
                                      </p:to>
                                    </p:set>
                                    <p:animEffect transition="in" filter="wipe(left)">
                                      <p:cBhvr>
                                        <p:cTn id="11" dur="500"/>
                                        <p:tgtEl>
                                          <p:spTgt spid="10037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0376">
                                            <p:txEl>
                                              <p:pRg st="2" end="2"/>
                                            </p:txEl>
                                          </p:spTgt>
                                        </p:tgtEl>
                                        <p:attrNameLst>
                                          <p:attrName>style.visibility</p:attrName>
                                        </p:attrNameLst>
                                      </p:cBhvr>
                                      <p:to>
                                        <p:strVal val="visible"/>
                                      </p:to>
                                    </p:set>
                                    <p:animEffect transition="in" filter="wipe(left)">
                                      <p:cBhvr>
                                        <p:cTn id="16" dur="500"/>
                                        <p:tgtEl>
                                          <p:spTgt spid="10037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0366">
                                            <p:txEl>
                                              <p:pRg st="0" end="0"/>
                                            </p:txEl>
                                          </p:spTgt>
                                        </p:tgtEl>
                                        <p:attrNameLst>
                                          <p:attrName>style.visibility</p:attrName>
                                        </p:attrNameLst>
                                      </p:cBhvr>
                                      <p:to>
                                        <p:strVal val="visible"/>
                                      </p:to>
                                    </p:set>
                                    <p:animEffect transition="in" filter="wipe(up)">
                                      <p:cBhvr>
                                        <p:cTn id="21" dur="500"/>
                                        <p:tgtEl>
                                          <p:spTgt spid="100366">
                                            <p:txEl>
                                              <p:pRg st="0" end="0"/>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0356">
                                            <p:txEl>
                                              <p:pRg st="0" end="0"/>
                                            </p:txEl>
                                          </p:spTgt>
                                        </p:tgtEl>
                                        <p:attrNameLst>
                                          <p:attrName>style.visibility</p:attrName>
                                        </p:attrNameLst>
                                      </p:cBhvr>
                                      <p:to>
                                        <p:strVal val="visible"/>
                                      </p:to>
                                    </p:set>
                                    <p:animEffect transition="in" filter="wipe(up)">
                                      <p:cBhvr>
                                        <p:cTn id="24" dur="500"/>
                                        <p:tgtEl>
                                          <p:spTgt spid="100356">
                                            <p:txEl>
                                              <p:pRg st="0" end="0"/>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100356">
                                            <p:txEl>
                                              <p:pRg st="1" end="1"/>
                                            </p:txEl>
                                          </p:spTgt>
                                        </p:tgtEl>
                                        <p:attrNameLst>
                                          <p:attrName>style.visibility</p:attrName>
                                        </p:attrNameLst>
                                      </p:cBhvr>
                                      <p:to>
                                        <p:strVal val="visible"/>
                                      </p:to>
                                    </p:set>
                                    <p:animEffect transition="in" filter="wipe(up)">
                                      <p:cBhvr>
                                        <p:cTn id="35" dur="500"/>
                                        <p:tgtEl>
                                          <p:spTgt spid="100356">
                                            <p:txEl>
                                              <p:pRg st="1" end="1"/>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100366">
                                            <p:txEl>
                                              <p:pRg st="1" end="1"/>
                                            </p:txEl>
                                          </p:spTgt>
                                        </p:tgtEl>
                                        <p:attrNameLst>
                                          <p:attrName>style.visibility</p:attrName>
                                        </p:attrNameLst>
                                      </p:cBhvr>
                                      <p:to>
                                        <p:strVal val="visible"/>
                                      </p:to>
                                    </p:set>
                                    <p:animEffect transition="in" filter="wipe(up)">
                                      <p:cBhvr>
                                        <p:cTn id="38" dur="500"/>
                                        <p:tgtEl>
                                          <p:spTgt spid="100366">
                                            <p:txEl>
                                              <p:pRg st="1" end="1"/>
                                            </p:txEl>
                                          </p:spTgt>
                                        </p:tgtEl>
                                      </p:cBhvr>
                                    </p:animEffect>
                                  </p:childTnLst>
                                </p:cTn>
                              </p:par>
                            </p:childTnLst>
                          </p:cTn>
                        </p:par>
                        <p:par>
                          <p:cTn id="39" fill="hold">
                            <p:stCondLst>
                              <p:cond delay="1500"/>
                            </p:stCondLst>
                            <p:childTnLst>
                              <p:par>
                                <p:cTn id="40" presetID="22" presetClass="entr" presetSubtype="1"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par>
                                <p:cTn id="43" presetID="22" presetClass="entr" presetSubtype="1"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par>
                          <p:cTn id="46" fill="hold">
                            <p:stCondLst>
                              <p:cond delay="2000"/>
                            </p:stCondLst>
                            <p:childTnLst>
                              <p:par>
                                <p:cTn id="47" presetID="22" presetClass="entr" presetSubtype="1" fill="hold" nodeType="afterEffect">
                                  <p:stCondLst>
                                    <p:cond delay="0"/>
                                  </p:stCondLst>
                                  <p:childTnLst>
                                    <p:set>
                                      <p:cBhvr>
                                        <p:cTn id="48" dur="1" fill="hold">
                                          <p:stCondLst>
                                            <p:cond delay="0"/>
                                          </p:stCondLst>
                                        </p:cTn>
                                        <p:tgtEl>
                                          <p:spTgt spid="100356">
                                            <p:txEl>
                                              <p:pRg st="2" end="2"/>
                                            </p:txEl>
                                          </p:spTgt>
                                        </p:tgtEl>
                                        <p:attrNameLst>
                                          <p:attrName>style.visibility</p:attrName>
                                        </p:attrNameLst>
                                      </p:cBhvr>
                                      <p:to>
                                        <p:strVal val="visible"/>
                                      </p:to>
                                    </p:set>
                                    <p:animEffect transition="in" filter="wipe(up)">
                                      <p:cBhvr>
                                        <p:cTn id="49" dur="500"/>
                                        <p:tgtEl>
                                          <p:spTgt spid="100356">
                                            <p:txEl>
                                              <p:pRg st="2" end="2"/>
                                            </p:txEl>
                                          </p:spTgt>
                                        </p:tgtEl>
                                      </p:cBhvr>
                                    </p:animEffect>
                                  </p:childTnLst>
                                </p:cTn>
                              </p:par>
                              <p:par>
                                <p:cTn id="50" presetID="22" presetClass="entr" presetSubtype="1" fill="hold" nodeType="withEffect">
                                  <p:stCondLst>
                                    <p:cond delay="0"/>
                                  </p:stCondLst>
                                  <p:childTnLst>
                                    <p:set>
                                      <p:cBhvr>
                                        <p:cTn id="51" dur="1" fill="hold">
                                          <p:stCondLst>
                                            <p:cond delay="0"/>
                                          </p:stCondLst>
                                        </p:cTn>
                                        <p:tgtEl>
                                          <p:spTgt spid="100366">
                                            <p:txEl>
                                              <p:pRg st="2" end="2"/>
                                            </p:txEl>
                                          </p:spTgt>
                                        </p:tgtEl>
                                        <p:attrNameLst>
                                          <p:attrName>style.visibility</p:attrName>
                                        </p:attrNameLst>
                                      </p:cBhvr>
                                      <p:to>
                                        <p:strVal val="visible"/>
                                      </p:to>
                                    </p:set>
                                    <p:animEffect transition="in" filter="wipe(up)">
                                      <p:cBhvr>
                                        <p:cTn id="52" dur="500"/>
                                        <p:tgtEl>
                                          <p:spTgt spid="100366">
                                            <p:txEl>
                                              <p:pRg st="2" end="2"/>
                                            </p:txEl>
                                          </p:spTgt>
                                        </p:tgtEl>
                                      </p:cBhvr>
                                    </p:animEffect>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100364"/>
                                        </p:tgtEl>
                                        <p:attrNameLst>
                                          <p:attrName>style.visibility</p:attrName>
                                        </p:attrNameLst>
                                      </p:cBhvr>
                                      <p:to>
                                        <p:strVal val="visible"/>
                                      </p:to>
                                    </p:set>
                                    <p:animEffect transition="in" filter="wipe(up)">
                                      <p:cBhvr>
                                        <p:cTn id="56" dur="500"/>
                                        <p:tgtEl>
                                          <p:spTgt spid="100364"/>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00365"/>
                                        </p:tgtEl>
                                        <p:attrNameLst>
                                          <p:attrName>style.visibility</p:attrName>
                                        </p:attrNameLst>
                                      </p:cBhvr>
                                      <p:to>
                                        <p:strVal val="visible"/>
                                      </p:to>
                                    </p:set>
                                    <p:animEffect transition="in" filter="wipe(up)">
                                      <p:cBhvr>
                                        <p:cTn id="59" dur="500"/>
                                        <p:tgtEl>
                                          <p:spTgt spid="100365"/>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00374"/>
                                        </p:tgtEl>
                                        <p:attrNameLst>
                                          <p:attrName>style.visibility</p:attrName>
                                        </p:attrNameLst>
                                      </p:cBhvr>
                                      <p:to>
                                        <p:strVal val="visible"/>
                                      </p:to>
                                    </p:set>
                                    <p:animEffect transition="in" filter="wipe(up)">
                                      <p:cBhvr>
                                        <p:cTn id="62" dur="500"/>
                                        <p:tgtEl>
                                          <p:spTgt spid="100374"/>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00375"/>
                                        </p:tgtEl>
                                        <p:attrNameLst>
                                          <p:attrName>style.visibility</p:attrName>
                                        </p:attrNameLst>
                                      </p:cBhvr>
                                      <p:to>
                                        <p:strVal val="visible"/>
                                      </p:to>
                                    </p:set>
                                    <p:animEffect transition="in" filter="wipe(up)">
                                      <p:cBhvr>
                                        <p:cTn id="65" dur="500"/>
                                        <p:tgtEl>
                                          <p:spTgt spid="100375"/>
                                        </p:tgtEl>
                                      </p:cBhvr>
                                    </p:animEffect>
                                  </p:childTnLst>
                                </p:cTn>
                              </p:par>
                            </p:childTnLst>
                          </p:cTn>
                        </p:par>
                        <p:par>
                          <p:cTn id="66" fill="hold">
                            <p:stCondLst>
                              <p:cond delay="3000"/>
                            </p:stCondLst>
                            <p:childTnLst>
                              <p:par>
                                <p:cTn id="67" presetID="22" presetClass="entr" presetSubtype="1" fill="hold" nodeType="afterEffect">
                                  <p:stCondLst>
                                    <p:cond delay="0"/>
                                  </p:stCondLst>
                                  <p:childTnLst>
                                    <p:set>
                                      <p:cBhvr>
                                        <p:cTn id="68" dur="1" fill="hold">
                                          <p:stCondLst>
                                            <p:cond delay="0"/>
                                          </p:stCondLst>
                                        </p:cTn>
                                        <p:tgtEl>
                                          <p:spTgt spid="100356">
                                            <p:txEl>
                                              <p:pRg st="3" end="3"/>
                                            </p:txEl>
                                          </p:spTgt>
                                        </p:tgtEl>
                                        <p:attrNameLst>
                                          <p:attrName>style.visibility</p:attrName>
                                        </p:attrNameLst>
                                      </p:cBhvr>
                                      <p:to>
                                        <p:strVal val="visible"/>
                                      </p:to>
                                    </p:set>
                                    <p:animEffect transition="in" filter="wipe(up)">
                                      <p:cBhvr>
                                        <p:cTn id="69" dur="500"/>
                                        <p:tgtEl>
                                          <p:spTgt spid="100356">
                                            <p:txEl>
                                              <p:pRg st="3" end="3"/>
                                            </p:txEl>
                                          </p:spTgt>
                                        </p:tgtEl>
                                      </p:cBhvr>
                                    </p:animEffect>
                                  </p:childTnLst>
                                </p:cTn>
                              </p:par>
                              <p:par>
                                <p:cTn id="70" presetID="22" presetClass="entr" presetSubtype="1" fill="hold" nodeType="withEffect">
                                  <p:stCondLst>
                                    <p:cond delay="0"/>
                                  </p:stCondLst>
                                  <p:childTnLst>
                                    <p:set>
                                      <p:cBhvr>
                                        <p:cTn id="71" dur="1" fill="hold">
                                          <p:stCondLst>
                                            <p:cond delay="0"/>
                                          </p:stCondLst>
                                        </p:cTn>
                                        <p:tgtEl>
                                          <p:spTgt spid="100366">
                                            <p:txEl>
                                              <p:pRg st="3" end="3"/>
                                            </p:txEl>
                                          </p:spTgt>
                                        </p:tgtEl>
                                        <p:attrNameLst>
                                          <p:attrName>style.visibility</p:attrName>
                                        </p:attrNameLst>
                                      </p:cBhvr>
                                      <p:to>
                                        <p:strVal val="visible"/>
                                      </p:to>
                                    </p:set>
                                    <p:animEffect transition="in" filter="wipe(up)">
                                      <p:cBhvr>
                                        <p:cTn id="72" dur="500"/>
                                        <p:tgtEl>
                                          <p:spTgt spid="100366">
                                            <p:txEl>
                                              <p:pRg st="3" end="3"/>
                                            </p:txEl>
                                          </p:spTgt>
                                        </p:tgtEl>
                                      </p:cBhvr>
                                    </p:animEffect>
                                  </p:childTnLst>
                                </p:cTn>
                              </p:par>
                            </p:childTnLst>
                          </p:cTn>
                        </p:par>
                        <p:par>
                          <p:cTn id="73" fill="hold">
                            <p:stCondLst>
                              <p:cond delay="3500"/>
                            </p:stCondLst>
                            <p:childTnLst>
                              <p:par>
                                <p:cTn id="74" presetID="22" presetClass="entr" presetSubtype="1" fill="hold" grpId="0" nodeType="afterEffect">
                                  <p:stCondLst>
                                    <p:cond delay="0"/>
                                  </p:stCondLst>
                                  <p:childTnLst>
                                    <p:set>
                                      <p:cBhvr>
                                        <p:cTn id="75" dur="1" fill="hold">
                                          <p:stCondLst>
                                            <p:cond delay="0"/>
                                          </p:stCondLst>
                                        </p:cTn>
                                        <p:tgtEl>
                                          <p:spTgt spid="100370"/>
                                        </p:tgtEl>
                                        <p:attrNameLst>
                                          <p:attrName>style.visibility</p:attrName>
                                        </p:attrNameLst>
                                      </p:cBhvr>
                                      <p:to>
                                        <p:strVal val="visible"/>
                                      </p:to>
                                    </p:set>
                                    <p:animEffect transition="in" filter="wipe(up)">
                                      <p:cBhvr>
                                        <p:cTn id="76" dur="500"/>
                                        <p:tgtEl>
                                          <p:spTgt spid="100370"/>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00363"/>
                                        </p:tgtEl>
                                        <p:attrNameLst>
                                          <p:attrName>style.visibility</p:attrName>
                                        </p:attrNameLst>
                                      </p:cBhvr>
                                      <p:to>
                                        <p:strVal val="visible"/>
                                      </p:to>
                                    </p:set>
                                    <p:animEffect transition="in" filter="wipe(up)">
                                      <p:cBhvr>
                                        <p:cTn id="79" dur="500"/>
                                        <p:tgtEl>
                                          <p:spTgt spid="100363"/>
                                        </p:tgtEl>
                                      </p:cBhvr>
                                    </p:animEffect>
                                  </p:childTnLst>
                                </p:cTn>
                              </p:par>
                            </p:childTnLst>
                          </p:cTn>
                        </p:par>
                        <p:par>
                          <p:cTn id="80" fill="hold">
                            <p:stCondLst>
                              <p:cond delay="4000"/>
                            </p:stCondLst>
                            <p:childTnLst>
                              <p:par>
                                <p:cTn id="81" presetID="22" presetClass="entr" presetSubtype="1"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up)">
                                      <p:cBhvr>
                                        <p:cTn id="83" dur="500"/>
                                        <p:tgtEl>
                                          <p:spTgt spid="8"/>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up)">
                                      <p:cBhvr>
                                        <p:cTn id="8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3" grpId="0" animBg="1"/>
      <p:bldP spid="100364" grpId="0" animBg="1"/>
      <p:bldP spid="100365" grpId="0" animBg="1"/>
      <p:bldP spid="100370" grpId="0" animBg="1"/>
      <p:bldP spid="100374" grpId="0" animBg="1"/>
      <p:bldP spid="100375" grpId="0" animBg="1"/>
      <p:bldP spid="8" grpId="0"/>
      <p:bldP spid="3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z="4000" b="1">
                <a:latin typeface="Times New Roman" panose="02020603050405020304" pitchFamily="18" charset="0"/>
              </a:rPr>
              <a:t>上下文无关文法的语法树</a:t>
            </a:r>
            <a:endParaRPr lang="zh-CN" altLang="en-US" sz="4000" b="1">
              <a:latin typeface="Times New Roman" panose="02020603050405020304" pitchFamily="18" charset="0"/>
            </a:endParaRPr>
          </a:p>
        </p:txBody>
      </p:sp>
      <p:sp>
        <p:nvSpPr>
          <p:cNvPr id="101379" name="Rectangle 3"/>
          <p:cNvSpPr>
            <a:spLocks noGrp="1" noChangeArrowheads="1"/>
          </p:cNvSpPr>
          <p:nvPr>
            <p:ph type="body" idx="1"/>
          </p:nvPr>
        </p:nvSpPr>
        <p:spPr>
          <a:xfrm>
            <a:off x="457200" y="1214438"/>
            <a:ext cx="8204200" cy="600075"/>
          </a:xfrm>
          <a:noFill/>
        </p:spPr>
        <p:txBody>
          <a:bodyPr/>
          <a:lstStyle/>
          <a:p>
            <a:pPr eaLnBrk="1" hangingPunct="1">
              <a:lnSpc>
                <a:spcPct val="90000"/>
              </a:lnSpc>
            </a:pPr>
            <a:r>
              <a:rPr lang="zh-CN" altLang="en-US" b="1"/>
              <a:t>句型</a:t>
            </a:r>
            <a:r>
              <a:rPr lang="en-US" altLang="zh-CN" b="1">
                <a:solidFill>
                  <a:srgbClr val="CC0000"/>
                </a:solidFill>
                <a:sym typeface="Symbol" panose="05050102010706020507" pitchFamily="18" charset="2"/>
              </a:rPr>
              <a:t>a</a:t>
            </a:r>
            <a:r>
              <a:rPr lang="en-US" altLang="zh-CN" b="1" u="sng">
                <a:solidFill>
                  <a:srgbClr val="CC0000"/>
                </a:solidFill>
                <a:sym typeface="Symbol" panose="05050102010706020507" pitchFamily="18" charset="2"/>
              </a:rPr>
              <a:t>a</a:t>
            </a:r>
            <a:r>
              <a:rPr lang="en-US" altLang="zh-CN" b="1">
                <a:solidFill>
                  <a:srgbClr val="CC0000"/>
                </a:solidFill>
                <a:sym typeface="Symbol" panose="05050102010706020507" pitchFamily="18" charset="2"/>
              </a:rPr>
              <a:t>bbaa</a:t>
            </a:r>
            <a:r>
              <a:rPr lang="zh-CN" altLang="en-US" b="1">
                <a:solidFill>
                  <a:srgbClr val="CC0000"/>
                </a:solidFill>
                <a:sym typeface="Symbol" panose="05050102010706020507" pitchFamily="18" charset="2"/>
              </a:rPr>
              <a:t>的可能</a:t>
            </a:r>
            <a:r>
              <a:rPr lang="zh-CN" altLang="zh-CN" b="1"/>
              <a:t>推导</a:t>
            </a:r>
            <a:r>
              <a:rPr lang="zh-CN" altLang="en-US" b="1"/>
              <a:t>序列和语法树</a:t>
            </a:r>
            <a:endParaRPr lang="zh-CN" altLang="en-US" b="1"/>
          </a:p>
        </p:txBody>
      </p:sp>
      <p:sp>
        <p:nvSpPr>
          <p:cNvPr id="101380" name="Text Box 4"/>
          <p:cNvSpPr txBox="1">
            <a:spLocks noChangeArrowheads="1"/>
          </p:cNvSpPr>
          <p:nvPr/>
        </p:nvSpPr>
        <p:spPr bwMode="auto">
          <a:xfrm>
            <a:off x="533400" y="2043113"/>
            <a:ext cx="23622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华文细黑" panose="02010600040101010101" pitchFamily="2" charset="-122"/>
              </a:rPr>
              <a:t>  </a:t>
            </a:r>
            <a:r>
              <a:rPr lang="zh-CN" altLang="en-US" b="1">
                <a:ea typeface="华文细黑" panose="02010600040101010101" pitchFamily="2" charset="-122"/>
              </a:rPr>
              <a:t>例</a:t>
            </a:r>
            <a:r>
              <a:rPr lang="en-US" altLang="zh-CN" b="1">
                <a:ea typeface="华文细黑" panose="02010600040101010101" pitchFamily="2" charset="-122"/>
              </a:rPr>
              <a:t>: G[S]:</a:t>
            </a:r>
            <a:endParaRPr lang="en-US" altLang="zh-CN" b="1">
              <a:ea typeface="华文细黑" panose="02010600040101010101" pitchFamily="2" charset="-122"/>
            </a:endParaRPr>
          </a:p>
          <a:p>
            <a:pPr eaLnBrk="1" hangingPunct="1">
              <a:spcBef>
                <a:spcPct val="50000"/>
              </a:spcBef>
            </a:pPr>
            <a:r>
              <a:rPr lang="en-US" altLang="zh-CN" b="1">
                <a:ea typeface="华文细黑" panose="02010600040101010101" pitchFamily="2" charset="-122"/>
              </a:rPr>
              <a:t>	S</a:t>
            </a:r>
            <a:r>
              <a:rPr lang="en-US" altLang="zh-CN" b="1">
                <a:latin typeface="华文细黑" panose="02010600040101010101" pitchFamily="2" charset="-122"/>
                <a:ea typeface="华文细黑" panose="02010600040101010101" pitchFamily="2" charset="-122"/>
              </a:rPr>
              <a:t>→</a:t>
            </a:r>
            <a:r>
              <a:rPr lang="en-US" altLang="zh-CN" b="1">
                <a:solidFill>
                  <a:srgbClr val="CC0000"/>
                </a:solidFill>
                <a:ea typeface="华文细黑" panose="02010600040101010101" pitchFamily="2" charset="-122"/>
              </a:rPr>
              <a:t>a</a:t>
            </a:r>
            <a:r>
              <a:rPr lang="en-US" altLang="zh-CN" b="1">
                <a:ea typeface="华文细黑" panose="02010600040101010101" pitchFamily="2" charset="-122"/>
              </a:rPr>
              <a:t>AS</a:t>
            </a:r>
            <a:endParaRPr lang="en-US" altLang="zh-CN" b="1">
              <a:ea typeface="华文细黑" panose="02010600040101010101" pitchFamily="2" charset="-122"/>
            </a:endParaRPr>
          </a:p>
          <a:p>
            <a:pPr eaLnBrk="1" hangingPunct="1">
              <a:spcBef>
                <a:spcPct val="50000"/>
              </a:spcBef>
            </a:pPr>
            <a:r>
              <a:rPr lang="en-US" altLang="zh-CN" b="1">
                <a:ea typeface="华文细黑" panose="02010600040101010101" pitchFamily="2" charset="-122"/>
              </a:rPr>
              <a:t>	A</a:t>
            </a:r>
            <a:r>
              <a:rPr lang="en-US" altLang="zh-CN" b="1">
                <a:latin typeface="华文细黑" panose="02010600040101010101" pitchFamily="2" charset="-122"/>
                <a:ea typeface="华文细黑" panose="02010600040101010101" pitchFamily="2" charset="-122"/>
              </a:rPr>
              <a:t>→</a:t>
            </a:r>
            <a:r>
              <a:rPr lang="en-US" altLang="zh-CN" b="1">
                <a:ea typeface="华文细黑" panose="02010600040101010101" pitchFamily="2" charset="-122"/>
              </a:rPr>
              <a:t>S</a:t>
            </a:r>
            <a:r>
              <a:rPr lang="en-US" altLang="zh-CN" b="1">
                <a:solidFill>
                  <a:srgbClr val="CC0000"/>
                </a:solidFill>
                <a:ea typeface="华文细黑" panose="02010600040101010101" pitchFamily="2" charset="-122"/>
              </a:rPr>
              <a:t>b</a:t>
            </a:r>
            <a:r>
              <a:rPr lang="en-US" altLang="zh-CN" b="1">
                <a:ea typeface="华文细黑" panose="02010600040101010101" pitchFamily="2" charset="-122"/>
              </a:rPr>
              <a:t>A</a:t>
            </a:r>
            <a:endParaRPr lang="en-US" altLang="zh-CN" b="1">
              <a:ea typeface="华文细黑" panose="02010600040101010101" pitchFamily="2" charset="-122"/>
            </a:endParaRPr>
          </a:p>
          <a:p>
            <a:pPr eaLnBrk="1" hangingPunct="1">
              <a:spcBef>
                <a:spcPct val="50000"/>
              </a:spcBef>
            </a:pPr>
            <a:r>
              <a:rPr lang="en-US" altLang="zh-CN" b="1">
                <a:ea typeface="华文细黑" panose="02010600040101010101" pitchFamily="2" charset="-122"/>
              </a:rPr>
              <a:t>	A</a:t>
            </a:r>
            <a:r>
              <a:rPr lang="en-US" altLang="zh-CN" b="1">
                <a:latin typeface="华文细黑" panose="02010600040101010101" pitchFamily="2" charset="-122"/>
                <a:ea typeface="华文细黑" panose="02010600040101010101" pitchFamily="2" charset="-122"/>
              </a:rPr>
              <a:t>→</a:t>
            </a:r>
            <a:r>
              <a:rPr lang="en-US" altLang="zh-CN" b="1">
                <a:ea typeface="华文细黑" panose="02010600040101010101" pitchFamily="2" charset="-122"/>
              </a:rPr>
              <a:t>SS</a:t>
            </a:r>
            <a:endParaRPr lang="en-US" altLang="zh-CN" b="1">
              <a:ea typeface="华文细黑" panose="02010600040101010101" pitchFamily="2" charset="-122"/>
            </a:endParaRPr>
          </a:p>
          <a:p>
            <a:pPr eaLnBrk="1" hangingPunct="1">
              <a:spcBef>
                <a:spcPct val="50000"/>
              </a:spcBef>
            </a:pPr>
            <a:r>
              <a:rPr lang="en-US" altLang="zh-CN" b="1">
                <a:ea typeface="华文细黑" panose="02010600040101010101" pitchFamily="2" charset="-122"/>
              </a:rPr>
              <a:t>	S</a:t>
            </a:r>
            <a:r>
              <a:rPr lang="en-US" altLang="zh-CN" b="1">
                <a:latin typeface="华文细黑" panose="02010600040101010101" pitchFamily="2" charset="-122"/>
                <a:ea typeface="华文细黑" panose="02010600040101010101" pitchFamily="2" charset="-122"/>
              </a:rPr>
              <a:t>→</a:t>
            </a:r>
            <a:r>
              <a:rPr lang="en-US" altLang="zh-CN" b="1">
                <a:solidFill>
                  <a:srgbClr val="CC0000"/>
                </a:solidFill>
                <a:ea typeface="华文细黑" panose="02010600040101010101" pitchFamily="2" charset="-122"/>
              </a:rPr>
              <a:t>a</a:t>
            </a:r>
            <a:endParaRPr lang="en-US" altLang="zh-CN" b="1">
              <a:ea typeface="华文细黑" panose="02010600040101010101" pitchFamily="2" charset="-122"/>
            </a:endParaRPr>
          </a:p>
          <a:p>
            <a:pPr eaLnBrk="1" hangingPunct="1">
              <a:spcBef>
                <a:spcPct val="50000"/>
              </a:spcBef>
            </a:pPr>
            <a:r>
              <a:rPr lang="en-US" altLang="zh-CN" b="1">
                <a:ea typeface="华文细黑" panose="02010600040101010101" pitchFamily="2" charset="-122"/>
              </a:rPr>
              <a:t>	A</a:t>
            </a:r>
            <a:r>
              <a:rPr lang="en-US" altLang="zh-CN" b="1">
                <a:latin typeface="华文细黑" panose="02010600040101010101" pitchFamily="2" charset="-122"/>
                <a:ea typeface="华文细黑" panose="02010600040101010101" pitchFamily="2" charset="-122"/>
              </a:rPr>
              <a:t>→</a:t>
            </a:r>
            <a:r>
              <a:rPr lang="en-US" altLang="zh-CN" b="1">
                <a:solidFill>
                  <a:srgbClr val="CC0000"/>
                </a:solidFill>
                <a:ea typeface="华文细黑" panose="02010600040101010101" pitchFamily="2" charset="-122"/>
              </a:rPr>
              <a:t>ba</a:t>
            </a:r>
            <a:endParaRPr lang="en-US" altLang="zh-CN" b="1">
              <a:ea typeface="华文细黑" panose="02010600040101010101" pitchFamily="2" charset="-122"/>
            </a:endParaRPr>
          </a:p>
        </p:txBody>
      </p:sp>
      <p:sp>
        <p:nvSpPr>
          <p:cNvPr id="101381" name="Text Box 5"/>
          <p:cNvSpPr txBox="1">
            <a:spLocks noChangeArrowheads="1"/>
          </p:cNvSpPr>
          <p:nvPr/>
        </p:nvSpPr>
        <p:spPr bwMode="auto">
          <a:xfrm>
            <a:off x="4572000" y="2195513"/>
            <a:ext cx="4191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                         S</a:t>
            </a:r>
            <a:endParaRPr lang="en-US" altLang="zh-CN" b="1" dirty="0">
              <a:ea typeface="华文细黑" panose="02010600040101010101" pitchFamily="2" charset="-122"/>
            </a:endParaRPr>
          </a:p>
          <a:p>
            <a:pPr eaLnBrk="1" hangingPunct="1">
              <a:spcBef>
                <a:spcPct val="50000"/>
              </a:spcBef>
            </a:pP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a</a:t>
            </a:r>
            <a:r>
              <a:rPr lang="en-US" altLang="zh-CN" b="1" dirty="0">
                <a:ea typeface="华文细黑" panose="02010600040101010101" pitchFamily="2" charset="-122"/>
              </a:rPr>
              <a:t>          </a:t>
            </a:r>
            <a:r>
              <a:rPr lang="en-US" altLang="zh-CN" b="1" dirty="0" err="1">
                <a:ea typeface="华文细黑" panose="02010600040101010101" pitchFamily="2" charset="-122"/>
              </a:rPr>
              <a:t>A</a:t>
            </a:r>
            <a:r>
              <a:rPr lang="en-US" altLang="zh-CN" b="1" dirty="0">
                <a:ea typeface="华文细黑" panose="02010600040101010101" pitchFamily="2" charset="-122"/>
              </a:rPr>
              <a:t>             S</a:t>
            </a:r>
            <a:endParaRPr lang="en-US" altLang="zh-CN" b="1" dirty="0">
              <a:ea typeface="华文细黑" panose="02010600040101010101" pitchFamily="2" charset="-122"/>
            </a:endParaRPr>
          </a:p>
          <a:p>
            <a:pPr eaLnBrk="1" hangingPunct="1">
              <a:spcBef>
                <a:spcPct val="50000"/>
              </a:spcBef>
            </a:pPr>
            <a:r>
              <a:rPr lang="en-US" altLang="zh-CN" b="1" dirty="0">
                <a:ea typeface="华文细黑" panose="02010600040101010101" pitchFamily="2" charset="-122"/>
              </a:rPr>
              <a:t>               S        </a:t>
            </a:r>
            <a:r>
              <a:rPr lang="en-US" altLang="zh-CN" b="1" dirty="0">
                <a:solidFill>
                  <a:srgbClr val="CC0000"/>
                </a:solidFill>
                <a:ea typeface="华文细黑" panose="02010600040101010101" pitchFamily="2" charset="-122"/>
              </a:rPr>
              <a:t>b  </a:t>
            </a:r>
            <a:r>
              <a:rPr lang="en-US" altLang="zh-CN" b="1" dirty="0">
                <a:ea typeface="华文细黑" panose="02010600040101010101" pitchFamily="2" charset="-122"/>
              </a:rPr>
              <a:t>    A     </a:t>
            </a:r>
            <a:r>
              <a:rPr lang="en-US" altLang="zh-CN" b="1" dirty="0" err="1">
                <a:solidFill>
                  <a:srgbClr val="CC0000"/>
                </a:solidFill>
                <a:ea typeface="华文细黑" panose="02010600040101010101" pitchFamily="2" charset="-122"/>
              </a:rPr>
              <a:t>a</a:t>
            </a:r>
            <a:endParaRPr lang="en-US" altLang="zh-CN" b="1" dirty="0">
              <a:ea typeface="华文细黑" panose="02010600040101010101" pitchFamily="2" charset="-122"/>
            </a:endParaRPr>
          </a:p>
          <a:p>
            <a:pPr eaLnBrk="1" hangingPunct="1">
              <a:spcBef>
                <a:spcPct val="50000"/>
              </a:spcBef>
            </a:pP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a</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b</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 a</a:t>
            </a:r>
            <a:endParaRPr lang="en-US" altLang="zh-CN" b="1" dirty="0">
              <a:ea typeface="华文细黑" panose="02010600040101010101" pitchFamily="2" charset="-122"/>
            </a:endParaRPr>
          </a:p>
        </p:txBody>
      </p:sp>
      <p:sp>
        <p:nvSpPr>
          <p:cNvPr id="101382" name="Line 6"/>
          <p:cNvSpPr>
            <a:spLocks noChangeShapeType="1"/>
          </p:cNvSpPr>
          <p:nvPr/>
        </p:nvSpPr>
        <p:spPr bwMode="auto">
          <a:xfrm>
            <a:off x="6629400" y="2662238"/>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3" name="Line 7"/>
          <p:cNvSpPr>
            <a:spLocks noChangeShapeType="1"/>
          </p:cNvSpPr>
          <p:nvPr/>
        </p:nvSpPr>
        <p:spPr bwMode="auto">
          <a:xfrm flipH="1">
            <a:off x="5715000" y="2662238"/>
            <a:ext cx="914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4" name="Line 8"/>
          <p:cNvSpPr>
            <a:spLocks noChangeShapeType="1"/>
          </p:cNvSpPr>
          <p:nvPr/>
        </p:nvSpPr>
        <p:spPr bwMode="auto">
          <a:xfrm>
            <a:off x="6629400" y="2662238"/>
            <a:ext cx="10668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5" name="Line 9"/>
          <p:cNvSpPr>
            <a:spLocks noChangeShapeType="1"/>
          </p:cNvSpPr>
          <p:nvPr/>
        </p:nvSpPr>
        <p:spPr bwMode="auto">
          <a:xfrm>
            <a:off x="6629400" y="3195638"/>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10"/>
          <p:cNvSpPr>
            <a:spLocks noChangeShapeType="1"/>
          </p:cNvSpPr>
          <p:nvPr/>
        </p:nvSpPr>
        <p:spPr bwMode="auto">
          <a:xfrm flipH="1">
            <a:off x="5943600" y="3195638"/>
            <a:ext cx="6858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1"/>
          <p:cNvSpPr>
            <a:spLocks noChangeShapeType="1"/>
          </p:cNvSpPr>
          <p:nvPr/>
        </p:nvSpPr>
        <p:spPr bwMode="auto">
          <a:xfrm>
            <a:off x="6629400" y="3195638"/>
            <a:ext cx="6858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2"/>
          <p:cNvSpPr>
            <a:spLocks noChangeShapeType="1"/>
          </p:cNvSpPr>
          <p:nvPr/>
        </p:nvSpPr>
        <p:spPr bwMode="auto">
          <a:xfrm>
            <a:off x="5867400" y="3729038"/>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Line 13"/>
          <p:cNvSpPr>
            <a:spLocks noChangeShapeType="1"/>
          </p:cNvSpPr>
          <p:nvPr/>
        </p:nvSpPr>
        <p:spPr bwMode="auto">
          <a:xfrm flipH="1">
            <a:off x="7010400" y="3729038"/>
            <a:ext cx="3048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0" name="Line 14"/>
          <p:cNvSpPr>
            <a:spLocks noChangeShapeType="1"/>
          </p:cNvSpPr>
          <p:nvPr/>
        </p:nvSpPr>
        <p:spPr bwMode="auto">
          <a:xfrm>
            <a:off x="7315200" y="3729038"/>
            <a:ext cx="3048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1" name="Text Box 15"/>
          <p:cNvSpPr txBox="1">
            <a:spLocks noChangeArrowheads="1"/>
          </p:cNvSpPr>
          <p:nvPr/>
        </p:nvSpPr>
        <p:spPr bwMode="auto">
          <a:xfrm>
            <a:off x="2928938" y="4500563"/>
            <a:ext cx="6172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a typeface="华文细黑" panose="02010600040101010101" pitchFamily="2" charset="-122"/>
              </a:rPr>
              <a:t>S</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A</a:t>
            </a:r>
            <a:r>
              <a:rPr lang="en-US" altLang="zh-CN" b="1">
                <a:solidFill>
                  <a:srgbClr val="0000FF"/>
                </a:solidFill>
                <a:ea typeface="华文细黑" panose="02010600040101010101" pitchFamily="2" charset="-122"/>
                <a:sym typeface="Symbol" panose="05050102010706020507" pitchFamily="18" charset="2"/>
              </a:rPr>
              <a:t>S</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t>
            </a:r>
            <a:r>
              <a:rPr lang="en-US" altLang="zh-CN" b="1">
                <a:solidFill>
                  <a:srgbClr val="0000FF"/>
                </a:solidFill>
                <a:ea typeface="华文细黑" panose="02010600040101010101" pitchFamily="2" charset="-122"/>
                <a:sym typeface="Symbol" panose="05050102010706020507" pitchFamily="18" charset="2"/>
              </a:rPr>
              <a:t>A</a:t>
            </a:r>
            <a:r>
              <a:rPr lang="en-US" altLang="zh-CN" b="1" u="sng">
                <a:solidFill>
                  <a:srgbClr val="CC0000"/>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t>
            </a:r>
            <a:r>
              <a:rPr lang="en-US" altLang="zh-CN" b="1" u="sng">
                <a:ea typeface="华文细黑" panose="02010600040101010101" pitchFamily="2" charset="-122"/>
                <a:sym typeface="Symbol" panose="05050102010706020507" pitchFamily="18" charset="2"/>
              </a:rPr>
              <a:t>S</a:t>
            </a:r>
            <a:r>
              <a:rPr lang="en-US" altLang="zh-CN" b="1" u="sng">
                <a:solidFill>
                  <a:srgbClr val="CC0000"/>
                </a:solidFill>
                <a:ea typeface="华文细黑" panose="02010600040101010101" pitchFamily="2" charset="-122"/>
                <a:sym typeface="Symbol" panose="05050102010706020507" pitchFamily="18" charset="2"/>
              </a:rPr>
              <a:t>b</a:t>
            </a:r>
            <a:r>
              <a:rPr lang="en-US" altLang="zh-CN" b="1" u="sng">
                <a:solidFill>
                  <a:srgbClr val="0000FF"/>
                </a:solidFill>
                <a:ea typeface="华文细黑" panose="02010600040101010101" pitchFamily="2" charset="-122"/>
                <a:sym typeface="Symbol" panose="05050102010706020507" pitchFamily="18" charset="2"/>
              </a:rPr>
              <a:t>A</a:t>
            </a:r>
            <a:r>
              <a:rPr lang="en-US" altLang="zh-CN" b="1">
                <a:solidFill>
                  <a:srgbClr val="CC0000"/>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t>
            </a:r>
            <a:r>
              <a:rPr lang="en-US" altLang="zh-CN" b="1">
                <a:solidFill>
                  <a:srgbClr val="0000FF"/>
                </a:solidFill>
                <a:ea typeface="华文细黑" panose="02010600040101010101" pitchFamily="2" charset="-122"/>
                <a:sym typeface="Symbol" panose="05050102010706020507" pitchFamily="18" charset="2"/>
              </a:rPr>
              <a:t>S</a:t>
            </a:r>
            <a:r>
              <a:rPr lang="en-US" altLang="zh-CN" b="1">
                <a:solidFill>
                  <a:srgbClr val="CC0000"/>
                </a:solidFill>
                <a:ea typeface="华文细黑" panose="02010600040101010101" pitchFamily="2" charset="-122"/>
                <a:sym typeface="Symbol" panose="05050102010706020507" pitchFamily="18" charset="2"/>
              </a:rPr>
              <a:t>b</a:t>
            </a:r>
            <a:r>
              <a:rPr lang="en-US" altLang="zh-CN" b="1" u="sng">
                <a:solidFill>
                  <a:srgbClr val="CC0000"/>
                </a:solidFill>
                <a:ea typeface="华文细黑" panose="02010600040101010101" pitchFamily="2" charset="-122"/>
                <a:sym typeface="Symbol" panose="05050102010706020507" pitchFamily="18" charset="2"/>
              </a:rPr>
              <a:t>ba</a:t>
            </a:r>
            <a:r>
              <a:rPr lang="en-US" altLang="zh-CN" b="1">
                <a:solidFill>
                  <a:srgbClr val="CC0000"/>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t>
            </a:r>
            <a:r>
              <a:rPr lang="en-US" altLang="zh-CN" b="1" u="sng">
                <a:solidFill>
                  <a:srgbClr val="CC0000"/>
                </a:solidFill>
                <a:ea typeface="华文细黑" panose="02010600040101010101" pitchFamily="2" charset="-122"/>
                <a:sym typeface="Symbol" panose="05050102010706020507" pitchFamily="18" charset="2"/>
              </a:rPr>
              <a:t>a</a:t>
            </a:r>
            <a:r>
              <a:rPr lang="en-US" altLang="zh-CN" b="1">
                <a:solidFill>
                  <a:srgbClr val="CC0000"/>
                </a:solidFill>
                <a:ea typeface="华文细黑" panose="02010600040101010101" pitchFamily="2" charset="-122"/>
                <a:sym typeface="Symbol" panose="05050102010706020507" pitchFamily="18" charset="2"/>
              </a:rPr>
              <a:t>bbaa</a:t>
            </a:r>
            <a:endParaRPr lang="en-US" altLang="zh-CN" b="1">
              <a:ea typeface="华文细黑" panose="02010600040101010101" pitchFamily="2" charset="-122"/>
              <a:sym typeface="Symbol" panose="05050102010706020507" pitchFamily="18" charset="2"/>
            </a:endParaRPr>
          </a:p>
          <a:p>
            <a:pPr eaLnBrk="1" hangingPunct="1">
              <a:spcBef>
                <a:spcPct val="50000"/>
              </a:spcBef>
            </a:pPr>
            <a:r>
              <a:rPr lang="en-US" altLang="zh-CN" b="1">
                <a:ea typeface="华文细黑" panose="02010600040101010101" pitchFamily="2" charset="-122"/>
                <a:sym typeface="Symbol" panose="05050102010706020507" pitchFamily="18" charset="2"/>
              </a:rPr>
              <a:t>S</a:t>
            </a:r>
            <a:r>
              <a:rPr lang="en-US" altLang="zh-CN" b="1">
                <a:solidFill>
                  <a:srgbClr val="CC0000"/>
                </a:solidFill>
                <a:ea typeface="华文细黑" panose="02010600040101010101" pitchFamily="2" charset="-122"/>
                <a:sym typeface="Symbol" panose="05050102010706020507" pitchFamily="18" charset="2"/>
              </a:rPr>
              <a:t>a</a:t>
            </a:r>
            <a:r>
              <a:rPr lang="en-US" altLang="zh-CN" b="1">
                <a:solidFill>
                  <a:srgbClr val="0000FF"/>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S</a:t>
            </a:r>
            <a:r>
              <a:rPr lang="en-US" altLang="zh-CN" b="1">
                <a:solidFill>
                  <a:srgbClr val="CC0000"/>
                </a:solidFill>
                <a:ea typeface="华文细黑" panose="02010600040101010101" pitchFamily="2" charset="-122"/>
                <a:sym typeface="Symbol" panose="05050102010706020507" pitchFamily="18" charset="2"/>
              </a:rPr>
              <a:t>a</a:t>
            </a:r>
            <a:r>
              <a:rPr lang="en-US" altLang="zh-CN" b="1" u="sng">
                <a:solidFill>
                  <a:srgbClr val="0000FF"/>
                </a:solidFill>
                <a:ea typeface="华文细黑" panose="02010600040101010101" pitchFamily="2" charset="-122"/>
                <a:sym typeface="Symbol" panose="05050102010706020507" pitchFamily="18" charset="2"/>
              </a:rPr>
              <a:t>S</a:t>
            </a:r>
            <a:r>
              <a:rPr lang="en-US" altLang="zh-CN" b="1" u="sng">
                <a:solidFill>
                  <a:srgbClr val="CC0000"/>
                </a:solidFill>
                <a:ea typeface="华文细黑" panose="02010600040101010101" pitchFamily="2" charset="-122"/>
                <a:sym typeface="Symbol" panose="05050102010706020507" pitchFamily="18" charset="2"/>
              </a:rPr>
              <a:t>b</a:t>
            </a:r>
            <a:r>
              <a:rPr lang="en-US" altLang="zh-CN" b="1" u="sng">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S</a:t>
            </a:r>
            <a:r>
              <a:rPr lang="en-US" altLang="zh-CN" b="1">
                <a:solidFill>
                  <a:srgbClr val="CC0000"/>
                </a:solidFill>
                <a:ea typeface="华文细黑" panose="02010600040101010101" pitchFamily="2" charset="-122"/>
                <a:sym typeface="Symbol" panose="05050102010706020507" pitchFamily="18" charset="2"/>
              </a:rPr>
              <a:t>a</a:t>
            </a:r>
            <a:r>
              <a:rPr lang="en-US" altLang="zh-CN" b="1" u="sng">
                <a:solidFill>
                  <a:srgbClr val="CC0000"/>
                </a:solidFill>
                <a:ea typeface="华文细黑" panose="02010600040101010101" pitchFamily="2" charset="-122"/>
                <a:sym typeface="Symbol" panose="05050102010706020507" pitchFamily="18" charset="2"/>
              </a:rPr>
              <a:t>a</a:t>
            </a:r>
            <a:r>
              <a:rPr lang="en-US" altLang="zh-CN" b="1">
                <a:solidFill>
                  <a:srgbClr val="CC0000"/>
                </a:solidFill>
                <a:ea typeface="华文细黑" panose="02010600040101010101" pitchFamily="2" charset="-122"/>
                <a:sym typeface="Symbol" panose="05050102010706020507" pitchFamily="18" charset="2"/>
              </a:rPr>
              <a:t>b</a:t>
            </a:r>
            <a:r>
              <a:rPr lang="en-US" altLang="zh-CN" b="1">
                <a:solidFill>
                  <a:srgbClr val="0000FF"/>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S</a:t>
            </a:r>
            <a:r>
              <a:rPr lang="en-US" altLang="zh-CN" b="1">
                <a:solidFill>
                  <a:srgbClr val="CC0000"/>
                </a:solidFill>
                <a:ea typeface="华文细黑" panose="02010600040101010101" pitchFamily="2" charset="-122"/>
                <a:sym typeface="Symbol" panose="05050102010706020507" pitchFamily="18" charset="2"/>
              </a:rPr>
              <a:t>aab</a:t>
            </a:r>
            <a:r>
              <a:rPr lang="en-US" altLang="zh-CN" b="1" u="sng">
                <a:solidFill>
                  <a:srgbClr val="CC0000"/>
                </a:solidFill>
                <a:ea typeface="华文细黑" panose="02010600040101010101" pitchFamily="2" charset="-122"/>
                <a:sym typeface="Symbol" panose="05050102010706020507" pitchFamily="18" charset="2"/>
              </a:rPr>
              <a:t>ba</a:t>
            </a:r>
            <a:r>
              <a:rPr lang="en-US" altLang="zh-CN" b="1">
                <a:solidFill>
                  <a:srgbClr val="0000FF"/>
                </a:solidFill>
                <a:ea typeface="华文细黑" panose="02010600040101010101" pitchFamily="2" charset="-122"/>
                <a:sym typeface="Symbol" panose="05050102010706020507" pitchFamily="18" charset="2"/>
              </a:rPr>
              <a:t>S</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aabba</a:t>
            </a:r>
            <a:r>
              <a:rPr lang="en-US" altLang="zh-CN" b="1" u="sng">
                <a:solidFill>
                  <a:srgbClr val="CC0000"/>
                </a:solidFill>
                <a:ea typeface="华文细黑" panose="02010600040101010101" pitchFamily="2" charset="-122"/>
                <a:sym typeface="Symbol" panose="05050102010706020507" pitchFamily="18" charset="2"/>
              </a:rPr>
              <a:t>a</a:t>
            </a:r>
            <a:endParaRPr lang="en-US" altLang="zh-CN" b="1">
              <a:ea typeface="华文细黑" panose="02010600040101010101" pitchFamily="2" charset="-122"/>
              <a:sym typeface="Symbol" panose="05050102010706020507" pitchFamily="18" charset="2"/>
            </a:endParaRPr>
          </a:p>
          <a:p>
            <a:pPr eaLnBrk="1" hangingPunct="1">
              <a:spcBef>
                <a:spcPct val="50000"/>
              </a:spcBef>
            </a:pPr>
            <a:r>
              <a:rPr lang="en-US" altLang="zh-CN" b="1">
                <a:ea typeface="华文细黑" panose="02010600040101010101" pitchFamily="2" charset="-122"/>
                <a:sym typeface="Symbol" panose="05050102010706020507" pitchFamily="18" charset="2"/>
              </a:rPr>
              <a:t>S</a:t>
            </a:r>
            <a:r>
              <a:rPr lang="en-US" altLang="zh-CN" b="1">
                <a:solidFill>
                  <a:srgbClr val="CC0000"/>
                </a:solidFill>
                <a:ea typeface="华文细黑" panose="02010600040101010101" pitchFamily="2" charset="-122"/>
                <a:sym typeface="Symbol" panose="05050102010706020507" pitchFamily="18" charset="2"/>
              </a:rPr>
              <a:t>a</a:t>
            </a:r>
            <a:r>
              <a:rPr lang="en-US" altLang="zh-CN" b="1">
                <a:solidFill>
                  <a:srgbClr val="0000FF"/>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S</a:t>
            </a:r>
            <a:r>
              <a:rPr lang="en-US" altLang="zh-CN" b="1">
                <a:solidFill>
                  <a:srgbClr val="CC0000"/>
                </a:solidFill>
                <a:ea typeface="华文细黑" panose="02010600040101010101" pitchFamily="2" charset="-122"/>
                <a:sym typeface="Symbol" panose="05050102010706020507" pitchFamily="18" charset="2"/>
              </a:rPr>
              <a:t>a</a:t>
            </a:r>
            <a:r>
              <a:rPr lang="en-US" altLang="zh-CN" b="1" u="sng">
                <a:ea typeface="华文细黑" panose="02010600040101010101" pitchFamily="2" charset="-122"/>
                <a:sym typeface="Symbol" panose="05050102010706020507" pitchFamily="18" charset="2"/>
              </a:rPr>
              <a:t>S</a:t>
            </a:r>
            <a:r>
              <a:rPr lang="en-US" altLang="zh-CN" b="1" u="sng">
                <a:solidFill>
                  <a:srgbClr val="CC0000"/>
                </a:solidFill>
                <a:ea typeface="华文细黑" panose="02010600040101010101" pitchFamily="2" charset="-122"/>
                <a:sym typeface="Symbol" panose="05050102010706020507" pitchFamily="18" charset="2"/>
              </a:rPr>
              <a:t>b</a:t>
            </a:r>
            <a:r>
              <a:rPr lang="en-US" altLang="zh-CN" b="1" u="sng">
                <a:ea typeface="华文细黑" panose="02010600040101010101" pitchFamily="2" charset="-122"/>
                <a:sym typeface="Symbol" panose="05050102010706020507" pitchFamily="18" charset="2"/>
              </a:rPr>
              <a:t>A</a:t>
            </a:r>
            <a:r>
              <a:rPr lang="en-US" altLang="zh-CN" b="1">
                <a:solidFill>
                  <a:srgbClr val="0000FF"/>
                </a:solidFill>
                <a:ea typeface="华文细黑" panose="02010600040101010101" pitchFamily="2" charset="-122"/>
                <a:sym typeface="Symbol" panose="05050102010706020507" pitchFamily="18" charset="2"/>
              </a:rPr>
              <a:t>S</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t>
            </a:r>
            <a:r>
              <a:rPr lang="en-US" altLang="zh-CN" b="1">
                <a:solidFill>
                  <a:srgbClr val="0000FF"/>
                </a:solidFill>
                <a:ea typeface="华文细黑" panose="02010600040101010101" pitchFamily="2" charset="-122"/>
                <a:sym typeface="Symbol" panose="05050102010706020507" pitchFamily="18" charset="2"/>
              </a:rPr>
              <a:t>S</a:t>
            </a:r>
            <a:r>
              <a:rPr lang="en-US" altLang="zh-CN" b="1">
                <a:solidFill>
                  <a:srgbClr val="CC0000"/>
                </a:solidFill>
                <a:ea typeface="华文细黑" panose="02010600040101010101" pitchFamily="2" charset="-122"/>
                <a:sym typeface="Symbol" panose="05050102010706020507" pitchFamily="18" charset="2"/>
              </a:rPr>
              <a:t>b</a:t>
            </a:r>
            <a:r>
              <a:rPr lang="en-US" altLang="zh-CN" b="1">
                <a:ea typeface="华文细黑" panose="02010600040101010101" pitchFamily="2" charset="-122"/>
                <a:sym typeface="Symbol" panose="05050102010706020507" pitchFamily="18" charset="2"/>
              </a:rPr>
              <a:t>A</a:t>
            </a:r>
            <a:r>
              <a:rPr lang="en-US" altLang="zh-CN" b="1" u="sng">
                <a:solidFill>
                  <a:srgbClr val="CC0000"/>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t>
            </a:r>
            <a:r>
              <a:rPr lang="en-US" altLang="zh-CN" b="1" u="sng">
                <a:solidFill>
                  <a:srgbClr val="CC0000"/>
                </a:solidFill>
                <a:ea typeface="华文细黑" panose="02010600040101010101" pitchFamily="2" charset="-122"/>
                <a:sym typeface="Symbol" panose="05050102010706020507" pitchFamily="18" charset="2"/>
              </a:rPr>
              <a:t>a</a:t>
            </a:r>
            <a:r>
              <a:rPr lang="en-US" altLang="zh-CN" b="1">
                <a:solidFill>
                  <a:srgbClr val="CC0000"/>
                </a:solidFill>
                <a:ea typeface="华文细黑" panose="02010600040101010101" pitchFamily="2" charset="-122"/>
                <a:sym typeface="Symbol" panose="05050102010706020507" pitchFamily="18" charset="2"/>
              </a:rPr>
              <a:t>b</a:t>
            </a:r>
            <a:r>
              <a:rPr lang="en-US" altLang="zh-CN" b="1">
                <a:solidFill>
                  <a:srgbClr val="0000FF"/>
                </a:solidFill>
                <a:ea typeface="华文细黑" panose="02010600040101010101" pitchFamily="2" charset="-122"/>
                <a:sym typeface="Symbol" panose="05050102010706020507" pitchFamily="18" charset="2"/>
              </a:rPr>
              <a:t>A</a:t>
            </a:r>
            <a:r>
              <a:rPr lang="en-US" altLang="zh-CN" b="1">
                <a:solidFill>
                  <a:srgbClr val="CC0000"/>
                </a:solidFill>
                <a:ea typeface="华文细黑" panose="02010600040101010101" pitchFamily="2" charset="-122"/>
                <a:sym typeface="Symbol" panose="05050102010706020507" pitchFamily="18" charset="2"/>
              </a:rPr>
              <a:t>a</a:t>
            </a:r>
            <a:r>
              <a:rPr lang="en-US" altLang="zh-CN" b="1">
                <a:ea typeface="华文细黑" panose="02010600040101010101" pitchFamily="2" charset="-122"/>
                <a:sym typeface="Symbol" panose="05050102010706020507" pitchFamily="18" charset="2"/>
              </a:rPr>
              <a:t></a:t>
            </a:r>
            <a:r>
              <a:rPr lang="en-US" altLang="zh-CN" b="1">
                <a:solidFill>
                  <a:srgbClr val="CC0000"/>
                </a:solidFill>
                <a:ea typeface="华文细黑" panose="02010600040101010101" pitchFamily="2" charset="-122"/>
                <a:sym typeface="Symbol" panose="05050102010706020507" pitchFamily="18" charset="2"/>
              </a:rPr>
              <a:t>aab</a:t>
            </a:r>
            <a:r>
              <a:rPr lang="en-US" altLang="zh-CN" b="1" u="sng">
                <a:solidFill>
                  <a:srgbClr val="CC0000"/>
                </a:solidFill>
                <a:ea typeface="华文细黑" panose="02010600040101010101" pitchFamily="2" charset="-122"/>
                <a:sym typeface="Symbol" panose="05050102010706020507" pitchFamily="18" charset="2"/>
              </a:rPr>
              <a:t>ba</a:t>
            </a:r>
            <a:r>
              <a:rPr lang="en-US" altLang="zh-CN" b="1">
                <a:solidFill>
                  <a:srgbClr val="CC0000"/>
                </a:solidFill>
                <a:ea typeface="华文细黑" panose="02010600040101010101" pitchFamily="2" charset="-122"/>
                <a:sym typeface="Symbol" panose="05050102010706020507" pitchFamily="18" charset="2"/>
              </a:rPr>
              <a:t>a</a:t>
            </a:r>
            <a:endParaRPr lang="en-US" altLang="zh-CN" b="1">
              <a:ea typeface="华文细黑" panose="02010600040101010101" pitchFamily="2" charset="-122"/>
              <a:sym typeface="Symbol" panose="05050102010706020507" pitchFamily="18" charset="2"/>
            </a:endParaRPr>
          </a:p>
        </p:txBody>
      </p:sp>
      <p:sp>
        <p:nvSpPr>
          <p:cNvPr id="101392" name="Line 16"/>
          <p:cNvSpPr>
            <a:spLocks noChangeShapeType="1"/>
          </p:cNvSpPr>
          <p:nvPr/>
        </p:nvSpPr>
        <p:spPr bwMode="auto">
          <a:xfrm>
            <a:off x="7858125" y="3143250"/>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F13EA9F-A495-45DD-8622-D55839BDB3BC}"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47138" name="Text Box 2"/>
          <p:cNvSpPr txBox="1">
            <a:spLocks noChangeArrowheads="1"/>
          </p:cNvSpPr>
          <p:nvPr/>
        </p:nvSpPr>
        <p:spPr bwMode="auto">
          <a:xfrm>
            <a:off x="533400" y="776288"/>
            <a:ext cx="80010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endParaRPr lang="zh-CN" altLang="zh-CN" sz="3200">
              <a:ea typeface="华文细黑" panose="02010600040101010101" pitchFamily="2" charset="-122"/>
            </a:endParaRPr>
          </a:p>
          <a:p>
            <a:pPr eaLnBrk="1" fontAlgn="ctr" hangingPunct="1">
              <a:spcBef>
                <a:spcPct val="30000"/>
              </a:spcBef>
            </a:pPr>
            <a:r>
              <a:rPr lang="zh-CN" altLang="zh-CN" sz="3200">
                <a:ea typeface="华文细黑" panose="02010600040101010101" pitchFamily="2" charset="-122"/>
              </a:rPr>
              <a:t>      </a:t>
            </a:r>
            <a:r>
              <a:rPr lang="zh-CN" altLang="en-US" sz="3200">
                <a:ea typeface="华文细黑" panose="02010600040101010101" pitchFamily="2" charset="-122"/>
              </a:rPr>
              <a:t>根据推导序列，对每步推导画相应分枝</a:t>
            </a:r>
            <a:endParaRPr lang="zh-CN" altLang="en-US" sz="3200">
              <a:ea typeface="华文细黑" panose="02010600040101010101" pitchFamily="2" charset="-122"/>
              <a:sym typeface="Symbol" panose="05050102010706020507" pitchFamily="18" charset="2"/>
            </a:endParaRPr>
          </a:p>
        </p:txBody>
      </p:sp>
      <p:sp>
        <p:nvSpPr>
          <p:cNvPr id="347139" name="Oval 3"/>
          <p:cNvSpPr>
            <a:spLocks noChangeArrowheads="1"/>
          </p:cNvSpPr>
          <p:nvPr/>
        </p:nvSpPr>
        <p:spPr bwMode="auto">
          <a:xfrm>
            <a:off x="5816600" y="3341688"/>
            <a:ext cx="609600" cy="609600"/>
          </a:xfrm>
          <a:prstGeom prst="ellipse">
            <a:avLst/>
          </a:prstGeom>
          <a:solidFill>
            <a:srgbClr val="CCCC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dirty="0">
                <a:ea typeface="华文细黑" panose="02010600040101010101" pitchFamily="2" charset="-122"/>
              </a:rPr>
              <a:t>A</a:t>
            </a:r>
            <a:endParaRPr lang="en-US" altLang="zh-CN" sz="3200" dirty="0">
              <a:ea typeface="华文细黑" panose="02010600040101010101" pitchFamily="2" charset="-122"/>
            </a:endParaRPr>
          </a:p>
        </p:txBody>
      </p:sp>
      <p:sp>
        <p:nvSpPr>
          <p:cNvPr id="347140" name="Oval 4"/>
          <p:cNvSpPr>
            <a:spLocks noChangeArrowheads="1"/>
          </p:cNvSpPr>
          <p:nvPr/>
        </p:nvSpPr>
        <p:spPr bwMode="auto">
          <a:xfrm>
            <a:off x="5816600" y="2351088"/>
            <a:ext cx="609600" cy="609600"/>
          </a:xfrm>
          <a:prstGeom prst="ellipse">
            <a:avLst/>
          </a:prstGeom>
          <a:solidFill>
            <a:srgbClr val="CCCC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dirty="0">
                <a:ea typeface="华文细黑" panose="02010600040101010101" pitchFamily="2" charset="-122"/>
              </a:rPr>
              <a:t>S</a:t>
            </a:r>
            <a:endParaRPr lang="en-US" altLang="zh-CN" sz="3200" dirty="0">
              <a:ea typeface="华文细黑" panose="02010600040101010101" pitchFamily="2" charset="-122"/>
            </a:endParaRPr>
          </a:p>
        </p:txBody>
      </p:sp>
      <p:sp>
        <p:nvSpPr>
          <p:cNvPr id="347141" name="Oval 5"/>
          <p:cNvSpPr>
            <a:spLocks noChangeArrowheads="1"/>
          </p:cNvSpPr>
          <p:nvPr/>
        </p:nvSpPr>
        <p:spPr bwMode="auto">
          <a:xfrm>
            <a:off x="4597400" y="32654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dirty="0">
                <a:ea typeface="华文细黑" panose="02010600040101010101" pitchFamily="2" charset="-122"/>
              </a:rPr>
              <a:t>a</a:t>
            </a:r>
            <a:endParaRPr lang="en-US" altLang="zh-CN" sz="3200" dirty="0">
              <a:ea typeface="华文细黑" panose="02010600040101010101" pitchFamily="2" charset="-122"/>
            </a:endParaRPr>
          </a:p>
        </p:txBody>
      </p:sp>
      <p:sp>
        <p:nvSpPr>
          <p:cNvPr id="347142" name="Oval 6"/>
          <p:cNvSpPr>
            <a:spLocks noChangeArrowheads="1"/>
          </p:cNvSpPr>
          <p:nvPr/>
        </p:nvSpPr>
        <p:spPr bwMode="auto">
          <a:xfrm>
            <a:off x="7721600" y="32654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solidFill>
                  <a:srgbClr val="3333CC"/>
                </a:solidFill>
                <a:ea typeface="华文细黑" panose="02010600040101010101" pitchFamily="2" charset="-122"/>
              </a:rPr>
              <a:t>S</a:t>
            </a:r>
            <a:endParaRPr lang="en-US" altLang="zh-CN" sz="3200">
              <a:solidFill>
                <a:srgbClr val="3333CC"/>
              </a:solidFill>
              <a:ea typeface="华文细黑" panose="02010600040101010101" pitchFamily="2" charset="-122"/>
            </a:endParaRPr>
          </a:p>
        </p:txBody>
      </p:sp>
      <p:sp>
        <p:nvSpPr>
          <p:cNvPr id="347143" name="Oval 7"/>
          <p:cNvSpPr>
            <a:spLocks noChangeArrowheads="1"/>
          </p:cNvSpPr>
          <p:nvPr/>
        </p:nvSpPr>
        <p:spPr bwMode="auto">
          <a:xfrm>
            <a:off x="5816600" y="44846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b</a:t>
            </a:r>
            <a:endParaRPr lang="en-US" altLang="zh-CN" sz="3200">
              <a:ea typeface="华文细黑" panose="02010600040101010101" pitchFamily="2" charset="-122"/>
            </a:endParaRPr>
          </a:p>
        </p:txBody>
      </p:sp>
      <p:sp>
        <p:nvSpPr>
          <p:cNvPr id="347144" name="Oval 8"/>
          <p:cNvSpPr>
            <a:spLocks noChangeArrowheads="1"/>
          </p:cNvSpPr>
          <p:nvPr/>
        </p:nvSpPr>
        <p:spPr bwMode="auto">
          <a:xfrm>
            <a:off x="4673600" y="4484688"/>
            <a:ext cx="609600" cy="609600"/>
          </a:xfrm>
          <a:prstGeom prst="ellipse">
            <a:avLst/>
          </a:prstGeom>
          <a:solidFill>
            <a:srgbClr val="CCCC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S</a:t>
            </a:r>
            <a:endParaRPr lang="en-US" altLang="zh-CN" sz="3200">
              <a:ea typeface="华文细黑" panose="02010600040101010101" pitchFamily="2" charset="-122"/>
            </a:endParaRPr>
          </a:p>
        </p:txBody>
      </p:sp>
      <p:sp>
        <p:nvSpPr>
          <p:cNvPr id="347145" name="Oval 9"/>
          <p:cNvSpPr>
            <a:spLocks noChangeArrowheads="1"/>
          </p:cNvSpPr>
          <p:nvPr/>
        </p:nvSpPr>
        <p:spPr bwMode="auto">
          <a:xfrm>
            <a:off x="6883400" y="44846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solidFill>
                  <a:srgbClr val="3333CC"/>
                </a:solidFill>
                <a:ea typeface="华文细黑" panose="02010600040101010101" pitchFamily="2" charset="-122"/>
              </a:rPr>
              <a:t>A</a:t>
            </a:r>
            <a:endParaRPr lang="en-US" altLang="zh-CN" sz="3200">
              <a:solidFill>
                <a:srgbClr val="3333CC"/>
              </a:solidFill>
              <a:ea typeface="华文细黑" panose="02010600040101010101" pitchFamily="2" charset="-122"/>
            </a:endParaRPr>
          </a:p>
        </p:txBody>
      </p:sp>
      <p:sp>
        <p:nvSpPr>
          <p:cNvPr id="347146" name="Oval 10"/>
          <p:cNvSpPr>
            <a:spLocks noChangeArrowheads="1"/>
          </p:cNvSpPr>
          <p:nvPr/>
        </p:nvSpPr>
        <p:spPr bwMode="auto">
          <a:xfrm>
            <a:off x="7778750" y="4365625"/>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347147" name="Oval 11"/>
          <p:cNvSpPr>
            <a:spLocks noChangeArrowheads="1"/>
          </p:cNvSpPr>
          <p:nvPr/>
        </p:nvSpPr>
        <p:spPr bwMode="auto">
          <a:xfrm>
            <a:off x="4673600" y="54752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dirty="0">
                <a:ea typeface="华文细黑" panose="02010600040101010101" pitchFamily="2" charset="-122"/>
              </a:rPr>
              <a:t>a</a:t>
            </a:r>
            <a:endParaRPr lang="en-US" altLang="zh-CN" sz="3200" dirty="0">
              <a:ea typeface="华文细黑" panose="02010600040101010101" pitchFamily="2" charset="-122"/>
            </a:endParaRPr>
          </a:p>
        </p:txBody>
      </p:sp>
      <p:sp>
        <p:nvSpPr>
          <p:cNvPr id="347148" name="Oval 12"/>
          <p:cNvSpPr>
            <a:spLocks noChangeArrowheads="1"/>
          </p:cNvSpPr>
          <p:nvPr/>
        </p:nvSpPr>
        <p:spPr bwMode="auto">
          <a:xfrm>
            <a:off x="6350000" y="56276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dirty="0">
                <a:ea typeface="华文细黑" panose="02010600040101010101" pitchFamily="2" charset="-122"/>
              </a:rPr>
              <a:t>b</a:t>
            </a:r>
            <a:endParaRPr lang="en-US" altLang="zh-CN" sz="3200" dirty="0">
              <a:ea typeface="华文细黑" panose="02010600040101010101" pitchFamily="2" charset="-122"/>
            </a:endParaRPr>
          </a:p>
        </p:txBody>
      </p:sp>
      <p:sp>
        <p:nvSpPr>
          <p:cNvPr id="347149" name="Oval 13"/>
          <p:cNvSpPr>
            <a:spLocks noChangeArrowheads="1"/>
          </p:cNvSpPr>
          <p:nvPr/>
        </p:nvSpPr>
        <p:spPr bwMode="auto">
          <a:xfrm>
            <a:off x="7340600" y="555148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dirty="0">
                <a:ea typeface="华文细黑" panose="02010600040101010101" pitchFamily="2" charset="-122"/>
              </a:rPr>
              <a:t>a</a:t>
            </a:r>
            <a:endParaRPr lang="en-US" altLang="zh-CN" sz="3200" dirty="0">
              <a:ea typeface="华文细黑" panose="02010600040101010101" pitchFamily="2" charset="-122"/>
            </a:endParaRPr>
          </a:p>
        </p:txBody>
      </p:sp>
      <p:sp>
        <p:nvSpPr>
          <p:cNvPr id="347150" name="Line 14"/>
          <p:cNvSpPr>
            <a:spLocks noChangeShapeType="1"/>
          </p:cNvSpPr>
          <p:nvPr/>
        </p:nvSpPr>
        <p:spPr bwMode="auto">
          <a:xfrm>
            <a:off x="6121400" y="2960688"/>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1" name="Line 15"/>
          <p:cNvSpPr>
            <a:spLocks noChangeShapeType="1"/>
          </p:cNvSpPr>
          <p:nvPr/>
        </p:nvSpPr>
        <p:spPr bwMode="auto">
          <a:xfrm flipH="1">
            <a:off x="5054600" y="2780928"/>
            <a:ext cx="787648" cy="5290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2" name="Line 16"/>
          <p:cNvSpPr>
            <a:spLocks noChangeShapeType="1"/>
          </p:cNvSpPr>
          <p:nvPr/>
        </p:nvSpPr>
        <p:spPr bwMode="auto">
          <a:xfrm>
            <a:off x="6426200" y="2732088"/>
            <a:ext cx="1371600" cy="6207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3" name="Line 17"/>
          <p:cNvSpPr>
            <a:spLocks noChangeShapeType="1"/>
          </p:cNvSpPr>
          <p:nvPr/>
        </p:nvSpPr>
        <p:spPr bwMode="auto">
          <a:xfrm>
            <a:off x="6121400" y="3951288"/>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4" name="Line 18"/>
          <p:cNvSpPr>
            <a:spLocks noChangeShapeType="1"/>
          </p:cNvSpPr>
          <p:nvPr/>
        </p:nvSpPr>
        <p:spPr bwMode="auto">
          <a:xfrm flipH="1">
            <a:off x="5054600" y="3924301"/>
            <a:ext cx="906461" cy="5667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5" name="Line 19"/>
          <p:cNvSpPr>
            <a:spLocks noChangeShapeType="1"/>
          </p:cNvSpPr>
          <p:nvPr/>
        </p:nvSpPr>
        <p:spPr bwMode="auto">
          <a:xfrm>
            <a:off x="6276977" y="3924301"/>
            <a:ext cx="758823" cy="5778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6" name="Line 20"/>
          <p:cNvSpPr>
            <a:spLocks noChangeShapeType="1"/>
          </p:cNvSpPr>
          <p:nvPr/>
        </p:nvSpPr>
        <p:spPr bwMode="auto">
          <a:xfrm>
            <a:off x="4978400" y="5094288"/>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7" name="Line 21"/>
          <p:cNvSpPr>
            <a:spLocks noChangeShapeType="1"/>
          </p:cNvSpPr>
          <p:nvPr/>
        </p:nvSpPr>
        <p:spPr bwMode="auto">
          <a:xfrm flipH="1">
            <a:off x="6765255" y="5094288"/>
            <a:ext cx="327025"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8" name="Line 22"/>
          <p:cNvSpPr>
            <a:spLocks noChangeShapeType="1"/>
          </p:cNvSpPr>
          <p:nvPr/>
        </p:nvSpPr>
        <p:spPr bwMode="auto">
          <a:xfrm>
            <a:off x="7210425" y="5094288"/>
            <a:ext cx="348777"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59" name="Line 23"/>
          <p:cNvSpPr>
            <a:spLocks noChangeShapeType="1"/>
          </p:cNvSpPr>
          <p:nvPr/>
        </p:nvSpPr>
        <p:spPr bwMode="auto">
          <a:xfrm>
            <a:off x="8066088" y="386080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60" name="Text Box 24"/>
          <p:cNvSpPr txBox="1">
            <a:spLocks noChangeArrowheads="1"/>
          </p:cNvSpPr>
          <p:nvPr/>
        </p:nvSpPr>
        <p:spPr bwMode="auto">
          <a:xfrm>
            <a:off x="1633538" y="3667125"/>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aSbAS</a:t>
            </a:r>
            <a:endParaRPr lang="en-US" altLang="zh-CN" sz="3200">
              <a:ea typeface="华文细黑" panose="02010600040101010101" pitchFamily="2" charset="-122"/>
              <a:sym typeface="Symbol" panose="05050102010706020507" pitchFamily="18" charset="2"/>
            </a:endParaRPr>
          </a:p>
        </p:txBody>
      </p:sp>
      <p:sp>
        <p:nvSpPr>
          <p:cNvPr id="347161" name="Text Box 25"/>
          <p:cNvSpPr txBox="1">
            <a:spLocks noChangeArrowheads="1"/>
          </p:cNvSpPr>
          <p:nvPr/>
        </p:nvSpPr>
        <p:spPr bwMode="auto">
          <a:xfrm>
            <a:off x="1633538" y="4256088"/>
            <a:ext cx="1905000" cy="5889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dirty="0">
                <a:ea typeface="华文细黑" panose="02010600040101010101" pitchFamily="2" charset="-122"/>
              </a:rPr>
              <a:t> </a:t>
            </a:r>
            <a:r>
              <a:rPr lang="zh-CN" altLang="zh-CN" sz="3200" dirty="0">
                <a:ea typeface="华文细黑" panose="02010600040101010101" pitchFamily="2" charset="-122"/>
                <a:sym typeface="Symbol" panose="05050102010706020507" pitchFamily="18" charset="2"/>
              </a:rPr>
              <a:t></a:t>
            </a:r>
            <a:r>
              <a:rPr lang="en-US" altLang="zh-CN" sz="3200" dirty="0" err="1">
                <a:ea typeface="华文细黑" panose="02010600040101010101" pitchFamily="2" charset="-122"/>
                <a:sym typeface="Symbol" panose="05050102010706020507" pitchFamily="18" charset="2"/>
              </a:rPr>
              <a:t>aabAS</a:t>
            </a:r>
            <a:endParaRPr lang="en-US" altLang="zh-CN" sz="3200" dirty="0">
              <a:ea typeface="华文细黑" panose="02010600040101010101" pitchFamily="2" charset="-122"/>
              <a:sym typeface="Symbol" panose="05050102010706020507" pitchFamily="18" charset="2"/>
            </a:endParaRPr>
          </a:p>
        </p:txBody>
      </p:sp>
      <p:sp>
        <p:nvSpPr>
          <p:cNvPr id="347162" name="Text Box 26"/>
          <p:cNvSpPr txBox="1">
            <a:spLocks noChangeArrowheads="1"/>
          </p:cNvSpPr>
          <p:nvPr/>
        </p:nvSpPr>
        <p:spPr bwMode="auto">
          <a:xfrm>
            <a:off x="1633538" y="4886325"/>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aabbaS</a:t>
            </a:r>
            <a:endParaRPr lang="en-US" altLang="zh-CN" sz="3200">
              <a:ea typeface="华文细黑" panose="02010600040101010101" pitchFamily="2" charset="-122"/>
              <a:sym typeface="Symbol" panose="05050102010706020507" pitchFamily="18" charset="2"/>
            </a:endParaRPr>
          </a:p>
        </p:txBody>
      </p:sp>
      <p:sp>
        <p:nvSpPr>
          <p:cNvPr id="347163" name="Text Box 27"/>
          <p:cNvSpPr txBox="1">
            <a:spLocks noChangeArrowheads="1"/>
          </p:cNvSpPr>
          <p:nvPr/>
        </p:nvSpPr>
        <p:spPr bwMode="auto">
          <a:xfrm>
            <a:off x="1633538" y="5495925"/>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dirty="0">
                <a:ea typeface="华文细黑" panose="02010600040101010101" pitchFamily="2" charset="-122"/>
              </a:rPr>
              <a:t> </a:t>
            </a:r>
            <a:r>
              <a:rPr lang="zh-CN" altLang="zh-CN" sz="3200" dirty="0">
                <a:ea typeface="华文细黑" panose="02010600040101010101" pitchFamily="2" charset="-122"/>
                <a:sym typeface="Symbol" panose="05050102010706020507" pitchFamily="18" charset="2"/>
              </a:rPr>
              <a:t></a:t>
            </a:r>
            <a:r>
              <a:rPr lang="en-US" altLang="zh-CN" sz="3200" dirty="0" err="1">
                <a:ea typeface="华文细黑" panose="02010600040101010101" pitchFamily="2" charset="-122"/>
                <a:sym typeface="Symbol" panose="05050102010706020507" pitchFamily="18" charset="2"/>
              </a:rPr>
              <a:t>aabbaa</a:t>
            </a:r>
            <a:endParaRPr lang="en-US" altLang="zh-CN" sz="3200" dirty="0">
              <a:ea typeface="华文细黑" panose="02010600040101010101" pitchFamily="2" charset="-122"/>
              <a:sym typeface="Symbol" panose="05050102010706020507" pitchFamily="18" charset="2"/>
            </a:endParaRPr>
          </a:p>
        </p:txBody>
      </p:sp>
      <p:sp>
        <p:nvSpPr>
          <p:cNvPr id="347164" name="Text Box 28"/>
          <p:cNvSpPr txBox="1">
            <a:spLocks noChangeArrowheads="1"/>
          </p:cNvSpPr>
          <p:nvPr/>
        </p:nvSpPr>
        <p:spPr bwMode="auto">
          <a:xfrm>
            <a:off x="1633538" y="3057525"/>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dirty="0">
                <a:ea typeface="华文细黑" panose="02010600040101010101" pitchFamily="2" charset="-122"/>
              </a:rPr>
              <a:t>  </a:t>
            </a:r>
            <a:r>
              <a:rPr lang="zh-CN" altLang="zh-CN" sz="3200" dirty="0">
                <a:ea typeface="华文细黑" panose="02010600040101010101" pitchFamily="2" charset="-122"/>
                <a:sym typeface="Symbol" panose="05050102010706020507" pitchFamily="18" charset="2"/>
              </a:rPr>
              <a:t></a:t>
            </a:r>
            <a:r>
              <a:rPr lang="en-US" altLang="zh-CN" sz="3200" dirty="0" err="1">
                <a:ea typeface="华文细黑" panose="02010600040101010101" pitchFamily="2" charset="-122"/>
                <a:sym typeface="Symbol" panose="05050102010706020507" pitchFamily="18" charset="2"/>
              </a:rPr>
              <a:t>aAS</a:t>
            </a:r>
            <a:endParaRPr lang="en-US" altLang="zh-CN" sz="3200" dirty="0">
              <a:ea typeface="华文细黑" panose="02010600040101010101" pitchFamily="2" charset="-122"/>
              <a:sym typeface="Symbol" panose="05050102010706020507" pitchFamily="18" charset="2"/>
            </a:endParaRPr>
          </a:p>
        </p:txBody>
      </p:sp>
      <p:sp>
        <p:nvSpPr>
          <p:cNvPr id="347165" name="Line 29"/>
          <p:cNvSpPr>
            <a:spLocks noChangeShapeType="1"/>
          </p:cNvSpPr>
          <p:nvPr/>
        </p:nvSpPr>
        <p:spPr bwMode="auto">
          <a:xfrm>
            <a:off x="3995738" y="2884488"/>
            <a:ext cx="0" cy="2971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7166" name="Text Box 30"/>
          <p:cNvSpPr txBox="1">
            <a:spLocks noChangeArrowheads="1"/>
          </p:cNvSpPr>
          <p:nvPr/>
        </p:nvSpPr>
        <p:spPr bwMode="auto">
          <a:xfrm>
            <a:off x="1633538" y="2447925"/>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en-US" altLang="zh-CN" sz="3200">
                <a:ea typeface="华文细黑" panose="02010600040101010101" pitchFamily="2" charset="-122"/>
              </a:rPr>
              <a:t>S</a:t>
            </a:r>
            <a:endParaRPr lang="en-US" altLang="zh-CN" sz="3200">
              <a:ea typeface="华文细黑" panose="02010600040101010101" pitchFamily="2" charset="-122"/>
              <a:sym typeface="Symbol" panose="05050102010706020507" pitchFamily="18" charset="2"/>
            </a:endParaRPr>
          </a:p>
        </p:txBody>
      </p:sp>
      <p:sp>
        <p:nvSpPr>
          <p:cNvPr id="102432" name="Rectangle 31"/>
          <p:cNvSpPr>
            <a:spLocks noGrp="1" noChangeArrowheads="1"/>
          </p:cNvSpPr>
          <p:nvPr>
            <p:ph type="title" idx="4294967295"/>
          </p:nvPr>
        </p:nvSpPr>
        <p:spPr>
          <a:xfrm>
            <a:off x="827088" y="620713"/>
            <a:ext cx="7696200" cy="647700"/>
          </a:xfrm>
          <a:noFill/>
        </p:spPr>
        <p:txBody>
          <a:bodyPr/>
          <a:lstStyle/>
          <a:p>
            <a:pPr eaLnBrk="1" hangingPunct="1"/>
            <a:r>
              <a:rPr lang="en-US" altLang="zh-CN" sz="2900" b="1" dirty="0">
                <a:solidFill>
                  <a:schemeClr val="bg2"/>
                </a:solidFill>
                <a:latin typeface="华文细黑" panose="02010600040101010101" pitchFamily="2" charset="-122"/>
              </a:rPr>
              <a:t> </a:t>
            </a:r>
            <a:r>
              <a:rPr lang="zh-CN" altLang="en-US" sz="3600" b="1" dirty="0">
                <a:solidFill>
                  <a:schemeClr val="accent2"/>
                </a:solidFill>
                <a:latin typeface="华文细黑" panose="02010600040101010101" pitchFamily="2" charset="-122"/>
              </a:rPr>
              <a:t>二 如何画出分析树   </a:t>
            </a:r>
            <a:r>
              <a:rPr lang="en-US" altLang="zh-CN" sz="3600" b="1" dirty="0">
                <a:solidFill>
                  <a:schemeClr val="accent2"/>
                </a:solidFill>
                <a:latin typeface="华文细黑" panose="02010600040101010101" pitchFamily="2" charset="-122"/>
              </a:rPr>
              <a:t>(</a:t>
            </a:r>
            <a:r>
              <a:rPr lang="zh-CN" altLang="en-US" sz="3600" b="1" dirty="0">
                <a:solidFill>
                  <a:schemeClr val="accent2"/>
                </a:solidFill>
                <a:latin typeface="华文细黑" panose="02010600040101010101" pitchFamily="2" charset="-122"/>
              </a:rPr>
              <a:t>自顶向下）</a:t>
            </a:r>
            <a:endParaRPr lang="zh-CN" altLang="en-US" sz="3600" b="1" dirty="0">
              <a:solidFill>
                <a:schemeClr val="accent2"/>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8"/>
                                        </p:tgtEl>
                                        <p:attrNameLst>
                                          <p:attrName>style.visibility</p:attrName>
                                        </p:attrNameLst>
                                      </p:cBhvr>
                                      <p:to>
                                        <p:strVal val="visible"/>
                                      </p:to>
                                    </p:set>
                                    <p:anim calcmode="lin" valueType="num">
                                      <p:cBhvr additive="base">
                                        <p:cTn id="7" dur="500" fill="hold"/>
                                        <p:tgtEl>
                                          <p:spTgt spid="347138"/>
                                        </p:tgtEl>
                                        <p:attrNameLst>
                                          <p:attrName>ppt_x</p:attrName>
                                        </p:attrNameLst>
                                      </p:cBhvr>
                                      <p:tavLst>
                                        <p:tav tm="0">
                                          <p:val>
                                            <p:strVal val="0-#ppt_w/2"/>
                                          </p:val>
                                        </p:tav>
                                        <p:tav tm="100000">
                                          <p:val>
                                            <p:strVal val="#ppt_x"/>
                                          </p:val>
                                        </p:tav>
                                      </p:tavLst>
                                    </p:anim>
                                    <p:anim calcmode="lin" valueType="num">
                                      <p:cBhvr additive="base">
                                        <p:cTn id="8" dur="500" fill="hold"/>
                                        <p:tgtEl>
                                          <p:spTgt spid="3471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47166"/>
                                        </p:tgtEl>
                                        <p:attrNameLst>
                                          <p:attrName>style.visibility</p:attrName>
                                        </p:attrNameLst>
                                      </p:cBhvr>
                                      <p:to>
                                        <p:strVal val="visible"/>
                                      </p:to>
                                    </p:set>
                                    <p:animEffect transition="in" filter="wipe(left)">
                                      <p:cBhvr>
                                        <p:cTn id="13" dur="500"/>
                                        <p:tgtEl>
                                          <p:spTgt spid="34716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347140"/>
                                        </p:tgtEl>
                                        <p:attrNameLst>
                                          <p:attrName>style.visibility</p:attrName>
                                        </p:attrNameLst>
                                      </p:cBhvr>
                                      <p:to>
                                        <p:strVal val="visible"/>
                                      </p:to>
                                    </p:set>
                                    <p:animEffect transition="in" filter="wipe(up)">
                                      <p:cBhvr>
                                        <p:cTn id="17" dur="500"/>
                                        <p:tgtEl>
                                          <p:spTgt spid="3471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7164"/>
                                        </p:tgtEl>
                                        <p:attrNameLst>
                                          <p:attrName>style.visibility</p:attrName>
                                        </p:attrNameLst>
                                      </p:cBhvr>
                                      <p:to>
                                        <p:strVal val="visible"/>
                                      </p:to>
                                    </p:set>
                                    <p:animEffect transition="in" filter="wipe(left)">
                                      <p:cBhvr>
                                        <p:cTn id="22" dur="500"/>
                                        <p:tgtEl>
                                          <p:spTgt spid="347164"/>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47151"/>
                                        </p:tgtEl>
                                        <p:attrNameLst>
                                          <p:attrName>style.visibility</p:attrName>
                                        </p:attrNameLst>
                                      </p:cBhvr>
                                      <p:to>
                                        <p:strVal val="visible"/>
                                      </p:to>
                                    </p:set>
                                    <p:animEffect transition="in" filter="wipe(up)">
                                      <p:cBhvr>
                                        <p:cTn id="26" dur="500"/>
                                        <p:tgtEl>
                                          <p:spTgt spid="34715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47150"/>
                                        </p:tgtEl>
                                        <p:attrNameLst>
                                          <p:attrName>style.visibility</p:attrName>
                                        </p:attrNameLst>
                                      </p:cBhvr>
                                      <p:to>
                                        <p:strVal val="visible"/>
                                      </p:to>
                                    </p:set>
                                    <p:animEffect transition="in" filter="wipe(up)">
                                      <p:cBhvr>
                                        <p:cTn id="29" dur="500"/>
                                        <p:tgtEl>
                                          <p:spTgt spid="347150"/>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47152"/>
                                        </p:tgtEl>
                                        <p:attrNameLst>
                                          <p:attrName>style.visibility</p:attrName>
                                        </p:attrNameLst>
                                      </p:cBhvr>
                                      <p:to>
                                        <p:strVal val="visible"/>
                                      </p:to>
                                    </p:set>
                                    <p:animEffect transition="in" filter="wipe(up)">
                                      <p:cBhvr>
                                        <p:cTn id="32" dur="500"/>
                                        <p:tgtEl>
                                          <p:spTgt spid="347152"/>
                                        </p:tgtEl>
                                      </p:cBhvr>
                                    </p:animEffec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347141"/>
                                        </p:tgtEl>
                                        <p:attrNameLst>
                                          <p:attrName>style.visibility</p:attrName>
                                        </p:attrNameLst>
                                      </p:cBhvr>
                                      <p:to>
                                        <p:strVal val="visible"/>
                                      </p:to>
                                    </p:set>
                                    <p:animEffect transition="in" filter="wipe(up)">
                                      <p:cBhvr>
                                        <p:cTn id="36" dur="500"/>
                                        <p:tgtEl>
                                          <p:spTgt spid="347141"/>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47139"/>
                                        </p:tgtEl>
                                        <p:attrNameLst>
                                          <p:attrName>style.visibility</p:attrName>
                                        </p:attrNameLst>
                                      </p:cBhvr>
                                      <p:to>
                                        <p:strVal val="visible"/>
                                      </p:to>
                                    </p:set>
                                    <p:animEffect transition="in" filter="wipe(up)">
                                      <p:cBhvr>
                                        <p:cTn id="39" dur="500"/>
                                        <p:tgtEl>
                                          <p:spTgt spid="34713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7142"/>
                                        </p:tgtEl>
                                        <p:attrNameLst>
                                          <p:attrName>style.visibility</p:attrName>
                                        </p:attrNameLst>
                                      </p:cBhvr>
                                      <p:to>
                                        <p:strVal val="visible"/>
                                      </p:to>
                                    </p:set>
                                    <p:animEffect transition="in" filter="wipe(up)">
                                      <p:cBhvr>
                                        <p:cTn id="42" dur="500"/>
                                        <p:tgtEl>
                                          <p:spTgt spid="3471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7160"/>
                                        </p:tgtEl>
                                        <p:attrNameLst>
                                          <p:attrName>style.visibility</p:attrName>
                                        </p:attrNameLst>
                                      </p:cBhvr>
                                      <p:to>
                                        <p:strVal val="visible"/>
                                      </p:to>
                                    </p:set>
                                    <p:animEffect transition="in" filter="wipe(left)">
                                      <p:cBhvr>
                                        <p:cTn id="47" dur="500"/>
                                        <p:tgtEl>
                                          <p:spTgt spid="347160"/>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47154"/>
                                        </p:tgtEl>
                                        <p:attrNameLst>
                                          <p:attrName>style.visibility</p:attrName>
                                        </p:attrNameLst>
                                      </p:cBhvr>
                                      <p:to>
                                        <p:strVal val="visible"/>
                                      </p:to>
                                    </p:set>
                                    <p:animEffect transition="in" filter="wipe(up)">
                                      <p:cBhvr>
                                        <p:cTn id="51" dur="500"/>
                                        <p:tgtEl>
                                          <p:spTgt spid="34715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47153"/>
                                        </p:tgtEl>
                                        <p:attrNameLst>
                                          <p:attrName>style.visibility</p:attrName>
                                        </p:attrNameLst>
                                      </p:cBhvr>
                                      <p:to>
                                        <p:strVal val="visible"/>
                                      </p:to>
                                    </p:set>
                                    <p:animEffect transition="in" filter="wipe(up)">
                                      <p:cBhvr>
                                        <p:cTn id="54" dur="500"/>
                                        <p:tgtEl>
                                          <p:spTgt spid="3471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47155"/>
                                        </p:tgtEl>
                                        <p:attrNameLst>
                                          <p:attrName>style.visibility</p:attrName>
                                        </p:attrNameLst>
                                      </p:cBhvr>
                                      <p:to>
                                        <p:strVal val="visible"/>
                                      </p:to>
                                    </p:set>
                                    <p:animEffect transition="in" filter="wipe(up)">
                                      <p:cBhvr>
                                        <p:cTn id="57" dur="500"/>
                                        <p:tgtEl>
                                          <p:spTgt spid="347155"/>
                                        </p:tgtEl>
                                      </p:cBhvr>
                                    </p:animEffect>
                                  </p:childTnLst>
                                </p:cTn>
                              </p:par>
                            </p:childTnLst>
                          </p:cTn>
                        </p:par>
                        <p:par>
                          <p:cTn id="58" fill="hold">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347144"/>
                                        </p:tgtEl>
                                        <p:attrNameLst>
                                          <p:attrName>style.visibility</p:attrName>
                                        </p:attrNameLst>
                                      </p:cBhvr>
                                      <p:to>
                                        <p:strVal val="visible"/>
                                      </p:to>
                                    </p:set>
                                    <p:animEffect transition="in" filter="wipe(up)">
                                      <p:cBhvr>
                                        <p:cTn id="61" dur="500"/>
                                        <p:tgtEl>
                                          <p:spTgt spid="347144"/>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47143"/>
                                        </p:tgtEl>
                                        <p:attrNameLst>
                                          <p:attrName>style.visibility</p:attrName>
                                        </p:attrNameLst>
                                      </p:cBhvr>
                                      <p:to>
                                        <p:strVal val="visible"/>
                                      </p:to>
                                    </p:set>
                                    <p:animEffect transition="in" filter="wipe(up)">
                                      <p:cBhvr>
                                        <p:cTn id="64" dur="500"/>
                                        <p:tgtEl>
                                          <p:spTgt spid="347143"/>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47145"/>
                                        </p:tgtEl>
                                        <p:attrNameLst>
                                          <p:attrName>style.visibility</p:attrName>
                                        </p:attrNameLst>
                                      </p:cBhvr>
                                      <p:to>
                                        <p:strVal val="visible"/>
                                      </p:to>
                                    </p:set>
                                    <p:animEffect transition="in" filter="wipe(up)">
                                      <p:cBhvr>
                                        <p:cTn id="67" dur="500"/>
                                        <p:tgtEl>
                                          <p:spTgt spid="34714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47161"/>
                                        </p:tgtEl>
                                        <p:attrNameLst>
                                          <p:attrName>style.visibility</p:attrName>
                                        </p:attrNameLst>
                                      </p:cBhvr>
                                      <p:to>
                                        <p:strVal val="visible"/>
                                      </p:to>
                                    </p:set>
                                    <p:animEffect transition="in" filter="wipe(left)">
                                      <p:cBhvr>
                                        <p:cTn id="72" dur="500"/>
                                        <p:tgtEl>
                                          <p:spTgt spid="347161"/>
                                        </p:tgtEl>
                                      </p:cBhvr>
                                    </p:animEffec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347156"/>
                                        </p:tgtEl>
                                        <p:attrNameLst>
                                          <p:attrName>style.visibility</p:attrName>
                                        </p:attrNameLst>
                                      </p:cBhvr>
                                      <p:to>
                                        <p:strVal val="visible"/>
                                      </p:to>
                                    </p:set>
                                    <p:animEffect transition="in" filter="wipe(up)">
                                      <p:cBhvr>
                                        <p:cTn id="76" dur="500"/>
                                        <p:tgtEl>
                                          <p:spTgt spid="347156"/>
                                        </p:tgtEl>
                                      </p:cBhvr>
                                    </p:animEffect>
                                  </p:childTnLst>
                                </p:cTn>
                              </p:par>
                            </p:childTnLst>
                          </p:cTn>
                        </p:par>
                        <p:par>
                          <p:cTn id="77" fill="hold">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347147"/>
                                        </p:tgtEl>
                                        <p:attrNameLst>
                                          <p:attrName>style.visibility</p:attrName>
                                        </p:attrNameLst>
                                      </p:cBhvr>
                                      <p:to>
                                        <p:strVal val="visible"/>
                                      </p:to>
                                    </p:set>
                                    <p:animEffect transition="in" filter="wipe(up)">
                                      <p:cBhvr>
                                        <p:cTn id="80" dur="500"/>
                                        <p:tgtEl>
                                          <p:spTgt spid="34714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47162"/>
                                        </p:tgtEl>
                                        <p:attrNameLst>
                                          <p:attrName>style.visibility</p:attrName>
                                        </p:attrNameLst>
                                      </p:cBhvr>
                                      <p:to>
                                        <p:strVal val="visible"/>
                                      </p:to>
                                    </p:set>
                                    <p:animEffect transition="in" filter="wipe(left)">
                                      <p:cBhvr>
                                        <p:cTn id="85" dur="500"/>
                                        <p:tgtEl>
                                          <p:spTgt spid="347162"/>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347157"/>
                                        </p:tgtEl>
                                        <p:attrNameLst>
                                          <p:attrName>style.visibility</p:attrName>
                                        </p:attrNameLst>
                                      </p:cBhvr>
                                      <p:to>
                                        <p:strVal val="visible"/>
                                      </p:to>
                                    </p:set>
                                    <p:animEffect transition="in" filter="wipe(up)">
                                      <p:cBhvr>
                                        <p:cTn id="89" dur="500"/>
                                        <p:tgtEl>
                                          <p:spTgt spid="347157"/>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47158"/>
                                        </p:tgtEl>
                                        <p:attrNameLst>
                                          <p:attrName>style.visibility</p:attrName>
                                        </p:attrNameLst>
                                      </p:cBhvr>
                                      <p:to>
                                        <p:strVal val="visible"/>
                                      </p:to>
                                    </p:set>
                                    <p:animEffect transition="in" filter="wipe(up)">
                                      <p:cBhvr>
                                        <p:cTn id="92" dur="500"/>
                                        <p:tgtEl>
                                          <p:spTgt spid="347158"/>
                                        </p:tgtEl>
                                      </p:cBhvr>
                                    </p:animEffect>
                                  </p:childTnLst>
                                </p:cTn>
                              </p:par>
                            </p:childTnLst>
                          </p:cTn>
                        </p:par>
                        <p:par>
                          <p:cTn id="93" fill="hold">
                            <p:stCondLst>
                              <p:cond delay="1000"/>
                            </p:stCondLst>
                            <p:childTnLst>
                              <p:par>
                                <p:cTn id="94" presetID="22" presetClass="entr" presetSubtype="1" fill="hold" grpId="0" nodeType="afterEffect">
                                  <p:stCondLst>
                                    <p:cond delay="0"/>
                                  </p:stCondLst>
                                  <p:childTnLst>
                                    <p:set>
                                      <p:cBhvr>
                                        <p:cTn id="95" dur="1" fill="hold">
                                          <p:stCondLst>
                                            <p:cond delay="0"/>
                                          </p:stCondLst>
                                        </p:cTn>
                                        <p:tgtEl>
                                          <p:spTgt spid="347148"/>
                                        </p:tgtEl>
                                        <p:attrNameLst>
                                          <p:attrName>style.visibility</p:attrName>
                                        </p:attrNameLst>
                                      </p:cBhvr>
                                      <p:to>
                                        <p:strVal val="visible"/>
                                      </p:to>
                                    </p:set>
                                    <p:animEffect transition="in" filter="wipe(up)">
                                      <p:cBhvr>
                                        <p:cTn id="96" dur="500"/>
                                        <p:tgtEl>
                                          <p:spTgt spid="347148"/>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347149"/>
                                        </p:tgtEl>
                                        <p:attrNameLst>
                                          <p:attrName>style.visibility</p:attrName>
                                        </p:attrNameLst>
                                      </p:cBhvr>
                                      <p:to>
                                        <p:strVal val="visible"/>
                                      </p:to>
                                    </p:set>
                                    <p:animEffect transition="in" filter="wipe(up)">
                                      <p:cBhvr>
                                        <p:cTn id="99" dur="500"/>
                                        <p:tgtEl>
                                          <p:spTgt spid="34714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47163"/>
                                        </p:tgtEl>
                                        <p:attrNameLst>
                                          <p:attrName>style.visibility</p:attrName>
                                        </p:attrNameLst>
                                      </p:cBhvr>
                                      <p:to>
                                        <p:strVal val="visible"/>
                                      </p:to>
                                    </p:set>
                                    <p:animEffect transition="in" filter="wipe(left)">
                                      <p:cBhvr>
                                        <p:cTn id="104" dur="500"/>
                                        <p:tgtEl>
                                          <p:spTgt spid="347163"/>
                                        </p:tgtEl>
                                      </p:cBhvr>
                                    </p:animEffect>
                                  </p:childTnLst>
                                </p:cTn>
                              </p:par>
                            </p:childTnLst>
                          </p:cTn>
                        </p:par>
                        <p:par>
                          <p:cTn id="105" fill="hold">
                            <p:stCondLst>
                              <p:cond delay="500"/>
                            </p:stCondLst>
                            <p:childTnLst>
                              <p:par>
                                <p:cTn id="106" presetID="22" presetClass="entr" presetSubtype="1" fill="hold" grpId="0" nodeType="afterEffect">
                                  <p:stCondLst>
                                    <p:cond delay="0"/>
                                  </p:stCondLst>
                                  <p:childTnLst>
                                    <p:set>
                                      <p:cBhvr>
                                        <p:cTn id="107" dur="1" fill="hold">
                                          <p:stCondLst>
                                            <p:cond delay="0"/>
                                          </p:stCondLst>
                                        </p:cTn>
                                        <p:tgtEl>
                                          <p:spTgt spid="347159"/>
                                        </p:tgtEl>
                                        <p:attrNameLst>
                                          <p:attrName>style.visibility</p:attrName>
                                        </p:attrNameLst>
                                      </p:cBhvr>
                                      <p:to>
                                        <p:strVal val="visible"/>
                                      </p:to>
                                    </p:set>
                                    <p:animEffect transition="in" filter="wipe(up)">
                                      <p:cBhvr>
                                        <p:cTn id="108" dur="500"/>
                                        <p:tgtEl>
                                          <p:spTgt spid="347159"/>
                                        </p:tgtEl>
                                      </p:cBhvr>
                                    </p:animEffect>
                                  </p:childTnLst>
                                </p:cTn>
                              </p:par>
                            </p:childTnLst>
                          </p:cTn>
                        </p:par>
                        <p:par>
                          <p:cTn id="109" fill="hold">
                            <p:stCondLst>
                              <p:cond delay="1000"/>
                            </p:stCondLst>
                            <p:childTnLst>
                              <p:par>
                                <p:cTn id="110" presetID="22" presetClass="entr" presetSubtype="1" fill="hold" grpId="0" nodeType="afterEffect">
                                  <p:stCondLst>
                                    <p:cond delay="0"/>
                                  </p:stCondLst>
                                  <p:childTnLst>
                                    <p:set>
                                      <p:cBhvr>
                                        <p:cTn id="111" dur="1" fill="hold">
                                          <p:stCondLst>
                                            <p:cond delay="0"/>
                                          </p:stCondLst>
                                        </p:cTn>
                                        <p:tgtEl>
                                          <p:spTgt spid="347146"/>
                                        </p:tgtEl>
                                        <p:attrNameLst>
                                          <p:attrName>style.visibility</p:attrName>
                                        </p:attrNameLst>
                                      </p:cBhvr>
                                      <p:to>
                                        <p:strVal val="visible"/>
                                      </p:to>
                                    </p:set>
                                    <p:animEffect transition="in" filter="wipe(up)">
                                      <p:cBhvr>
                                        <p:cTn id="112" dur="500"/>
                                        <p:tgtEl>
                                          <p:spTgt spid="347146"/>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347165"/>
                                        </p:tgtEl>
                                        <p:attrNameLst>
                                          <p:attrName>style.visibility</p:attrName>
                                        </p:attrNameLst>
                                      </p:cBhvr>
                                      <p:to>
                                        <p:strVal val="visible"/>
                                      </p:to>
                                    </p:set>
                                    <p:animEffect transition="in" filter="wipe(up)">
                                      <p:cBhvr>
                                        <p:cTn id="115" dur="500"/>
                                        <p:tgtEl>
                                          <p:spTgt spid="347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p:bldP spid="347139" grpId="0" animBg="1"/>
      <p:bldP spid="347140" grpId="0" animBg="1"/>
      <p:bldP spid="347141" grpId="0" animBg="1"/>
      <p:bldP spid="347142" grpId="0" animBg="1"/>
      <p:bldP spid="347143" grpId="0" animBg="1"/>
      <p:bldP spid="347144" grpId="0" animBg="1"/>
      <p:bldP spid="347145" grpId="0" animBg="1"/>
      <p:bldP spid="347146" grpId="0" animBg="1"/>
      <p:bldP spid="347147" grpId="0" animBg="1"/>
      <p:bldP spid="347148" grpId="0" animBg="1"/>
      <p:bldP spid="347149" grpId="0" animBg="1"/>
      <p:bldP spid="347150" grpId="0" animBg="1"/>
      <p:bldP spid="347151" grpId="0" animBg="1"/>
      <p:bldP spid="347152" grpId="0" animBg="1"/>
      <p:bldP spid="347153" grpId="0" animBg="1"/>
      <p:bldP spid="347154" grpId="0" animBg="1"/>
      <p:bldP spid="347155" grpId="0" animBg="1"/>
      <p:bldP spid="347156" grpId="0" animBg="1"/>
      <p:bldP spid="347157" grpId="0" animBg="1"/>
      <p:bldP spid="347158" grpId="0" animBg="1"/>
      <p:bldP spid="347159" grpId="0" animBg="1"/>
      <p:bldP spid="347160" grpId="0" animBg="1"/>
      <p:bldP spid="347161" grpId="0" animBg="1"/>
      <p:bldP spid="347162" grpId="0" animBg="1"/>
      <p:bldP spid="347163" grpId="0" animBg="1"/>
      <p:bldP spid="347164" grpId="0" animBg="1"/>
      <p:bldP spid="347165" grpId="0" animBg="1"/>
      <p:bldP spid="34716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2A10EE2-AC2A-4B1F-B484-A3D4EB155AD7}"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348162" name="Text Box 2"/>
          <p:cNvSpPr txBox="1">
            <a:spLocks noChangeArrowheads="1"/>
          </p:cNvSpPr>
          <p:nvPr/>
        </p:nvSpPr>
        <p:spPr bwMode="auto">
          <a:xfrm>
            <a:off x="533400" y="703263"/>
            <a:ext cx="80010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endParaRPr lang="zh-CN" altLang="zh-CN" sz="3200">
              <a:ea typeface="华文细黑" panose="02010600040101010101" pitchFamily="2" charset="-122"/>
            </a:endParaRPr>
          </a:p>
          <a:p>
            <a:pPr eaLnBrk="1" fontAlgn="ctr" hangingPunct="1">
              <a:spcBef>
                <a:spcPct val="30000"/>
              </a:spcBef>
            </a:pPr>
            <a:r>
              <a:rPr lang="zh-CN" altLang="zh-CN" sz="3200">
                <a:ea typeface="华文细黑" panose="02010600040101010101" pitchFamily="2" charset="-122"/>
              </a:rPr>
              <a:t>      </a:t>
            </a:r>
            <a:r>
              <a:rPr lang="zh-CN" altLang="en-US" sz="3200">
                <a:ea typeface="华文细黑" panose="02010600040101010101" pitchFamily="2" charset="-122"/>
              </a:rPr>
              <a:t>根据归约序列，对每步归约画相应分枝</a:t>
            </a:r>
            <a:endParaRPr lang="zh-CN" altLang="en-US" sz="3200">
              <a:ea typeface="华文细黑" panose="02010600040101010101" pitchFamily="2" charset="-122"/>
            </a:endParaRPr>
          </a:p>
        </p:txBody>
      </p:sp>
      <p:sp>
        <p:nvSpPr>
          <p:cNvPr id="348163" name="Oval 3"/>
          <p:cNvSpPr>
            <a:spLocks noChangeArrowheads="1"/>
          </p:cNvSpPr>
          <p:nvPr/>
        </p:nvSpPr>
        <p:spPr bwMode="auto">
          <a:xfrm>
            <a:off x="5562600" y="30543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348164" name="Oval 4"/>
          <p:cNvSpPr>
            <a:spLocks noChangeArrowheads="1"/>
          </p:cNvSpPr>
          <p:nvPr/>
        </p:nvSpPr>
        <p:spPr bwMode="auto">
          <a:xfrm>
            <a:off x="5562600" y="20637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S</a:t>
            </a:r>
            <a:endParaRPr lang="en-US" altLang="zh-CN" sz="3200">
              <a:ea typeface="华文细黑" panose="02010600040101010101" pitchFamily="2" charset="-122"/>
            </a:endParaRPr>
          </a:p>
        </p:txBody>
      </p:sp>
      <p:sp>
        <p:nvSpPr>
          <p:cNvPr id="348165" name="Oval 5"/>
          <p:cNvSpPr>
            <a:spLocks noChangeArrowheads="1"/>
          </p:cNvSpPr>
          <p:nvPr/>
        </p:nvSpPr>
        <p:spPr bwMode="auto">
          <a:xfrm>
            <a:off x="3995738" y="2878138"/>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348166" name="Oval 6"/>
          <p:cNvSpPr>
            <a:spLocks noChangeArrowheads="1"/>
          </p:cNvSpPr>
          <p:nvPr/>
        </p:nvSpPr>
        <p:spPr bwMode="auto">
          <a:xfrm>
            <a:off x="7467600" y="29781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S</a:t>
            </a:r>
            <a:endParaRPr lang="en-US" altLang="zh-CN" sz="3200">
              <a:ea typeface="华文细黑" panose="02010600040101010101" pitchFamily="2" charset="-122"/>
            </a:endParaRPr>
          </a:p>
        </p:txBody>
      </p:sp>
      <p:sp>
        <p:nvSpPr>
          <p:cNvPr id="348167" name="Oval 7"/>
          <p:cNvSpPr>
            <a:spLocks noChangeArrowheads="1"/>
          </p:cNvSpPr>
          <p:nvPr/>
        </p:nvSpPr>
        <p:spPr bwMode="auto">
          <a:xfrm>
            <a:off x="5562600" y="41973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b</a:t>
            </a:r>
            <a:endParaRPr lang="en-US" altLang="zh-CN" sz="3200">
              <a:ea typeface="华文细黑" panose="02010600040101010101" pitchFamily="2" charset="-122"/>
            </a:endParaRPr>
          </a:p>
        </p:txBody>
      </p:sp>
      <p:sp>
        <p:nvSpPr>
          <p:cNvPr id="348168" name="Oval 8"/>
          <p:cNvSpPr>
            <a:spLocks noChangeArrowheads="1"/>
          </p:cNvSpPr>
          <p:nvPr/>
        </p:nvSpPr>
        <p:spPr bwMode="auto">
          <a:xfrm>
            <a:off x="4419600" y="41973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S</a:t>
            </a:r>
            <a:endParaRPr lang="en-US" altLang="zh-CN" sz="3200">
              <a:ea typeface="华文细黑" panose="02010600040101010101" pitchFamily="2" charset="-122"/>
            </a:endParaRPr>
          </a:p>
        </p:txBody>
      </p:sp>
      <p:sp>
        <p:nvSpPr>
          <p:cNvPr id="348169" name="Oval 9"/>
          <p:cNvSpPr>
            <a:spLocks noChangeArrowheads="1"/>
          </p:cNvSpPr>
          <p:nvPr/>
        </p:nvSpPr>
        <p:spPr bwMode="auto">
          <a:xfrm>
            <a:off x="6629400" y="41973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348170" name="Oval 10"/>
          <p:cNvSpPr>
            <a:spLocks noChangeArrowheads="1"/>
          </p:cNvSpPr>
          <p:nvPr/>
        </p:nvSpPr>
        <p:spPr bwMode="auto">
          <a:xfrm>
            <a:off x="7524750" y="40449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348171" name="Oval 11"/>
          <p:cNvSpPr>
            <a:spLocks noChangeArrowheads="1"/>
          </p:cNvSpPr>
          <p:nvPr/>
        </p:nvSpPr>
        <p:spPr bwMode="auto">
          <a:xfrm>
            <a:off x="4419600" y="51879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348172" name="Oval 12"/>
          <p:cNvSpPr>
            <a:spLocks noChangeArrowheads="1"/>
          </p:cNvSpPr>
          <p:nvPr/>
        </p:nvSpPr>
        <p:spPr bwMode="auto">
          <a:xfrm>
            <a:off x="6084168" y="534035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b</a:t>
            </a:r>
            <a:endParaRPr lang="en-US" altLang="zh-CN" sz="3200">
              <a:ea typeface="华文细黑" panose="02010600040101010101" pitchFamily="2" charset="-122"/>
            </a:endParaRPr>
          </a:p>
        </p:txBody>
      </p:sp>
      <p:sp>
        <p:nvSpPr>
          <p:cNvPr id="348173" name="Oval 13"/>
          <p:cNvSpPr>
            <a:spLocks noChangeArrowheads="1"/>
          </p:cNvSpPr>
          <p:nvPr/>
        </p:nvSpPr>
        <p:spPr bwMode="auto">
          <a:xfrm>
            <a:off x="7086600" y="5339680"/>
            <a:ext cx="609600" cy="609600"/>
          </a:xfrm>
          <a:prstGeom prst="ellipse">
            <a:avLst/>
          </a:prstGeom>
          <a:solidFill>
            <a:srgbClr val="FFFFFF"/>
          </a:solidFill>
          <a:ln w="9525">
            <a:solidFill>
              <a:schemeClr val="tx1"/>
            </a:solidFill>
            <a:rou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r>
              <a:rPr lang="en-US" altLang="zh-CN" sz="3200">
                <a:ea typeface="华文细黑" panose="02010600040101010101" pitchFamily="2" charset="-122"/>
              </a:rPr>
              <a:t>a</a:t>
            </a:r>
            <a:endParaRPr lang="en-US" altLang="zh-CN" sz="3200">
              <a:ea typeface="华文细黑" panose="02010600040101010101" pitchFamily="2" charset="-122"/>
            </a:endParaRPr>
          </a:p>
        </p:txBody>
      </p:sp>
      <p:sp>
        <p:nvSpPr>
          <p:cNvPr id="348174" name="Line 14"/>
          <p:cNvSpPr>
            <a:spLocks noChangeShapeType="1"/>
          </p:cNvSpPr>
          <p:nvPr/>
        </p:nvSpPr>
        <p:spPr bwMode="auto">
          <a:xfrm>
            <a:off x="5867400" y="267335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75" name="Line 15"/>
          <p:cNvSpPr>
            <a:spLocks noChangeShapeType="1"/>
          </p:cNvSpPr>
          <p:nvPr/>
        </p:nvSpPr>
        <p:spPr bwMode="auto">
          <a:xfrm flipH="1">
            <a:off x="4452938" y="2420938"/>
            <a:ext cx="1127125" cy="4841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76" name="Line 16"/>
          <p:cNvSpPr>
            <a:spLocks noChangeShapeType="1"/>
          </p:cNvSpPr>
          <p:nvPr/>
        </p:nvSpPr>
        <p:spPr bwMode="auto">
          <a:xfrm>
            <a:off x="6172200" y="2444750"/>
            <a:ext cx="1295400" cy="747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77" name="Line 17"/>
          <p:cNvSpPr>
            <a:spLocks noChangeShapeType="1"/>
          </p:cNvSpPr>
          <p:nvPr/>
        </p:nvSpPr>
        <p:spPr bwMode="auto">
          <a:xfrm>
            <a:off x="5867400" y="366395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78" name="Line 18"/>
          <p:cNvSpPr>
            <a:spLocks noChangeShapeType="1"/>
          </p:cNvSpPr>
          <p:nvPr/>
        </p:nvSpPr>
        <p:spPr bwMode="auto">
          <a:xfrm flipH="1">
            <a:off x="4800600" y="3573463"/>
            <a:ext cx="838200" cy="6302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79" name="Line 19"/>
          <p:cNvSpPr>
            <a:spLocks noChangeShapeType="1"/>
          </p:cNvSpPr>
          <p:nvPr/>
        </p:nvSpPr>
        <p:spPr bwMode="auto">
          <a:xfrm>
            <a:off x="6096000" y="3587750"/>
            <a:ext cx="609600" cy="6746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80" name="Line 20"/>
          <p:cNvSpPr>
            <a:spLocks noChangeShapeType="1"/>
          </p:cNvSpPr>
          <p:nvPr/>
        </p:nvSpPr>
        <p:spPr bwMode="auto">
          <a:xfrm>
            <a:off x="4724400" y="480695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81" name="Line 21"/>
          <p:cNvSpPr>
            <a:spLocks noChangeShapeType="1"/>
          </p:cNvSpPr>
          <p:nvPr/>
        </p:nvSpPr>
        <p:spPr bwMode="auto">
          <a:xfrm flipH="1">
            <a:off x="6473824" y="4806950"/>
            <a:ext cx="422275"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82" name="Line 22"/>
          <p:cNvSpPr>
            <a:spLocks noChangeShapeType="1"/>
          </p:cNvSpPr>
          <p:nvPr/>
        </p:nvSpPr>
        <p:spPr bwMode="auto">
          <a:xfrm>
            <a:off x="7051675" y="4806950"/>
            <a:ext cx="342900" cy="5327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83" name="Line 23"/>
          <p:cNvSpPr>
            <a:spLocks noChangeShapeType="1"/>
          </p:cNvSpPr>
          <p:nvPr/>
        </p:nvSpPr>
        <p:spPr bwMode="auto">
          <a:xfrm>
            <a:off x="7812088" y="3573462"/>
            <a:ext cx="272" cy="4714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84" name="Text Box 24"/>
          <p:cNvSpPr txBox="1">
            <a:spLocks noChangeArrowheads="1"/>
          </p:cNvSpPr>
          <p:nvPr/>
        </p:nvSpPr>
        <p:spPr bwMode="auto">
          <a:xfrm>
            <a:off x="990600" y="3511550"/>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aA</a:t>
            </a:r>
            <a:r>
              <a:rPr lang="en-US" altLang="zh-CN" sz="3200" u="sng">
                <a:ea typeface="华文细黑" panose="02010600040101010101" pitchFamily="2" charset="-122"/>
                <a:sym typeface="Symbol" panose="05050102010706020507" pitchFamily="18" charset="2"/>
              </a:rPr>
              <a:t>a</a:t>
            </a:r>
            <a:endParaRPr lang="en-US" altLang="zh-CN" sz="3200">
              <a:ea typeface="华文细黑" panose="02010600040101010101" pitchFamily="2" charset="-122"/>
              <a:sym typeface="Symbol" panose="05050102010706020507" pitchFamily="18" charset="2"/>
            </a:endParaRPr>
          </a:p>
        </p:txBody>
      </p:sp>
      <p:sp>
        <p:nvSpPr>
          <p:cNvPr id="348185" name="Text Box 25"/>
          <p:cNvSpPr txBox="1">
            <a:spLocks noChangeArrowheads="1"/>
          </p:cNvSpPr>
          <p:nvPr/>
        </p:nvSpPr>
        <p:spPr bwMode="auto">
          <a:xfrm>
            <a:off x="990600" y="4121150"/>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a</a:t>
            </a:r>
            <a:r>
              <a:rPr lang="en-US" altLang="zh-CN" sz="3200" u="sng">
                <a:ea typeface="华文细黑" panose="02010600040101010101" pitchFamily="2" charset="-122"/>
                <a:sym typeface="Symbol" panose="05050102010706020507" pitchFamily="18" charset="2"/>
              </a:rPr>
              <a:t>SbA</a:t>
            </a:r>
            <a:r>
              <a:rPr lang="en-US" altLang="zh-CN" sz="3200">
                <a:ea typeface="华文细黑" panose="02010600040101010101" pitchFamily="2" charset="-122"/>
                <a:sym typeface="Symbol" panose="05050102010706020507" pitchFamily="18" charset="2"/>
              </a:rPr>
              <a:t>a</a:t>
            </a:r>
            <a:endParaRPr lang="en-US" altLang="zh-CN" sz="3200">
              <a:ea typeface="华文细黑" panose="02010600040101010101" pitchFamily="2" charset="-122"/>
              <a:sym typeface="Symbol" panose="05050102010706020507" pitchFamily="18" charset="2"/>
            </a:endParaRPr>
          </a:p>
        </p:txBody>
      </p:sp>
      <p:sp>
        <p:nvSpPr>
          <p:cNvPr id="348186" name="Text Box 26"/>
          <p:cNvSpPr txBox="1">
            <a:spLocks noChangeArrowheads="1"/>
          </p:cNvSpPr>
          <p:nvPr/>
        </p:nvSpPr>
        <p:spPr bwMode="auto">
          <a:xfrm>
            <a:off x="990600" y="4751388"/>
            <a:ext cx="1905000" cy="5889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aSb</a:t>
            </a:r>
            <a:r>
              <a:rPr lang="en-US" altLang="zh-CN" sz="3200" u="sng">
                <a:ea typeface="华文细黑" panose="02010600040101010101" pitchFamily="2" charset="-122"/>
                <a:sym typeface="Symbol" panose="05050102010706020507" pitchFamily="18" charset="2"/>
              </a:rPr>
              <a:t>ba</a:t>
            </a:r>
            <a:r>
              <a:rPr lang="en-US" altLang="zh-CN" sz="3200">
                <a:ea typeface="华文细黑" panose="02010600040101010101" pitchFamily="2" charset="-122"/>
                <a:sym typeface="Symbol" panose="05050102010706020507" pitchFamily="18" charset="2"/>
              </a:rPr>
              <a:t>a</a:t>
            </a:r>
            <a:endParaRPr lang="en-US" altLang="zh-CN" sz="3200">
              <a:ea typeface="华文细黑" panose="02010600040101010101" pitchFamily="2" charset="-122"/>
              <a:sym typeface="Symbol" panose="05050102010706020507" pitchFamily="18" charset="2"/>
            </a:endParaRPr>
          </a:p>
        </p:txBody>
      </p:sp>
      <p:sp>
        <p:nvSpPr>
          <p:cNvPr id="348187" name="Text Box 27"/>
          <p:cNvSpPr txBox="1">
            <a:spLocks noChangeArrowheads="1"/>
          </p:cNvSpPr>
          <p:nvPr/>
        </p:nvSpPr>
        <p:spPr bwMode="auto">
          <a:xfrm>
            <a:off x="990600" y="5360988"/>
            <a:ext cx="1905000" cy="5889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zh-CN" altLang="zh-CN" sz="3200">
                <a:ea typeface="华文细黑" panose="02010600040101010101" pitchFamily="2" charset="-122"/>
                <a:sym typeface="Symbol" panose="05050102010706020507" pitchFamily="18" charset="2"/>
              </a:rPr>
              <a:t></a:t>
            </a:r>
            <a:r>
              <a:rPr lang="en-US" altLang="zh-CN" sz="3200">
                <a:ea typeface="华文细黑" panose="02010600040101010101" pitchFamily="2" charset="-122"/>
                <a:sym typeface="Symbol" panose="05050102010706020507" pitchFamily="18" charset="2"/>
              </a:rPr>
              <a:t>a</a:t>
            </a:r>
            <a:r>
              <a:rPr lang="en-US" altLang="zh-CN" sz="3200" u="sng">
                <a:ea typeface="华文细黑" panose="02010600040101010101" pitchFamily="2" charset="-122"/>
                <a:sym typeface="Symbol" panose="05050102010706020507" pitchFamily="18" charset="2"/>
              </a:rPr>
              <a:t>a</a:t>
            </a:r>
            <a:r>
              <a:rPr lang="en-US" altLang="zh-CN" sz="3200">
                <a:ea typeface="华文细黑" panose="02010600040101010101" pitchFamily="2" charset="-122"/>
                <a:sym typeface="Symbol" panose="05050102010706020507" pitchFamily="18" charset="2"/>
              </a:rPr>
              <a:t>bbaa</a:t>
            </a:r>
            <a:endParaRPr lang="en-US" altLang="zh-CN" sz="3200">
              <a:ea typeface="华文细黑" panose="02010600040101010101" pitchFamily="2" charset="-122"/>
              <a:sym typeface="Symbol" panose="05050102010706020507" pitchFamily="18" charset="2"/>
            </a:endParaRPr>
          </a:p>
        </p:txBody>
      </p:sp>
      <p:sp>
        <p:nvSpPr>
          <p:cNvPr id="348188" name="Text Box 28"/>
          <p:cNvSpPr txBox="1">
            <a:spLocks noChangeArrowheads="1"/>
          </p:cNvSpPr>
          <p:nvPr/>
        </p:nvSpPr>
        <p:spPr bwMode="auto">
          <a:xfrm>
            <a:off x="990600" y="2901950"/>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zh-CN" altLang="zh-CN" sz="3200">
                <a:ea typeface="华文细黑" panose="02010600040101010101" pitchFamily="2" charset="-122"/>
                <a:sym typeface="Symbol" panose="05050102010706020507" pitchFamily="18" charset="2"/>
              </a:rPr>
              <a:t></a:t>
            </a:r>
            <a:r>
              <a:rPr lang="en-US" altLang="zh-CN" sz="3200" u="sng">
                <a:ea typeface="华文细黑" panose="02010600040101010101" pitchFamily="2" charset="-122"/>
                <a:sym typeface="Symbol" panose="05050102010706020507" pitchFamily="18" charset="2"/>
              </a:rPr>
              <a:t>aAS</a:t>
            </a:r>
            <a:endParaRPr lang="en-US" altLang="zh-CN" sz="3200">
              <a:ea typeface="华文细黑" panose="02010600040101010101" pitchFamily="2" charset="-122"/>
              <a:sym typeface="Symbol" panose="05050102010706020507" pitchFamily="18" charset="2"/>
            </a:endParaRPr>
          </a:p>
        </p:txBody>
      </p:sp>
      <p:sp>
        <p:nvSpPr>
          <p:cNvPr id="348189" name="Line 29"/>
          <p:cNvSpPr>
            <a:spLocks noChangeShapeType="1"/>
          </p:cNvSpPr>
          <p:nvPr/>
        </p:nvSpPr>
        <p:spPr bwMode="auto">
          <a:xfrm flipV="1">
            <a:off x="3276600" y="2444750"/>
            <a:ext cx="0" cy="3124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190" name="Text Box 30"/>
          <p:cNvSpPr txBox="1">
            <a:spLocks noChangeArrowheads="1"/>
          </p:cNvSpPr>
          <p:nvPr/>
        </p:nvSpPr>
        <p:spPr bwMode="auto">
          <a:xfrm>
            <a:off x="990600" y="2292350"/>
            <a:ext cx="1905000" cy="588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zh-CN" sz="3200">
                <a:ea typeface="华文细黑" panose="02010600040101010101" pitchFamily="2" charset="-122"/>
              </a:rPr>
              <a:t> </a:t>
            </a:r>
            <a:r>
              <a:rPr lang="en-US" altLang="zh-CN" sz="3200">
                <a:ea typeface="华文细黑" panose="02010600040101010101" pitchFamily="2" charset="-122"/>
              </a:rPr>
              <a:t>S</a:t>
            </a:r>
            <a:endParaRPr lang="en-US" altLang="zh-CN" sz="3200">
              <a:ea typeface="华文细黑" panose="02010600040101010101" pitchFamily="2" charset="-122"/>
              <a:sym typeface="Symbol" panose="05050102010706020507" pitchFamily="18" charset="2"/>
            </a:endParaRPr>
          </a:p>
        </p:txBody>
      </p:sp>
      <p:sp>
        <p:nvSpPr>
          <p:cNvPr id="103456" name="Rectangle 31"/>
          <p:cNvSpPr>
            <a:spLocks noGrp="1" noChangeArrowheads="1"/>
          </p:cNvSpPr>
          <p:nvPr>
            <p:ph type="title" idx="4294967295"/>
          </p:nvPr>
        </p:nvSpPr>
        <p:spPr>
          <a:xfrm>
            <a:off x="609600" y="587375"/>
            <a:ext cx="7543800" cy="609600"/>
          </a:xfrm>
          <a:noFill/>
        </p:spPr>
        <p:txBody>
          <a:bodyPr/>
          <a:lstStyle/>
          <a:p>
            <a:pPr eaLnBrk="1" hangingPunct="1"/>
            <a:r>
              <a:rPr lang="en-US" altLang="zh-CN" sz="2900">
                <a:solidFill>
                  <a:schemeClr val="bg2"/>
                </a:solidFill>
              </a:rPr>
              <a:t>  </a:t>
            </a:r>
            <a:r>
              <a:rPr lang="zh-CN" altLang="en-US" sz="3200" b="1">
                <a:solidFill>
                  <a:schemeClr val="accent2"/>
                </a:solidFill>
                <a:latin typeface="华文细黑" panose="02010600040101010101" pitchFamily="2" charset="-122"/>
              </a:rPr>
              <a:t>二  如何画出分析树   </a:t>
            </a:r>
            <a:r>
              <a:rPr lang="en-US" altLang="zh-CN" sz="3200" b="1">
                <a:solidFill>
                  <a:schemeClr val="accent2"/>
                </a:solidFill>
                <a:latin typeface="华文细黑" panose="02010600040101010101" pitchFamily="2" charset="-122"/>
              </a:rPr>
              <a:t>(</a:t>
            </a:r>
            <a:r>
              <a:rPr lang="zh-CN" altLang="en-US" sz="3200" b="1">
                <a:solidFill>
                  <a:schemeClr val="accent2"/>
                </a:solidFill>
                <a:latin typeface="华文细黑" panose="02010600040101010101" pitchFamily="2" charset="-122"/>
              </a:rPr>
              <a:t>自底向上）</a:t>
            </a:r>
            <a:endParaRPr lang="zh-CN" altLang="en-US" sz="3200" b="1">
              <a:solidFill>
                <a:schemeClr val="accent2"/>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2"/>
                                        </p:tgtEl>
                                        <p:attrNameLst>
                                          <p:attrName>style.visibility</p:attrName>
                                        </p:attrNameLst>
                                      </p:cBhvr>
                                      <p:to>
                                        <p:strVal val="visible"/>
                                      </p:to>
                                    </p:set>
                                    <p:anim calcmode="lin" valueType="num">
                                      <p:cBhvr additive="base">
                                        <p:cTn id="7" dur="500" fill="hold"/>
                                        <p:tgtEl>
                                          <p:spTgt spid="348162"/>
                                        </p:tgtEl>
                                        <p:attrNameLst>
                                          <p:attrName>ppt_x</p:attrName>
                                        </p:attrNameLst>
                                      </p:cBhvr>
                                      <p:tavLst>
                                        <p:tav tm="0">
                                          <p:val>
                                            <p:strVal val="0-#ppt_w/2"/>
                                          </p:val>
                                        </p:tav>
                                        <p:tav tm="100000">
                                          <p:val>
                                            <p:strVal val="#ppt_x"/>
                                          </p:val>
                                        </p:tav>
                                      </p:tavLst>
                                    </p:anim>
                                    <p:anim calcmode="lin" valueType="num">
                                      <p:cBhvr additive="base">
                                        <p:cTn id="8" dur="500" fill="hold"/>
                                        <p:tgtEl>
                                          <p:spTgt spid="348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87"/>
                                        </p:tgtEl>
                                        <p:attrNameLst>
                                          <p:attrName>style.visibility</p:attrName>
                                        </p:attrNameLst>
                                      </p:cBhvr>
                                      <p:to>
                                        <p:strVal val="visible"/>
                                      </p:to>
                                    </p:set>
                                    <p:anim calcmode="lin" valueType="num">
                                      <p:cBhvr additive="base">
                                        <p:cTn id="13" dur="500" fill="hold"/>
                                        <p:tgtEl>
                                          <p:spTgt spid="348187"/>
                                        </p:tgtEl>
                                        <p:attrNameLst>
                                          <p:attrName>ppt_x</p:attrName>
                                        </p:attrNameLst>
                                      </p:cBhvr>
                                      <p:tavLst>
                                        <p:tav tm="0">
                                          <p:val>
                                            <p:strVal val="0-#ppt_w/2"/>
                                          </p:val>
                                        </p:tav>
                                        <p:tav tm="100000">
                                          <p:val>
                                            <p:strVal val="#ppt_x"/>
                                          </p:val>
                                        </p:tav>
                                      </p:tavLst>
                                    </p:anim>
                                    <p:anim calcmode="lin" valueType="num">
                                      <p:cBhvr additive="base">
                                        <p:cTn id="14" dur="500" fill="hold"/>
                                        <p:tgtEl>
                                          <p:spTgt spid="34818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348165"/>
                                        </p:tgtEl>
                                        <p:attrNameLst>
                                          <p:attrName>style.visibility</p:attrName>
                                        </p:attrNameLst>
                                      </p:cBhvr>
                                      <p:to>
                                        <p:strVal val="visible"/>
                                      </p:to>
                                    </p:set>
                                    <p:animEffect transition="in" filter="wipe(down)">
                                      <p:cBhvr>
                                        <p:cTn id="18" dur="500"/>
                                        <p:tgtEl>
                                          <p:spTgt spid="34816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48171"/>
                                        </p:tgtEl>
                                        <p:attrNameLst>
                                          <p:attrName>style.visibility</p:attrName>
                                        </p:attrNameLst>
                                      </p:cBhvr>
                                      <p:to>
                                        <p:strVal val="visible"/>
                                      </p:to>
                                    </p:set>
                                    <p:animEffect transition="in" filter="wipe(down)">
                                      <p:cBhvr>
                                        <p:cTn id="21" dur="500"/>
                                        <p:tgtEl>
                                          <p:spTgt spid="34817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48167"/>
                                        </p:tgtEl>
                                        <p:attrNameLst>
                                          <p:attrName>style.visibility</p:attrName>
                                        </p:attrNameLst>
                                      </p:cBhvr>
                                      <p:to>
                                        <p:strVal val="visible"/>
                                      </p:to>
                                    </p:set>
                                    <p:animEffect transition="in" filter="wipe(down)">
                                      <p:cBhvr>
                                        <p:cTn id="24" dur="500"/>
                                        <p:tgtEl>
                                          <p:spTgt spid="34816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48172"/>
                                        </p:tgtEl>
                                        <p:attrNameLst>
                                          <p:attrName>style.visibility</p:attrName>
                                        </p:attrNameLst>
                                      </p:cBhvr>
                                      <p:to>
                                        <p:strVal val="visible"/>
                                      </p:to>
                                    </p:set>
                                    <p:animEffect transition="in" filter="wipe(down)">
                                      <p:cBhvr>
                                        <p:cTn id="27" dur="500"/>
                                        <p:tgtEl>
                                          <p:spTgt spid="34817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48173"/>
                                        </p:tgtEl>
                                        <p:attrNameLst>
                                          <p:attrName>style.visibility</p:attrName>
                                        </p:attrNameLst>
                                      </p:cBhvr>
                                      <p:to>
                                        <p:strVal val="visible"/>
                                      </p:to>
                                    </p:set>
                                    <p:animEffect transition="in" filter="wipe(down)">
                                      <p:cBhvr>
                                        <p:cTn id="30" dur="500"/>
                                        <p:tgtEl>
                                          <p:spTgt spid="34817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48170"/>
                                        </p:tgtEl>
                                        <p:attrNameLst>
                                          <p:attrName>style.visibility</p:attrName>
                                        </p:attrNameLst>
                                      </p:cBhvr>
                                      <p:to>
                                        <p:strVal val="visible"/>
                                      </p:to>
                                    </p:set>
                                    <p:animEffect transition="in" filter="wipe(down)">
                                      <p:cBhvr>
                                        <p:cTn id="33" dur="500"/>
                                        <p:tgtEl>
                                          <p:spTgt spid="34817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48186"/>
                                        </p:tgtEl>
                                        <p:attrNameLst>
                                          <p:attrName>style.visibility</p:attrName>
                                        </p:attrNameLst>
                                      </p:cBhvr>
                                      <p:to>
                                        <p:strVal val="visible"/>
                                      </p:to>
                                    </p:set>
                                    <p:anim calcmode="lin" valueType="num">
                                      <p:cBhvr additive="base">
                                        <p:cTn id="38" dur="500" fill="hold"/>
                                        <p:tgtEl>
                                          <p:spTgt spid="348186"/>
                                        </p:tgtEl>
                                        <p:attrNameLst>
                                          <p:attrName>ppt_x</p:attrName>
                                        </p:attrNameLst>
                                      </p:cBhvr>
                                      <p:tavLst>
                                        <p:tav tm="0">
                                          <p:val>
                                            <p:strVal val="0-#ppt_w/2"/>
                                          </p:val>
                                        </p:tav>
                                        <p:tav tm="100000">
                                          <p:val>
                                            <p:strVal val="#ppt_x"/>
                                          </p:val>
                                        </p:tav>
                                      </p:tavLst>
                                    </p:anim>
                                    <p:anim calcmode="lin" valueType="num">
                                      <p:cBhvr additive="base">
                                        <p:cTn id="39" dur="500" fill="hold"/>
                                        <p:tgtEl>
                                          <p:spTgt spid="348186"/>
                                        </p:tgtEl>
                                        <p:attrNameLst>
                                          <p:attrName>ppt_y</p:attrName>
                                        </p:attrNameLst>
                                      </p:cBhvr>
                                      <p:tavLst>
                                        <p:tav tm="0">
                                          <p:val>
                                            <p:strVal val="#ppt_y"/>
                                          </p:val>
                                        </p:tav>
                                        <p:tav tm="100000">
                                          <p:val>
                                            <p:strVal val="#ppt_y"/>
                                          </p:val>
                                        </p:tav>
                                      </p:tavLst>
                                    </p:anim>
                                  </p:childTnLst>
                                </p:cTn>
                              </p:par>
                              <p:par>
                                <p:cTn id="40" presetID="22" presetClass="entr" presetSubtype="4" fill="hold" grpId="0" nodeType="withEffect">
                                  <p:stCondLst>
                                    <p:cond delay="0"/>
                                  </p:stCondLst>
                                  <p:childTnLst>
                                    <p:set>
                                      <p:cBhvr>
                                        <p:cTn id="41" dur="1" fill="hold">
                                          <p:stCondLst>
                                            <p:cond delay="0"/>
                                          </p:stCondLst>
                                        </p:cTn>
                                        <p:tgtEl>
                                          <p:spTgt spid="348180"/>
                                        </p:tgtEl>
                                        <p:attrNameLst>
                                          <p:attrName>style.visibility</p:attrName>
                                        </p:attrNameLst>
                                      </p:cBhvr>
                                      <p:to>
                                        <p:strVal val="visible"/>
                                      </p:to>
                                    </p:set>
                                    <p:animEffect transition="in" filter="wipe(down)">
                                      <p:cBhvr>
                                        <p:cTn id="42" dur="500"/>
                                        <p:tgtEl>
                                          <p:spTgt spid="3481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48168"/>
                                        </p:tgtEl>
                                        <p:attrNameLst>
                                          <p:attrName>style.visibility</p:attrName>
                                        </p:attrNameLst>
                                      </p:cBhvr>
                                      <p:to>
                                        <p:strVal val="visible"/>
                                      </p:to>
                                    </p:set>
                                    <p:animEffect transition="in" filter="wipe(down)">
                                      <p:cBhvr>
                                        <p:cTn id="45" dur="500"/>
                                        <p:tgtEl>
                                          <p:spTgt spid="34816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48185"/>
                                        </p:tgtEl>
                                        <p:attrNameLst>
                                          <p:attrName>style.visibility</p:attrName>
                                        </p:attrNameLst>
                                      </p:cBhvr>
                                      <p:to>
                                        <p:strVal val="visible"/>
                                      </p:to>
                                    </p:set>
                                    <p:anim calcmode="lin" valueType="num">
                                      <p:cBhvr additive="base">
                                        <p:cTn id="50" dur="500" fill="hold"/>
                                        <p:tgtEl>
                                          <p:spTgt spid="348185"/>
                                        </p:tgtEl>
                                        <p:attrNameLst>
                                          <p:attrName>ppt_x</p:attrName>
                                        </p:attrNameLst>
                                      </p:cBhvr>
                                      <p:tavLst>
                                        <p:tav tm="0">
                                          <p:val>
                                            <p:strVal val="0-#ppt_w/2"/>
                                          </p:val>
                                        </p:tav>
                                        <p:tav tm="100000">
                                          <p:val>
                                            <p:strVal val="#ppt_x"/>
                                          </p:val>
                                        </p:tav>
                                      </p:tavLst>
                                    </p:anim>
                                    <p:anim calcmode="lin" valueType="num">
                                      <p:cBhvr additive="base">
                                        <p:cTn id="51" dur="500" fill="hold"/>
                                        <p:tgtEl>
                                          <p:spTgt spid="348185"/>
                                        </p:tgtEl>
                                        <p:attrNameLst>
                                          <p:attrName>ppt_y</p:attrName>
                                        </p:attrNameLst>
                                      </p:cBhvr>
                                      <p:tavLst>
                                        <p:tav tm="0">
                                          <p:val>
                                            <p:strVal val="#ppt_y"/>
                                          </p:val>
                                        </p:tav>
                                        <p:tav tm="100000">
                                          <p:val>
                                            <p:strVal val="#ppt_y"/>
                                          </p:val>
                                        </p:tav>
                                      </p:tavLst>
                                    </p:anim>
                                  </p:childTnLst>
                                </p:cTn>
                              </p:par>
                              <p:par>
                                <p:cTn id="52" presetID="22" presetClass="entr" presetSubtype="4" fill="hold" grpId="0" nodeType="withEffect">
                                  <p:stCondLst>
                                    <p:cond delay="0"/>
                                  </p:stCondLst>
                                  <p:childTnLst>
                                    <p:set>
                                      <p:cBhvr>
                                        <p:cTn id="53" dur="1" fill="hold">
                                          <p:stCondLst>
                                            <p:cond delay="0"/>
                                          </p:stCondLst>
                                        </p:cTn>
                                        <p:tgtEl>
                                          <p:spTgt spid="348181"/>
                                        </p:tgtEl>
                                        <p:attrNameLst>
                                          <p:attrName>style.visibility</p:attrName>
                                        </p:attrNameLst>
                                      </p:cBhvr>
                                      <p:to>
                                        <p:strVal val="visible"/>
                                      </p:to>
                                    </p:set>
                                    <p:animEffect transition="in" filter="wipe(down)">
                                      <p:cBhvr>
                                        <p:cTn id="54" dur="500"/>
                                        <p:tgtEl>
                                          <p:spTgt spid="34818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48182"/>
                                        </p:tgtEl>
                                        <p:attrNameLst>
                                          <p:attrName>style.visibility</p:attrName>
                                        </p:attrNameLst>
                                      </p:cBhvr>
                                      <p:to>
                                        <p:strVal val="visible"/>
                                      </p:to>
                                    </p:set>
                                    <p:animEffect transition="in" filter="wipe(down)">
                                      <p:cBhvr>
                                        <p:cTn id="57" dur="500"/>
                                        <p:tgtEl>
                                          <p:spTgt spid="348182"/>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48169"/>
                                        </p:tgtEl>
                                        <p:attrNameLst>
                                          <p:attrName>style.visibility</p:attrName>
                                        </p:attrNameLst>
                                      </p:cBhvr>
                                      <p:to>
                                        <p:strVal val="visible"/>
                                      </p:to>
                                    </p:set>
                                    <p:animEffect transition="in" filter="wipe(down)">
                                      <p:cBhvr>
                                        <p:cTn id="60" dur="500"/>
                                        <p:tgtEl>
                                          <p:spTgt spid="348169"/>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48184"/>
                                        </p:tgtEl>
                                        <p:attrNameLst>
                                          <p:attrName>style.visibility</p:attrName>
                                        </p:attrNameLst>
                                      </p:cBhvr>
                                      <p:to>
                                        <p:strVal val="visible"/>
                                      </p:to>
                                    </p:set>
                                    <p:anim calcmode="lin" valueType="num">
                                      <p:cBhvr additive="base">
                                        <p:cTn id="65" dur="500" fill="hold"/>
                                        <p:tgtEl>
                                          <p:spTgt spid="348184"/>
                                        </p:tgtEl>
                                        <p:attrNameLst>
                                          <p:attrName>ppt_x</p:attrName>
                                        </p:attrNameLst>
                                      </p:cBhvr>
                                      <p:tavLst>
                                        <p:tav tm="0">
                                          <p:val>
                                            <p:strVal val="0-#ppt_w/2"/>
                                          </p:val>
                                        </p:tav>
                                        <p:tav tm="100000">
                                          <p:val>
                                            <p:strVal val="#ppt_x"/>
                                          </p:val>
                                        </p:tav>
                                      </p:tavLst>
                                    </p:anim>
                                    <p:anim calcmode="lin" valueType="num">
                                      <p:cBhvr additive="base">
                                        <p:cTn id="66" dur="500" fill="hold"/>
                                        <p:tgtEl>
                                          <p:spTgt spid="348184"/>
                                        </p:tgtEl>
                                        <p:attrNameLst>
                                          <p:attrName>ppt_y</p:attrName>
                                        </p:attrNameLst>
                                      </p:cBhvr>
                                      <p:tavLst>
                                        <p:tav tm="0">
                                          <p:val>
                                            <p:strVal val="#ppt_y"/>
                                          </p:val>
                                        </p:tav>
                                        <p:tav tm="100000">
                                          <p:val>
                                            <p:strVal val="#ppt_y"/>
                                          </p:val>
                                        </p:tav>
                                      </p:tavLst>
                                    </p:anim>
                                  </p:childTnLst>
                                </p:cTn>
                              </p:par>
                              <p:par>
                                <p:cTn id="67" presetID="22" presetClass="entr" presetSubtype="4" fill="hold" grpId="0" nodeType="withEffect">
                                  <p:stCondLst>
                                    <p:cond delay="0"/>
                                  </p:stCondLst>
                                  <p:childTnLst>
                                    <p:set>
                                      <p:cBhvr>
                                        <p:cTn id="68" dur="1" fill="hold">
                                          <p:stCondLst>
                                            <p:cond delay="0"/>
                                          </p:stCondLst>
                                        </p:cTn>
                                        <p:tgtEl>
                                          <p:spTgt spid="348178"/>
                                        </p:tgtEl>
                                        <p:attrNameLst>
                                          <p:attrName>style.visibility</p:attrName>
                                        </p:attrNameLst>
                                      </p:cBhvr>
                                      <p:to>
                                        <p:strVal val="visible"/>
                                      </p:to>
                                    </p:set>
                                    <p:animEffect transition="in" filter="wipe(down)">
                                      <p:cBhvr>
                                        <p:cTn id="69" dur="500"/>
                                        <p:tgtEl>
                                          <p:spTgt spid="348178"/>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48177"/>
                                        </p:tgtEl>
                                        <p:attrNameLst>
                                          <p:attrName>style.visibility</p:attrName>
                                        </p:attrNameLst>
                                      </p:cBhvr>
                                      <p:to>
                                        <p:strVal val="visible"/>
                                      </p:to>
                                    </p:set>
                                    <p:animEffect transition="in" filter="wipe(down)">
                                      <p:cBhvr>
                                        <p:cTn id="72" dur="500"/>
                                        <p:tgtEl>
                                          <p:spTgt spid="34817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48179"/>
                                        </p:tgtEl>
                                        <p:attrNameLst>
                                          <p:attrName>style.visibility</p:attrName>
                                        </p:attrNameLst>
                                      </p:cBhvr>
                                      <p:to>
                                        <p:strVal val="visible"/>
                                      </p:to>
                                    </p:set>
                                    <p:animEffect transition="in" filter="wipe(down)">
                                      <p:cBhvr>
                                        <p:cTn id="75" dur="500"/>
                                        <p:tgtEl>
                                          <p:spTgt spid="348179"/>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48163"/>
                                        </p:tgtEl>
                                        <p:attrNameLst>
                                          <p:attrName>style.visibility</p:attrName>
                                        </p:attrNameLst>
                                      </p:cBhvr>
                                      <p:to>
                                        <p:strVal val="visible"/>
                                      </p:to>
                                    </p:set>
                                    <p:animEffect transition="in" filter="wipe(down)">
                                      <p:cBhvr>
                                        <p:cTn id="78" dur="500"/>
                                        <p:tgtEl>
                                          <p:spTgt spid="348163"/>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348188"/>
                                        </p:tgtEl>
                                        <p:attrNameLst>
                                          <p:attrName>style.visibility</p:attrName>
                                        </p:attrNameLst>
                                      </p:cBhvr>
                                      <p:to>
                                        <p:strVal val="visible"/>
                                      </p:to>
                                    </p:set>
                                    <p:anim calcmode="lin" valueType="num">
                                      <p:cBhvr additive="base">
                                        <p:cTn id="83" dur="500" fill="hold"/>
                                        <p:tgtEl>
                                          <p:spTgt spid="348188"/>
                                        </p:tgtEl>
                                        <p:attrNameLst>
                                          <p:attrName>ppt_x</p:attrName>
                                        </p:attrNameLst>
                                      </p:cBhvr>
                                      <p:tavLst>
                                        <p:tav tm="0">
                                          <p:val>
                                            <p:strVal val="0-#ppt_w/2"/>
                                          </p:val>
                                        </p:tav>
                                        <p:tav tm="100000">
                                          <p:val>
                                            <p:strVal val="#ppt_x"/>
                                          </p:val>
                                        </p:tav>
                                      </p:tavLst>
                                    </p:anim>
                                    <p:anim calcmode="lin" valueType="num">
                                      <p:cBhvr additive="base">
                                        <p:cTn id="84" dur="500" fill="hold"/>
                                        <p:tgtEl>
                                          <p:spTgt spid="348188"/>
                                        </p:tgtEl>
                                        <p:attrNameLst>
                                          <p:attrName>ppt_y</p:attrName>
                                        </p:attrNameLst>
                                      </p:cBhvr>
                                      <p:tavLst>
                                        <p:tav tm="0">
                                          <p:val>
                                            <p:strVal val="#ppt_y"/>
                                          </p:val>
                                        </p:tav>
                                        <p:tav tm="100000">
                                          <p:val>
                                            <p:strVal val="#ppt_y"/>
                                          </p:val>
                                        </p:tav>
                                      </p:tavLst>
                                    </p:anim>
                                  </p:childTnLst>
                                </p:cTn>
                              </p:par>
                              <p:par>
                                <p:cTn id="85" presetID="22" presetClass="entr" presetSubtype="4" fill="hold" grpId="0" nodeType="withEffect">
                                  <p:stCondLst>
                                    <p:cond delay="0"/>
                                  </p:stCondLst>
                                  <p:childTnLst>
                                    <p:set>
                                      <p:cBhvr>
                                        <p:cTn id="86" dur="1" fill="hold">
                                          <p:stCondLst>
                                            <p:cond delay="0"/>
                                          </p:stCondLst>
                                        </p:cTn>
                                        <p:tgtEl>
                                          <p:spTgt spid="348183"/>
                                        </p:tgtEl>
                                        <p:attrNameLst>
                                          <p:attrName>style.visibility</p:attrName>
                                        </p:attrNameLst>
                                      </p:cBhvr>
                                      <p:to>
                                        <p:strVal val="visible"/>
                                      </p:to>
                                    </p:set>
                                    <p:animEffect transition="in" filter="wipe(down)">
                                      <p:cBhvr>
                                        <p:cTn id="87" dur="500"/>
                                        <p:tgtEl>
                                          <p:spTgt spid="348183"/>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48166"/>
                                        </p:tgtEl>
                                        <p:attrNameLst>
                                          <p:attrName>style.visibility</p:attrName>
                                        </p:attrNameLst>
                                      </p:cBhvr>
                                      <p:to>
                                        <p:strVal val="visible"/>
                                      </p:to>
                                    </p:set>
                                    <p:animEffect transition="in" filter="wipe(down)">
                                      <p:cBhvr>
                                        <p:cTn id="90" dur="500"/>
                                        <p:tgtEl>
                                          <p:spTgt spid="348166"/>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348190"/>
                                        </p:tgtEl>
                                        <p:attrNameLst>
                                          <p:attrName>style.visibility</p:attrName>
                                        </p:attrNameLst>
                                      </p:cBhvr>
                                      <p:to>
                                        <p:strVal val="visible"/>
                                      </p:to>
                                    </p:set>
                                    <p:anim calcmode="lin" valueType="num">
                                      <p:cBhvr additive="base">
                                        <p:cTn id="95" dur="500" fill="hold"/>
                                        <p:tgtEl>
                                          <p:spTgt spid="348190"/>
                                        </p:tgtEl>
                                        <p:attrNameLst>
                                          <p:attrName>ppt_x</p:attrName>
                                        </p:attrNameLst>
                                      </p:cBhvr>
                                      <p:tavLst>
                                        <p:tav tm="0">
                                          <p:val>
                                            <p:strVal val="0-#ppt_w/2"/>
                                          </p:val>
                                        </p:tav>
                                        <p:tav tm="100000">
                                          <p:val>
                                            <p:strVal val="#ppt_x"/>
                                          </p:val>
                                        </p:tav>
                                      </p:tavLst>
                                    </p:anim>
                                    <p:anim calcmode="lin" valueType="num">
                                      <p:cBhvr additive="base">
                                        <p:cTn id="96" dur="500" fill="hold"/>
                                        <p:tgtEl>
                                          <p:spTgt spid="348190"/>
                                        </p:tgtEl>
                                        <p:attrNameLst>
                                          <p:attrName>ppt_y</p:attrName>
                                        </p:attrNameLst>
                                      </p:cBhvr>
                                      <p:tavLst>
                                        <p:tav tm="0">
                                          <p:val>
                                            <p:strVal val="#ppt_y"/>
                                          </p:val>
                                        </p:tav>
                                        <p:tav tm="100000">
                                          <p:val>
                                            <p:strVal val="#ppt_y"/>
                                          </p:val>
                                        </p:tav>
                                      </p:tavLst>
                                    </p:anim>
                                  </p:childTnLst>
                                </p:cTn>
                              </p:par>
                              <p:par>
                                <p:cTn id="97" presetID="22" presetClass="entr" presetSubtype="4" fill="hold" grpId="0" nodeType="withEffect">
                                  <p:stCondLst>
                                    <p:cond delay="0"/>
                                  </p:stCondLst>
                                  <p:childTnLst>
                                    <p:set>
                                      <p:cBhvr>
                                        <p:cTn id="98" dur="1" fill="hold">
                                          <p:stCondLst>
                                            <p:cond delay="0"/>
                                          </p:stCondLst>
                                        </p:cTn>
                                        <p:tgtEl>
                                          <p:spTgt spid="348175"/>
                                        </p:tgtEl>
                                        <p:attrNameLst>
                                          <p:attrName>style.visibility</p:attrName>
                                        </p:attrNameLst>
                                      </p:cBhvr>
                                      <p:to>
                                        <p:strVal val="visible"/>
                                      </p:to>
                                    </p:set>
                                    <p:animEffect transition="in" filter="wipe(down)">
                                      <p:cBhvr>
                                        <p:cTn id="99" dur="500"/>
                                        <p:tgtEl>
                                          <p:spTgt spid="348175"/>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48174"/>
                                        </p:tgtEl>
                                        <p:attrNameLst>
                                          <p:attrName>style.visibility</p:attrName>
                                        </p:attrNameLst>
                                      </p:cBhvr>
                                      <p:to>
                                        <p:strVal val="visible"/>
                                      </p:to>
                                    </p:set>
                                    <p:animEffect transition="in" filter="wipe(down)">
                                      <p:cBhvr>
                                        <p:cTn id="102" dur="500"/>
                                        <p:tgtEl>
                                          <p:spTgt spid="348174"/>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348176"/>
                                        </p:tgtEl>
                                        <p:attrNameLst>
                                          <p:attrName>style.visibility</p:attrName>
                                        </p:attrNameLst>
                                      </p:cBhvr>
                                      <p:to>
                                        <p:strVal val="visible"/>
                                      </p:to>
                                    </p:set>
                                    <p:animEffect transition="in" filter="wipe(down)">
                                      <p:cBhvr>
                                        <p:cTn id="105" dur="500"/>
                                        <p:tgtEl>
                                          <p:spTgt spid="348176"/>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348164"/>
                                        </p:tgtEl>
                                        <p:attrNameLst>
                                          <p:attrName>style.visibility</p:attrName>
                                        </p:attrNameLst>
                                      </p:cBhvr>
                                      <p:to>
                                        <p:strVal val="visible"/>
                                      </p:to>
                                    </p:set>
                                    <p:animEffect transition="in" filter="wipe(down)">
                                      <p:cBhvr>
                                        <p:cTn id="108" dur="500"/>
                                        <p:tgtEl>
                                          <p:spTgt spid="348164"/>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348189"/>
                                        </p:tgtEl>
                                        <p:attrNameLst>
                                          <p:attrName>style.visibility</p:attrName>
                                        </p:attrNameLst>
                                      </p:cBhvr>
                                      <p:to>
                                        <p:strVal val="visible"/>
                                      </p:to>
                                    </p:set>
                                    <p:animEffect transition="in" filter="wipe(down)">
                                      <p:cBhvr>
                                        <p:cTn id="111" dur="500"/>
                                        <p:tgtEl>
                                          <p:spTgt spid="348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p:bldP spid="348163" grpId="0" animBg="1"/>
      <p:bldP spid="348164" grpId="0" animBg="1"/>
      <p:bldP spid="348165" grpId="0" animBg="1"/>
      <p:bldP spid="348166" grpId="0" animBg="1"/>
      <p:bldP spid="348167" grpId="0" animBg="1"/>
      <p:bldP spid="348168" grpId="0" animBg="1"/>
      <p:bldP spid="348169" grpId="0" animBg="1"/>
      <p:bldP spid="348170" grpId="0" animBg="1"/>
      <p:bldP spid="348171" grpId="0" animBg="1"/>
      <p:bldP spid="348172" grpId="0" animBg="1"/>
      <p:bldP spid="348173" grpId="0" animBg="1"/>
      <p:bldP spid="348174" grpId="0" animBg="1"/>
      <p:bldP spid="348175" grpId="0" animBg="1"/>
      <p:bldP spid="348176" grpId="0" animBg="1"/>
      <p:bldP spid="348177" grpId="0" animBg="1"/>
      <p:bldP spid="348178" grpId="0" animBg="1"/>
      <p:bldP spid="348179" grpId="0" animBg="1"/>
      <p:bldP spid="348180" grpId="0" animBg="1"/>
      <p:bldP spid="348181" grpId="0" animBg="1"/>
      <p:bldP spid="348182" grpId="0" animBg="1"/>
      <p:bldP spid="348183" grpId="0" animBg="1"/>
      <p:bldP spid="348184" grpId="0" animBg="1" autoUpdateAnimBg="0"/>
      <p:bldP spid="348185" grpId="0" animBg="1" autoUpdateAnimBg="0"/>
      <p:bldP spid="348186" grpId="0" animBg="1" autoUpdateAnimBg="0"/>
      <p:bldP spid="348187" grpId="0" animBg="1" autoUpdateAnimBg="0"/>
      <p:bldP spid="348188" grpId="0" animBg="1" autoUpdateAnimBg="0"/>
      <p:bldP spid="348189" grpId="0" animBg="1"/>
      <p:bldP spid="348190"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232CCE-D410-4AF6-A025-DC9BE7562E5B}"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04451" name="Rectangle 1026"/>
          <p:cNvSpPr>
            <a:spLocks noGrp="1" noChangeArrowheads="1"/>
          </p:cNvSpPr>
          <p:nvPr>
            <p:ph type="title"/>
          </p:nvPr>
        </p:nvSpPr>
        <p:spPr>
          <a:xfrm>
            <a:off x="539750" y="549275"/>
            <a:ext cx="7797800" cy="792163"/>
          </a:xfrm>
        </p:spPr>
        <p:txBody>
          <a:bodyPr/>
          <a:lstStyle/>
          <a:p>
            <a:pPr eaLnBrk="1" hangingPunct="1"/>
            <a:r>
              <a:rPr lang="en-US" altLang="zh-CN" sz="3600" b="1">
                <a:latin typeface="Times New Roman" panose="02020603050405020304" pitchFamily="18" charset="0"/>
                <a:sym typeface="Symbol" panose="05050102010706020507" pitchFamily="18" charset="2"/>
              </a:rPr>
              <a:t>2.</a:t>
            </a:r>
            <a:r>
              <a:rPr lang="zh-CN" altLang="en-US" sz="3600" b="1">
                <a:latin typeface="Times New Roman" panose="02020603050405020304" pitchFamily="18" charset="0"/>
                <a:sym typeface="Symbol" panose="05050102010706020507" pitchFamily="18" charset="2"/>
              </a:rPr>
              <a:t>最左（右）推导     左（右）句型</a:t>
            </a:r>
            <a:endParaRPr lang="zh-CN" altLang="en-US" sz="3600" b="1">
              <a:latin typeface="Times New Roman" panose="02020603050405020304" pitchFamily="18" charset="0"/>
              <a:sym typeface="Symbol" panose="05050102010706020507" pitchFamily="18" charset="2"/>
            </a:endParaRPr>
          </a:p>
        </p:txBody>
      </p:sp>
      <p:sp>
        <p:nvSpPr>
          <p:cNvPr id="104452" name="Rectangle 1027"/>
          <p:cNvSpPr>
            <a:spLocks noGrp="1" noChangeArrowheads="1"/>
          </p:cNvSpPr>
          <p:nvPr>
            <p:ph type="body" idx="1"/>
          </p:nvPr>
        </p:nvSpPr>
        <p:spPr>
          <a:xfrm>
            <a:off x="451048" y="1412776"/>
            <a:ext cx="8153400" cy="4551362"/>
          </a:xfrm>
        </p:spPr>
        <p:txBody>
          <a:bodyPr/>
          <a:lstStyle/>
          <a:p>
            <a:pPr eaLnBrk="1" hangingPunct="1">
              <a:lnSpc>
                <a:spcPct val="150000"/>
              </a:lnSpc>
              <a:spcBef>
                <a:spcPts val="0"/>
              </a:spcBef>
              <a:buFont typeface="Wingdings" panose="05000000000000000000" pitchFamily="2" charset="2"/>
              <a:buNone/>
            </a:pPr>
            <a:r>
              <a:rPr lang="zh-CN" altLang="en-US" sz="2600" b="1" dirty="0">
                <a:solidFill>
                  <a:srgbClr val="3333CC"/>
                </a:solidFill>
              </a:rPr>
              <a:t>最左推导</a:t>
            </a:r>
            <a:r>
              <a:rPr lang="zh-CN" altLang="en-US" sz="2600" b="1" dirty="0"/>
              <a:t>：在推导的任何一步</a:t>
            </a:r>
            <a:r>
              <a:rPr lang="en-US" altLang="zh-CN" sz="2600" b="1" dirty="0">
                <a:latin typeface="华文细黑" panose="02010600040101010101" pitchFamily="2" charset="-122"/>
              </a:rPr>
              <a:t>α</a:t>
            </a:r>
            <a:r>
              <a:rPr lang="en-US" altLang="zh-CN" sz="2600" b="1" dirty="0">
                <a:latin typeface="Times New Roman" panose="02020603050405020304" pitchFamily="18" charset="0"/>
                <a:sym typeface="Symbol" panose="05050102010706020507" pitchFamily="18" charset="2"/>
              </a:rPr>
              <a:t></a:t>
            </a:r>
            <a:r>
              <a:rPr lang="en-US" altLang="zh-CN" sz="2600" b="1" dirty="0">
                <a:latin typeface="华文细黑" panose="02010600040101010101" pitchFamily="2" charset="-122"/>
              </a:rPr>
              <a:t>β</a:t>
            </a:r>
            <a:r>
              <a:rPr lang="zh-CN" altLang="en-US" sz="2600" b="1" dirty="0">
                <a:latin typeface="华文细黑" panose="02010600040101010101" pitchFamily="2" charset="-122"/>
              </a:rPr>
              <a:t>，其中</a:t>
            </a:r>
            <a:r>
              <a:rPr lang="en-US" altLang="zh-CN" sz="2600" b="1" dirty="0">
                <a:latin typeface="华文细黑" panose="02010600040101010101" pitchFamily="2" charset="-122"/>
              </a:rPr>
              <a:t>α</a:t>
            </a:r>
            <a:r>
              <a:rPr lang="zh-CN" altLang="en-US" sz="2600" b="1" dirty="0">
                <a:latin typeface="华文细黑" panose="02010600040101010101" pitchFamily="2" charset="-122"/>
              </a:rPr>
              <a:t>、</a:t>
            </a:r>
            <a:r>
              <a:rPr lang="en-US" altLang="zh-CN" sz="2600" b="1" dirty="0">
                <a:latin typeface="华文细黑" panose="02010600040101010101" pitchFamily="2" charset="-122"/>
              </a:rPr>
              <a:t>β</a:t>
            </a:r>
            <a:r>
              <a:rPr lang="zh-CN" altLang="en-US" sz="2600" b="1" dirty="0">
                <a:latin typeface="华文细黑" panose="02010600040101010101" pitchFamily="2" charset="-122"/>
              </a:rPr>
              <a:t>是句型，都是对</a:t>
            </a:r>
            <a:r>
              <a:rPr lang="en-US" altLang="zh-CN" sz="2600" b="1" dirty="0">
                <a:latin typeface="华文细黑" panose="02010600040101010101" pitchFamily="2" charset="-122"/>
              </a:rPr>
              <a:t>α</a:t>
            </a:r>
            <a:r>
              <a:rPr lang="zh-CN" altLang="en-US" sz="2600" b="1" dirty="0">
                <a:latin typeface="Times New Roman" panose="02020603050405020304" pitchFamily="18" charset="0"/>
                <a:sym typeface="Symbol" panose="05050102010706020507" pitchFamily="18" charset="2"/>
              </a:rPr>
              <a:t>中的最</a:t>
            </a:r>
            <a:r>
              <a:rPr lang="zh-CN" altLang="en-US" sz="2600" b="1" dirty="0">
                <a:solidFill>
                  <a:srgbClr val="3333CC"/>
                </a:solidFill>
                <a:sym typeface="Symbol" panose="05050102010706020507" pitchFamily="18" charset="2"/>
              </a:rPr>
              <a:t>左</a:t>
            </a:r>
            <a:r>
              <a:rPr lang="zh-CN" altLang="en-US" sz="2600" b="1" dirty="0">
                <a:latin typeface="Times New Roman" panose="02020603050405020304" pitchFamily="18" charset="0"/>
                <a:sym typeface="Symbol" panose="05050102010706020507" pitchFamily="18" charset="2"/>
              </a:rPr>
              <a:t>非终结符进行替换。</a:t>
            </a:r>
            <a:endParaRPr lang="en-US" altLang="zh-CN" sz="2600" b="1" dirty="0">
              <a:latin typeface="Times New Roman" panose="02020603050405020304" pitchFamily="18" charset="0"/>
              <a:sym typeface="Symbol" panose="05050102010706020507" pitchFamily="18" charset="2"/>
            </a:endParaRPr>
          </a:p>
          <a:p>
            <a:pPr eaLnBrk="1" hangingPunct="1">
              <a:lnSpc>
                <a:spcPct val="150000"/>
              </a:lnSpc>
              <a:spcBef>
                <a:spcPts val="0"/>
              </a:spcBef>
              <a:buNone/>
            </a:pPr>
            <a:r>
              <a:rPr lang="zh-CN" altLang="en-US" sz="2600" b="1" dirty="0">
                <a:solidFill>
                  <a:srgbClr val="3333CC"/>
                </a:solidFill>
              </a:rPr>
              <a:t>最右推导</a:t>
            </a:r>
            <a:r>
              <a:rPr lang="zh-CN" altLang="en-US" sz="2600" b="1" dirty="0"/>
              <a:t>：在推导的任何一步</a:t>
            </a:r>
            <a:r>
              <a:rPr lang="en-US" altLang="zh-CN" sz="2600" b="1" dirty="0">
                <a:latin typeface="华文细黑" panose="02010600040101010101" pitchFamily="2" charset="-122"/>
              </a:rPr>
              <a:t>α</a:t>
            </a:r>
            <a:r>
              <a:rPr lang="en-US" altLang="zh-CN" sz="2600" b="1" dirty="0">
                <a:latin typeface="Times New Roman" panose="02020603050405020304" pitchFamily="18" charset="0"/>
                <a:sym typeface="Symbol" panose="05050102010706020507" pitchFamily="18" charset="2"/>
              </a:rPr>
              <a:t></a:t>
            </a:r>
            <a:r>
              <a:rPr lang="en-US" altLang="zh-CN" sz="2600" b="1" dirty="0">
                <a:latin typeface="华文细黑" panose="02010600040101010101" pitchFamily="2" charset="-122"/>
              </a:rPr>
              <a:t>β</a:t>
            </a:r>
            <a:r>
              <a:rPr lang="zh-CN" altLang="en-US" sz="2600" b="1" dirty="0">
                <a:latin typeface="华文细黑" panose="02010600040101010101" pitchFamily="2" charset="-122"/>
              </a:rPr>
              <a:t>，其中</a:t>
            </a:r>
            <a:r>
              <a:rPr lang="en-US" altLang="zh-CN" sz="2600" b="1" dirty="0">
                <a:latin typeface="华文细黑" panose="02010600040101010101" pitchFamily="2" charset="-122"/>
              </a:rPr>
              <a:t>α</a:t>
            </a:r>
            <a:r>
              <a:rPr lang="zh-CN" altLang="en-US" sz="2600" b="1" dirty="0">
                <a:latin typeface="华文细黑" panose="02010600040101010101" pitchFamily="2" charset="-122"/>
              </a:rPr>
              <a:t>、</a:t>
            </a:r>
            <a:r>
              <a:rPr lang="en-US" altLang="zh-CN" sz="2600" b="1" dirty="0">
                <a:latin typeface="华文细黑" panose="02010600040101010101" pitchFamily="2" charset="-122"/>
              </a:rPr>
              <a:t>β</a:t>
            </a:r>
            <a:r>
              <a:rPr lang="zh-CN" altLang="en-US" sz="2600" b="1" dirty="0">
                <a:latin typeface="华文细黑" panose="02010600040101010101" pitchFamily="2" charset="-122"/>
              </a:rPr>
              <a:t>是句型，都是对</a:t>
            </a:r>
            <a:r>
              <a:rPr lang="en-US" altLang="zh-CN" sz="2600" b="1" dirty="0">
                <a:latin typeface="华文细黑" panose="02010600040101010101" pitchFamily="2" charset="-122"/>
              </a:rPr>
              <a:t>α</a:t>
            </a:r>
            <a:r>
              <a:rPr lang="zh-CN" altLang="en-US" sz="2600" b="1" dirty="0">
                <a:latin typeface="Times New Roman" panose="02020603050405020304" pitchFamily="18" charset="0"/>
                <a:sym typeface="Symbol" panose="05050102010706020507" pitchFamily="18" charset="2"/>
              </a:rPr>
              <a:t>中的最</a:t>
            </a:r>
            <a:r>
              <a:rPr lang="zh-CN" altLang="en-US" sz="2600" b="1" dirty="0">
                <a:solidFill>
                  <a:srgbClr val="3333CC"/>
                </a:solidFill>
                <a:latin typeface="Times New Roman" panose="02020603050405020304" pitchFamily="18" charset="0"/>
                <a:sym typeface="Symbol" panose="05050102010706020507" pitchFamily="18" charset="2"/>
              </a:rPr>
              <a:t>右</a:t>
            </a:r>
            <a:r>
              <a:rPr lang="zh-CN" altLang="en-US" sz="2600" b="1" dirty="0">
                <a:latin typeface="Times New Roman" panose="02020603050405020304" pitchFamily="18" charset="0"/>
                <a:sym typeface="Symbol" panose="05050102010706020507" pitchFamily="18" charset="2"/>
              </a:rPr>
              <a:t>非终结符进行替换。最</a:t>
            </a:r>
            <a:r>
              <a:rPr lang="zh-CN" altLang="en-US" sz="2600" b="1" dirty="0">
                <a:solidFill>
                  <a:srgbClr val="3333CC"/>
                </a:solidFill>
                <a:latin typeface="Times New Roman" panose="02020603050405020304" pitchFamily="18" charset="0"/>
                <a:sym typeface="Symbol" panose="05050102010706020507" pitchFamily="18" charset="2"/>
              </a:rPr>
              <a:t>右</a:t>
            </a:r>
            <a:r>
              <a:rPr lang="zh-CN" altLang="en-US" sz="2600" b="1" dirty="0">
                <a:latin typeface="Times New Roman" panose="02020603050405020304" pitchFamily="18" charset="0"/>
                <a:sym typeface="Symbol" panose="05050102010706020507" pitchFamily="18" charset="2"/>
              </a:rPr>
              <a:t>推导被称为</a:t>
            </a:r>
            <a:r>
              <a:rPr lang="zh-CN" altLang="en-US" sz="2600" b="1" dirty="0">
                <a:solidFill>
                  <a:srgbClr val="3333CC"/>
                </a:solidFill>
                <a:latin typeface="Times New Roman" panose="02020603050405020304" pitchFamily="18" charset="0"/>
                <a:sym typeface="Symbol" panose="05050102010706020507" pitchFamily="18" charset="2"/>
              </a:rPr>
              <a:t>规范推导</a:t>
            </a:r>
            <a:r>
              <a:rPr lang="zh-CN" altLang="en-US" sz="2600" b="1" dirty="0">
                <a:latin typeface="Times New Roman" panose="02020603050405020304" pitchFamily="18" charset="0"/>
                <a:sym typeface="Symbol" panose="05050102010706020507" pitchFamily="18" charset="2"/>
              </a:rPr>
              <a:t>。</a:t>
            </a:r>
            <a:endParaRPr lang="zh-CN" altLang="en-US" sz="2600" b="1" dirty="0">
              <a:latin typeface="Times New Roman" panose="02020603050405020304" pitchFamily="18" charset="0"/>
              <a:sym typeface="Symbol" panose="05050102010706020507" pitchFamily="18" charset="2"/>
            </a:endParaRPr>
          </a:p>
          <a:p>
            <a:pPr eaLnBrk="1" hangingPunct="1">
              <a:lnSpc>
                <a:spcPct val="150000"/>
              </a:lnSpc>
              <a:spcBef>
                <a:spcPts val="0"/>
              </a:spcBef>
              <a:buFont typeface="Wingdings" panose="05000000000000000000" pitchFamily="2" charset="2"/>
              <a:buNone/>
            </a:pPr>
            <a:r>
              <a:rPr lang="zh-CN" altLang="en-US" sz="2600" b="1" dirty="0">
                <a:latin typeface="Times New Roman" panose="02020603050405020304" pitchFamily="18" charset="0"/>
                <a:sym typeface="Symbol" panose="05050102010706020507" pitchFamily="18" charset="2"/>
              </a:rPr>
              <a:t>由最左推导所得的句型称为</a:t>
            </a:r>
            <a:r>
              <a:rPr lang="zh-CN" altLang="en-US" sz="2600" b="1" dirty="0">
                <a:solidFill>
                  <a:srgbClr val="3333CC"/>
                </a:solidFill>
                <a:latin typeface="Times New Roman" panose="02020603050405020304" pitchFamily="18" charset="0"/>
                <a:sym typeface="Symbol" panose="05050102010706020507" pitchFamily="18" charset="2"/>
              </a:rPr>
              <a:t>左句型。</a:t>
            </a:r>
            <a:endParaRPr lang="zh-CN" altLang="en-US" sz="2600" b="1" dirty="0">
              <a:solidFill>
                <a:srgbClr val="3333CC"/>
              </a:solidFill>
              <a:latin typeface="Times New Roman" panose="02020603050405020304" pitchFamily="18" charset="0"/>
              <a:sym typeface="Symbol" panose="05050102010706020507" pitchFamily="18" charset="2"/>
            </a:endParaRPr>
          </a:p>
          <a:p>
            <a:pPr eaLnBrk="1" hangingPunct="1">
              <a:lnSpc>
                <a:spcPct val="150000"/>
              </a:lnSpc>
              <a:spcBef>
                <a:spcPts val="0"/>
              </a:spcBef>
              <a:buFont typeface="Wingdings" panose="05000000000000000000" pitchFamily="2" charset="2"/>
              <a:buNone/>
            </a:pPr>
            <a:r>
              <a:rPr lang="zh-CN" altLang="en-US" sz="2600" b="1" dirty="0">
                <a:latin typeface="Times New Roman" panose="02020603050405020304" pitchFamily="18" charset="0"/>
                <a:sym typeface="Symbol" panose="05050102010706020507" pitchFamily="18" charset="2"/>
              </a:rPr>
              <a:t>由最右推导所得的句型称为</a:t>
            </a:r>
            <a:r>
              <a:rPr lang="zh-CN" altLang="en-US" sz="2600" b="1" dirty="0">
                <a:solidFill>
                  <a:srgbClr val="3333CC"/>
                </a:solidFill>
                <a:latin typeface="Times New Roman" panose="02020603050405020304" pitchFamily="18" charset="0"/>
                <a:sym typeface="Symbol" panose="05050102010706020507" pitchFamily="18" charset="2"/>
              </a:rPr>
              <a:t>右句型</a:t>
            </a:r>
            <a:r>
              <a:rPr lang="zh-CN" altLang="en-US" sz="2600" b="1" dirty="0">
                <a:latin typeface="Times New Roman" panose="02020603050405020304" pitchFamily="18" charset="0"/>
                <a:sym typeface="Symbol" panose="05050102010706020507" pitchFamily="18" charset="2"/>
              </a:rPr>
              <a:t>（规范句型）。</a:t>
            </a:r>
            <a:endParaRPr lang="zh-CN" altLang="en-US" sz="2600"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3B58475-F594-45C7-B2BA-765414690B8B}" type="slidenum">
              <a:rPr kumimoji="0" lang="en-US" altLang="zh-CN" sz="1200" smtClean="0">
                <a:latin typeface="Garamond" panose="02020404030301010803" pitchFamily="18" charset="0"/>
                <a:ea typeface="华文细黑" panose="02010600040101010101" pitchFamily="2" charset="-122"/>
              </a:rPr>
            </a:fld>
            <a:endParaRPr kumimoji="0" lang="en-US" altLang="zh-CN" sz="1200" dirty="0">
              <a:latin typeface="Garamond" panose="02020404030301010803" pitchFamily="18" charset="0"/>
              <a:ea typeface="华文细黑" panose="02010600040101010101" pitchFamily="2" charset="-122"/>
            </a:endParaRPr>
          </a:p>
        </p:txBody>
      </p:sp>
      <p:sp>
        <p:nvSpPr>
          <p:cNvPr id="251907" name="Rectangle 3"/>
          <p:cNvSpPr>
            <a:spLocks noGrp="1" noChangeArrowheads="1"/>
          </p:cNvSpPr>
          <p:nvPr>
            <p:ph type="body" idx="1"/>
          </p:nvPr>
        </p:nvSpPr>
        <p:spPr>
          <a:xfrm>
            <a:off x="468313" y="620713"/>
            <a:ext cx="8424167" cy="5616575"/>
          </a:xfrm>
        </p:spPr>
        <p:txBody>
          <a:bodyPr/>
          <a:lstStyle/>
          <a:p>
            <a:pPr eaLnBrk="1" hangingPunct="1">
              <a:lnSpc>
                <a:spcPct val="120000"/>
              </a:lnSpc>
              <a:spcAft>
                <a:spcPct val="30000"/>
              </a:spcAft>
            </a:pPr>
            <a:r>
              <a:rPr lang="zh-CN" altLang="en-US" sz="2100" b="1" dirty="0">
                <a:latin typeface="华文细黑" panose="02010600040101010101" pitchFamily="2" charset="-122"/>
              </a:rPr>
              <a:t>左分析</a:t>
            </a:r>
            <a:r>
              <a:rPr lang="zh-CN" altLang="en-US" sz="2400" b="1" dirty="0">
                <a:latin typeface="华文细黑" panose="02010600040101010101" pitchFamily="2" charset="-122"/>
              </a:rPr>
              <a:t>：由文法的开始符号</a:t>
            </a:r>
            <a:r>
              <a:rPr lang="en-US" altLang="zh-CN" sz="2400" b="1" dirty="0">
                <a:latin typeface="华文细黑" panose="02010600040101010101" pitchFamily="2" charset="-122"/>
              </a:rPr>
              <a:t>S</a:t>
            </a:r>
            <a:r>
              <a:rPr lang="zh-CN" altLang="en-US" sz="2400" b="1" dirty="0">
                <a:latin typeface="华文细黑" panose="02010600040101010101" pitchFamily="2" charset="-122"/>
              </a:rPr>
              <a:t>到句子</a:t>
            </a:r>
            <a:r>
              <a:rPr lang="en-US" altLang="zh-CN" sz="2400" b="1" dirty="0">
                <a:latin typeface="华文细黑" panose="02010600040101010101" pitchFamily="2" charset="-122"/>
              </a:rPr>
              <a:t>x</a:t>
            </a:r>
            <a:r>
              <a:rPr lang="zh-CN" altLang="en-US" sz="2400" b="1" dirty="0">
                <a:latin typeface="华文细黑" panose="02010600040101010101" pitchFamily="2" charset="-122"/>
              </a:rPr>
              <a:t>的最左推导中所用规则序列称为</a:t>
            </a:r>
            <a:r>
              <a:rPr lang="en-US" altLang="zh-CN" sz="2400" b="1" dirty="0">
                <a:latin typeface="华文细黑" panose="02010600040101010101" pitchFamily="2" charset="-122"/>
              </a:rPr>
              <a:t>x</a:t>
            </a:r>
            <a:r>
              <a:rPr lang="zh-CN" altLang="en-US" sz="2400" b="1" dirty="0">
                <a:latin typeface="华文细黑" panose="02010600040101010101" pitchFamily="2" charset="-122"/>
              </a:rPr>
              <a:t>的一个左分析。</a:t>
            </a:r>
            <a:endParaRPr lang="zh-CN" altLang="en-US" sz="2400" b="1" dirty="0">
              <a:latin typeface="华文细黑" panose="02010600040101010101" pitchFamily="2" charset="-122"/>
            </a:endParaRPr>
          </a:p>
          <a:p>
            <a:pPr lvl="1" eaLnBrk="1" hangingPunct="1">
              <a:lnSpc>
                <a:spcPct val="120000"/>
              </a:lnSpc>
              <a:spcAft>
                <a:spcPct val="30000"/>
              </a:spcAft>
            </a:pPr>
            <a:r>
              <a:rPr lang="zh-CN" altLang="en-US" sz="2000" b="1" dirty="0">
                <a:latin typeface="华文细黑" panose="02010600040101010101" pitchFamily="2" charset="-122"/>
              </a:rPr>
              <a:t>按左分析来建立句子的语法树，则语法树的生长次序是自顶向下的（根</a:t>
            </a:r>
            <a:r>
              <a:rPr lang="zh-CN" altLang="en-US" sz="2000" b="1" dirty="0">
                <a:latin typeface="华文细黑" panose="02010600040101010101" pitchFamily="2" charset="-122"/>
                <a:sym typeface="Wingdings" panose="05000000000000000000" pitchFamily="2" charset="2"/>
              </a:rPr>
              <a:t>叶子</a:t>
            </a:r>
            <a:r>
              <a:rPr lang="zh-CN" altLang="en-US" sz="2000" b="1" dirty="0">
                <a:latin typeface="华文细黑" panose="02010600040101010101" pitchFamily="2" charset="-122"/>
              </a:rPr>
              <a:t>）</a:t>
            </a:r>
            <a:endParaRPr lang="zh-CN" altLang="en-US" sz="2000" b="1" dirty="0">
              <a:latin typeface="华文细黑" panose="02010600040101010101" pitchFamily="2" charset="-122"/>
            </a:endParaRPr>
          </a:p>
          <a:p>
            <a:pPr lvl="1" eaLnBrk="1" hangingPunct="1">
              <a:lnSpc>
                <a:spcPct val="120000"/>
              </a:lnSpc>
              <a:spcAft>
                <a:spcPct val="30000"/>
              </a:spcAft>
            </a:pPr>
            <a:r>
              <a:rPr lang="zh-CN" altLang="en-US" sz="2000" b="1" dirty="0">
                <a:latin typeface="华文细黑" panose="02010600040101010101" pitchFamily="2" charset="-122"/>
              </a:rPr>
              <a:t>左分析又称</a:t>
            </a:r>
            <a:r>
              <a:rPr lang="zh-CN" altLang="en-US" sz="2000" b="1" dirty="0">
                <a:solidFill>
                  <a:srgbClr val="FF0000"/>
                </a:solidFill>
                <a:latin typeface="华文细黑" panose="02010600040101010101" pitchFamily="2" charset="-122"/>
              </a:rPr>
              <a:t>自顶向下分析</a:t>
            </a:r>
            <a:endParaRPr lang="zh-CN" altLang="en-US" sz="2000" b="1" dirty="0">
              <a:solidFill>
                <a:srgbClr val="FF0000"/>
              </a:solidFill>
              <a:latin typeface="华文细黑" panose="02010600040101010101" pitchFamily="2" charset="-122"/>
            </a:endParaRPr>
          </a:p>
          <a:p>
            <a:pPr eaLnBrk="1" hangingPunct="1">
              <a:lnSpc>
                <a:spcPct val="120000"/>
              </a:lnSpc>
              <a:spcAft>
                <a:spcPct val="30000"/>
              </a:spcAft>
              <a:buNone/>
            </a:pPr>
            <a:r>
              <a:rPr lang="zh-CN" altLang="en-US" sz="2100" b="1" dirty="0">
                <a:latin typeface="华文细黑" panose="02010600040101010101" pitchFamily="2" charset="-122"/>
              </a:rPr>
              <a:t>右分析</a:t>
            </a:r>
            <a:r>
              <a:rPr lang="zh-CN" altLang="en-US" sz="2400" b="1" dirty="0">
                <a:latin typeface="华文细黑" panose="02010600040101010101" pitchFamily="2" charset="-122"/>
              </a:rPr>
              <a:t>：由开始符号</a:t>
            </a:r>
            <a:r>
              <a:rPr lang="en-US" altLang="zh-CN" sz="2400" b="1" dirty="0">
                <a:latin typeface="华文细黑" panose="02010600040101010101" pitchFamily="2" charset="-122"/>
              </a:rPr>
              <a:t>S</a:t>
            </a:r>
            <a:r>
              <a:rPr lang="zh-CN" altLang="en-US" sz="2400" b="1" dirty="0">
                <a:latin typeface="华文细黑" panose="02010600040101010101" pitchFamily="2" charset="-122"/>
              </a:rPr>
              <a:t>到句子</a:t>
            </a:r>
            <a:r>
              <a:rPr lang="en-US" altLang="zh-CN" sz="2400" b="1" dirty="0">
                <a:latin typeface="华文细黑" panose="02010600040101010101" pitchFamily="2" charset="-122"/>
              </a:rPr>
              <a:t>x</a:t>
            </a:r>
            <a:r>
              <a:rPr lang="zh-CN" altLang="en-US" sz="2400" b="1" dirty="0">
                <a:latin typeface="华文细黑" panose="02010600040101010101" pitchFamily="2" charset="-122"/>
              </a:rPr>
              <a:t>的最右推导所用规则的</a:t>
            </a:r>
            <a:r>
              <a:rPr lang="zh-CN" altLang="en-US" sz="2400" b="1" dirty="0">
                <a:solidFill>
                  <a:srgbClr val="C00000"/>
                </a:solidFill>
                <a:latin typeface="华文细黑" panose="02010600040101010101" pitchFamily="2" charset="-122"/>
              </a:rPr>
              <a:t>逆序列</a:t>
            </a:r>
            <a:r>
              <a:rPr lang="zh-CN" altLang="en-US" sz="2400" b="1" dirty="0">
                <a:latin typeface="华文细黑" panose="02010600040101010101" pitchFamily="2" charset="-122"/>
              </a:rPr>
              <a:t>称为</a:t>
            </a:r>
            <a:r>
              <a:rPr lang="en-US" altLang="zh-CN" sz="2400" b="1" dirty="0">
                <a:latin typeface="华文细黑" panose="02010600040101010101" pitchFamily="2" charset="-122"/>
              </a:rPr>
              <a:t>x</a:t>
            </a:r>
            <a:r>
              <a:rPr lang="zh-CN" altLang="en-US" sz="2400" b="1" dirty="0">
                <a:latin typeface="华文细黑" panose="02010600040101010101" pitchFamily="2" charset="-122"/>
              </a:rPr>
              <a:t>的一个右分析。</a:t>
            </a:r>
            <a:endParaRPr lang="zh-CN" altLang="en-US" sz="2400" b="1" dirty="0">
              <a:latin typeface="华文细黑" panose="02010600040101010101" pitchFamily="2" charset="-122"/>
            </a:endParaRPr>
          </a:p>
          <a:p>
            <a:pPr lvl="1" eaLnBrk="1" hangingPunct="1">
              <a:lnSpc>
                <a:spcPct val="120000"/>
              </a:lnSpc>
              <a:spcAft>
                <a:spcPct val="30000"/>
              </a:spcAft>
            </a:pPr>
            <a:r>
              <a:rPr lang="zh-CN" altLang="en-US" sz="2000" b="1" dirty="0">
                <a:latin typeface="华文细黑" panose="02010600040101010101" pitchFamily="2" charset="-122"/>
              </a:rPr>
              <a:t>按右分析来建立句子的语法树，则语法树的生长次序是自底向上的。</a:t>
            </a:r>
            <a:endParaRPr lang="zh-CN" altLang="en-US" sz="2000" b="1" dirty="0">
              <a:latin typeface="华文细黑" panose="02010600040101010101" pitchFamily="2" charset="-122"/>
            </a:endParaRPr>
          </a:p>
          <a:p>
            <a:pPr lvl="1" eaLnBrk="1" hangingPunct="1">
              <a:lnSpc>
                <a:spcPct val="120000"/>
              </a:lnSpc>
              <a:spcAft>
                <a:spcPct val="30000"/>
              </a:spcAft>
            </a:pPr>
            <a:r>
              <a:rPr lang="zh-CN" altLang="en-US" sz="2000" b="1" dirty="0">
                <a:latin typeface="华文细黑" panose="02010600040101010101" pitchFamily="2" charset="-122"/>
              </a:rPr>
              <a:t>右分析又称</a:t>
            </a:r>
            <a:r>
              <a:rPr lang="zh-CN" altLang="en-US" sz="2000" b="1" dirty="0">
                <a:solidFill>
                  <a:srgbClr val="FF0000"/>
                </a:solidFill>
                <a:latin typeface="华文细黑" panose="02010600040101010101" pitchFamily="2" charset="-122"/>
              </a:rPr>
              <a:t>自底向上分析</a:t>
            </a:r>
            <a:endParaRPr lang="zh-CN" altLang="en-US" sz="2000" b="1"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1907">
                                            <p:txEl>
                                              <p:pRg st="1" end="1"/>
                                            </p:txEl>
                                          </p:spTgt>
                                        </p:tgtEl>
                                        <p:attrNameLst>
                                          <p:attrName>style.visibility</p:attrName>
                                        </p:attrNameLst>
                                      </p:cBhvr>
                                      <p:to>
                                        <p:strVal val="visible"/>
                                      </p:to>
                                    </p:set>
                                    <p:anim calcmode="lin" valueType="num">
                                      <p:cBhvr additive="base">
                                        <p:cTn id="7" dur="500" fill="hold"/>
                                        <p:tgtEl>
                                          <p:spTgt spid="2519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190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1907">
                                            <p:txEl>
                                              <p:pRg st="2" end="2"/>
                                            </p:txEl>
                                          </p:spTgt>
                                        </p:tgtEl>
                                        <p:attrNameLst>
                                          <p:attrName>style.visibility</p:attrName>
                                        </p:attrNameLst>
                                      </p:cBhvr>
                                      <p:to>
                                        <p:strVal val="visible"/>
                                      </p:to>
                                    </p:set>
                                    <p:anim calcmode="lin" valueType="num">
                                      <p:cBhvr additive="base">
                                        <p:cTn id="11" dur="500" fill="hold"/>
                                        <p:tgtEl>
                                          <p:spTgt spid="25190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19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animEffect transition="in" filter="blinds(horizontal)">
                                      <p:cBhvr>
                                        <p:cTn id="17" dur="500"/>
                                        <p:tgtEl>
                                          <p:spTgt spid="251907">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51907">
                                            <p:txEl>
                                              <p:pRg st="4" end="4"/>
                                            </p:txEl>
                                          </p:spTgt>
                                        </p:tgtEl>
                                        <p:attrNameLst>
                                          <p:attrName>style.visibility</p:attrName>
                                        </p:attrNameLst>
                                      </p:cBhvr>
                                      <p:to>
                                        <p:strVal val="visible"/>
                                      </p:to>
                                    </p:set>
                                    <p:animEffect transition="in" filter="randombar(horizontal)">
                                      <p:cBhvr>
                                        <p:cTn id="20" dur="500"/>
                                        <p:tgtEl>
                                          <p:spTgt spid="251907">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51907">
                                            <p:txEl>
                                              <p:pRg st="5" end="5"/>
                                            </p:txEl>
                                          </p:spTgt>
                                        </p:tgtEl>
                                        <p:attrNameLst>
                                          <p:attrName>style.visibility</p:attrName>
                                        </p:attrNameLst>
                                      </p:cBhvr>
                                      <p:to>
                                        <p:strVal val="visible"/>
                                      </p:to>
                                    </p:set>
                                    <p:animEffect transition="in" filter="randombar(horizontal)">
                                      <p:cBhvr>
                                        <p:cTn id="23" dur="500"/>
                                        <p:tgtEl>
                                          <p:spTgt spid="251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755576" y="3284984"/>
            <a:ext cx="8204200" cy="378693"/>
          </a:xfrm>
          <a:noFill/>
        </p:spPr>
        <p:txBody>
          <a:bodyPr/>
          <a:lstStyle/>
          <a:p>
            <a:pPr eaLnBrk="1" hangingPunct="1">
              <a:lnSpc>
                <a:spcPct val="90000"/>
              </a:lnSpc>
            </a:pPr>
            <a:r>
              <a:rPr lang="zh-CN" altLang="en-US" sz="2000" b="1" dirty="0">
                <a:latin typeface="华文细黑" panose="02010600040101010101" pitchFamily="2" charset="-122"/>
              </a:rPr>
              <a:t>句型</a:t>
            </a:r>
            <a:r>
              <a:rPr lang="en-US" altLang="zh-CN" sz="2000" b="1" dirty="0" err="1">
                <a:solidFill>
                  <a:srgbClr val="CC0000"/>
                </a:solidFill>
                <a:latin typeface="华文细黑" panose="02010600040101010101" pitchFamily="2" charset="-122"/>
                <a:sym typeface="Symbol" panose="05050102010706020507" pitchFamily="18" charset="2"/>
              </a:rPr>
              <a:t>a</a:t>
            </a:r>
            <a:r>
              <a:rPr lang="en-US" altLang="zh-CN" sz="2000" b="1" u="sng" dirty="0" err="1">
                <a:solidFill>
                  <a:srgbClr val="CC0000"/>
                </a:solidFill>
                <a:latin typeface="华文细黑" panose="02010600040101010101" pitchFamily="2" charset="-122"/>
                <a:sym typeface="Symbol" panose="05050102010706020507" pitchFamily="18" charset="2"/>
              </a:rPr>
              <a:t>a</a:t>
            </a:r>
            <a:r>
              <a:rPr lang="en-US" altLang="zh-CN" sz="2000" b="1" dirty="0" err="1">
                <a:solidFill>
                  <a:srgbClr val="CC0000"/>
                </a:solidFill>
                <a:latin typeface="华文细黑" panose="02010600040101010101" pitchFamily="2" charset="-122"/>
                <a:sym typeface="Symbol" panose="05050102010706020507" pitchFamily="18" charset="2"/>
              </a:rPr>
              <a:t>bbaa</a:t>
            </a:r>
            <a:r>
              <a:rPr lang="zh-CN" altLang="en-US" sz="2000" b="1" dirty="0">
                <a:latin typeface="华文细黑" panose="02010600040101010101" pitchFamily="2" charset="-122"/>
                <a:sym typeface="Symbol" panose="05050102010706020507" pitchFamily="18" charset="2"/>
              </a:rPr>
              <a:t>的左</a:t>
            </a:r>
            <a:r>
              <a:rPr lang="zh-CN" altLang="zh-CN" sz="2000" b="1" dirty="0">
                <a:latin typeface="华文细黑" panose="02010600040101010101" pitchFamily="2" charset="-122"/>
              </a:rPr>
              <a:t>推导</a:t>
            </a:r>
            <a:r>
              <a:rPr lang="zh-CN" altLang="en-US" sz="2000" b="1" dirty="0">
                <a:latin typeface="华文细黑" panose="02010600040101010101" pitchFamily="2" charset="-122"/>
              </a:rPr>
              <a:t>、</a:t>
            </a:r>
            <a:r>
              <a:rPr lang="zh-CN" altLang="en-US" sz="2000" b="1" dirty="0">
                <a:latin typeface="华文细黑" panose="02010600040101010101" pitchFamily="2" charset="-122"/>
                <a:sym typeface="Symbol" panose="05050102010706020507" pitchFamily="18" charset="2"/>
              </a:rPr>
              <a:t>右</a:t>
            </a:r>
            <a:r>
              <a:rPr lang="zh-CN" altLang="zh-CN" sz="2000" b="1" dirty="0">
                <a:latin typeface="华文细黑" panose="02010600040101010101" pitchFamily="2" charset="-122"/>
              </a:rPr>
              <a:t>推导</a:t>
            </a:r>
            <a:r>
              <a:rPr lang="zh-CN" altLang="en-US" sz="2000" b="1" dirty="0">
                <a:latin typeface="华文细黑" panose="02010600040101010101" pitchFamily="2" charset="-122"/>
              </a:rPr>
              <a:t>序列如下：</a:t>
            </a:r>
            <a:endParaRPr lang="zh-CN" altLang="en-US" sz="2000" b="1" dirty="0">
              <a:latin typeface="华文细黑" panose="02010600040101010101" pitchFamily="2" charset="-122"/>
            </a:endParaRPr>
          </a:p>
        </p:txBody>
      </p:sp>
      <p:sp>
        <p:nvSpPr>
          <p:cNvPr id="101380" name="Text Box 4"/>
          <p:cNvSpPr txBox="1">
            <a:spLocks noChangeArrowheads="1"/>
          </p:cNvSpPr>
          <p:nvPr/>
        </p:nvSpPr>
        <p:spPr bwMode="auto">
          <a:xfrm>
            <a:off x="323528" y="332656"/>
            <a:ext cx="2808312"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  </a:t>
            </a:r>
            <a:r>
              <a:rPr lang="zh-CN" altLang="en-US" sz="2000" b="1" dirty="0">
                <a:ea typeface="华文细黑" panose="02010600040101010101" pitchFamily="2" charset="-122"/>
              </a:rPr>
              <a:t>例</a:t>
            </a:r>
            <a:r>
              <a:rPr lang="en-US" altLang="zh-CN" sz="2000" b="1" dirty="0">
                <a:ea typeface="华文细黑" panose="02010600040101010101" pitchFamily="2" charset="-122"/>
              </a:rPr>
              <a:t>: G[S]:</a:t>
            </a:r>
            <a:endParaRPr lang="en-US" altLang="zh-CN" sz="2000" b="1" dirty="0">
              <a:ea typeface="华文细黑" panose="02010600040101010101" pitchFamily="2" charset="-122"/>
            </a:endParaRPr>
          </a:p>
          <a:p>
            <a:pPr eaLnBrk="1" hangingPunct="1">
              <a:spcBef>
                <a:spcPct val="50000"/>
              </a:spcBef>
            </a:pPr>
            <a:r>
              <a:rPr lang="en-US" altLang="zh-CN" sz="2000" b="1" dirty="0">
                <a:ea typeface="华文细黑" panose="02010600040101010101" pitchFamily="2" charset="-122"/>
              </a:rPr>
              <a:t>	1. </a:t>
            </a:r>
            <a:r>
              <a:rPr lang="en-US" altLang="zh-CN" sz="2000" b="1" dirty="0" err="1">
                <a:ea typeface="华文细黑" panose="02010600040101010101" pitchFamily="2" charset="-122"/>
              </a:rPr>
              <a:t>S</a:t>
            </a:r>
            <a:r>
              <a:rPr lang="en-US" altLang="zh-CN" sz="2000" b="1" dirty="0" err="1">
                <a:latin typeface="华文细黑" panose="02010600040101010101" pitchFamily="2" charset="-122"/>
                <a:ea typeface="华文细黑" panose="02010600040101010101" pitchFamily="2" charset="-122"/>
              </a:rPr>
              <a:t>→</a:t>
            </a:r>
            <a:r>
              <a:rPr lang="en-US" altLang="zh-CN" sz="2000" b="1" dirty="0" err="1">
                <a:ea typeface="华文细黑" panose="02010600040101010101" pitchFamily="2" charset="-122"/>
              </a:rPr>
              <a:t>aAS</a:t>
            </a:r>
            <a:endParaRPr lang="en-US" altLang="zh-CN" sz="2000" b="1" dirty="0">
              <a:ea typeface="华文细黑" panose="02010600040101010101" pitchFamily="2" charset="-122"/>
            </a:endParaRPr>
          </a:p>
          <a:p>
            <a:pPr eaLnBrk="1" hangingPunct="1">
              <a:spcBef>
                <a:spcPct val="50000"/>
              </a:spcBef>
            </a:pPr>
            <a:r>
              <a:rPr lang="en-US" altLang="zh-CN" sz="2000" b="1" dirty="0">
                <a:ea typeface="华文细黑" panose="02010600040101010101" pitchFamily="2" charset="-122"/>
              </a:rPr>
              <a:t>	2. </a:t>
            </a:r>
            <a:r>
              <a:rPr lang="en-US" altLang="zh-CN" sz="2000" b="1" dirty="0" err="1">
                <a:ea typeface="华文细黑" panose="02010600040101010101" pitchFamily="2" charset="-122"/>
              </a:rPr>
              <a:t>A</a:t>
            </a:r>
            <a:r>
              <a:rPr lang="en-US" altLang="zh-CN" sz="2000" b="1" dirty="0" err="1">
                <a:latin typeface="华文细黑" panose="02010600040101010101" pitchFamily="2" charset="-122"/>
                <a:ea typeface="华文细黑" panose="02010600040101010101" pitchFamily="2" charset="-122"/>
              </a:rPr>
              <a:t>→</a:t>
            </a:r>
            <a:r>
              <a:rPr lang="en-US" altLang="zh-CN" sz="2000" b="1" dirty="0" err="1">
                <a:ea typeface="华文细黑" panose="02010600040101010101" pitchFamily="2" charset="-122"/>
              </a:rPr>
              <a:t>SbA</a:t>
            </a:r>
            <a:endParaRPr lang="en-US" altLang="zh-CN" sz="2000" b="1" dirty="0">
              <a:ea typeface="华文细黑" panose="02010600040101010101" pitchFamily="2" charset="-122"/>
            </a:endParaRPr>
          </a:p>
          <a:p>
            <a:pPr eaLnBrk="1" hangingPunct="1">
              <a:spcBef>
                <a:spcPct val="50000"/>
              </a:spcBef>
            </a:pPr>
            <a:r>
              <a:rPr lang="en-US" altLang="zh-CN" sz="2000" b="1" dirty="0">
                <a:ea typeface="华文细黑" panose="02010600040101010101" pitchFamily="2" charset="-122"/>
              </a:rPr>
              <a:t>	3. A</a:t>
            </a:r>
            <a:r>
              <a:rPr lang="en-US" altLang="zh-CN" sz="2000" b="1" dirty="0">
                <a:latin typeface="华文细黑" panose="02010600040101010101" pitchFamily="2" charset="-122"/>
                <a:ea typeface="华文细黑" panose="02010600040101010101" pitchFamily="2" charset="-122"/>
              </a:rPr>
              <a:t>→</a:t>
            </a:r>
            <a:r>
              <a:rPr lang="en-US" altLang="zh-CN" sz="2000" b="1" dirty="0">
                <a:ea typeface="华文细黑" panose="02010600040101010101" pitchFamily="2" charset="-122"/>
              </a:rPr>
              <a:t>SS</a:t>
            </a:r>
            <a:endParaRPr lang="en-US" altLang="zh-CN" sz="2000" b="1" dirty="0">
              <a:ea typeface="华文细黑" panose="02010600040101010101" pitchFamily="2" charset="-122"/>
            </a:endParaRPr>
          </a:p>
          <a:p>
            <a:pPr eaLnBrk="1" hangingPunct="1">
              <a:spcBef>
                <a:spcPct val="50000"/>
              </a:spcBef>
            </a:pPr>
            <a:r>
              <a:rPr lang="en-US" altLang="zh-CN" sz="2000" b="1" dirty="0">
                <a:ea typeface="华文细黑" panose="02010600040101010101" pitchFamily="2" charset="-122"/>
              </a:rPr>
              <a:t>	4. </a:t>
            </a:r>
            <a:r>
              <a:rPr lang="en-US" altLang="zh-CN" sz="2000" b="1" dirty="0" err="1">
                <a:ea typeface="华文细黑" panose="02010600040101010101" pitchFamily="2" charset="-122"/>
              </a:rPr>
              <a:t>S</a:t>
            </a:r>
            <a:r>
              <a:rPr lang="en-US" altLang="zh-CN" sz="2000" b="1" dirty="0" err="1">
                <a:latin typeface="华文细黑" panose="02010600040101010101" pitchFamily="2" charset="-122"/>
                <a:ea typeface="华文细黑" panose="02010600040101010101" pitchFamily="2" charset="-122"/>
              </a:rPr>
              <a:t>→</a:t>
            </a:r>
            <a:r>
              <a:rPr lang="en-US" altLang="zh-CN" sz="2000" b="1" dirty="0" err="1">
                <a:ea typeface="华文细黑" panose="02010600040101010101" pitchFamily="2" charset="-122"/>
              </a:rPr>
              <a:t>a</a:t>
            </a:r>
            <a:endParaRPr lang="en-US" altLang="zh-CN" sz="2000" b="1" dirty="0">
              <a:ea typeface="华文细黑" panose="02010600040101010101" pitchFamily="2" charset="-122"/>
            </a:endParaRPr>
          </a:p>
          <a:p>
            <a:pPr eaLnBrk="1" hangingPunct="1">
              <a:spcBef>
                <a:spcPct val="50000"/>
              </a:spcBef>
            </a:pPr>
            <a:r>
              <a:rPr lang="en-US" altLang="zh-CN" sz="2000" b="1" dirty="0">
                <a:ea typeface="华文细黑" panose="02010600040101010101" pitchFamily="2" charset="-122"/>
              </a:rPr>
              <a:t>	5. </a:t>
            </a:r>
            <a:r>
              <a:rPr lang="en-US" altLang="zh-CN" sz="2000" b="1" dirty="0" err="1">
                <a:ea typeface="华文细黑" panose="02010600040101010101" pitchFamily="2" charset="-122"/>
              </a:rPr>
              <a:t>A</a:t>
            </a:r>
            <a:r>
              <a:rPr lang="en-US" altLang="zh-CN" sz="2000" b="1" dirty="0" err="1">
                <a:latin typeface="华文细黑" panose="02010600040101010101" pitchFamily="2" charset="-122"/>
                <a:ea typeface="华文细黑" panose="02010600040101010101" pitchFamily="2" charset="-122"/>
              </a:rPr>
              <a:t>→</a:t>
            </a:r>
            <a:r>
              <a:rPr lang="en-US" altLang="zh-CN" sz="2000" b="1" dirty="0" err="1">
                <a:ea typeface="华文细黑" panose="02010600040101010101" pitchFamily="2" charset="-122"/>
              </a:rPr>
              <a:t>ba</a:t>
            </a:r>
            <a:endParaRPr lang="en-US" altLang="zh-CN" sz="2000" b="1" dirty="0">
              <a:ea typeface="华文细黑" panose="02010600040101010101" pitchFamily="2" charset="-122"/>
            </a:endParaRPr>
          </a:p>
        </p:txBody>
      </p:sp>
      <p:sp>
        <p:nvSpPr>
          <p:cNvPr id="101391" name="Text Box 15"/>
          <p:cNvSpPr txBox="1">
            <a:spLocks noChangeArrowheads="1"/>
          </p:cNvSpPr>
          <p:nvPr/>
        </p:nvSpPr>
        <p:spPr bwMode="auto">
          <a:xfrm>
            <a:off x="1043608" y="3846016"/>
            <a:ext cx="705678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ea typeface="华文细黑" panose="02010600040101010101" pitchFamily="2" charset="-122"/>
              </a:rPr>
              <a:t>左推导：</a:t>
            </a:r>
            <a:r>
              <a:rPr lang="en-US" altLang="zh-CN" sz="2000" b="1" dirty="0" err="1">
                <a:ea typeface="华文细黑" panose="02010600040101010101" pitchFamily="2" charset="-122"/>
                <a:sym typeface="Symbol" panose="05050102010706020507" pitchFamily="18" charset="2"/>
              </a:rPr>
              <a:t>S</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dirty="0" err="1">
                <a:solidFill>
                  <a:srgbClr val="0000FF"/>
                </a:solidFill>
                <a:ea typeface="华文细黑" panose="02010600040101010101" pitchFamily="2" charset="-122"/>
                <a:sym typeface="Symbol" panose="05050102010706020507" pitchFamily="18" charset="2"/>
              </a:rPr>
              <a:t>A</a:t>
            </a:r>
            <a:r>
              <a:rPr lang="en-US" altLang="zh-CN" sz="2000" b="1" dirty="0" err="1">
                <a:ea typeface="华文细黑" panose="02010600040101010101" pitchFamily="2" charset="-122"/>
                <a:sym typeface="Symbol" panose="05050102010706020507" pitchFamily="18" charset="2"/>
              </a:rPr>
              <a:t>S</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u="sng" dirty="0" err="1">
                <a:solidFill>
                  <a:srgbClr val="0000FF"/>
                </a:solidFill>
                <a:ea typeface="华文细黑" panose="02010600040101010101" pitchFamily="2" charset="-122"/>
                <a:sym typeface="Symbol" panose="05050102010706020507" pitchFamily="18" charset="2"/>
              </a:rPr>
              <a:t>S</a:t>
            </a:r>
            <a:r>
              <a:rPr lang="en-US" altLang="zh-CN" sz="2000" b="1" u="sng" dirty="0" err="1">
                <a:solidFill>
                  <a:srgbClr val="CC0000"/>
                </a:solidFill>
                <a:ea typeface="华文细黑" panose="02010600040101010101" pitchFamily="2" charset="-122"/>
                <a:sym typeface="Symbol" panose="05050102010706020507" pitchFamily="18" charset="2"/>
              </a:rPr>
              <a:t>b</a:t>
            </a:r>
            <a:r>
              <a:rPr lang="en-US" altLang="zh-CN" sz="2000" b="1" u="sng" dirty="0" err="1">
                <a:ea typeface="华文细黑" panose="02010600040101010101" pitchFamily="2" charset="-122"/>
                <a:sym typeface="Symbol" panose="05050102010706020507" pitchFamily="18" charset="2"/>
              </a:rPr>
              <a:t>A</a:t>
            </a:r>
            <a:r>
              <a:rPr lang="en-US" altLang="zh-CN" sz="2000" b="1" dirty="0" err="1">
                <a:ea typeface="华文细黑" panose="02010600040101010101" pitchFamily="2" charset="-122"/>
                <a:sym typeface="Symbol" panose="05050102010706020507" pitchFamily="18" charset="2"/>
              </a:rPr>
              <a:t>S</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u="sng" dirty="0" err="1">
                <a:solidFill>
                  <a:srgbClr val="CC0000"/>
                </a:solidFill>
                <a:ea typeface="华文细黑" panose="02010600040101010101" pitchFamily="2" charset="-122"/>
                <a:sym typeface="Symbol" panose="05050102010706020507" pitchFamily="18" charset="2"/>
              </a:rPr>
              <a:t>a</a:t>
            </a:r>
            <a:r>
              <a:rPr lang="en-US" altLang="zh-CN" sz="2000" b="1" dirty="0" err="1">
                <a:solidFill>
                  <a:srgbClr val="CC0000"/>
                </a:solidFill>
                <a:ea typeface="华文细黑" panose="02010600040101010101" pitchFamily="2" charset="-122"/>
                <a:sym typeface="Symbol" panose="05050102010706020507" pitchFamily="18" charset="2"/>
              </a:rPr>
              <a:t>b</a:t>
            </a:r>
            <a:r>
              <a:rPr lang="en-US" altLang="zh-CN" sz="2000" b="1" dirty="0" err="1">
                <a:solidFill>
                  <a:srgbClr val="0000FF"/>
                </a:solidFill>
                <a:ea typeface="华文细黑" panose="02010600040101010101" pitchFamily="2" charset="-122"/>
                <a:sym typeface="Symbol" panose="05050102010706020507" pitchFamily="18" charset="2"/>
              </a:rPr>
              <a:t>A</a:t>
            </a:r>
            <a:r>
              <a:rPr lang="en-US" altLang="zh-CN" sz="2000" b="1" dirty="0" err="1">
                <a:ea typeface="华文细黑" panose="02010600040101010101" pitchFamily="2" charset="-122"/>
                <a:sym typeface="Symbol" panose="05050102010706020507" pitchFamily="18" charset="2"/>
              </a:rPr>
              <a:t>S</a:t>
            </a:r>
            <a:r>
              <a:rPr lang="en-US" altLang="zh-CN" sz="2000" b="1" dirty="0" err="1">
                <a:solidFill>
                  <a:srgbClr val="CC0000"/>
                </a:solidFill>
                <a:ea typeface="华文细黑" panose="02010600040101010101" pitchFamily="2" charset="-122"/>
                <a:sym typeface="Symbol" panose="05050102010706020507" pitchFamily="18" charset="2"/>
              </a:rPr>
              <a:t>aab</a:t>
            </a:r>
            <a:r>
              <a:rPr lang="en-US" altLang="zh-CN" sz="2000" b="1" u="sng" dirty="0" err="1">
                <a:solidFill>
                  <a:srgbClr val="CC0000"/>
                </a:solidFill>
                <a:ea typeface="华文细黑" panose="02010600040101010101" pitchFamily="2" charset="-122"/>
                <a:sym typeface="Symbol" panose="05050102010706020507" pitchFamily="18" charset="2"/>
              </a:rPr>
              <a:t>ba</a:t>
            </a:r>
            <a:r>
              <a:rPr lang="en-US" altLang="zh-CN" sz="2000" b="1" dirty="0" err="1">
                <a:solidFill>
                  <a:srgbClr val="0000FF"/>
                </a:solidFill>
                <a:ea typeface="华文细黑" panose="02010600040101010101" pitchFamily="2" charset="-122"/>
                <a:sym typeface="Symbol" panose="05050102010706020507" pitchFamily="18" charset="2"/>
              </a:rPr>
              <a:t>S</a:t>
            </a:r>
            <a:r>
              <a:rPr lang="en-US" altLang="zh-CN" sz="2000" b="1" dirty="0" err="1">
                <a:ea typeface="华文细黑" panose="02010600040101010101" pitchFamily="2" charset="-122"/>
                <a:sym typeface="Symbol" panose="05050102010706020507" pitchFamily="18" charset="2"/>
              </a:rPr>
              <a:t></a:t>
            </a:r>
            <a:r>
              <a:rPr lang="en-US" altLang="zh-CN" sz="2000" b="1" dirty="0" err="1">
                <a:solidFill>
                  <a:srgbClr val="CC0000"/>
                </a:solidFill>
                <a:ea typeface="华文细黑" panose="02010600040101010101" pitchFamily="2" charset="-122"/>
                <a:sym typeface="Symbol" panose="05050102010706020507" pitchFamily="18" charset="2"/>
              </a:rPr>
              <a:t>aabba</a:t>
            </a:r>
            <a:r>
              <a:rPr lang="en-US" altLang="zh-CN" sz="2000" b="1" u="sng" dirty="0" err="1">
                <a:solidFill>
                  <a:srgbClr val="CC0000"/>
                </a:solidFill>
                <a:ea typeface="华文细黑" panose="02010600040101010101" pitchFamily="2" charset="-122"/>
                <a:sym typeface="Symbol" panose="05050102010706020507" pitchFamily="18" charset="2"/>
              </a:rPr>
              <a:t>a</a:t>
            </a:r>
            <a:endParaRPr lang="en-US" altLang="zh-CN" sz="2000" b="1" u="sng" dirty="0">
              <a:solidFill>
                <a:srgbClr val="CC0000"/>
              </a:solidFill>
              <a:ea typeface="华文细黑" panose="02010600040101010101" pitchFamily="2" charset="-122"/>
              <a:sym typeface="Symbol" panose="05050102010706020507" pitchFamily="18" charset="2"/>
            </a:endParaRPr>
          </a:p>
          <a:p>
            <a:pPr eaLnBrk="1" hangingPunct="1">
              <a:spcBef>
                <a:spcPct val="50000"/>
              </a:spcBef>
            </a:pPr>
            <a:r>
              <a:rPr lang="zh-CN" altLang="en-US" sz="2000" b="1" dirty="0">
                <a:ea typeface="华文细黑" panose="02010600040101010101" pitchFamily="2" charset="-122"/>
                <a:sym typeface="Symbol" panose="05050102010706020507" pitchFamily="18" charset="2"/>
              </a:rPr>
              <a:t>对应左分析为：</a:t>
            </a:r>
            <a:r>
              <a:rPr lang="en-US" altLang="zh-CN" sz="2000" b="1" dirty="0">
                <a:ea typeface="华文细黑" panose="02010600040101010101" pitchFamily="2" charset="-122"/>
                <a:sym typeface="Symbol" panose="05050102010706020507" pitchFamily="18" charset="2"/>
              </a:rPr>
              <a:t>12454</a:t>
            </a:r>
            <a:endParaRPr lang="en-US" altLang="zh-CN" sz="2000" b="1" dirty="0">
              <a:ea typeface="华文细黑" panose="02010600040101010101" pitchFamily="2" charset="-122"/>
              <a:sym typeface="Symbol" panose="05050102010706020507" pitchFamily="18" charset="2"/>
            </a:endParaRPr>
          </a:p>
          <a:p>
            <a:pPr eaLnBrk="1" hangingPunct="1">
              <a:spcBef>
                <a:spcPct val="50000"/>
              </a:spcBef>
            </a:pPr>
            <a:r>
              <a:rPr lang="zh-CN" altLang="en-US" sz="2000" b="1" dirty="0">
                <a:ea typeface="华文细黑" panose="02010600040101010101" pitchFamily="2" charset="-122"/>
                <a:sym typeface="Symbol" panose="05050102010706020507" pitchFamily="18" charset="2"/>
              </a:rPr>
              <a:t>右推导：</a:t>
            </a:r>
            <a:r>
              <a:rPr lang="en-US" altLang="zh-CN" sz="2000" b="1" dirty="0" err="1">
                <a:ea typeface="华文细黑" panose="02010600040101010101" pitchFamily="2" charset="-122"/>
              </a:rPr>
              <a:t>S</a:t>
            </a:r>
            <a:r>
              <a:rPr lang="en-US" altLang="zh-CN" sz="2000" b="1" dirty="0" err="1">
                <a:ea typeface="华文细黑" panose="02010600040101010101" pitchFamily="2" charset="-122"/>
                <a:sym typeface="Symbol" panose="05050102010706020507" pitchFamily="18" charset="2"/>
              </a:rPr>
              <a:t></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dirty="0" err="1">
                <a:ea typeface="华文细黑" panose="02010600040101010101" pitchFamily="2" charset="-122"/>
                <a:sym typeface="Symbol" panose="05050102010706020507" pitchFamily="18" charset="2"/>
              </a:rPr>
              <a:t>A</a:t>
            </a:r>
            <a:r>
              <a:rPr lang="en-US" altLang="zh-CN" sz="2000" b="1" dirty="0" err="1">
                <a:solidFill>
                  <a:srgbClr val="0000FF"/>
                </a:solidFill>
                <a:ea typeface="华文细黑" panose="02010600040101010101" pitchFamily="2" charset="-122"/>
                <a:sym typeface="Symbol" panose="05050102010706020507" pitchFamily="18" charset="2"/>
              </a:rPr>
              <a:t>S</a:t>
            </a:r>
            <a:r>
              <a:rPr lang="en-US" altLang="zh-CN" sz="2000" b="1" dirty="0" err="1">
                <a:ea typeface="华文细黑" panose="02010600040101010101" pitchFamily="2" charset="-122"/>
                <a:sym typeface="Symbol" panose="05050102010706020507" pitchFamily="18" charset="2"/>
              </a:rPr>
              <a:t></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dirty="0" err="1">
                <a:solidFill>
                  <a:srgbClr val="0000FF"/>
                </a:solidFill>
                <a:ea typeface="华文细黑" panose="02010600040101010101" pitchFamily="2" charset="-122"/>
                <a:sym typeface="Symbol" panose="05050102010706020507" pitchFamily="18" charset="2"/>
              </a:rPr>
              <a:t>A</a:t>
            </a:r>
            <a:r>
              <a:rPr lang="en-US" altLang="zh-CN" sz="2000" b="1" u="sng" dirty="0" err="1">
                <a:solidFill>
                  <a:srgbClr val="CC0000"/>
                </a:solidFill>
                <a:ea typeface="华文细黑" panose="02010600040101010101" pitchFamily="2" charset="-122"/>
                <a:sym typeface="Symbol" panose="05050102010706020507" pitchFamily="18" charset="2"/>
              </a:rPr>
              <a:t>a</a:t>
            </a:r>
            <a:r>
              <a:rPr lang="en-US" altLang="zh-CN" sz="2000" b="1" dirty="0" err="1">
                <a:ea typeface="华文细黑" panose="02010600040101010101" pitchFamily="2" charset="-122"/>
                <a:sym typeface="Symbol" panose="05050102010706020507" pitchFamily="18" charset="2"/>
              </a:rPr>
              <a:t></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u="sng" dirty="0" err="1">
                <a:ea typeface="华文细黑" panose="02010600040101010101" pitchFamily="2" charset="-122"/>
                <a:sym typeface="Symbol" panose="05050102010706020507" pitchFamily="18" charset="2"/>
              </a:rPr>
              <a:t>S</a:t>
            </a:r>
            <a:r>
              <a:rPr lang="en-US" altLang="zh-CN" sz="2000" b="1" u="sng" dirty="0" err="1">
                <a:solidFill>
                  <a:srgbClr val="CC0000"/>
                </a:solidFill>
                <a:ea typeface="华文细黑" panose="02010600040101010101" pitchFamily="2" charset="-122"/>
                <a:sym typeface="Symbol" panose="05050102010706020507" pitchFamily="18" charset="2"/>
              </a:rPr>
              <a:t>b</a:t>
            </a:r>
            <a:r>
              <a:rPr lang="en-US" altLang="zh-CN" sz="2000" b="1" u="sng" dirty="0" err="1">
                <a:solidFill>
                  <a:srgbClr val="0000FF"/>
                </a:solidFill>
                <a:ea typeface="华文细黑" panose="02010600040101010101" pitchFamily="2" charset="-122"/>
                <a:sym typeface="Symbol" panose="05050102010706020507" pitchFamily="18" charset="2"/>
              </a:rPr>
              <a:t>A</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dirty="0" err="1">
                <a:ea typeface="华文细黑" panose="02010600040101010101" pitchFamily="2" charset="-122"/>
                <a:sym typeface="Symbol" panose="05050102010706020507" pitchFamily="18" charset="2"/>
              </a:rPr>
              <a:t></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dirty="0" err="1">
                <a:solidFill>
                  <a:srgbClr val="0000FF"/>
                </a:solidFill>
                <a:ea typeface="华文细黑" panose="02010600040101010101" pitchFamily="2" charset="-122"/>
                <a:sym typeface="Symbol" panose="05050102010706020507" pitchFamily="18" charset="2"/>
              </a:rPr>
              <a:t>S</a:t>
            </a:r>
            <a:r>
              <a:rPr lang="en-US" altLang="zh-CN" sz="2000" b="1" dirty="0" err="1">
                <a:solidFill>
                  <a:srgbClr val="CC0000"/>
                </a:solidFill>
                <a:ea typeface="华文细黑" panose="02010600040101010101" pitchFamily="2" charset="-122"/>
                <a:sym typeface="Symbol" panose="05050102010706020507" pitchFamily="18" charset="2"/>
              </a:rPr>
              <a:t>b</a:t>
            </a:r>
            <a:r>
              <a:rPr lang="en-US" altLang="zh-CN" sz="2000" b="1" u="sng" dirty="0" err="1">
                <a:solidFill>
                  <a:srgbClr val="CC0000"/>
                </a:solidFill>
                <a:ea typeface="华文细黑" panose="02010600040101010101" pitchFamily="2" charset="-122"/>
                <a:sym typeface="Symbol" panose="05050102010706020507" pitchFamily="18" charset="2"/>
              </a:rPr>
              <a:t>ba</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dirty="0" err="1">
                <a:ea typeface="华文细黑" panose="02010600040101010101" pitchFamily="2" charset="-122"/>
                <a:sym typeface="Symbol" panose="05050102010706020507" pitchFamily="18" charset="2"/>
              </a:rPr>
              <a:t></a:t>
            </a:r>
            <a:r>
              <a:rPr lang="en-US" altLang="zh-CN" sz="2000" b="1" dirty="0" err="1">
                <a:solidFill>
                  <a:srgbClr val="CC0000"/>
                </a:solidFill>
                <a:ea typeface="华文细黑" panose="02010600040101010101" pitchFamily="2" charset="-122"/>
                <a:sym typeface="Symbol" panose="05050102010706020507" pitchFamily="18" charset="2"/>
              </a:rPr>
              <a:t>a</a:t>
            </a:r>
            <a:r>
              <a:rPr lang="en-US" altLang="zh-CN" sz="2000" b="1" u="sng" dirty="0" err="1">
                <a:solidFill>
                  <a:srgbClr val="CC0000"/>
                </a:solidFill>
                <a:ea typeface="华文细黑" panose="02010600040101010101" pitchFamily="2" charset="-122"/>
                <a:sym typeface="Symbol" panose="05050102010706020507" pitchFamily="18" charset="2"/>
              </a:rPr>
              <a:t>a</a:t>
            </a:r>
            <a:r>
              <a:rPr lang="en-US" altLang="zh-CN" sz="2000" b="1" dirty="0" err="1">
                <a:solidFill>
                  <a:srgbClr val="CC0000"/>
                </a:solidFill>
                <a:ea typeface="华文细黑" panose="02010600040101010101" pitchFamily="2" charset="-122"/>
                <a:sym typeface="Symbol" panose="05050102010706020507" pitchFamily="18" charset="2"/>
              </a:rPr>
              <a:t>bbaa</a:t>
            </a:r>
            <a:endParaRPr lang="en-US" altLang="zh-CN" sz="2000" b="1" dirty="0">
              <a:solidFill>
                <a:srgbClr val="CC0000"/>
              </a:solidFill>
              <a:ea typeface="华文细黑" panose="02010600040101010101" pitchFamily="2" charset="-122"/>
              <a:sym typeface="Symbol" panose="05050102010706020507" pitchFamily="18" charset="2"/>
            </a:endParaRPr>
          </a:p>
          <a:p>
            <a:pPr eaLnBrk="1" hangingPunct="1">
              <a:spcBef>
                <a:spcPct val="50000"/>
              </a:spcBef>
            </a:pPr>
            <a:r>
              <a:rPr lang="zh-CN" altLang="en-US" sz="2000" b="1" dirty="0">
                <a:ea typeface="华文细黑" panose="02010600040101010101" pitchFamily="2" charset="-122"/>
                <a:sym typeface="Symbol" panose="05050102010706020507" pitchFamily="18" charset="2"/>
              </a:rPr>
              <a:t>最右推导所用规则序列为：</a:t>
            </a:r>
            <a:r>
              <a:rPr lang="en-US" altLang="zh-CN" sz="2000" b="1" dirty="0">
                <a:ea typeface="华文细黑" panose="02010600040101010101" pitchFamily="2" charset="-122"/>
                <a:sym typeface="Symbol" panose="05050102010706020507" pitchFamily="18" charset="2"/>
              </a:rPr>
              <a:t>14254</a:t>
            </a:r>
            <a:endParaRPr lang="en-US" altLang="zh-CN" sz="2000" b="1" dirty="0">
              <a:ea typeface="华文细黑" panose="02010600040101010101" pitchFamily="2" charset="-122"/>
              <a:sym typeface="Symbol" panose="05050102010706020507" pitchFamily="18" charset="2"/>
            </a:endParaRPr>
          </a:p>
          <a:p>
            <a:pPr eaLnBrk="1" hangingPunct="1">
              <a:spcBef>
                <a:spcPct val="50000"/>
              </a:spcBef>
            </a:pPr>
            <a:r>
              <a:rPr lang="zh-CN" altLang="en-US" sz="2000" b="1" dirty="0">
                <a:ea typeface="华文细黑" panose="02010600040101010101" pitchFamily="2" charset="-122"/>
                <a:sym typeface="Symbol" panose="05050102010706020507" pitchFamily="18" charset="2"/>
              </a:rPr>
              <a:t>对应右分析为：</a:t>
            </a:r>
            <a:r>
              <a:rPr lang="en-US" altLang="zh-CN" sz="2000" b="1" dirty="0">
                <a:ea typeface="华文细黑" panose="02010600040101010101" pitchFamily="2" charset="-122"/>
                <a:sym typeface="Symbol" panose="05050102010706020507" pitchFamily="18" charset="2"/>
              </a:rPr>
              <a:t>45241</a:t>
            </a:r>
            <a:endParaRPr lang="en-US" altLang="zh-CN" sz="2000" b="1" dirty="0">
              <a:ea typeface="华文细黑" panose="02010600040101010101" pitchFamily="2" charset="-122"/>
              <a:sym typeface="Symbol" panose="05050102010706020507" pitchFamily="18" charset="2"/>
            </a:endParaRPr>
          </a:p>
        </p:txBody>
      </p:sp>
      <p:pic>
        <p:nvPicPr>
          <p:cNvPr id="4" name="图片 3"/>
          <p:cNvPicPr>
            <a:picLocks noChangeAspect="1"/>
          </p:cNvPicPr>
          <p:nvPr/>
        </p:nvPicPr>
        <p:blipFill>
          <a:blip r:embed="rId1"/>
          <a:stretch>
            <a:fillRect/>
          </a:stretch>
        </p:blipFill>
        <p:spPr>
          <a:xfrm>
            <a:off x="3905980" y="980728"/>
            <a:ext cx="4194412" cy="22922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9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39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39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39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3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noChangeArrowheads="1"/>
          </p:cNvSpPr>
          <p:nvPr>
            <p:ph type="sldNum" sz="quarter" idx="12"/>
          </p:nvPr>
        </p:nvSpPr>
        <p:spPr>
          <a:xfrm>
            <a:off x="6553200" y="6029102"/>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8AFF0AE-9453-4A77-8EC4-FB028EE4A0B9}" type="slidenum">
              <a:rPr kumimoji="0" lang="en-US" altLang="zh-CN" sz="1200" smtClean="0">
                <a:latin typeface="Garamond" panose="02020404030301010803" pitchFamily="18" charset="0"/>
                <a:ea typeface="华文细黑" panose="02010600040101010101" pitchFamily="2" charset="-122"/>
              </a:rPr>
            </a:fld>
            <a:endParaRPr kumimoji="0" lang="en-US" altLang="zh-CN" sz="1200">
              <a:latin typeface="Garamond" panose="02020404030301010803" pitchFamily="18" charset="0"/>
              <a:ea typeface="华文细黑" panose="02010600040101010101" pitchFamily="2" charset="-122"/>
            </a:endParaRPr>
          </a:p>
        </p:txBody>
      </p:sp>
      <p:sp>
        <p:nvSpPr>
          <p:cNvPr id="106499" name="Rectangle 1026"/>
          <p:cNvSpPr>
            <a:spLocks noGrp="1" noChangeArrowheads="1"/>
          </p:cNvSpPr>
          <p:nvPr>
            <p:ph type="title"/>
          </p:nvPr>
        </p:nvSpPr>
        <p:spPr/>
        <p:txBody>
          <a:bodyPr/>
          <a:lstStyle/>
          <a:p>
            <a:pPr eaLnBrk="1" hangingPunct="1"/>
            <a:r>
              <a:rPr lang="zh-CN" altLang="en-US" sz="4000" b="1"/>
              <a:t>自上而下的语法分析</a:t>
            </a:r>
            <a:endParaRPr lang="zh-CN" altLang="en-US" sz="4000" b="1"/>
          </a:p>
        </p:txBody>
      </p:sp>
      <p:sp>
        <p:nvSpPr>
          <p:cNvPr id="106500" name="Rectangle 1027"/>
          <p:cNvSpPr>
            <a:spLocks noGrp="1" noChangeArrowheads="1"/>
          </p:cNvSpPr>
          <p:nvPr>
            <p:ph type="body" idx="1"/>
          </p:nvPr>
        </p:nvSpPr>
        <p:spPr>
          <a:xfrm>
            <a:off x="457200" y="1196752"/>
            <a:ext cx="8229600" cy="2014538"/>
          </a:xfrm>
          <a:solidFill>
            <a:srgbClr val="00FF99"/>
          </a:solidFill>
        </p:spPr>
        <p:txBody>
          <a:bodyPr/>
          <a:lstStyle/>
          <a:p>
            <a:pPr eaLnBrk="1" hangingPunct="1">
              <a:buFont typeface="Wingdings" panose="05000000000000000000" pitchFamily="2" charset="2"/>
              <a:buNone/>
            </a:pPr>
            <a:r>
              <a:rPr lang="zh-CN" altLang="en-US" b="1" dirty="0">
                <a:latin typeface="Times New Roman" panose="02020603050405020304" pitchFamily="18" charset="0"/>
              </a:rPr>
              <a:t>例：文法</a:t>
            </a:r>
            <a:r>
              <a:rPr lang="en-US" altLang="zh-CN" b="1" dirty="0">
                <a:latin typeface="Times New Roman" panose="02020603050405020304" pitchFamily="18" charset="0"/>
              </a:rPr>
              <a:t>G</a:t>
            </a:r>
            <a:r>
              <a:rPr lang="zh-CN" altLang="en-US" b="1" dirty="0">
                <a:latin typeface="Times New Roman" panose="02020603050405020304" pitchFamily="18" charset="0"/>
              </a:rPr>
              <a:t>：   </a:t>
            </a:r>
            <a:r>
              <a:rPr lang="en-US" altLang="zh-CN" b="1" dirty="0">
                <a:latin typeface="Times New Roman" panose="02020603050405020304" pitchFamily="18" charset="0"/>
              </a:rPr>
              <a:t>S </a:t>
            </a:r>
            <a:r>
              <a:rPr lang="en-US" altLang="zh-CN" b="1" dirty="0">
                <a:latin typeface="华文细黑" panose="02010600040101010101" pitchFamily="2" charset="-122"/>
              </a:rPr>
              <a:t>→ </a:t>
            </a:r>
            <a:r>
              <a:rPr lang="en-US" altLang="zh-CN" b="1" dirty="0" err="1">
                <a:solidFill>
                  <a:srgbClr val="CC0000"/>
                </a:solidFill>
                <a:latin typeface="Times New Roman" panose="02020603050405020304" pitchFamily="18" charset="0"/>
              </a:rPr>
              <a:t>c</a:t>
            </a:r>
            <a:r>
              <a:rPr lang="en-US" altLang="zh-CN" b="1" dirty="0" err="1">
                <a:latin typeface="Times New Roman" panose="02020603050405020304" pitchFamily="18" charset="0"/>
              </a:rPr>
              <a:t>A</a:t>
            </a:r>
            <a:r>
              <a:rPr lang="en-US" altLang="zh-CN" b="1" dirty="0" err="1">
                <a:solidFill>
                  <a:srgbClr val="CC0000"/>
                </a:solidFill>
                <a:latin typeface="Times New Roman" panose="02020603050405020304" pitchFamily="18" charset="0"/>
              </a:rPr>
              <a:t>d</a:t>
            </a:r>
            <a:br>
              <a:rPr lang="en-US" altLang="zh-CN" b="1" dirty="0">
                <a:latin typeface="Times New Roman" panose="02020603050405020304" pitchFamily="18" charset="0"/>
              </a:rPr>
            </a:br>
            <a:r>
              <a:rPr lang="en-US" altLang="zh-CN" b="1" dirty="0">
                <a:latin typeface="Times New Roman" panose="02020603050405020304" pitchFamily="18" charset="0"/>
              </a:rPr>
              <a:t>                       A </a:t>
            </a:r>
            <a:r>
              <a:rPr lang="en-US" altLang="zh-CN" b="1" dirty="0">
                <a:latin typeface="华文细黑" panose="02010600040101010101" pitchFamily="2" charset="-122"/>
              </a:rPr>
              <a:t>→ </a:t>
            </a:r>
            <a:r>
              <a:rPr lang="en-US" altLang="zh-CN" b="1" dirty="0">
                <a:solidFill>
                  <a:srgbClr val="CC0000"/>
                </a:solidFill>
                <a:latin typeface="Times New Roman" panose="02020603050405020304" pitchFamily="18" charset="0"/>
              </a:rPr>
              <a:t>ab</a:t>
            </a:r>
            <a:br>
              <a:rPr lang="en-US" altLang="zh-CN" b="1" dirty="0">
                <a:solidFill>
                  <a:srgbClr val="CC0000"/>
                </a:solidFill>
                <a:latin typeface="Times New Roman" panose="02020603050405020304" pitchFamily="18" charset="0"/>
              </a:rPr>
            </a:br>
            <a:r>
              <a:rPr lang="en-US" altLang="zh-CN" b="1" dirty="0">
                <a:latin typeface="Times New Roman" panose="02020603050405020304" pitchFamily="18" charset="0"/>
              </a:rPr>
              <a:t>                       A </a:t>
            </a:r>
            <a:r>
              <a:rPr lang="en-US" altLang="zh-CN" b="1" dirty="0">
                <a:latin typeface="华文细黑" panose="02010600040101010101" pitchFamily="2" charset="-122"/>
              </a:rPr>
              <a:t>→ </a:t>
            </a:r>
            <a:r>
              <a:rPr lang="en-US" altLang="zh-CN" b="1" dirty="0">
                <a:solidFill>
                  <a:srgbClr val="CC0000"/>
                </a:solidFill>
                <a:latin typeface="Times New Roman" panose="02020603050405020304" pitchFamily="18" charset="0"/>
              </a:rPr>
              <a:t>a</a:t>
            </a:r>
            <a:br>
              <a:rPr lang="en-US" altLang="zh-CN" b="1" dirty="0">
                <a:solidFill>
                  <a:srgbClr val="CC0000"/>
                </a:solidFill>
                <a:latin typeface="Times New Roman" panose="02020603050405020304" pitchFamily="18" charset="0"/>
              </a:rPr>
            </a:br>
            <a:r>
              <a:rPr lang="zh-CN" altLang="en-US" b="1" dirty="0">
                <a:latin typeface="Times New Roman" panose="02020603050405020304" pitchFamily="18" charset="0"/>
              </a:rPr>
              <a:t>识别输入串</a:t>
            </a:r>
            <a:r>
              <a:rPr lang="en-US" altLang="zh-CN" b="1" dirty="0">
                <a:latin typeface="Times New Roman" panose="02020603050405020304" pitchFamily="18" charset="0"/>
              </a:rPr>
              <a:t>w=</a:t>
            </a:r>
            <a:r>
              <a:rPr lang="en-US" altLang="zh-CN" b="1" dirty="0" err="1">
                <a:solidFill>
                  <a:srgbClr val="CC0000"/>
                </a:solidFill>
                <a:latin typeface="Times New Roman" panose="02020603050405020304" pitchFamily="18" charset="0"/>
              </a:rPr>
              <a:t>cabd</a:t>
            </a:r>
            <a:r>
              <a:rPr lang="zh-CN" altLang="en-US" b="1" dirty="0">
                <a:latin typeface="Times New Roman" panose="02020603050405020304" pitchFamily="18" charset="0"/>
              </a:rPr>
              <a:t>是否为该文法的</a:t>
            </a:r>
            <a:r>
              <a:rPr lang="zh-CN" altLang="en-US" b="1" dirty="0">
                <a:solidFill>
                  <a:srgbClr val="CC0000"/>
                </a:solidFill>
                <a:latin typeface="Times New Roman" panose="02020603050405020304" pitchFamily="18" charset="0"/>
              </a:rPr>
              <a:t>句子</a:t>
            </a:r>
            <a:endParaRPr lang="zh-CN" altLang="en-US" b="1" dirty="0">
              <a:latin typeface="Times New Roman" panose="02020603050405020304" pitchFamily="18" charset="0"/>
            </a:endParaRPr>
          </a:p>
        </p:txBody>
      </p:sp>
      <p:sp>
        <p:nvSpPr>
          <p:cNvPr id="106501" name="Text Box 1028"/>
          <p:cNvSpPr txBox="1">
            <a:spLocks noChangeArrowheads="1"/>
          </p:cNvSpPr>
          <p:nvPr/>
        </p:nvSpPr>
        <p:spPr bwMode="auto">
          <a:xfrm>
            <a:off x="457200" y="3573016"/>
            <a:ext cx="8229600" cy="22161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ea typeface="华文细黑" panose="02010600040101010101" pitchFamily="2" charset="-122"/>
              </a:rPr>
              <a:t>	S			  S			  S</a:t>
            </a:r>
            <a:endParaRPr lang="en-US" altLang="zh-CN" b="1" dirty="0">
              <a:ea typeface="华文细黑" panose="02010600040101010101" pitchFamily="2" charset="-122"/>
            </a:endParaRPr>
          </a:p>
          <a:p>
            <a:pPr eaLnBrk="1" hangingPunct="1">
              <a:spcBef>
                <a:spcPct val="50000"/>
              </a:spcBef>
            </a:pP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c</a:t>
            </a:r>
            <a:r>
              <a:rPr lang="en-US" altLang="zh-CN" b="1" dirty="0">
                <a:ea typeface="华文细黑" panose="02010600040101010101" pitchFamily="2" charset="-122"/>
              </a:rPr>
              <a:t>	  A	   </a:t>
            </a:r>
            <a:r>
              <a:rPr lang="en-US" altLang="zh-CN" b="1" dirty="0">
                <a:solidFill>
                  <a:srgbClr val="CC0000"/>
                </a:solidFill>
                <a:ea typeface="华文细黑" panose="02010600040101010101" pitchFamily="2" charset="-122"/>
              </a:rPr>
              <a:t>d</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c</a:t>
            </a:r>
            <a:r>
              <a:rPr lang="en-US" altLang="zh-CN" b="1" dirty="0">
                <a:ea typeface="华文细黑" panose="02010600040101010101" pitchFamily="2" charset="-122"/>
              </a:rPr>
              <a:t>	  A	 </a:t>
            </a:r>
            <a:r>
              <a:rPr lang="en-US" altLang="zh-CN" b="1" dirty="0">
                <a:solidFill>
                  <a:srgbClr val="CC0000"/>
                </a:solidFill>
                <a:ea typeface="华文细黑" panose="02010600040101010101" pitchFamily="2" charset="-122"/>
              </a:rPr>
              <a:t>d</a:t>
            </a:r>
            <a:endParaRPr lang="en-US" altLang="zh-CN" b="1" dirty="0">
              <a:ea typeface="华文细黑" panose="02010600040101010101" pitchFamily="2" charset="-122"/>
            </a:endParaRPr>
          </a:p>
          <a:p>
            <a:pPr eaLnBrk="1" hangingPunct="1">
              <a:spcBef>
                <a:spcPct val="50000"/>
              </a:spcBef>
            </a:pP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a</a:t>
            </a:r>
            <a:r>
              <a:rPr lang="en-US" altLang="zh-CN" b="1" dirty="0">
                <a:ea typeface="华文细黑" panose="02010600040101010101" pitchFamily="2" charset="-122"/>
              </a:rPr>
              <a:t>       </a:t>
            </a:r>
            <a:r>
              <a:rPr lang="en-US" altLang="zh-CN" b="1" dirty="0">
                <a:solidFill>
                  <a:srgbClr val="CC0000"/>
                </a:solidFill>
                <a:ea typeface="华文细黑" panose="02010600040101010101" pitchFamily="2" charset="-122"/>
              </a:rPr>
              <a:t>b</a:t>
            </a:r>
            <a:endParaRPr lang="en-US" altLang="zh-CN" b="1" dirty="0">
              <a:solidFill>
                <a:srgbClr val="CC0000"/>
              </a:solidFill>
              <a:ea typeface="华文细黑" panose="02010600040101010101" pitchFamily="2" charset="-122"/>
            </a:endParaRPr>
          </a:p>
          <a:p>
            <a:pPr eaLnBrk="1" hangingPunct="1">
              <a:spcBef>
                <a:spcPct val="50000"/>
              </a:spcBef>
            </a:pPr>
            <a:r>
              <a:rPr lang="zh-CN" altLang="en-US" sz="2800" b="1" dirty="0">
                <a:ea typeface="华文细黑" panose="02010600040101010101" pitchFamily="2" charset="-122"/>
              </a:rPr>
              <a:t>推导过程：</a:t>
            </a:r>
            <a:r>
              <a:rPr lang="en-US" altLang="zh-CN" sz="2800" b="1" dirty="0">
                <a:ea typeface="华文细黑" panose="02010600040101010101" pitchFamily="2" charset="-122"/>
              </a:rPr>
              <a:t>S </a:t>
            </a:r>
            <a:r>
              <a:rPr lang="en-US" altLang="zh-CN" sz="2800" b="1" dirty="0">
                <a:ea typeface="华文细黑" panose="02010600040101010101" pitchFamily="2" charset="-122"/>
                <a:sym typeface="Symbol" panose="05050102010706020507" pitchFamily="18" charset="2"/>
              </a:rPr>
              <a:t></a:t>
            </a:r>
            <a:r>
              <a:rPr lang="en-US" altLang="zh-CN" sz="2800" b="1" dirty="0">
                <a:ea typeface="华文细黑" panose="02010600040101010101" pitchFamily="2" charset="-122"/>
              </a:rPr>
              <a:t> </a:t>
            </a:r>
            <a:r>
              <a:rPr lang="en-US" altLang="zh-CN" sz="2800" b="1" dirty="0" err="1">
                <a:solidFill>
                  <a:srgbClr val="CC0000"/>
                </a:solidFill>
                <a:ea typeface="华文细黑" panose="02010600040101010101" pitchFamily="2" charset="-122"/>
              </a:rPr>
              <a:t>c</a:t>
            </a:r>
            <a:r>
              <a:rPr lang="en-US" altLang="zh-CN" sz="2800" b="1" dirty="0" err="1">
                <a:solidFill>
                  <a:srgbClr val="0000FF"/>
                </a:solidFill>
                <a:ea typeface="华文细黑" panose="02010600040101010101" pitchFamily="2" charset="-122"/>
              </a:rPr>
              <a:t>A</a:t>
            </a:r>
            <a:r>
              <a:rPr lang="en-US" altLang="zh-CN" sz="2800" b="1" dirty="0" err="1">
                <a:solidFill>
                  <a:srgbClr val="CC0000"/>
                </a:solidFill>
                <a:ea typeface="华文细黑" panose="02010600040101010101" pitchFamily="2" charset="-122"/>
              </a:rPr>
              <a:t>d</a:t>
            </a:r>
            <a:r>
              <a:rPr lang="en-US" altLang="zh-CN" sz="2800" b="1" dirty="0">
                <a:ea typeface="华文细黑" panose="02010600040101010101" pitchFamily="2" charset="-122"/>
              </a:rPr>
              <a:t>         </a:t>
            </a:r>
            <a:r>
              <a:rPr lang="en-US" altLang="zh-CN" sz="2800" b="1" dirty="0" err="1">
                <a:solidFill>
                  <a:srgbClr val="CC0000"/>
                </a:solidFill>
                <a:ea typeface="华文细黑" panose="02010600040101010101" pitchFamily="2" charset="-122"/>
              </a:rPr>
              <a:t>c</a:t>
            </a:r>
            <a:r>
              <a:rPr lang="en-US" altLang="zh-CN" sz="2800" b="1" dirty="0" err="1">
                <a:solidFill>
                  <a:srgbClr val="0000FF"/>
                </a:solidFill>
                <a:ea typeface="华文细黑" panose="02010600040101010101" pitchFamily="2" charset="-122"/>
              </a:rPr>
              <a:t>A</a:t>
            </a:r>
            <a:r>
              <a:rPr lang="en-US" altLang="zh-CN" sz="2800" b="1" dirty="0" err="1">
                <a:solidFill>
                  <a:srgbClr val="CC0000"/>
                </a:solidFill>
                <a:ea typeface="华文细黑" panose="02010600040101010101" pitchFamily="2" charset="-122"/>
              </a:rPr>
              <a:t>d</a:t>
            </a:r>
            <a:r>
              <a:rPr lang="en-US" altLang="zh-CN" sz="2800" b="1" dirty="0">
                <a:ea typeface="华文细黑" panose="02010600040101010101" pitchFamily="2" charset="-122"/>
              </a:rPr>
              <a:t> </a:t>
            </a:r>
            <a:r>
              <a:rPr lang="en-US" altLang="zh-CN" sz="2800" b="1" dirty="0">
                <a:ea typeface="华文细黑" panose="02010600040101010101" pitchFamily="2" charset="-122"/>
                <a:sym typeface="Symbol" panose="05050102010706020507" pitchFamily="18" charset="2"/>
              </a:rPr>
              <a:t></a:t>
            </a:r>
            <a:r>
              <a:rPr lang="en-US" altLang="zh-CN" sz="2800" b="1" dirty="0">
                <a:ea typeface="华文细黑" panose="02010600040101010101" pitchFamily="2" charset="-122"/>
              </a:rPr>
              <a:t> </a:t>
            </a:r>
            <a:r>
              <a:rPr lang="en-US" altLang="zh-CN" sz="2800" b="1" dirty="0" err="1">
                <a:solidFill>
                  <a:srgbClr val="CC0000"/>
                </a:solidFill>
                <a:ea typeface="华文细黑" panose="02010600040101010101" pitchFamily="2" charset="-122"/>
              </a:rPr>
              <a:t>c</a:t>
            </a:r>
            <a:r>
              <a:rPr lang="en-US" altLang="zh-CN" sz="2800" b="1" u="sng" dirty="0" err="1">
                <a:solidFill>
                  <a:srgbClr val="CC0000"/>
                </a:solidFill>
                <a:ea typeface="华文细黑" panose="02010600040101010101" pitchFamily="2" charset="-122"/>
              </a:rPr>
              <a:t>ab</a:t>
            </a:r>
            <a:r>
              <a:rPr lang="en-US" altLang="zh-CN" sz="2800" b="1" dirty="0" err="1">
                <a:solidFill>
                  <a:srgbClr val="CC0000"/>
                </a:solidFill>
                <a:ea typeface="华文细黑" panose="02010600040101010101" pitchFamily="2" charset="-122"/>
              </a:rPr>
              <a:t>d</a:t>
            </a:r>
            <a:endParaRPr lang="en-US" altLang="zh-CN" sz="2800" b="1" dirty="0">
              <a:solidFill>
                <a:srgbClr val="CC0000"/>
              </a:solidFill>
              <a:ea typeface="华文细黑" panose="02010600040101010101" pitchFamily="2" charset="-122"/>
            </a:endParaRPr>
          </a:p>
        </p:txBody>
      </p:sp>
      <p:sp>
        <p:nvSpPr>
          <p:cNvPr id="106502" name="Line 1029"/>
          <p:cNvSpPr>
            <a:spLocks noChangeShapeType="1"/>
          </p:cNvSpPr>
          <p:nvPr/>
        </p:nvSpPr>
        <p:spPr bwMode="auto">
          <a:xfrm>
            <a:off x="4419600" y="3954016"/>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3" name="Line 1030"/>
          <p:cNvSpPr>
            <a:spLocks noChangeShapeType="1"/>
          </p:cNvSpPr>
          <p:nvPr/>
        </p:nvSpPr>
        <p:spPr bwMode="auto">
          <a:xfrm flipH="1">
            <a:off x="3581400" y="3954016"/>
            <a:ext cx="8382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4" name="Line 1031"/>
          <p:cNvSpPr>
            <a:spLocks noChangeShapeType="1"/>
          </p:cNvSpPr>
          <p:nvPr/>
        </p:nvSpPr>
        <p:spPr bwMode="auto">
          <a:xfrm>
            <a:off x="4419600" y="3954016"/>
            <a:ext cx="9906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5" name="Line 1032"/>
          <p:cNvSpPr>
            <a:spLocks noChangeShapeType="1"/>
          </p:cNvSpPr>
          <p:nvPr/>
        </p:nvSpPr>
        <p:spPr bwMode="auto">
          <a:xfrm>
            <a:off x="7162800" y="3954016"/>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6" name="Line 1033"/>
          <p:cNvSpPr>
            <a:spLocks noChangeShapeType="1"/>
          </p:cNvSpPr>
          <p:nvPr/>
        </p:nvSpPr>
        <p:spPr bwMode="auto">
          <a:xfrm flipH="1">
            <a:off x="6248400" y="3954016"/>
            <a:ext cx="9144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7" name="Line 1034"/>
          <p:cNvSpPr>
            <a:spLocks noChangeShapeType="1"/>
          </p:cNvSpPr>
          <p:nvPr/>
        </p:nvSpPr>
        <p:spPr bwMode="auto">
          <a:xfrm>
            <a:off x="7162800" y="3954016"/>
            <a:ext cx="9144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8" name="Line 1035"/>
          <p:cNvSpPr>
            <a:spLocks noChangeShapeType="1"/>
          </p:cNvSpPr>
          <p:nvPr/>
        </p:nvSpPr>
        <p:spPr bwMode="auto">
          <a:xfrm flipH="1">
            <a:off x="6858000" y="4527104"/>
            <a:ext cx="3048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9" name="Line 1036"/>
          <p:cNvSpPr>
            <a:spLocks noChangeShapeType="1"/>
          </p:cNvSpPr>
          <p:nvPr/>
        </p:nvSpPr>
        <p:spPr bwMode="auto">
          <a:xfrm>
            <a:off x="7162800" y="4528691"/>
            <a:ext cx="381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animEffect transition="in" filter="wipe(up)">
                                      <p:cBhvr>
                                        <p:cTn id="7" dur="500"/>
                                        <p:tgtEl>
                                          <p:spTgt spid="10650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6502"/>
                                        </p:tgtEl>
                                        <p:attrNameLst>
                                          <p:attrName>style.visibility</p:attrName>
                                        </p:attrNameLst>
                                      </p:cBhvr>
                                      <p:to>
                                        <p:strVal val="visible"/>
                                      </p:to>
                                    </p:set>
                                    <p:animEffect transition="in" filter="wipe(up)">
                                      <p:cBhvr>
                                        <p:cTn id="10" dur="500"/>
                                        <p:tgtEl>
                                          <p:spTgt spid="10650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6503"/>
                                        </p:tgtEl>
                                        <p:attrNameLst>
                                          <p:attrName>style.visibility</p:attrName>
                                        </p:attrNameLst>
                                      </p:cBhvr>
                                      <p:to>
                                        <p:strVal val="visible"/>
                                      </p:to>
                                    </p:set>
                                    <p:animEffect transition="in" filter="wipe(up)">
                                      <p:cBhvr>
                                        <p:cTn id="13" dur="500"/>
                                        <p:tgtEl>
                                          <p:spTgt spid="10650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6504"/>
                                        </p:tgtEl>
                                        <p:attrNameLst>
                                          <p:attrName>style.visibility</p:attrName>
                                        </p:attrNameLst>
                                      </p:cBhvr>
                                      <p:to>
                                        <p:strVal val="visible"/>
                                      </p:to>
                                    </p:set>
                                    <p:animEffect transition="in" filter="wipe(up)">
                                      <p:cBhvr>
                                        <p:cTn id="16" dur="500"/>
                                        <p:tgtEl>
                                          <p:spTgt spid="10650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6505"/>
                                        </p:tgtEl>
                                        <p:attrNameLst>
                                          <p:attrName>style.visibility</p:attrName>
                                        </p:attrNameLst>
                                      </p:cBhvr>
                                      <p:to>
                                        <p:strVal val="visible"/>
                                      </p:to>
                                    </p:set>
                                    <p:animEffect transition="in" filter="wipe(up)">
                                      <p:cBhvr>
                                        <p:cTn id="19" dur="500"/>
                                        <p:tgtEl>
                                          <p:spTgt spid="10650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06506"/>
                                        </p:tgtEl>
                                        <p:attrNameLst>
                                          <p:attrName>style.visibility</p:attrName>
                                        </p:attrNameLst>
                                      </p:cBhvr>
                                      <p:to>
                                        <p:strVal val="visible"/>
                                      </p:to>
                                    </p:set>
                                    <p:animEffect transition="in" filter="wipe(up)">
                                      <p:cBhvr>
                                        <p:cTn id="22" dur="500"/>
                                        <p:tgtEl>
                                          <p:spTgt spid="10650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06507"/>
                                        </p:tgtEl>
                                        <p:attrNameLst>
                                          <p:attrName>style.visibility</p:attrName>
                                        </p:attrNameLst>
                                      </p:cBhvr>
                                      <p:to>
                                        <p:strVal val="visible"/>
                                      </p:to>
                                    </p:set>
                                    <p:animEffect transition="in" filter="wipe(up)">
                                      <p:cBhvr>
                                        <p:cTn id="25" dur="500"/>
                                        <p:tgtEl>
                                          <p:spTgt spid="10650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6508"/>
                                        </p:tgtEl>
                                        <p:attrNameLst>
                                          <p:attrName>style.visibility</p:attrName>
                                        </p:attrNameLst>
                                      </p:cBhvr>
                                      <p:to>
                                        <p:strVal val="visible"/>
                                      </p:to>
                                    </p:set>
                                    <p:animEffect transition="in" filter="wipe(up)">
                                      <p:cBhvr>
                                        <p:cTn id="28" dur="500"/>
                                        <p:tgtEl>
                                          <p:spTgt spid="10650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06509"/>
                                        </p:tgtEl>
                                        <p:attrNameLst>
                                          <p:attrName>style.visibility</p:attrName>
                                        </p:attrNameLst>
                                      </p:cBhvr>
                                      <p:to>
                                        <p:strVal val="visible"/>
                                      </p:to>
                                    </p:set>
                                    <p:animEffect transition="in" filter="wipe(up)">
                                      <p:cBhvr>
                                        <p:cTn id="31" dur="500"/>
                                        <p:tgtEl>
                                          <p:spTgt spid="106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2" grpId="0" animBg="1"/>
      <p:bldP spid="106503" grpId="0" animBg="1"/>
      <p:bldP spid="106504" grpId="0" animBg="1"/>
      <p:bldP spid="106505" grpId="0" animBg="1"/>
      <p:bldP spid="106506" grpId="0" animBg="1"/>
      <p:bldP spid="106507" grpId="0" animBg="1"/>
      <p:bldP spid="106508" grpId="0" animBg="1"/>
      <p:bldP spid="106509" grpId="0"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23502</Words>
  <Application>WPS 演示</Application>
  <PresentationFormat>全屏显示(4:3)</PresentationFormat>
  <Paragraphs>2118</Paragraphs>
  <Slides>128</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128</vt:i4>
      </vt:variant>
    </vt:vector>
  </HeadingPairs>
  <TitlesOfParts>
    <vt:vector size="143" baseType="lpstr">
      <vt:lpstr>Arial</vt:lpstr>
      <vt:lpstr>宋体</vt:lpstr>
      <vt:lpstr>Wingdings</vt:lpstr>
      <vt:lpstr>Times New Roman</vt:lpstr>
      <vt:lpstr>华文细黑</vt:lpstr>
      <vt:lpstr>Garamond</vt:lpstr>
      <vt:lpstr>微软雅黑</vt:lpstr>
      <vt:lpstr>Symbol</vt:lpstr>
      <vt:lpstr>Adobe Garamond Pro</vt:lpstr>
      <vt:lpstr>Arial Unicode MS</vt:lpstr>
      <vt:lpstr>Cambria Math</vt:lpstr>
      <vt:lpstr>Impact</vt:lpstr>
      <vt:lpstr>Edge</vt:lpstr>
      <vt:lpstr>Equation.DSMT4</vt:lpstr>
      <vt:lpstr>Equation.DSMT4</vt:lpstr>
      <vt:lpstr>第3章 文法和语言 </vt:lpstr>
      <vt:lpstr>第3章 文法和语言 </vt:lpstr>
      <vt:lpstr>PowerPoint 演示文稿</vt:lpstr>
      <vt:lpstr>PowerPoint 演示文稿</vt:lpstr>
      <vt:lpstr>知识扩充： 形式语言与自动机理论的产生与作用 </vt:lpstr>
      <vt:lpstr>知识扩充： 形式语言与自动机理论的产生与作用 </vt:lpstr>
      <vt:lpstr>从示例抽象出文法描述</vt:lpstr>
      <vt:lpstr>从示例抽象出文法描述</vt:lpstr>
      <vt:lpstr>从示例抽象出文法描述</vt:lpstr>
      <vt:lpstr>什么是文法</vt:lpstr>
      <vt:lpstr>文法的例子 </vt:lpstr>
      <vt:lpstr>文法的例子 </vt:lpstr>
      <vt:lpstr>文法的例子 </vt:lpstr>
      <vt:lpstr>文法的EBNF表示 </vt:lpstr>
      <vt:lpstr>文法的EBNF表示</vt:lpstr>
      <vt:lpstr>文法的EBNF表示</vt:lpstr>
      <vt:lpstr>文法的EBNF表示</vt:lpstr>
      <vt:lpstr>文法的EBNF表示</vt:lpstr>
      <vt:lpstr>3.2 字母表和符号串 </vt:lpstr>
      <vt:lpstr>1.字母表 </vt:lpstr>
      <vt:lpstr>2 符号串 </vt:lpstr>
      <vt:lpstr>3 符号串及其集合的运算</vt:lpstr>
      <vt:lpstr>3 符号串及其集合的运算</vt:lpstr>
      <vt:lpstr>3 符号串及其集合的运算</vt:lpstr>
      <vt:lpstr>3 符号串及其集合的运算</vt:lpstr>
      <vt:lpstr>3 符号串及其集合的运算</vt:lpstr>
      <vt:lpstr>PowerPoint 演示文稿</vt:lpstr>
      <vt:lpstr>3.3 文法和语言的形式定义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句型、句子的定义</vt:lpstr>
      <vt:lpstr>(文法生成的)语言的定义</vt:lpstr>
      <vt:lpstr>语言</vt:lpstr>
      <vt:lpstr>语言</vt:lpstr>
      <vt:lpstr>文法的等价</vt:lpstr>
      <vt:lpstr>递归规则与递归文法</vt:lpstr>
      <vt:lpstr>递归文法 </vt:lpstr>
      <vt:lpstr>递归文法</vt:lpstr>
      <vt:lpstr>文法练习</vt:lpstr>
      <vt:lpstr>文法练习</vt:lpstr>
      <vt:lpstr>文法练习</vt:lpstr>
      <vt:lpstr>由语言构造文法要注意的问题 </vt:lpstr>
      <vt:lpstr>文法练习</vt:lpstr>
      <vt:lpstr>文法练习</vt:lpstr>
      <vt:lpstr>文法练习</vt:lpstr>
      <vt:lpstr>文法练习</vt:lpstr>
      <vt:lpstr>3.4 文法和语言分类 </vt:lpstr>
      <vt:lpstr>文法和语言分类</vt:lpstr>
      <vt:lpstr>PowerPoint 演示文稿</vt:lpstr>
      <vt:lpstr>文法和语言分类</vt:lpstr>
      <vt:lpstr>文法和语言分类</vt:lpstr>
      <vt:lpstr>PowerPoint 演示文稿</vt:lpstr>
      <vt:lpstr>PowerPoint 演示文稿</vt:lpstr>
      <vt:lpstr>PowerPoint 演示文稿</vt:lpstr>
      <vt:lpstr>文法和语言分类</vt:lpstr>
      <vt:lpstr>文法和语言分类</vt:lpstr>
      <vt:lpstr>PowerPoint 演示文稿</vt:lpstr>
      <vt:lpstr>利用上下文无关文法定义程序设计语言 </vt:lpstr>
      <vt:lpstr>PowerPoint 演示文稿</vt:lpstr>
      <vt:lpstr>PowerPoint 演示文稿</vt:lpstr>
      <vt:lpstr>PowerPoint 演示文稿</vt:lpstr>
      <vt:lpstr>PowerPoint 演示文稿</vt:lpstr>
      <vt:lpstr>PowerPoint 演示文稿</vt:lpstr>
      <vt:lpstr>文法和语言分类</vt:lpstr>
      <vt:lpstr>PowerPoint 演示文稿</vt:lpstr>
      <vt:lpstr>3.4 文法的分类</vt:lpstr>
      <vt:lpstr>Chomsky 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上下文无关文法及其语法树</vt:lpstr>
      <vt:lpstr>一  语法树定义</vt:lpstr>
      <vt:lpstr>语法树---句型推导的直观表示 (句型、推导)</vt:lpstr>
      <vt:lpstr>PowerPoint 演示文稿</vt:lpstr>
      <vt:lpstr>上下文无关文法的语法树</vt:lpstr>
      <vt:lpstr> 二 如何画出分析树   (自顶向下）</vt:lpstr>
      <vt:lpstr>  二  如何画出分析树   (自底向上）</vt:lpstr>
      <vt:lpstr>2.最左（右）推导     左（右）句型</vt:lpstr>
      <vt:lpstr>PowerPoint 演示文稿</vt:lpstr>
      <vt:lpstr>PowerPoint 演示文稿</vt:lpstr>
      <vt:lpstr>自上而下的语法分析</vt:lpstr>
      <vt:lpstr>自下而上的语法分析</vt:lpstr>
      <vt:lpstr>关于分析树的几点说明</vt:lpstr>
      <vt:lpstr>三、 子树</vt:lpstr>
      <vt:lpstr>用子树解释短语，直接短语，句柄:</vt:lpstr>
      <vt:lpstr>PowerPoint 演示文稿</vt:lpstr>
      <vt:lpstr>PowerPoint 演示文稿</vt:lpstr>
      <vt:lpstr>四 歧义文法（二义文法）</vt:lpstr>
      <vt:lpstr>文法的二义性 </vt:lpstr>
      <vt:lpstr>文法的二义性 </vt:lpstr>
      <vt:lpstr>文法的二义性 </vt:lpstr>
      <vt:lpstr>E → E+E | E*E |（E）| id| num</vt:lpstr>
      <vt:lpstr>PowerPoint 演示文稿</vt:lpstr>
      <vt:lpstr>PowerPoint 演示文稿</vt:lpstr>
      <vt:lpstr>PowerPoint 演示文稿</vt:lpstr>
      <vt:lpstr>PowerPoint 演示文稿</vt:lpstr>
      <vt:lpstr>文法的二义性  </vt:lpstr>
      <vt:lpstr>文法的二义性</vt:lpstr>
      <vt:lpstr>3.6 对实用文法的限制与扩充</vt:lpstr>
      <vt:lpstr>PowerPoint 演示文稿</vt:lpstr>
      <vt:lpstr>PowerPoint 演示文稿</vt:lpstr>
      <vt:lpstr>PowerPoint 演示文稿</vt:lpstr>
      <vt:lpstr>PowerPoint 演示文稿</vt:lpstr>
      <vt:lpstr>PowerPoint 演示文稿</vt:lpstr>
      <vt:lpstr>空语句相关</vt:lpstr>
      <vt:lpstr>相关定理（**）	</vt:lpstr>
      <vt:lpstr>相关定理（**）	</vt:lpstr>
      <vt:lpstr>相关定理（**）	</vt:lpstr>
      <vt:lpstr>PowerPoint 演示文稿</vt:lpstr>
      <vt:lpstr>习题（构造文法）</vt:lpstr>
    </vt:vector>
  </TitlesOfParts>
  <Company>Tsinghua Univ.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文法和语言</dc:title>
  <dc:creator>software group</dc:creator>
  <cp:lastModifiedBy>qzuser</cp:lastModifiedBy>
  <cp:revision>787</cp:revision>
  <dcterms:created xsi:type="dcterms:W3CDTF">1999-09-21T01:17:00Z</dcterms:created>
  <dcterms:modified xsi:type="dcterms:W3CDTF">2019-12-19T02:11:40Z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