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6"/>
  </p:notesMasterIdLst>
  <p:handoutMasterIdLst>
    <p:handoutMasterId r:id="rId126"/>
  </p:handoutMasterIdLst>
  <p:sldIdLst>
    <p:sldId id="336" r:id="rId3"/>
    <p:sldId id="693" r:id="rId4"/>
    <p:sldId id="694" r:id="rId5"/>
    <p:sldId id="716" r:id="rId6"/>
    <p:sldId id="695" r:id="rId7"/>
    <p:sldId id="737" r:id="rId8"/>
    <p:sldId id="696" r:id="rId9"/>
    <p:sldId id="718" r:id="rId10"/>
    <p:sldId id="697" r:id="rId11"/>
    <p:sldId id="721" r:id="rId12"/>
    <p:sldId id="698" r:id="rId13"/>
    <p:sldId id="699" r:id="rId14"/>
    <p:sldId id="700" r:id="rId15"/>
    <p:sldId id="701" r:id="rId16"/>
    <p:sldId id="611" r:id="rId17"/>
    <p:sldId id="719" r:id="rId18"/>
    <p:sldId id="652" r:id="rId19"/>
    <p:sldId id="703" r:id="rId20"/>
    <p:sldId id="704" r:id="rId21"/>
    <p:sldId id="705" r:id="rId22"/>
    <p:sldId id="720" r:id="rId23"/>
    <p:sldId id="438" r:id="rId24"/>
    <p:sldId id="729" r:id="rId25"/>
    <p:sldId id="730" r:id="rId26"/>
    <p:sldId id="731" r:id="rId27"/>
    <p:sldId id="732" r:id="rId28"/>
    <p:sldId id="733" r:id="rId29"/>
    <p:sldId id="734" r:id="rId30"/>
    <p:sldId id="735" r:id="rId31"/>
    <p:sldId id="570" r:id="rId32"/>
    <p:sldId id="625" r:id="rId33"/>
    <p:sldId id="706" r:id="rId34"/>
    <p:sldId id="626" r:id="rId35"/>
    <p:sldId id="736" r:id="rId36"/>
    <p:sldId id="574" r:id="rId37"/>
    <p:sldId id="627" r:id="rId38"/>
    <p:sldId id="628" r:id="rId39"/>
    <p:sldId id="578" r:id="rId40"/>
    <p:sldId id="581" r:id="rId41"/>
    <p:sldId id="582" r:id="rId42"/>
    <p:sldId id="724" r:id="rId43"/>
    <p:sldId id="631" r:id="rId44"/>
    <p:sldId id="583" r:id="rId45"/>
    <p:sldId id="632" r:id="rId46"/>
    <p:sldId id="790" r:id="rId47"/>
    <p:sldId id="791" r:id="rId48"/>
    <p:sldId id="799" r:id="rId49"/>
    <p:sldId id="793" r:id="rId50"/>
    <p:sldId id="801" r:id="rId51"/>
    <p:sldId id="802" r:id="rId52"/>
    <p:sldId id="803" r:id="rId53"/>
    <p:sldId id="804" r:id="rId54"/>
    <p:sldId id="805" r:id="rId55"/>
    <p:sldId id="585" r:id="rId56"/>
    <p:sldId id="633" r:id="rId57"/>
    <p:sldId id="634" r:id="rId58"/>
    <p:sldId id="635" r:id="rId59"/>
    <p:sldId id="725" r:id="rId60"/>
    <p:sldId id="651" r:id="rId61"/>
    <p:sldId id="648" r:id="rId62"/>
    <p:sldId id="723" r:id="rId63"/>
    <p:sldId id="649" r:id="rId64"/>
    <p:sldId id="712" r:id="rId65"/>
    <p:sldId id="738" r:id="rId66"/>
    <p:sldId id="643" r:id="rId67"/>
    <p:sldId id="644" r:id="rId68"/>
    <p:sldId id="645" r:id="rId69"/>
    <p:sldId id="592" r:id="rId70"/>
    <p:sldId id="727" r:id="rId71"/>
    <p:sldId id="722" r:id="rId72"/>
    <p:sldId id="728" r:id="rId73"/>
    <p:sldId id="789" r:id="rId74"/>
    <p:sldId id="653" r:id="rId75"/>
    <p:sldId id="659" r:id="rId77"/>
    <p:sldId id="655" r:id="rId78"/>
    <p:sldId id="740" r:id="rId79"/>
    <p:sldId id="741" r:id="rId80"/>
    <p:sldId id="742" r:id="rId81"/>
    <p:sldId id="743" r:id="rId82"/>
    <p:sldId id="744" r:id="rId83"/>
    <p:sldId id="745" r:id="rId84"/>
    <p:sldId id="785" r:id="rId85"/>
    <p:sldId id="787" r:id="rId86"/>
    <p:sldId id="786" r:id="rId87"/>
    <p:sldId id="746" r:id="rId88"/>
    <p:sldId id="747" r:id="rId89"/>
    <p:sldId id="748" r:id="rId90"/>
    <p:sldId id="749" r:id="rId91"/>
    <p:sldId id="752" r:id="rId92"/>
    <p:sldId id="753" r:id="rId93"/>
    <p:sldId id="754" r:id="rId94"/>
    <p:sldId id="755" r:id="rId95"/>
    <p:sldId id="756" r:id="rId96"/>
    <p:sldId id="757" r:id="rId97"/>
    <p:sldId id="758" r:id="rId98"/>
    <p:sldId id="759" r:id="rId99"/>
    <p:sldId id="760" r:id="rId100"/>
    <p:sldId id="761" r:id="rId101"/>
    <p:sldId id="762" r:id="rId102"/>
    <p:sldId id="763" r:id="rId103"/>
    <p:sldId id="764" r:id="rId104"/>
    <p:sldId id="765" r:id="rId105"/>
    <p:sldId id="766" r:id="rId106"/>
    <p:sldId id="767" r:id="rId107"/>
    <p:sldId id="768" r:id="rId108"/>
    <p:sldId id="769" r:id="rId109"/>
    <p:sldId id="770" r:id="rId110"/>
    <p:sldId id="771" r:id="rId111"/>
    <p:sldId id="772" r:id="rId112"/>
    <p:sldId id="773" r:id="rId113"/>
    <p:sldId id="774" r:id="rId114"/>
    <p:sldId id="775" r:id="rId115"/>
    <p:sldId id="776" r:id="rId116"/>
    <p:sldId id="777" r:id="rId117"/>
    <p:sldId id="778" r:id="rId118"/>
    <p:sldId id="779" r:id="rId119"/>
    <p:sldId id="780" r:id="rId120"/>
    <p:sldId id="781" r:id="rId121"/>
    <p:sldId id="782" r:id="rId122"/>
    <p:sldId id="783" r:id="rId123"/>
    <p:sldId id="788" r:id="rId124"/>
    <p:sldId id="784" r:id="rId125"/>
  </p:sldIdLst>
  <p:sldSz cx="9144000" cy="6858000" type="screen4x3"/>
  <p:notesSz cx="6858000" cy="9144000"/>
  <p:defaultTextStyle>
    <a:defPPr>
      <a:defRPr lang="en-US"/>
    </a:defPPr>
    <a:lvl1pPr algn="l" rtl="0" eaLnBrk="0" fontAlgn="base" hangingPunct="0">
      <a:spcBef>
        <a:spcPct val="0"/>
      </a:spcBef>
      <a:spcAft>
        <a:spcPct val="0"/>
      </a:spcAft>
      <a:defRPr kumimoji="1" sz="3000" b="1" kern="1200">
        <a:solidFill>
          <a:schemeClr val="tx2"/>
        </a:solidFill>
        <a:latin typeface="楷体_GB2312" pitchFamily="49" charset="-122"/>
        <a:ea typeface="楷体_GB2312" pitchFamily="49" charset="-122"/>
        <a:cs typeface="+mn-cs"/>
      </a:defRPr>
    </a:lvl1pPr>
    <a:lvl2pPr marL="457200" algn="l" rtl="0" eaLnBrk="0" fontAlgn="base" hangingPunct="0">
      <a:spcBef>
        <a:spcPct val="0"/>
      </a:spcBef>
      <a:spcAft>
        <a:spcPct val="0"/>
      </a:spcAft>
      <a:defRPr kumimoji="1" sz="3000" b="1" kern="1200">
        <a:solidFill>
          <a:schemeClr val="tx2"/>
        </a:solidFill>
        <a:latin typeface="楷体_GB2312" pitchFamily="49" charset="-122"/>
        <a:ea typeface="楷体_GB2312" pitchFamily="49" charset="-122"/>
        <a:cs typeface="+mn-cs"/>
      </a:defRPr>
    </a:lvl2pPr>
    <a:lvl3pPr marL="914400" algn="l" rtl="0" eaLnBrk="0" fontAlgn="base" hangingPunct="0">
      <a:spcBef>
        <a:spcPct val="0"/>
      </a:spcBef>
      <a:spcAft>
        <a:spcPct val="0"/>
      </a:spcAft>
      <a:defRPr kumimoji="1" sz="3000" b="1" kern="1200">
        <a:solidFill>
          <a:schemeClr val="tx2"/>
        </a:solidFill>
        <a:latin typeface="楷体_GB2312" pitchFamily="49" charset="-122"/>
        <a:ea typeface="楷体_GB2312" pitchFamily="49" charset="-122"/>
        <a:cs typeface="+mn-cs"/>
      </a:defRPr>
    </a:lvl3pPr>
    <a:lvl4pPr marL="1371600" algn="l" rtl="0" eaLnBrk="0" fontAlgn="base" hangingPunct="0">
      <a:spcBef>
        <a:spcPct val="0"/>
      </a:spcBef>
      <a:spcAft>
        <a:spcPct val="0"/>
      </a:spcAft>
      <a:defRPr kumimoji="1" sz="3000" b="1" kern="1200">
        <a:solidFill>
          <a:schemeClr val="tx2"/>
        </a:solidFill>
        <a:latin typeface="楷体_GB2312" pitchFamily="49" charset="-122"/>
        <a:ea typeface="楷体_GB2312" pitchFamily="49" charset="-122"/>
        <a:cs typeface="+mn-cs"/>
      </a:defRPr>
    </a:lvl4pPr>
    <a:lvl5pPr marL="1828800" algn="l" rtl="0" eaLnBrk="0" fontAlgn="base" hangingPunct="0">
      <a:spcBef>
        <a:spcPct val="0"/>
      </a:spcBef>
      <a:spcAft>
        <a:spcPct val="0"/>
      </a:spcAft>
      <a:defRPr kumimoji="1" sz="3000" b="1" kern="1200">
        <a:solidFill>
          <a:schemeClr val="tx2"/>
        </a:solidFill>
        <a:latin typeface="楷体_GB2312" pitchFamily="49" charset="-122"/>
        <a:ea typeface="楷体_GB2312" pitchFamily="49" charset="-122"/>
        <a:cs typeface="+mn-cs"/>
      </a:defRPr>
    </a:lvl5pPr>
    <a:lvl6pPr marL="2286000" algn="l" defTabSz="914400" rtl="0" eaLnBrk="1" latinLnBrk="0" hangingPunct="1">
      <a:defRPr kumimoji="1" sz="3000" b="1" kern="1200">
        <a:solidFill>
          <a:schemeClr val="tx2"/>
        </a:solidFill>
        <a:latin typeface="楷体_GB2312" pitchFamily="49" charset="-122"/>
        <a:ea typeface="楷体_GB2312" pitchFamily="49" charset="-122"/>
        <a:cs typeface="+mn-cs"/>
      </a:defRPr>
    </a:lvl6pPr>
    <a:lvl7pPr marL="2743200" algn="l" defTabSz="914400" rtl="0" eaLnBrk="1" latinLnBrk="0" hangingPunct="1">
      <a:defRPr kumimoji="1" sz="3000" b="1" kern="1200">
        <a:solidFill>
          <a:schemeClr val="tx2"/>
        </a:solidFill>
        <a:latin typeface="楷体_GB2312" pitchFamily="49" charset="-122"/>
        <a:ea typeface="楷体_GB2312" pitchFamily="49" charset="-122"/>
        <a:cs typeface="+mn-cs"/>
      </a:defRPr>
    </a:lvl7pPr>
    <a:lvl8pPr marL="3200400" algn="l" defTabSz="914400" rtl="0" eaLnBrk="1" latinLnBrk="0" hangingPunct="1">
      <a:defRPr kumimoji="1" sz="3000" b="1" kern="1200">
        <a:solidFill>
          <a:schemeClr val="tx2"/>
        </a:solidFill>
        <a:latin typeface="楷体_GB2312" pitchFamily="49" charset="-122"/>
        <a:ea typeface="楷体_GB2312" pitchFamily="49" charset="-122"/>
        <a:cs typeface="+mn-cs"/>
      </a:defRPr>
    </a:lvl8pPr>
    <a:lvl9pPr marL="3657600" algn="l" defTabSz="914400" rtl="0" eaLnBrk="1" latinLnBrk="0" hangingPunct="1">
      <a:defRPr kumimoji="1" sz="3000" b="1" kern="1200">
        <a:solidFill>
          <a:schemeClr val="tx2"/>
        </a:solidFill>
        <a:latin typeface="楷体_GB2312" pitchFamily="49" charset="-122"/>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FF0066"/>
    <a:srgbClr val="CCCCFF"/>
    <a:srgbClr val="3333CC"/>
    <a:srgbClr val="000066"/>
    <a:srgbClr val="CCECFF"/>
    <a:srgbClr val="99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6" autoAdjust="0"/>
    <p:restoredTop sz="99138" autoAdjust="0"/>
  </p:normalViewPr>
  <p:slideViewPr>
    <p:cSldViewPr>
      <p:cViewPr varScale="1">
        <p:scale>
          <a:sx n="83" d="100"/>
          <a:sy n="83" d="100"/>
        </p:scale>
        <p:origin x="79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770"/>
    </p:cViewPr>
  </p:sorterViewPr>
  <p:notesViewPr>
    <p:cSldViewPr>
      <p:cViewPr varScale="1">
        <p:scale>
          <a:sx n="43" d="100"/>
          <a:sy n="43" d="100"/>
        </p:scale>
        <p:origin x="-141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notesMaster" Target="notesMasters/notesMaster1.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9" Type="http://schemas.openxmlformats.org/officeDocument/2006/relationships/tableStyles" Target="tableStyles.xml"/><Relationship Id="rId128" Type="http://schemas.openxmlformats.org/officeDocument/2006/relationships/viewProps" Target="viewProps.xml"/><Relationship Id="rId127" Type="http://schemas.openxmlformats.org/officeDocument/2006/relationships/presProps" Target="presProps.xml"/><Relationship Id="rId126" Type="http://schemas.openxmlformats.org/officeDocument/2006/relationships/handoutMaster" Target="handoutMasters/handoutMaster1.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spcBef>
                <a:spcPct val="0"/>
              </a:spcBef>
              <a:buClrTx/>
              <a:buSzTx/>
              <a:buFontTx/>
              <a:buNone/>
              <a:defRPr kumimoji="1" sz="1200" b="0">
                <a:solidFill>
                  <a:schemeClr val="tx1"/>
                </a:solidFill>
                <a:latin typeface="Times New Roman" panose="02020603050405020304" pitchFamily="18" charset="0"/>
                <a:ea typeface="华文细黑" panose="02010600040101010101" pitchFamily="2" charset="-122"/>
              </a:defRPr>
            </a:lvl1pPr>
          </a:lstStyle>
          <a:p>
            <a:pPr>
              <a:defRPr/>
            </a:pPr>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ClrTx/>
              <a:buSzTx/>
              <a:buFontTx/>
              <a:buNone/>
              <a:defRPr kumimoji="1" sz="1200" b="0">
                <a:solidFill>
                  <a:schemeClr val="tx1"/>
                </a:solidFill>
                <a:latin typeface="Times New Roman" panose="02020603050405020304" pitchFamily="18" charset="0"/>
                <a:ea typeface="华文细黑" panose="02010600040101010101" pitchFamily="2" charset="-122"/>
              </a:defRPr>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spcBef>
                <a:spcPct val="0"/>
              </a:spcBef>
              <a:buClrTx/>
              <a:buSzTx/>
              <a:buFontTx/>
              <a:buNone/>
              <a:defRPr kumimoji="1" sz="1200" b="0">
                <a:solidFill>
                  <a:schemeClr val="tx1"/>
                </a:solidFill>
                <a:latin typeface="Times New Roman" panose="02020603050405020304" pitchFamily="18" charset="0"/>
                <a:ea typeface="华文细黑" panose="02010600040101010101" pitchFamily="2" charset="-122"/>
              </a:defRPr>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b="0">
                <a:solidFill>
                  <a:schemeClr val="tx1"/>
                </a:solidFill>
                <a:latin typeface="Times New Roman" panose="02020603050405020304" pitchFamily="18" charset="0"/>
                <a:ea typeface="华文细黑" panose="02010600040101010101" pitchFamily="2" charset="-122"/>
              </a:defRPr>
            </a:lvl1pPr>
          </a:lstStyle>
          <a:p>
            <a:pPr>
              <a:defRPr/>
            </a:pPr>
            <a:fld id="{8B67A35C-635C-4C92-906B-3E03EA9D906B}" type="slidenum">
              <a:rPr lang="zh-CN" altLang="en-US"/>
            </a:fld>
            <a:endParaRPr lang="en-US" altLang="zh-C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spcBef>
                <a:spcPct val="0"/>
              </a:spcBef>
              <a:buClrTx/>
              <a:buSzTx/>
              <a:buFontTx/>
              <a:buNone/>
              <a:defRPr kumimoji="1" sz="1200" b="0">
                <a:solidFill>
                  <a:schemeClr val="tx1"/>
                </a:solidFill>
                <a:latin typeface="Times New Roman" panose="02020603050405020304" pitchFamily="18" charset="0"/>
                <a:ea typeface="华文细黑" panose="02010600040101010101" pitchFamily="2" charset="-122"/>
              </a:defRPr>
            </a:lvl1pPr>
          </a:lstStyle>
          <a:p>
            <a:pPr>
              <a:defRPr/>
            </a:pPr>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ClrTx/>
              <a:buSzTx/>
              <a:buFontTx/>
              <a:buNone/>
              <a:defRPr kumimoji="1" sz="1200" b="0">
                <a:solidFill>
                  <a:schemeClr val="tx1"/>
                </a:solidFill>
                <a:latin typeface="Times New Roman" panose="02020603050405020304" pitchFamily="18" charset="0"/>
                <a:ea typeface="华文细黑" panose="02010600040101010101" pitchFamily="2" charset="-122"/>
              </a:defRPr>
            </a:lvl1pPr>
          </a:lstStyle>
          <a:p>
            <a:pPr>
              <a:defRPr/>
            </a:pPr>
            <a:endParaRPr lang="en-US" altLang="zh-CN"/>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dirty="0"/>
              <a:t>单击此处编辑母版文本样式</a:t>
            </a:r>
            <a:endParaRPr lang="zh-CN" altLang="en-US" noProof="0" dirty="0"/>
          </a:p>
          <a:p>
            <a:pPr lvl="1"/>
            <a:r>
              <a:rPr lang="zh-CN" altLang="en-US" noProof="0" dirty="0"/>
              <a:t>第二级</a:t>
            </a:r>
            <a:endParaRPr lang="zh-CN" altLang="en-US" noProof="0" dirty="0"/>
          </a:p>
          <a:p>
            <a:pPr lvl="2"/>
            <a:r>
              <a:rPr lang="zh-CN" altLang="en-US" noProof="0" dirty="0"/>
              <a:t>第三级</a:t>
            </a:r>
            <a:endParaRPr lang="zh-CN" altLang="en-US" noProof="0" dirty="0"/>
          </a:p>
          <a:p>
            <a:pPr lvl="3"/>
            <a:r>
              <a:rPr lang="zh-CN" altLang="en-US" noProof="0" dirty="0"/>
              <a:t>第四级</a:t>
            </a:r>
            <a:endParaRPr lang="zh-CN" altLang="en-US" noProof="0" dirty="0"/>
          </a:p>
          <a:p>
            <a:pPr lvl="4"/>
            <a:r>
              <a:rPr lang="zh-CN" altLang="en-US" noProof="0" dirty="0"/>
              <a:t>第五级</a:t>
            </a:r>
            <a:endParaRPr lang="zh-CN" altLang="en-US" noProof="0" dirty="0"/>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spcBef>
                <a:spcPct val="0"/>
              </a:spcBef>
              <a:buClrTx/>
              <a:buSzTx/>
              <a:buFontTx/>
              <a:buNone/>
              <a:defRPr kumimoji="1" sz="1200" b="0">
                <a:solidFill>
                  <a:schemeClr val="tx1"/>
                </a:solidFill>
                <a:latin typeface="Times New Roman" panose="02020603050405020304" pitchFamily="18" charset="0"/>
                <a:ea typeface="华文细黑" panose="02010600040101010101"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b="0">
                <a:solidFill>
                  <a:schemeClr val="tx1"/>
                </a:solidFill>
                <a:latin typeface="Times New Roman" panose="02020603050405020304" pitchFamily="18" charset="0"/>
                <a:ea typeface="华文细黑" panose="02010600040101010101" pitchFamily="2" charset="-122"/>
              </a:defRPr>
            </a:lvl1pPr>
          </a:lstStyle>
          <a:p>
            <a:pPr>
              <a:defRPr/>
            </a:pPr>
            <a:fld id="{52FF204E-C883-4B3F-97B1-0DA991D3CB75}" type="slidenum">
              <a:rPr lang="zh-CN" altLang="en-US"/>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华文细黑" panose="0201060004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华文细黑" panose="0201060004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华文细黑" panose="0201060004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华文细黑" panose="0201060004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华文细黑" panose="0201060004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F613CD1C-0C16-4D0E-B171-6C70AF26F915}" type="slidenum">
              <a:rPr lang="zh-CN" altLang="en-US" smtClean="0"/>
            </a:fld>
            <a:endParaRPr lang="en-US" altLang="zh-CN"/>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B66CCD3C-78AD-4B88-B0B2-9856C5544829}" type="slidenum">
              <a:rPr lang="zh-CN" altLang="en-US" smtClean="0"/>
            </a:fld>
            <a:endParaRPr lang="en-US" altLang="zh-CN"/>
          </a:p>
        </p:txBody>
      </p:sp>
      <p:sp>
        <p:nvSpPr>
          <p:cNvPr id="93187" name="Rectangle 2"/>
          <p:cNvSpPr>
            <a:spLocks noGrp="1" noRot="1" noChangeAspect="1" noChangeArrowheads="1" noTextEdit="1"/>
          </p:cNvSpPr>
          <p:nvPr>
            <p:ph type="sldImg"/>
          </p:nvPr>
        </p:nvSpPr>
        <p:spPr/>
      </p:sp>
      <p:sp>
        <p:nvSpPr>
          <p:cNvPr id="93188"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1AA012AD-701D-4731-BCEC-CE473F290768}" type="slidenum">
              <a:rPr lang="zh-CN" altLang="en-US" smtClean="0"/>
            </a:fld>
            <a:endParaRPr lang="en-US" altLang="zh-CN"/>
          </a:p>
        </p:txBody>
      </p:sp>
      <p:sp>
        <p:nvSpPr>
          <p:cNvPr id="95235" name="Rectangle 2"/>
          <p:cNvSpPr>
            <a:spLocks noGrp="1" noRot="1" noChangeAspect="1" noChangeArrowheads="1" noTextEdit="1"/>
          </p:cNvSpPr>
          <p:nvPr>
            <p:ph type="sldImg"/>
          </p:nvPr>
        </p:nvSpPr>
        <p:spPr/>
      </p:sp>
      <p:sp>
        <p:nvSpPr>
          <p:cNvPr id="95236"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5FAA414C-640A-4821-ADCB-848438F72AE1}" type="slidenum">
              <a:rPr lang="zh-CN" altLang="en-US" smtClean="0"/>
            </a:fld>
            <a:endParaRPr lang="en-US" altLang="zh-CN"/>
          </a:p>
        </p:txBody>
      </p:sp>
      <p:sp>
        <p:nvSpPr>
          <p:cNvPr id="97283" name="Rectangle 2"/>
          <p:cNvSpPr>
            <a:spLocks noGrp="1" noRot="1" noChangeAspect="1" noChangeArrowheads="1" noTextEdit="1"/>
          </p:cNvSpPr>
          <p:nvPr>
            <p:ph type="sldImg"/>
          </p:nvPr>
        </p:nvSpPr>
        <p:spPr/>
      </p:sp>
      <p:sp>
        <p:nvSpPr>
          <p:cNvPr id="97284"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D69143A1-A28B-4CD6-BE04-A9E47D9215AE}" type="slidenum">
              <a:rPr lang="zh-CN" altLang="en-US" smtClean="0"/>
            </a:fld>
            <a:endParaRPr lang="en-US" altLang="zh-CN"/>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8DECC8AB-5FA1-4BEE-ABA6-97370E8102EE}" type="slidenum">
              <a:rPr lang="zh-CN" altLang="en-US" smtClean="0"/>
            </a:fld>
            <a:endParaRPr lang="en-US" altLang="zh-CN"/>
          </a:p>
        </p:txBody>
      </p:sp>
      <p:sp>
        <p:nvSpPr>
          <p:cNvPr id="101379" name="Rectangle 2"/>
          <p:cNvSpPr>
            <a:spLocks noGrp="1" noRot="1" noChangeAspect="1" noChangeArrowheads="1" noTextEdit="1"/>
          </p:cNvSpPr>
          <p:nvPr>
            <p:ph type="sldImg"/>
          </p:nvPr>
        </p:nvSpPr>
        <p:spPr/>
      </p:sp>
      <p:sp>
        <p:nvSpPr>
          <p:cNvPr id="101380"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D64E9185-5906-4250-A13D-4DE0EB0BE6A1}" type="slidenum">
              <a:rPr lang="zh-CN" altLang="en-US" smtClean="0"/>
            </a:fld>
            <a:endParaRPr lang="en-US" altLang="zh-CN"/>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97654B8B-6BAD-4130-B01F-FF7EA1676535}" type="slidenum">
              <a:rPr lang="zh-CN" altLang="en-US" smtClean="0"/>
            </a:fld>
            <a:endParaRPr lang="en-US" altLang="zh-CN"/>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FF899753-7655-49EF-AAE2-2494A85557F7}" type="slidenum">
              <a:rPr lang="zh-CN" altLang="en-US" smtClean="0"/>
            </a:fld>
            <a:endParaRPr lang="en-US" altLang="zh-CN"/>
          </a:p>
        </p:txBody>
      </p:sp>
      <p:sp>
        <p:nvSpPr>
          <p:cNvPr id="107523" name="Rectangle 2"/>
          <p:cNvSpPr>
            <a:spLocks noGrp="1" noRot="1" noChangeAspect="1" noChangeArrowheads="1" noTextEdit="1"/>
          </p:cNvSpPr>
          <p:nvPr>
            <p:ph type="sldImg"/>
          </p:nvPr>
        </p:nvSpPr>
        <p:spPr/>
      </p:sp>
      <p:sp>
        <p:nvSpPr>
          <p:cNvPr id="107524"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8D83F5C9-CEC1-4789-BFB7-00FC960458DD}" type="slidenum">
              <a:rPr lang="zh-CN" altLang="en-US" smtClean="0"/>
            </a:fld>
            <a:endParaRPr lang="en-US" altLang="zh-CN"/>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C0F6E3EF-B283-4E3C-9AB9-368B2D1E0A8C}" type="slidenum">
              <a:rPr lang="zh-CN" altLang="en-US" smtClean="0"/>
            </a:fld>
            <a:endParaRPr lang="en-US" altLang="zh-CN"/>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6F81DA20-B3BA-4FEF-A6DE-482CF2E2232E}" type="slidenum">
              <a:rPr lang="zh-CN" altLang="en-US" smtClean="0"/>
            </a:fld>
            <a:endParaRPr lang="en-US" altLang="zh-CN"/>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9604CD49-A49D-4FF7-A093-B4DB08D911B8}" type="slidenum">
              <a:rPr lang="zh-CN" altLang="en-US" smtClean="0"/>
            </a:fld>
            <a:endParaRPr lang="en-US" altLang="zh-CN"/>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ED0D6F45-24CC-4486-9588-8C21E461F18F}" type="slidenum">
              <a:rPr lang="zh-CN" altLang="en-US" smtClean="0"/>
            </a:fld>
            <a:endParaRPr lang="en-US" altLang="zh-CN"/>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320B2584-DD7F-4F13-8E5A-0D345A7E41BC}" type="slidenum">
              <a:rPr lang="zh-CN" altLang="en-US" smtClean="0"/>
            </a:fld>
            <a:endParaRPr lang="en-US" altLang="zh-CN"/>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65036F39-E5FB-4841-B316-7DE676B4B572}" type="slidenum">
              <a:rPr lang="zh-CN" altLang="en-US" smtClean="0"/>
            </a:fld>
            <a:endParaRPr lang="en-US" altLang="zh-CN"/>
          </a:p>
        </p:txBody>
      </p:sp>
      <p:sp>
        <p:nvSpPr>
          <p:cNvPr id="84995" name="Rectangle 2"/>
          <p:cNvSpPr>
            <a:spLocks noGrp="1" noRot="1" noChangeAspect="1" noChangeArrowheads="1" noTextEdit="1"/>
          </p:cNvSpPr>
          <p:nvPr>
            <p:ph type="sldImg"/>
          </p:nvPr>
        </p:nvSpPr>
        <p:spPr/>
      </p:sp>
      <p:sp>
        <p:nvSpPr>
          <p:cNvPr id="84996"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华文细黑" panose="02010600040101010101" pitchFamily="2" charset="-122"/>
              </a:defRPr>
            </a:lvl1pPr>
            <a:lvl2pPr marL="742950" indent="-285750">
              <a:spcBef>
                <a:spcPct val="30000"/>
              </a:spcBef>
              <a:defRPr sz="1200">
                <a:solidFill>
                  <a:schemeClr val="tx1"/>
                </a:solidFill>
                <a:latin typeface="Times New Roman" panose="02020603050405020304" pitchFamily="18" charset="0"/>
                <a:ea typeface="华文细黑" panose="02010600040101010101" pitchFamily="2" charset="-122"/>
              </a:defRPr>
            </a:lvl2pPr>
            <a:lvl3pPr marL="1143000" indent="-228600">
              <a:spcBef>
                <a:spcPct val="30000"/>
              </a:spcBef>
              <a:defRPr sz="1200">
                <a:solidFill>
                  <a:schemeClr val="tx1"/>
                </a:solidFill>
                <a:latin typeface="Times New Roman" panose="02020603050405020304" pitchFamily="18" charset="0"/>
                <a:ea typeface="华文细黑" panose="02010600040101010101" pitchFamily="2" charset="-122"/>
              </a:defRPr>
            </a:lvl3pPr>
            <a:lvl4pPr marL="1600200" indent="-228600">
              <a:spcBef>
                <a:spcPct val="30000"/>
              </a:spcBef>
              <a:defRPr sz="1200">
                <a:solidFill>
                  <a:schemeClr val="tx1"/>
                </a:solidFill>
                <a:latin typeface="Times New Roman" panose="02020603050405020304" pitchFamily="18" charset="0"/>
                <a:ea typeface="华文细黑" panose="02010600040101010101" pitchFamily="2" charset="-122"/>
              </a:defRPr>
            </a:lvl4pPr>
            <a:lvl5pPr marL="2057400" indent="-228600">
              <a:spcBef>
                <a:spcPct val="30000"/>
              </a:spcBef>
              <a:defRPr sz="1200">
                <a:solidFill>
                  <a:schemeClr val="tx1"/>
                </a:solidFill>
                <a:latin typeface="Times New Roman" panose="02020603050405020304" pitchFamily="18" charset="0"/>
                <a:ea typeface="华文细黑" panose="0201060004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华文细黑" panose="02010600040101010101" pitchFamily="2" charset="-122"/>
              </a:defRPr>
            </a:lvl9pPr>
          </a:lstStyle>
          <a:p>
            <a:pPr>
              <a:spcBef>
                <a:spcPct val="0"/>
              </a:spcBef>
            </a:pPr>
            <a:fld id="{A88A487A-58C6-4E4C-8CF9-5301703594F3}" type="slidenum">
              <a:rPr lang="zh-CN" altLang="en-US" smtClean="0"/>
            </a:fld>
            <a:endParaRPr lang="en-US" altLang="zh-CN"/>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002"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endParaRPr lang="zh-CN" altLang="en-US"/>
          </a:p>
        </p:txBody>
      </p:sp>
      <p:sp>
        <p:nvSpPr>
          <p:cNvPr id="256003"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11586B8B-BDE3-40F4-BA82-4118B6DA7CB9}"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EF8CBE7-7912-4354-8490-42D8D4816EF1}" type="slidenum">
              <a:rPr lang="zh-CN" altLang="en-US"/>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7598D7E-4119-4060-8407-7AC41F185E23}" type="slidenum">
              <a:rPr lang="zh-CN" altLang="en-US"/>
            </a:fld>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9210E6C6-859B-47D5-9A85-78073B7FC4B5}" type="slidenum">
              <a:rPr lang="zh-CN" altLang="en-US"/>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551ED97D-5DE8-40E3-A05C-250DB459FF86}" type="slidenum">
              <a:rPr lang="zh-CN" altLang="en-US"/>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1EC0F77-8FB8-4792-95CF-CEEC41C589AE}" type="slidenum">
              <a:rPr lang="zh-CN" altLang="en-US"/>
            </a:fld>
            <a:endParaRPr lang="en-US" alt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86E50C6A-FC54-4025-BCA4-D6E34A85304C}" type="slidenum">
              <a:rPr lang="zh-CN" altLang="en-US"/>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26D7620-4940-4803-B8B3-77AA4B4F093E}" type="slidenum">
              <a:rPr lang="zh-CN" altLang="en-US"/>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BAE50BC-61A1-4F65-8B4A-14A46D99C89D}" type="slidenum">
              <a:rPr lang="zh-CN" altLang="en-US"/>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8BE9887-8168-4AD3-B19E-C2CF0C450ABC}" type="slidenum">
              <a:rPr lang="zh-CN" altLang="en-US"/>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294B4130-446E-41C7-A151-EFA377470263}" type="slidenum">
              <a:rPr lang="zh-CN" altLang="en-US"/>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0620A291-6309-4724-9C0A-7AB03162E54E}" type="slidenum">
              <a:rPr lang="zh-CN" altLang="en-US"/>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964CE53A-662E-452E-994A-75F17C0DE5DC}" type="slidenum">
              <a:rPr lang="zh-CN" altLang="en-US"/>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74C804F5-6E7B-4D50-8087-959A27F18AF8}" type="slidenum">
              <a:rPr lang="zh-CN" altLang="en-US"/>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AD7275B-2063-4F91-BB68-8DCD25066670}" type="slidenum">
              <a:rPr lang="zh-CN" altLang="en-US"/>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54980"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spcBef>
                <a:spcPct val="0"/>
              </a:spcBef>
              <a:buClrTx/>
              <a:buSzTx/>
              <a:buFontTx/>
              <a:buNone/>
              <a:defRPr kumimoji="0" sz="1200" b="0">
                <a:solidFill>
                  <a:schemeClr val="tx1"/>
                </a:solidFill>
                <a:latin typeface="+mj-lt"/>
                <a:ea typeface="华文细黑" panose="02010600040101010101" pitchFamily="2" charset="-122"/>
              </a:defRPr>
            </a:lvl1pPr>
          </a:lstStyle>
          <a:p>
            <a:pPr>
              <a:defRPr/>
            </a:pPr>
            <a:endParaRPr lang="en-US" altLang="zh-CN"/>
          </a:p>
        </p:txBody>
      </p:sp>
      <p:sp>
        <p:nvSpPr>
          <p:cNvPr id="25498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spcBef>
                <a:spcPct val="0"/>
              </a:spcBef>
              <a:buClrTx/>
              <a:buSzTx/>
              <a:buFontTx/>
              <a:buNone/>
              <a:defRPr kumimoji="0" sz="1200" b="0">
                <a:solidFill>
                  <a:schemeClr val="tx1"/>
                </a:solidFill>
                <a:latin typeface="+mj-lt"/>
                <a:ea typeface="华文细黑" panose="02010600040101010101" pitchFamily="2" charset="-122"/>
              </a:defRPr>
            </a:lvl1pPr>
          </a:lstStyle>
          <a:p>
            <a:pPr>
              <a:defRPr/>
            </a:pPr>
            <a:endParaRPr lang="en-US" altLang="zh-CN"/>
          </a:p>
        </p:txBody>
      </p:sp>
      <p:sp>
        <p:nvSpPr>
          <p:cNvPr id="254982"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0" sz="1200" b="0">
                <a:solidFill>
                  <a:schemeClr val="tx1"/>
                </a:solidFill>
                <a:latin typeface="Garamond" panose="02020404030301010803" pitchFamily="18" charset="0"/>
                <a:ea typeface="华文细黑" panose="02010600040101010101" pitchFamily="2" charset="-122"/>
              </a:defRPr>
            </a:lvl1pPr>
          </a:lstStyle>
          <a:p>
            <a:pPr>
              <a:defRPr/>
            </a:pPr>
            <a:fld id="{0A06C397-C8B6-4DB7-B732-0DDD41F719EA}" type="slidenum">
              <a:rPr lang="zh-CN" altLang="en-US"/>
            </a:fld>
            <a:endParaRPr lang="en-US" altLang="zh-CN" dirty="0"/>
          </a:p>
        </p:txBody>
      </p:sp>
      <p:sp>
        <p:nvSpPr>
          <p:cNvPr id="1031"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l" rtl="0" eaLnBrk="0" fontAlgn="base" hangingPunct="0">
        <a:spcBef>
          <a:spcPct val="0"/>
        </a:spcBef>
        <a:spcAft>
          <a:spcPct val="0"/>
        </a:spcAft>
        <a:defRPr sz="4200">
          <a:solidFill>
            <a:schemeClr val="tx2"/>
          </a:solidFill>
          <a:latin typeface="+mj-lt"/>
          <a:ea typeface="华文细黑" panose="02010600040101010101" pitchFamily="2" charset="-122"/>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华文细黑" panose="0201060004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华文细黑" panose="02010600040101010101" pitchFamily="2" charset="-122"/>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华文细黑" panose="02010600040101010101" pitchFamily="2" charset="-122"/>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华文细黑" panose="02010600040101010101" pitchFamily="2" charset="-122"/>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华文细黑" panose="02010600040101010101" pitchFamily="2" charset="-122"/>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华文细黑" panose="02010600040101010101" pitchFamily="2" charset="-122"/>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3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6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6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slide" Target="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5D01C49C-C21B-4126-94F8-8C34E6267270}"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5123" name="Rectangle 2"/>
          <p:cNvSpPr>
            <a:spLocks noGrp="1" noChangeArrowheads="1"/>
          </p:cNvSpPr>
          <p:nvPr>
            <p:ph type="title"/>
          </p:nvPr>
        </p:nvSpPr>
        <p:spPr>
          <a:xfrm>
            <a:off x="990600" y="457200"/>
            <a:ext cx="7758113" cy="1387475"/>
          </a:xfrm>
        </p:spPr>
        <p:txBody>
          <a:bodyPr/>
          <a:lstStyle/>
          <a:p>
            <a:pPr eaLnBrk="1" hangingPunct="1"/>
            <a:br>
              <a:rPr lang="zh-CN" altLang="en-US" sz="2500">
                <a:solidFill>
                  <a:srgbClr val="000000"/>
                </a:solidFill>
              </a:rPr>
            </a:br>
            <a:endParaRPr lang="zh-CN" altLang="en-US" sz="2500">
              <a:solidFill>
                <a:srgbClr val="000000"/>
              </a:solidFill>
            </a:endParaRPr>
          </a:p>
        </p:txBody>
      </p:sp>
      <p:sp>
        <p:nvSpPr>
          <p:cNvPr id="3076" name="Rectangle 6"/>
          <p:cNvSpPr>
            <a:spLocks noGrp="1" noChangeArrowheads="1"/>
          </p:cNvSpPr>
          <p:nvPr>
            <p:ph type="body" idx="1"/>
          </p:nvPr>
        </p:nvSpPr>
        <p:spPr>
          <a:xfrm>
            <a:off x="457200" y="1628800"/>
            <a:ext cx="8178800" cy="4171950"/>
          </a:xfrm>
        </p:spPr>
        <p:txBody>
          <a:bodyPr/>
          <a:lstStyle/>
          <a:p>
            <a:pPr eaLnBrk="1" hangingPunct="1">
              <a:lnSpc>
                <a:spcPct val="150000"/>
              </a:lnSpc>
              <a:buFont typeface="Wingdings" panose="05000000000000000000" pitchFamily="2" charset="2"/>
              <a:buNone/>
            </a:pPr>
            <a:r>
              <a:rPr lang="en-US" altLang="zh-CN" b="1" dirty="0">
                <a:latin typeface="华文细黑" panose="02010600040101010101" pitchFamily="2" charset="-122"/>
              </a:rPr>
              <a:t>5.1 </a:t>
            </a:r>
            <a:r>
              <a:rPr kumimoji="1" lang="zh-CN" altLang="en-US" b="1" dirty="0">
                <a:latin typeface="华文细黑" panose="02010600040101010101" pitchFamily="2" charset="-122"/>
              </a:rPr>
              <a:t>语法分析概述</a:t>
            </a:r>
            <a:endParaRPr lang="zh-CN" altLang="en-US" b="1" dirty="0">
              <a:latin typeface="华文细黑" panose="02010600040101010101" pitchFamily="2" charset="-122"/>
            </a:endParaRPr>
          </a:p>
          <a:p>
            <a:pPr eaLnBrk="1" hangingPunct="1">
              <a:lnSpc>
                <a:spcPct val="150000"/>
              </a:lnSpc>
              <a:buFont typeface="Wingdings" panose="05000000000000000000" pitchFamily="2" charset="2"/>
              <a:buNone/>
            </a:pPr>
            <a:r>
              <a:rPr lang="en-US" altLang="zh-CN" b="1" dirty="0">
                <a:latin typeface="华文细黑" panose="02010600040101010101" pitchFamily="2" charset="-122"/>
              </a:rPr>
              <a:t>5.2 </a:t>
            </a:r>
            <a:r>
              <a:rPr kumimoji="1" lang="zh-CN" altLang="en-US" b="1" dirty="0">
                <a:latin typeface="华文细黑" panose="02010600040101010101" pitchFamily="2" charset="-122"/>
              </a:rPr>
              <a:t>自顶向下语法分析概述</a:t>
            </a:r>
            <a:endParaRPr kumimoji="1" lang="zh-CN" altLang="en-US" b="1" dirty="0">
              <a:latin typeface="华文细黑" panose="02010600040101010101" pitchFamily="2" charset="-122"/>
            </a:endParaRPr>
          </a:p>
          <a:p>
            <a:pPr eaLnBrk="1" hangingPunct="1">
              <a:lnSpc>
                <a:spcPct val="150000"/>
              </a:lnSpc>
              <a:buFont typeface="Wingdings" panose="05000000000000000000" pitchFamily="2" charset="2"/>
              <a:buNone/>
            </a:pPr>
            <a:r>
              <a:rPr lang="en-US" altLang="zh-CN" b="1" dirty="0">
                <a:latin typeface="华文细黑" panose="02010600040101010101" pitchFamily="2" charset="-122"/>
              </a:rPr>
              <a:t>5.3 </a:t>
            </a:r>
            <a:r>
              <a:rPr kumimoji="1" lang="en-US" altLang="zh-CN" b="1" dirty="0">
                <a:latin typeface="华文细黑" panose="02010600040101010101" pitchFamily="2" charset="-122"/>
              </a:rPr>
              <a:t>LL</a:t>
            </a:r>
            <a:r>
              <a:rPr kumimoji="1" lang="zh-CN" altLang="en-US" b="1" dirty="0">
                <a:latin typeface="华文细黑" panose="02010600040101010101" pitchFamily="2" charset="-122"/>
              </a:rPr>
              <a:t>分析法（预测分析法）</a:t>
            </a:r>
            <a:endParaRPr kumimoji="1" lang="en-US" altLang="zh-CN" b="1" dirty="0">
              <a:latin typeface="华文细黑" panose="02010600040101010101" pitchFamily="2" charset="-122"/>
            </a:endParaRPr>
          </a:p>
          <a:p>
            <a:pPr eaLnBrk="1" hangingPunct="1">
              <a:lnSpc>
                <a:spcPct val="150000"/>
              </a:lnSpc>
              <a:buFont typeface="Wingdings" panose="05000000000000000000" pitchFamily="2" charset="2"/>
              <a:buNone/>
            </a:pPr>
            <a:r>
              <a:rPr lang="en-US" altLang="zh-CN" b="1" dirty="0">
                <a:latin typeface="华文细黑" panose="02010600040101010101" pitchFamily="2" charset="-122"/>
              </a:rPr>
              <a:t>5.4 </a:t>
            </a:r>
            <a:r>
              <a:rPr kumimoji="1" lang="zh-CN" altLang="en-US" b="1" dirty="0">
                <a:latin typeface="华文细黑" panose="02010600040101010101" pitchFamily="2" charset="-122"/>
              </a:rPr>
              <a:t>递归子程序</a:t>
            </a:r>
            <a:endParaRPr kumimoji="1" lang="zh-CN" altLang="en-US" dirty="0">
              <a:latin typeface="华文细黑" panose="02010600040101010101" pitchFamily="2" charset="-122"/>
            </a:endParaRPr>
          </a:p>
        </p:txBody>
      </p:sp>
      <p:sp>
        <p:nvSpPr>
          <p:cNvPr id="5125" name="Rectangle 7"/>
          <p:cNvSpPr>
            <a:spLocks noChangeArrowheads="1"/>
          </p:cNvSpPr>
          <p:nvPr/>
        </p:nvSpPr>
        <p:spPr bwMode="auto">
          <a:xfrm>
            <a:off x="457200" y="277813"/>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SzTx/>
              <a:buFontTx/>
              <a:buNone/>
              <a:defRPr/>
            </a:pPr>
            <a:r>
              <a:rPr lang="zh-CN" altLang="en-US" sz="4200" dirty="0">
                <a:solidFill>
                  <a:schemeClr val="tx2"/>
                </a:solidFill>
                <a:latin typeface="+mj-lt"/>
                <a:cs typeface="+mj-cs"/>
              </a:rPr>
              <a:t>第五章  自顶向下语法分析方法</a:t>
            </a:r>
            <a:endParaRPr lang="en-US" altLang="zh-CN" sz="4200" dirty="0">
              <a:solidFill>
                <a:schemeClr val="tx2"/>
              </a:solidFill>
              <a:latin typeface="+mj-lt"/>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076">
                                            <p:txEl>
                                              <p:pRg st="1" end="1"/>
                                            </p:txEl>
                                          </p:spTgt>
                                        </p:tgtEl>
                                        <p:attrNameLst>
                                          <p:attrName>style.visibility</p:attrName>
                                        </p:attrNameLst>
                                      </p:cBhvr>
                                      <p:to>
                                        <p:strVal val="visible"/>
                                      </p:to>
                                    </p:set>
                                    <p:animEffect transition="in" filter="wipe(left)">
                                      <p:cBhvr>
                                        <p:cTn id="7" dur="500"/>
                                        <p:tgtEl>
                                          <p:spTgt spid="3076">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076">
                                            <p:txEl>
                                              <p:pRg st="2" end="2"/>
                                            </p:txEl>
                                          </p:spTgt>
                                        </p:tgtEl>
                                        <p:attrNameLst>
                                          <p:attrName>style.visibility</p:attrName>
                                        </p:attrNameLst>
                                      </p:cBhvr>
                                      <p:to>
                                        <p:strVal val="visible"/>
                                      </p:to>
                                    </p:set>
                                    <p:animEffect transition="in" filter="wipe(left)">
                                      <p:cBhvr>
                                        <p:cTn id="11" dur="500"/>
                                        <p:tgtEl>
                                          <p:spTgt spid="3076">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076">
                                            <p:txEl>
                                              <p:pRg st="3" end="3"/>
                                            </p:txEl>
                                          </p:spTgt>
                                        </p:tgtEl>
                                        <p:attrNameLst>
                                          <p:attrName>style.visibility</p:attrName>
                                        </p:attrNameLst>
                                      </p:cBhvr>
                                      <p:to>
                                        <p:strVal val="visible"/>
                                      </p:to>
                                    </p:set>
                                    <p:animEffect transition="in" filter="wipe(left)">
                                      <p:cBhvr>
                                        <p:cTn id="15" dur="500"/>
                                        <p:tgtEl>
                                          <p:spTgt spid="30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ABEFD9AA-1012-40AE-89F5-E5DA5E34BB2E}"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622596" name="Text Box 4"/>
          <p:cNvSpPr txBox="1">
            <a:spLocks noChangeArrowheads="1"/>
          </p:cNvSpPr>
          <p:nvPr/>
        </p:nvSpPr>
        <p:spPr bwMode="auto">
          <a:xfrm>
            <a:off x="285750" y="1428750"/>
            <a:ext cx="8858250"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marL="0" indent="0" eaLnBrk="1" hangingPunct="1">
              <a:lnSpc>
                <a:spcPct val="150000"/>
              </a:lnSpc>
              <a:spcBef>
                <a:spcPct val="0"/>
              </a:spcBef>
              <a:spcAft>
                <a:spcPct val="20000"/>
              </a:spcAft>
              <a:buClrTx/>
              <a:buSzTx/>
              <a:buFontTx/>
              <a:buNone/>
            </a:pPr>
            <a:r>
              <a:rPr lang="en-US" altLang="zh-CN" sz="2800" dirty="0">
                <a:latin typeface="华文细黑" panose="02010600040101010101" pitchFamily="2" charset="-122"/>
              </a:rPr>
              <a:t>         LR</a:t>
            </a:r>
            <a:r>
              <a:rPr lang="zh-CN" altLang="en-US" sz="2800" dirty="0">
                <a:latin typeface="华文细黑" panose="02010600040101010101" pitchFamily="2" charset="-122"/>
              </a:rPr>
              <a:t>分析法能适应一大类文法，在实际中有较强的适用性和广泛的应用。</a:t>
            </a:r>
            <a:endParaRPr lang="zh-CN" altLang="en-US" sz="2800" dirty="0">
              <a:latin typeface="华文细黑" panose="02010600040101010101" pitchFamily="2" charset="-122"/>
            </a:endParaRPr>
          </a:p>
        </p:txBody>
      </p:sp>
      <p:sp>
        <p:nvSpPr>
          <p:cNvPr id="14340" name="Rectangle 8"/>
          <p:cNvSpPr>
            <a:spLocks noGrp="1" noChangeArrowheads="1"/>
          </p:cNvSpPr>
          <p:nvPr>
            <p:ph type="title"/>
          </p:nvPr>
        </p:nvSpPr>
        <p:spPr>
          <a:xfrm>
            <a:off x="684213" y="333375"/>
            <a:ext cx="7632700" cy="647700"/>
          </a:xfrm>
        </p:spPr>
        <p:txBody>
          <a:bodyPr/>
          <a:lstStyle/>
          <a:p>
            <a:pPr eaLnBrk="1" hangingPunct="1"/>
            <a:r>
              <a:rPr kumimoji="1" lang="en-US" altLang="zh-CN" sz="3600" b="1"/>
              <a:t>5.1  </a:t>
            </a:r>
            <a:r>
              <a:rPr kumimoji="1" lang="zh-CN" altLang="en-US" sz="3600" b="1"/>
              <a:t>语法分析概述</a:t>
            </a:r>
            <a:endParaRPr kumimoji="1" lang="zh-CN" altLang="en-US" sz="3600" b="1"/>
          </a:p>
        </p:txBody>
      </p:sp>
      <p:sp>
        <p:nvSpPr>
          <p:cNvPr id="5" name="TextBox 4"/>
          <p:cNvSpPr txBox="1">
            <a:spLocks noChangeArrowheads="1"/>
          </p:cNvSpPr>
          <p:nvPr/>
        </p:nvSpPr>
        <p:spPr bwMode="auto">
          <a:xfrm>
            <a:off x="285750" y="3000375"/>
            <a:ext cx="8501063"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nSpc>
                <a:spcPct val="150000"/>
              </a:lnSpc>
              <a:spcBef>
                <a:spcPct val="0"/>
              </a:spcBef>
              <a:spcAft>
                <a:spcPts val="600"/>
              </a:spcAft>
              <a:buClrTx/>
              <a:buSzTx/>
              <a:buFontTx/>
              <a:buNone/>
            </a:pPr>
            <a:r>
              <a:rPr lang="en-US" altLang="zh-CN" sz="2800" dirty="0">
                <a:solidFill>
                  <a:srgbClr val="0000CC"/>
                </a:solidFill>
                <a:latin typeface="华文细黑" panose="02010600040101010101" pitchFamily="2" charset="-122"/>
              </a:rPr>
              <a:t>        LR</a:t>
            </a:r>
            <a:r>
              <a:rPr lang="zh-CN" altLang="en-US" sz="2800" dirty="0">
                <a:solidFill>
                  <a:srgbClr val="0000CC"/>
                </a:solidFill>
                <a:latin typeface="华文细黑" panose="02010600040101010101" pitchFamily="2" charset="-122"/>
              </a:rPr>
              <a:t>分析法便于用语法分析器的自动构造工具，</a:t>
            </a:r>
            <a:r>
              <a:rPr lang="zh-CN" altLang="en-US" sz="2800" dirty="0">
                <a:latin typeface="Times New Roman" panose="02020603050405020304" pitchFamily="18" charset="0"/>
                <a:cs typeface="Times New Roman" panose="02020603050405020304" pitchFamily="18" charset="0"/>
              </a:rPr>
              <a:t>自动构造语法分析器。</a:t>
            </a:r>
            <a:r>
              <a:rPr kumimoji="0" lang="zh-CN" altLang="en-US" sz="2800" dirty="0">
                <a:latin typeface="Times New Roman" panose="02020603050405020304" pitchFamily="18" charset="0"/>
                <a:cs typeface="Times New Roman" panose="02020603050405020304" pitchFamily="18" charset="0"/>
              </a:rPr>
              <a:t>当前应用最广泛的工具之一是</a:t>
            </a:r>
            <a:r>
              <a:rPr kumimoji="0" lang="en-US" altLang="zh-CN" sz="2800" dirty="0">
                <a:latin typeface="Times New Roman" panose="02020603050405020304" pitchFamily="18" charset="0"/>
                <a:cs typeface="Times New Roman" panose="02020603050405020304" pitchFamily="18" charset="0"/>
              </a:rPr>
              <a:t>YACC(Yet Another Compiler Compiler)</a:t>
            </a:r>
            <a:r>
              <a:rPr kumimoji="0" lang="zh-CN" altLang="en-US" sz="2800" dirty="0">
                <a:latin typeface="Times New Roman" panose="02020603050405020304" pitchFamily="18" charset="0"/>
                <a:cs typeface="Times New Roman" panose="02020603050405020304" pitchFamily="18" charset="0"/>
              </a:rPr>
              <a:t>系列</a:t>
            </a:r>
            <a:r>
              <a:rPr kumimoji="0" lang="zh-CN" altLang="en-US" sz="2800" dirty="0">
                <a:latin typeface="华文细黑" panose="02010600040101010101" pitchFamily="2" charset="-122"/>
              </a:rPr>
              <a:t>。</a:t>
            </a:r>
            <a:r>
              <a:rPr kumimoji="0" lang="zh-CN" altLang="en-US" sz="2800" b="0" dirty="0">
                <a:latin typeface="华文细黑" panose="02010600040101010101" pitchFamily="2" charset="-122"/>
              </a:rPr>
              <a:t> </a:t>
            </a:r>
            <a:endParaRPr kumimoji="0" lang="zh-CN" altLang="en-US" sz="2800" b="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25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C445EEF8-2ECD-4132-89FA-3D8EEF222AE4}"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113667" name="Text Box 2"/>
          <p:cNvSpPr txBox="1">
            <a:spLocks noChangeArrowheads="1"/>
          </p:cNvSpPr>
          <p:nvPr/>
        </p:nvSpPr>
        <p:spPr bwMode="auto">
          <a:xfrm>
            <a:off x="539750" y="446088"/>
            <a:ext cx="1600200" cy="457200"/>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en-US" altLang="zh-CN" sz="2000" dirty="0">
                <a:latin typeface="Times New Roman" panose="02020603050405020304" pitchFamily="18" charset="0"/>
              </a:rPr>
              <a:t>U </a:t>
            </a:r>
            <a:r>
              <a:rPr lang="en-US" altLang="zh-CN" sz="2400" dirty="0">
                <a:latin typeface="华文细黑" panose="02010600040101010101" pitchFamily="2" charset="-122"/>
              </a:rPr>
              <a:t>→</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dZ|e</a:t>
            </a:r>
            <a:endParaRPr lang="en-US" altLang="zh-CN" sz="2000" dirty="0">
              <a:latin typeface="Times New Roman" panose="02020603050405020304" pitchFamily="18" charset="0"/>
            </a:endParaRPr>
          </a:p>
        </p:txBody>
      </p:sp>
      <p:grpSp>
        <p:nvGrpSpPr>
          <p:cNvPr id="113668" name="Group 3"/>
          <p:cNvGrpSpPr/>
          <p:nvPr/>
        </p:nvGrpSpPr>
        <p:grpSpPr bwMode="auto">
          <a:xfrm>
            <a:off x="1116013" y="1341438"/>
            <a:ext cx="7920037" cy="3889375"/>
            <a:chOff x="912" y="336"/>
            <a:chExt cx="4758" cy="1906"/>
          </a:xfrm>
        </p:grpSpPr>
        <p:sp>
          <p:nvSpPr>
            <p:cNvPr id="113670" name="AutoShape 4"/>
            <p:cNvSpPr>
              <a:spLocks noChangeArrowheads="1"/>
            </p:cNvSpPr>
            <p:nvPr/>
          </p:nvSpPr>
          <p:spPr bwMode="auto">
            <a:xfrm>
              <a:off x="1392" y="336"/>
              <a:ext cx="624" cy="240"/>
            </a:xfrm>
            <a:prstGeom prst="flowChartTerminator">
              <a:avLst/>
            </a:prstGeom>
            <a:solidFill>
              <a:srgbClr val="CCECFF"/>
            </a:solidFill>
            <a:ln w="9525">
              <a:solidFill>
                <a:schemeClr val="tx1"/>
              </a:solidFill>
              <a:miter lim="800000"/>
            </a:ln>
          </p:spPr>
          <p:txBody>
            <a:bodyPr wrap="none" lIns="0" tIns="0" rIns="0" b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buNone/>
              </a:pPr>
              <a:r>
                <a:rPr lang="zh-CN" altLang="en-US" sz="1600" dirty="0">
                  <a:latin typeface="Times New Roman" panose="02020603050405020304" pitchFamily="18" charset="0"/>
                </a:rPr>
                <a:t>过程</a:t>
              </a:r>
              <a:r>
                <a:rPr lang="en-US" altLang="zh-CN" sz="1600" dirty="0">
                  <a:latin typeface="Times New Roman" panose="02020603050405020304" pitchFamily="18" charset="0"/>
                </a:rPr>
                <a:t>U</a:t>
              </a:r>
              <a:endParaRPr lang="en-US" altLang="zh-CN" sz="1600" dirty="0">
                <a:latin typeface="Times New Roman" panose="02020603050405020304" pitchFamily="18" charset="0"/>
              </a:endParaRPr>
            </a:p>
          </p:txBody>
        </p:sp>
        <p:sp>
          <p:nvSpPr>
            <p:cNvPr id="113671" name="Rectangle 5"/>
            <p:cNvSpPr>
              <a:spLocks noChangeArrowheads="1"/>
            </p:cNvSpPr>
            <p:nvPr/>
          </p:nvSpPr>
          <p:spPr bwMode="auto">
            <a:xfrm>
              <a:off x="912" y="1152"/>
              <a:ext cx="1584" cy="240"/>
            </a:xfrm>
            <a:prstGeom prst="rect">
              <a:avLst/>
            </a:prstGeom>
            <a:solidFill>
              <a:srgbClr val="CCFFCC"/>
            </a:solidFill>
            <a:ln w="9525">
              <a:solidFill>
                <a:schemeClr val="tx1"/>
              </a:solidFill>
              <a:miter lim="800000"/>
            </a:ln>
          </p:spPr>
          <p:txBody>
            <a:bodyPr wrap="none" lIns="0" tIns="0" rIns="0" b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buNone/>
              </a:pPr>
              <a:r>
                <a:rPr lang="en-US" altLang="zh-CN" sz="2400" dirty="0">
                  <a:latin typeface="华文隶书" panose="02010800040101010101" pitchFamily="2" charset="-122"/>
                </a:rPr>
                <a:t>sym</a:t>
              </a:r>
              <a:r>
                <a:rPr lang="en-US" altLang="zh-CN" sz="1600" dirty="0">
                  <a:latin typeface="Times New Roman" panose="02020603050405020304" pitchFamily="18" charset="0"/>
                </a:rPr>
                <a:t>= </a:t>
              </a:r>
              <a:r>
                <a:rPr lang="en-US" altLang="zh-CN" sz="2400" dirty="0">
                  <a:latin typeface="华文隶书" panose="02010800040101010101" pitchFamily="2" charset="-122"/>
                </a:rPr>
                <a:t>getsym()</a:t>
              </a:r>
              <a:endParaRPr lang="en-US" altLang="zh-CN" sz="2400" dirty="0">
                <a:latin typeface="华文隶书" panose="02010800040101010101" pitchFamily="2" charset="-122"/>
              </a:endParaRPr>
            </a:p>
          </p:txBody>
        </p:sp>
        <p:sp>
          <p:nvSpPr>
            <p:cNvPr id="113672" name="Rectangle 6"/>
            <p:cNvSpPr>
              <a:spLocks noChangeArrowheads="1"/>
            </p:cNvSpPr>
            <p:nvPr/>
          </p:nvSpPr>
          <p:spPr bwMode="auto">
            <a:xfrm>
              <a:off x="1440" y="1536"/>
              <a:ext cx="528" cy="192"/>
            </a:xfrm>
            <a:prstGeom prst="rect">
              <a:avLst/>
            </a:prstGeom>
            <a:solidFill>
              <a:srgbClr val="CCECFF"/>
            </a:solidFill>
            <a:ln w="9525">
              <a:solidFill>
                <a:schemeClr val="tx1"/>
              </a:solidFill>
              <a:miter lim="800000"/>
            </a:ln>
          </p:spPr>
          <p:txBody>
            <a:bodyPr wrap="none" lIns="0" tIns="0" rIns="0" b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buNone/>
              </a:pPr>
              <a:r>
                <a:rPr lang="en-US" altLang="zh-CN" sz="2400" dirty="0">
                  <a:latin typeface="Times New Roman" panose="02020603050405020304" pitchFamily="18" charset="0"/>
                </a:rPr>
                <a:t>Z</a:t>
              </a:r>
              <a:endParaRPr lang="en-US" altLang="zh-CN" sz="2400" dirty="0">
                <a:latin typeface="Times New Roman" panose="02020603050405020304" pitchFamily="18" charset="0"/>
              </a:endParaRPr>
            </a:p>
          </p:txBody>
        </p:sp>
        <p:sp>
          <p:nvSpPr>
            <p:cNvPr id="113673" name="AutoShape 7"/>
            <p:cNvSpPr>
              <a:spLocks noChangeArrowheads="1"/>
            </p:cNvSpPr>
            <p:nvPr/>
          </p:nvSpPr>
          <p:spPr bwMode="auto">
            <a:xfrm>
              <a:off x="1440" y="1872"/>
              <a:ext cx="528" cy="240"/>
            </a:xfrm>
            <a:prstGeom prst="flowChartTerminator">
              <a:avLst/>
            </a:prstGeom>
            <a:solidFill>
              <a:srgbClr val="CCECFF"/>
            </a:solidFill>
            <a:ln w="9525">
              <a:solidFill>
                <a:schemeClr val="tx1"/>
              </a:solidFill>
              <a:miter lim="800000"/>
            </a:ln>
          </p:spPr>
          <p:txBody>
            <a:bodyPr wrap="none" lIns="0" tIns="0" rIns="0" b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buNone/>
              </a:pPr>
              <a:r>
                <a:rPr lang="zh-CN" altLang="en-US" sz="1600" dirty="0">
                  <a:latin typeface="Times New Roman" panose="02020603050405020304" pitchFamily="18" charset="0"/>
                </a:rPr>
                <a:t>出口</a:t>
              </a:r>
              <a:endParaRPr lang="zh-CN" altLang="en-US" sz="1600" dirty="0">
                <a:latin typeface="Times New Roman" panose="02020603050405020304" pitchFamily="18" charset="0"/>
              </a:endParaRPr>
            </a:p>
          </p:txBody>
        </p:sp>
        <p:sp>
          <p:nvSpPr>
            <p:cNvPr id="113674" name="AutoShape 8"/>
            <p:cNvSpPr>
              <a:spLocks noChangeArrowheads="1"/>
            </p:cNvSpPr>
            <p:nvPr/>
          </p:nvSpPr>
          <p:spPr bwMode="auto">
            <a:xfrm>
              <a:off x="2736" y="720"/>
              <a:ext cx="1296" cy="288"/>
            </a:xfrm>
            <a:prstGeom prst="flowChartDecision">
              <a:avLst/>
            </a:prstGeom>
            <a:solidFill>
              <a:srgbClr val="CCCCFF"/>
            </a:solidFill>
            <a:ln w="9525">
              <a:solidFill>
                <a:schemeClr val="tx1"/>
              </a:solidFill>
              <a:miter lim="800000"/>
            </a:ln>
          </p:spPr>
          <p:txBody>
            <a:bodyPr wrap="none" lIns="0" tIns="0" rIns="0" b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buNone/>
              </a:pPr>
              <a:r>
                <a:rPr lang="en-US" altLang="zh-CN" sz="2400" dirty="0">
                  <a:latin typeface="华文隶书" panose="02010800040101010101" pitchFamily="2" charset="-122"/>
                </a:rPr>
                <a:t>sym</a:t>
              </a:r>
              <a:r>
                <a:rPr lang="en-US" altLang="zh-CN" sz="2400" dirty="0">
                  <a:latin typeface="Times New Roman" panose="02020603050405020304" pitchFamily="18" charset="0"/>
                </a:rPr>
                <a:t> =‘e’</a:t>
              </a:r>
              <a:endParaRPr lang="en-US" altLang="zh-CN" sz="2400" dirty="0">
                <a:latin typeface="Times New Roman" panose="02020603050405020304" pitchFamily="18" charset="0"/>
              </a:endParaRPr>
            </a:p>
          </p:txBody>
        </p:sp>
        <p:sp>
          <p:nvSpPr>
            <p:cNvPr id="113675" name="Text Box 9"/>
            <p:cNvSpPr txBox="1">
              <a:spLocks noChangeArrowheads="1"/>
            </p:cNvSpPr>
            <p:nvPr/>
          </p:nvSpPr>
          <p:spPr bwMode="auto">
            <a:xfrm>
              <a:off x="3456" y="998"/>
              <a:ext cx="144"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en-US" altLang="zh-CN" sz="2000" dirty="0">
                  <a:latin typeface="Times New Roman" panose="02020603050405020304" pitchFamily="18" charset="0"/>
                </a:rPr>
                <a:t>Y</a:t>
              </a:r>
              <a:endParaRPr lang="en-US" altLang="zh-CN" sz="2000" dirty="0">
                <a:latin typeface="Times New Roman" panose="02020603050405020304" pitchFamily="18" charset="0"/>
              </a:endParaRPr>
            </a:p>
          </p:txBody>
        </p:sp>
        <p:sp>
          <p:nvSpPr>
            <p:cNvPr id="113676" name="Text Box 10"/>
            <p:cNvSpPr txBox="1">
              <a:spLocks noChangeArrowheads="1"/>
            </p:cNvSpPr>
            <p:nvPr/>
          </p:nvSpPr>
          <p:spPr bwMode="auto">
            <a:xfrm>
              <a:off x="4080" y="672"/>
              <a:ext cx="144"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en-US" altLang="zh-CN" sz="2000" dirty="0">
                  <a:latin typeface="Times New Roman" panose="02020603050405020304" pitchFamily="18" charset="0"/>
                </a:rPr>
                <a:t>N</a:t>
              </a:r>
              <a:endParaRPr lang="en-US" altLang="zh-CN" sz="2000" dirty="0">
                <a:latin typeface="Times New Roman" panose="02020603050405020304" pitchFamily="18" charset="0"/>
              </a:endParaRPr>
            </a:p>
          </p:txBody>
        </p:sp>
        <p:sp>
          <p:nvSpPr>
            <p:cNvPr id="113677" name="Text Box 11"/>
            <p:cNvSpPr txBox="1">
              <a:spLocks noChangeArrowheads="1"/>
            </p:cNvSpPr>
            <p:nvPr/>
          </p:nvSpPr>
          <p:spPr bwMode="auto">
            <a:xfrm>
              <a:off x="2442" y="684"/>
              <a:ext cx="144"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en-US" altLang="zh-CN" sz="2000" dirty="0">
                  <a:latin typeface="Times New Roman" panose="02020603050405020304" pitchFamily="18" charset="0"/>
                </a:rPr>
                <a:t>N</a:t>
              </a:r>
              <a:endParaRPr lang="en-US" altLang="zh-CN" sz="2000" dirty="0">
                <a:latin typeface="Times New Roman" panose="02020603050405020304" pitchFamily="18" charset="0"/>
              </a:endParaRPr>
            </a:p>
          </p:txBody>
        </p:sp>
        <p:sp>
          <p:nvSpPr>
            <p:cNvPr id="113678" name="Text Box 12"/>
            <p:cNvSpPr txBox="1">
              <a:spLocks noChangeArrowheads="1"/>
            </p:cNvSpPr>
            <p:nvPr/>
          </p:nvSpPr>
          <p:spPr bwMode="auto">
            <a:xfrm>
              <a:off x="1968" y="960"/>
              <a:ext cx="144"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en-US" altLang="zh-CN" sz="2000" dirty="0">
                  <a:latin typeface="Times New Roman" panose="02020603050405020304" pitchFamily="18" charset="0"/>
                </a:rPr>
                <a:t>Y</a:t>
              </a:r>
              <a:endParaRPr lang="en-US" altLang="zh-CN" sz="2000" dirty="0">
                <a:latin typeface="Times New Roman" panose="02020603050405020304" pitchFamily="18" charset="0"/>
              </a:endParaRPr>
            </a:p>
          </p:txBody>
        </p:sp>
        <p:sp>
          <p:nvSpPr>
            <p:cNvPr id="113679" name="Rectangle 13"/>
            <p:cNvSpPr>
              <a:spLocks noChangeArrowheads="1"/>
            </p:cNvSpPr>
            <p:nvPr/>
          </p:nvSpPr>
          <p:spPr bwMode="auto">
            <a:xfrm>
              <a:off x="4320" y="672"/>
              <a:ext cx="1350" cy="528"/>
            </a:xfrm>
            <a:prstGeom prst="rect">
              <a:avLst/>
            </a:prstGeom>
            <a:solidFill>
              <a:srgbClr val="FFFF00"/>
            </a:solidFill>
            <a:ln w="38100" cmpd="dbl">
              <a:solidFill>
                <a:schemeClr val="tx1"/>
              </a:solidFill>
              <a:miter lim="800000"/>
            </a:ln>
          </p:spPr>
          <p:txBody>
            <a:bodyPr wrap="none" lIns="0" tIns="0" rIns="0" b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buNone/>
              </a:pPr>
              <a:r>
                <a:rPr lang="zh-CN" altLang="en-US" sz="2000" dirty="0">
                  <a:latin typeface="Times New Roman" panose="02020603050405020304" pitchFamily="18" charset="0"/>
                </a:rPr>
                <a:t>语法错误：</a:t>
              </a:r>
              <a:endParaRPr lang="zh-CN" altLang="en-US" sz="2000" dirty="0">
                <a:latin typeface="Times New Roman" panose="02020603050405020304" pitchFamily="18" charset="0"/>
              </a:endParaRPr>
            </a:p>
            <a:p>
              <a:pPr algn="ctr" eaLnBrk="1" hangingPunct="1">
                <a:buNone/>
              </a:pPr>
              <a:r>
                <a:rPr lang="zh-CN" altLang="en-US" sz="2000" dirty="0">
                  <a:latin typeface="Times New Roman" panose="02020603050405020304" pitchFamily="18" charset="0"/>
                </a:rPr>
                <a:t>输入串少‘</a:t>
              </a:r>
              <a:r>
                <a:rPr lang="en-US" altLang="zh-CN" sz="2000" dirty="0">
                  <a:latin typeface="Times New Roman" panose="02020603050405020304" pitchFamily="18" charset="0"/>
                </a:rPr>
                <a:t>d’</a:t>
              </a:r>
              <a:r>
                <a:rPr lang="zh-CN" altLang="en-US" sz="2000" dirty="0">
                  <a:latin typeface="Times New Roman" panose="02020603050405020304" pitchFamily="18" charset="0"/>
                </a:rPr>
                <a:t>、‘</a:t>
              </a:r>
              <a:r>
                <a:rPr lang="en-US" altLang="zh-CN" sz="2000" dirty="0">
                  <a:latin typeface="Times New Roman" panose="02020603050405020304" pitchFamily="18" charset="0"/>
                </a:rPr>
                <a:t>e’</a:t>
              </a:r>
              <a:endParaRPr lang="en-US" altLang="zh-CN" sz="2000" dirty="0">
                <a:latin typeface="Times New Roman" panose="02020603050405020304" pitchFamily="18" charset="0"/>
              </a:endParaRPr>
            </a:p>
          </p:txBody>
        </p:sp>
        <p:cxnSp>
          <p:nvCxnSpPr>
            <p:cNvPr id="113680" name="AutoShape 14"/>
            <p:cNvCxnSpPr>
              <a:cxnSpLocks noChangeShapeType="1"/>
              <a:stCxn id="113670" idx="2"/>
            </p:cNvCxnSpPr>
            <p:nvPr/>
          </p:nvCxnSpPr>
          <p:spPr bwMode="auto">
            <a:xfrm>
              <a:off x="1704" y="576"/>
              <a:ext cx="0" cy="144"/>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13681" name="AutoShape 15"/>
            <p:cNvCxnSpPr>
              <a:cxnSpLocks noChangeShapeType="1"/>
              <a:endCxn id="113671" idx="0"/>
            </p:cNvCxnSpPr>
            <p:nvPr/>
          </p:nvCxnSpPr>
          <p:spPr bwMode="auto">
            <a:xfrm>
              <a:off x="1704" y="1008"/>
              <a:ext cx="0" cy="144"/>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13682" name="AutoShape 16"/>
            <p:cNvCxnSpPr>
              <a:cxnSpLocks noChangeShapeType="1"/>
              <a:stCxn id="113671" idx="2"/>
              <a:endCxn id="113672" idx="0"/>
            </p:cNvCxnSpPr>
            <p:nvPr/>
          </p:nvCxnSpPr>
          <p:spPr bwMode="auto">
            <a:xfrm>
              <a:off x="1704" y="1392"/>
              <a:ext cx="0" cy="144"/>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13683" name="Rectangle 17"/>
            <p:cNvSpPr>
              <a:spLocks noChangeArrowheads="1"/>
            </p:cNvSpPr>
            <p:nvPr/>
          </p:nvSpPr>
          <p:spPr bwMode="auto">
            <a:xfrm>
              <a:off x="2592" y="1152"/>
              <a:ext cx="1584" cy="240"/>
            </a:xfrm>
            <a:prstGeom prst="rect">
              <a:avLst/>
            </a:prstGeom>
            <a:solidFill>
              <a:srgbClr val="CCFFCC"/>
            </a:solidFill>
            <a:ln w="9525">
              <a:solidFill>
                <a:schemeClr val="tx1"/>
              </a:solidFill>
              <a:miter lim="800000"/>
            </a:ln>
          </p:spPr>
          <p:txBody>
            <a:bodyPr wrap="none" lIns="0" tIns="0" rIns="0" b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buNone/>
              </a:pPr>
              <a:r>
                <a:rPr lang="en-US" altLang="zh-CN" sz="2400" dirty="0">
                  <a:latin typeface="华文隶书" panose="02010800040101010101" pitchFamily="2" charset="-122"/>
                </a:rPr>
                <a:t>sym</a:t>
              </a:r>
              <a:r>
                <a:rPr lang="en-US" altLang="zh-CN" sz="1600" dirty="0">
                  <a:latin typeface="Times New Roman" panose="02020603050405020304" pitchFamily="18" charset="0"/>
                </a:rPr>
                <a:t>= </a:t>
              </a:r>
              <a:r>
                <a:rPr lang="en-US" altLang="zh-CN" sz="2400" dirty="0">
                  <a:latin typeface="华文隶书" panose="02010800040101010101" pitchFamily="2" charset="-122"/>
                </a:rPr>
                <a:t>getsym()</a:t>
              </a:r>
              <a:endParaRPr lang="en-US" altLang="zh-CN" sz="2400" dirty="0">
                <a:latin typeface="华文隶书" panose="02010800040101010101" pitchFamily="2" charset="-122"/>
              </a:endParaRPr>
            </a:p>
          </p:txBody>
        </p:sp>
        <p:cxnSp>
          <p:nvCxnSpPr>
            <p:cNvPr id="113684" name="AutoShape 18"/>
            <p:cNvCxnSpPr>
              <a:cxnSpLocks noChangeShapeType="1"/>
              <a:endCxn id="113674" idx="1"/>
            </p:cNvCxnSpPr>
            <p:nvPr/>
          </p:nvCxnSpPr>
          <p:spPr bwMode="auto">
            <a:xfrm>
              <a:off x="2352" y="864"/>
              <a:ext cx="384"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13685" name="AutoShape 19"/>
            <p:cNvCxnSpPr>
              <a:cxnSpLocks noChangeShapeType="1"/>
              <a:stCxn id="113674" idx="2"/>
              <a:endCxn id="113683" idx="0"/>
            </p:cNvCxnSpPr>
            <p:nvPr/>
          </p:nvCxnSpPr>
          <p:spPr bwMode="auto">
            <a:xfrm>
              <a:off x="3384" y="1008"/>
              <a:ext cx="0" cy="144"/>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13686" name="Text Box 20"/>
            <p:cNvSpPr txBox="1">
              <a:spLocks noChangeArrowheads="1"/>
            </p:cNvSpPr>
            <p:nvPr/>
          </p:nvSpPr>
          <p:spPr bwMode="auto">
            <a:xfrm>
              <a:off x="3600" y="1488"/>
              <a:ext cx="144"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en-US" altLang="zh-CN" sz="2000" dirty="0">
                  <a:latin typeface="Times New Roman" panose="02020603050405020304" pitchFamily="18" charset="0"/>
                </a:rPr>
                <a:t>Y</a:t>
              </a:r>
              <a:endParaRPr lang="en-US" altLang="zh-CN" sz="2000" dirty="0">
                <a:latin typeface="Times New Roman" panose="02020603050405020304" pitchFamily="18" charset="0"/>
              </a:endParaRPr>
            </a:p>
          </p:txBody>
        </p:sp>
        <p:cxnSp>
          <p:nvCxnSpPr>
            <p:cNvPr id="113687" name="AutoShape 21"/>
            <p:cNvCxnSpPr>
              <a:cxnSpLocks noChangeShapeType="1"/>
            </p:cNvCxnSpPr>
            <p:nvPr/>
          </p:nvCxnSpPr>
          <p:spPr bwMode="auto">
            <a:xfrm rot="10800000" flipV="1">
              <a:off x="1740" y="1404"/>
              <a:ext cx="1704" cy="374"/>
            </a:xfrm>
            <a:prstGeom prst="bentConnector3">
              <a:avLst>
                <a:gd name="adj1" fmla="val -708"/>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13688" name="AutoShape 22"/>
            <p:cNvCxnSpPr>
              <a:cxnSpLocks noChangeShapeType="1"/>
              <a:stCxn id="113672" idx="2"/>
              <a:endCxn id="113673" idx="0"/>
            </p:cNvCxnSpPr>
            <p:nvPr/>
          </p:nvCxnSpPr>
          <p:spPr bwMode="auto">
            <a:xfrm>
              <a:off x="1704" y="1728"/>
              <a:ext cx="0" cy="144"/>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13689" name="Text Box 23"/>
            <p:cNvSpPr txBox="1">
              <a:spLocks noChangeArrowheads="1"/>
            </p:cNvSpPr>
            <p:nvPr/>
          </p:nvSpPr>
          <p:spPr bwMode="auto">
            <a:xfrm>
              <a:off x="2592" y="2016"/>
              <a:ext cx="268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zh-CN" altLang="en-US" sz="2400" dirty="0">
                  <a:solidFill>
                    <a:srgbClr val="FF5050"/>
                  </a:solidFill>
                  <a:latin typeface="Times New Roman" panose="02020603050405020304" pitchFamily="18" charset="0"/>
                </a:rPr>
                <a:t>图</a:t>
              </a:r>
              <a:r>
                <a:rPr lang="en-US" altLang="zh-CN" sz="2400" dirty="0">
                  <a:solidFill>
                    <a:srgbClr val="FF5050"/>
                  </a:solidFill>
                  <a:latin typeface="Times New Roman" panose="02020603050405020304" pitchFamily="18" charset="0"/>
                </a:rPr>
                <a:t>(b) </a:t>
              </a:r>
              <a:r>
                <a:rPr lang="zh-CN" altLang="en-US" sz="2400" dirty="0">
                  <a:solidFill>
                    <a:srgbClr val="FF5050"/>
                  </a:solidFill>
                  <a:latin typeface="Times New Roman" panose="02020603050405020304" pitchFamily="18" charset="0"/>
                </a:rPr>
                <a:t>非终结符号</a:t>
              </a:r>
              <a:r>
                <a:rPr lang="en-US" altLang="zh-CN" sz="2400" dirty="0">
                  <a:solidFill>
                    <a:srgbClr val="FF5050"/>
                  </a:solidFill>
                  <a:latin typeface="Times New Roman" panose="02020603050405020304" pitchFamily="18" charset="0"/>
                </a:rPr>
                <a:t>U</a:t>
              </a:r>
              <a:r>
                <a:rPr lang="zh-CN" altLang="en-US" sz="2400" dirty="0">
                  <a:solidFill>
                    <a:srgbClr val="FF5050"/>
                  </a:solidFill>
                  <a:latin typeface="Times New Roman" panose="02020603050405020304" pitchFamily="18" charset="0"/>
                </a:rPr>
                <a:t>的分析程序 </a:t>
              </a:r>
              <a:endParaRPr lang="zh-CN" altLang="en-US" sz="2400" dirty="0">
                <a:solidFill>
                  <a:srgbClr val="FF5050"/>
                </a:solidFill>
                <a:latin typeface="Times New Roman" panose="02020603050405020304" pitchFamily="18" charset="0"/>
              </a:endParaRPr>
            </a:p>
          </p:txBody>
        </p:sp>
        <p:sp>
          <p:nvSpPr>
            <p:cNvPr id="113692" name="Line 26"/>
            <p:cNvSpPr>
              <a:spLocks noChangeShapeType="1"/>
            </p:cNvSpPr>
            <p:nvPr/>
          </p:nvSpPr>
          <p:spPr bwMode="auto">
            <a:xfrm>
              <a:off x="4032" y="864"/>
              <a:ext cx="288"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13669" name="Rectangle 27"/>
          <p:cNvSpPr>
            <a:spLocks noChangeArrowheads="1"/>
          </p:cNvSpPr>
          <p:nvPr/>
        </p:nvSpPr>
        <p:spPr bwMode="auto">
          <a:xfrm>
            <a:off x="4643438" y="668338"/>
            <a:ext cx="37240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zh-CN" altLang="en-US" sz="2400" dirty="0">
                <a:latin typeface="Times New Roman" panose="02020603050405020304" pitchFamily="18" charset="0"/>
                <a:cs typeface="Times New Roman" panose="02020603050405020304" pitchFamily="18" charset="0"/>
              </a:rPr>
              <a:t>对输入串</a:t>
            </a:r>
            <a:r>
              <a:rPr lang="en-US" altLang="zh-CN" sz="2400" dirty="0" err="1">
                <a:latin typeface="Times New Roman" panose="02020603050405020304" pitchFamily="18" charset="0"/>
                <a:cs typeface="Times New Roman" panose="02020603050405020304" pitchFamily="18" charset="0"/>
              </a:rPr>
              <a:t>aeb</a:t>
            </a:r>
            <a:r>
              <a:rPr lang="zh-CN" altLang="en-US" sz="2400" dirty="0">
                <a:latin typeface="Times New Roman" panose="02020603050405020304" pitchFamily="18" charset="0"/>
                <a:cs typeface="Times New Roman" panose="02020603050405020304" pitchFamily="18" charset="0"/>
              </a:rPr>
              <a:t>进行语法分析</a:t>
            </a:r>
            <a:endParaRPr lang="zh-CN" altLang="en-US" sz="2400" dirty="0">
              <a:latin typeface="Times New Roman" panose="02020603050405020304" pitchFamily="18" charset="0"/>
              <a:cs typeface="Times New Roman" panose="02020603050405020304" pitchFamily="18" charset="0"/>
            </a:endParaRPr>
          </a:p>
        </p:txBody>
      </p:sp>
      <p:sp>
        <p:nvSpPr>
          <p:cNvPr id="29" name="AutoShape 8"/>
          <p:cNvSpPr>
            <a:spLocks noChangeArrowheads="1"/>
          </p:cNvSpPr>
          <p:nvPr/>
        </p:nvSpPr>
        <p:spPr bwMode="auto">
          <a:xfrm>
            <a:off x="1345723" y="2125026"/>
            <a:ext cx="2157286" cy="587692"/>
          </a:xfrm>
          <a:prstGeom prst="flowChartDecision">
            <a:avLst/>
          </a:prstGeom>
          <a:solidFill>
            <a:srgbClr val="CCCCFF"/>
          </a:solidFill>
          <a:ln w="9525">
            <a:solidFill>
              <a:schemeClr val="tx1"/>
            </a:solidFill>
            <a:miter lim="800000"/>
          </a:ln>
        </p:spPr>
        <p:txBody>
          <a:bodyPr wrap="none" lIns="0" tIns="0" rIns="0" b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buNone/>
            </a:pPr>
            <a:r>
              <a:rPr lang="en-US" altLang="zh-CN" sz="2400" dirty="0">
                <a:latin typeface="华文隶书" panose="02010800040101010101" pitchFamily="2" charset="-122"/>
              </a:rPr>
              <a:t>sym</a:t>
            </a:r>
            <a:r>
              <a:rPr lang="en-US" altLang="zh-CN" sz="2400" dirty="0">
                <a:latin typeface="Times New Roman" panose="02020603050405020304" pitchFamily="18" charset="0"/>
              </a:rPr>
              <a:t> =‘d’</a:t>
            </a:r>
            <a:endParaRPr lang="en-US" altLang="zh-CN" sz="2400" dirty="0">
              <a:latin typeface="Times New Roman" panose="02020603050405020304" pitchFamily="18"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5FDD1163-447C-4B63-9637-0EFAAB851859}"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114691" name="Text Box 2"/>
          <p:cNvSpPr txBox="1">
            <a:spLocks noChangeArrowheads="1"/>
          </p:cNvSpPr>
          <p:nvPr/>
        </p:nvSpPr>
        <p:spPr bwMode="auto">
          <a:xfrm>
            <a:off x="2509838" y="549275"/>
            <a:ext cx="1600200" cy="457200"/>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en-US" altLang="zh-CN" sz="2000" dirty="0">
                <a:latin typeface="Times New Roman" panose="02020603050405020304" pitchFamily="18" charset="0"/>
              </a:rPr>
              <a:t>U </a:t>
            </a:r>
            <a:r>
              <a:rPr lang="en-US" altLang="zh-CN" sz="2400" dirty="0">
                <a:latin typeface="华文细黑" panose="02010600040101010101" pitchFamily="2" charset="-122"/>
              </a:rPr>
              <a:t>→</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dZ|e</a:t>
            </a:r>
            <a:endParaRPr lang="en-US" altLang="zh-CN" sz="2000" dirty="0">
              <a:latin typeface="Times New Roman" panose="02020603050405020304" pitchFamily="18" charset="0"/>
            </a:endParaRPr>
          </a:p>
        </p:txBody>
      </p:sp>
      <p:sp>
        <p:nvSpPr>
          <p:cNvPr id="605187" name="Text Box 3"/>
          <p:cNvSpPr txBox="1">
            <a:spLocks noChangeArrowheads="1"/>
          </p:cNvSpPr>
          <p:nvPr/>
        </p:nvSpPr>
        <p:spPr bwMode="auto">
          <a:xfrm>
            <a:off x="323528" y="1175942"/>
            <a:ext cx="8763000" cy="4894262"/>
          </a:xfrm>
          <a:prstGeom prst="rect">
            <a:avLst/>
          </a:prstGeom>
          <a:noFill/>
          <a:ln>
            <a:noFill/>
          </a:ln>
        </p:spPr>
        <p:txBody>
          <a:bodyPr>
            <a:spAutoFit/>
          </a:bodyPr>
          <a:lstStyle>
            <a:lvl1pPr>
              <a:defRPr kumimoji="1" sz="3000" b="1">
                <a:solidFill>
                  <a:schemeClr val="tx2"/>
                </a:solidFill>
                <a:latin typeface="楷体_GB2312" pitchFamily="49" charset="-122"/>
                <a:ea typeface="楷体_GB2312" pitchFamily="49" charset="-122"/>
              </a:defRPr>
            </a:lvl1pPr>
            <a:lvl2pPr marL="742950" indent="-285750">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eaLnBrk="1" hangingPunct="1">
              <a:spcBef>
                <a:spcPct val="50000"/>
              </a:spcBef>
              <a:buClr>
                <a:schemeClr val="accent1"/>
              </a:buClr>
              <a:buSzPct val="65000"/>
            </a:pP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每个非终结符对应的函数设计好后，就可以对输入串进行语法分析。</a:t>
            </a:r>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spcBef>
                <a:spcPct val="50000"/>
              </a:spcBef>
              <a:buClr>
                <a:schemeClr val="accent1"/>
              </a:buClr>
              <a:buSzPct val="65000"/>
            </a:pP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假设输入串为</a:t>
            </a:r>
            <a:r>
              <a:rPr lang="en-US" altLang="zh-CN" sz="24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aeb</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从</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Z</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函数开始识别，由于</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sym</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不等于</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，等于</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，所以选择</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Z</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函数的右边分支，表示选择了</a:t>
            </a:r>
            <a:r>
              <a:rPr lang="en-US" altLang="zh-CN" sz="24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Z→aUb</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规则。读下一个符号，使</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sym=e;</a:t>
            </a:r>
            <a:endPar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spcBef>
                <a:spcPct val="50000"/>
              </a:spcBef>
              <a:buClr>
                <a:schemeClr val="accent1"/>
              </a:buClr>
              <a:buSzPct val="65000"/>
            </a:pP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调</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U</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函数，因</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sym=e</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，表示使用</a:t>
            </a:r>
            <a:r>
              <a:rPr lang="en-US" altLang="zh-CN" sz="24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U→e</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规则</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读下一个符号，使</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sym=b</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，并返回调用程序</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Z</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函数右边分支</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U</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的下方，接着判断</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sym=b</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，读下一个符号，并退出</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Z. </a:t>
            </a:r>
            <a:endPar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spcBef>
                <a:spcPct val="50000"/>
              </a:spcBef>
              <a:buClr>
                <a:schemeClr val="accent1"/>
              </a:buClr>
              <a:buSzPct val="65000"/>
            </a:pP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在主函数中判断</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若</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sym=#,</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则分析过程结束，从而判定输入串</a:t>
            </a:r>
            <a:r>
              <a:rPr lang="en-US" altLang="zh-CN" sz="24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aeb</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语法分析成功。</a:t>
            </a:r>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spcBef>
                <a:spcPct val="50000"/>
              </a:spcBef>
              <a:buClr>
                <a:schemeClr val="accent1"/>
              </a:buClr>
              <a:buSzPct val="65000"/>
            </a:pP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这个过程相当于构造了如下推导过程：</a:t>
            </a:r>
            <a:r>
              <a:rPr lang="en-US" altLang="zh-CN" sz="2400" dirty="0">
                <a:solidFill>
                  <a:srgbClr val="FF5050"/>
                </a:solidFill>
                <a:latin typeface="Times New Roman" panose="02020603050405020304" pitchFamily="18" charset="0"/>
                <a:ea typeface="华文细黑" panose="02010600040101010101" pitchFamily="2" charset="-122"/>
                <a:cs typeface="Times New Roman" panose="02020603050405020304" pitchFamily="18" charset="0"/>
              </a:rPr>
              <a:t>Z=&gt;</a:t>
            </a:r>
            <a:r>
              <a:rPr lang="en-US" altLang="zh-CN" sz="2400" dirty="0" err="1">
                <a:solidFill>
                  <a:srgbClr val="FF5050"/>
                </a:solidFill>
                <a:latin typeface="Times New Roman" panose="02020603050405020304" pitchFamily="18" charset="0"/>
                <a:ea typeface="华文细黑" panose="02010600040101010101" pitchFamily="2" charset="-122"/>
                <a:cs typeface="Times New Roman" panose="02020603050405020304" pitchFamily="18" charset="0"/>
              </a:rPr>
              <a:t>aUb</a:t>
            </a:r>
            <a:r>
              <a:rPr lang="en-US" altLang="zh-CN" sz="2400" dirty="0">
                <a:solidFill>
                  <a:srgbClr val="FF5050"/>
                </a:solidFill>
                <a:latin typeface="Times New Roman" panose="02020603050405020304" pitchFamily="18" charset="0"/>
                <a:ea typeface="华文细黑" panose="02010600040101010101" pitchFamily="2" charset="-122"/>
                <a:cs typeface="Times New Roman" panose="02020603050405020304" pitchFamily="18" charset="0"/>
              </a:rPr>
              <a:t>=&gt;</a:t>
            </a:r>
            <a:r>
              <a:rPr lang="en-US" altLang="zh-CN" sz="2400" dirty="0" err="1">
                <a:solidFill>
                  <a:srgbClr val="FF5050"/>
                </a:solidFill>
                <a:latin typeface="Times New Roman" panose="02020603050405020304" pitchFamily="18" charset="0"/>
                <a:ea typeface="华文细黑" panose="02010600040101010101" pitchFamily="2" charset="-122"/>
                <a:cs typeface="Times New Roman" panose="02020603050405020304" pitchFamily="18" charset="0"/>
              </a:rPr>
              <a:t>aeb</a:t>
            </a:r>
            <a:r>
              <a:rPr lang="en-US" altLang="zh-CN" sz="2400" dirty="0">
                <a:solidFill>
                  <a:srgbClr val="FF5050"/>
                </a:solidFill>
                <a:latin typeface="Times New Roman" panose="02020603050405020304" pitchFamily="18" charset="0"/>
                <a:ea typeface="华文细黑" panose="02010600040101010101" pitchFamily="2" charset="-122"/>
                <a:cs typeface="Times New Roman" panose="02020603050405020304" pitchFamily="18" charset="0"/>
              </a:rPr>
              <a:t> </a:t>
            </a:r>
            <a:endParaRPr lang="en-US" altLang="zh-CN" sz="2400" dirty="0">
              <a:solidFill>
                <a:srgbClr val="FF5050"/>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4693" name="Text Box 4"/>
          <p:cNvSpPr txBox="1">
            <a:spLocks noChangeArrowheads="1"/>
          </p:cNvSpPr>
          <p:nvPr/>
        </p:nvSpPr>
        <p:spPr bwMode="auto">
          <a:xfrm>
            <a:off x="604838" y="549275"/>
            <a:ext cx="1600200" cy="461665"/>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en-US" altLang="zh-CN" sz="2000" dirty="0">
                <a:latin typeface="Times New Roman" panose="02020603050405020304" pitchFamily="18" charset="0"/>
              </a:rPr>
              <a:t>Z </a:t>
            </a:r>
            <a:r>
              <a:rPr lang="en-US" altLang="zh-CN" sz="2400" dirty="0">
                <a:latin typeface="华文细黑" panose="02010600040101010101" pitchFamily="2" charset="-122"/>
              </a:rPr>
              <a:t>→</a:t>
            </a:r>
            <a:r>
              <a:rPr lang="en-US" altLang="zh-CN" sz="2000" dirty="0">
                <a:latin typeface="Times New Roman" panose="02020603050405020304" pitchFamily="18" charset="0"/>
              </a:rPr>
              <a:t>(U)|</a:t>
            </a:r>
            <a:r>
              <a:rPr lang="en-US" altLang="zh-CN" sz="2000" dirty="0" err="1">
                <a:latin typeface="Times New Roman" panose="02020603050405020304" pitchFamily="18" charset="0"/>
              </a:rPr>
              <a:t>aUb</a:t>
            </a:r>
            <a:endParaRPr lang="en-US" altLang="zh-CN" sz="2000" dirty="0">
              <a:latin typeface="Times New Roman" panose="02020603050405020304" pitchFamily="18" charset="0"/>
            </a:endParaRPr>
          </a:p>
        </p:txBody>
      </p:sp>
      <p:sp>
        <p:nvSpPr>
          <p:cNvPr id="114694" name="Rectangle 5"/>
          <p:cNvSpPr>
            <a:spLocks noChangeArrowheads="1"/>
          </p:cNvSpPr>
          <p:nvPr/>
        </p:nvSpPr>
        <p:spPr bwMode="auto">
          <a:xfrm>
            <a:off x="4859338" y="522288"/>
            <a:ext cx="39549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zh-CN" altLang="en-US" sz="2400" dirty="0">
                <a:latin typeface="Times New Roman" panose="02020603050405020304" pitchFamily="18" charset="0"/>
                <a:ea typeface="Yu Gothic UI" panose="020B0500000000000000" pitchFamily="34" charset="-128"/>
                <a:cs typeface="Times New Roman" panose="02020603050405020304" pitchFamily="18" charset="0"/>
              </a:rPr>
              <a:t>对输入串</a:t>
            </a:r>
            <a:r>
              <a:rPr lang="en-US" altLang="zh-CN" sz="2400" dirty="0" err="1">
                <a:latin typeface="Times New Roman" panose="02020603050405020304" pitchFamily="18" charset="0"/>
                <a:ea typeface="Yu Gothic UI" panose="020B0500000000000000" pitchFamily="34" charset="-128"/>
                <a:cs typeface="Times New Roman" panose="02020603050405020304" pitchFamily="18" charset="0"/>
              </a:rPr>
              <a:t>aeb</a:t>
            </a:r>
            <a:r>
              <a:rPr lang="en-US" altLang="zh-CN" sz="2400" dirty="0">
                <a:latin typeface="Times New Roman" panose="02020603050405020304" pitchFamily="18" charset="0"/>
                <a:ea typeface="Yu Gothic UI" panose="020B0500000000000000" pitchFamily="34" charset="-128"/>
                <a:cs typeface="Times New Roman" panose="02020603050405020304" pitchFamily="18" charset="0"/>
              </a:rPr>
              <a:t>#</a:t>
            </a:r>
            <a:r>
              <a:rPr lang="zh-CN" altLang="en-US" sz="2400" dirty="0">
                <a:latin typeface="Times New Roman" panose="02020603050405020304" pitchFamily="18" charset="0"/>
                <a:ea typeface="Yu Gothic UI" panose="020B0500000000000000" pitchFamily="34" charset="-128"/>
                <a:cs typeface="Times New Roman" panose="02020603050405020304" pitchFamily="18" charset="0"/>
              </a:rPr>
              <a:t>进行语法分析</a:t>
            </a:r>
            <a:endParaRPr lang="zh-CN" altLang="en-US" sz="2400" dirty="0">
              <a:latin typeface="Times New Roman" panose="02020603050405020304" pitchFamily="18" charset="0"/>
              <a:ea typeface="Yu Gothic UI" panose="020B0500000000000000" pitchFamily="34" charset="-128"/>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5187"/>
                                        </p:tgtEl>
                                        <p:attrNameLst>
                                          <p:attrName>style.visibility</p:attrName>
                                        </p:attrNameLst>
                                      </p:cBhvr>
                                      <p:to>
                                        <p:strVal val="visible"/>
                                      </p:to>
                                    </p:set>
                                    <p:animEffect transition="in" filter="fade">
                                      <p:cBhvr>
                                        <p:cTn id="7" dur="500"/>
                                        <p:tgtEl>
                                          <p:spTgt spid="605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7"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3D520911-BE62-42B6-9276-5FDF08D0D98F}"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115715" name="Text Box 2"/>
          <p:cNvSpPr txBox="1">
            <a:spLocks noChangeArrowheads="1"/>
          </p:cNvSpPr>
          <p:nvPr/>
        </p:nvSpPr>
        <p:spPr bwMode="auto">
          <a:xfrm>
            <a:off x="504825" y="539750"/>
            <a:ext cx="8639175" cy="533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just" eaLnBrk="1" hangingPunct="1">
              <a:buNone/>
            </a:pPr>
            <a:r>
              <a:rPr lang="zh-CN" altLang="en-US" sz="2400" dirty="0">
                <a:latin typeface="Times New Roman" panose="02020603050405020304" pitchFamily="18" charset="0"/>
                <a:cs typeface="Times New Roman" panose="02020603050405020304" pitchFamily="18" charset="0"/>
              </a:rPr>
              <a:t>例：为下列文法的每个非终极符构造相应的递归函数</a:t>
            </a:r>
            <a:endParaRPr lang="zh-CN" altLang="en-US" sz="2400" dirty="0">
              <a:latin typeface="Times New Roman" panose="02020603050405020304" pitchFamily="18" charset="0"/>
              <a:cs typeface="Times New Roman" panose="02020603050405020304" pitchFamily="18" charset="0"/>
            </a:endParaRPr>
          </a:p>
          <a:p>
            <a:pPr algn="just" eaLnBrk="1" hangingPunct="1">
              <a:buNone/>
            </a:pPr>
            <a:r>
              <a:rPr lang="zh-CN" altLang="en-US" sz="2400" dirty="0">
                <a:latin typeface="Times New Roman" panose="02020603050405020304" pitchFamily="18" charset="0"/>
                <a:cs typeface="Times New Roman" panose="02020603050405020304" pitchFamily="18" charset="0"/>
              </a:rPr>
              <a:t>    文法</a:t>
            </a:r>
            <a:r>
              <a:rPr lang="en-US" altLang="zh-CN" sz="2400" dirty="0">
                <a:latin typeface="Times New Roman" panose="02020603050405020304" pitchFamily="18" charset="0"/>
                <a:cs typeface="Times New Roman" panose="02020603050405020304" pitchFamily="18" charset="0"/>
              </a:rPr>
              <a:t>G[Z]</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algn="just" eaLnBrk="1" hangingPunct="1">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Z</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(U) | </a:t>
            </a:r>
            <a:r>
              <a:rPr lang="en-US" altLang="zh-CN" sz="2400" dirty="0" err="1">
                <a:latin typeface="Times New Roman" panose="02020603050405020304" pitchFamily="18" charset="0"/>
                <a:cs typeface="Times New Roman" panose="02020603050405020304" pitchFamily="18" charset="0"/>
              </a:rPr>
              <a:t>aUb</a:t>
            </a:r>
            <a:endParaRPr lang="en-US" altLang="zh-CN" sz="2400" dirty="0">
              <a:latin typeface="Times New Roman" panose="02020603050405020304" pitchFamily="18" charset="0"/>
              <a:cs typeface="Times New Roman" panose="02020603050405020304" pitchFamily="18" charset="0"/>
            </a:endParaRPr>
          </a:p>
          <a:p>
            <a:pPr algn="just" eaLnBrk="1" hangingPunct="1">
              <a:buNone/>
            </a:pP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U</a:t>
            </a:r>
            <a:r>
              <a:rPr lang="en-US" altLang="zh-CN" sz="24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cs typeface="Times New Roman" panose="02020603050405020304" pitchFamily="18" charset="0"/>
              </a:rPr>
              <a:t>dZ</a:t>
            </a:r>
            <a:r>
              <a:rPr lang="en-US" altLang="zh-CN" sz="2400" dirty="0">
                <a:latin typeface="Times New Roman" panose="02020603050405020304" pitchFamily="18" charset="0"/>
                <a:cs typeface="Times New Roman" panose="02020603050405020304" pitchFamily="18" charset="0"/>
              </a:rPr>
              <a:t> | e</a:t>
            </a:r>
            <a:endParaRPr lang="en-US" altLang="zh-CN" sz="2400" dirty="0">
              <a:latin typeface="Times New Roman" panose="02020603050405020304" pitchFamily="18" charset="0"/>
              <a:cs typeface="Times New Roman" panose="02020603050405020304" pitchFamily="18" charset="0"/>
            </a:endParaRPr>
          </a:p>
          <a:p>
            <a:pPr algn="just" eaLnBrk="1" hangingPunct="1">
              <a:buNone/>
            </a:pPr>
            <a:r>
              <a:rPr lang="zh-CN" altLang="en-US" sz="2400" dirty="0">
                <a:latin typeface="Times New Roman" panose="02020603050405020304" pitchFamily="18" charset="0"/>
                <a:cs typeface="Times New Roman" panose="02020603050405020304" pitchFamily="18" charset="0"/>
              </a:rPr>
              <a:t>解： </a:t>
            </a:r>
            <a:endParaRPr lang="zh-CN" altLang="en-US" sz="2400" dirty="0">
              <a:latin typeface="Times New Roman" panose="02020603050405020304" pitchFamily="18" charset="0"/>
              <a:cs typeface="Times New Roman" panose="02020603050405020304" pitchFamily="18" charset="0"/>
            </a:endParaRPr>
          </a:p>
          <a:p>
            <a:pPr algn="just" eaLnBrk="1" hangingPunct="1">
              <a:buNone/>
            </a:pPr>
            <a:r>
              <a:rPr lang="zh-CN" altLang="en-US"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a:p>
            <a:pPr algn="just" eaLnBrk="1" hangingPunct="1">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main( )</a:t>
            </a:r>
            <a:endParaRPr lang="en-US" altLang="zh-CN" sz="2400" dirty="0">
              <a:latin typeface="Times New Roman" panose="02020603050405020304" pitchFamily="18" charset="0"/>
              <a:cs typeface="Times New Roman" panose="02020603050405020304" pitchFamily="18" charset="0"/>
            </a:endParaRPr>
          </a:p>
          <a:p>
            <a:pPr algn="just" eaLnBrk="1" hangingPunct="1">
              <a:buNone/>
            </a:pPr>
            <a:r>
              <a:rPr lang="en-US" altLang="zh-CN" sz="2400" dirty="0">
                <a:latin typeface="Times New Roman" panose="02020603050405020304" pitchFamily="18" charset="0"/>
                <a:cs typeface="Times New Roman" panose="02020603050405020304" pitchFamily="18" charset="0"/>
              </a:rPr>
              <a:t>  {   sym=getsym( ); //</a:t>
            </a:r>
            <a:r>
              <a:rPr lang="zh-CN" altLang="en-US" sz="2400" dirty="0">
                <a:latin typeface="Times New Roman" panose="02020603050405020304" pitchFamily="18" charset="0"/>
                <a:cs typeface="Times New Roman" panose="02020603050405020304" pitchFamily="18" charset="0"/>
              </a:rPr>
              <a:t>读取当前输入串的第一个符号</a:t>
            </a:r>
            <a:endParaRPr lang="zh-CN" altLang="en-US" sz="2400" dirty="0">
              <a:latin typeface="Times New Roman" panose="02020603050405020304" pitchFamily="18" charset="0"/>
              <a:cs typeface="Times New Roman" panose="02020603050405020304" pitchFamily="18" charset="0"/>
            </a:endParaRPr>
          </a:p>
          <a:p>
            <a:pPr algn="just" eaLnBrk="1" hangingPunct="1">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Z();         //</a:t>
            </a:r>
            <a:r>
              <a:rPr lang="zh-CN" altLang="en-US" sz="2400" dirty="0">
                <a:latin typeface="Times New Roman" panose="02020603050405020304" pitchFamily="18" charset="0"/>
                <a:cs typeface="Times New Roman" panose="02020603050405020304" pitchFamily="18" charset="0"/>
              </a:rPr>
              <a:t>从文法开始符号对应的子程序开始识别</a:t>
            </a:r>
            <a:endParaRPr lang="zh-CN" altLang="en-US" sz="2400" dirty="0">
              <a:latin typeface="Times New Roman" panose="02020603050405020304" pitchFamily="18" charset="0"/>
              <a:cs typeface="Times New Roman" panose="02020603050405020304" pitchFamily="18" charset="0"/>
            </a:endParaRPr>
          </a:p>
          <a:p>
            <a:pPr algn="just" eaLnBrk="1" hangingPunct="1">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if (sym==’#’) OK; //”#”</a:t>
            </a:r>
            <a:r>
              <a:rPr lang="zh-CN" altLang="en-US" sz="2400" dirty="0">
                <a:latin typeface="Times New Roman" panose="02020603050405020304" pitchFamily="18" charset="0"/>
                <a:cs typeface="Times New Roman" panose="02020603050405020304" pitchFamily="18" charset="0"/>
              </a:rPr>
              <a:t>是程序结束的标志</a:t>
            </a:r>
            <a:endParaRPr lang="zh-CN" altLang="en-US" sz="2400" dirty="0">
              <a:latin typeface="Times New Roman" panose="02020603050405020304" pitchFamily="18" charset="0"/>
              <a:cs typeface="Times New Roman" panose="02020603050405020304" pitchFamily="18" charset="0"/>
            </a:endParaRPr>
          </a:p>
          <a:p>
            <a:pPr algn="just" eaLnBrk="1" hangingPunct="1">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else error (“error in main”); </a:t>
            </a:r>
            <a:endParaRPr lang="en-US" altLang="zh-CN" sz="2400" dirty="0">
              <a:latin typeface="Times New Roman" panose="02020603050405020304" pitchFamily="18" charset="0"/>
              <a:cs typeface="Times New Roman" panose="02020603050405020304" pitchFamily="18" charset="0"/>
            </a:endParaRPr>
          </a:p>
          <a:p>
            <a:pPr algn="just" eaLnBrk="1" hangingPunct="1">
              <a:buNone/>
            </a:pP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sp>
        <p:nvSpPr>
          <p:cNvPr id="115716" name="Rectangle 3"/>
          <p:cNvSpPr>
            <a:spLocks noChangeArrowheads="1"/>
          </p:cNvSpPr>
          <p:nvPr/>
        </p:nvSpPr>
        <p:spPr bwMode="auto">
          <a:xfrm>
            <a:off x="4716463" y="1700213"/>
            <a:ext cx="3877985" cy="46166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zh-CN" altLang="en-US" sz="2400" dirty="0">
                <a:latin typeface="Times New Roman" panose="02020603050405020304" pitchFamily="18" charset="0"/>
                <a:cs typeface="Times New Roman" panose="02020603050405020304" pitchFamily="18" charset="0"/>
              </a:rPr>
              <a:t>对输入串</a:t>
            </a:r>
            <a:r>
              <a:rPr lang="en-US" altLang="zh-CN" sz="2400" dirty="0" err="1">
                <a:latin typeface="Times New Roman" panose="02020603050405020304" pitchFamily="18" charset="0"/>
                <a:cs typeface="Times New Roman" panose="02020603050405020304" pitchFamily="18" charset="0"/>
              </a:rPr>
              <a:t>aeb</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进行语法分析</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44F4A0DC-B874-4068-B647-B56E72F67F36}"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607234" name="Text Box 2"/>
          <p:cNvSpPr txBox="1">
            <a:spLocks noChangeArrowheads="1"/>
          </p:cNvSpPr>
          <p:nvPr/>
        </p:nvSpPr>
        <p:spPr bwMode="auto">
          <a:xfrm>
            <a:off x="288925" y="188640"/>
            <a:ext cx="9036050" cy="619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just" eaLnBrk="1" hangingPunct="1">
              <a:spcBef>
                <a:spcPts val="100"/>
              </a:spcBef>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Z() // Z</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(U) | </a:t>
            </a:r>
            <a:r>
              <a:rPr lang="en-US" altLang="zh-CN" sz="2400" dirty="0" err="1">
                <a:latin typeface="Times New Roman" panose="02020603050405020304" pitchFamily="18" charset="0"/>
                <a:cs typeface="Times New Roman" panose="02020603050405020304" pitchFamily="18" charset="0"/>
              </a:rPr>
              <a:t>aUb</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100"/>
              </a:spcBef>
              <a:buNone/>
            </a:pP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100"/>
              </a:spcBef>
              <a:buNone/>
            </a:pPr>
            <a:r>
              <a:rPr lang="en-US" altLang="zh-CN" sz="2400" dirty="0">
                <a:latin typeface="Times New Roman" panose="02020603050405020304" pitchFamily="18" charset="0"/>
                <a:cs typeface="Times New Roman" panose="02020603050405020304" pitchFamily="18" charset="0"/>
              </a:rPr>
              <a:t>  </a:t>
            </a:r>
            <a:r>
              <a:rPr lang="en-US" altLang="zh-CN" sz="2400" dirty="0">
                <a:solidFill>
                  <a:srgbClr val="FF3300"/>
                </a:solidFill>
                <a:latin typeface="Times New Roman" panose="02020603050405020304" pitchFamily="18" charset="0"/>
                <a:cs typeface="Times New Roman" panose="02020603050405020304" pitchFamily="18" charset="0"/>
              </a:rPr>
              <a:t>if</a:t>
            </a:r>
            <a:r>
              <a:rPr lang="en-US" altLang="zh-CN" sz="2400" dirty="0">
                <a:latin typeface="Times New Roman" panose="02020603050405020304" pitchFamily="18" charset="0"/>
                <a:cs typeface="Times New Roman" panose="02020603050405020304" pitchFamily="18" charset="0"/>
              </a:rPr>
              <a:t>(sym==</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100"/>
              </a:spcBef>
              <a:buNone/>
            </a:pPr>
            <a:r>
              <a:rPr lang="en-US" altLang="zh-CN" sz="2400" dirty="0">
                <a:latin typeface="Times New Roman" panose="02020603050405020304" pitchFamily="18" charset="0"/>
                <a:cs typeface="Times New Roman" panose="02020603050405020304" pitchFamily="18" charset="0"/>
              </a:rPr>
              <a:t>   { sym=getsym();</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100"/>
              </a:spcBef>
              <a:buNone/>
            </a:pPr>
            <a:r>
              <a:rPr lang="en-US" altLang="zh-CN" sz="2400" dirty="0">
                <a:latin typeface="Times New Roman" panose="02020603050405020304" pitchFamily="18" charset="0"/>
                <a:cs typeface="Times New Roman" panose="02020603050405020304" pitchFamily="18" charset="0"/>
              </a:rPr>
              <a:t>     U();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100"/>
              </a:spcBef>
              <a:buNone/>
            </a:pPr>
            <a:r>
              <a:rPr lang="en-US" altLang="zh-CN" sz="2400" dirty="0">
                <a:latin typeface="Times New Roman" panose="02020603050405020304" pitchFamily="18" charset="0"/>
                <a:cs typeface="Times New Roman" panose="02020603050405020304" pitchFamily="18" charset="0"/>
              </a:rPr>
              <a:t>     if (sym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 {error ( “</a:t>
            </a:r>
            <a:r>
              <a:rPr lang="zh-CN" altLang="en-US" sz="2400" dirty="0">
                <a:latin typeface="Times New Roman" panose="02020603050405020304" pitchFamily="18" charset="0"/>
                <a:cs typeface="Times New Roman" panose="02020603050405020304" pitchFamily="18" charset="0"/>
              </a:rPr>
              <a:t>缺 </a:t>
            </a:r>
            <a:r>
              <a:rPr lang="en-US" altLang="zh-CN" sz="2400" dirty="0">
                <a:latin typeface="Times New Roman" panose="02020603050405020304" pitchFamily="18" charset="0"/>
                <a:cs typeface="Times New Roman" panose="02020603050405020304" pitchFamily="18" charset="0"/>
              </a:rPr>
              <a:t>)” ) ; exit(0);}</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100"/>
              </a:spcBef>
              <a:buNone/>
            </a:pPr>
            <a:r>
              <a:rPr lang="en-US" altLang="zh-CN" sz="2400" dirty="0">
                <a:latin typeface="Times New Roman" panose="02020603050405020304" pitchFamily="18" charset="0"/>
                <a:cs typeface="Times New Roman" panose="02020603050405020304" pitchFamily="18" charset="0"/>
              </a:rPr>
              <a:t>     else sym=getsym(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100"/>
              </a:spcBef>
              <a:buNone/>
            </a:pP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100"/>
              </a:spcBef>
              <a:buNone/>
            </a:pPr>
            <a:r>
              <a:rPr lang="en-US" altLang="zh-CN" sz="2400" dirty="0">
                <a:latin typeface="Times New Roman" panose="02020603050405020304" pitchFamily="18" charset="0"/>
                <a:cs typeface="Times New Roman" panose="02020603050405020304" pitchFamily="18" charset="0"/>
              </a:rPr>
              <a:t> </a:t>
            </a:r>
            <a:r>
              <a:rPr lang="en-US" altLang="zh-CN" sz="2400" dirty="0">
                <a:solidFill>
                  <a:srgbClr val="FF3300"/>
                </a:solidFill>
                <a:latin typeface="Times New Roman" panose="02020603050405020304" pitchFamily="18" charset="0"/>
                <a:cs typeface="Times New Roman" panose="02020603050405020304" pitchFamily="18" charset="0"/>
              </a:rPr>
              <a:t>else if</a:t>
            </a:r>
            <a:r>
              <a:rPr lang="en-US" altLang="zh-CN" sz="2400" dirty="0">
                <a:latin typeface="Times New Roman" panose="02020603050405020304" pitchFamily="18" charset="0"/>
                <a:cs typeface="Times New Roman" panose="02020603050405020304" pitchFamily="18" charset="0"/>
              </a:rPr>
              <a:t>(sym==’a’)</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100"/>
              </a:spcBef>
              <a:buNone/>
            </a:pPr>
            <a:r>
              <a:rPr lang="en-US" altLang="zh-CN" sz="2400" dirty="0">
                <a:latin typeface="Times New Roman" panose="02020603050405020304" pitchFamily="18" charset="0"/>
                <a:cs typeface="Times New Roman" panose="02020603050405020304" pitchFamily="18" charset="0"/>
              </a:rPr>
              <a:t>       { sym=getsym(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100"/>
              </a:spcBef>
              <a:buNone/>
            </a:pPr>
            <a:r>
              <a:rPr lang="en-US" altLang="zh-CN" sz="2400" dirty="0">
                <a:latin typeface="Times New Roman" panose="02020603050405020304" pitchFamily="18" charset="0"/>
                <a:cs typeface="Times New Roman" panose="02020603050405020304" pitchFamily="18" charset="0"/>
              </a:rPr>
              <a:t>         U();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100"/>
              </a:spcBef>
              <a:buNone/>
            </a:pPr>
            <a:r>
              <a:rPr lang="en-US" altLang="zh-CN" sz="2400" dirty="0">
                <a:latin typeface="Times New Roman" panose="02020603050405020304" pitchFamily="18" charset="0"/>
                <a:cs typeface="Times New Roman" panose="02020603050405020304" pitchFamily="18" charset="0"/>
              </a:rPr>
              <a:t>         if (sym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‘b’ ) {error ( “</a:t>
            </a:r>
            <a:r>
              <a:rPr lang="zh-CN" altLang="en-US" sz="2400" dirty="0">
                <a:latin typeface="Times New Roman" panose="02020603050405020304" pitchFamily="18" charset="0"/>
                <a:cs typeface="Times New Roman" panose="02020603050405020304" pitchFamily="18" charset="0"/>
              </a:rPr>
              <a:t>缺</a:t>
            </a:r>
            <a:r>
              <a:rPr lang="en-US" altLang="zh-CN" sz="2400" dirty="0">
                <a:latin typeface="Times New Roman" panose="02020603050405020304" pitchFamily="18" charset="0"/>
                <a:cs typeface="Times New Roman" panose="02020603050405020304" pitchFamily="18" charset="0"/>
              </a:rPr>
              <a:t>b” ) ; exit(0);}</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100"/>
              </a:spcBef>
              <a:buNone/>
            </a:pPr>
            <a:r>
              <a:rPr lang="en-US" altLang="zh-CN" sz="2400" dirty="0">
                <a:latin typeface="Times New Roman" panose="02020603050405020304" pitchFamily="18" charset="0"/>
                <a:cs typeface="Times New Roman" panose="02020603050405020304" pitchFamily="18" charset="0"/>
              </a:rPr>
              <a:t>         else sym=getsym();</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100"/>
              </a:spcBef>
              <a:buNone/>
            </a:pP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100"/>
              </a:spcBef>
              <a:buNone/>
            </a:pPr>
            <a:r>
              <a:rPr lang="en-US" altLang="zh-CN" sz="2400" dirty="0">
                <a:latin typeface="Times New Roman" panose="02020603050405020304" pitchFamily="18" charset="0"/>
                <a:cs typeface="Times New Roman" panose="02020603050405020304" pitchFamily="18" charset="0"/>
              </a:rPr>
              <a:t> </a:t>
            </a:r>
            <a:r>
              <a:rPr lang="en-US" altLang="zh-CN" sz="2400" dirty="0">
                <a:solidFill>
                  <a:srgbClr val="FF3300"/>
                </a:solidFill>
                <a:latin typeface="Times New Roman" panose="02020603050405020304" pitchFamily="18" charset="0"/>
                <a:cs typeface="Times New Roman" panose="02020603050405020304" pitchFamily="18" charset="0"/>
              </a:rPr>
              <a:t>else</a:t>
            </a:r>
            <a:r>
              <a:rPr lang="en-US" altLang="zh-CN" sz="2400" dirty="0">
                <a:latin typeface="Times New Roman" panose="02020603050405020304" pitchFamily="18" charset="0"/>
                <a:cs typeface="Times New Roman" panose="02020603050405020304" pitchFamily="18" charset="0"/>
              </a:rPr>
              <a:t>  {error ( “</a:t>
            </a:r>
            <a:r>
              <a:rPr lang="zh-CN" altLang="en-US" sz="2400" dirty="0">
                <a:latin typeface="Times New Roman" panose="02020603050405020304" pitchFamily="18" charset="0"/>
                <a:cs typeface="Times New Roman" panose="02020603050405020304" pitchFamily="18" charset="0"/>
              </a:rPr>
              <a:t>缺 </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或 </a:t>
            </a:r>
            <a:r>
              <a:rPr lang="en-US" altLang="zh-CN" sz="2400" dirty="0">
                <a:latin typeface="Times New Roman" panose="02020603050405020304" pitchFamily="18" charset="0"/>
                <a:cs typeface="Times New Roman" panose="02020603050405020304" pitchFamily="18" charset="0"/>
              </a:rPr>
              <a:t>a” ) ; exit(0);}</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100"/>
              </a:spcBef>
              <a:buNone/>
            </a:pP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sp>
        <p:nvSpPr>
          <p:cNvPr id="116740" name="Rectangle 3"/>
          <p:cNvSpPr>
            <a:spLocks noChangeArrowheads="1"/>
          </p:cNvSpPr>
          <p:nvPr/>
        </p:nvSpPr>
        <p:spPr bwMode="auto">
          <a:xfrm>
            <a:off x="4572000" y="446088"/>
            <a:ext cx="3877985" cy="46166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zh-CN" altLang="en-US" sz="2400" dirty="0">
                <a:latin typeface="Times New Roman" panose="02020603050405020304" pitchFamily="18" charset="0"/>
                <a:cs typeface="Times New Roman" panose="02020603050405020304" pitchFamily="18" charset="0"/>
              </a:rPr>
              <a:t>对输入串</a:t>
            </a:r>
            <a:r>
              <a:rPr lang="en-US" altLang="zh-CN" sz="2400" dirty="0" err="1">
                <a:latin typeface="Times New Roman" panose="02020603050405020304" pitchFamily="18" charset="0"/>
                <a:cs typeface="Times New Roman" panose="02020603050405020304" pitchFamily="18" charset="0"/>
              </a:rPr>
              <a:t>aeb</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进行语法分析</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07234"/>
                                        </p:tgtEl>
                                        <p:attrNameLst>
                                          <p:attrName>style.visibility</p:attrName>
                                        </p:attrNameLst>
                                      </p:cBhvr>
                                      <p:to>
                                        <p:strVal val="visible"/>
                                      </p:to>
                                    </p:set>
                                    <p:animEffect transition="in" filter="wipe(up)">
                                      <p:cBhvr>
                                        <p:cTn id="7" dur="500"/>
                                        <p:tgtEl>
                                          <p:spTgt spid="607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4"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6BF3E8BB-364B-4843-9CE4-A3390BFC7130}"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608258" name="Text Box 2"/>
          <p:cNvSpPr txBox="1">
            <a:spLocks noChangeArrowheads="1"/>
          </p:cNvSpPr>
          <p:nvPr/>
        </p:nvSpPr>
        <p:spPr bwMode="auto">
          <a:xfrm>
            <a:off x="323850" y="752475"/>
            <a:ext cx="903605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just" eaLnBrk="1" hangingPunct="1">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U()  // </a:t>
            </a:r>
            <a:r>
              <a:rPr lang="en-US" altLang="zh-CN" sz="2400" dirty="0" err="1">
                <a:latin typeface="Times New Roman" panose="02020603050405020304" pitchFamily="18" charset="0"/>
                <a:cs typeface="Times New Roman" panose="02020603050405020304" pitchFamily="18" charset="0"/>
              </a:rPr>
              <a:t>U</a:t>
            </a:r>
            <a:r>
              <a:rPr lang="en-US" altLang="zh-CN" sz="24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cs typeface="Times New Roman" panose="02020603050405020304" pitchFamily="18" charset="0"/>
              </a:rPr>
              <a:t>dZ</a:t>
            </a:r>
            <a:r>
              <a:rPr lang="en-US" altLang="zh-CN" sz="2400" dirty="0">
                <a:latin typeface="Times New Roman" panose="02020603050405020304" pitchFamily="18" charset="0"/>
                <a:cs typeface="Times New Roman" panose="02020603050405020304" pitchFamily="18" charset="0"/>
              </a:rPr>
              <a:t> | e</a:t>
            </a:r>
            <a:endParaRPr lang="en-US" altLang="zh-CN" sz="2400" dirty="0">
              <a:latin typeface="Times New Roman" panose="02020603050405020304" pitchFamily="18" charset="0"/>
              <a:cs typeface="Times New Roman" panose="02020603050405020304" pitchFamily="18" charset="0"/>
            </a:endParaRPr>
          </a:p>
          <a:p>
            <a:pPr algn="just" eaLnBrk="1" hangingPunct="1">
              <a:buNone/>
            </a:pP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gn="just" eaLnBrk="1" hangingPunct="1">
              <a:buNone/>
            </a:pPr>
            <a:r>
              <a:rPr lang="en-US" altLang="zh-CN" sz="2400" dirty="0">
                <a:latin typeface="Times New Roman" panose="02020603050405020304" pitchFamily="18" charset="0"/>
                <a:cs typeface="Times New Roman" panose="02020603050405020304" pitchFamily="18" charset="0"/>
              </a:rPr>
              <a:t>    </a:t>
            </a:r>
            <a:r>
              <a:rPr lang="en-US" altLang="zh-CN" sz="2400" dirty="0">
                <a:solidFill>
                  <a:srgbClr val="FF3300"/>
                </a:solidFill>
                <a:latin typeface="Times New Roman" panose="02020603050405020304" pitchFamily="18" charset="0"/>
                <a:cs typeface="Times New Roman" panose="02020603050405020304" pitchFamily="18" charset="0"/>
              </a:rPr>
              <a:t>if</a:t>
            </a:r>
            <a:r>
              <a:rPr lang="en-US" altLang="zh-CN" sz="2400" dirty="0">
                <a:latin typeface="Times New Roman" panose="02020603050405020304" pitchFamily="18" charset="0"/>
                <a:cs typeface="Times New Roman" panose="02020603050405020304" pitchFamily="18" charset="0"/>
              </a:rPr>
              <a:t>(sym==</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d</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gn="just" eaLnBrk="1" hangingPunct="1">
              <a:buNone/>
            </a:pPr>
            <a:r>
              <a:rPr lang="en-US" altLang="zh-CN" sz="2400" dirty="0">
                <a:latin typeface="Times New Roman" panose="02020603050405020304" pitchFamily="18" charset="0"/>
                <a:cs typeface="Times New Roman" panose="02020603050405020304" pitchFamily="18" charset="0"/>
              </a:rPr>
              <a:t>      { sym=getsym();</a:t>
            </a:r>
            <a:endParaRPr lang="en-US" altLang="zh-CN" sz="2400" dirty="0">
              <a:latin typeface="Times New Roman" panose="02020603050405020304" pitchFamily="18" charset="0"/>
              <a:cs typeface="Times New Roman" panose="02020603050405020304" pitchFamily="18" charset="0"/>
            </a:endParaRPr>
          </a:p>
          <a:p>
            <a:pPr algn="just" eaLnBrk="1" hangingPunct="1">
              <a:buNone/>
            </a:pPr>
            <a:r>
              <a:rPr lang="en-US" altLang="zh-CN" sz="2400" dirty="0">
                <a:latin typeface="Times New Roman" panose="02020603050405020304" pitchFamily="18" charset="0"/>
                <a:cs typeface="Times New Roman" panose="02020603050405020304" pitchFamily="18" charset="0"/>
              </a:rPr>
              <a:t>       Z(); </a:t>
            </a:r>
            <a:endParaRPr lang="en-US" altLang="zh-CN" sz="2400" dirty="0">
              <a:latin typeface="Times New Roman" panose="02020603050405020304" pitchFamily="18" charset="0"/>
              <a:cs typeface="Times New Roman" panose="02020603050405020304" pitchFamily="18" charset="0"/>
            </a:endParaRPr>
          </a:p>
          <a:p>
            <a:pPr algn="just" eaLnBrk="1" hangingPunct="1">
              <a:buNone/>
            </a:pP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gn="just" eaLnBrk="1" hangingPunct="1">
              <a:buNone/>
            </a:pPr>
            <a:r>
              <a:rPr lang="en-US" altLang="zh-CN" sz="2400" dirty="0">
                <a:latin typeface="Times New Roman" panose="02020603050405020304" pitchFamily="18" charset="0"/>
                <a:cs typeface="Times New Roman" panose="02020603050405020304" pitchFamily="18" charset="0"/>
              </a:rPr>
              <a:t>   </a:t>
            </a:r>
            <a:r>
              <a:rPr lang="en-US" altLang="zh-CN" sz="2400" dirty="0">
                <a:solidFill>
                  <a:srgbClr val="FF3300"/>
                </a:solidFill>
                <a:latin typeface="Times New Roman" panose="02020603050405020304" pitchFamily="18" charset="0"/>
                <a:cs typeface="Times New Roman" panose="02020603050405020304" pitchFamily="18" charset="0"/>
              </a:rPr>
              <a:t>else if</a:t>
            </a:r>
            <a:r>
              <a:rPr lang="en-US" altLang="zh-CN" sz="2400" dirty="0">
                <a:latin typeface="Times New Roman" panose="02020603050405020304" pitchFamily="18" charset="0"/>
                <a:cs typeface="Times New Roman" panose="02020603050405020304" pitchFamily="18" charset="0"/>
              </a:rPr>
              <a:t>(sym==’e’)</a:t>
            </a:r>
            <a:endParaRPr lang="en-US" altLang="zh-CN" sz="2400" dirty="0">
              <a:latin typeface="Times New Roman" panose="02020603050405020304" pitchFamily="18" charset="0"/>
              <a:cs typeface="Times New Roman" panose="02020603050405020304" pitchFamily="18" charset="0"/>
            </a:endParaRPr>
          </a:p>
          <a:p>
            <a:pPr algn="just" eaLnBrk="1" hangingPunct="1">
              <a:buNone/>
            </a:pPr>
            <a:r>
              <a:rPr lang="en-US" altLang="zh-CN" sz="2400" dirty="0">
                <a:latin typeface="Times New Roman" panose="02020603050405020304" pitchFamily="18" charset="0"/>
                <a:cs typeface="Times New Roman" panose="02020603050405020304" pitchFamily="18" charset="0"/>
              </a:rPr>
              <a:t>         sym=getsym( );</a:t>
            </a:r>
            <a:endParaRPr lang="en-US" altLang="zh-CN" sz="2400" dirty="0">
              <a:latin typeface="Times New Roman" panose="02020603050405020304" pitchFamily="18" charset="0"/>
              <a:cs typeface="Times New Roman" panose="02020603050405020304" pitchFamily="18" charset="0"/>
            </a:endParaRPr>
          </a:p>
          <a:p>
            <a:pPr algn="just" eaLnBrk="1" hangingPunct="1">
              <a:buNone/>
            </a:pPr>
            <a:r>
              <a:rPr lang="en-US" altLang="zh-CN" sz="2400" dirty="0">
                <a:latin typeface="Times New Roman" panose="02020603050405020304" pitchFamily="18" charset="0"/>
                <a:cs typeface="Times New Roman" panose="02020603050405020304" pitchFamily="18" charset="0"/>
              </a:rPr>
              <a:t>  </a:t>
            </a:r>
            <a:r>
              <a:rPr lang="en-US" altLang="zh-CN" sz="2400" dirty="0">
                <a:solidFill>
                  <a:srgbClr val="FF3300"/>
                </a:solidFill>
                <a:latin typeface="Times New Roman" panose="02020603050405020304" pitchFamily="18" charset="0"/>
                <a:cs typeface="Times New Roman" panose="02020603050405020304" pitchFamily="18" charset="0"/>
              </a:rPr>
              <a:t>else </a:t>
            </a:r>
            <a:r>
              <a:rPr lang="en-US" altLang="zh-CN" sz="2400" dirty="0">
                <a:latin typeface="Times New Roman" panose="02020603050405020304" pitchFamily="18" charset="0"/>
                <a:cs typeface="Times New Roman" panose="02020603050405020304" pitchFamily="18" charset="0"/>
              </a:rPr>
              <a:t>{error ( “</a:t>
            </a:r>
            <a:r>
              <a:rPr lang="zh-CN" altLang="en-US" sz="2400" dirty="0">
                <a:latin typeface="Times New Roman" panose="02020603050405020304" pitchFamily="18" charset="0"/>
                <a:cs typeface="Times New Roman" panose="02020603050405020304" pitchFamily="18" charset="0"/>
              </a:rPr>
              <a:t>缺 </a:t>
            </a:r>
            <a:r>
              <a:rPr lang="en-US" altLang="zh-CN" sz="2400" dirty="0">
                <a:latin typeface="Times New Roman" panose="02020603050405020304" pitchFamily="18" charset="0"/>
                <a:cs typeface="Times New Roman" panose="02020603050405020304" pitchFamily="18" charset="0"/>
              </a:rPr>
              <a:t>d </a:t>
            </a:r>
            <a:r>
              <a:rPr lang="zh-CN" altLang="en-US" sz="2400" dirty="0">
                <a:latin typeface="Times New Roman" panose="02020603050405020304" pitchFamily="18" charset="0"/>
                <a:cs typeface="Times New Roman" panose="02020603050405020304" pitchFamily="18" charset="0"/>
              </a:rPr>
              <a:t>或 </a:t>
            </a:r>
            <a:r>
              <a:rPr lang="en-US" altLang="zh-CN" sz="2400" dirty="0">
                <a:latin typeface="Times New Roman" panose="02020603050405020304" pitchFamily="18" charset="0"/>
                <a:cs typeface="Times New Roman" panose="02020603050405020304" pitchFamily="18" charset="0"/>
              </a:rPr>
              <a:t>e” ) ; exit(0);}</a:t>
            </a:r>
            <a:endParaRPr lang="en-US" altLang="zh-CN" sz="2400" dirty="0">
              <a:latin typeface="Times New Roman" panose="02020603050405020304" pitchFamily="18" charset="0"/>
              <a:cs typeface="Times New Roman" panose="02020603050405020304" pitchFamily="18" charset="0"/>
            </a:endParaRPr>
          </a:p>
          <a:p>
            <a:pPr algn="just" eaLnBrk="1" hangingPunct="1">
              <a:buNone/>
            </a:pP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gn="just" eaLnBrk="1" hangingPunct="1">
              <a:buNone/>
            </a:pP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sp>
        <p:nvSpPr>
          <p:cNvPr id="117764" name="Rectangle 3"/>
          <p:cNvSpPr>
            <a:spLocks noChangeArrowheads="1"/>
          </p:cNvSpPr>
          <p:nvPr/>
        </p:nvSpPr>
        <p:spPr bwMode="auto">
          <a:xfrm>
            <a:off x="5003800" y="523875"/>
            <a:ext cx="3877985" cy="46166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zh-CN" altLang="en-US" sz="2400" dirty="0">
                <a:latin typeface="Times New Roman" panose="02020603050405020304" pitchFamily="18" charset="0"/>
                <a:cs typeface="Times New Roman" panose="02020603050405020304" pitchFamily="18" charset="0"/>
              </a:rPr>
              <a:t>对输入串</a:t>
            </a:r>
            <a:r>
              <a:rPr lang="en-US" altLang="zh-CN" sz="2400" dirty="0" err="1">
                <a:latin typeface="Times New Roman" panose="02020603050405020304" pitchFamily="18" charset="0"/>
                <a:cs typeface="Times New Roman" panose="02020603050405020304" pitchFamily="18" charset="0"/>
              </a:rPr>
              <a:t>aeb</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进行语法分析</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08258"/>
                                        </p:tgtEl>
                                        <p:attrNameLst>
                                          <p:attrName>style.visibility</p:attrName>
                                        </p:attrNameLst>
                                      </p:cBhvr>
                                      <p:to>
                                        <p:strVal val="visible"/>
                                      </p:to>
                                    </p:set>
                                    <p:animEffect transition="in" filter="wipe(up)">
                                      <p:cBhvr>
                                        <p:cTn id="7" dur="500"/>
                                        <p:tgtEl>
                                          <p:spTgt spid="608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58"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81D61502-1C1A-4004-A83F-2920B9254D85}"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118787" name="Text Box 2"/>
          <p:cNvSpPr txBox="1">
            <a:spLocks noChangeArrowheads="1"/>
          </p:cNvSpPr>
          <p:nvPr/>
        </p:nvSpPr>
        <p:spPr bwMode="auto">
          <a:xfrm>
            <a:off x="468313" y="285750"/>
            <a:ext cx="8640762" cy="619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just" eaLnBrk="1" hangingPunct="1">
              <a:spcBef>
                <a:spcPts val="100"/>
              </a:spcBef>
              <a:buNone/>
            </a:pPr>
            <a:r>
              <a:rPr lang="zh-CN" altLang="en-US" sz="2400" dirty="0">
                <a:latin typeface="Times New Roman" panose="02020603050405020304" pitchFamily="18" charset="0"/>
                <a:cs typeface="Times New Roman" panose="02020603050405020304" pitchFamily="18" charset="0"/>
              </a:rPr>
              <a:t>例： 为下列文法的每个非终极符构造相应的递归函数</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100"/>
              </a:spcBef>
              <a:buNone/>
            </a:pP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100"/>
              </a:spcBef>
              <a:buNone/>
            </a:pPr>
            <a:r>
              <a:rPr lang="zh-CN" altLang="en-US" sz="2400" dirty="0">
                <a:latin typeface="Times New Roman" panose="02020603050405020304" pitchFamily="18" charset="0"/>
                <a:cs typeface="Times New Roman" panose="02020603050405020304" pitchFamily="18" charset="0"/>
              </a:rPr>
              <a:t>文法</a:t>
            </a:r>
            <a:r>
              <a:rPr lang="en-US" altLang="zh-CN" sz="2400" dirty="0">
                <a:latin typeface="Times New Roman" panose="02020603050405020304" pitchFamily="18" charset="0"/>
                <a:cs typeface="Times New Roman" panose="02020603050405020304" pitchFamily="18" charset="0"/>
              </a:rPr>
              <a:t>G[E]</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algn="just" eaLnBrk="1" hangingPunct="1">
              <a:spcBef>
                <a:spcPts val="100"/>
              </a:spcBef>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TE</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100"/>
              </a:spcBef>
              <a:buNone/>
            </a:pPr>
            <a:r>
              <a:rPr lang="en-US" altLang="zh-CN" sz="2400" dirty="0">
                <a:latin typeface="Times New Roman" panose="02020603050405020304" pitchFamily="18" charset="0"/>
                <a:cs typeface="Times New Roman" panose="02020603050405020304" pitchFamily="18" charset="0"/>
              </a:rPr>
              <a:t> E</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+TE</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100"/>
              </a:spcBef>
              <a:buNone/>
            </a:pPr>
            <a:r>
              <a:rPr lang="en-US" altLang="zh-CN" sz="2400" dirty="0">
                <a:latin typeface="Times New Roman" panose="02020603050405020304" pitchFamily="18" charset="0"/>
                <a:cs typeface="Times New Roman" panose="02020603050405020304" pitchFamily="18" charset="0"/>
              </a:rPr>
              <a:t> 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FT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100"/>
              </a:spcBef>
              <a:buNone/>
            </a:pPr>
            <a:r>
              <a:rPr lang="en-US" altLang="zh-CN" sz="2400" dirty="0">
                <a:latin typeface="Times New Roman" panose="02020603050405020304" pitchFamily="18" charset="0"/>
                <a:cs typeface="Times New Roman" panose="02020603050405020304" pitchFamily="18" charset="0"/>
              </a:rPr>
              <a:t> 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*FT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100"/>
              </a:spcBef>
              <a:buNone/>
            </a:pPr>
            <a:r>
              <a:rPr lang="en-US" altLang="zh-CN" sz="2400" dirty="0">
                <a:latin typeface="Times New Roman" panose="02020603050405020304" pitchFamily="18" charset="0"/>
                <a:cs typeface="Times New Roman" panose="02020603050405020304" pitchFamily="18" charset="0"/>
              </a:rPr>
              <a:t> F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cs typeface="Times New Roman" panose="02020603050405020304" pitchFamily="18" charset="0"/>
              </a:rPr>
              <a:t>|(E)</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100"/>
              </a:spcBef>
              <a:buNone/>
            </a:pP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100"/>
              </a:spcBef>
              <a:buNone/>
            </a:pPr>
            <a:r>
              <a:rPr lang="zh-CN" altLang="en-US" sz="2400" dirty="0">
                <a:latin typeface="Times New Roman" panose="02020603050405020304" pitchFamily="18" charset="0"/>
                <a:cs typeface="Times New Roman" panose="02020603050405020304" pitchFamily="18" charset="0"/>
              </a:rPr>
              <a:t>解： </a:t>
            </a:r>
            <a:endParaRPr lang="zh-CN" altLang="en-US" sz="2400" dirty="0">
              <a:latin typeface="Times New Roman" panose="02020603050405020304" pitchFamily="18" charset="0"/>
              <a:cs typeface="Times New Roman" panose="02020603050405020304" pitchFamily="18" charset="0"/>
            </a:endParaRPr>
          </a:p>
          <a:p>
            <a:pPr algn="just" eaLnBrk="1" hangingPunct="1">
              <a:spcBef>
                <a:spcPts val="100"/>
              </a:spcBef>
              <a:buNone/>
            </a:pPr>
            <a:r>
              <a:rPr lang="en-US" altLang="zh-CN" sz="2400" dirty="0">
                <a:latin typeface="Times New Roman" panose="02020603050405020304" pitchFamily="18" charset="0"/>
                <a:cs typeface="Times New Roman" panose="02020603050405020304" pitchFamily="18" charset="0"/>
              </a:rPr>
              <a:t>main(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100"/>
              </a:spcBef>
              <a:buNone/>
            </a:pPr>
            <a:r>
              <a:rPr lang="en-US" altLang="zh-CN" sz="2400" dirty="0">
                <a:latin typeface="Times New Roman" panose="02020603050405020304" pitchFamily="18" charset="0"/>
                <a:cs typeface="Times New Roman" panose="02020603050405020304" pitchFamily="18" charset="0"/>
              </a:rPr>
              <a:t>{   sym=getsym( ); /*</a:t>
            </a:r>
            <a:r>
              <a:rPr lang="zh-CN" altLang="en-US" sz="2400" dirty="0">
                <a:latin typeface="Times New Roman" panose="02020603050405020304" pitchFamily="18" charset="0"/>
                <a:cs typeface="Times New Roman" panose="02020603050405020304" pitchFamily="18" charset="0"/>
              </a:rPr>
              <a:t>读取当前输入串的第一个符号。*</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100"/>
              </a:spcBef>
              <a:buNone/>
            </a:pPr>
            <a:r>
              <a:rPr lang="en-US" altLang="zh-CN" sz="2400" dirty="0">
                <a:latin typeface="Times New Roman" panose="02020603050405020304" pitchFamily="18" charset="0"/>
                <a:cs typeface="Times New Roman" panose="02020603050405020304" pitchFamily="18" charset="0"/>
              </a:rPr>
              <a:t>     E(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100"/>
              </a:spcBef>
              <a:buNone/>
            </a:pPr>
            <a:r>
              <a:rPr lang="en-US" altLang="zh-CN" sz="2400" dirty="0">
                <a:latin typeface="Times New Roman" panose="02020603050405020304" pitchFamily="18" charset="0"/>
                <a:cs typeface="Times New Roman" panose="02020603050405020304" pitchFamily="18" charset="0"/>
              </a:rPr>
              <a:t>     if(sym= =’# ’) OK;</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100"/>
              </a:spcBef>
              <a:buNone/>
            </a:pPr>
            <a:r>
              <a:rPr lang="en-US" altLang="zh-CN" sz="2400" dirty="0">
                <a:latin typeface="Times New Roman" panose="02020603050405020304" pitchFamily="18" charset="0"/>
                <a:cs typeface="Times New Roman" panose="02020603050405020304" pitchFamily="18" charset="0"/>
              </a:rPr>
              <a:t>     else error (“in main”);</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100"/>
              </a:spcBef>
              <a:buNone/>
            </a:pPr>
            <a:r>
              <a:rPr lang="en-US" altLang="zh-CN"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2443B254-5863-4688-97C1-3848BFB8406E}"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119811" name="Text Box 2"/>
          <p:cNvSpPr txBox="1">
            <a:spLocks noChangeArrowheads="1"/>
          </p:cNvSpPr>
          <p:nvPr/>
        </p:nvSpPr>
        <p:spPr bwMode="auto">
          <a:xfrm>
            <a:off x="395288" y="1130300"/>
            <a:ext cx="8640762" cy="362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just" eaLnBrk="1" hangingPunct="1">
              <a:spcBef>
                <a:spcPts val="200"/>
              </a:spcBef>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E( )   // E</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TE</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200"/>
              </a:spcBef>
              <a:buNone/>
            </a:pP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200"/>
              </a:spcBef>
              <a:buNone/>
            </a:pPr>
            <a:r>
              <a:rPr lang="en-US" altLang="zh-CN" sz="2400" dirty="0">
                <a:latin typeface="Times New Roman" panose="02020603050405020304" pitchFamily="18" charset="0"/>
                <a:cs typeface="Times New Roman" panose="02020603050405020304" pitchFamily="18" charset="0"/>
              </a:rPr>
              <a:t>  if (sym=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sym= =’(’ )    /* if (sym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first (T))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200"/>
              </a:spcBef>
              <a:buNone/>
            </a:pPr>
            <a:r>
              <a:rPr lang="en-US" altLang="zh-CN" sz="2400" dirty="0">
                <a:latin typeface="Times New Roman" panose="02020603050405020304" pitchFamily="18" charset="0"/>
                <a:cs typeface="Times New Roman" panose="02020603050405020304" pitchFamily="18" charset="0"/>
              </a:rPr>
              <a:t>    {  T();</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200"/>
              </a:spcBef>
              <a:buNone/>
            </a:pPr>
            <a:r>
              <a:rPr lang="en-US" altLang="zh-CN" sz="2400" dirty="0">
                <a:latin typeface="Times New Roman" panose="02020603050405020304" pitchFamily="18" charset="0"/>
                <a:cs typeface="Times New Roman" panose="02020603050405020304" pitchFamily="18" charset="0"/>
              </a:rPr>
              <a:t>       E</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200"/>
              </a:spcBef>
              <a:buNone/>
            </a:pP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200"/>
              </a:spcBef>
              <a:buNone/>
            </a:pPr>
            <a:r>
              <a:rPr lang="en-US" altLang="zh-CN" sz="2400" dirty="0">
                <a:latin typeface="Times New Roman" panose="02020603050405020304" pitchFamily="18" charset="0"/>
                <a:cs typeface="Times New Roman" panose="02020603050405020304" pitchFamily="18" charset="0"/>
              </a:rPr>
              <a:t> else  {error (“</a:t>
            </a:r>
            <a:r>
              <a:rPr lang="zh-CN" altLang="en-US" sz="2400" dirty="0">
                <a:latin typeface="Times New Roman" panose="02020603050405020304" pitchFamily="18" charset="0"/>
                <a:cs typeface="Times New Roman" panose="02020603050405020304" pitchFamily="18" charset="0"/>
              </a:rPr>
              <a:t>非法符号”</a:t>
            </a:r>
            <a:r>
              <a:rPr lang="en-US" altLang="zh-CN" sz="2400" dirty="0">
                <a:latin typeface="Times New Roman" panose="02020603050405020304" pitchFamily="18" charset="0"/>
                <a:cs typeface="Times New Roman" panose="02020603050405020304" pitchFamily="18" charset="0"/>
              </a:rPr>
              <a:t>, sym); exit(0);}</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200"/>
              </a:spcBef>
              <a:buNone/>
            </a:pP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200"/>
              </a:spcBef>
              <a:buNone/>
            </a:pP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9183A4DD-B361-4824-9831-CA38F200B449}"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120835" name="Text Box 2"/>
          <p:cNvSpPr txBox="1">
            <a:spLocks noChangeArrowheads="1"/>
          </p:cNvSpPr>
          <p:nvPr/>
        </p:nvSpPr>
        <p:spPr bwMode="auto">
          <a:xfrm>
            <a:off x="468313" y="357188"/>
            <a:ext cx="8675687"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just" eaLnBrk="1" hangingPunct="1">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 E</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TE</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ct val="50000"/>
              </a:spcBef>
              <a:buNone/>
            </a:pP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ct val="50000"/>
              </a:spcBef>
              <a:buNone/>
            </a:pPr>
            <a:r>
              <a:rPr lang="en-US" altLang="zh-CN" sz="2400" dirty="0">
                <a:latin typeface="Times New Roman" panose="02020603050405020304" pitchFamily="18" charset="0"/>
                <a:cs typeface="Times New Roman" panose="02020603050405020304" pitchFamily="18" charset="0"/>
              </a:rPr>
              <a:t>   if (sym= =’+’)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ct val="50000"/>
              </a:spcBef>
              <a:buNone/>
            </a:pPr>
            <a:r>
              <a:rPr lang="en-US" altLang="zh-CN" sz="2400" dirty="0">
                <a:latin typeface="Times New Roman" panose="02020603050405020304" pitchFamily="18" charset="0"/>
                <a:cs typeface="Times New Roman" panose="02020603050405020304" pitchFamily="18" charset="0"/>
              </a:rPr>
              <a:t>     {  sym=getsym( );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ct val="50000"/>
              </a:spcBef>
              <a:buNone/>
            </a:pPr>
            <a:r>
              <a:rPr lang="en-US" altLang="zh-CN" sz="2400" dirty="0">
                <a:latin typeface="Times New Roman" panose="02020603050405020304" pitchFamily="18" charset="0"/>
                <a:cs typeface="Times New Roman" panose="02020603050405020304" pitchFamily="18" charset="0"/>
              </a:rPr>
              <a:t>         T();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ct val="50000"/>
              </a:spcBef>
              <a:buNone/>
            </a:pPr>
            <a:r>
              <a:rPr lang="en-US" altLang="zh-CN" sz="2400" dirty="0">
                <a:latin typeface="Times New Roman" panose="02020603050405020304" pitchFamily="18" charset="0"/>
                <a:cs typeface="Times New Roman" panose="02020603050405020304" pitchFamily="18" charset="0"/>
              </a:rPr>
              <a:t>         E</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ct val="50000"/>
              </a:spcBef>
              <a:buNone/>
            </a:pP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ct val="50000"/>
              </a:spcBef>
              <a:buNone/>
            </a:pPr>
            <a:r>
              <a:rPr lang="en-US" altLang="zh-CN" sz="2400" dirty="0">
                <a:latin typeface="Times New Roman" panose="02020603050405020304" pitchFamily="18" charset="0"/>
                <a:cs typeface="Times New Roman" panose="02020603050405020304" pitchFamily="18" charset="0"/>
              </a:rPr>
              <a:t>else if (sym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sym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 )    /* if (sym</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follow (E</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ct val="50000"/>
              </a:spcBef>
              <a:buNone/>
            </a:pPr>
            <a:r>
              <a:rPr lang="en-US" altLang="zh-CN" sz="2400" dirty="0">
                <a:latin typeface="Times New Roman" panose="02020603050405020304" pitchFamily="18" charset="0"/>
                <a:cs typeface="Times New Roman" panose="02020603050405020304" pitchFamily="18" charset="0"/>
              </a:rPr>
              <a:t>        {error (“</a:t>
            </a:r>
            <a:r>
              <a:rPr lang="zh-CN" altLang="en-US" sz="2400" dirty="0">
                <a:latin typeface="Times New Roman" panose="02020603050405020304" pitchFamily="18" charset="0"/>
                <a:cs typeface="Times New Roman" panose="02020603050405020304" pitchFamily="18" charset="0"/>
              </a:rPr>
              <a:t>非法符号”</a:t>
            </a:r>
            <a:r>
              <a:rPr lang="en-US" altLang="zh-CN" sz="2400" dirty="0">
                <a:latin typeface="Times New Roman" panose="02020603050405020304" pitchFamily="18" charset="0"/>
                <a:cs typeface="Times New Roman" panose="02020603050405020304" pitchFamily="18" charset="0"/>
              </a:rPr>
              <a:t>, sym); exit(0);}</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ct val="50000"/>
              </a:spcBef>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意味着用 </a:t>
            </a:r>
            <a:r>
              <a:rPr lang="en-US" altLang="zh-CN" sz="2400" dirty="0">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 </a:t>
            </a:r>
            <a:r>
              <a:rPr lang="zh-CN" altLang="en-US" sz="2400" dirty="0">
                <a:latin typeface="Times New Roman" panose="02020603050405020304" pitchFamily="18" charset="0"/>
                <a:cs typeface="Times New Roman" panose="02020603050405020304" pitchFamily="18" charset="0"/>
              </a:rPr>
              <a:t>推导</a:t>
            </a:r>
            <a:endParaRPr lang="zh-CN" altLang="en-US" sz="2400" dirty="0">
              <a:latin typeface="Times New Roman" panose="02020603050405020304" pitchFamily="18" charset="0"/>
              <a:ea typeface="华文隶书" panose="02010800040101010101" pitchFamily="2" charset="-122"/>
              <a:cs typeface="Times New Roman" panose="02020603050405020304" pitchFamily="18"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E46495B3-4BA9-4B2F-B164-70B0C39D3574}"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121859" name="Text Box 2"/>
          <p:cNvSpPr txBox="1">
            <a:spLocks noChangeArrowheads="1"/>
          </p:cNvSpPr>
          <p:nvPr/>
        </p:nvSpPr>
        <p:spPr bwMode="auto">
          <a:xfrm>
            <a:off x="611188" y="441325"/>
            <a:ext cx="8172450"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just" eaLnBrk="1" hangingPunct="1">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   // 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F</a:t>
            </a:r>
            <a:r>
              <a:rPr lang="en-US" altLang="zh-CN" sz="2400" dirty="0">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gn="just" eaLnBrk="1" hangingPunct="1">
              <a:buNone/>
            </a:pP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gn="just" eaLnBrk="1" hangingPunct="1">
              <a:buNone/>
            </a:pPr>
            <a:r>
              <a:rPr lang="en-US" altLang="zh-CN" sz="2400" dirty="0">
                <a:latin typeface="Times New Roman" panose="02020603050405020304" pitchFamily="18" charset="0"/>
                <a:cs typeface="Times New Roman" panose="02020603050405020304" pitchFamily="18" charset="0"/>
              </a:rPr>
              <a:t>   if (sym=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sym= =’(’ )    /* if (sym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first (F)) */</a:t>
            </a:r>
            <a:endParaRPr lang="en-US" altLang="zh-CN" sz="2400" dirty="0">
              <a:latin typeface="Times New Roman" panose="02020603050405020304" pitchFamily="18" charset="0"/>
              <a:cs typeface="Times New Roman" panose="02020603050405020304" pitchFamily="18" charset="0"/>
            </a:endParaRPr>
          </a:p>
          <a:p>
            <a:pPr algn="just" eaLnBrk="1" hangingPunct="1">
              <a:buNone/>
            </a:pPr>
            <a:r>
              <a:rPr lang="en-US" altLang="zh-CN" sz="2400" dirty="0">
                <a:latin typeface="Times New Roman" panose="02020603050405020304" pitchFamily="18" charset="0"/>
                <a:cs typeface="Times New Roman" panose="02020603050405020304" pitchFamily="18" charset="0"/>
              </a:rPr>
              <a:t>    {  F();</a:t>
            </a:r>
            <a:endParaRPr lang="en-US" altLang="zh-CN" sz="2400" dirty="0">
              <a:latin typeface="Times New Roman" panose="02020603050405020304" pitchFamily="18" charset="0"/>
              <a:cs typeface="Times New Roman" panose="02020603050405020304" pitchFamily="18" charset="0"/>
            </a:endParaRPr>
          </a:p>
          <a:p>
            <a:pPr algn="just" eaLnBrk="1" hangingPunct="1">
              <a:buNone/>
            </a:pPr>
            <a:r>
              <a:rPr lang="en-US" altLang="zh-CN" sz="2400" dirty="0">
                <a:latin typeface="Times New Roman" panose="02020603050405020304" pitchFamily="18" charset="0"/>
                <a:cs typeface="Times New Roman" panose="02020603050405020304" pitchFamily="18" charset="0"/>
              </a:rPr>
              <a:t>       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gn="just" eaLnBrk="1" hangingPunct="1">
              <a:buNone/>
            </a:pP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gn="just" eaLnBrk="1" hangingPunct="1">
              <a:buNone/>
            </a:pPr>
            <a:r>
              <a:rPr lang="en-US" altLang="zh-CN" sz="2400" dirty="0">
                <a:latin typeface="Times New Roman" panose="02020603050405020304" pitchFamily="18" charset="0"/>
                <a:cs typeface="Times New Roman" panose="02020603050405020304" pitchFamily="18" charset="0"/>
              </a:rPr>
              <a:t> else  {error (“</a:t>
            </a:r>
            <a:r>
              <a:rPr lang="zh-CN" altLang="en-US" sz="2400" dirty="0">
                <a:latin typeface="Times New Roman" panose="02020603050405020304" pitchFamily="18" charset="0"/>
                <a:cs typeface="Times New Roman" panose="02020603050405020304" pitchFamily="18" charset="0"/>
              </a:rPr>
              <a:t>非法符号”</a:t>
            </a:r>
            <a:r>
              <a:rPr lang="en-US" altLang="zh-CN" sz="2400" dirty="0">
                <a:latin typeface="Times New Roman" panose="02020603050405020304" pitchFamily="18" charset="0"/>
                <a:cs typeface="Times New Roman" panose="02020603050405020304" pitchFamily="18" charset="0"/>
              </a:rPr>
              <a:t>, sym); exit(0);}</a:t>
            </a:r>
            <a:endParaRPr lang="en-US" altLang="zh-CN" sz="2400" dirty="0">
              <a:latin typeface="Times New Roman" panose="02020603050405020304" pitchFamily="18" charset="0"/>
              <a:cs typeface="Times New Roman" panose="02020603050405020304" pitchFamily="18" charset="0"/>
            </a:endParaRPr>
          </a:p>
          <a:p>
            <a:pPr algn="just" eaLnBrk="1" hangingPunct="1">
              <a:buNone/>
            </a:pP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gn="just" eaLnBrk="1" hangingPunct="1">
              <a:buNone/>
            </a:pP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E58ED08C-3255-4F99-996D-166F2F2060DE}"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122883" name="Text Box 2"/>
          <p:cNvSpPr txBox="1">
            <a:spLocks noChangeArrowheads="1"/>
          </p:cNvSpPr>
          <p:nvPr/>
        </p:nvSpPr>
        <p:spPr bwMode="auto">
          <a:xfrm>
            <a:off x="341313" y="303213"/>
            <a:ext cx="8839200" cy="600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just" eaLnBrk="1" hangingPunct="1">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 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*F</a:t>
            </a:r>
            <a:r>
              <a:rPr lang="en-US" altLang="zh-CN" sz="2400" dirty="0">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ct val="50000"/>
              </a:spcBef>
              <a:buNone/>
            </a:pP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ct val="50000"/>
              </a:spcBef>
              <a:buNone/>
            </a:pPr>
            <a:r>
              <a:rPr lang="en-US" altLang="zh-CN" sz="2400" dirty="0">
                <a:latin typeface="Times New Roman" panose="02020603050405020304" pitchFamily="18" charset="0"/>
                <a:cs typeface="Times New Roman" panose="02020603050405020304" pitchFamily="18" charset="0"/>
              </a:rPr>
              <a:t>   if (sym= =’*’)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ct val="50000"/>
              </a:spcBef>
              <a:buNone/>
            </a:pPr>
            <a:r>
              <a:rPr lang="en-US" altLang="zh-CN" sz="2400" dirty="0">
                <a:latin typeface="Times New Roman" panose="02020603050405020304" pitchFamily="18" charset="0"/>
                <a:cs typeface="Times New Roman" panose="02020603050405020304" pitchFamily="18" charset="0"/>
              </a:rPr>
              <a:t>     {  sym=getsym( );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ct val="50000"/>
              </a:spcBef>
              <a:buNone/>
            </a:pPr>
            <a:r>
              <a:rPr lang="en-US" altLang="zh-CN" sz="2400" dirty="0">
                <a:latin typeface="Times New Roman" panose="02020603050405020304" pitchFamily="18" charset="0"/>
                <a:cs typeface="Times New Roman" panose="02020603050405020304" pitchFamily="18" charset="0"/>
              </a:rPr>
              <a:t>         F();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ct val="50000"/>
              </a:spcBef>
              <a:buNone/>
            </a:pPr>
            <a:r>
              <a:rPr lang="en-US" altLang="zh-CN" sz="2400" dirty="0">
                <a:latin typeface="Times New Roman" panose="02020603050405020304" pitchFamily="18" charset="0"/>
                <a:cs typeface="Times New Roman" panose="02020603050405020304" pitchFamily="18" charset="0"/>
              </a:rPr>
              <a:t>         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ct val="50000"/>
              </a:spcBef>
              <a:buNone/>
            </a:pP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ct val="50000"/>
              </a:spcBef>
              <a:buNone/>
            </a:pPr>
            <a:r>
              <a:rPr lang="en-US" altLang="zh-CN" sz="2400" dirty="0">
                <a:latin typeface="Times New Roman" panose="02020603050405020304" pitchFamily="18" charset="0"/>
                <a:cs typeface="Times New Roman" panose="02020603050405020304" pitchFamily="18" charset="0"/>
              </a:rPr>
              <a:t>else if (sym</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sym</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sym</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if (sym</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follow (T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ct val="50000"/>
              </a:spcBef>
              <a:buNone/>
            </a:pPr>
            <a:r>
              <a:rPr lang="en-US" altLang="zh-CN" sz="2400" dirty="0">
                <a:latin typeface="Times New Roman" panose="02020603050405020304" pitchFamily="18" charset="0"/>
                <a:cs typeface="Times New Roman" panose="02020603050405020304" pitchFamily="18" charset="0"/>
              </a:rPr>
              <a:t>        {error (“</a:t>
            </a:r>
            <a:r>
              <a:rPr lang="zh-CN" altLang="en-US" sz="2400" dirty="0">
                <a:latin typeface="Times New Roman" panose="02020603050405020304" pitchFamily="18" charset="0"/>
                <a:cs typeface="Times New Roman" panose="02020603050405020304" pitchFamily="18" charset="0"/>
              </a:rPr>
              <a:t>非法符号”</a:t>
            </a:r>
            <a:r>
              <a:rPr lang="en-US" altLang="zh-CN" sz="2400" dirty="0">
                <a:latin typeface="Times New Roman" panose="02020603050405020304" pitchFamily="18" charset="0"/>
                <a:cs typeface="Times New Roman" panose="02020603050405020304" pitchFamily="18" charset="0"/>
              </a:rPr>
              <a:t>, sym); exit(0);}</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ct val="50000"/>
              </a:spcBef>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意味着用</a:t>
            </a:r>
            <a:r>
              <a:rPr lang="en-US" altLang="zh-CN" sz="2400" dirty="0">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 </a:t>
            </a:r>
            <a:r>
              <a:rPr lang="zh-CN" altLang="en-US" sz="2400" dirty="0">
                <a:latin typeface="Times New Roman" panose="02020603050405020304" pitchFamily="18" charset="0"/>
                <a:cs typeface="Times New Roman" panose="02020603050405020304" pitchFamily="18" charset="0"/>
              </a:rPr>
              <a:t>推导</a:t>
            </a:r>
            <a:endParaRPr lang="zh-CN" altLang="en-US" sz="2400" dirty="0">
              <a:latin typeface="Times New Roman" panose="02020603050405020304" pitchFamily="18" charset="0"/>
              <a:cs typeface="Times New Roman" panose="02020603050405020304" pitchFamily="18" charset="0"/>
            </a:endParaRPr>
          </a:p>
          <a:p>
            <a:pPr eaLnBrk="1" hangingPunct="1">
              <a:spcBef>
                <a:spcPct val="50000"/>
              </a:spcBef>
              <a:buNone/>
            </a:pPr>
            <a:endParaRPr lang="zh-CN" altLang="en-US" sz="2400" dirty="0">
              <a:latin typeface="Times New Roman" panose="02020603050405020304" pitchFamily="18" charset="0"/>
              <a:ea typeface="华文隶书" panose="0201080004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FDA13DEF-BE5F-4573-A5FC-705026211EC8}"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9219" name="Text Box 4"/>
          <p:cNvSpPr txBox="1">
            <a:spLocks noChangeArrowheads="1"/>
          </p:cNvSpPr>
          <p:nvPr/>
        </p:nvSpPr>
        <p:spPr bwMode="auto">
          <a:xfrm>
            <a:off x="0" y="1557338"/>
            <a:ext cx="9144000" cy="302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just" eaLnBrk="1" hangingPunct="1">
              <a:lnSpc>
                <a:spcPct val="120000"/>
              </a:lnSpc>
              <a:spcAft>
                <a:spcPct val="20000"/>
              </a:spcAft>
              <a:buClrTx/>
              <a:buSzTx/>
              <a:buFontTx/>
              <a:buNone/>
            </a:pPr>
            <a:r>
              <a:rPr lang="en-US" altLang="zh-CN" sz="2800" dirty="0">
                <a:solidFill>
                  <a:srgbClr val="FF0000"/>
                </a:solidFill>
                <a:latin typeface="华文细黑" panose="02010600040101010101" pitchFamily="2" charset="-122"/>
              </a:rPr>
              <a:t>      </a:t>
            </a:r>
            <a:r>
              <a:rPr lang="en-US" altLang="zh-CN" sz="2800" b="0" dirty="0">
                <a:solidFill>
                  <a:srgbClr val="FF0000"/>
                </a:solidFill>
                <a:latin typeface="华文细黑" panose="02010600040101010101" pitchFamily="2" charset="-122"/>
              </a:rPr>
              <a:t>3</a:t>
            </a:r>
            <a:r>
              <a:rPr lang="en-US" altLang="zh-CN" sz="2800" dirty="0">
                <a:solidFill>
                  <a:srgbClr val="FF0000"/>
                </a:solidFill>
                <a:latin typeface="华文细黑" panose="02010600040101010101" pitchFamily="2" charset="-122"/>
              </a:rPr>
              <a:t>. </a:t>
            </a:r>
            <a:r>
              <a:rPr lang="zh-CN" altLang="en-US" sz="2800" dirty="0">
                <a:solidFill>
                  <a:srgbClr val="FF0000"/>
                </a:solidFill>
                <a:latin typeface="华文细黑" panose="02010600040101010101" pitchFamily="2" charset="-122"/>
              </a:rPr>
              <a:t>语法分析要点</a:t>
            </a:r>
            <a:endParaRPr lang="zh-CN" altLang="en-US" sz="2800" dirty="0">
              <a:solidFill>
                <a:srgbClr val="FF0000"/>
              </a:solidFill>
              <a:latin typeface="华文细黑" panose="02010600040101010101" pitchFamily="2" charset="-122"/>
            </a:endParaRPr>
          </a:p>
          <a:p>
            <a:pPr eaLnBrk="1" hangingPunct="1">
              <a:lnSpc>
                <a:spcPct val="120000"/>
              </a:lnSpc>
              <a:spcAft>
                <a:spcPct val="20000"/>
              </a:spcAft>
              <a:buClrTx/>
              <a:buSzTx/>
              <a:buFontTx/>
              <a:buNone/>
            </a:pPr>
            <a:r>
              <a:rPr lang="zh-CN" altLang="en-US" sz="2800" dirty="0">
                <a:latin typeface="华文细黑" panose="02010600040101010101" pitchFamily="2" charset="-122"/>
              </a:rPr>
              <a:t>　 </a:t>
            </a:r>
            <a:r>
              <a:rPr lang="en-US" altLang="zh-CN" sz="2800" dirty="0">
                <a:latin typeface="华文细黑" panose="02010600040101010101" pitchFamily="2" charset="-122"/>
              </a:rPr>
              <a:t>(1)</a:t>
            </a:r>
            <a:r>
              <a:rPr lang="zh-CN" altLang="en-US" sz="2800" dirty="0">
                <a:latin typeface="华文细黑" panose="02010600040101010101" pitchFamily="2" charset="-122"/>
              </a:rPr>
              <a:t>程序设计语言的绝大部分语法特性属于上下文无关的，因此语法分析是</a:t>
            </a:r>
            <a:r>
              <a:rPr lang="zh-CN" altLang="en-US" sz="2800" u="sng" dirty="0">
                <a:solidFill>
                  <a:srgbClr val="000066"/>
                </a:solidFill>
                <a:latin typeface="华文细黑" panose="02010600040101010101" pitchFamily="2" charset="-122"/>
              </a:rPr>
              <a:t>以上下文无关文法（</a:t>
            </a:r>
            <a:r>
              <a:rPr lang="en-US" altLang="zh-CN" sz="2800" u="sng" dirty="0">
                <a:solidFill>
                  <a:srgbClr val="000066"/>
                </a:solidFill>
                <a:latin typeface="华文细黑" panose="02010600040101010101" pitchFamily="2" charset="-122"/>
              </a:rPr>
              <a:t>CFG</a:t>
            </a:r>
            <a:r>
              <a:rPr lang="zh-CN" altLang="en-US" sz="2800" u="sng" dirty="0">
                <a:solidFill>
                  <a:srgbClr val="000066"/>
                </a:solidFill>
                <a:latin typeface="华文细黑" panose="02010600040101010101" pitchFamily="2" charset="-122"/>
              </a:rPr>
              <a:t>）</a:t>
            </a:r>
            <a:r>
              <a:rPr lang="zh-CN" altLang="en-US" sz="2800" u="sng" dirty="0">
                <a:latin typeface="华文细黑" panose="02010600040101010101" pitchFamily="2" charset="-122"/>
              </a:rPr>
              <a:t>作为程序设计语言语法分析的基础</a:t>
            </a:r>
            <a:r>
              <a:rPr lang="zh-CN" altLang="en-US" sz="2800" dirty="0">
                <a:latin typeface="华文细黑" panose="02010600040101010101" pitchFamily="2" charset="-122"/>
              </a:rPr>
              <a:t>。</a:t>
            </a:r>
            <a:endParaRPr lang="zh-CN" altLang="en-US" sz="2800" dirty="0">
              <a:latin typeface="华文细黑" panose="02010600040101010101" pitchFamily="2" charset="-122"/>
            </a:endParaRPr>
          </a:p>
          <a:p>
            <a:pPr eaLnBrk="1" hangingPunct="1">
              <a:lnSpc>
                <a:spcPct val="120000"/>
              </a:lnSpc>
              <a:spcAft>
                <a:spcPct val="20000"/>
              </a:spcAft>
              <a:buClrTx/>
              <a:buSzTx/>
              <a:buFontTx/>
              <a:buNone/>
            </a:pPr>
            <a:r>
              <a:rPr lang="zh-CN" altLang="en-US" sz="2800" dirty="0">
                <a:latin typeface="华文细黑" panose="02010600040101010101" pitchFamily="2" charset="-122"/>
              </a:rPr>
              <a:t>    属于上下文有关的语法特性在语义分析阶段检查。</a:t>
            </a:r>
            <a:endParaRPr lang="zh-CN" altLang="en-US" sz="2800" dirty="0">
              <a:latin typeface="华文细黑" panose="02010600040101010101" pitchFamily="2" charset="-122"/>
            </a:endParaRPr>
          </a:p>
        </p:txBody>
      </p:sp>
      <p:sp>
        <p:nvSpPr>
          <p:cNvPr id="15364" name="Rectangle 8"/>
          <p:cNvSpPr>
            <a:spLocks noGrp="1" noChangeArrowheads="1"/>
          </p:cNvSpPr>
          <p:nvPr>
            <p:ph type="title"/>
          </p:nvPr>
        </p:nvSpPr>
        <p:spPr>
          <a:xfrm>
            <a:off x="684213" y="333375"/>
            <a:ext cx="7632700" cy="647700"/>
          </a:xfrm>
        </p:spPr>
        <p:txBody>
          <a:bodyPr/>
          <a:lstStyle/>
          <a:p>
            <a:pPr eaLnBrk="1" hangingPunct="1"/>
            <a:r>
              <a:rPr kumimoji="1" lang="en-US" altLang="zh-CN" sz="3600" b="1"/>
              <a:t>5.1  </a:t>
            </a:r>
            <a:r>
              <a:rPr kumimoji="1" lang="zh-CN" altLang="en-US" sz="3600" b="1"/>
              <a:t>语法分析概述</a:t>
            </a:r>
            <a:endParaRPr kumimoji="1" lang="zh-CN" altLang="en-US" sz="3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5D9F3EBE-E7F0-4A79-9B56-BBB5AFD35EDC}"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123907" name="Text Box 2"/>
          <p:cNvSpPr txBox="1">
            <a:spLocks noChangeArrowheads="1"/>
          </p:cNvSpPr>
          <p:nvPr/>
        </p:nvSpPr>
        <p:spPr bwMode="auto">
          <a:xfrm>
            <a:off x="539750" y="376238"/>
            <a:ext cx="8604250" cy="4806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just" eaLnBrk="1" hangingPunct="1">
              <a:spcBef>
                <a:spcPts val="200"/>
              </a:spcBef>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F()   // F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cs typeface="Times New Roman" panose="02020603050405020304" pitchFamily="18" charset="0"/>
              </a:rPr>
              <a:t>| (E)</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200"/>
              </a:spcBef>
              <a:buNone/>
            </a:pP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200"/>
              </a:spcBef>
              <a:buNone/>
            </a:pPr>
            <a:r>
              <a:rPr lang="en-US" altLang="zh-CN" sz="2400" dirty="0">
                <a:latin typeface="Times New Roman" panose="02020603050405020304" pitchFamily="18" charset="0"/>
                <a:cs typeface="Times New Roman" panose="02020603050405020304" pitchFamily="18" charset="0"/>
              </a:rPr>
              <a:t>  </a:t>
            </a:r>
            <a:r>
              <a:rPr lang="en-US" altLang="zh-CN" sz="2400" dirty="0">
                <a:solidFill>
                  <a:srgbClr val="FF3300"/>
                </a:solidFill>
                <a:latin typeface="Times New Roman" panose="02020603050405020304" pitchFamily="18" charset="0"/>
                <a:cs typeface="Times New Roman" panose="02020603050405020304" pitchFamily="18" charset="0"/>
              </a:rPr>
              <a:t> if </a:t>
            </a:r>
            <a:r>
              <a:rPr lang="en-US" altLang="zh-CN" sz="2400" dirty="0">
                <a:latin typeface="Times New Roman" panose="02020603050405020304" pitchFamily="18" charset="0"/>
                <a:cs typeface="Times New Roman" panose="02020603050405020304" pitchFamily="18" charset="0"/>
              </a:rPr>
              <a:t>(sym=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200"/>
              </a:spcBef>
              <a:buNone/>
            </a:pPr>
            <a:r>
              <a:rPr lang="en-US" altLang="zh-CN" sz="2400" dirty="0">
                <a:latin typeface="Times New Roman" panose="02020603050405020304" pitchFamily="18" charset="0"/>
                <a:cs typeface="Times New Roman" panose="02020603050405020304" pitchFamily="18" charset="0"/>
              </a:rPr>
              <a:t>      sym=getsym();</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200"/>
              </a:spcBef>
              <a:buNone/>
            </a:pPr>
            <a:r>
              <a:rPr lang="en-US" altLang="zh-CN" sz="2400" dirty="0">
                <a:latin typeface="Times New Roman" panose="02020603050405020304" pitchFamily="18" charset="0"/>
                <a:cs typeface="Times New Roman" panose="02020603050405020304" pitchFamily="18" charset="0"/>
              </a:rPr>
              <a:t> </a:t>
            </a:r>
            <a:r>
              <a:rPr lang="en-US" altLang="zh-CN" sz="2400" dirty="0">
                <a:solidFill>
                  <a:srgbClr val="FF3300"/>
                </a:solidFill>
                <a:latin typeface="Times New Roman" panose="02020603050405020304" pitchFamily="18" charset="0"/>
                <a:cs typeface="Times New Roman" panose="02020603050405020304" pitchFamily="18" charset="0"/>
              </a:rPr>
              <a:t>else if</a:t>
            </a:r>
            <a:r>
              <a:rPr lang="en-US" altLang="zh-CN" sz="2400" dirty="0">
                <a:latin typeface="Times New Roman" panose="02020603050405020304" pitchFamily="18" charset="0"/>
                <a:cs typeface="Times New Roman" panose="02020603050405020304" pitchFamily="18" charset="0"/>
              </a:rPr>
              <a:t> (sym=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200"/>
              </a:spcBef>
              <a:buNone/>
            </a:pPr>
            <a:r>
              <a:rPr lang="en-US" altLang="zh-CN" sz="2400" dirty="0">
                <a:latin typeface="Times New Roman" panose="02020603050405020304" pitchFamily="18" charset="0"/>
                <a:cs typeface="Times New Roman" panose="02020603050405020304" pitchFamily="18" charset="0"/>
              </a:rPr>
              <a:t>       {   sym=getsym(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200"/>
              </a:spcBef>
              <a:buNone/>
            </a:pPr>
            <a:r>
              <a:rPr lang="en-US" altLang="zh-CN" sz="2400" dirty="0">
                <a:latin typeface="Times New Roman" panose="02020603050405020304" pitchFamily="18" charset="0"/>
                <a:cs typeface="Times New Roman" panose="02020603050405020304" pitchFamily="18" charset="0"/>
              </a:rPr>
              <a:t>             E(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200"/>
              </a:spcBef>
              <a:buNone/>
            </a:pPr>
            <a:r>
              <a:rPr lang="en-US" altLang="zh-CN" sz="2400" dirty="0">
                <a:latin typeface="Times New Roman" panose="02020603050405020304" pitchFamily="18" charset="0"/>
                <a:cs typeface="Times New Roman" panose="02020603050405020304" pitchFamily="18" charset="0"/>
              </a:rPr>
              <a:t>  if (sym= =’)’ ) sym=getsym(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200"/>
              </a:spcBef>
              <a:buNone/>
            </a:pPr>
            <a:r>
              <a:rPr lang="en-US" altLang="zh-CN" sz="2400" dirty="0">
                <a:latin typeface="Times New Roman" panose="02020603050405020304" pitchFamily="18" charset="0"/>
                <a:cs typeface="Times New Roman" panose="02020603050405020304" pitchFamily="18" charset="0"/>
              </a:rPr>
              <a:t>           else {error ( “</a:t>
            </a:r>
            <a:r>
              <a:rPr lang="zh-CN" altLang="en-US" sz="2400" dirty="0">
                <a:latin typeface="Times New Roman" panose="02020603050405020304" pitchFamily="18" charset="0"/>
                <a:cs typeface="Times New Roman" panose="02020603050405020304" pitchFamily="18" charset="0"/>
              </a:rPr>
              <a:t>缺</a:t>
            </a:r>
            <a:r>
              <a:rPr lang="en-US" altLang="zh-CN" sz="2400" dirty="0">
                <a:latin typeface="Times New Roman" panose="02020603050405020304" pitchFamily="18" charset="0"/>
                <a:cs typeface="Times New Roman" panose="02020603050405020304" pitchFamily="18" charset="0"/>
              </a:rPr>
              <a:t>)” ); exit(0);}</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200"/>
              </a:spcBef>
              <a:buNone/>
            </a:pP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200"/>
              </a:spcBef>
              <a:buNone/>
            </a:pPr>
            <a:r>
              <a:rPr lang="en-US" altLang="zh-CN" sz="2400" dirty="0">
                <a:solidFill>
                  <a:srgbClr val="FF3300"/>
                </a:solidFill>
                <a:latin typeface="Times New Roman" panose="02020603050405020304" pitchFamily="18" charset="0"/>
                <a:cs typeface="Times New Roman" panose="02020603050405020304" pitchFamily="18" charset="0"/>
              </a:rPr>
              <a:t> else  </a:t>
            </a:r>
            <a:r>
              <a:rPr lang="en-US" altLang="zh-CN" sz="2400" dirty="0">
                <a:latin typeface="Times New Roman" panose="02020603050405020304" pitchFamily="18" charset="0"/>
                <a:cs typeface="Times New Roman" panose="02020603050405020304" pitchFamily="18" charset="0"/>
              </a:rPr>
              <a:t>{error( “</a:t>
            </a:r>
            <a:r>
              <a:rPr lang="zh-CN" altLang="en-US" sz="2400" dirty="0">
                <a:latin typeface="Times New Roman" panose="02020603050405020304" pitchFamily="18" charset="0"/>
                <a:cs typeface="Times New Roman" panose="02020603050405020304" pitchFamily="18" charset="0"/>
              </a:rPr>
              <a:t>缺（或</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 exit (0);}</a:t>
            </a:r>
            <a:endParaRPr lang="en-US" altLang="zh-CN" sz="2400" dirty="0">
              <a:latin typeface="Times New Roman" panose="02020603050405020304" pitchFamily="18" charset="0"/>
              <a:cs typeface="Times New Roman" panose="02020603050405020304" pitchFamily="18" charset="0"/>
            </a:endParaRPr>
          </a:p>
          <a:p>
            <a:pPr algn="just" eaLnBrk="1" hangingPunct="1">
              <a:spcBef>
                <a:spcPts val="200"/>
              </a:spcBef>
              <a:buNone/>
            </a:pP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ea typeface="华文隶书" panose="02010800040101010101" pitchFamily="2" charset="-122"/>
              <a:cs typeface="Times New Roman" panose="02020603050405020304" pitchFamily="18"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78BA578C-5477-48E7-94A2-2D6A0FF210A9}"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124931" name="Rectangle 2"/>
          <p:cNvSpPr>
            <a:spLocks noGrp="1" noChangeArrowheads="1"/>
          </p:cNvSpPr>
          <p:nvPr>
            <p:ph type="body" idx="1"/>
          </p:nvPr>
        </p:nvSpPr>
        <p:spPr>
          <a:xfrm>
            <a:off x="381000" y="357188"/>
            <a:ext cx="8763000" cy="5303837"/>
          </a:xfrm>
        </p:spPr>
        <p:txBody>
          <a:bodyPr/>
          <a:lstStyle/>
          <a:p>
            <a:pPr algn="just" eaLnBrk="1" hangingPunct="1">
              <a:lnSpc>
                <a:spcPct val="90000"/>
              </a:lnSpc>
              <a:buFont typeface="Wingdings" panose="05000000000000000000" pitchFamily="2" charset="2"/>
              <a:buNone/>
            </a:pPr>
            <a:r>
              <a:rPr lang="zh-CN" altLang="en-US" sz="2400" b="1">
                <a:latin typeface="Times New Roman" panose="02020603050405020304" pitchFamily="18" charset="0"/>
              </a:rPr>
              <a:t>例：  文法</a:t>
            </a:r>
            <a:r>
              <a:rPr lang="en-US" altLang="zh-CN" sz="2400" b="1">
                <a:latin typeface="Times New Roman" panose="02020603050405020304" pitchFamily="18" charset="0"/>
              </a:rPr>
              <a:t>G[E]</a:t>
            </a:r>
            <a:r>
              <a:rPr lang="zh-CN" altLang="en-US" sz="2400" b="1">
                <a:latin typeface="Times New Roman" panose="02020603050405020304" pitchFamily="18" charset="0"/>
              </a:rPr>
              <a:t>：	</a:t>
            </a:r>
            <a:r>
              <a:rPr lang="en-US" altLang="zh-CN" sz="2400" b="1">
                <a:latin typeface="Times New Roman" panose="02020603050405020304" pitchFamily="18" charset="0"/>
              </a:rPr>
              <a:t>E→E+T | T</a:t>
            </a:r>
            <a:endParaRPr lang="en-US" altLang="zh-CN" sz="2400" b="1">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a:latin typeface="Times New Roman" panose="02020603050405020304" pitchFamily="18" charset="0"/>
              </a:rPr>
              <a:t>			    	T→T*F | F</a:t>
            </a:r>
            <a:endParaRPr lang="en-US" altLang="zh-CN" sz="2400" b="1">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a:latin typeface="Times New Roman" panose="02020603050405020304" pitchFamily="18" charset="0"/>
              </a:rPr>
              <a:t>			    	F→i | (E)</a:t>
            </a:r>
            <a:endParaRPr lang="en-US" altLang="zh-CN" sz="2400" b="1">
              <a:latin typeface="Times New Roman" panose="02020603050405020304" pitchFamily="18" charset="0"/>
            </a:endParaRPr>
          </a:p>
          <a:p>
            <a:pPr algn="just" eaLnBrk="1" hangingPunct="1">
              <a:lnSpc>
                <a:spcPct val="90000"/>
              </a:lnSpc>
              <a:buFont typeface="Wingdings" panose="05000000000000000000" pitchFamily="2" charset="2"/>
              <a:buNone/>
            </a:pPr>
            <a:r>
              <a:rPr lang="zh-CN" altLang="en-US" sz="2400" b="1">
                <a:latin typeface="Times New Roman" panose="02020603050405020304" pitchFamily="18" charset="0"/>
              </a:rPr>
              <a:t>设计递归子程序。</a:t>
            </a:r>
            <a:endParaRPr lang="zh-CN" altLang="en-US" sz="2400" b="1">
              <a:latin typeface="Times New Roman" panose="02020603050405020304" pitchFamily="18" charset="0"/>
            </a:endParaRPr>
          </a:p>
          <a:p>
            <a:pPr algn="just" eaLnBrk="1" hangingPunct="1">
              <a:lnSpc>
                <a:spcPct val="90000"/>
              </a:lnSpc>
              <a:buFont typeface="Wingdings" panose="05000000000000000000" pitchFamily="2" charset="2"/>
              <a:buNone/>
            </a:pPr>
            <a:endParaRPr lang="zh-CN" altLang="en-US" sz="2400" b="1">
              <a:latin typeface="Times New Roman" panose="02020603050405020304" pitchFamily="18" charset="0"/>
            </a:endParaRPr>
          </a:p>
          <a:p>
            <a:pPr algn="just" eaLnBrk="1" hangingPunct="1">
              <a:lnSpc>
                <a:spcPct val="90000"/>
              </a:lnSpc>
              <a:buFont typeface="Wingdings" panose="05000000000000000000" pitchFamily="2" charset="2"/>
              <a:buNone/>
            </a:pPr>
            <a:r>
              <a:rPr lang="zh-CN" altLang="en-US" sz="2400" b="1">
                <a:latin typeface="Times New Roman" panose="02020603050405020304" pitchFamily="18" charset="0"/>
              </a:rPr>
              <a:t>解</a:t>
            </a:r>
            <a:r>
              <a:rPr lang="en-US" altLang="zh-CN" sz="2400" b="1">
                <a:latin typeface="Times New Roman" panose="02020603050405020304" pitchFamily="18" charset="0"/>
              </a:rPr>
              <a:t>:</a:t>
            </a:r>
            <a:endParaRPr lang="en-US" altLang="zh-CN" sz="2400" b="1">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a:latin typeface="Times New Roman" panose="02020603050405020304" pitchFamily="18" charset="0"/>
              </a:rPr>
              <a:t>   		</a:t>
            </a:r>
            <a:r>
              <a:rPr lang="zh-CN" altLang="en-US" sz="2400" b="1">
                <a:latin typeface="Times New Roman" panose="02020603050405020304" pitchFamily="18" charset="0"/>
              </a:rPr>
              <a:t>对文法</a:t>
            </a:r>
            <a:r>
              <a:rPr lang="en-US" altLang="zh-CN" sz="2400" b="1">
                <a:latin typeface="Times New Roman" panose="02020603050405020304" pitchFamily="18" charset="0"/>
              </a:rPr>
              <a:t>G</a:t>
            </a:r>
            <a:r>
              <a:rPr lang="zh-CN" altLang="en-US" sz="2400" b="1">
                <a:latin typeface="Times New Roman" panose="02020603050405020304" pitchFamily="18" charset="0"/>
              </a:rPr>
              <a:t>消除左递归为</a:t>
            </a:r>
            <a:r>
              <a:rPr lang="en-US" altLang="zh-CN" sz="2400" b="1">
                <a:latin typeface="Times New Roman" panose="02020603050405020304" pitchFamily="18" charset="0"/>
              </a:rPr>
              <a:t>G′(E):</a:t>
            </a:r>
            <a:endParaRPr lang="en-US" altLang="zh-CN" sz="2400" b="1">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a:latin typeface="Times New Roman" panose="02020603050405020304" pitchFamily="18" charset="0"/>
              </a:rPr>
              <a:t>		  E→[+|-]T{+T}  //</a:t>
            </a:r>
            <a:r>
              <a:rPr lang="zh-CN" altLang="en-US" sz="2400" b="1">
                <a:latin typeface="Times New Roman" panose="02020603050405020304" pitchFamily="18" charset="0"/>
              </a:rPr>
              <a:t>考虑表达式有形如</a:t>
            </a:r>
            <a:r>
              <a:rPr lang="en-US" altLang="zh-CN" sz="2400" b="1">
                <a:latin typeface="Times New Roman" panose="02020603050405020304" pitchFamily="18" charset="0"/>
              </a:rPr>
              <a:t>+5</a:t>
            </a:r>
            <a:r>
              <a:rPr lang="zh-CN" altLang="en-US" sz="2400" b="1">
                <a:latin typeface="Times New Roman" panose="02020603050405020304" pitchFamily="18" charset="0"/>
              </a:rPr>
              <a:t>或</a:t>
            </a:r>
            <a:r>
              <a:rPr lang="en-US" altLang="zh-CN" sz="2400" b="1">
                <a:latin typeface="Times New Roman" panose="02020603050405020304" pitchFamily="18" charset="0"/>
              </a:rPr>
              <a:t>-5</a:t>
            </a:r>
            <a:r>
              <a:rPr lang="zh-CN" altLang="en-US" sz="2400" b="1">
                <a:latin typeface="Times New Roman" panose="02020603050405020304" pitchFamily="18" charset="0"/>
              </a:rPr>
              <a:t>的情况</a:t>
            </a:r>
            <a:endParaRPr lang="zh-CN" altLang="en-US" sz="2400" b="1">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a:latin typeface="Times New Roman" panose="02020603050405020304" pitchFamily="18" charset="0"/>
              </a:rPr>
              <a:t>		</a:t>
            </a:r>
            <a:r>
              <a:rPr lang="zh-CN" altLang="en-US" sz="2400" b="1">
                <a:latin typeface="Times New Roman" panose="02020603050405020304" pitchFamily="18" charset="0"/>
              </a:rPr>
              <a:t>  </a:t>
            </a:r>
            <a:r>
              <a:rPr lang="en-US" altLang="zh-CN" sz="2400" b="1">
                <a:latin typeface="Times New Roman" panose="02020603050405020304" pitchFamily="18" charset="0"/>
              </a:rPr>
              <a:t>T→F{*F}</a:t>
            </a:r>
            <a:endParaRPr lang="en-US" altLang="zh-CN" sz="2400" b="1">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a:latin typeface="Times New Roman" panose="02020603050405020304" pitchFamily="18" charset="0"/>
              </a:rPr>
              <a:t>		  F→i|(E)</a:t>
            </a:r>
            <a:endParaRPr lang="en-US" altLang="zh-CN" sz="2400" b="1">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100">
                <a:latin typeface="Times New Roman" panose="02020603050405020304" pitchFamily="18" charset="0"/>
              </a:rPr>
              <a:t>  </a:t>
            </a:r>
            <a:endParaRPr lang="en-US" altLang="zh-CN" sz="2100">
              <a:latin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100">
                <a:latin typeface="Times New Roman" panose="02020603050405020304" pitchFamily="18" charset="0"/>
              </a:rPr>
              <a:t>  </a:t>
            </a:r>
            <a:endParaRPr lang="en-US" altLang="zh-CN" sz="2100">
              <a:latin typeface="Times New Roman" panose="02020603050405020304" pitchFamily="18"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C2DA5197-E534-4821-8F9E-C38FD7FFBCD4}"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125955" name="Rectangle 2"/>
          <p:cNvSpPr>
            <a:spLocks noGrp="1" noChangeArrowheads="1"/>
          </p:cNvSpPr>
          <p:nvPr>
            <p:ph type="body" idx="1"/>
          </p:nvPr>
        </p:nvSpPr>
        <p:spPr>
          <a:xfrm>
            <a:off x="395288" y="500063"/>
            <a:ext cx="8596312" cy="5643562"/>
          </a:xfrm>
        </p:spPr>
        <p:txBody>
          <a:bodyPr/>
          <a:lstStyle/>
          <a:p>
            <a:pPr algn="just" eaLnBrk="1" hangingPunct="1">
              <a:lnSpc>
                <a:spcPct val="90000"/>
              </a:lnSpc>
              <a:buFont typeface="Wingdings" panose="05000000000000000000" pitchFamily="2" charset="2"/>
              <a:buNone/>
            </a:pP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E()   ///E→ [+|-] T{+T} </a:t>
            </a:r>
            <a:endParaRPr lang="en-US" altLang="zh-CN" sz="2000" b="1"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 if (sym == ‘+’ || sym== ‘-’)</a:t>
            </a:r>
            <a:endParaRPr lang="en-US" altLang="zh-CN" sz="2000" b="1"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  sym=getsym();</a:t>
            </a:r>
            <a:endParaRPr lang="en-US" altLang="zh-CN" sz="2000" b="1"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if(sym ==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 || sym == ‘(’ )</a:t>
            </a:r>
            <a:endParaRPr lang="en-US" altLang="zh-CN" sz="2000" b="1"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T();</a:t>
            </a:r>
            <a:endParaRPr lang="en-US" altLang="zh-CN" sz="2000" b="1"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else { error; exit(0);}</a:t>
            </a:r>
            <a:endParaRPr lang="en-US" altLang="zh-CN" sz="2000" b="1"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a:t>
            </a:r>
            <a:endParaRPr lang="en-US" altLang="zh-CN" sz="2000" b="1"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else if (sym ==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 || sym == ‘(’ )</a:t>
            </a:r>
            <a:endParaRPr lang="en-US" altLang="zh-CN" sz="2000" b="1"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T( );</a:t>
            </a:r>
            <a:endParaRPr lang="en-US" altLang="zh-CN" sz="2000" b="1"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else { error; exit(0);}</a:t>
            </a:r>
            <a:endParaRPr lang="en-US" altLang="zh-CN" sz="2000" b="1"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while (sym == ‘+’)</a:t>
            </a:r>
            <a:endParaRPr lang="en-US" altLang="zh-CN" sz="2000" b="1"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  sym = getsym;</a:t>
            </a:r>
            <a:endParaRPr lang="en-US" altLang="zh-CN" sz="2000" b="1"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if (sym = = ‘</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 || sym = = ‘(’ )</a:t>
            </a:r>
            <a:endParaRPr lang="en-US" altLang="zh-CN" sz="2000" b="1"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T( );</a:t>
            </a:r>
            <a:endParaRPr lang="en-US" altLang="zh-CN" sz="2000" b="1"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else { error; exit(0);}</a:t>
            </a:r>
            <a:endParaRPr lang="en-US" altLang="zh-CN" sz="2000" b="1"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a:t>
            </a:r>
            <a:endParaRPr lang="en-US" altLang="zh-CN" sz="2000" b="1"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rPr>
              <a:t> }  </a:t>
            </a:r>
            <a:endParaRPr lang="en-US" altLang="zh-C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C78B7F5C-4D38-4F0C-9505-585426D90E78}"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126979" name="Rectangle 2"/>
          <p:cNvSpPr>
            <a:spLocks noGrp="1" noChangeArrowheads="1"/>
          </p:cNvSpPr>
          <p:nvPr>
            <p:ph type="body" idx="1"/>
          </p:nvPr>
        </p:nvSpPr>
        <p:spPr>
          <a:xfrm>
            <a:off x="539750" y="285750"/>
            <a:ext cx="8451850" cy="6167438"/>
          </a:xfrm>
        </p:spPr>
        <p:txBody>
          <a:bodyPr/>
          <a:lstStyle/>
          <a:p>
            <a:pPr algn="just" eaLnBrk="1" hangingPunct="1">
              <a:lnSpc>
                <a:spcPct val="90000"/>
              </a:lnSpc>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T()   //  T→ F{*F} </a:t>
            </a:r>
            <a:endParaRPr lang="en-US" altLang="zh-CN" sz="2400" b="1"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a:t>
            </a:r>
            <a:endParaRPr lang="en-US" altLang="zh-CN" sz="2400" b="1"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if (sym == ‘</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 || sym == ‘(’ )</a:t>
            </a:r>
            <a:endParaRPr lang="en-US" altLang="zh-CN" sz="2400" b="1"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F( );</a:t>
            </a:r>
            <a:endParaRPr lang="en-US" altLang="zh-CN" sz="2400" b="1"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else { error; exit(0);}</a:t>
            </a:r>
            <a:endParaRPr lang="en-US" altLang="zh-CN" sz="2400" b="1"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while (sym == ‘*’)</a:t>
            </a:r>
            <a:endParaRPr lang="en-US" altLang="zh-CN" sz="2400" b="1"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  sym = getsym;</a:t>
            </a:r>
            <a:endParaRPr lang="en-US" altLang="zh-CN" sz="2400" b="1"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if (sym = = ‘</a:t>
            </a:r>
            <a:r>
              <a:rPr lang="en-US" altLang="zh-CN" sz="2400" b="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 || sym = = ‘(’ )</a:t>
            </a:r>
            <a:endParaRPr lang="en-US" altLang="zh-CN" sz="2400" b="1"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F( );</a:t>
            </a:r>
            <a:endParaRPr lang="en-US" altLang="zh-CN" sz="2400" b="1"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else { error; exit(0);}</a:t>
            </a:r>
            <a:endParaRPr lang="en-US" altLang="zh-CN" sz="2400" b="1"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a:t>
            </a:r>
            <a:endParaRPr lang="en-US" altLang="zh-CN" sz="2400" b="1"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a:t>
            </a:r>
            <a:endParaRPr lang="en-US" altLang="zh-CN" sz="2400" b="1"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F()// </a:t>
            </a:r>
            <a:r>
              <a:rPr lang="en-US" altLang="zh-CN" sz="2400" b="1" dirty="0" err="1">
                <a:latin typeface="Times New Roman" panose="02020603050405020304" pitchFamily="18" charset="0"/>
                <a:cs typeface="Times New Roman" panose="02020603050405020304" pitchFamily="18" charset="0"/>
              </a:rPr>
              <a:t>F→i</a:t>
            </a:r>
            <a:r>
              <a:rPr lang="en-US" altLang="zh-CN" sz="2400" b="1" dirty="0">
                <a:latin typeface="Times New Roman" panose="02020603050405020304" pitchFamily="18" charset="0"/>
                <a:cs typeface="Times New Roman" panose="02020603050405020304" pitchFamily="18" charset="0"/>
              </a:rPr>
              <a:t>|(E) </a:t>
            </a:r>
            <a:endParaRPr lang="en-US" altLang="zh-CN" sz="2400" b="1"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 </a:t>
            </a:r>
            <a:r>
              <a:rPr lang="zh-CN" altLang="en-US" sz="2400" b="1" dirty="0">
                <a:latin typeface="Times New Roman" panose="02020603050405020304" pitchFamily="18" charset="0"/>
                <a:cs typeface="Times New Roman" panose="02020603050405020304" pitchFamily="18" charset="0"/>
              </a:rPr>
              <a:t>内容同前一个例子：</a:t>
            </a:r>
            <a:r>
              <a:rPr lang="en-US" altLang="zh-CN" sz="2400" b="1" dirty="0">
                <a:latin typeface="Times New Roman" panose="02020603050405020304" pitchFamily="18" charset="0"/>
                <a:cs typeface="Times New Roman" panose="02020603050405020304" pitchFamily="18" charset="0"/>
              </a:rPr>
              <a:t>p76}</a:t>
            </a:r>
            <a:endParaRPr lang="en-US" altLang="zh-CN" sz="2400" b="1"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DE18E1C5-1C8E-4B0E-806E-139929956F68}"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128003" name="Rectangle 2"/>
          <p:cNvSpPr>
            <a:spLocks noGrp="1" noChangeArrowheads="1"/>
          </p:cNvSpPr>
          <p:nvPr>
            <p:ph type="title"/>
          </p:nvPr>
        </p:nvSpPr>
        <p:spPr>
          <a:xfrm>
            <a:off x="684213" y="188913"/>
            <a:ext cx="7772400" cy="496887"/>
          </a:xfrm>
        </p:spPr>
        <p:txBody>
          <a:bodyPr/>
          <a:lstStyle/>
          <a:p>
            <a:pPr eaLnBrk="1" hangingPunct="1"/>
            <a:r>
              <a:rPr lang="en-US" altLang="zh-CN" sz="2900" b="1">
                <a:solidFill>
                  <a:srgbClr val="003399"/>
                </a:solidFill>
                <a:latin typeface="华文细黑" panose="02010600040101010101" pitchFamily="2" charset="-122"/>
              </a:rPr>
              <a:t>5. </a:t>
            </a:r>
            <a:r>
              <a:rPr lang="zh-CN" altLang="en-US" sz="2900" b="1">
                <a:solidFill>
                  <a:srgbClr val="003399"/>
                </a:solidFill>
                <a:latin typeface="华文细黑" panose="02010600040101010101" pitchFamily="2" charset="-122"/>
              </a:rPr>
              <a:t>自顶向下语法分析总结</a:t>
            </a:r>
            <a:endParaRPr lang="zh-CN" altLang="en-US" sz="2900" b="1">
              <a:solidFill>
                <a:srgbClr val="003399"/>
              </a:solidFill>
              <a:latin typeface="华文细黑" panose="02010600040101010101" pitchFamily="2" charset="-122"/>
            </a:endParaRPr>
          </a:p>
        </p:txBody>
      </p:sp>
      <p:sp>
        <p:nvSpPr>
          <p:cNvPr id="128004" name="Line 3"/>
          <p:cNvSpPr>
            <a:spLocks noChangeShapeType="1"/>
          </p:cNvSpPr>
          <p:nvPr/>
        </p:nvSpPr>
        <p:spPr bwMode="auto">
          <a:xfrm flipV="1">
            <a:off x="0" y="762000"/>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948" name="Text Box 4"/>
          <p:cNvSpPr txBox="1">
            <a:spLocks noChangeArrowheads="1"/>
          </p:cNvSpPr>
          <p:nvPr/>
        </p:nvSpPr>
        <p:spPr bwMode="auto">
          <a:xfrm>
            <a:off x="125413" y="981075"/>
            <a:ext cx="8839200"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marL="0" indent="0" eaLnBrk="1" hangingPunct="1">
              <a:spcBef>
                <a:spcPct val="50000"/>
              </a:spcBef>
              <a:buNone/>
            </a:pPr>
            <a:r>
              <a:rPr lang="zh-CN" altLang="en-US" sz="2400" dirty="0">
                <a:latin typeface="Times New Roman" panose="02020603050405020304" pitchFamily="18" charset="0"/>
              </a:rPr>
              <a:t>        </a:t>
            </a:r>
            <a:r>
              <a:rPr lang="zh-CN" altLang="en-US" sz="2400" dirty="0">
                <a:solidFill>
                  <a:srgbClr val="CC3300"/>
                </a:solidFill>
                <a:latin typeface="Times New Roman" panose="02020603050405020304" pitchFamily="18" charset="0"/>
              </a:rPr>
              <a:t>自顶向下的分析方法</a:t>
            </a:r>
            <a:r>
              <a:rPr lang="zh-CN" altLang="en-US" sz="2400" dirty="0">
                <a:latin typeface="Times New Roman" panose="02020603050405020304" pitchFamily="18" charset="0"/>
              </a:rPr>
              <a:t>就是从文法的开始符号出发，按最左推</a:t>
            </a:r>
            <a:endParaRPr lang="zh-CN" altLang="en-US" sz="2400" dirty="0">
              <a:latin typeface="Times New Roman" panose="02020603050405020304" pitchFamily="18" charset="0"/>
            </a:endParaRPr>
          </a:p>
          <a:p>
            <a:pPr marL="0" indent="0" eaLnBrk="1" hangingPunct="1">
              <a:spcBef>
                <a:spcPct val="50000"/>
              </a:spcBef>
              <a:spcAft>
                <a:spcPts val="600"/>
              </a:spcAft>
              <a:buNone/>
            </a:pPr>
            <a:r>
              <a:rPr lang="zh-CN" altLang="en-US" sz="2400" dirty="0">
                <a:latin typeface="Times New Roman" panose="02020603050405020304" pitchFamily="18" charset="0"/>
              </a:rPr>
              <a:t>导方式向下推导，试图推出要分析的输入串。</a:t>
            </a:r>
            <a:endParaRPr lang="en-US" altLang="zh-CN" sz="2400" dirty="0">
              <a:latin typeface="Times New Roman" panose="02020603050405020304" pitchFamily="18" charset="0"/>
            </a:endParaRPr>
          </a:p>
          <a:p>
            <a:pPr marL="0" indent="0" eaLnBrk="1" hangingPunct="1">
              <a:spcBef>
                <a:spcPct val="50000"/>
              </a:spcBef>
              <a:spcAft>
                <a:spcPts val="600"/>
              </a:spcAft>
              <a:buNone/>
            </a:pPr>
            <a:r>
              <a:rPr lang="zh-CN" altLang="en-US" sz="2400" dirty="0">
                <a:solidFill>
                  <a:srgbClr val="003399"/>
                </a:solidFill>
                <a:latin typeface="Times New Roman" panose="02020603050405020304" pitchFamily="18" charset="0"/>
              </a:rPr>
              <a:t>自顶向下分析常用的方法有：</a:t>
            </a:r>
            <a:endParaRPr lang="zh-CN" altLang="en-US" sz="2400" dirty="0">
              <a:solidFill>
                <a:srgbClr val="003399"/>
              </a:solidFill>
              <a:latin typeface="Times New Roman" panose="02020603050405020304" pitchFamily="18" charset="0"/>
            </a:endParaRPr>
          </a:p>
          <a:p>
            <a:pPr marL="0" indent="0" eaLnBrk="1" hangingPunct="1">
              <a:spcBef>
                <a:spcPct val="50000"/>
              </a:spcBef>
              <a:buNone/>
            </a:pPr>
            <a:r>
              <a:rPr lang="zh-CN" altLang="en-US" sz="2400" dirty="0">
                <a:solidFill>
                  <a:srgbClr val="CC3300"/>
                </a:solidFill>
                <a:latin typeface="Times New Roman" panose="02020603050405020304" pitchFamily="18" charset="0"/>
              </a:rPr>
              <a:t>递归下降分析： </a:t>
            </a:r>
            <a:r>
              <a:rPr lang="zh-CN" altLang="en-US" sz="2400" dirty="0">
                <a:latin typeface="Times New Roman" panose="02020603050405020304" pitchFamily="18" charset="0"/>
              </a:rPr>
              <a:t>利用程序设计语言的递归函数实现，每个函数</a:t>
            </a:r>
            <a:endParaRPr lang="zh-CN" altLang="en-US" sz="2400" dirty="0">
              <a:latin typeface="Times New Roman" panose="02020603050405020304" pitchFamily="18" charset="0"/>
            </a:endParaRPr>
          </a:p>
          <a:p>
            <a:pPr marL="0" indent="0" eaLnBrk="1" hangingPunct="1">
              <a:spcBef>
                <a:spcPct val="50000"/>
              </a:spcBef>
              <a:buNone/>
            </a:pPr>
            <a:r>
              <a:rPr lang="zh-CN" altLang="en-US" sz="2400" dirty="0">
                <a:latin typeface="Times New Roman" panose="02020603050405020304" pitchFamily="18" charset="0"/>
              </a:rPr>
              <a:t>对应文法的一个非终极符。</a:t>
            </a:r>
            <a:endParaRPr lang="zh-CN" altLang="en-US" sz="2400" dirty="0">
              <a:latin typeface="Times New Roman" panose="02020603050405020304" pitchFamily="18" charset="0"/>
            </a:endParaRPr>
          </a:p>
          <a:p>
            <a:pPr marL="0" indent="0" eaLnBrk="1" hangingPunct="1">
              <a:spcBef>
                <a:spcPct val="50000"/>
              </a:spcBef>
              <a:buNone/>
            </a:pPr>
            <a:r>
              <a:rPr lang="en-US" altLang="zh-CN" sz="2400" dirty="0">
                <a:solidFill>
                  <a:srgbClr val="CC3300"/>
                </a:solidFill>
                <a:latin typeface="Times New Roman" panose="02020603050405020304" pitchFamily="18" charset="0"/>
              </a:rPr>
              <a:t>LL( 1 )</a:t>
            </a:r>
            <a:r>
              <a:rPr lang="zh-CN" altLang="en-US" sz="2400" dirty="0">
                <a:solidFill>
                  <a:srgbClr val="CC3300"/>
                </a:solidFill>
                <a:latin typeface="Times New Roman" panose="02020603050405020304" pitchFamily="18" charset="0"/>
              </a:rPr>
              <a:t>分析：</a:t>
            </a:r>
            <a:r>
              <a:rPr lang="zh-CN" altLang="en-US" sz="2400" dirty="0">
                <a:latin typeface="Times New Roman" panose="02020603050405020304" pitchFamily="18" charset="0"/>
              </a:rPr>
              <a:t>由一张预测分析表和一个总控程序组成。预测分析</a:t>
            </a:r>
            <a:endParaRPr lang="zh-CN" altLang="en-US" sz="2400" dirty="0">
              <a:latin typeface="Times New Roman" panose="02020603050405020304" pitchFamily="18" charset="0"/>
            </a:endParaRPr>
          </a:p>
          <a:p>
            <a:pPr marL="0" indent="0" eaLnBrk="1" hangingPunct="1">
              <a:spcBef>
                <a:spcPct val="50000"/>
              </a:spcBef>
              <a:buNone/>
            </a:pPr>
            <a:r>
              <a:rPr lang="zh-CN" altLang="en-US" sz="2400" dirty="0">
                <a:latin typeface="Times New Roman" panose="02020603050405020304" pitchFamily="18" charset="0"/>
              </a:rPr>
              <a:t>表给出了当面临输入符号时，运用到非终极符的推导所选用的产</a:t>
            </a:r>
            <a:endParaRPr lang="zh-CN" altLang="en-US" sz="2400" dirty="0">
              <a:latin typeface="Times New Roman" panose="02020603050405020304" pitchFamily="18" charset="0"/>
            </a:endParaRPr>
          </a:p>
          <a:p>
            <a:pPr marL="0" indent="0" eaLnBrk="1" hangingPunct="1">
              <a:spcBef>
                <a:spcPct val="50000"/>
              </a:spcBef>
              <a:buNone/>
            </a:pPr>
            <a:r>
              <a:rPr lang="zh-CN" altLang="en-US" sz="2400" dirty="0">
                <a:latin typeface="Times New Roman" panose="02020603050405020304" pitchFamily="18" charset="0"/>
              </a:rPr>
              <a:t>生式。</a:t>
            </a:r>
            <a:endParaRPr lang="zh-CN" altLang="en-US"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94948">
                                            <p:txEl>
                                              <p:pRg st="0" end="0"/>
                                            </p:txEl>
                                          </p:spTgt>
                                        </p:tgtEl>
                                        <p:attrNameLst>
                                          <p:attrName>style.visibility</p:attrName>
                                        </p:attrNameLst>
                                      </p:cBhvr>
                                      <p:to>
                                        <p:strVal val="visible"/>
                                      </p:to>
                                    </p:set>
                                    <p:animEffect transition="in" filter="wipe(left)">
                                      <p:cBhvr>
                                        <p:cTn id="7" dur="500"/>
                                        <p:tgtEl>
                                          <p:spTgt spid="594948">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94948">
                                            <p:txEl>
                                              <p:pRg st="1" end="1"/>
                                            </p:txEl>
                                          </p:spTgt>
                                        </p:tgtEl>
                                        <p:attrNameLst>
                                          <p:attrName>style.visibility</p:attrName>
                                        </p:attrNameLst>
                                      </p:cBhvr>
                                      <p:to>
                                        <p:strVal val="visible"/>
                                      </p:to>
                                    </p:set>
                                    <p:animEffect transition="in" filter="wipe(left)">
                                      <p:cBhvr>
                                        <p:cTn id="11" dur="500"/>
                                        <p:tgtEl>
                                          <p:spTgt spid="59494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94948">
                                            <p:txEl>
                                              <p:pRg st="2" end="2"/>
                                            </p:txEl>
                                          </p:spTgt>
                                        </p:tgtEl>
                                        <p:attrNameLst>
                                          <p:attrName>style.visibility</p:attrName>
                                        </p:attrNameLst>
                                      </p:cBhvr>
                                      <p:to>
                                        <p:strVal val="visible"/>
                                      </p:to>
                                    </p:set>
                                    <p:animEffect transition="in" filter="wipe(left)">
                                      <p:cBhvr>
                                        <p:cTn id="16" dur="500"/>
                                        <p:tgtEl>
                                          <p:spTgt spid="594948">
                                            <p:txEl>
                                              <p:pRg st="2" end="2"/>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94948">
                                            <p:txEl>
                                              <p:pRg st="3" end="3"/>
                                            </p:txEl>
                                          </p:spTgt>
                                        </p:tgtEl>
                                        <p:attrNameLst>
                                          <p:attrName>style.visibility</p:attrName>
                                        </p:attrNameLst>
                                      </p:cBhvr>
                                      <p:to>
                                        <p:strVal val="visible"/>
                                      </p:to>
                                    </p:set>
                                    <p:animEffect transition="in" filter="wipe(left)">
                                      <p:cBhvr>
                                        <p:cTn id="20" dur="500"/>
                                        <p:tgtEl>
                                          <p:spTgt spid="594948">
                                            <p:txEl>
                                              <p:pRg st="3" end="3"/>
                                            </p:txEl>
                                          </p:spTgt>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594948">
                                            <p:txEl>
                                              <p:pRg st="4" end="4"/>
                                            </p:txEl>
                                          </p:spTgt>
                                        </p:tgtEl>
                                        <p:attrNameLst>
                                          <p:attrName>style.visibility</p:attrName>
                                        </p:attrNameLst>
                                      </p:cBhvr>
                                      <p:to>
                                        <p:strVal val="visible"/>
                                      </p:to>
                                    </p:set>
                                    <p:animEffect transition="in" filter="wipe(left)">
                                      <p:cBhvr>
                                        <p:cTn id="24" dur="500"/>
                                        <p:tgtEl>
                                          <p:spTgt spid="594948">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94948">
                                            <p:txEl>
                                              <p:pRg st="5" end="5"/>
                                            </p:txEl>
                                          </p:spTgt>
                                        </p:tgtEl>
                                        <p:attrNameLst>
                                          <p:attrName>style.visibility</p:attrName>
                                        </p:attrNameLst>
                                      </p:cBhvr>
                                      <p:to>
                                        <p:strVal val="visible"/>
                                      </p:to>
                                    </p:set>
                                    <p:animEffect transition="in" filter="wipe(left)">
                                      <p:cBhvr>
                                        <p:cTn id="29" dur="500"/>
                                        <p:tgtEl>
                                          <p:spTgt spid="594948">
                                            <p:txEl>
                                              <p:pRg st="5" end="5"/>
                                            </p:txEl>
                                          </p:spTgt>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594948">
                                            <p:txEl>
                                              <p:pRg st="6" end="6"/>
                                            </p:txEl>
                                          </p:spTgt>
                                        </p:tgtEl>
                                        <p:attrNameLst>
                                          <p:attrName>style.visibility</p:attrName>
                                        </p:attrNameLst>
                                      </p:cBhvr>
                                      <p:to>
                                        <p:strVal val="visible"/>
                                      </p:to>
                                    </p:set>
                                    <p:animEffect transition="in" filter="wipe(left)">
                                      <p:cBhvr>
                                        <p:cTn id="33" dur="500"/>
                                        <p:tgtEl>
                                          <p:spTgt spid="594948">
                                            <p:txEl>
                                              <p:pRg st="6" end="6"/>
                                            </p:txEl>
                                          </p:spTgt>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594948">
                                            <p:txEl>
                                              <p:pRg st="7" end="7"/>
                                            </p:txEl>
                                          </p:spTgt>
                                        </p:tgtEl>
                                        <p:attrNameLst>
                                          <p:attrName>style.visibility</p:attrName>
                                        </p:attrNameLst>
                                      </p:cBhvr>
                                      <p:to>
                                        <p:strVal val="visible"/>
                                      </p:to>
                                    </p:set>
                                    <p:animEffect transition="in" filter="wipe(left)">
                                      <p:cBhvr>
                                        <p:cTn id="37" dur="500"/>
                                        <p:tgtEl>
                                          <p:spTgt spid="59494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64CC6F55-C242-4604-98BE-00354CEA55BE}"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129027" name="Rectangle 2"/>
          <p:cNvSpPr>
            <a:spLocks noGrp="1" noChangeArrowheads="1"/>
          </p:cNvSpPr>
          <p:nvPr>
            <p:ph type="title"/>
          </p:nvPr>
        </p:nvSpPr>
        <p:spPr>
          <a:xfrm>
            <a:off x="684213" y="222250"/>
            <a:ext cx="7772400" cy="685800"/>
          </a:xfrm>
        </p:spPr>
        <p:txBody>
          <a:bodyPr/>
          <a:lstStyle/>
          <a:p>
            <a:pPr eaLnBrk="1" hangingPunct="1"/>
            <a:r>
              <a:rPr lang="en-US" altLang="zh-CN" sz="2900" b="1">
                <a:solidFill>
                  <a:srgbClr val="003399"/>
                </a:solidFill>
                <a:latin typeface="华文细黑" panose="02010600040101010101" pitchFamily="2" charset="-122"/>
              </a:rPr>
              <a:t>5.  </a:t>
            </a:r>
            <a:r>
              <a:rPr lang="zh-CN" altLang="en-US" sz="2900" b="1">
                <a:solidFill>
                  <a:srgbClr val="003399"/>
                </a:solidFill>
                <a:latin typeface="华文细黑" panose="02010600040101010101" pitchFamily="2" charset="-122"/>
              </a:rPr>
              <a:t>自顶向下语法分析总结</a:t>
            </a:r>
            <a:endParaRPr lang="zh-CN" altLang="en-US" sz="2900" b="1">
              <a:solidFill>
                <a:srgbClr val="003399"/>
              </a:solidFill>
              <a:latin typeface="华文细黑" panose="02010600040101010101" pitchFamily="2" charset="-122"/>
            </a:endParaRPr>
          </a:p>
        </p:txBody>
      </p:sp>
      <p:sp>
        <p:nvSpPr>
          <p:cNvPr id="129029" name="Text Box 5"/>
          <p:cNvSpPr txBox="1">
            <a:spLocks noChangeArrowheads="1"/>
          </p:cNvSpPr>
          <p:nvPr/>
        </p:nvSpPr>
        <p:spPr bwMode="auto">
          <a:xfrm>
            <a:off x="611188" y="1341438"/>
            <a:ext cx="504825"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zh-CN" altLang="en-US" sz="2400" dirty="0">
                <a:solidFill>
                  <a:srgbClr val="002060"/>
                </a:solidFill>
                <a:latin typeface="Times New Roman" panose="02020603050405020304" pitchFamily="18" charset="0"/>
              </a:rPr>
              <a:t>自</a:t>
            </a:r>
            <a:endParaRPr lang="zh-CN" altLang="en-US" sz="2400" dirty="0">
              <a:solidFill>
                <a:srgbClr val="002060"/>
              </a:solidFill>
              <a:latin typeface="Times New Roman" panose="02020603050405020304" pitchFamily="18" charset="0"/>
            </a:endParaRPr>
          </a:p>
          <a:p>
            <a:pPr eaLnBrk="1" hangingPunct="1">
              <a:spcBef>
                <a:spcPct val="50000"/>
              </a:spcBef>
              <a:buNone/>
            </a:pPr>
            <a:r>
              <a:rPr lang="zh-CN" altLang="en-US" sz="2400" dirty="0">
                <a:solidFill>
                  <a:srgbClr val="002060"/>
                </a:solidFill>
                <a:latin typeface="Times New Roman" panose="02020603050405020304" pitchFamily="18" charset="0"/>
              </a:rPr>
              <a:t>顶</a:t>
            </a:r>
            <a:endParaRPr lang="zh-CN" altLang="en-US" sz="2400" dirty="0">
              <a:solidFill>
                <a:srgbClr val="002060"/>
              </a:solidFill>
              <a:latin typeface="Times New Roman" panose="02020603050405020304" pitchFamily="18" charset="0"/>
            </a:endParaRPr>
          </a:p>
          <a:p>
            <a:pPr eaLnBrk="1" hangingPunct="1">
              <a:spcBef>
                <a:spcPct val="50000"/>
              </a:spcBef>
              <a:buNone/>
            </a:pPr>
            <a:r>
              <a:rPr lang="zh-CN" altLang="en-US" sz="2400" dirty="0">
                <a:solidFill>
                  <a:srgbClr val="002060"/>
                </a:solidFill>
                <a:latin typeface="Times New Roman" panose="02020603050405020304" pitchFamily="18" charset="0"/>
              </a:rPr>
              <a:t>向</a:t>
            </a:r>
            <a:endParaRPr lang="zh-CN" altLang="en-US" sz="2400" dirty="0">
              <a:solidFill>
                <a:srgbClr val="002060"/>
              </a:solidFill>
              <a:latin typeface="Times New Roman" panose="02020603050405020304" pitchFamily="18" charset="0"/>
            </a:endParaRPr>
          </a:p>
          <a:p>
            <a:pPr eaLnBrk="1" hangingPunct="1">
              <a:spcBef>
                <a:spcPct val="50000"/>
              </a:spcBef>
              <a:buNone/>
            </a:pPr>
            <a:r>
              <a:rPr lang="zh-CN" altLang="en-US" sz="2400" dirty="0">
                <a:solidFill>
                  <a:srgbClr val="002060"/>
                </a:solidFill>
                <a:latin typeface="Times New Roman" panose="02020603050405020304" pitchFamily="18" charset="0"/>
              </a:rPr>
              <a:t>下</a:t>
            </a:r>
            <a:endParaRPr lang="zh-CN" altLang="en-US" sz="2400" dirty="0">
              <a:solidFill>
                <a:srgbClr val="002060"/>
              </a:solidFill>
              <a:latin typeface="Times New Roman" panose="02020603050405020304" pitchFamily="18" charset="0"/>
            </a:endParaRPr>
          </a:p>
          <a:p>
            <a:pPr eaLnBrk="1" hangingPunct="1">
              <a:spcBef>
                <a:spcPct val="50000"/>
              </a:spcBef>
              <a:buNone/>
            </a:pPr>
            <a:r>
              <a:rPr lang="zh-CN" altLang="en-US" sz="2400" dirty="0">
                <a:solidFill>
                  <a:srgbClr val="002060"/>
                </a:solidFill>
                <a:latin typeface="Times New Roman" panose="02020603050405020304" pitchFamily="18" charset="0"/>
              </a:rPr>
              <a:t>语</a:t>
            </a:r>
            <a:endParaRPr lang="zh-CN" altLang="en-US" sz="2400" dirty="0">
              <a:solidFill>
                <a:srgbClr val="002060"/>
              </a:solidFill>
              <a:latin typeface="Times New Roman" panose="02020603050405020304" pitchFamily="18" charset="0"/>
            </a:endParaRPr>
          </a:p>
          <a:p>
            <a:pPr eaLnBrk="1" hangingPunct="1">
              <a:spcBef>
                <a:spcPct val="50000"/>
              </a:spcBef>
              <a:buNone/>
            </a:pPr>
            <a:r>
              <a:rPr lang="zh-CN" altLang="en-US" sz="2400" dirty="0">
                <a:solidFill>
                  <a:srgbClr val="002060"/>
                </a:solidFill>
                <a:latin typeface="Times New Roman" panose="02020603050405020304" pitchFamily="18" charset="0"/>
              </a:rPr>
              <a:t>法</a:t>
            </a:r>
            <a:endParaRPr lang="zh-CN" altLang="en-US" sz="2400" dirty="0">
              <a:solidFill>
                <a:srgbClr val="002060"/>
              </a:solidFill>
              <a:latin typeface="Times New Roman" panose="02020603050405020304" pitchFamily="18" charset="0"/>
            </a:endParaRPr>
          </a:p>
          <a:p>
            <a:pPr eaLnBrk="1" hangingPunct="1">
              <a:spcBef>
                <a:spcPct val="50000"/>
              </a:spcBef>
              <a:buNone/>
            </a:pPr>
            <a:r>
              <a:rPr lang="zh-CN" altLang="en-US" sz="2400" dirty="0">
                <a:solidFill>
                  <a:srgbClr val="002060"/>
                </a:solidFill>
                <a:latin typeface="Times New Roman" panose="02020603050405020304" pitchFamily="18" charset="0"/>
              </a:rPr>
              <a:t>分</a:t>
            </a:r>
            <a:endParaRPr lang="zh-CN" altLang="en-US" sz="2400" dirty="0">
              <a:solidFill>
                <a:srgbClr val="002060"/>
              </a:solidFill>
              <a:latin typeface="Times New Roman" panose="02020603050405020304" pitchFamily="18" charset="0"/>
            </a:endParaRPr>
          </a:p>
          <a:p>
            <a:pPr eaLnBrk="1" hangingPunct="1">
              <a:spcBef>
                <a:spcPct val="50000"/>
              </a:spcBef>
              <a:buNone/>
            </a:pPr>
            <a:r>
              <a:rPr lang="zh-CN" altLang="en-US" sz="2400" dirty="0">
                <a:solidFill>
                  <a:srgbClr val="002060"/>
                </a:solidFill>
                <a:latin typeface="Times New Roman" panose="02020603050405020304" pitchFamily="18" charset="0"/>
              </a:rPr>
              <a:t>析</a:t>
            </a:r>
            <a:endParaRPr lang="zh-CN" altLang="en-US" sz="2400" dirty="0">
              <a:solidFill>
                <a:srgbClr val="002060"/>
              </a:solidFill>
              <a:latin typeface="Times New Roman" panose="02020603050405020304" pitchFamily="18" charset="0"/>
            </a:endParaRPr>
          </a:p>
        </p:txBody>
      </p:sp>
      <p:sp>
        <p:nvSpPr>
          <p:cNvPr id="129030" name="AutoShape 6"/>
          <p:cNvSpPr/>
          <p:nvPr/>
        </p:nvSpPr>
        <p:spPr bwMode="auto">
          <a:xfrm>
            <a:off x="1403350" y="1341438"/>
            <a:ext cx="504825" cy="4464050"/>
          </a:xfrm>
          <a:prstGeom prst="leftBrace">
            <a:avLst>
              <a:gd name="adj1" fmla="val 73690"/>
              <a:gd name="adj2" fmla="val 50000"/>
            </a:avLst>
          </a:prstGeom>
          <a:noFill/>
          <a:ln w="952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endParaRPr kumimoji="0" lang="zh-CN" altLang="en-US" sz="2400" b="0">
              <a:latin typeface="Times New Roman" panose="02020603050405020304" pitchFamily="18" charset="0"/>
            </a:endParaRPr>
          </a:p>
        </p:txBody>
      </p:sp>
      <p:sp>
        <p:nvSpPr>
          <p:cNvPr id="129031" name="Text Box 7"/>
          <p:cNvSpPr txBox="1">
            <a:spLocks noChangeArrowheads="1"/>
          </p:cNvSpPr>
          <p:nvPr/>
        </p:nvSpPr>
        <p:spPr bwMode="auto">
          <a:xfrm>
            <a:off x="1835150" y="1341438"/>
            <a:ext cx="42481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zh-CN" altLang="en-US" sz="2400" dirty="0">
                <a:solidFill>
                  <a:srgbClr val="FF3300"/>
                </a:solidFill>
                <a:latin typeface="Times New Roman" panose="02020603050405020304" pitchFamily="18" charset="0"/>
              </a:rPr>
              <a:t>确定</a:t>
            </a:r>
            <a:r>
              <a:rPr lang="zh-CN" altLang="en-US" sz="2400" dirty="0">
                <a:solidFill>
                  <a:schemeClr val="accent6">
                    <a:lumMod val="75000"/>
                  </a:schemeClr>
                </a:solidFill>
                <a:latin typeface="Times New Roman" panose="02020603050405020304" pitchFamily="18" charset="0"/>
              </a:rPr>
              <a:t>的自顶向下语法分析</a:t>
            </a:r>
            <a:endParaRPr lang="zh-CN" altLang="en-US" sz="2400" dirty="0">
              <a:solidFill>
                <a:schemeClr val="accent6">
                  <a:lumMod val="75000"/>
                </a:schemeClr>
              </a:solidFill>
              <a:latin typeface="Times New Roman" panose="02020603050405020304" pitchFamily="18" charset="0"/>
            </a:endParaRPr>
          </a:p>
          <a:p>
            <a:pPr eaLnBrk="1" hangingPunct="1">
              <a:spcBef>
                <a:spcPct val="50000"/>
              </a:spcBef>
              <a:buNone/>
            </a:pPr>
            <a:r>
              <a:rPr lang="zh-CN" altLang="en-US" sz="2400" dirty="0">
                <a:solidFill>
                  <a:schemeClr val="accent6">
                    <a:lumMod val="75000"/>
                  </a:schemeClr>
                </a:solidFill>
                <a:latin typeface="Times New Roman" panose="02020603050405020304" pitchFamily="18" charset="0"/>
              </a:rPr>
              <a:t>（消除左递归和回溯）</a:t>
            </a:r>
            <a:endParaRPr lang="zh-CN" altLang="en-US" sz="2400" dirty="0">
              <a:solidFill>
                <a:schemeClr val="accent6">
                  <a:lumMod val="75000"/>
                </a:schemeClr>
              </a:solidFill>
              <a:latin typeface="Times New Roman" panose="02020603050405020304" pitchFamily="18" charset="0"/>
            </a:endParaRPr>
          </a:p>
        </p:txBody>
      </p:sp>
      <p:sp>
        <p:nvSpPr>
          <p:cNvPr id="129032" name="AutoShape 8"/>
          <p:cNvSpPr/>
          <p:nvPr/>
        </p:nvSpPr>
        <p:spPr bwMode="auto">
          <a:xfrm>
            <a:off x="5292725" y="1196975"/>
            <a:ext cx="863600" cy="1871663"/>
          </a:xfrm>
          <a:prstGeom prst="leftBrace">
            <a:avLst>
              <a:gd name="adj1" fmla="val 18061"/>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endParaRPr kumimoji="0" lang="zh-CN" altLang="en-US" sz="2400" b="0">
              <a:latin typeface="Times New Roman" panose="02020603050405020304" pitchFamily="18" charset="0"/>
            </a:endParaRPr>
          </a:p>
        </p:txBody>
      </p:sp>
      <p:sp>
        <p:nvSpPr>
          <p:cNvPr id="129033" name="Text Box 9"/>
          <p:cNvSpPr txBox="1">
            <a:spLocks noChangeArrowheads="1"/>
          </p:cNvSpPr>
          <p:nvPr/>
        </p:nvSpPr>
        <p:spPr bwMode="auto">
          <a:xfrm>
            <a:off x="6156325" y="1000919"/>
            <a:ext cx="2376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zh-CN" altLang="en-US" sz="2800" dirty="0">
                <a:solidFill>
                  <a:srgbClr val="CC3300"/>
                </a:solidFill>
                <a:latin typeface="Times New Roman" panose="02020603050405020304" pitchFamily="18" charset="0"/>
              </a:rPr>
              <a:t>递归下降分析</a:t>
            </a:r>
            <a:endParaRPr lang="zh-CN" altLang="en-US" sz="2800" dirty="0">
              <a:solidFill>
                <a:srgbClr val="CC3300"/>
              </a:solidFill>
              <a:latin typeface="Times New Roman" panose="02020603050405020304" pitchFamily="18" charset="0"/>
            </a:endParaRPr>
          </a:p>
        </p:txBody>
      </p:sp>
      <p:sp>
        <p:nvSpPr>
          <p:cNvPr id="129034" name="Text Box 10"/>
          <p:cNvSpPr txBox="1">
            <a:spLocks noChangeArrowheads="1"/>
          </p:cNvSpPr>
          <p:nvPr/>
        </p:nvSpPr>
        <p:spPr bwMode="auto">
          <a:xfrm>
            <a:off x="6166375" y="2463050"/>
            <a:ext cx="2736850" cy="1018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ts val="500"/>
              </a:spcBef>
              <a:buNone/>
            </a:pPr>
            <a:r>
              <a:rPr lang="zh-CN" altLang="en-US" sz="2800" dirty="0">
                <a:solidFill>
                  <a:srgbClr val="FF3300"/>
                </a:solidFill>
                <a:latin typeface="Times New Roman" panose="02020603050405020304" pitchFamily="18" charset="0"/>
              </a:rPr>
              <a:t>预测分析法</a:t>
            </a:r>
            <a:endParaRPr lang="zh-CN" altLang="en-US" sz="2800" dirty="0">
              <a:solidFill>
                <a:srgbClr val="FF3300"/>
              </a:solidFill>
              <a:latin typeface="Times New Roman" panose="02020603050405020304" pitchFamily="18" charset="0"/>
            </a:endParaRPr>
          </a:p>
          <a:p>
            <a:pPr eaLnBrk="1" hangingPunct="1">
              <a:spcBef>
                <a:spcPts val="500"/>
              </a:spcBef>
              <a:buNone/>
            </a:pPr>
            <a:r>
              <a:rPr lang="zh-CN" altLang="en-US" sz="2800" dirty="0">
                <a:solidFill>
                  <a:srgbClr val="FF3300"/>
                </a:solidFill>
                <a:latin typeface="Times New Roman" panose="02020603050405020304" pitchFamily="18" charset="0"/>
              </a:rPr>
              <a:t>（ </a:t>
            </a:r>
            <a:r>
              <a:rPr lang="en-US" altLang="zh-CN" sz="2800" dirty="0">
                <a:solidFill>
                  <a:srgbClr val="FF3300"/>
                </a:solidFill>
                <a:latin typeface="Times New Roman" panose="02020603050405020304" pitchFamily="18" charset="0"/>
              </a:rPr>
              <a:t>LL (1)  </a:t>
            </a:r>
            <a:r>
              <a:rPr lang="zh-CN" altLang="en-US" sz="2800" dirty="0">
                <a:solidFill>
                  <a:srgbClr val="FF3300"/>
                </a:solidFill>
                <a:latin typeface="Times New Roman" panose="02020603050405020304" pitchFamily="18" charset="0"/>
              </a:rPr>
              <a:t>）</a:t>
            </a:r>
            <a:endParaRPr lang="zh-CN" altLang="en-US" sz="2800" dirty="0">
              <a:solidFill>
                <a:srgbClr val="FF3300"/>
              </a:solidFill>
              <a:latin typeface="Times New Roman" panose="02020603050405020304" pitchFamily="18" charset="0"/>
            </a:endParaRPr>
          </a:p>
        </p:txBody>
      </p:sp>
      <p:sp>
        <p:nvSpPr>
          <p:cNvPr id="129035" name="Text Box 11"/>
          <p:cNvSpPr txBox="1">
            <a:spLocks noChangeArrowheads="1"/>
          </p:cNvSpPr>
          <p:nvPr/>
        </p:nvSpPr>
        <p:spPr bwMode="auto">
          <a:xfrm>
            <a:off x="1835150" y="4365625"/>
            <a:ext cx="416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zh-CN" altLang="en-US" sz="2400" dirty="0">
                <a:solidFill>
                  <a:schemeClr val="accent6">
                    <a:lumMod val="75000"/>
                  </a:schemeClr>
                </a:solidFill>
                <a:latin typeface="Times New Roman" panose="02020603050405020304" pitchFamily="18" charset="0"/>
              </a:rPr>
              <a:t>非确定的自顶向下语法分析   </a:t>
            </a:r>
            <a:endParaRPr lang="zh-CN" altLang="en-US" sz="2400" dirty="0">
              <a:solidFill>
                <a:schemeClr val="accent6">
                  <a:lumMod val="75000"/>
                </a:schemeClr>
              </a:solidFill>
              <a:latin typeface="Times New Roman" panose="02020603050405020304" pitchFamily="18" charset="0"/>
            </a:endParaRPr>
          </a:p>
        </p:txBody>
      </p:sp>
      <p:sp>
        <p:nvSpPr>
          <p:cNvPr id="129036" name="矩形 11"/>
          <p:cNvSpPr>
            <a:spLocks noChangeArrowheads="1"/>
          </p:cNvSpPr>
          <p:nvPr/>
        </p:nvSpPr>
        <p:spPr bwMode="auto">
          <a:xfrm>
            <a:off x="1835696" y="4929188"/>
            <a:ext cx="662473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ts val="0"/>
              </a:spcBef>
              <a:buNone/>
            </a:pPr>
            <a:r>
              <a:rPr kumimoji="0" lang="zh-CN" altLang="en-US" sz="2400" dirty="0">
                <a:latin typeface="Times New Roman" panose="02020603050405020304" pitchFamily="18" charset="0"/>
              </a:rPr>
              <a:t>主要缺点：不能处理左递归、复杂的回溯技术、回溯导致语义工作推倒重来、难以报告出错的</a:t>
            </a:r>
            <a:endParaRPr kumimoji="0" lang="en-US" altLang="zh-CN" sz="2400" dirty="0">
              <a:latin typeface="Times New Roman" panose="02020603050405020304" pitchFamily="18" charset="0"/>
            </a:endParaRPr>
          </a:p>
          <a:p>
            <a:pPr algn="ctr">
              <a:spcBef>
                <a:spcPts val="0"/>
              </a:spcBef>
              <a:buNone/>
            </a:pPr>
            <a:r>
              <a:rPr kumimoji="0" lang="zh-CN" altLang="en-US" sz="2400" dirty="0">
                <a:latin typeface="Times New Roman" panose="02020603050405020304" pitchFamily="18" charset="0"/>
              </a:rPr>
              <a:t>确切位置。在实际应用中价值不大，效率很低。                 </a:t>
            </a:r>
            <a:endParaRPr kumimoji="0" lang="zh-CN" altLang="en-US" sz="2400" dirty="0">
              <a:latin typeface="Times New Roman" panose="02020603050405020304" pitchFamily="18"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DD492AFA-02CB-4769-8B5A-37C83BD4D5B7}"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130051" name="Rectangle 2"/>
          <p:cNvSpPr>
            <a:spLocks noGrp="1" noChangeArrowheads="1"/>
          </p:cNvSpPr>
          <p:nvPr>
            <p:ph type="title"/>
          </p:nvPr>
        </p:nvSpPr>
        <p:spPr>
          <a:xfrm>
            <a:off x="611188" y="260350"/>
            <a:ext cx="7772400" cy="685800"/>
          </a:xfrm>
        </p:spPr>
        <p:txBody>
          <a:bodyPr/>
          <a:lstStyle/>
          <a:p>
            <a:pPr eaLnBrk="1" hangingPunct="1"/>
            <a:r>
              <a:rPr lang="en-US" altLang="zh-CN" sz="2900" b="1">
                <a:solidFill>
                  <a:srgbClr val="003399"/>
                </a:solidFill>
                <a:latin typeface="华文细黑" panose="02010600040101010101" pitchFamily="2" charset="-122"/>
              </a:rPr>
              <a:t>5.  </a:t>
            </a:r>
            <a:r>
              <a:rPr lang="zh-CN" altLang="en-US" sz="2900" b="1">
                <a:solidFill>
                  <a:srgbClr val="003399"/>
                </a:solidFill>
                <a:latin typeface="华文细黑" panose="02010600040101010101" pitchFamily="2" charset="-122"/>
              </a:rPr>
              <a:t>自顶向下语法分析总结</a:t>
            </a:r>
            <a:endParaRPr lang="zh-CN" altLang="en-US" sz="2900" b="1">
              <a:solidFill>
                <a:srgbClr val="003399"/>
              </a:solidFill>
              <a:latin typeface="华文细黑" panose="02010600040101010101" pitchFamily="2" charset="-122"/>
            </a:endParaRPr>
          </a:p>
        </p:txBody>
      </p:sp>
      <p:sp>
        <p:nvSpPr>
          <p:cNvPr id="130053" name="Text Box 5"/>
          <p:cNvSpPr txBox="1">
            <a:spLocks noChangeArrowheads="1"/>
          </p:cNvSpPr>
          <p:nvPr/>
        </p:nvSpPr>
        <p:spPr bwMode="auto">
          <a:xfrm>
            <a:off x="539750" y="1700213"/>
            <a:ext cx="8135938" cy="4598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lnSpc>
                <a:spcPct val="120000"/>
              </a:lnSpc>
              <a:spcBef>
                <a:spcPct val="50000"/>
              </a:spcBef>
              <a:buNone/>
            </a:pPr>
            <a:r>
              <a:rPr lang="zh-CN" altLang="en-US" sz="2400" dirty="0">
                <a:latin typeface="Times New Roman" panose="02020603050405020304" pitchFamily="18" charset="0"/>
              </a:rPr>
              <a:t>递归下降分析方法实用性强，便于手工编写语法分析器。</a:t>
            </a:r>
            <a:endParaRPr lang="zh-CN" altLang="en-US" sz="2400" dirty="0">
              <a:latin typeface="Times New Roman" panose="02020603050405020304" pitchFamily="18" charset="0"/>
            </a:endParaRPr>
          </a:p>
          <a:p>
            <a:pPr eaLnBrk="1" hangingPunct="1">
              <a:lnSpc>
                <a:spcPct val="120000"/>
              </a:lnSpc>
              <a:spcBef>
                <a:spcPct val="50000"/>
              </a:spcBef>
              <a:buNone/>
            </a:pPr>
            <a:endParaRPr lang="en-US" altLang="zh-CN" sz="2400" dirty="0">
              <a:latin typeface="Times New Roman" panose="02020603050405020304" pitchFamily="18" charset="0"/>
            </a:endParaRPr>
          </a:p>
          <a:p>
            <a:pPr eaLnBrk="1" hangingPunct="1">
              <a:lnSpc>
                <a:spcPct val="120000"/>
              </a:lnSpc>
              <a:spcBef>
                <a:spcPts val="0"/>
              </a:spcBef>
              <a:buNone/>
            </a:pPr>
            <a:r>
              <a:rPr lang="en-US" altLang="zh-CN" sz="2400" dirty="0">
                <a:latin typeface="Times New Roman" panose="02020603050405020304" pitchFamily="18" charset="0"/>
              </a:rPr>
              <a:t>LL (1)</a:t>
            </a:r>
            <a:r>
              <a:rPr lang="zh-CN" altLang="en-US" sz="2400" dirty="0">
                <a:latin typeface="Times New Roman" panose="02020603050405020304" pitchFamily="18" charset="0"/>
              </a:rPr>
              <a:t>分析法在实际中不常用，</a:t>
            </a:r>
            <a:endParaRPr lang="en-US" altLang="zh-CN" sz="2400" dirty="0">
              <a:latin typeface="Times New Roman" panose="02020603050405020304" pitchFamily="18" charset="0"/>
            </a:endParaRPr>
          </a:p>
          <a:p>
            <a:pPr eaLnBrk="1" hangingPunct="1">
              <a:lnSpc>
                <a:spcPct val="120000"/>
              </a:lnSpc>
              <a:spcBef>
                <a:spcPts val="0"/>
              </a:spcBef>
              <a:buNone/>
            </a:pPr>
            <a:r>
              <a:rPr lang="zh-CN" altLang="en-US" sz="2400" dirty="0">
                <a:latin typeface="Times New Roman" panose="02020603050405020304" pitchFamily="18" charset="0"/>
              </a:rPr>
              <a:t>但给出了一些重要、形式化的定义，</a:t>
            </a:r>
            <a:endParaRPr lang="en-US" altLang="zh-CN" sz="2400" dirty="0">
              <a:latin typeface="Times New Roman" panose="02020603050405020304" pitchFamily="18" charset="0"/>
            </a:endParaRPr>
          </a:p>
          <a:p>
            <a:pPr eaLnBrk="1" hangingPunct="1">
              <a:lnSpc>
                <a:spcPct val="120000"/>
              </a:lnSpc>
              <a:spcBef>
                <a:spcPts val="0"/>
              </a:spcBef>
              <a:buNone/>
            </a:pPr>
            <a:r>
              <a:rPr lang="zh-CN" altLang="en-US" sz="2400" dirty="0">
                <a:latin typeface="Times New Roman" panose="02020603050405020304" pitchFamily="18" charset="0"/>
              </a:rPr>
              <a:t>用于指导歧义文法的改造、文法左递归和回溯的消除。</a:t>
            </a:r>
            <a:endParaRPr lang="en-US" altLang="zh-CN" sz="2400" dirty="0">
              <a:latin typeface="Times New Roman" panose="02020603050405020304" pitchFamily="18" charset="0"/>
            </a:endParaRPr>
          </a:p>
          <a:p>
            <a:pPr eaLnBrk="1" hangingPunct="1">
              <a:lnSpc>
                <a:spcPct val="120000"/>
              </a:lnSpc>
              <a:spcBef>
                <a:spcPts val="0"/>
              </a:spcBef>
              <a:buNone/>
            </a:pPr>
            <a:r>
              <a:rPr lang="zh-CN" altLang="en-US" sz="2400" dirty="0">
                <a:latin typeface="Times New Roman" panose="02020603050405020304" pitchFamily="18" charset="0"/>
              </a:rPr>
              <a:t>为学习更强大和复杂的</a:t>
            </a:r>
            <a:r>
              <a:rPr lang="en-US" altLang="zh-CN" sz="2400" dirty="0">
                <a:latin typeface="Times New Roman" panose="02020603050405020304" pitchFamily="18" charset="0"/>
              </a:rPr>
              <a:t>LR</a:t>
            </a:r>
            <a:r>
              <a:rPr lang="zh-CN" altLang="en-US" sz="2400" dirty="0">
                <a:latin typeface="Times New Roman" panose="02020603050405020304" pitchFamily="18" charset="0"/>
              </a:rPr>
              <a:t>分析法做准备。</a:t>
            </a:r>
            <a:endParaRPr lang="zh-CN" altLang="en-US" sz="2400" dirty="0">
              <a:latin typeface="Times New Roman" panose="02020603050405020304" pitchFamily="18" charset="0"/>
            </a:endParaRPr>
          </a:p>
          <a:p>
            <a:pPr eaLnBrk="1" hangingPunct="1">
              <a:spcBef>
                <a:spcPct val="50000"/>
              </a:spcBef>
              <a:buNone/>
            </a:pPr>
            <a:endParaRPr lang="zh-CN" altLang="en-US" sz="2400" dirty="0">
              <a:solidFill>
                <a:schemeClr val="accent2"/>
              </a:solidFill>
              <a:latin typeface="Times New Roman" panose="02020603050405020304" pitchFamily="18" charset="0"/>
            </a:endParaRPr>
          </a:p>
          <a:p>
            <a:pPr eaLnBrk="1" hangingPunct="1">
              <a:spcBef>
                <a:spcPct val="50000"/>
              </a:spcBef>
              <a:buNone/>
            </a:pPr>
            <a:endParaRPr lang="zh-CN" altLang="en-US" sz="2400" dirty="0">
              <a:solidFill>
                <a:schemeClr val="accent2"/>
              </a:solidFill>
              <a:latin typeface="Times New Roman" panose="02020603050405020304" pitchFamily="18" charset="0"/>
            </a:endParaRPr>
          </a:p>
          <a:p>
            <a:pPr eaLnBrk="1" hangingPunct="1">
              <a:spcBef>
                <a:spcPct val="50000"/>
              </a:spcBef>
              <a:buNone/>
            </a:pPr>
            <a:endParaRPr lang="zh-CN" altLang="en-US" sz="2400" b="0" dirty="0">
              <a:latin typeface="Times New Roman" panose="02020603050405020304" pitchFamily="18"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E0ACFFA1-CAE0-4E35-B592-FA107D469DFF}"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598019" name="Rectangle 3"/>
          <p:cNvSpPr>
            <a:spLocks noGrp="1" noChangeArrowheads="1"/>
          </p:cNvSpPr>
          <p:nvPr>
            <p:ph type="body" idx="1"/>
          </p:nvPr>
        </p:nvSpPr>
        <p:spPr>
          <a:xfrm>
            <a:off x="457200" y="1124744"/>
            <a:ext cx="8229600" cy="4530725"/>
          </a:xfrm>
        </p:spPr>
        <p:txBody>
          <a:bodyPr/>
          <a:lstStyle/>
          <a:p>
            <a:pPr eaLnBrk="1" hangingPunct="1">
              <a:lnSpc>
                <a:spcPct val="150000"/>
              </a:lnSpc>
            </a:pPr>
            <a:r>
              <a:rPr lang="en-US" altLang="zh-CN" sz="2600" b="1" dirty="0"/>
              <a:t>60</a:t>
            </a:r>
            <a:r>
              <a:rPr lang="zh-CN" altLang="en-US" sz="2600" b="1" dirty="0"/>
              <a:t>年代以来，上下文无关文法在编译技术中扮演着重要角色。它能把语法分析器的实现从一种费时的、不独特的设计工作转变成一种能够很快完成的工作</a:t>
            </a:r>
            <a:endParaRPr lang="zh-CN" altLang="en-US" sz="2600" b="1" dirty="0"/>
          </a:p>
          <a:p>
            <a:pPr eaLnBrk="1" hangingPunct="1">
              <a:lnSpc>
                <a:spcPct val="150000"/>
              </a:lnSpc>
            </a:pPr>
            <a:r>
              <a:rPr lang="en-US" altLang="zh-CN" sz="2600" b="1" dirty="0"/>
              <a:t>CFG</a:t>
            </a:r>
            <a:r>
              <a:rPr lang="zh-CN" altLang="en-US" sz="2600" b="1" dirty="0"/>
              <a:t>也被用来描述文档格式</a:t>
            </a:r>
            <a:r>
              <a:rPr lang="en-US" altLang="zh-CN" sz="2600" b="1" dirty="0"/>
              <a:t>XML</a:t>
            </a:r>
            <a:r>
              <a:rPr lang="zh-CN" altLang="en-US" sz="2600" b="1" dirty="0"/>
              <a:t>中使用的</a:t>
            </a:r>
            <a:r>
              <a:rPr lang="en-US" altLang="zh-CN" sz="2600" b="1" dirty="0"/>
              <a:t>DTD</a:t>
            </a:r>
            <a:r>
              <a:rPr lang="zh-CN" altLang="en-US" sz="2600" b="1" dirty="0"/>
              <a:t>（文档类型定义），用来描述</a:t>
            </a:r>
            <a:r>
              <a:rPr lang="en-US" altLang="zh-CN" sz="2600" b="1" dirty="0"/>
              <a:t>Web</a:t>
            </a:r>
            <a:r>
              <a:rPr lang="zh-CN" altLang="en-US" sz="2600" b="1" dirty="0"/>
              <a:t>上的信息交换格式。</a:t>
            </a:r>
            <a:endParaRPr lang="zh-CN" altLang="en-US" sz="2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98019">
                                            <p:txEl>
                                              <p:pRg st="1" end="1"/>
                                            </p:txEl>
                                          </p:spTgt>
                                        </p:tgtEl>
                                        <p:attrNameLst>
                                          <p:attrName>style.visibility</p:attrName>
                                        </p:attrNameLst>
                                      </p:cBhvr>
                                      <p:to>
                                        <p:strVal val="visible"/>
                                      </p:to>
                                    </p:set>
                                    <p:animEffect transition="in" filter="wipe(up)">
                                      <p:cBhvr>
                                        <p:cTn id="7" dur="500"/>
                                        <p:tgtEl>
                                          <p:spTgt spid="5980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FA163C86-BAE8-4FCA-804B-AB45D8FD5331}"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481283" name="Rectangle 3"/>
          <p:cNvSpPr>
            <a:spLocks noGrp="1" noChangeArrowheads="1"/>
          </p:cNvSpPr>
          <p:nvPr>
            <p:ph type="body" idx="1"/>
          </p:nvPr>
        </p:nvSpPr>
        <p:spPr>
          <a:xfrm>
            <a:off x="500063" y="404813"/>
            <a:ext cx="8229600" cy="5400675"/>
          </a:xfrm>
        </p:spPr>
        <p:txBody>
          <a:bodyPr/>
          <a:lstStyle/>
          <a:p>
            <a:pPr marL="0" indent="0" eaLnBrk="1" hangingPunct="1">
              <a:lnSpc>
                <a:spcPct val="140000"/>
              </a:lnSpc>
              <a:buNone/>
            </a:pPr>
            <a:r>
              <a:rPr lang="zh-CN" altLang="en-US" sz="2600" b="1" dirty="0">
                <a:latin typeface="Times New Roman" panose="02020603050405020304" pitchFamily="18" charset="0"/>
                <a:cs typeface="Times New Roman" panose="02020603050405020304" pitchFamily="18" charset="0"/>
              </a:rPr>
              <a:t>等价的自动机</a:t>
            </a:r>
            <a:r>
              <a:rPr lang="en-US" altLang="zh-CN" sz="2600" b="1" dirty="0">
                <a:latin typeface="Times New Roman" panose="02020603050405020304" pitchFamily="18" charset="0"/>
                <a:cs typeface="Times New Roman" panose="02020603050405020304" pitchFamily="18" charset="0"/>
              </a:rPr>
              <a:t>-PDA</a:t>
            </a:r>
            <a:r>
              <a:rPr lang="zh-CN" altLang="en-US" sz="2600" b="1" dirty="0">
                <a:latin typeface="Times New Roman" panose="02020603050405020304" pitchFamily="18" charset="0"/>
                <a:cs typeface="Times New Roman" panose="02020603050405020304" pitchFamily="18" charset="0"/>
              </a:rPr>
              <a:t>，其描述并且只描述所有的上下文无关语言。</a:t>
            </a:r>
            <a:endParaRPr lang="zh-CN" altLang="en-US" sz="2600" b="1" dirty="0">
              <a:latin typeface="Times New Roman" panose="02020603050405020304" pitchFamily="18" charset="0"/>
              <a:cs typeface="Times New Roman" panose="02020603050405020304" pitchFamily="18" charset="0"/>
            </a:endParaRPr>
          </a:p>
          <a:p>
            <a:pPr marL="0" indent="0" eaLnBrk="1" hangingPunct="1">
              <a:lnSpc>
                <a:spcPct val="140000"/>
              </a:lnSpc>
              <a:buNone/>
            </a:pPr>
            <a:r>
              <a:rPr lang="zh-CN" altLang="en-US" sz="2600" b="1" dirty="0">
                <a:latin typeface="Times New Roman" panose="02020603050405020304" pitchFamily="18" charset="0"/>
                <a:cs typeface="Times New Roman" panose="02020603050405020304" pitchFamily="18" charset="0"/>
              </a:rPr>
              <a:t>例：“回文”的语言：正向和反向读起来都一样的串</a:t>
            </a:r>
            <a:r>
              <a:rPr lang="en-US" altLang="zh-CN" sz="2600" b="1" dirty="0">
                <a:latin typeface="Times New Roman" panose="02020603050405020304" pitchFamily="18" charset="0"/>
                <a:cs typeface="Times New Roman" panose="02020603050405020304" pitchFamily="18" charset="0"/>
              </a:rPr>
              <a:t>,</a:t>
            </a:r>
            <a:r>
              <a:rPr lang="zh-CN" altLang="en-US" sz="2600" b="1" dirty="0">
                <a:latin typeface="Times New Roman" panose="02020603050405020304" pitchFamily="18" charset="0"/>
                <a:cs typeface="Times New Roman" panose="02020603050405020304" pitchFamily="18" charset="0"/>
              </a:rPr>
              <a:t>如：</a:t>
            </a:r>
            <a:r>
              <a:rPr lang="en-US" altLang="zh-CN" sz="2600" b="1" dirty="0" err="1">
                <a:latin typeface="Times New Roman" panose="02020603050405020304" pitchFamily="18" charset="0"/>
                <a:cs typeface="Times New Roman" panose="02020603050405020304" pitchFamily="18" charset="0"/>
              </a:rPr>
              <a:t>madamimadam</a:t>
            </a:r>
            <a:endParaRPr lang="en-US" altLang="zh-CN" sz="2600" b="1" dirty="0">
              <a:latin typeface="Times New Roman" panose="02020603050405020304" pitchFamily="18" charset="0"/>
              <a:cs typeface="Times New Roman" panose="02020603050405020304" pitchFamily="18" charset="0"/>
            </a:endParaRPr>
          </a:p>
          <a:p>
            <a:pPr marL="0" indent="0" eaLnBrk="1" hangingPunct="1">
              <a:lnSpc>
                <a:spcPct val="140000"/>
              </a:lnSpc>
              <a:buNone/>
            </a:pPr>
            <a:r>
              <a:rPr lang="en-US" altLang="zh-CN" sz="2600" b="1" dirty="0">
                <a:latin typeface="Times New Roman" panose="02020603050405020304" pitchFamily="18" charset="0"/>
                <a:cs typeface="Times New Roman" panose="02020603050405020304" pitchFamily="18" charset="0"/>
              </a:rPr>
              <a:t>                        Madam, I’m Adam</a:t>
            </a:r>
            <a:endParaRPr lang="en-US" altLang="zh-CN" sz="2600" b="1" dirty="0">
              <a:latin typeface="Times New Roman" panose="02020603050405020304" pitchFamily="18" charset="0"/>
              <a:cs typeface="Times New Roman" panose="02020603050405020304" pitchFamily="18" charset="0"/>
            </a:endParaRPr>
          </a:p>
          <a:p>
            <a:pPr marL="0" indent="0" eaLnBrk="1" hangingPunct="1">
              <a:lnSpc>
                <a:spcPct val="140000"/>
              </a:lnSpc>
              <a:buNone/>
            </a:pPr>
            <a:r>
              <a:rPr lang="zh-CN" altLang="en-US" sz="2600" b="1" dirty="0">
                <a:latin typeface="Times New Roman" panose="02020603050405020304" pitchFamily="18" charset="0"/>
                <a:cs typeface="Times New Roman" panose="02020603050405020304" pitchFamily="18" charset="0"/>
              </a:rPr>
              <a:t>串是一个回文    </a:t>
            </a:r>
            <a:r>
              <a:rPr lang="en-US" altLang="zh-CN" sz="2600" b="1" dirty="0" err="1">
                <a:latin typeface="Times New Roman" panose="02020603050405020304" pitchFamily="18" charset="0"/>
                <a:cs typeface="Times New Roman" panose="02020603050405020304" pitchFamily="18" charset="0"/>
              </a:rPr>
              <a:t>iff</a:t>
            </a:r>
            <a:r>
              <a:rPr lang="en-US" altLang="zh-CN" sz="2600" b="1" dirty="0">
                <a:latin typeface="Times New Roman" panose="02020603050405020304" pitchFamily="18" charset="0"/>
                <a:cs typeface="Times New Roman" panose="02020603050405020304" pitchFamily="18" charset="0"/>
              </a:rPr>
              <a:t>   ω= </a:t>
            </a:r>
            <a:r>
              <a:rPr lang="en-US" altLang="zh-CN" sz="2600" b="1" dirty="0" err="1">
                <a:latin typeface="Times New Roman" panose="02020603050405020304" pitchFamily="18" charset="0"/>
                <a:cs typeface="Times New Roman" panose="02020603050405020304" pitchFamily="18" charset="0"/>
              </a:rPr>
              <a:t>ω</a:t>
            </a:r>
            <a:r>
              <a:rPr lang="en-US" altLang="zh-CN" sz="2600" b="1" baseline="-25000" dirty="0" err="1">
                <a:latin typeface="Times New Roman" panose="02020603050405020304" pitchFamily="18" charset="0"/>
                <a:cs typeface="Times New Roman" panose="02020603050405020304" pitchFamily="18" charset="0"/>
              </a:rPr>
              <a:t>R</a:t>
            </a:r>
            <a:endParaRPr lang="en-US" altLang="zh-CN" sz="2600" b="1" dirty="0">
              <a:latin typeface="Times New Roman" panose="02020603050405020304" pitchFamily="18" charset="0"/>
              <a:cs typeface="Times New Roman" panose="02020603050405020304" pitchFamily="18" charset="0"/>
            </a:endParaRPr>
          </a:p>
          <a:p>
            <a:pPr marL="0" indent="0" eaLnBrk="1" hangingPunct="1">
              <a:lnSpc>
                <a:spcPct val="140000"/>
              </a:lnSpc>
              <a:buNone/>
            </a:pPr>
            <a:r>
              <a:rPr lang="zh-CN" altLang="en-US" sz="2600" b="1" dirty="0">
                <a:latin typeface="Times New Roman" panose="02020603050405020304" pitchFamily="18" charset="0"/>
                <a:cs typeface="Times New Roman" panose="02020603050405020304" pitchFamily="18" charset="0"/>
              </a:rPr>
              <a:t>基础：</a:t>
            </a:r>
            <a:r>
              <a:rPr lang="en-US" altLang="zh-CN" sz="2600" b="1" dirty="0">
                <a:latin typeface="Times New Roman" panose="02020603050405020304" pitchFamily="18" charset="0"/>
                <a:cs typeface="Times New Roman" panose="02020603050405020304" pitchFamily="18" charset="0"/>
              </a:rPr>
              <a:t>ε</a:t>
            </a:r>
            <a:r>
              <a:rPr lang="zh-CN" altLang="en-US" sz="2600" b="1" dirty="0">
                <a:latin typeface="Times New Roman" panose="02020603050405020304" pitchFamily="18" charset="0"/>
                <a:cs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0</a:t>
            </a:r>
            <a:r>
              <a:rPr lang="zh-CN" altLang="en-US" sz="2600" b="1" dirty="0">
                <a:latin typeface="Times New Roman" panose="02020603050405020304" pitchFamily="18" charset="0"/>
                <a:cs typeface="Times New Roman" panose="02020603050405020304" pitchFamily="18" charset="0"/>
              </a:rPr>
              <a:t>和</a:t>
            </a:r>
            <a:r>
              <a:rPr lang="en-US" altLang="zh-CN" sz="2600" b="1" dirty="0">
                <a:latin typeface="Times New Roman" panose="02020603050405020304" pitchFamily="18" charset="0"/>
                <a:cs typeface="Times New Roman" panose="02020603050405020304" pitchFamily="18" charset="0"/>
              </a:rPr>
              <a:t>1</a:t>
            </a:r>
            <a:r>
              <a:rPr lang="zh-CN" altLang="en-US" sz="2600" b="1" dirty="0">
                <a:latin typeface="Times New Roman" panose="02020603050405020304" pitchFamily="18" charset="0"/>
                <a:cs typeface="Times New Roman" panose="02020603050405020304" pitchFamily="18" charset="0"/>
              </a:rPr>
              <a:t>都是回文，</a:t>
            </a:r>
            <a:r>
              <a:rPr lang="en-US" altLang="zh-CN" sz="2600" b="1" dirty="0">
                <a:latin typeface="Times New Roman" panose="02020603050405020304" pitchFamily="18" charset="0"/>
                <a:cs typeface="Times New Roman" panose="02020603050405020304" pitchFamily="18" charset="0"/>
              </a:rPr>
              <a:t>Σ={0,1}</a:t>
            </a:r>
            <a:r>
              <a:rPr lang="zh-CN" altLang="en-US" sz="2600" b="1" dirty="0">
                <a:latin typeface="Times New Roman" panose="02020603050405020304" pitchFamily="18" charset="0"/>
                <a:cs typeface="Times New Roman" panose="02020603050405020304" pitchFamily="18" charset="0"/>
              </a:rPr>
              <a:t>上的回文</a:t>
            </a:r>
            <a:endParaRPr lang="zh-CN" altLang="en-US" sz="2600" b="1" dirty="0">
              <a:latin typeface="Times New Roman" panose="02020603050405020304" pitchFamily="18" charset="0"/>
              <a:cs typeface="Times New Roman" panose="02020603050405020304" pitchFamily="18" charset="0"/>
            </a:endParaRPr>
          </a:p>
          <a:p>
            <a:pPr marL="0" indent="0" eaLnBrk="1" hangingPunct="1">
              <a:lnSpc>
                <a:spcPct val="140000"/>
              </a:lnSpc>
              <a:buNone/>
            </a:pPr>
            <a:r>
              <a:rPr lang="zh-CN" altLang="en-US" sz="2600" b="1" dirty="0">
                <a:latin typeface="Times New Roman" panose="02020603050405020304" pitchFamily="18" charset="0"/>
                <a:cs typeface="Times New Roman" panose="02020603050405020304" pitchFamily="18" charset="0"/>
              </a:rPr>
              <a:t>归纳：如果</a:t>
            </a:r>
            <a:r>
              <a:rPr lang="en-US" altLang="zh-CN" sz="2600" b="1" dirty="0">
                <a:latin typeface="Times New Roman" panose="02020603050405020304" pitchFamily="18" charset="0"/>
                <a:cs typeface="Times New Roman" panose="02020603050405020304" pitchFamily="18" charset="0"/>
              </a:rPr>
              <a:t>ω</a:t>
            </a:r>
            <a:r>
              <a:rPr lang="zh-CN" altLang="en-US" sz="2600" b="1" dirty="0">
                <a:latin typeface="Times New Roman" panose="02020603050405020304" pitchFamily="18" charset="0"/>
                <a:cs typeface="Times New Roman" panose="02020603050405020304" pitchFamily="18" charset="0"/>
              </a:rPr>
              <a:t>是回文，那么</a:t>
            </a:r>
            <a:r>
              <a:rPr lang="en-US" altLang="zh-CN" sz="2600" b="1" dirty="0">
                <a:latin typeface="Times New Roman" panose="02020603050405020304" pitchFamily="18" charset="0"/>
                <a:cs typeface="Times New Roman" panose="02020603050405020304" pitchFamily="18" charset="0"/>
              </a:rPr>
              <a:t>0ω0</a:t>
            </a:r>
            <a:r>
              <a:rPr lang="zh-CN" altLang="en-US" sz="2600" b="1" dirty="0">
                <a:latin typeface="Times New Roman" panose="02020603050405020304" pitchFamily="18" charset="0"/>
                <a:cs typeface="Times New Roman" panose="02020603050405020304" pitchFamily="18" charset="0"/>
              </a:rPr>
              <a:t>和</a:t>
            </a:r>
            <a:r>
              <a:rPr lang="en-US" altLang="zh-CN" sz="2600" b="1" dirty="0">
                <a:latin typeface="Times New Roman" panose="02020603050405020304" pitchFamily="18" charset="0"/>
                <a:cs typeface="Times New Roman" panose="02020603050405020304" pitchFamily="18" charset="0"/>
              </a:rPr>
              <a:t>1ω1</a:t>
            </a:r>
            <a:r>
              <a:rPr lang="zh-CN" altLang="en-US" sz="2600" b="1" dirty="0">
                <a:latin typeface="Times New Roman" panose="02020603050405020304" pitchFamily="18" charset="0"/>
                <a:cs typeface="Times New Roman" panose="02020603050405020304" pitchFamily="18" charset="0"/>
              </a:rPr>
              <a:t>也都是回文</a:t>
            </a:r>
            <a:endParaRPr lang="zh-CN" altLang="en-US" sz="2600" b="1" dirty="0">
              <a:latin typeface="Times New Roman" panose="02020603050405020304" pitchFamily="18" charset="0"/>
              <a:cs typeface="Times New Roman" panose="02020603050405020304" pitchFamily="18" charset="0"/>
            </a:endParaRPr>
          </a:p>
          <a:p>
            <a:pPr marL="0" indent="0" eaLnBrk="1" hangingPunct="1">
              <a:lnSpc>
                <a:spcPct val="90000"/>
              </a:lnSpc>
              <a:buNone/>
            </a:pPr>
            <a:r>
              <a:rPr lang="en-US" altLang="zh-CN" sz="2600" b="1" dirty="0">
                <a:latin typeface="Times New Roman" panose="02020603050405020304" pitchFamily="18" charset="0"/>
                <a:cs typeface="Times New Roman" panose="02020603050405020304" pitchFamily="18" charset="0"/>
              </a:rPr>
              <a:t>                </a:t>
            </a:r>
            <a:endParaRPr lang="en-US" altLang="zh-CN" sz="26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81283">
                                            <p:txEl>
                                              <p:pRg st="1" end="1"/>
                                            </p:txEl>
                                          </p:spTgt>
                                        </p:tgtEl>
                                        <p:attrNameLst>
                                          <p:attrName>style.visibility</p:attrName>
                                        </p:attrNameLst>
                                      </p:cBhvr>
                                      <p:to>
                                        <p:strVal val="visible"/>
                                      </p:to>
                                    </p:set>
                                    <p:animEffect transition="in" filter="wipe(left)">
                                      <p:cBhvr>
                                        <p:cTn id="7" dur="500"/>
                                        <p:tgtEl>
                                          <p:spTgt spid="481283">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81283">
                                            <p:txEl>
                                              <p:pRg st="2" end="2"/>
                                            </p:txEl>
                                          </p:spTgt>
                                        </p:tgtEl>
                                        <p:attrNameLst>
                                          <p:attrName>style.visibility</p:attrName>
                                        </p:attrNameLst>
                                      </p:cBhvr>
                                      <p:to>
                                        <p:strVal val="visible"/>
                                      </p:to>
                                    </p:set>
                                    <p:animEffect transition="in" filter="wipe(left)">
                                      <p:cBhvr>
                                        <p:cTn id="11" dur="500"/>
                                        <p:tgtEl>
                                          <p:spTgt spid="48128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81283">
                                            <p:txEl>
                                              <p:pRg st="3" end="3"/>
                                            </p:txEl>
                                          </p:spTgt>
                                        </p:tgtEl>
                                        <p:attrNameLst>
                                          <p:attrName>style.visibility</p:attrName>
                                        </p:attrNameLst>
                                      </p:cBhvr>
                                      <p:to>
                                        <p:strVal val="visible"/>
                                      </p:to>
                                    </p:set>
                                    <p:animEffect transition="in" filter="wipe(left)">
                                      <p:cBhvr>
                                        <p:cTn id="16" dur="500"/>
                                        <p:tgtEl>
                                          <p:spTgt spid="48128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81283">
                                            <p:txEl>
                                              <p:pRg st="4" end="4"/>
                                            </p:txEl>
                                          </p:spTgt>
                                        </p:tgtEl>
                                        <p:attrNameLst>
                                          <p:attrName>style.visibility</p:attrName>
                                        </p:attrNameLst>
                                      </p:cBhvr>
                                      <p:to>
                                        <p:strVal val="visible"/>
                                      </p:to>
                                    </p:set>
                                    <p:animEffect transition="in" filter="wipe(left)">
                                      <p:cBhvr>
                                        <p:cTn id="21" dur="500"/>
                                        <p:tgtEl>
                                          <p:spTgt spid="48128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81283">
                                            <p:txEl>
                                              <p:pRg st="5" end="5"/>
                                            </p:txEl>
                                          </p:spTgt>
                                        </p:tgtEl>
                                        <p:attrNameLst>
                                          <p:attrName>style.visibility</p:attrName>
                                        </p:attrNameLst>
                                      </p:cBhvr>
                                      <p:to>
                                        <p:strVal val="visible"/>
                                      </p:to>
                                    </p:set>
                                    <p:animEffect transition="in" filter="wipe(left)">
                                      <p:cBhvr>
                                        <p:cTn id="26" dur="500"/>
                                        <p:tgtEl>
                                          <p:spTgt spid="4812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6059F642-C628-49FE-A215-1727887DE494}"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133123" name="Rectangle 2"/>
          <p:cNvSpPr>
            <a:spLocks noGrp="1" noChangeArrowheads="1"/>
          </p:cNvSpPr>
          <p:nvPr>
            <p:ph type="title"/>
          </p:nvPr>
        </p:nvSpPr>
        <p:spPr>
          <a:xfrm>
            <a:off x="457200" y="277813"/>
            <a:ext cx="8147050" cy="703262"/>
          </a:xfrm>
        </p:spPr>
        <p:txBody>
          <a:bodyPr/>
          <a:lstStyle/>
          <a:p>
            <a:pPr eaLnBrk="1" hangingPunct="1"/>
            <a:r>
              <a:rPr kumimoji="1" lang="zh-CN" altLang="en-US" sz="3200" b="1">
                <a:solidFill>
                  <a:schemeClr val="tx1"/>
                </a:solidFill>
              </a:rPr>
              <a:t>作业</a:t>
            </a:r>
            <a:r>
              <a:rPr lang="zh-CN" altLang="en-US" sz="3200" b="1">
                <a:solidFill>
                  <a:schemeClr val="tx1"/>
                </a:solidFill>
              </a:rPr>
              <a:t>补充：</a:t>
            </a:r>
            <a:endParaRPr lang="zh-CN" altLang="en-US" sz="3200" b="1">
              <a:solidFill>
                <a:schemeClr val="tx1"/>
              </a:solidFill>
            </a:endParaRPr>
          </a:p>
        </p:txBody>
      </p:sp>
      <p:sp>
        <p:nvSpPr>
          <p:cNvPr id="482307" name="Rectangle 3"/>
          <p:cNvSpPr>
            <a:spLocks noGrp="1" noChangeArrowheads="1"/>
          </p:cNvSpPr>
          <p:nvPr>
            <p:ph type="body" idx="1"/>
          </p:nvPr>
        </p:nvSpPr>
        <p:spPr>
          <a:xfrm>
            <a:off x="468313" y="1125538"/>
            <a:ext cx="8229600" cy="4895850"/>
          </a:xfrm>
        </p:spPr>
        <p:txBody>
          <a:bodyPr/>
          <a:lstStyle/>
          <a:p>
            <a:pPr marL="0" indent="0" eaLnBrk="1" hangingPunct="1">
              <a:lnSpc>
                <a:spcPct val="135000"/>
              </a:lnSpc>
              <a:buNone/>
            </a:pPr>
            <a:r>
              <a:rPr lang="en-US" altLang="zh-CN" sz="2600" b="1" dirty="0"/>
              <a:t>1.</a:t>
            </a:r>
            <a:r>
              <a:rPr lang="zh-CN" altLang="en-US" sz="2600" b="1" dirty="0"/>
              <a:t>判断文法是否是</a:t>
            </a:r>
            <a:r>
              <a:rPr lang="en-US" altLang="zh-CN" sz="2600" b="1" dirty="0"/>
              <a:t>LL(1)</a:t>
            </a:r>
            <a:r>
              <a:rPr lang="zh-CN" altLang="en-US" sz="2600" b="1" dirty="0"/>
              <a:t>文法。</a:t>
            </a:r>
            <a:endParaRPr lang="zh-CN" altLang="en-US" sz="2600" b="1" dirty="0"/>
          </a:p>
          <a:p>
            <a:pPr marL="344170" lvl="1" indent="0" eaLnBrk="1" hangingPunct="1">
              <a:lnSpc>
                <a:spcPct val="135000"/>
              </a:lnSpc>
              <a:buNone/>
            </a:pPr>
            <a:r>
              <a:rPr lang="en-US" altLang="zh-CN" sz="2200" b="1" dirty="0"/>
              <a:t>(1) A </a:t>
            </a:r>
            <a:r>
              <a:rPr lang="en-US" altLang="zh-CN" sz="2000" b="1" dirty="0">
                <a:sym typeface="Wingdings" panose="05000000000000000000" pitchFamily="2" charset="2"/>
              </a:rPr>
              <a:t>(A)A | </a:t>
            </a:r>
            <a:r>
              <a:rPr lang="en-US" altLang="zh-CN" sz="2200" b="1" dirty="0">
                <a:sym typeface="Wingdings" panose="05000000000000000000" pitchFamily="2" charset="2"/>
              </a:rPr>
              <a:t>ε    </a:t>
            </a:r>
            <a:r>
              <a:rPr lang="zh-CN" altLang="en-US" sz="2200" b="1" dirty="0">
                <a:solidFill>
                  <a:srgbClr val="FF0000"/>
                </a:solidFill>
                <a:sym typeface="Wingdings" panose="05000000000000000000" pitchFamily="2" charset="2"/>
              </a:rPr>
              <a:t>是</a:t>
            </a:r>
            <a:endParaRPr lang="en-US" altLang="zh-CN" sz="2200" b="1" dirty="0">
              <a:solidFill>
                <a:srgbClr val="FF0000"/>
              </a:solidFill>
              <a:sym typeface="Wingdings" panose="05000000000000000000" pitchFamily="2" charset="2"/>
            </a:endParaRPr>
          </a:p>
          <a:p>
            <a:pPr marL="344170" lvl="1" indent="0" eaLnBrk="1" hangingPunct="1">
              <a:lnSpc>
                <a:spcPct val="135000"/>
              </a:lnSpc>
              <a:buNone/>
            </a:pPr>
            <a:r>
              <a:rPr lang="en-US" altLang="zh-CN" sz="2200" b="1" dirty="0">
                <a:sym typeface="Wingdings" panose="05000000000000000000" pitchFamily="2" charset="2"/>
              </a:rPr>
              <a:t>(2) A</a:t>
            </a:r>
            <a:r>
              <a:rPr lang="en-US" altLang="zh-CN" sz="2200" b="1" dirty="0"/>
              <a:t> </a:t>
            </a:r>
            <a:r>
              <a:rPr lang="en-US" altLang="zh-CN" sz="2000" b="1" dirty="0">
                <a:sym typeface="Wingdings" panose="05000000000000000000" pitchFamily="2" charset="2"/>
              </a:rPr>
              <a:t>A(A) | </a:t>
            </a:r>
            <a:r>
              <a:rPr lang="en-US" altLang="zh-CN" sz="2200" b="1" dirty="0">
                <a:sym typeface="Wingdings" panose="05000000000000000000" pitchFamily="2" charset="2"/>
              </a:rPr>
              <a:t>ε    </a:t>
            </a:r>
            <a:r>
              <a:rPr lang="zh-CN" altLang="en-US" sz="2200" b="1" dirty="0">
                <a:solidFill>
                  <a:srgbClr val="FF0000"/>
                </a:solidFill>
                <a:sym typeface="Wingdings" panose="05000000000000000000" pitchFamily="2" charset="2"/>
              </a:rPr>
              <a:t>不是，因为有左递归</a:t>
            </a:r>
            <a:endParaRPr lang="zh-CN" altLang="en-US" sz="2200" b="1" dirty="0"/>
          </a:p>
          <a:p>
            <a:pPr marL="0" indent="0" eaLnBrk="1" hangingPunct="1">
              <a:lnSpc>
                <a:spcPct val="135000"/>
              </a:lnSpc>
              <a:buNone/>
            </a:pPr>
            <a:r>
              <a:rPr lang="en-US" altLang="zh-CN" sz="2600" b="1" dirty="0"/>
              <a:t>2.</a:t>
            </a:r>
            <a:r>
              <a:rPr lang="zh-CN" altLang="en-US" sz="2600" b="1" dirty="0"/>
              <a:t>能否将文法转换为</a:t>
            </a:r>
            <a:r>
              <a:rPr lang="en-US" altLang="zh-CN" sz="2600" b="1" dirty="0"/>
              <a:t>LL(1)</a:t>
            </a:r>
            <a:r>
              <a:rPr lang="zh-CN" altLang="en-US" sz="2600" b="1" dirty="0"/>
              <a:t>文法？</a:t>
            </a:r>
            <a:endParaRPr lang="zh-CN" altLang="en-US" sz="2600" b="1" dirty="0"/>
          </a:p>
          <a:p>
            <a:pPr marL="344170" lvl="1" indent="0" eaLnBrk="1" hangingPunct="1">
              <a:lnSpc>
                <a:spcPct val="135000"/>
              </a:lnSpc>
              <a:buNone/>
            </a:pPr>
            <a:r>
              <a:rPr lang="en-US" altLang="zh-CN" sz="2200" b="1" dirty="0"/>
              <a:t>1) </a:t>
            </a:r>
            <a:r>
              <a:rPr lang="en-US" altLang="zh-CN" sz="2200" b="1" dirty="0" err="1"/>
              <a:t>lexp</a:t>
            </a:r>
            <a:r>
              <a:rPr lang="en-US" altLang="zh-CN" sz="2200" b="1" dirty="0"/>
              <a:t> </a:t>
            </a:r>
            <a:r>
              <a:rPr lang="en-US" altLang="zh-CN" sz="2000" b="1" dirty="0">
                <a:sym typeface="Wingdings" panose="05000000000000000000" pitchFamily="2" charset="2"/>
              </a:rPr>
              <a:t>atom | list</a:t>
            </a:r>
            <a:endParaRPr lang="en-US" altLang="zh-CN" sz="2000" b="1" dirty="0">
              <a:sym typeface="Wingdings" panose="05000000000000000000" pitchFamily="2" charset="2"/>
            </a:endParaRPr>
          </a:p>
          <a:p>
            <a:pPr marL="344170" lvl="1" indent="0" eaLnBrk="1" hangingPunct="1">
              <a:lnSpc>
                <a:spcPct val="135000"/>
              </a:lnSpc>
              <a:buNone/>
            </a:pPr>
            <a:r>
              <a:rPr lang="en-US" altLang="zh-CN" sz="2000" b="1" dirty="0">
                <a:sym typeface="Wingdings" panose="05000000000000000000" pitchFamily="2" charset="2"/>
              </a:rPr>
              <a:t>2) atom </a:t>
            </a:r>
            <a:r>
              <a:rPr lang="en-US" altLang="zh-CN" sz="2000" b="1" dirty="0" err="1">
                <a:sym typeface="Wingdings" panose="05000000000000000000" pitchFamily="2" charset="2"/>
              </a:rPr>
              <a:t>num</a:t>
            </a:r>
            <a:r>
              <a:rPr lang="en-US" altLang="zh-CN" sz="2000" b="1" dirty="0">
                <a:sym typeface="Wingdings" panose="05000000000000000000" pitchFamily="2" charset="2"/>
              </a:rPr>
              <a:t> | id</a:t>
            </a:r>
            <a:endParaRPr lang="en-US" altLang="zh-CN" sz="2000" b="1" dirty="0">
              <a:sym typeface="Wingdings" panose="05000000000000000000" pitchFamily="2" charset="2"/>
            </a:endParaRPr>
          </a:p>
          <a:p>
            <a:pPr marL="344170" lvl="1" indent="0" eaLnBrk="1" hangingPunct="1">
              <a:lnSpc>
                <a:spcPct val="135000"/>
              </a:lnSpc>
              <a:buNone/>
            </a:pPr>
            <a:r>
              <a:rPr lang="en-US" altLang="zh-CN" sz="2000" b="1" dirty="0">
                <a:sym typeface="Wingdings" panose="05000000000000000000" pitchFamily="2" charset="2"/>
              </a:rPr>
              <a:t>3) list (</a:t>
            </a:r>
            <a:r>
              <a:rPr lang="en-US" altLang="zh-CN" sz="2000" b="1" dirty="0" err="1">
                <a:sym typeface="Wingdings" panose="05000000000000000000" pitchFamily="2" charset="2"/>
              </a:rPr>
              <a:t>lexp-seq</a:t>
            </a:r>
            <a:r>
              <a:rPr lang="en-US" altLang="zh-CN" sz="2000" b="1" dirty="0">
                <a:sym typeface="Wingdings" panose="05000000000000000000" pitchFamily="2" charset="2"/>
              </a:rPr>
              <a:t>)</a:t>
            </a:r>
            <a:endParaRPr lang="en-US" altLang="zh-CN" sz="2000" b="1" dirty="0">
              <a:sym typeface="Wingdings" panose="05000000000000000000" pitchFamily="2" charset="2"/>
            </a:endParaRPr>
          </a:p>
          <a:p>
            <a:pPr marL="344170" lvl="1" indent="0" eaLnBrk="1" hangingPunct="1">
              <a:lnSpc>
                <a:spcPct val="135000"/>
              </a:lnSpc>
              <a:buNone/>
            </a:pPr>
            <a:r>
              <a:rPr lang="en-US" altLang="zh-CN" sz="2000" b="1" dirty="0">
                <a:sym typeface="Wingdings" panose="05000000000000000000" pitchFamily="2" charset="2"/>
              </a:rPr>
              <a:t>4) </a:t>
            </a:r>
            <a:r>
              <a:rPr lang="en-US" altLang="zh-CN" sz="2000" b="1" dirty="0" err="1">
                <a:sym typeface="Wingdings" panose="05000000000000000000" pitchFamily="2" charset="2"/>
              </a:rPr>
              <a:t>lexp-seq</a:t>
            </a:r>
            <a:r>
              <a:rPr lang="en-US" altLang="zh-CN" sz="2000" b="1" dirty="0">
                <a:sym typeface="Wingdings" panose="05000000000000000000" pitchFamily="2" charset="2"/>
              </a:rPr>
              <a:t> </a:t>
            </a:r>
            <a:r>
              <a:rPr lang="en-US" altLang="zh-CN" sz="2000" b="1" dirty="0" err="1">
                <a:sym typeface="Wingdings" panose="05000000000000000000" pitchFamily="2" charset="2"/>
              </a:rPr>
              <a:t>lexp-seq</a:t>
            </a:r>
            <a:r>
              <a:rPr lang="en-US" altLang="zh-CN" sz="2000" b="1" dirty="0">
                <a:sym typeface="Wingdings" panose="05000000000000000000" pitchFamily="2" charset="2"/>
              </a:rPr>
              <a:t> </a:t>
            </a:r>
            <a:r>
              <a:rPr lang="en-US" altLang="zh-CN" sz="2000" b="1" dirty="0" err="1">
                <a:sym typeface="Wingdings" panose="05000000000000000000" pitchFamily="2" charset="2"/>
              </a:rPr>
              <a:t>lexp</a:t>
            </a:r>
            <a:r>
              <a:rPr lang="en-US" altLang="zh-CN" sz="2000" b="1" dirty="0">
                <a:sym typeface="Wingdings" panose="05000000000000000000" pitchFamily="2" charset="2"/>
              </a:rPr>
              <a:t> | </a:t>
            </a:r>
            <a:r>
              <a:rPr lang="en-US" altLang="zh-CN" sz="2000" b="1" dirty="0" err="1">
                <a:sym typeface="Wingdings" panose="05000000000000000000" pitchFamily="2" charset="2"/>
              </a:rPr>
              <a:t>lexp</a:t>
            </a:r>
            <a:endParaRPr lang="en-US" altLang="zh-CN" sz="2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2307">
                                            <p:txEl>
                                              <p:pRg st="0" end="0"/>
                                            </p:txEl>
                                          </p:spTgt>
                                        </p:tgtEl>
                                        <p:attrNameLst>
                                          <p:attrName>style.visibility</p:attrName>
                                        </p:attrNameLst>
                                      </p:cBhvr>
                                      <p:to>
                                        <p:strVal val="visible"/>
                                      </p:to>
                                    </p:set>
                                    <p:animEffect transition="in" filter="fade">
                                      <p:cBhvr>
                                        <p:cTn id="7" dur="500"/>
                                        <p:tgtEl>
                                          <p:spTgt spid="482307">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82307">
                                            <p:txEl>
                                              <p:pRg st="1" end="1"/>
                                            </p:txEl>
                                          </p:spTgt>
                                        </p:tgtEl>
                                        <p:attrNameLst>
                                          <p:attrName>style.visibility</p:attrName>
                                        </p:attrNameLst>
                                      </p:cBhvr>
                                      <p:to>
                                        <p:strVal val="visible"/>
                                      </p:to>
                                    </p:set>
                                    <p:animEffect transition="in" filter="fade">
                                      <p:cBhvr>
                                        <p:cTn id="11" dur="500"/>
                                        <p:tgtEl>
                                          <p:spTgt spid="482307">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82307">
                                            <p:txEl>
                                              <p:pRg st="2" end="2"/>
                                            </p:txEl>
                                          </p:spTgt>
                                        </p:tgtEl>
                                        <p:attrNameLst>
                                          <p:attrName>style.visibility</p:attrName>
                                        </p:attrNameLst>
                                      </p:cBhvr>
                                      <p:to>
                                        <p:strVal val="visible"/>
                                      </p:to>
                                    </p:set>
                                    <p:animEffect transition="in" filter="fade">
                                      <p:cBhvr>
                                        <p:cTn id="15" dur="500"/>
                                        <p:tgtEl>
                                          <p:spTgt spid="48230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82307">
                                            <p:txEl>
                                              <p:pRg st="3" end="3"/>
                                            </p:txEl>
                                          </p:spTgt>
                                        </p:tgtEl>
                                        <p:attrNameLst>
                                          <p:attrName>style.visibility</p:attrName>
                                        </p:attrNameLst>
                                      </p:cBhvr>
                                      <p:to>
                                        <p:strVal val="visible"/>
                                      </p:to>
                                    </p:set>
                                    <p:animEffect transition="in" filter="fade">
                                      <p:cBhvr>
                                        <p:cTn id="20" dur="500"/>
                                        <p:tgtEl>
                                          <p:spTgt spid="482307">
                                            <p:txEl>
                                              <p:pRg st="3" end="3"/>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482307">
                                            <p:txEl>
                                              <p:pRg st="4" end="4"/>
                                            </p:txEl>
                                          </p:spTgt>
                                        </p:tgtEl>
                                        <p:attrNameLst>
                                          <p:attrName>style.visibility</p:attrName>
                                        </p:attrNameLst>
                                      </p:cBhvr>
                                      <p:to>
                                        <p:strVal val="visible"/>
                                      </p:to>
                                    </p:set>
                                    <p:animEffect transition="in" filter="fade">
                                      <p:cBhvr>
                                        <p:cTn id="24" dur="500"/>
                                        <p:tgtEl>
                                          <p:spTgt spid="482307">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82307">
                                            <p:txEl>
                                              <p:pRg st="5" end="5"/>
                                            </p:txEl>
                                          </p:spTgt>
                                        </p:tgtEl>
                                        <p:attrNameLst>
                                          <p:attrName>style.visibility</p:attrName>
                                        </p:attrNameLst>
                                      </p:cBhvr>
                                      <p:to>
                                        <p:strVal val="visible"/>
                                      </p:to>
                                    </p:set>
                                    <p:animEffect transition="in" filter="fade">
                                      <p:cBhvr>
                                        <p:cTn id="27" dur="500"/>
                                        <p:tgtEl>
                                          <p:spTgt spid="482307">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82307">
                                            <p:txEl>
                                              <p:pRg st="6" end="6"/>
                                            </p:txEl>
                                          </p:spTgt>
                                        </p:tgtEl>
                                        <p:attrNameLst>
                                          <p:attrName>style.visibility</p:attrName>
                                        </p:attrNameLst>
                                      </p:cBhvr>
                                      <p:to>
                                        <p:strVal val="visible"/>
                                      </p:to>
                                    </p:set>
                                    <p:animEffect transition="in" filter="fade">
                                      <p:cBhvr>
                                        <p:cTn id="30" dur="500"/>
                                        <p:tgtEl>
                                          <p:spTgt spid="482307">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82307">
                                            <p:txEl>
                                              <p:pRg st="7" end="7"/>
                                            </p:txEl>
                                          </p:spTgt>
                                        </p:tgtEl>
                                        <p:attrNameLst>
                                          <p:attrName>style.visibility</p:attrName>
                                        </p:attrNameLst>
                                      </p:cBhvr>
                                      <p:to>
                                        <p:strVal val="visible"/>
                                      </p:to>
                                    </p:set>
                                    <p:animEffect transition="in" filter="fade">
                                      <p:cBhvr>
                                        <p:cTn id="33" dur="500"/>
                                        <p:tgtEl>
                                          <p:spTgt spid="4823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1D19CF55-6668-406F-8EFC-DB1A09BCD607}"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624644" name="Text Box 4"/>
          <p:cNvSpPr txBox="1">
            <a:spLocks noChangeArrowheads="1"/>
          </p:cNvSpPr>
          <p:nvPr/>
        </p:nvSpPr>
        <p:spPr bwMode="auto">
          <a:xfrm>
            <a:off x="179512" y="1484784"/>
            <a:ext cx="8839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just" eaLnBrk="1" hangingPunct="1">
              <a:lnSpc>
                <a:spcPct val="120000"/>
              </a:lnSpc>
              <a:spcBef>
                <a:spcPct val="0"/>
              </a:spcBef>
              <a:spcAft>
                <a:spcPct val="20000"/>
              </a:spcAft>
              <a:buClrTx/>
              <a:buSzTx/>
              <a:buFontTx/>
              <a:buNone/>
            </a:pPr>
            <a:r>
              <a:rPr lang="en-US" altLang="zh-CN" sz="2800" dirty="0">
                <a:solidFill>
                  <a:srgbClr val="FF3300"/>
                </a:solidFill>
                <a:latin typeface="华文细黑" panose="02010600040101010101" pitchFamily="2" charset="-122"/>
              </a:rPr>
              <a:t>  3. </a:t>
            </a:r>
            <a:r>
              <a:rPr lang="zh-CN" altLang="en-US" sz="2800" dirty="0">
                <a:solidFill>
                  <a:srgbClr val="FF3300"/>
                </a:solidFill>
                <a:latin typeface="华文细黑" panose="02010600040101010101" pitchFamily="2" charset="-122"/>
              </a:rPr>
              <a:t>语法分析要点</a:t>
            </a:r>
            <a:endParaRPr lang="zh-CN" altLang="en-US" sz="2800" dirty="0">
              <a:solidFill>
                <a:srgbClr val="FF3300"/>
              </a:solidFill>
              <a:latin typeface="华文细黑" panose="02010600040101010101" pitchFamily="2" charset="-122"/>
            </a:endParaRPr>
          </a:p>
          <a:p>
            <a:pPr eaLnBrk="1" hangingPunct="1">
              <a:lnSpc>
                <a:spcPct val="120000"/>
              </a:lnSpc>
              <a:spcBef>
                <a:spcPct val="0"/>
              </a:spcBef>
              <a:spcAft>
                <a:spcPct val="20000"/>
              </a:spcAft>
              <a:buClrTx/>
              <a:buSzTx/>
              <a:buFontTx/>
              <a:buNone/>
            </a:pPr>
            <a:r>
              <a:rPr lang="zh-CN" altLang="en-US" sz="2800" dirty="0">
                <a:latin typeface="华文细黑" panose="02010600040101010101" pitchFamily="2" charset="-122"/>
              </a:rPr>
              <a:t>   （</a:t>
            </a:r>
            <a:r>
              <a:rPr lang="en-US" altLang="zh-CN" sz="2800" dirty="0">
                <a:latin typeface="华文细黑" panose="02010600040101010101" pitchFamily="2" charset="-122"/>
              </a:rPr>
              <a:t>2</a:t>
            </a:r>
            <a:r>
              <a:rPr lang="zh-CN" altLang="en-US" sz="2800" dirty="0">
                <a:latin typeface="华文细黑" panose="02010600040101010101" pitchFamily="2" charset="-122"/>
              </a:rPr>
              <a:t>）任何一个</a:t>
            </a:r>
            <a:r>
              <a:rPr lang="zh-CN" altLang="en-US" sz="2800" dirty="0">
                <a:solidFill>
                  <a:srgbClr val="3333CC"/>
                </a:solidFill>
                <a:latin typeface="Times New Roman" panose="02020603050405020304" pitchFamily="18" charset="0"/>
              </a:rPr>
              <a:t>歧义</a:t>
            </a:r>
            <a:r>
              <a:rPr lang="zh-CN" altLang="en-US" sz="2800" dirty="0">
                <a:latin typeface="华文细黑" panose="02010600040101010101" pitchFamily="2" charset="-122"/>
              </a:rPr>
              <a:t>文法不存在与其对应的语法分析器，因此需要</a:t>
            </a:r>
            <a:r>
              <a:rPr lang="zh-CN" altLang="en-US" sz="2800" u="sng" dirty="0">
                <a:solidFill>
                  <a:srgbClr val="3333CC"/>
                </a:solidFill>
                <a:latin typeface="华文细黑" panose="02010600040101010101" pitchFamily="2" charset="-122"/>
              </a:rPr>
              <a:t>为程序设计语言选择能进行确定语法分析的非歧义文法</a:t>
            </a:r>
            <a:r>
              <a:rPr lang="zh-CN" altLang="en-US" sz="2800" dirty="0">
                <a:latin typeface="华文细黑" panose="02010600040101010101" pitchFamily="2" charset="-122"/>
              </a:rPr>
              <a:t>。</a:t>
            </a:r>
            <a:endParaRPr lang="en-US" altLang="zh-CN" sz="2800" dirty="0">
              <a:latin typeface="华文细黑" panose="02010600040101010101" pitchFamily="2" charset="-122"/>
            </a:endParaRPr>
          </a:p>
          <a:p>
            <a:pPr eaLnBrk="1" hangingPunct="1">
              <a:lnSpc>
                <a:spcPct val="120000"/>
              </a:lnSpc>
              <a:spcBef>
                <a:spcPct val="0"/>
              </a:spcBef>
              <a:spcAft>
                <a:spcPct val="20000"/>
              </a:spcAft>
              <a:buClrTx/>
              <a:buSzTx/>
              <a:buFontTx/>
              <a:buNone/>
            </a:pPr>
            <a:r>
              <a:rPr lang="zh-CN" altLang="en-US" sz="2800" dirty="0">
                <a:latin typeface="华文细黑" panose="02010600040101010101" pitchFamily="2" charset="-122"/>
              </a:rPr>
              <a:t>   （</a:t>
            </a:r>
            <a:r>
              <a:rPr lang="en-US" altLang="zh-CN" sz="2800" dirty="0">
                <a:latin typeface="华文细黑" panose="02010600040101010101" pitchFamily="2" charset="-122"/>
              </a:rPr>
              <a:t>3</a:t>
            </a:r>
            <a:r>
              <a:rPr lang="zh-CN" altLang="en-US" sz="2800" dirty="0">
                <a:latin typeface="华文细黑" panose="02010600040101010101" pitchFamily="2" charset="-122"/>
              </a:rPr>
              <a:t>）语法分析最终为合法的输入串建立与之匹配的语法树。</a:t>
            </a:r>
            <a:endParaRPr lang="zh-CN" altLang="en-US" sz="2800" dirty="0">
              <a:latin typeface="华文细黑" panose="02010600040101010101" pitchFamily="2" charset="-122"/>
            </a:endParaRPr>
          </a:p>
          <a:p>
            <a:pPr eaLnBrk="1" hangingPunct="1">
              <a:lnSpc>
                <a:spcPct val="120000"/>
              </a:lnSpc>
              <a:spcBef>
                <a:spcPct val="0"/>
              </a:spcBef>
              <a:spcAft>
                <a:spcPct val="20000"/>
              </a:spcAft>
              <a:buClrTx/>
              <a:buSzTx/>
              <a:buFontTx/>
              <a:buNone/>
            </a:pPr>
            <a:endParaRPr lang="zh-CN" altLang="en-US" sz="2800" dirty="0">
              <a:latin typeface="华文细黑" panose="02010600040101010101" pitchFamily="2" charset="-122"/>
            </a:endParaRPr>
          </a:p>
          <a:p>
            <a:pPr eaLnBrk="1" hangingPunct="1">
              <a:lnSpc>
                <a:spcPct val="120000"/>
              </a:lnSpc>
              <a:spcBef>
                <a:spcPct val="0"/>
              </a:spcBef>
              <a:spcAft>
                <a:spcPct val="20000"/>
              </a:spcAft>
              <a:buClrTx/>
              <a:buSzTx/>
              <a:buFontTx/>
              <a:buNone/>
            </a:pPr>
            <a:r>
              <a:rPr lang="zh-CN" altLang="en-US" sz="2400" dirty="0">
                <a:latin typeface="华文细黑" panose="02010600040101010101" pitchFamily="2" charset="-122"/>
              </a:rPr>
              <a:t>  </a:t>
            </a:r>
            <a:endParaRPr lang="zh-CN" altLang="en-US" sz="2400" dirty="0">
              <a:solidFill>
                <a:srgbClr val="FF0000"/>
              </a:solidFill>
              <a:latin typeface="华文细黑" panose="02010600040101010101" pitchFamily="2" charset="-122"/>
            </a:endParaRPr>
          </a:p>
        </p:txBody>
      </p:sp>
      <p:sp>
        <p:nvSpPr>
          <p:cNvPr id="16388" name="Rectangle 7"/>
          <p:cNvSpPr>
            <a:spLocks noGrp="1" noChangeArrowheads="1"/>
          </p:cNvSpPr>
          <p:nvPr>
            <p:ph type="title"/>
          </p:nvPr>
        </p:nvSpPr>
        <p:spPr>
          <a:xfrm>
            <a:off x="684213" y="333375"/>
            <a:ext cx="7632700" cy="647700"/>
          </a:xfrm>
        </p:spPr>
        <p:txBody>
          <a:bodyPr/>
          <a:lstStyle/>
          <a:p>
            <a:pPr eaLnBrk="1" hangingPunct="1"/>
            <a:r>
              <a:rPr kumimoji="1" lang="en-US" altLang="zh-CN" sz="3600" b="1"/>
              <a:t>5.1  </a:t>
            </a:r>
            <a:r>
              <a:rPr kumimoji="1" lang="zh-CN" altLang="en-US" sz="3600" b="1"/>
              <a:t>语法分析概述</a:t>
            </a:r>
            <a:endParaRPr kumimoji="1" lang="zh-CN" altLang="en-US" sz="3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1AD98737-AE50-4D86-BF4A-36E74C9A808B}"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113667" name="Rectangle 3"/>
          <p:cNvSpPr>
            <a:spLocks noGrp="1" noChangeArrowheads="1"/>
          </p:cNvSpPr>
          <p:nvPr>
            <p:ph type="body" idx="1"/>
          </p:nvPr>
        </p:nvSpPr>
        <p:spPr>
          <a:xfrm>
            <a:off x="323528" y="2276872"/>
            <a:ext cx="8136904" cy="2880320"/>
          </a:xfrm>
        </p:spPr>
        <p:txBody>
          <a:bodyPr/>
          <a:lstStyle/>
          <a:p>
            <a:pPr marL="0" indent="0" eaLnBrk="1" hangingPunct="1">
              <a:lnSpc>
                <a:spcPct val="130000"/>
              </a:lnSpc>
              <a:buFont typeface="Wingdings" panose="05000000000000000000" pitchFamily="2" charset="2"/>
              <a:buNone/>
              <a:defRPr/>
            </a:pPr>
            <a:r>
              <a:rPr lang="zh-CN" altLang="en-US" sz="2400" b="1" dirty="0"/>
              <a:t>解： </a:t>
            </a:r>
            <a:r>
              <a:rPr lang="en-US" altLang="zh-CN" sz="2400" b="1" dirty="0"/>
              <a:t>a. </a:t>
            </a:r>
            <a:r>
              <a:rPr lang="zh-CN" altLang="en-US" sz="2400" b="1" dirty="0"/>
              <a:t>消除左递归</a:t>
            </a:r>
            <a:endParaRPr lang="zh-CN" altLang="en-US" sz="2400" b="1" dirty="0"/>
          </a:p>
          <a:p>
            <a:pPr eaLnBrk="1" hangingPunct="1">
              <a:lnSpc>
                <a:spcPct val="130000"/>
              </a:lnSpc>
              <a:buFont typeface="Wingdings" panose="05000000000000000000" pitchFamily="2" charset="2"/>
              <a:buNone/>
              <a:defRPr/>
            </a:pPr>
            <a:r>
              <a:rPr lang="zh-CN" altLang="en-US" sz="2400" b="1" dirty="0"/>
              <a:t>        </a:t>
            </a:r>
            <a:r>
              <a:rPr lang="en-US" altLang="zh-CN" sz="2400" b="1" dirty="0"/>
              <a:t>4</a:t>
            </a:r>
            <a:r>
              <a:rPr lang="zh-CN" altLang="en-US" sz="2400" b="1" dirty="0"/>
              <a:t>）</a:t>
            </a:r>
            <a:r>
              <a:rPr lang="en-US" altLang="zh-CN" sz="2400" b="1" dirty="0" err="1"/>
              <a:t>lexp-seq</a:t>
            </a:r>
            <a:r>
              <a:rPr lang="en-US" altLang="zh-CN" sz="2400" b="1" dirty="0"/>
              <a:t> </a:t>
            </a:r>
            <a:r>
              <a:rPr lang="en-US" altLang="zh-CN" sz="2400" b="1" dirty="0">
                <a:sym typeface="Wingdings" panose="05000000000000000000" pitchFamily="2" charset="2"/>
              </a:rPr>
              <a:t></a:t>
            </a:r>
            <a:r>
              <a:rPr lang="en-US" altLang="zh-CN" sz="2400" b="1" dirty="0" err="1">
                <a:sym typeface="Wingdings" panose="05000000000000000000" pitchFamily="2" charset="2"/>
              </a:rPr>
              <a:t>lexp</a:t>
            </a:r>
            <a:r>
              <a:rPr lang="en-US" altLang="zh-CN" sz="2400" b="1" dirty="0">
                <a:sym typeface="Wingdings" panose="05000000000000000000" pitchFamily="2" charset="2"/>
              </a:rPr>
              <a:t> A</a:t>
            </a:r>
            <a:endParaRPr lang="en-US" altLang="zh-CN" sz="2400" b="1" dirty="0">
              <a:sym typeface="Wingdings" panose="05000000000000000000" pitchFamily="2" charset="2"/>
            </a:endParaRPr>
          </a:p>
          <a:p>
            <a:pPr eaLnBrk="1" hangingPunct="1">
              <a:lnSpc>
                <a:spcPct val="130000"/>
              </a:lnSpc>
              <a:buFont typeface="Wingdings" panose="05000000000000000000" pitchFamily="2" charset="2"/>
              <a:buNone/>
              <a:defRPr/>
            </a:pPr>
            <a:r>
              <a:rPr lang="en-US" altLang="zh-CN" sz="2400" b="1" dirty="0">
                <a:sym typeface="Wingdings" panose="05000000000000000000" pitchFamily="2" charset="2"/>
              </a:rPr>
              <a:t>             A </a:t>
            </a:r>
            <a:r>
              <a:rPr lang="en-US" altLang="zh-CN" sz="2400" b="1" dirty="0" err="1">
                <a:sym typeface="Wingdings" panose="05000000000000000000" pitchFamily="2" charset="2"/>
              </a:rPr>
              <a:t>lexp</a:t>
            </a:r>
            <a:r>
              <a:rPr lang="en-US" altLang="zh-CN" sz="2400" b="1" dirty="0">
                <a:sym typeface="Wingdings" panose="05000000000000000000" pitchFamily="2" charset="2"/>
              </a:rPr>
              <a:t> A | ε            </a:t>
            </a:r>
            <a:r>
              <a:rPr lang="zh-CN" altLang="en-US" sz="2400" b="1" dirty="0">
                <a:sym typeface="Wingdings" panose="05000000000000000000" pitchFamily="2" charset="2"/>
              </a:rPr>
              <a:t>且</a:t>
            </a:r>
            <a:r>
              <a:rPr lang="en-US" altLang="zh-CN" sz="2400" b="1" dirty="0">
                <a:sym typeface="Wingdings" panose="05000000000000000000" pitchFamily="2" charset="2"/>
              </a:rPr>
              <a:t>select(A ε)={)}</a:t>
            </a:r>
            <a:endParaRPr lang="en-US" altLang="zh-CN" sz="2400" b="1" dirty="0">
              <a:sym typeface="Wingdings" panose="05000000000000000000" pitchFamily="2" charset="2"/>
            </a:endParaRPr>
          </a:p>
          <a:p>
            <a:pPr marL="0" indent="0" eaLnBrk="1" hangingPunct="1">
              <a:lnSpc>
                <a:spcPct val="130000"/>
              </a:lnSpc>
              <a:buFont typeface="Wingdings" panose="05000000000000000000" pitchFamily="2" charset="2"/>
              <a:buNone/>
              <a:defRPr/>
            </a:pPr>
            <a:r>
              <a:rPr lang="zh-CN" altLang="en-US" sz="2400" b="1" dirty="0">
                <a:sym typeface="Wingdings" panose="05000000000000000000" pitchFamily="2" charset="2"/>
              </a:rPr>
              <a:t>       而 </a:t>
            </a:r>
            <a:r>
              <a:rPr lang="en-US" altLang="zh-CN" sz="2400" b="1" dirty="0">
                <a:sym typeface="Wingdings" panose="05000000000000000000" pitchFamily="2" charset="2"/>
              </a:rPr>
              <a:t>select(A </a:t>
            </a:r>
            <a:r>
              <a:rPr lang="en-US" altLang="zh-CN" sz="2400" b="1" dirty="0" err="1">
                <a:sym typeface="Wingdings" panose="05000000000000000000" pitchFamily="2" charset="2"/>
              </a:rPr>
              <a:t>lexp</a:t>
            </a:r>
            <a:r>
              <a:rPr lang="en-US" altLang="zh-CN" sz="2400" b="1" dirty="0">
                <a:sym typeface="Wingdings" panose="05000000000000000000" pitchFamily="2" charset="2"/>
              </a:rPr>
              <a:t> A)={</a:t>
            </a:r>
            <a:r>
              <a:rPr lang="en-US" altLang="zh-CN" sz="2400" b="1" dirty="0" err="1">
                <a:sym typeface="Wingdings" panose="05000000000000000000" pitchFamily="2" charset="2"/>
              </a:rPr>
              <a:t>num</a:t>
            </a:r>
            <a:r>
              <a:rPr lang="en-US" altLang="zh-CN" sz="2400" b="1" dirty="0">
                <a:sym typeface="Wingdings" panose="05000000000000000000" pitchFamily="2" charset="2"/>
              </a:rPr>
              <a:t>, id, C}</a:t>
            </a:r>
            <a:r>
              <a:rPr lang="zh-CN" altLang="en-US" sz="2400" b="1" dirty="0">
                <a:sym typeface="Wingdings" panose="05000000000000000000" pitchFamily="2" charset="2"/>
              </a:rPr>
              <a:t>，不相交。因此是</a:t>
            </a:r>
            <a:r>
              <a:rPr lang="en-US" altLang="zh-CN" sz="2400" b="1" dirty="0">
                <a:sym typeface="Wingdings" panose="05000000000000000000" pitchFamily="2" charset="2"/>
              </a:rPr>
              <a:t>LL(1)</a:t>
            </a:r>
            <a:r>
              <a:rPr lang="zh-CN" altLang="en-US" sz="2400" b="1" dirty="0">
                <a:sym typeface="Wingdings" panose="05000000000000000000" pitchFamily="2" charset="2"/>
              </a:rPr>
              <a:t>文法。</a:t>
            </a:r>
            <a:endParaRPr lang="zh-CN" altLang="en-US" sz="2400" b="1" dirty="0"/>
          </a:p>
        </p:txBody>
      </p:sp>
      <p:sp>
        <p:nvSpPr>
          <p:cNvPr id="134148" name="Text Box 4"/>
          <p:cNvSpPr txBox="1">
            <a:spLocks noChangeArrowheads="1"/>
          </p:cNvSpPr>
          <p:nvPr/>
        </p:nvSpPr>
        <p:spPr bwMode="auto">
          <a:xfrm>
            <a:off x="539552" y="332656"/>
            <a:ext cx="67691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lvl="1">
              <a:buClr>
                <a:schemeClr val="accent1"/>
              </a:buClr>
              <a:buSzPct val="65000"/>
              <a:buNone/>
            </a:pPr>
            <a:r>
              <a:rPr kumimoji="0" lang="en-US" altLang="zh-CN" sz="2400" dirty="0">
                <a:latin typeface="Times New Roman" panose="02020603050405020304" pitchFamily="18" charset="0"/>
              </a:rPr>
              <a:t>1) </a:t>
            </a:r>
            <a:r>
              <a:rPr kumimoji="0" lang="en-US" altLang="zh-CN" sz="2400" dirty="0" err="1">
                <a:latin typeface="Times New Roman" panose="02020603050405020304" pitchFamily="18" charset="0"/>
              </a:rPr>
              <a:t>lexp</a:t>
            </a:r>
            <a:r>
              <a:rPr kumimoji="0" lang="en-US" altLang="zh-CN" sz="2400" dirty="0">
                <a:latin typeface="Times New Roman" panose="02020603050405020304" pitchFamily="18" charset="0"/>
              </a:rPr>
              <a:t> </a:t>
            </a:r>
            <a:r>
              <a:rPr kumimoji="0" lang="en-US" altLang="zh-CN" sz="2400" dirty="0">
                <a:latin typeface="Times New Roman" panose="02020603050405020304" pitchFamily="18" charset="0"/>
                <a:sym typeface="Wingdings" panose="05000000000000000000" pitchFamily="2" charset="2"/>
              </a:rPr>
              <a:t>atom | list</a:t>
            </a:r>
            <a:endParaRPr kumimoji="0" lang="en-US" altLang="zh-CN" sz="2400" dirty="0">
              <a:latin typeface="Times New Roman" panose="02020603050405020304" pitchFamily="18" charset="0"/>
              <a:sym typeface="Wingdings" panose="05000000000000000000" pitchFamily="2" charset="2"/>
            </a:endParaRPr>
          </a:p>
          <a:p>
            <a:pPr lvl="1">
              <a:buClr>
                <a:schemeClr val="accent1"/>
              </a:buClr>
              <a:buSzPct val="65000"/>
              <a:buNone/>
            </a:pPr>
            <a:r>
              <a:rPr kumimoji="0" lang="en-US" altLang="zh-CN" sz="2400" dirty="0">
                <a:latin typeface="Times New Roman" panose="02020603050405020304" pitchFamily="18" charset="0"/>
                <a:sym typeface="Wingdings" panose="05000000000000000000" pitchFamily="2" charset="2"/>
              </a:rPr>
              <a:t>2) atom </a:t>
            </a:r>
            <a:r>
              <a:rPr kumimoji="0" lang="en-US" altLang="zh-CN" sz="2400" dirty="0" err="1">
                <a:latin typeface="Times New Roman" panose="02020603050405020304" pitchFamily="18" charset="0"/>
                <a:sym typeface="Wingdings" panose="05000000000000000000" pitchFamily="2" charset="2"/>
              </a:rPr>
              <a:t>num</a:t>
            </a:r>
            <a:r>
              <a:rPr kumimoji="0" lang="en-US" altLang="zh-CN" sz="2400" dirty="0">
                <a:latin typeface="Times New Roman" panose="02020603050405020304" pitchFamily="18" charset="0"/>
                <a:sym typeface="Wingdings" panose="05000000000000000000" pitchFamily="2" charset="2"/>
              </a:rPr>
              <a:t> | id</a:t>
            </a:r>
            <a:endParaRPr kumimoji="0" lang="en-US" altLang="zh-CN" sz="2400" dirty="0">
              <a:latin typeface="Times New Roman" panose="02020603050405020304" pitchFamily="18" charset="0"/>
              <a:sym typeface="Wingdings" panose="05000000000000000000" pitchFamily="2" charset="2"/>
            </a:endParaRPr>
          </a:p>
          <a:p>
            <a:pPr lvl="1">
              <a:buClr>
                <a:schemeClr val="accent1"/>
              </a:buClr>
              <a:buSzPct val="65000"/>
              <a:buNone/>
            </a:pPr>
            <a:r>
              <a:rPr kumimoji="0" lang="en-US" altLang="zh-CN" sz="2400" dirty="0">
                <a:latin typeface="Times New Roman" panose="02020603050405020304" pitchFamily="18" charset="0"/>
                <a:sym typeface="Wingdings" panose="05000000000000000000" pitchFamily="2" charset="2"/>
              </a:rPr>
              <a:t>3) list (</a:t>
            </a:r>
            <a:r>
              <a:rPr kumimoji="0" lang="en-US" altLang="zh-CN" sz="2400" dirty="0" err="1">
                <a:latin typeface="Times New Roman" panose="02020603050405020304" pitchFamily="18" charset="0"/>
                <a:sym typeface="Wingdings" panose="05000000000000000000" pitchFamily="2" charset="2"/>
              </a:rPr>
              <a:t>lexp-seq</a:t>
            </a:r>
            <a:r>
              <a:rPr kumimoji="0" lang="en-US" altLang="zh-CN" sz="2400" dirty="0">
                <a:latin typeface="Times New Roman" panose="02020603050405020304" pitchFamily="18" charset="0"/>
                <a:sym typeface="Wingdings" panose="05000000000000000000" pitchFamily="2" charset="2"/>
              </a:rPr>
              <a:t>)</a:t>
            </a:r>
            <a:endParaRPr kumimoji="0" lang="en-US" altLang="zh-CN" sz="2400" dirty="0">
              <a:latin typeface="Times New Roman" panose="02020603050405020304" pitchFamily="18" charset="0"/>
              <a:sym typeface="Wingdings" panose="05000000000000000000" pitchFamily="2" charset="2"/>
            </a:endParaRPr>
          </a:p>
          <a:p>
            <a:pPr lvl="1">
              <a:buClr>
                <a:schemeClr val="accent1"/>
              </a:buClr>
              <a:buSzPct val="65000"/>
              <a:buNone/>
            </a:pPr>
            <a:r>
              <a:rPr kumimoji="0" lang="en-US" altLang="zh-CN" sz="2400" dirty="0">
                <a:latin typeface="Times New Roman" panose="02020603050405020304" pitchFamily="18" charset="0"/>
                <a:sym typeface="Wingdings" panose="05000000000000000000" pitchFamily="2" charset="2"/>
              </a:rPr>
              <a:t>4) </a:t>
            </a:r>
            <a:r>
              <a:rPr kumimoji="0" lang="en-US" altLang="zh-CN" sz="2400" dirty="0" err="1">
                <a:latin typeface="Times New Roman" panose="02020603050405020304" pitchFamily="18" charset="0"/>
                <a:sym typeface="Wingdings" panose="05000000000000000000" pitchFamily="2" charset="2"/>
              </a:rPr>
              <a:t>lexp-seq</a:t>
            </a:r>
            <a:r>
              <a:rPr kumimoji="0" lang="en-US" altLang="zh-CN" sz="2400" dirty="0">
                <a:latin typeface="Times New Roman" panose="02020603050405020304" pitchFamily="18" charset="0"/>
                <a:sym typeface="Wingdings" panose="05000000000000000000" pitchFamily="2" charset="2"/>
              </a:rPr>
              <a:t> </a:t>
            </a:r>
            <a:r>
              <a:rPr kumimoji="0" lang="en-US" altLang="zh-CN" sz="2400" dirty="0" err="1">
                <a:latin typeface="Times New Roman" panose="02020603050405020304" pitchFamily="18" charset="0"/>
                <a:sym typeface="Wingdings" panose="05000000000000000000" pitchFamily="2" charset="2"/>
              </a:rPr>
              <a:t>lexp-seq</a:t>
            </a:r>
            <a:r>
              <a:rPr kumimoji="0" lang="en-US" altLang="zh-CN" sz="2400" dirty="0">
                <a:latin typeface="Times New Roman" panose="02020603050405020304" pitchFamily="18" charset="0"/>
                <a:sym typeface="Wingdings" panose="05000000000000000000" pitchFamily="2" charset="2"/>
              </a:rPr>
              <a:t> </a:t>
            </a:r>
            <a:r>
              <a:rPr kumimoji="0" lang="en-US" altLang="zh-CN" sz="2400" dirty="0" err="1">
                <a:latin typeface="Times New Roman" panose="02020603050405020304" pitchFamily="18" charset="0"/>
                <a:sym typeface="Wingdings" panose="05000000000000000000" pitchFamily="2" charset="2"/>
              </a:rPr>
              <a:t>lexp</a:t>
            </a:r>
            <a:r>
              <a:rPr kumimoji="0" lang="en-US" altLang="zh-CN" sz="2400" dirty="0">
                <a:latin typeface="Times New Roman" panose="02020603050405020304" pitchFamily="18" charset="0"/>
                <a:sym typeface="Wingdings" panose="05000000000000000000" pitchFamily="2" charset="2"/>
              </a:rPr>
              <a:t> | </a:t>
            </a:r>
            <a:r>
              <a:rPr kumimoji="0" lang="en-US" altLang="zh-CN" sz="2400" dirty="0" err="1">
                <a:latin typeface="Times New Roman" panose="02020603050405020304" pitchFamily="18" charset="0"/>
                <a:sym typeface="Wingdings" panose="05000000000000000000" pitchFamily="2" charset="2"/>
              </a:rPr>
              <a:t>lexp</a:t>
            </a:r>
            <a:endParaRPr kumimoji="0" lang="zh-CN" altLang="en-US" sz="2400" dirty="0">
              <a:latin typeface="Times New Roman" panose="02020603050405020304" pitchFamily="18"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1AD98737-AE50-4D86-BF4A-36E74C9A808B}"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134148" name="Text Box 4"/>
          <p:cNvSpPr txBox="1">
            <a:spLocks noChangeArrowheads="1"/>
          </p:cNvSpPr>
          <p:nvPr/>
        </p:nvSpPr>
        <p:spPr bwMode="auto">
          <a:xfrm>
            <a:off x="539552" y="332656"/>
            <a:ext cx="67691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lvl="1">
              <a:buClr>
                <a:schemeClr val="accent1"/>
              </a:buClr>
              <a:buSzPct val="65000"/>
              <a:buNone/>
            </a:pPr>
            <a:r>
              <a:rPr kumimoji="0" lang="en-US" altLang="zh-CN" sz="2400" dirty="0">
                <a:latin typeface="Times New Roman" panose="02020603050405020304" pitchFamily="18" charset="0"/>
              </a:rPr>
              <a:t>1) </a:t>
            </a:r>
            <a:r>
              <a:rPr kumimoji="0" lang="en-US" altLang="zh-CN" sz="2400" dirty="0" err="1">
                <a:latin typeface="Times New Roman" panose="02020603050405020304" pitchFamily="18" charset="0"/>
              </a:rPr>
              <a:t>lexp</a:t>
            </a:r>
            <a:r>
              <a:rPr kumimoji="0" lang="en-US" altLang="zh-CN" sz="2400" dirty="0">
                <a:latin typeface="Times New Roman" panose="02020603050405020304" pitchFamily="18" charset="0"/>
              </a:rPr>
              <a:t> </a:t>
            </a:r>
            <a:r>
              <a:rPr kumimoji="0" lang="en-US" altLang="zh-CN" sz="2400" dirty="0">
                <a:latin typeface="Times New Roman" panose="02020603050405020304" pitchFamily="18" charset="0"/>
                <a:sym typeface="Wingdings" panose="05000000000000000000" pitchFamily="2" charset="2"/>
              </a:rPr>
              <a:t>atom | list</a:t>
            </a:r>
            <a:endParaRPr kumimoji="0" lang="en-US" altLang="zh-CN" sz="2400" dirty="0">
              <a:latin typeface="Times New Roman" panose="02020603050405020304" pitchFamily="18" charset="0"/>
              <a:sym typeface="Wingdings" panose="05000000000000000000" pitchFamily="2" charset="2"/>
            </a:endParaRPr>
          </a:p>
          <a:p>
            <a:pPr lvl="1">
              <a:buClr>
                <a:schemeClr val="accent1"/>
              </a:buClr>
              <a:buSzPct val="65000"/>
              <a:buNone/>
            </a:pPr>
            <a:r>
              <a:rPr kumimoji="0" lang="en-US" altLang="zh-CN" sz="2400" dirty="0">
                <a:latin typeface="Times New Roman" panose="02020603050405020304" pitchFamily="18" charset="0"/>
                <a:sym typeface="Wingdings" panose="05000000000000000000" pitchFamily="2" charset="2"/>
              </a:rPr>
              <a:t>2) atom </a:t>
            </a:r>
            <a:r>
              <a:rPr kumimoji="0" lang="en-US" altLang="zh-CN" sz="2400" dirty="0" err="1">
                <a:latin typeface="Times New Roman" panose="02020603050405020304" pitchFamily="18" charset="0"/>
                <a:sym typeface="Wingdings" panose="05000000000000000000" pitchFamily="2" charset="2"/>
              </a:rPr>
              <a:t>num</a:t>
            </a:r>
            <a:r>
              <a:rPr kumimoji="0" lang="en-US" altLang="zh-CN" sz="2400" dirty="0">
                <a:latin typeface="Times New Roman" panose="02020603050405020304" pitchFamily="18" charset="0"/>
                <a:sym typeface="Wingdings" panose="05000000000000000000" pitchFamily="2" charset="2"/>
              </a:rPr>
              <a:t> | id</a:t>
            </a:r>
            <a:endParaRPr kumimoji="0" lang="en-US" altLang="zh-CN" sz="2400" dirty="0">
              <a:latin typeface="Times New Roman" panose="02020603050405020304" pitchFamily="18" charset="0"/>
              <a:sym typeface="Wingdings" panose="05000000000000000000" pitchFamily="2" charset="2"/>
            </a:endParaRPr>
          </a:p>
          <a:p>
            <a:pPr lvl="1">
              <a:buClr>
                <a:schemeClr val="accent1"/>
              </a:buClr>
              <a:buSzPct val="65000"/>
              <a:buNone/>
            </a:pPr>
            <a:r>
              <a:rPr kumimoji="0" lang="en-US" altLang="zh-CN" sz="2400" dirty="0">
                <a:latin typeface="Times New Roman" panose="02020603050405020304" pitchFamily="18" charset="0"/>
                <a:sym typeface="Wingdings" panose="05000000000000000000" pitchFamily="2" charset="2"/>
              </a:rPr>
              <a:t>3) list (</a:t>
            </a:r>
            <a:r>
              <a:rPr kumimoji="0" lang="en-US" altLang="zh-CN" sz="2400" dirty="0" err="1">
                <a:latin typeface="Times New Roman" panose="02020603050405020304" pitchFamily="18" charset="0"/>
                <a:sym typeface="Wingdings" panose="05000000000000000000" pitchFamily="2" charset="2"/>
              </a:rPr>
              <a:t>lexp-seq</a:t>
            </a:r>
            <a:r>
              <a:rPr kumimoji="0" lang="en-US" altLang="zh-CN" sz="2400" dirty="0">
                <a:latin typeface="Times New Roman" panose="02020603050405020304" pitchFamily="18" charset="0"/>
                <a:sym typeface="Wingdings" panose="05000000000000000000" pitchFamily="2" charset="2"/>
              </a:rPr>
              <a:t>)</a:t>
            </a:r>
            <a:endParaRPr kumimoji="0" lang="en-US" altLang="zh-CN" sz="2400" dirty="0">
              <a:latin typeface="Times New Roman" panose="02020603050405020304" pitchFamily="18" charset="0"/>
              <a:sym typeface="Wingdings" panose="05000000000000000000" pitchFamily="2" charset="2"/>
            </a:endParaRPr>
          </a:p>
          <a:p>
            <a:pPr lvl="1">
              <a:buClr>
                <a:schemeClr val="accent1"/>
              </a:buClr>
              <a:buSzPct val="65000"/>
              <a:buNone/>
            </a:pPr>
            <a:r>
              <a:rPr kumimoji="0" lang="en-US" altLang="zh-CN" sz="2400" dirty="0">
                <a:latin typeface="Times New Roman" panose="02020603050405020304" pitchFamily="18" charset="0"/>
                <a:sym typeface="Wingdings" panose="05000000000000000000" pitchFamily="2" charset="2"/>
              </a:rPr>
              <a:t>4) </a:t>
            </a:r>
            <a:r>
              <a:rPr kumimoji="0" lang="en-US" altLang="zh-CN" sz="2400" dirty="0" err="1">
                <a:latin typeface="Times New Roman" panose="02020603050405020304" pitchFamily="18" charset="0"/>
                <a:sym typeface="Wingdings" panose="05000000000000000000" pitchFamily="2" charset="2"/>
              </a:rPr>
              <a:t>lexp-seq</a:t>
            </a:r>
            <a:r>
              <a:rPr kumimoji="0" lang="en-US" altLang="zh-CN" sz="2400" dirty="0">
                <a:latin typeface="Times New Roman" panose="02020603050405020304" pitchFamily="18" charset="0"/>
                <a:sym typeface="Wingdings" panose="05000000000000000000" pitchFamily="2" charset="2"/>
              </a:rPr>
              <a:t> </a:t>
            </a:r>
            <a:r>
              <a:rPr kumimoji="0" lang="en-US" altLang="zh-CN" sz="2400" dirty="0" err="1">
                <a:latin typeface="Times New Roman" panose="02020603050405020304" pitchFamily="18" charset="0"/>
                <a:sym typeface="Wingdings" panose="05000000000000000000" pitchFamily="2" charset="2"/>
              </a:rPr>
              <a:t>lexp-seq</a:t>
            </a:r>
            <a:r>
              <a:rPr kumimoji="0" lang="en-US" altLang="zh-CN" sz="2400" dirty="0">
                <a:latin typeface="Times New Roman" panose="02020603050405020304" pitchFamily="18" charset="0"/>
                <a:sym typeface="Wingdings" panose="05000000000000000000" pitchFamily="2" charset="2"/>
              </a:rPr>
              <a:t> </a:t>
            </a:r>
            <a:r>
              <a:rPr kumimoji="0" lang="en-US" altLang="zh-CN" sz="2400" dirty="0" err="1">
                <a:latin typeface="Times New Roman" panose="02020603050405020304" pitchFamily="18" charset="0"/>
                <a:sym typeface="Wingdings" panose="05000000000000000000" pitchFamily="2" charset="2"/>
              </a:rPr>
              <a:t>lexp</a:t>
            </a:r>
            <a:r>
              <a:rPr kumimoji="0" lang="en-US" altLang="zh-CN" sz="2400" dirty="0">
                <a:latin typeface="Times New Roman" panose="02020603050405020304" pitchFamily="18" charset="0"/>
                <a:sym typeface="Wingdings" panose="05000000000000000000" pitchFamily="2" charset="2"/>
              </a:rPr>
              <a:t> | </a:t>
            </a:r>
            <a:r>
              <a:rPr kumimoji="0" lang="en-US" altLang="zh-CN" sz="2400" dirty="0" err="1">
                <a:latin typeface="Times New Roman" panose="02020603050405020304" pitchFamily="18" charset="0"/>
                <a:sym typeface="Wingdings" panose="05000000000000000000" pitchFamily="2" charset="2"/>
              </a:rPr>
              <a:t>lexp</a:t>
            </a:r>
            <a:endParaRPr kumimoji="0" lang="zh-CN" altLang="en-US" sz="2400" dirty="0">
              <a:latin typeface="Times New Roman" panose="02020603050405020304" pitchFamily="18" charset="0"/>
            </a:endParaRPr>
          </a:p>
        </p:txBody>
      </p:sp>
      <p:sp>
        <p:nvSpPr>
          <p:cNvPr id="113669" name="Text Box 5"/>
          <p:cNvSpPr txBox="1">
            <a:spLocks noChangeArrowheads="1"/>
          </p:cNvSpPr>
          <p:nvPr/>
        </p:nvSpPr>
        <p:spPr bwMode="auto">
          <a:xfrm>
            <a:off x="250825" y="2348880"/>
            <a:ext cx="8893175" cy="3144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nSpc>
                <a:spcPct val="115000"/>
              </a:lnSpc>
              <a:buNone/>
            </a:pPr>
            <a:r>
              <a:rPr kumimoji="0" lang="en-US" altLang="zh-CN" sz="2400" dirty="0">
                <a:latin typeface="Times New Roman" panose="02020603050405020304" pitchFamily="18" charset="0"/>
              </a:rPr>
              <a:t>3. </a:t>
            </a:r>
            <a:r>
              <a:rPr kumimoji="0" lang="zh-CN" altLang="en-US" sz="2400" dirty="0">
                <a:latin typeface="Times New Roman" panose="02020603050405020304" pitchFamily="18" charset="0"/>
              </a:rPr>
              <a:t>在第</a:t>
            </a:r>
            <a:r>
              <a:rPr kumimoji="0" lang="en-US" altLang="zh-CN" sz="2400" dirty="0">
                <a:latin typeface="Times New Roman" panose="02020603050405020304" pitchFamily="18" charset="0"/>
              </a:rPr>
              <a:t>2</a:t>
            </a:r>
            <a:r>
              <a:rPr kumimoji="0" lang="zh-CN" altLang="en-US" sz="2400" dirty="0">
                <a:latin typeface="Times New Roman" panose="02020603050405020304" pitchFamily="18" charset="0"/>
              </a:rPr>
              <a:t>题中，规则①②③不变，④变为：</a:t>
            </a:r>
            <a:endParaRPr kumimoji="0" lang="zh-CN" altLang="en-US" sz="2400" dirty="0">
              <a:latin typeface="Times New Roman" panose="02020603050405020304" pitchFamily="18" charset="0"/>
            </a:endParaRPr>
          </a:p>
          <a:p>
            <a:pPr>
              <a:lnSpc>
                <a:spcPct val="115000"/>
              </a:lnSpc>
              <a:buNone/>
            </a:pPr>
            <a:r>
              <a:rPr kumimoji="0" lang="en-US" altLang="zh-CN" sz="2400" dirty="0">
                <a:latin typeface="Times New Roman" panose="02020603050405020304" pitchFamily="18" charset="0"/>
              </a:rPr>
              <a:t>    </a:t>
            </a:r>
            <a:r>
              <a:rPr kumimoji="0" lang="en-US" altLang="zh-CN" sz="2400" dirty="0" err="1">
                <a:latin typeface="Times New Roman" panose="02020603050405020304" pitchFamily="18" charset="0"/>
              </a:rPr>
              <a:t>lexp-seq</a:t>
            </a:r>
            <a:r>
              <a:rPr kumimoji="0" lang="en-US" altLang="zh-CN" sz="2400" dirty="0">
                <a:latin typeface="Times New Roman" panose="02020603050405020304" pitchFamily="18" charset="0"/>
              </a:rPr>
              <a:t> </a:t>
            </a:r>
            <a:r>
              <a:rPr kumimoji="0" lang="en-US" altLang="zh-CN" sz="2400" dirty="0">
                <a:latin typeface="Times New Roman" panose="02020603050405020304" pitchFamily="18" charset="0"/>
                <a:sym typeface="Wingdings" panose="05000000000000000000" pitchFamily="2" charset="2"/>
              </a:rPr>
              <a:t></a:t>
            </a:r>
            <a:r>
              <a:rPr kumimoji="0" lang="en-US" altLang="zh-CN" sz="2400" dirty="0" err="1">
                <a:latin typeface="Times New Roman" panose="02020603050405020304" pitchFamily="18" charset="0"/>
                <a:sym typeface="Wingdings" panose="05000000000000000000" pitchFamily="2" charset="2"/>
              </a:rPr>
              <a:t>lexp</a:t>
            </a:r>
            <a:r>
              <a:rPr kumimoji="0" lang="en-US" altLang="zh-CN" sz="2400" dirty="0">
                <a:latin typeface="Times New Roman" panose="02020603050405020304" pitchFamily="18" charset="0"/>
                <a:sym typeface="Wingdings" panose="05000000000000000000" pitchFamily="2" charset="2"/>
              </a:rPr>
              <a:t>, </a:t>
            </a:r>
            <a:r>
              <a:rPr kumimoji="0" lang="en-US" altLang="zh-CN" sz="2400" dirty="0" err="1">
                <a:latin typeface="Times New Roman" panose="02020603050405020304" pitchFamily="18" charset="0"/>
                <a:sym typeface="Wingdings" panose="05000000000000000000" pitchFamily="2" charset="2"/>
              </a:rPr>
              <a:t>lexp-seq</a:t>
            </a:r>
            <a:r>
              <a:rPr kumimoji="0" lang="en-US" altLang="zh-CN" sz="2400" dirty="0">
                <a:latin typeface="Times New Roman" panose="02020603050405020304" pitchFamily="18" charset="0"/>
                <a:sym typeface="Wingdings" panose="05000000000000000000" pitchFamily="2" charset="2"/>
              </a:rPr>
              <a:t> | </a:t>
            </a:r>
            <a:r>
              <a:rPr kumimoji="0" lang="en-US" altLang="zh-CN" sz="2400" dirty="0" err="1">
                <a:latin typeface="Times New Roman" panose="02020603050405020304" pitchFamily="18" charset="0"/>
                <a:sym typeface="Wingdings" panose="05000000000000000000" pitchFamily="2" charset="2"/>
              </a:rPr>
              <a:t>lexp</a:t>
            </a:r>
            <a:r>
              <a:rPr kumimoji="0" lang="zh-CN" altLang="en-US" sz="2400" dirty="0">
                <a:latin typeface="Times New Roman" panose="02020603050405020304" pitchFamily="18" charset="0"/>
                <a:sym typeface="Wingdings" panose="05000000000000000000" pitchFamily="2" charset="2"/>
              </a:rPr>
              <a:t>，</a:t>
            </a:r>
            <a:r>
              <a:rPr kumimoji="0" lang="zh-CN" altLang="en-US" sz="2400" dirty="0">
                <a:latin typeface="Times New Roman" panose="02020603050405020304" pitchFamily="18" charset="0"/>
              </a:rPr>
              <a:t>能否将文法转换为</a:t>
            </a:r>
            <a:r>
              <a:rPr kumimoji="0" lang="en-US" altLang="zh-CN" sz="2400" dirty="0">
                <a:latin typeface="Times New Roman" panose="02020603050405020304" pitchFamily="18" charset="0"/>
              </a:rPr>
              <a:t>LL(1)</a:t>
            </a:r>
            <a:r>
              <a:rPr kumimoji="0" lang="zh-CN" altLang="en-US" sz="2400" dirty="0">
                <a:latin typeface="Times New Roman" panose="02020603050405020304" pitchFamily="18" charset="0"/>
              </a:rPr>
              <a:t>文法？</a:t>
            </a:r>
            <a:endParaRPr kumimoji="0" lang="zh-CN" altLang="en-US" sz="2400" dirty="0">
              <a:latin typeface="Times New Roman" panose="02020603050405020304" pitchFamily="18" charset="0"/>
            </a:endParaRPr>
          </a:p>
          <a:p>
            <a:pPr>
              <a:lnSpc>
                <a:spcPct val="115000"/>
              </a:lnSpc>
              <a:spcBef>
                <a:spcPts val="700"/>
              </a:spcBef>
              <a:buNone/>
            </a:pPr>
            <a:r>
              <a:rPr kumimoji="0" lang="zh-CN" altLang="en-US" sz="2400" dirty="0">
                <a:latin typeface="Times New Roman" panose="02020603050405020304" pitchFamily="18" charset="0"/>
              </a:rPr>
              <a:t>  解：提取左因式：</a:t>
            </a:r>
            <a:r>
              <a:rPr kumimoji="0" lang="en-US" altLang="zh-CN" sz="2400" dirty="0" err="1">
                <a:latin typeface="Times New Roman" panose="02020603050405020304" pitchFamily="18" charset="0"/>
              </a:rPr>
              <a:t>lexp-seq</a:t>
            </a:r>
            <a:r>
              <a:rPr kumimoji="0" lang="en-US" altLang="zh-CN" sz="2400" dirty="0">
                <a:latin typeface="Times New Roman" panose="02020603050405020304" pitchFamily="18" charset="0"/>
              </a:rPr>
              <a:t> </a:t>
            </a:r>
            <a:r>
              <a:rPr kumimoji="0" lang="en-US" altLang="zh-CN" sz="2400" dirty="0">
                <a:latin typeface="Times New Roman" panose="02020603050405020304" pitchFamily="18" charset="0"/>
                <a:sym typeface="Wingdings" panose="05000000000000000000" pitchFamily="2" charset="2"/>
              </a:rPr>
              <a:t></a:t>
            </a:r>
            <a:r>
              <a:rPr kumimoji="0" lang="en-US" altLang="zh-CN" sz="2400" dirty="0" err="1">
                <a:latin typeface="Times New Roman" panose="02020603050405020304" pitchFamily="18" charset="0"/>
                <a:sym typeface="Wingdings" panose="05000000000000000000" pitchFamily="2" charset="2"/>
              </a:rPr>
              <a:t>lexp</a:t>
            </a:r>
            <a:r>
              <a:rPr kumimoji="0" lang="en-US" altLang="zh-CN" sz="2400" dirty="0">
                <a:latin typeface="Times New Roman" panose="02020603050405020304" pitchFamily="18" charset="0"/>
                <a:sym typeface="Wingdings" panose="05000000000000000000" pitchFamily="2" charset="2"/>
              </a:rPr>
              <a:t> A</a:t>
            </a:r>
            <a:endParaRPr kumimoji="0" lang="en-US" altLang="zh-CN" sz="2400" dirty="0">
              <a:latin typeface="Times New Roman" panose="02020603050405020304" pitchFamily="18" charset="0"/>
              <a:sym typeface="Wingdings" panose="05000000000000000000" pitchFamily="2" charset="2"/>
            </a:endParaRPr>
          </a:p>
          <a:p>
            <a:pPr>
              <a:lnSpc>
                <a:spcPct val="115000"/>
              </a:lnSpc>
              <a:spcBef>
                <a:spcPts val="700"/>
              </a:spcBef>
              <a:buNone/>
            </a:pPr>
            <a:r>
              <a:rPr kumimoji="0" lang="en-US" altLang="zh-CN" sz="2400" dirty="0">
                <a:latin typeface="Times New Roman" panose="02020603050405020304" pitchFamily="18" charset="0"/>
              </a:rPr>
              <a:t>                                  A </a:t>
            </a:r>
            <a:r>
              <a:rPr kumimoji="0" lang="en-US" altLang="zh-CN" sz="2400" dirty="0">
                <a:latin typeface="Times New Roman" panose="02020603050405020304" pitchFamily="18" charset="0"/>
                <a:sym typeface="Wingdings" panose="05000000000000000000" pitchFamily="2" charset="2"/>
              </a:rPr>
              <a:t> , </a:t>
            </a:r>
            <a:r>
              <a:rPr kumimoji="0" lang="en-US" altLang="zh-CN" sz="2400" dirty="0" err="1">
                <a:latin typeface="Times New Roman" panose="02020603050405020304" pitchFamily="18" charset="0"/>
                <a:sym typeface="Wingdings" panose="05000000000000000000" pitchFamily="2" charset="2"/>
              </a:rPr>
              <a:t>lexp-seq</a:t>
            </a:r>
            <a:r>
              <a:rPr kumimoji="0" lang="en-US" altLang="zh-CN" sz="2400" dirty="0">
                <a:latin typeface="Times New Roman" panose="02020603050405020304" pitchFamily="18" charset="0"/>
                <a:sym typeface="Wingdings" panose="05000000000000000000" pitchFamily="2" charset="2"/>
              </a:rPr>
              <a:t> | ε</a:t>
            </a:r>
            <a:r>
              <a:rPr kumimoji="0" lang="zh-CN" altLang="en-US" sz="2400" dirty="0">
                <a:latin typeface="Times New Roman" panose="02020603050405020304" pitchFamily="18" charset="0"/>
                <a:sym typeface="Wingdings" panose="05000000000000000000" pitchFamily="2" charset="2"/>
              </a:rPr>
              <a:t>， 且</a:t>
            </a:r>
            <a:r>
              <a:rPr kumimoji="0" lang="en-US" altLang="zh-CN" sz="2400" dirty="0">
                <a:latin typeface="Times New Roman" panose="02020603050405020304" pitchFamily="18" charset="0"/>
                <a:sym typeface="Wingdings" panose="05000000000000000000" pitchFamily="2" charset="2"/>
              </a:rPr>
              <a:t>select(A  ε)={)}</a:t>
            </a:r>
            <a:r>
              <a:rPr kumimoji="0" lang="zh-CN" altLang="en-US" sz="2400" dirty="0">
                <a:latin typeface="Times New Roman" panose="02020603050405020304" pitchFamily="18" charset="0"/>
                <a:sym typeface="Wingdings" panose="05000000000000000000" pitchFamily="2" charset="2"/>
              </a:rPr>
              <a:t>，</a:t>
            </a:r>
            <a:endParaRPr kumimoji="0" lang="zh-CN" altLang="en-US" sz="2400" dirty="0">
              <a:latin typeface="Times New Roman" panose="02020603050405020304" pitchFamily="18" charset="0"/>
              <a:sym typeface="Wingdings" panose="05000000000000000000" pitchFamily="2" charset="2"/>
            </a:endParaRPr>
          </a:p>
          <a:p>
            <a:pPr>
              <a:lnSpc>
                <a:spcPct val="115000"/>
              </a:lnSpc>
              <a:spcBef>
                <a:spcPts val="700"/>
              </a:spcBef>
              <a:buNone/>
            </a:pPr>
            <a:r>
              <a:rPr kumimoji="0" lang="zh-CN" altLang="en-US" sz="2400" dirty="0">
                <a:latin typeface="Times New Roman" panose="02020603050405020304" pitchFamily="18" charset="0"/>
                <a:sym typeface="Wingdings" panose="05000000000000000000" pitchFamily="2" charset="2"/>
              </a:rPr>
              <a:t>		         与</a:t>
            </a:r>
            <a:r>
              <a:rPr kumimoji="0" lang="en-US" altLang="zh-CN" sz="2400" dirty="0">
                <a:latin typeface="Times New Roman" panose="02020603050405020304" pitchFamily="18" charset="0"/>
                <a:sym typeface="Wingdings" panose="05000000000000000000" pitchFamily="2" charset="2"/>
              </a:rPr>
              <a:t>{,}</a:t>
            </a:r>
            <a:r>
              <a:rPr kumimoji="0" lang="zh-CN" altLang="en-US" sz="2400" dirty="0">
                <a:latin typeface="Times New Roman" panose="02020603050405020304" pitchFamily="18" charset="0"/>
                <a:sym typeface="Wingdings" panose="05000000000000000000" pitchFamily="2" charset="2"/>
              </a:rPr>
              <a:t>不相交</a:t>
            </a:r>
            <a:endParaRPr kumimoji="0" lang="en-US" altLang="zh-CN" sz="2400" dirty="0">
              <a:latin typeface="Times New Roman" panose="02020603050405020304" pitchFamily="18" charset="0"/>
              <a:sym typeface="Wingdings" panose="05000000000000000000" pitchFamily="2" charset="2"/>
            </a:endParaRPr>
          </a:p>
          <a:p>
            <a:pPr>
              <a:lnSpc>
                <a:spcPct val="115000"/>
              </a:lnSpc>
              <a:spcBef>
                <a:spcPts val="700"/>
              </a:spcBef>
              <a:buNone/>
            </a:pPr>
            <a:r>
              <a:rPr kumimoji="0" lang="zh-CN" altLang="en-US" sz="2400" dirty="0">
                <a:latin typeface="Times New Roman" panose="02020603050405020304" pitchFamily="18" charset="0"/>
              </a:rPr>
              <a:t>          所以，可改造成</a:t>
            </a:r>
            <a:r>
              <a:rPr kumimoji="0" lang="en-US" altLang="zh-CN" sz="2400" dirty="0">
                <a:latin typeface="Times New Roman" panose="02020603050405020304" pitchFamily="18" charset="0"/>
              </a:rPr>
              <a:t>LL(1)</a:t>
            </a:r>
            <a:r>
              <a:rPr kumimoji="0" lang="zh-CN" altLang="en-US" sz="2400" dirty="0">
                <a:latin typeface="Times New Roman" panose="02020603050405020304" pitchFamily="18" charset="0"/>
              </a:rPr>
              <a:t>文法</a:t>
            </a:r>
            <a:r>
              <a:rPr kumimoji="0" lang="zh-CN" altLang="en-US" sz="2800" dirty="0">
                <a:latin typeface="Times New Roman" panose="02020603050405020304" pitchFamily="18" charset="0"/>
              </a:rPr>
              <a:t>         </a:t>
            </a:r>
            <a:endParaRPr kumimoji="0" lang="zh-CN" altLang="en-US" sz="2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3669">
                                            <p:txEl>
                                              <p:pRg st="0" end="0"/>
                                            </p:txEl>
                                          </p:spTgt>
                                        </p:tgtEl>
                                        <p:attrNameLst>
                                          <p:attrName>style.visibility</p:attrName>
                                        </p:attrNameLst>
                                      </p:cBhvr>
                                      <p:to>
                                        <p:strVal val="visible"/>
                                      </p:to>
                                    </p:set>
                                    <p:animEffect transition="in" filter="wipe(left)">
                                      <p:cBhvr>
                                        <p:cTn id="7" dur="500"/>
                                        <p:tgtEl>
                                          <p:spTgt spid="11366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3669">
                                            <p:txEl>
                                              <p:pRg st="1" end="1"/>
                                            </p:txEl>
                                          </p:spTgt>
                                        </p:tgtEl>
                                        <p:attrNameLst>
                                          <p:attrName>style.visibility</p:attrName>
                                        </p:attrNameLst>
                                      </p:cBhvr>
                                      <p:to>
                                        <p:strVal val="visible"/>
                                      </p:to>
                                    </p:set>
                                    <p:animEffect transition="in" filter="wipe(left)">
                                      <p:cBhvr>
                                        <p:cTn id="11" dur="500"/>
                                        <p:tgtEl>
                                          <p:spTgt spid="11366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13669">
                                            <p:txEl>
                                              <p:pRg st="2" end="2"/>
                                            </p:txEl>
                                          </p:spTgt>
                                        </p:tgtEl>
                                        <p:attrNameLst>
                                          <p:attrName>style.visibility</p:attrName>
                                        </p:attrNameLst>
                                      </p:cBhvr>
                                      <p:to>
                                        <p:strVal val="visible"/>
                                      </p:to>
                                    </p:set>
                                    <p:animEffect transition="in" filter="wipe(left)">
                                      <p:cBhvr>
                                        <p:cTn id="16" dur="500"/>
                                        <p:tgtEl>
                                          <p:spTgt spid="113669">
                                            <p:txEl>
                                              <p:pRg st="2" end="2"/>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13669">
                                            <p:txEl>
                                              <p:pRg st="3" end="3"/>
                                            </p:txEl>
                                          </p:spTgt>
                                        </p:tgtEl>
                                        <p:attrNameLst>
                                          <p:attrName>style.visibility</p:attrName>
                                        </p:attrNameLst>
                                      </p:cBhvr>
                                      <p:to>
                                        <p:strVal val="visible"/>
                                      </p:to>
                                    </p:set>
                                    <p:animEffect transition="in" filter="wipe(left)">
                                      <p:cBhvr>
                                        <p:cTn id="20" dur="500"/>
                                        <p:tgtEl>
                                          <p:spTgt spid="113669">
                                            <p:txEl>
                                              <p:pRg st="3" end="3"/>
                                            </p:txEl>
                                          </p:spTgt>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13669">
                                            <p:txEl>
                                              <p:pRg st="4" end="4"/>
                                            </p:txEl>
                                          </p:spTgt>
                                        </p:tgtEl>
                                        <p:attrNameLst>
                                          <p:attrName>style.visibility</p:attrName>
                                        </p:attrNameLst>
                                      </p:cBhvr>
                                      <p:to>
                                        <p:strVal val="visible"/>
                                      </p:to>
                                    </p:set>
                                    <p:animEffect transition="in" filter="wipe(left)">
                                      <p:cBhvr>
                                        <p:cTn id="24" dur="500"/>
                                        <p:tgtEl>
                                          <p:spTgt spid="113669">
                                            <p:txEl>
                                              <p:pRg st="4" end="4"/>
                                            </p:txEl>
                                          </p:spTgt>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113669">
                                            <p:txEl>
                                              <p:pRg st="5" end="5"/>
                                            </p:txEl>
                                          </p:spTgt>
                                        </p:tgtEl>
                                        <p:attrNameLst>
                                          <p:attrName>style.visibility</p:attrName>
                                        </p:attrNameLst>
                                      </p:cBhvr>
                                      <p:to>
                                        <p:strVal val="visible"/>
                                      </p:to>
                                    </p:set>
                                    <p:animEffect transition="in" filter="wipe(left)">
                                      <p:cBhvr>
                                        <p:cTn id="28" dur="500"/>
                                        <p:tgtEl>
                                          <p:spTgt spid="11366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C39A6494-4F34-40D2-BB33-A7DB5EB81515}"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135171" name="Text Box 2"/>
          <p:cNvSpPr txBox="1">
            <a:spLocks noChangeArrowheads="1"/>
          </p:cNvSpPr>
          <p:nvPr/>
        </p:nvSpPr>
        <p:spPr bwMode="auto">
          <a:xfrm>
            <a:off x="561975" y="357188"/>
            <a:ext cx="7466410" cy="3247043"/>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zh-CN" altLang="en-US" sz="3600" dirty="0">
                <a:latin typeface="方正姚体" panose="02010601030101010101" pitchFamily="2" charset="-122"/>
                <a:ea typeface="方正姚体" panose="02010601030101010101" pitchFamily="2" charset="-122"/>
                <a:cs typeface="Times New Roman" panose="02020603050405020304" pitchFamily="18" charset="0"/>
              </a:rPr>
              <a:t>作业</a:t>
            </a:r>
            <a:r>
              <a:rPr kumimoji="0" lang="zh-CN" altLang="en-US" sz="3600" dirty="0">
                <a:latin typeface="方正姚体" panose="02010601030101010101" pitchFamily="2" charset="-122"/>
                <a:ea typeface="方正姚体" panose="02010601030101010101" pitchFamily="2" charset="-122"/>
                <a:cs typeface="Times New Roman" panose="02020603050405020304" pitchFamily="18" charset="0"/>
              </a:rPr>
              <a:t>补充：</a:t>
            </a:r>
            <a:endParaRPr kumimoji="0" lang="zh-CN" altLang="en-US" sz="3600" dirty="0">
              <a:latin typeface="方正姚体" panose="02010601030101010101" pitchFamily="2" charset="-122"/>
              <a:ea typeface="方正姚体" panose="02010601030101010101" pitchFamily="2" charset="-122"/>
              <a:cs typeface="Times New Roman" panose="02020603050405020304" pitchFamily="18" charset="0"/>
            </a:endParaRPr>
          </a:p>
          <a:p>
            <a:pPr eaLnBrk="1" hangingPunct="1">
              <a:spcBef>
                <a:spcPct val="50000"/>
              </a:spcBef>
              <a:buNone/>
            </a:pPr>
            <a:r>
              <a:rPr kumimoji="0" lang="zh-CN" altLang="en-US" sz="2600" dirty="0">
                <a:latin typeface="Times New Roman" panose="02020603050405020304" pitchFamily="18" charset="0"/>
                <a:cs typeface="Times New Roman" panose="02020603050405020304" pitchFamily="18" charset="0"/>
              </a:rPr>
              <a:t>试从文法 </a:t>
            </a:r>
            <a:r>
              <a:rPr kumimoji="0" lang="en-US" altLang="en-US" sz="2600" dirty="0">
                <a:latin typeface="Times New Roman" panose="02020603050405020304" pitchFamily="18" charset="0"/>
                <a:cs typeface="Times New Roman" panose="02020603050405020304" pitchFamily="18" charset="0"/>
              </a:rPr>
              <a:t>G[s]</a:t>
            </a:r>
            <a:r>
              <a:rPr kumimoji="0" lang="zh-CN" altLang="en-US" sz="2600" dirty="0">
                <a:latin typeface="Times New Roman" panose="02020603050405020304" pitchFamily="18" charset="0"/>
                <a:cs typeface="Times New Roman" panose="02020603050405020304" pitchFamily="18" charset="0"/>
              </a:rPr>
              <a:t>：</a:t>
            </a:r>
            <a:br>
              <a:rPr kumimoji="0" lang="zh-CN" altLang="en-US" sz="2600" dirty="0">
                <a:latin typeface="Times New Roman" panose="02020603050405020304" pitchFamily="18" charset="0"/>
                <a:cs typeface="Times New Roman" panose="02020603050405020304" pitchFamily="18" charset="0"/>
              </a:rPr>
            </a:br>
            <a:r>
              <a:rPr kumimoji="0" lang="zh-CN" altLang="en-US" sz="2600" dirty="0">
                <a:latin typeface="Times New Roman" panose="02020603050405020304" pitchFamily="18" charset="0"/>
                <a:cs typeface="Times New Roman" panose="02020603050405020304" pitchFamily="18" charset="0"/>
              </a:rPr>
              <a:t>                      </a:t>
            </a:r>
            <a:r>
              <a:rPr kumimoji="0" lang="en-US" altLang="zh-CN" sz="2600" dirty="0">
                <a:latin typeface="Times New Roman" panose="02020603050405020304" pitchFamily="18" charset="0"/>
                <a:cs typeface="Times New Roman" panose="02020603050405020304" pitchFamily="18" charset="0"/>
              </a:rPr>
              <a:t>S→(L)|a </a:t>
            </a:r>
            <a:br>
              <a:rPr kumimoji="0" lang="en-US" altLang="zh-CN" sz="2600" dirty="0">
                <a:latin typeface="Times New Roman" panose="02020603050405020304" pitchFamily="18" charset="0"/>
                <a:cs typeface="Times New Roman" panose="02020603050405020304" pitchFamily="18" charset="0"/>
              </a:rPr>
            </a:br>
            <a:r>
              <a:rPr kumimoji="0" lang="en-US" altLang="zh-CN" sz="2600" dirty="0">
                <a:latin typeface="Times New Roman" panose="02020603050405020304" pitchFamily="18" charset="0"/>
                <a:cs typeface="Times New Roman" panose="02020603050405020304" pitchFamily="18" charset="0"/>
              </a:rPr>
              <a:t>                      L→ L，S|S </a:t>
            </a:r>
            <a:br>
              <a:rPr kumimoji="0" lang="en-US" altLang="zh-CN" sz="2600" dirty="0">
                <a:latin typeface="Times New Roman" panose="02020603050405020304" pitchFamily="18" charset="0"/>
                <a:cs typeface="Times New Roman" panose="02020603050405020304" pitchFamily="18" charset="0"/>
              </a:rPr>
            </a:br>
            <a:r>
              <a:rPr kumimoji="0" lang="zh-CN" altLang="en-US" sz="2600" dirty="0">
                <a:latin typeface="Times New Roman" panose="02020603050405020304" pitchFamily="18" charset="0"/>
                <a:cs typeface="Times New Roman" panose="02020603050405020304" pitchFamily="18" charset="0"/>
              </a:rPr>
              <a:t>中消除左递归</a:t>
            </a:r>
            <a:r>
              <a:rPr kumimoji="0" lang="en-US" altLang="zh-CN" sz="2600" dirty="0">
                <a:latin typeface="Times New Roman" panose="02020603050405020304" pitchFamily="18" charset="0"/>
                <a:cs typeface="Times New Roman" panose="02020603050405020304" pitchFamily="18" charset="0"/>
              </a:rPr>
              <a:t>,</a:t>
            </a:r>
            <a:r>
              <a:rPr kumimoji="0" lang="zh-CN" altLang="en-US" sz="2600" dirty="0">
                <a:latin typeface="Times New Roman" panose="02020603050405020304" pitchFamily="18" charset="0"/>
                <a:cs typeface="Times New Roman" panose="02020603050405020304" pitchFamily="18" charset="0"/>
              </a:rPr>
              <a:t>并为之构造一个递归预测分析器和</a:t>
            </a:r>
            <a:r>
              <a:rPr kumimoji="0" lang="en-US" altLang="zh-CN" sz="2600" dirty="0">
                <a:latin typeface="Times New Roman" panose="02020603050405020304" pitchFamily="18" charset="0"/>
                <a:cs typeface="Times New Roman" panose="02020603050405020304" pitchFamily="18" charset="0"/>
              </a:rPr>
              <a:t>LL(1)</a:t>
            </a:r>
            <a:r>
              <a:rPr kumimoji="0" lang="zh-CN" altLang="en-US" sz="2600" dirty="0">
                <a:latin typeface="Times New Roman" panose="02020603050405020304" pitchFamily="18" charset="0"/>
                <a:cs typeface="Times New Roman" panose="02020603050405020304" pitchFamily="18" charset="0"/>
              </a:rPr>
              <a:t>分析表</a:t>
            </a:r>
            <a:r>
              <a:rPr kumimoji="0" lang="en-US" altLang="zh-CN" sz="2600" dirty="0">
                <a:latin typeface="Times New Roman" panose="02020603050405020304" pitchFamily="18" charset="0"/>
                <a:cs typeface="Times New Roman" panose="02020603050405020304" pitchFamily="18" charset="0"/>
              </a:rPr>
              <a:t>。</a:t>
            </a:r>
            <a:r>
              <a:rPr kumimoji="0" lang="zh-CN" altLang="en-US" sz="2600" dirty="0">
                <a:latin typeface="Times New Roman" panose="02020603050405020304" pitchFamily="18" charset="0"/>
                <a:cs typeface="Times New Roman" panose="02020603050405020304" pitchFamily="18" charset="0"/>
              </a:rPr>
              <a:t>请说明句子(</a:t>
            </a:r>
            <a:r>
              <a:rPr kumimoji="0" lang="en-US" altLang="zh-CN" sz="2600" dirty="0">
                <a:latin typeface="Times New Roman" panose="02020603050405020304" pitchFamily="18" charset="0"/>
                <a:cs typeface="Times New Roman" panose="02020603050405020304" pitchFamily="18" charset="0"/>
              </a:rPr>
              <a:t>a，(</a:t>
            </a:r>
            <a:r>
              <a:rPr kumimoji="0" lang="en-US" altLang="zh-CN" sz="2600" dirty="0" err="1">
                <a:latin typeface="Times New Roman" panose="02020603050405020304" pitchFamily="18" charset="0"/>
                <a:cs typeface="Times New Roman" panose="02020603050405020304" pitchFamily="18" charset="0"/>
              </a:rPr>
              <a:t>a，a</a:t>
            </a:r>
            <a:r>
              <a:rPr kumimoji="0" lang="en-US" altLang="zh-CN" sz="2600" dirty="0">
                <a:latin typeface="Times New Roman" panose="02020603050405020304" pitchFamily="18" charset="0"/>
                <a:cs typeface="Times New Roman" panose="02020603050405020304" pitchFamily="18" charset="0"/>
              </a:rPr>
              <a:t>))</a:t>
            </a:r>
            <a:r>
              <a:rPr kumimoji="0" lang="zh-CN" altLang="en-US" sz="2600" dirty="0">
                <a:latin typeface="Times New Roman" panose="02020603050405020304" pitchFamily="18" charset="0"/>
                <a:cs typeface="Times New Roman" panose="02020603050405020304" pitchFamily="18" charset="0"/>
              </a:rPr>
              <a:t>在</a:t>
            </a:r>
            <a:r>
              <a:rPr kumimoji="0" lang="en-US" altLang="zh-CN" sz="2600" dirty="0">
                <a:latin typeface="Times New Roman" panose="02020603050405020304" pitchFamily="18" charset="0"/>
                <a:cs typeface="Times New Roman" panose="02020603050405020304" pitchFamily="18" charset="0"/>
              </a:rPr>
              <a:t>LL(1)</a:t>
            </a:r>
            <a:r>
              <a:rPr kumimoji="0" lang="zh-CN" altLang="en-US" sz="2600" dirty="0">
                <a:latin typeface="Times New Roman" panose="02020603050405020304" pitchFamily="18" charset="0"/>
                <a:cs typeface="Times New Roman" panose="02020603050405020304" pitchFamily="18" charset="0"/>
              </a:rPr>
              <a:t>分析器上的动作。</a:t>
            </a:r>
            <a:endParaRPr kumimoji="0" lang="zh-CN" altLang="en-US" sz="2600" dirty="0">
              <a:latin typeface="Times New Roman" panose="02020603050405020304" pitchFamily="18" charset="0"/>
              <a:cs typeface="Times New Roman" panose="02020603050405020304" pitchFamily="18" charset="0"/>
            </a:endParaRPr>
          </a:p>
        </p:txBody>
      </p:sp>
      <p:sp>
        <p:nvSpPr>
          <p:cNvPr id="135173" name="Text Box 7"/>
          <p:cNvSpPr txBox="1">
            <a:spLocks noChangeArrowheads="1"/>
          </p:cNvSpPr>
          <p:nvPr/>
        </p:nvSpPr>
        <p:spPr bwMode="auto">
          <a:xfrm>
            <a:off x="569049" y="3867378"/>
            <a:ext cx="7993062"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50000"/>
              </a:spcBef>
              <a:buNone/>
            </a:pPr>
            <a:r>
              <a:rPr kumimoji="0" lang="zh-CN" altLang="en-US" sz="2400" dirty="0">
                <a:solidFill>
                  <a:srgbClr val="003399"/>
                </a:solidFill>
                <a:latin typeface="Times New Roman" panose="02020603050405020304" pitchFamily="18" charset="0"/>
              </a:rPr>
              <a:t>教材作业：</a:t>
            </a:r>
            <a:r>
              <a:rPr kumimoji="0" lang="en-US" altLang="zh-CN" sz="2400" dirty="0">
                <a:latin typeface="Times New Roman" panose="02020603050405020304" pitchFamily="18" charset="0"/>
              </a:rPr>
              <a:t>p99</a:t>
            </a:r>
            <a:r>
              <a:rPr kumimoji="0" lang="zh-CN" altLang="en-US" sz="2400" dirty="0">
                <a:latin typeface="Times New Roman" panose="02020603050405020304" pitchFamily="18" charset="0"/>
              </a:rPr>
              <a:t>：</a:t>
            </a:r>
            <a:r>
              <a:rPr kumimoji="0" lang="en-US" altLang="zh-CN" sz="2400" dirty="0">
                <a:latin typeface="Times New Roman" panose="02020603050405020304" pitchFamily="18" charset="0"/>
              </a:rPr>
              <a:t>1~8  </a:t>
            </a:r>
            <a:r>
              <a:rPr kumimoji="0" lang="zh-CN" altLang="en-US" sz="2400" dirty="0">
                <a:latin typeface="Times New Roman" panose="02020603050405020304" pitchFamily="18" charset="0"/>
              </a:rPr>
              <a:t>（</a:t>
            </a:r>
            <a:r>
              <a:rPr kumimoji="0" lang="en-US" altLang="zh-CN" sz="2400" dirty="0">
                <a:latin typeface="Times New Roman" panose="02020603050405020304" pitchFamily="18" charset="0"/>
              </a:rPr>
              <a:t>9 </a:t>
            </a:r>
            <a:r>
              <a:rPr kumimoji="0" lang="zh-CN" altLang="en-US" sz="2400" dirty="0">
                <a:latin typeface="Times New Roman" panose="02020603050405020304" pitchFamily="18" charset="0"/>
              </a:rPr>
              <a:t>可不做）</a:t>
            </a:r>
            <a:endParaRPr kumimoji="0" lang="zh-CN" altLang="en-US" sz="2400" dirty="0">
              <a:latin typeface="Times New Roman" panose="02020603050405020304" pitchFamily="18" charset="0"/>
            </a:endParaRPr>
          </a:p>
          <a:p>
            <a:pPr>
              <a:spcBef>
                <a:spcPct val="50000"/>
              </a:spcBef>
              <a:buNone/>
            </a:pPr>
            <a:r>
              <a:rPr kumimoji="0" lang="en-US" altLang="zh-CN" sz="2400" dirty="0">
                <a:latin typeface="Times New Roman" panose="02020603050405020304" pitchFamily="18" charset="0"/>
              </a:rPr>
              <a:t>LL(1)</a:t>
            </a:r>
            <a:r>
              <a:rPr kumimoji="0" lang="zh-CN" altLang="en-US" sz="2400" dirty="0">
                <a:latin typeface="Times New Roman" panose="02020603050405020304" pitchFamily="18" charset="0"/>
              </a:rPr>
              <a:t>文法判别：</a:t>
            </a:r>
            <a:r>
              <a:rPr kumimoji="0" lang="en-US" altLang="zh-CN" sz="2400" dirty="0">
                <a:solidFill>
                  <a:srgbClr val="C00000"/>
                </a:solidFill>
                <a:latin typeface="Times New Roman" panose="02020603050405020304" pitchFamily="18" charset="0"/>
              </a:rPr>
              <a:t>2</a:t>
            </a:r>
            <a:r>
              <a:rPr kumimoji="0" lang="zh-CN" altLang="en-US" sz="2400" dirty="0">
                <a:latin typeface="Times New Roman" panose="02020603050405020304" pitchFamily="18" charset="0"/>
              </a:rPr>
              <a:t>、</a:t>
            </a:r>
            <a:r>
              <a:rPr kumimoji="0" lang="en-US" altLang="zh-CN" sz="2400">
                <a:latin typeface="Times New Roman" panose="02020603050405020304" pitchFamily="18" charset="0"/>
              </a:rPr>
              <a:t>3</a:t>
            </a:r>
            <a:endParaRPr kumimoji="0" lang="en-US" altLang="zh-CN" sz="2400" dirty="0">
              <a:latin typeface="Times New Roman" panose="02020603050405020304" pitchFamily="18" charset="0"/>
            </a:endParaRPr>
          </a:p>
          <a:p>
            <a:pPr>
              <a:spcBef>
                <a:spcPct val="50000"/>
              </a:spcBef>
              <a:buNone/>
            </a:pPr>
            <a:r>
              <a:rPr kumimoji="0" lang="zh-CN" altLang="en-US" sz="2400" dirty="0">
                <a:latin typeface="Times New Roman" panose="02020603050405020304" pitchFamily="18" charset="0"/>
              </a:rPr>
              <a:t>有文法变换：</a:t>
            </a:r>
            <a:r>
              <a:rPr kumimoji="0" lang="en-US" altLang="zh-CN" sz="2400" dirty="0">
                <a:latin typeface="Times New Roman" panose="02020603050405020304" pitchFamily="18" charset="0"/>
              </a:rPr>
              <a:t>4</a:t>
            </a:r>
            <a:r>
              <a:rPr kumimoji="0" lang="zh-CN" altLang="en-US" sz="2400" dirty="0">
                <a:latin typeface="Times New Roman" panose="02020603050405020304" pitchFamily="18" charset="0"/>
              </a:rPr>
              <a:t>、</a:t>
            </a:r>
            <a:r>
              <a:rPr kumimoji="0" lang="en-US" altLang="zh-CN" sz="2400" dirty="0">
                <a:latin typeface="Times New Roman" panose="02020603050405020304" pitchFamily="18" charset="0"/>
              </a:rPr>
              <a:t>5</a:t>
            </a:r>
            <a:r>
              <a:rPr kumimoji="0" lang="zh-CN" altLang="en-US" sz="2400" dirty="0">
                <a:latin typeface="Times New Roman" panose="02020603050405020304" pitchFamily="18" charset="0"/>
              </a:rPr>
              <a:t>、</a:t>
            </a:r>
            <a:r>
              <a:rPr kumimoji="0" lang="en-US" altLang="zh-CN" sz="2400" dirty="0">
                <a:latin typeface="Times New Roman" panose="02020603050405020304" pitchFamily="18" charset="0"/>
              </a:rPr>
              <a:t>6</a:t>
            </a:r>
            <a:r>
              <a:rPr kumimoji="0" lang="zh-CN" altLang="en-US" sz="2400" dirty="0">
                <a:latin typeface="Times New Roman" panose="02020603050405020304" pitchFamily="18" charset="0"/>
              </a:rPr>
              <a:t>、</a:t>
            </a:r>
            <a:r>
              <a:rPr kumimoji="0" lang="en-US" altLang="zh-CN" sz="2400" dirty="0">
                <a:latin typeface="Times New Roman" panose="02020603050405020304" pitchFamily="18" charset="0"/>
              </a:rPr>
              <a:t>7</a:t>
            </a:r>
            <a:r>
              <a:rPr kumimoji="0" lang="zh-CN" altLang="en-US" sz="2400" dirty="0">
                <a:latin typeface="Times New Roman" panose="02020603050405020304" pitchFamily="18" charset="0"/>
              </a:rPr>
              <a:t>、</a:t>
            </a:r>
            <a:r>
              <a:rPr kumimoji="0" lang="en-US" altLang="zh-CN" sz="2400" dirty="0">
                <a:latin typeface="Times New Roman" panose="02020603050405020304" pitchFamily="18" charset="0"/>
              </a:rPr>
              <a:t>8</a:t>
            </a:r>
            <a:endParaRPr kumimoji="0" lang="en-US" altLang="zh-CN" sz="2400" dirty="0">
              <a:latin typeface="Times New Roman" panose="02020603050405020304" pitchFamily="18" charset="0"/>
            </a:endParaRPr>
          </a:p>
          <a:p>
            <a:pPr>
              <a:spcBef>
                <a:spcPct val="50000"/>
              </a:spcBef>
              <a:buNone/>
            </a:pPr>
            <a:r>
              <a:rPr kumimoji="0" lang="zh-CN" altLang="en-US" sz="2400" dirty="0">
                <a:latin typeface="Times New Roman" panose="02020603050405020304" pitchFamily="18" charset="0"/>
              </a:rPr>
              <a:t>有递归子程序：</a:t>
            </a:r>
            <a:r>
              <a:rPr kumimoji="0" lang="en-US" altLang="zh-CN" sz="2400" dirty="0">
                <a:latin typeface="Times New Roman" panose="02020603050405020304" pitchFamily="18" charset="0"/>
              </a:rPr>
              <a:t>1</a:t>
            </a:r>
            <a:r>
              <a:rPr kumimoji="0" lang="zh-CN" altLang="en-US" sz="2400" dirty="0">
                <a:latin typeface="Times New Roman" panose="02020603050405020304" pitchFamily="18" charset="0"/>
              </a:rPr>
              <a:t>、</a:t>
            </a:r>
            <a:r>
              <a:rPr kumimoji="0" lang="en-US" altLang="zh-CN" sz="2400" dirty="0">
                <a:solidFill>
                  <a:srgbClr val="C00000"/>
                </a:solidFill>
                <a:latin typeface="Times New Roman" panose="02020603050405020304" pitchFamily="18" charset="0"/>
              </a:rPr>
              <a:t>2</a:t>
            </a:r>
            <a:r>
              <a:rPr kumimoji="0" lang="zh-CN" altLang="en-US" sz="2400" dirty="0">
                <a:solidFill>
                  <a:srgbClr val="C00000"/>
                </a:solidFill>
                <a:latin typeface="Times New Roman" panose="02020603050405020304" pitchFamily="18" charset="0"/>
              </a:rPr>
              <a:t>（</a:t>
            </a:r>
            <a:r>
              <a:rPr kumimoji="0" lang="en-US" altLang="zh-CN" sz="2400" dirty="0">
                <a:solidFill>
                  <a:srgbClr val="C00000"/>
                </a:solidFill>
                <a:latin typeface="Times New Roman" panose="02020603050405020304" pitchFamily="18" charset="0"/>
              </a:rPr>
              <a:t>4</a:t>
            </a:r>
            <a:r>
              <a:rPr kumimoji="0" lang="zh-CN" altLang="en-US" sz="2400" dirty="0">
                <a:solidFill>
                  <a:srgbClr val="C00000"/>
                </a:solidFill>
                <a:latin typeface="Times New Roman" panose="02020603050405020304" pitchFamily="18" charset="0"/>
              </a:rPr>
              <a:t>）</a:t>
            </a:r>
            <a:r>
              <a:rPr kumimoji="0" lang="zh-CN" altLang="en-US" sz="2400" dirty="0">
                <a:latin typeface="Times New Roman" panose="02020603050405020304" pitchFamily="18" charset="0"/>
              </a:rPr>
              <a:t>、</a:t>
            </a:r>
            <a:r>
              <a:rPr kumimoji="0" lang="en-US" altLang="zh-CN" sz="2400" dirty="0">
                <a:latin typeface="Times New Roman" panose="02020603050405020304" pitchFamily="18" charset="0"/>
              </a:rPr>
              <a:t>6</a:t>
            </a:r>
            <a:r>
              <a:rPr kumimoji="0" lang="zh-CN" altLang="en-US" sz="2400" dirty="0">
                <a:latin typeface="Times New Roman" panose="02020603050405020304" pitchFamily="18" charset="0"/>
              </a:rPr>
              <a:t>（选一）</a:t>
            </a:r>
            <a:endParaRPr kumimoji="0" lang="en-US" altLang="zh-CN" sz="2400" dirty="0">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44F75ACA-D281-44D4-9202-DD2530709756}"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17411" name="Rectangle 2"/>
          <p:cNvSpPr>
            <a:spLocks noGrp="1" noChangeArrowheads="1"/>
          </p:cNvSpPr>
          <p:nvPr>
            <p:ph type="title"/>
          </p:nvPr>
        </p:nvSpPr>
        <p:spPr>
          <a:xfrm>
            <a:off x="684213" y="150813"/>
            <a:ext cx="7772400" cy="685800"/>
          </a:xfrm>
        </p:spPr>
        <p:txBody>
          <a:bodyPr/>
          <a:lstStyle/>
          <a:p>
            <a:pPr eaLnBrk="1" hangingPunct="1"/>
            <a:r>
              <a:rPr lang="en-US" altLang="zh-CN" sz="3600" b="1">
                <a:latin typeface="华文细黑" panose="02010600040101010101" pitchFamily="2" charset="-122"/>
              </a:rPr>
              <a:t>5.2  </a:t>
            </a:r>
            <a:r>
              <a:rPr lang="zh-CN" altLang="en-US" sz="3600" b="1">
                <a:latin typeface="华文细黑" panose="02010600040101010101" pitchFamily="2" charset="-122"/>
              </a:rPr>
              <a:t>自顶向下语法分析概述</a:t>
            </a:r>
            <a:endParaRPr lang="zh-CN" altLang="en-US" sz="3600" b="1">
              <a:latin typeface="华文细黑" panose="02010600040101010101" pitchFamily="2" charset="-122"/>
            </a:endParaRPr>
          </a:p>
        </p:txBody>
      </p:sp>
      <p:sp>
        <p:nvSpPr>
          <p:cNvPr id="625668" name="Text Box 4"/>
          <p:cNvSpPr txBox="1">
            <a:spLocks noChangeArrowheads="1"/>
          </p:cNvSpPr>
          <p:nvPr/>
        </p:nvSpPr>
        <p:spPr bwMode="auto">
          <a:xfrm>
            <a:off x="269304" y="981075"/>
            <a:ext cx="88392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marL="0" indent="0" eaLnBrk="1" hangingPunct="1">
              <a:lnSpc>
                <a:spcPct val="130000"/>
              </a:lnSpc>
              <a:buClrTx/>
              <a:buSzTx/>
              <a:buFontTx/>
              <a:buNone/>
            </a:pPr>
            <a:r>
              <a:rPr lang="zh-CN" altLang="en-US" sz="2800" dirty="0">
                <a:solidFill>
                  <a:srgbClr val="FF3300"/>
                </a:solidFill>
                <a:latin typeface="Times New Roman" panose="02020603050405020304" pitchFamily="18" charset="0"/>
              </a:rPr>
              <a:t>自顶向下分析</a:t>
            </a:r>
            <a:r>
              <a:rPr lang="zh-CN" altLang="en-US" sz="2800" dirty="0">
                <a:latin typeface="Times New Roman" panose="02020603050405020304" pitchFamily="18" charset="0"/>
              </a:rPr>
              <a:t>就是从文法的开始符号出发，按</a:t>
            </a:r>
            <a:r>
              <a:rPr lang="zh-CN" altLang="en-US" sz="2800" dirty="0">
                <a:solidFill>
                  <a:srgbClr val="C00000"/>
                </a:solidFill>
                <a:latin typeface="Times New Roman" panose="02020603050405020304" pitchFamily="18" charset="0"/>
              </a:rPr>
              <a:t>最左推导</a:t>
            </a:r>
            <a:r>
              <a:rPr lang="zh-CN" altLang="en-US" sz="2800" dirty="0">
                <a:latin typeface="Times New Roman" panose="02020603050405020304" pitchFamily="18" charset="0"/>
              </a:rPr>
              <a:t>方式向下推导，试图推出要分析的输入串。</a:t>
            </a:r>
            <a:endParaRPr lang="zh-CN" altLang="en-US" sz="2800" dirty="0">
              <a:latin typeface="Times New Roman" panose="02020603050405020304" pitchFamily="18" charset="0"/>
            </a:endParaRPr>
          </a:p>
          <a:p>
            <a:pPr eaLnBrk="1" hangingPunct="1">
              <a:lnSpc>
                <a:spcPct val="130000"/>
              </a:lnSpc>
              <a:buClrTx/>
              <a:buSzTx/>
              <a:buFontTx/>
              <a:buNone/>
            </a:pPr>
            <a:r>
              <a:rPr lang="zh-CN" altLang="en-US" sz="2800" dirty="0">
                <a:solidFill>
                  <a:srgbClr val="000066"/>
                </a:solidFill>
                <a:latin typeface="Times New Roman" panose="02020603050405020304" pitchFamily="18" charset="0"/>
              </a:rPr>
              <a:t>常用的方法有：</a:t>
            </a:r>
            <a:endParaRPr lang="zh-CN" altLang="en-US" sz="2800" dirty="0">
              <a:solidFill>
                <a:srgbClr val="000066"/>
              </a:solidFill>
              <a:latin typeface="Times New Roman" panose="02020603050405020304" pitchFamily="18" charset="0"/>
            </a:endParaRPr>
          </a:p>
          <a:p>
            <a:pPr marL="0" indent="0" eaLnBrk="1" hangingPunct="1">
              <a:lnSpc>
                <a:spcPct val="130000"/>
              </a:lnSpc>
              <a:buClrTx/>
              <a:buSzTx/>
              <a:buFontTx/>
              <a:buNone/>
            </a:pPr>
            <a:r>
              <a:rPr lang="zh-CN" altLang="en-US" sz="2800" dirty="0">
                <a:solidFill>
                  <a:srgbClr val="000066"/>
                </a:solidFill>
                <a:latin typeface="Times New Roman" panose="02020603050405020304" pitchFamily="18" charset="0"/>
              </a:rPr>
              <a:t>递归下降分析： </a:t>
            </a:r>
            <a:r>
              <a:rPr lang="zh-CN" altLang="en-US" sz="2800" dirty="0">
                <a:latin typeface="Times New Roman" panose="02020603050405020304" pitchFamily="18" charset="0"/>
              </a:rPr>
              <a:t>利用程序设计语言的递归函数实现，          </a:t>
            </a:r>
            <a:r>
              <a:rPr lang="zh-CN" altLang="en-US" sz="2800" dirty="0">
                <a:latin typeface="Times New Roman" panose="02020603050405020304" pitchFamily="18" charset="0"/>
                <a:cs typeface="Times New Roman" panose="02020603050405020304" pitchFamily="18" charset="0"/>
              </a:rPr>
              <a:t>每个函数对应文法的一个非终极符。</a:t>
            </a:r>
            <a:endParaRPr lang="zh-CN" altLang="en-US" sz="2800" dirty="0">
              <a:latin typeface="Times New Roman" panose="02020603050405020304" pitchFamily="18" charset="0"/>
              <a:cs typeface="Times New Roman" panose="02020603050405020304" pitchFamily="18" charset="0"/>
            </a:endParaRPr>
          </a:p>
          <a:p>
            <a:pPr marL="0" indent="0" eaLnBrk="1" hangingPunct="1">
              <a:lnSpc>
                <a:spcPct val="130000"/>
              </a:lnSpc>
              <a:buClrTx/>
              <a:buSzTx/>
              <a:buFontTx/>
              <a:buNone/>
            </a:pPr>
            <a:r>
              <a:rPr lang="en-US" altLang="zh-CN" sz="2800" dirty="0">
                <a:solidFill>
                  <a:srgbClr val="000066"/>
                </a:solidFill>
                <a:latin typeface="Times New Roman" panose="02020603050405020304" pitchFamily="18" charset="0"/>
                <a:cs typeface="Times New Roman" panose="02020603050405020304" pitchFamily="18" charset="0"/>
              </a:rPr>
              <a:t>LL(1)</a:t>
            </a:r>
            <a:r>
              <a:rPr lang="zh-CN" altLang="en-US" sz="2800" dirty="0">
                <a:solidFill>
                  <a:srgbClr val="000066"/>
                </a:solidFill>
                <a:latin typeface="Times New Roman" panose="02020603050405020304" pitchFamily="18" charset="0"/>
              </a:rPr>
              <a:t>分析：</a:t>
            </a:r>
            <a:r>
              <a:rPr lang="zh-CN" altLang="en-US" sz="2800" dirty="0">
                <a:latin typeface="Times New Roman" panose="02020603050405020304" pitchFamily="18" charset="0"/>
              </a:rPr>
              <a:t>由一张预测分析表和一个总控程序组成。预测分析表给出了当面临输入符号时，运用到非终极符的推导所选用的产生式。</a:t>
            </a:r>
            <a:endParaRPr lang="zh-CN" altLang="en-US" sz="2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5668">
                                            <p:txEl>
                                              <p:pRg st="0" end="0"/>
                                            </p:txEl>
                                          </p:spTgt>
                                        </p:tgtEl>
                                        <p:attrNameLst>
                                          <p:attrName>style.visibility</p:attrName>
                                        </p:attrNameLst>
                                      </p:cBhvr>
                                      <p:to>
                                        <p:strVal val="visible"/>
                                      </p:to>
                                    </p:set>
                                    <p:animEffect transition="in" filter="blinds(horizontal)">
                                      <p:cBhvr>
                                        <p:cTn id="7" dur="500"/>
                                        <p:tgtEl>
                                          <p:spTgt spid="6256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5668">
                                            <p:txEl>
                                              <p:pRg st="1" end="1"/>
                                            </p:txEl>
                                          </p:spTgt>
                                        </p:tgtEl>
                                        <p:attrNameLst>
                                          <p:attrName>style.visibility</p:attrName>
                                        </p:attrNameLst>
                                      </p:cBhvr>
                                      <p:to>
                                        <p:strVal val="visible"/>
                                      </p:to>
                                    </p:set>
                                    <p:animEffect transition="in" filter="blinds(horizontal)">
                                      <p:cBhvr>
                                        <p:cTn id="12" dur="500"/>
                                        <p:tgtEl>
                                          <p:spTgt spid="625668">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25668">
                                            <p:txEl>
                                              <p:pRg st="2" end="2"/>
                                            </p:txEl>
                                          </p:spTgt>
                                        </p:tgtEl>
                                        <p:attrNameLst>
                                          <p:attrName>style.visibility</p:attrName>
                                        </p:attrNameLst>
                                      </p:cBhvr>
                                      <p:to>
                                        <p:strVal val="visible"/>
                                      </p:to>
                                    </p:set>
                                    <p:animEffect transition="in" filter="blinds(horizontal)">
                                      <p:cBhvr>
                                        <p:cTn id="15" dur="500"/>
                                        <p:tgtEl>
                                          <p:spTgt spid="62566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25668">
                                            <p:txEl>
                                              <p:pRg st="3" end="3"/>
                                            </p:txEl>
                                          </p:spTgt>
                                        </p:tgtEl>
                                        <p:attrNameLst>
                                          <p:attrName>style.visibility</p:attrName>
                                        </p:attrNameLst>
                                      </p:cBhvr>
                                      <p:to>
                                        <p:strVal val="visible"/>
                                      </p:to>
                                    </p:set>
                                    <p:animEffect transition="in" filter="blinds(horizontal)">
                                      <p:cBhvr>
                                        <p:cTn id="20" dur="500"/>
                                        <p:tgtEl>
                                          <p:spTgt spid="6256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F304AC9A-757D-4ABF-8794-217AAD356AE4}"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18435" name="Rectangle 2"/>
          <p:cNvSpPr>
            <a:spLocks noGrp="1" noChangeArrowheads="1"/>
          </p:cNvSpPr>
          <p:nvPr>
            <p:ph type="title"/>
          </p:nvPr>
        </p:nvSpPr>
        <p:spPr>
          <a:xfrm>
            <a:off x="684213" y="150813"/>
            <a:ext cx="7772400" cy="685800"/>
          </a:xfrm>
        </p:spPr>
        <p:txBody>
          <a:bodyPr/>
          <a:lstStyle/>
          <a:p>
            <a:pPr eaLnBrk="1" hangingPunct="1"/>
            <a:r>
              <a:rPr lang="en-US" altLang="zh-CN" sz="3600" b="1">
                <a:latin typeface="华文细黑" panose="02010600040101010101" pitchFamily="2" charset="-122"/>
              </a:rPr>
              <a:t>5.2  </a:t>
            </a:r>
            <a:r>
              <a:rPr lang="zh-CN" altLang="en-US" sz="3600" b="1">
                <a:latin typeface="华文细黑" panose="02010600040101010101" pitchFamily="2" charset="-122"/>
              </a:rPr>
              <a:t>自顶向下语法分析概述</a:t>
            </a:r>
            <a:endParaRPr lang="zh-CN" altLang="en-US" sz="3600" b="1">
              <a:latin typeface="华文细黑" panose="02010600040101010101" pitchFamily="2" charset="-122"/>
            </a:endParaRPr>
          </a:p>
        </p:txBody>
      </p:sp>
      <p:sp>
        <p:nvSpPr>
          <p:cNvPr id="18436" name="Text Box 4"/>
          <p:cNvSpPr txBox="1">
            <a:spLocks noChangeArrowheads="1"/>
          </p:cNvSpPr>
          <p:nvPr/>
        </p:nvSpPr>
        <p:spPr bwMode="auto">
          <a:xfrm>
            <a:off x="0" y="981075"/>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zh-CN" altLang="en-US" sz="2400">
                <a:latin typeface="Times New Roman" panose="02020603050405020304" pitchFamily="18" charset="0"/>
              </a:rPr>
              <a:t>        </a:t>
            </a:r>
            <a:endParaRPr lang="zh-CN" altLang="en-US" sz="2400">
              <a:latin typeface="Times New Roman" panose="02020603050405020304" pitchFamily="18" charset="0"/>
            </a:endParaRPr>
          </a:p>
        </p:txBody>
      </p:sp>
      <p:sp>
        <p:nvSpPr>
          <p:cNvPr id="18437" name="Text Box 5"/>
          <p:cNvSpPr txBox="1">
            <a:spLocks noChangeArrowheads="1"/>
          </p:cNvSpPr>
          <p:nvPr/>
        </p:nvSpPr>
        <p:spPr bwMode="auto">
          <a:xfrm>
            <a:off x="625115" y="1081087"/>
            <a:ext cx="504825"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zh-CN" altLang="en-US" sz="2400" dirty="0">
                <a:latin typeface="Times New Roman" panose="02020603050405020304" pitchFamily="18" charset="0"/>
              </a:rPr>
              <a:t>自</a:t>
            </a:r>
            <a:endParaRPr lang="zh-CN" altLang="en-US" sz="2400" dirty="0">
              <a:latin typeface="Times New Roman" panose="02020603050405020304" pitchFamily="18" charset="0"/>
            </a:endParaRPr>
          </a:p>
          <a:p>
            <a:pPr eaLnBrk="1" hangingPunct="1">
              <a:spcBef>
                <a:spcPct val="50000"/>
              </a:spcBef>
              <a:buClrTx/>
              <a:buSzTx/>
              <a:buFontTx/>
              <a:buNone/>
            </a:pPr>
            <a:r>
              <a:rPr lang="zh-CN" altLang="en-US" sz="2400" dirty="0">
                <a:latin typeface="Times New Roman" panose="02020603050405020304" pitchFamily="18" charset="0"/>
              </a:rPr>
              <a:t>顶</a:t>
            </a:r>
            <a:endParaRPr lang="zh-CN" altLang="en-US" sz="2400" dirty="0">
              <a:latin typeface="Times New Roman" panose="02020603050405020304" pitchFamily="18" charset="0"/>
            </a:endParaRPr>
          </a:p>
          <a:p>
            <a:pPr eaLnBrk="1" hangingPunct="1">
              <a:spcBef>
                <a:spcPct val="50000"/>
              </a:spcBef>
              <a:buClrTx/>
              <a:buSzTx/>
              <a:buFontTx/>
              <a:buNone/>
            </a:pPr>
            <a:r>
              <a:rPr lang="zh-CN" altLang="en-US" sz="2400" dirty="0">
                <a:latin typeface="Times New Roman" panose="02020603050405020304" pitchFamily="18" charset="0"/>
              </a:rPr>
              <a:t>向</a:t>
            </a:r>
            <a:endParaRPr lang="zh-CN" altLang="en-US" sz="2400" dirty="0">
              <a:latin typeface="Times New Roman" panose="02020603050405020304" pitchFamily="18" charset="0"/>
            </a:endParaRPr>
          </a:p>
          <a:p>
            <a:pPr eaLnBrk="1" hangingPunct="1">
              <a:spcBef>
                <a:spcPct val="50000"/>
              </a:spcBef>
              <a:buClrTx/>
              <a:buSzTx/>
              <a:buFontTx/>
              <a:buNone/>
            </a:pPr>
            <a:r>
              <a:rPr lang="zh-CN" altLang="en-US" sz="2400" dirty="0">
                <a:latin typeface="Times New Roman" panose="02020603050405020304" pitchFamily="18" charset="0"/>
              </a:rPr>
              <a:t>下</a:t>
            </a:r>
            <a:endParaRPr lang="zh-CN" altLang="en-US" sz="2400" dirty="0">
              <a:latin typeface="Times New Roman" panose="02020603050405020304" pitchFamily="18" charset="0"/>
            </a:endParaRPr>
          </a:p>
          <a:p>
            <a:pPr eaLnBrk="1" hangingPunct="1">
              <a:spcBef>
                <a:spcPct val="50000"/>
              </a:spcBef>
              <a:buClrTx/>
              <a:buSzTx/>
              <a:buFontTx/>
              <a:buNone/>
            </a:pPr>
            <a:r>
              <a:rPr lang="zh-CN" altLang="en-US" sz="2400" dirty="0">
                <a:latin typeface="Times New Roman" panose="02020603050405020304" pitchFamily="18" charset="0"/>
              </a:rPr>
              <a:t>语</a:t>
            </a:r>
            <a:endParaRPr lang="zh-CN" altLang="en-US" sz="2400" dirty="0">
              <a:latin typeface="Times New Roman" panose="02020603050405020304" pitchFamily="18" charset="0"/>
            </a:endParaRPr>
          </a:p>
          <a:p>
            <a:pPr eaLnBrk="1" hangingPunct="1">
              <a:spcBef>
                <a:spcPct val="50000"/>
              </a:spcBef>
              <a:buClrTx/>
              <a:buSzTx/>
              <a:buFontTx/>
              <a:buNone/>
            </a:pPr>
            <a:r>
              <a:rPr lang="zh-CN" altLang="en-US" sz="2400" dirty="0">
                <a:latin typeface="Times New Roman" panose="02020603050405020304" pitchFamily="18" charset="0"/>
              </a:rPr>
              <a:t>法</a:t>
            </a:r>
            <a:endParaRPr lang="zh-CN" altLang="en-US" sz="2400" dirty="0">
              <a:latin typeface="Times New Roman" panose="02020603050405020304" pitchFamily="18" charset="0"/>
            </a:endParaRPr>
          </a:p>
          <a:p>
            <a:pPr eaLnBrk="1" hangingPunct="1">
              <a:spcBef>
                <a:spcPct val="50000"/>
              </a:spcBef>
              <a:buClrTx/>
              <a:buSzTx/>
              <a:buFontTx/>
              <a:buNone/>
            </a:pPr>
            <a:r>
              <a:rPr lang="zh-CN" altLang="en-US" sz="2400" dirty="0">
                <a:latin typeface="Times New Roman" panose="02020603050405020304" pitchFamily="18" charset="0"/>
              </a:rPr>
              <a:t>分</a:t>
            </a:r>
            <a:endParaRPr lang="zh-CN" altLang="en-US" sz="2400" dirty="0">
              <a:latin typeface="Times New Roman" panose="02020603050405020304" pitchFamily="18" charset="0"/>
            </a:endParaRPr>
          </a:p>
          <a:p>
            <a:pPr eaLnBrk="1" hangingPunct="1">
              <a:spcBef>
                <a:spcPct val="50000"/>
              </a:spcBef>
              <a:buClrTx/>
              <a:buSzTx/>
              <a:buFontTx/>
              <a:buNone/>
            </a:pPr>
            <a:r>
              <a:rPr lang="zh-CN" altLang="en-US" sz="2400" dirty="0">
                <a:latin typeface="Times New Roman" panose="02020603050405020304" pitchFamily="18" charset="0"/>
              </a:rPr>
              <a:t>析</a:t>
            </a:r>
            <a:endParaRPr lang="zh-CN" altLang="en-US" sz="2400" dirty="0">
              <a:latin typeface="Times New Roman" panose="02020603050405020304" pitchFamily="18" charset="0"/>
            </a:endParaRPr>
          </a:p>
        </p:txBody>
      </p:sp>
      <p:sp>
        <p:nvSpPr>
          <p:cNvPr id="18438" name="AutoShape 6"/>
          <p:cNvSpPr/>
          <p:nvPr/>
        </p:nvSpPr>
        <p:spPr bwMode="auto">
          <a:xfrm>
            <a:off x="1403350" y="1489075"/>
            <a:ext cx="431800" cy="3524250"/>
          </a:xfrm>
          <a:prstGeom prst="leftBrace">
            <a:avLst>
              <a:gd name="adj1" fmla="val 73720"/>
              <a:gd name="adj2" fmla="val 50000"/>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endParaRPr kumimoji="0" lang="zh-CN" altLang="en-US" sz="2400" b="0">
              <a:latin typeface="Times New Roman" panose="02020603050405020304" pitchFamily="18" charset="0"/>
            </a:endParaRPr>
          </a:p>
        </p:txBody>
      </p:sp>
      <p:sp>
        <p:nvSpPr>
          <p:cNvPr id="16391" name="Text Box 7"/>
          <p:cNvSpPr txBox="1">
            <a:spLocks noChangeArrowheads="1"/>
          </p:cNvSpPr>
          <p:nvPr/>
        </p:nvSpPr>
        <p:spPr bwMode="auto">
          <a:xfrm>
            <a:off x="1835150" y="1341438"/>
            <a:ext cx="42481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zh-CN" altLang="en-US" sz="2400">
                <a:latin typeface="Times New Roman" panose="02020603050405020304" pitchFamily="18" charset="0"/>
              </a:rPr>
              <a:t>确定的自顶向下语法分析</a:t>
            </a:r>
            <a:endParaRPr lang="zh-CN" altLang="en-US" sz="2400">
              <a:latin typeface="Times New Roman" panose="02020603050405020304" pitchFamily="18" charset="0"/>
            </a:endParaRPr>
          </a:p>
          <a:p>
            <a:pPr eaLnBrk="1" hangingPunct="1">
              <a:spcBef>
                <a:spcPct val="50000"/>
              </a:spcBef>
              <a:buClrTx/>
              <a:buSzTx/>
              <a:buFontTx/>
              <a:buNone/>
            </a:pPr>
            <a:r>
              <a:rPr lang="zh-CN" altLang="en-US" sz="2400">
                <a:latin typeface="Times New Roman" panose="02020603050405020304" pitchFamily="18" charset="0"/>
              </a:rPr>
              <a:t>（消除左递归和回溯）</a:t>
            </a:r>
            <a:endParaRPr lang="zh-CN" altLang="en-US" sz="2400">
              <a:latin typeface="Times New Roman" panose="02020603050405020304" pitchFamily="18" charset="0"/>
            </a:endParaRPr>
          </a:p>
        </p:txBody>
      </p:sp>
      <p:sp>
        <p:nvSpPr>
          <p:cNvPr id="16392" name="AutoShape 8"/>
          <p:cNvSpPr/>
          <p:nvPr/>
        </p:nvSpPr>
        <p:spPr bwMode="auto">
          <a:xfrm>
            <a:off x="5701579" y="1379537"/>
            <a:ext cx="412750" cy="1871663"/>
          </a:xfrm>
          <a:prstGeom prst="leftBrace">
            <a:avLst>
              <a:gd name="adj1" fmla="val 18061"/>
              <a:gd name="adj2" fmla="val 50000"/>
            </a:avLst>
          </a:prstGeom>
          <a:noFill/>
          <a:ln w="254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endParaRPr kumimoji="0" lang="zh-CN" altLang="en-US" sz="2400" b="0">
              <a:latin typeface="Times New Roman" panose="02020603050405020304" pitchFamily="18" charset="0"/>
            </a:endParaRPr>
          </a:p>
        </p:txBody>
      </p:sp>
      <p:sp>
        <p:nvSpPr>
          <p:cNvPr id="16393" name="Text Box 9"/>
          <p:cNvSpPr txBox="1">
            <a:spLocks noChangeArrowheads="1"/>
          </p:cNvSpPr>
          <p:nvPr/>
        </p:nvSpPr>
        <p:spPr bwMode="auto">
          <a:xfrm>
            <a:off x="6156325" y="1268413"/>
            <a:ext cx="2376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zh-CN" altLang="en-US" sz="2400" dirty="0">
                <a:solidFill>
                  <a:srgbClr val="C00000"/>
                </a:solidFill>
                <a:latin typeface="Times New Roman" panose="02020603050405020304" pitchFamily="18" charset="0"/>
              </a:rPr>
              <a:t>递归下降分析</a:t>
            </a:r>
            <a:endParaRPr lang="zh-CN" altLang="en-US" sz="2400" dirty="0">
              <a:solidFill>
                <a:srgbClr val="C00000"/>
              </a:solidFill>
              <a:latin typeface="Times New Roman" panose="02020603050405020304" pitchFamily="18" charset="0"/>
            </a:endParaRPr>
          </a:p>
        </p:txBody>
      </p:sp>
      <p:sp>
        <p:nvSpPr>
          <p:cNvPr id="16394" name="Text Box 10"/>
          <p:cNvSpPr txBox="1">
            <a:spLocks noChangeArrowheads="1"/>
          </p:cNvSpPr>
          <p:nvPr/>
        </p:nvSpPr>
        <p:spPr bwMode="auto">
          <a:xfrm>
            <a:off x="6156325" y="2276475"/>
            <a:ext cx="27368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zh-CN" altLang="en-US" sz="2400" dirty="0">
                <a:solidFill>
                  <a:srgbClr val="FF3300"/>
                </a:solidFill>
                <a:latin typeface="Times New Roman" panose="02020603050405020304" pitchFamily="18" charset="0"/>
              </a:rPr>
              <a:t>预测分析法</a:t>
            </a:r>
            <a:endParaRPr lang="zh-CN" altLang="en-US" sz="2400" dirty="0">
              <a:solidFill>
                <a:srgbClr val="FF3300"/>
              </a:solidFill>
              <a:latin typeface="Times New Roman" panose="02020603050405020304" pitchFamily="18" charset="0"/>
            </a:endParaRPr>
          </a:p>
          <a:p>
            <a:pPr eaLnBrk="1" hangingPunct="1">
              <a:spcBef>
                <a:spcPct val="50000"/>
              </a:spcBef>
              <a:buClrTx/>
              <a:buSzTx/>
              <a:buFontTx/>
              <a:buNone/>
            </a:pPr>
            <a:r>
              <a:rPr lang="zh-CN" altLang="en-US" sz="2400" dirty="0">
                <a:solidFill>
                  <a:srgbClr val="FF3300"/>
                </a:solidFill>
                <a:latin typeface="Times New Roman" panose="02020603050405020304" pitchFamily="18" charset="0"/>
              </a:rPr>
              <a:t>（ </a:t>
            </a:r>
            <a:r>
              <a:rPr lang="en-US" altLang="zh-CN" sz="2400" dirty="0">
                <a:solidFill>
                  <a:srgbClr val="FF3300"/>
                </a:solidFill>
                <a:latin typeface="Times New Roman" panose="02020603050405020304" pitchFamily="18" charset="0"/>
              </a:rPr>
              <a:t>LL (1)  </a:t>
            </a:r>
            <a:r>
              <a:rPr lang="zh-CN" altLang="en-US" sz="2400" dirty="0">
                <a:solidFill>
                  <a:srgbClr val="FF3300"/>
                </a:solidFill>
                <a:latin typeface="Times New Roman" panose="02020603050405020304" pitchFamily="18" charset="0"/>
              </a:rPr>
              <a:t>）</a:t>
            </a:r>
            <a:endParaRPr lang="zh-CN" altLang="en-US" sz="2400" dirty="0">
              <a:solidFill>
                <a:srgbClr val="FF3300"/>
              </a:solidFill>
              <a:latin typeface="Times New Roman" panose="02020603050405020304" pitchFamily="18" charset="0"/>
            </a:endParaRPr>
          </a:p>
        </p:txBody>
      </p:sp>
      <p:sp>
        <p:nvSpPr>
          <p:cNvPr id="16395" name="Text Box 11"/>
          <p:cNvSpPr txBox="1">
            <a:spLocks noChangeArrowheads="1"/>
          </p:cNvSpPr>
          <p:nvPr/>
        </p:nvSpPr>
        <p:spPr bwMode="auto">
          <a:xfrm>
            <a:off x="1835150" y="4365625"/>
            <a:ext cx="42481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zh-CN" altLang="en-US" sz="2400">
                <a:latin typeface="Times New Roman" panose="02020603050405020304" pitchFamily="18" charset="0"/>
              </a:rPr>
              <a:t>非确定的自顶向下语法分析</a:t>
            </a:r>
            <a:endParaRPr lang="zh-CN" altLang="en-US" sz="2400">
              <a:latin typeface="Times New Roman" panose="02020603050405020304" pitchFamily="18" charset="0"/>
            </a:endParaRPr>
          </a:p>
          <a:p>
            <a:pPr eaLnBrk="1" hangingPunct="1">
              <a:spcBef>
                <a:spcPct val="50000"/>
              </a:spcBef>
              <a:buClrTx/>
              <a:buSzTx/>
              <a:buFontTx/>
              <a:buNone/>
            </a:pPr>
            <a:r>
              <a:rPr lang="zh-CN" altLang="en-US" sz="2400">
                <a:latin typeface="Times New Roman" panose="02020603050405020304" pitchFamily="18" charset="0"/>
              </a:rPr>
              <a:t>   （带回溯）</a:t>
            </a:r>
            <a:endParaRPr lang="zh-CN"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9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9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p:bldP spid="16393" grpId="0"/>
      <p:bldP spid="1639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6D96D68A-A073-4686-92EB-CB0036F12D13}"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496642" name="Text Box 2"/>
          <p:cNvSpPr txBox="1">
            <a:spLocks noChangeArrowheads="1"/>
          </p:cNvSpPr>
          <p:nvPr/>
        </p:nvSpPr>
        <p:spPr bwMode="auto">
          <a:xfrm>
            <a:off x="539750" y="765175"/>
            <a:ext cx="8112125" cy="468312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lnSpc>
                <a:spcPct val="150000"/>
              </a:lnSpc>
              <a:spcBef>
                <a:spcPct val="50000"/>
              </a:spcBef>
              <a:spcAft>
                <a:spcPts val="600"/>
              </a:spcAft>
              <a:buClrTx/>
              <a:buSzTx/>
              <a:buFontTx/>
              <a:buNone/>
            </a:pPr>
            <a:r>
              <a:rPr lang="zh-CN" altLang="en-US" sz="2800">
                <a:solidFill>
                  <a:srgbClr val="000066"/>
                </a:solidFill>
                <a:latin typeface="Times New Roman" panose="02020603050405020304" pitchFamily="18" charset="0"/>
              </a:rPr>
              <a:t>构造最左推导的关键问题</a:t>
            </a:r>
            <a:endParaRPr lang="zh-CN" altLang="en-US" sz="2800">
              <a:solidFill>
                <a:srgbClr val="000066"/>
              </a:solidFill>
              <a:latin typeface="Times New Roman" panose="02020603050405020304" pitchFamily="18" charset="0"/>
            </a:endParaRPr>
          </a:p>
          <a:p>
            <a:pPr eaLnBrk="1" hangingPunct="1">
              <a:lnSpc>
                <a:spcPct val="150000"/>
              </a:lnSpc>
              <a:spcBef>
                <a:spcPct val="0"/>
              </a:spcBef>
              <a:spcAft>
                <a:spcPts val="600"/>
              </a:spcAft>
              <a:buClrTx/>
              <a:buSzTx/>
              <a:buFontTx/>
              <a:buNone/>
            </a:pPr>
            <a:r>
              <a:rPr kumimoji="0" lang="zh-CN" altLang="en-US" sz="2800">
                <a:latin typeface="Times New Roman" panose="02020603050405020304" pitchFamily="18" charset="0"/>
              </a:rPr>
              <a:t>       在构造</a:t>
            </a:r>
            <a:r>
              <a:rPr kumimoji="0" lang="zh-CN" altLang="en-US" sz="2800">
                <a:solidFill>
                  <a:srgbClr val="FF0000"/>
                </a:solidFill>
                <a:latin typeface="Times New Roman" panose="02020603050405020304" pitchFamily="18" charset="0"/>
              </a:rPr>
              <a:t>最左推导</a:t>
            </a:r>
            <a:r>
              <a:rPr kumimoji="0" lang="zh-CN" altLang="en-US" sz="2800">
                <a:latin typeface="Times New Roman" panose="02020603050405020304" pitchFamily="18" charset="0"/>
              </a:rPr>
              <a:t>的过程中，面对当前读入的单词符号</a:t>
            </a:r>
            <a:r>
              <a:rPr kumimoji="0" lang="en-US" altLang="zh-CN" sz="2800">
                <a:latin typeface="Times New Roman" panose="02020603050405020304" pitchFamily="18" charset="0"/>
              </a:rPr>
              <a:t>a</a:t>
            </a:r>
            <a:r>
              <a:rPr kumimoji="0" lang="zh-CN" altLang="en-US" sz="2800">
                <a:latin typeface="Times New Roman" panose="02020603050405020304" pitchFamily="18" charset="0"/>
              </a:rPr>
              <a:t>和当前被替换的非终极符</a:t>
            </a:r>
            <a:r>
              <a:rPr kumimoji="0" lang="en-US" altLang="zh-CN" sz="2800">
                <a:latin typeface="Times New Roman" panose="02020603050405020304" pitchFamily="18" charset="0"/>
              </a:rPr>
              <a:t>A</a:t>
            </a:r>
            <a:r>
              <a:rPr kumimoji="0" lang="zh-CN" altLang="en-US" sz="2800">
                <a:latin typeface="Times New Roman" panose="02020603050405020304" pitchFamily="18" charset="0"/>
              </a:rPr>
              <a:t>，应该选择</a:t>
            </a:r>
            <a:r>
              <a:rPr kumimoji="0" lang="en-US" altLang="zh-CN" sz="2800">
                <a:latin typeface="Times New Roman" panose="02020603050405020304" pitchFamily="18" charset="0"/>
              </a:rPr>
              <a:t>A</a:t>
            </a:r>
            <a:r>
              <a:rPr kumimoji="0" lang="zh-CN" altLang="en-US" sz="2800">
                <a:latin typeface="Times New Roman" panose="02020603050405020304" pitchFamily="18" charset="0"/>
              </a:rPr>
              <a:t>的哪条候选式去替换它(推导)。</a:t>
            </a:r>
            <a:endParaRPr kumimoji="0" lang="zh-CN" altLang="en-US" sz="2800">
              <a:latin typeface="Times New Roman" panose="02020603050405020304" pitchFamily="18" charset="0"/>
            </a:endParaRPr>
          </a:p>
          <a:p>
            <a:pPr eaLnBrk="1" hangingPunct="1">
              <a:lnSpc>
                <a:spcPct val="150000"/>
              </a:lnSpc>
              <a:spcBef>
                <a:spcPct val="0"/>
              </a:spcBef>
              <a:spcAft>
                <a:spcPts val="600"/>
              </a:spcAft>
              <a:buClrTx/>
              <a:buSzTx/>
              <a:buFontTx/>
              <a:buNone/>
            </a:pPr>
            <a:r>
              <a:rPr kumimoji="0" lang="zh-CN" altLang="en-US" sz="2800">
                <a:latin typeface="Times New Roman" panose="02020603050405020304" pitchFamily="18" charset="0"/>
              </a:rPr>
              <a:t>       关键：</a:t>
            </a:r>
            <a:endParaRPr kumimoji="0" lang="en-US" altLang="zh-CN" sz="2800">
              <a:latin typeface="Times New Roman" panose="02020603050405020304" pitchFamily="18" charset="0"/>
            </a:endParaRPr>
          </a:p>
          <a:p>
            <a:pPr eaLnBrk="1" hangingPunct="1">
              <a:lnSpc>
                <a:spcPct val="150000"/>
              </a:lnSpc>
              <a:spcBef>
                <a:spcPct val="0"/>
              </a:spcBef>
              <a:spcAft>
                <a:spcPts val="600"/>
              </a:spcAft>
              <a:buClrTx/>
              <a:buSzTx/>
              <a:buFontTx/>
              <a:buNone/>
            </a:pPr>
            <a:r>
              <a:rPr kumimoji="0" lang="en-US" altLang="zh-CN" sz="2800">
                <a:latin typeface="Times New Roman" panose="02020603050405020304" pitchFamily="18" charset="0"/>
              </a:rPr>
              <a:t>       </a:t>
            </a:r>
            <a:r>
              <a:rPr kumimoji="0" lang="zh-CN" altLang="en-US" sz="2800">
                <a:latin typeface="Times New Roman" panose="02020603050405020304" pitchFamily="18" charset="0"/>
              </a:rPr>
              <a:t>找出</a:t>
            </a:r>
            <a:r>
              <a:rPr kumimoji="0" lang="zh-CN" altLang="en-US" sz="2800">
                <a:solidFill>
                  <a:srgbClr val="000066"/>
                </a:solidFill>
                <a:latin typeface="Times New Roman" panose="02020603050405020304" pitchFamily="18" charset="0"/>
              </a:rPr>
              <a:t>选择一个非终极符号的候选式的方法。</a:t>
            </a:r>
            <a:endParaRPr kumimoji="0" lang="zh-CN" altLang="en-US" sz="2800">
              <a:solidFill>
                <a:srgbClr val="000066"/>
              </a:solidFill>
              <a:latin typeface="Times New Roman" panose="02020603050405020304" pitchFamily="18" charset="0"/>
            </a:endParaRPr>
          </a:p>
          <a:p>
            <a:pPr eaLnBrk="1" hangingPunct="1">
              <a:lnSpc>
                <a:spcPct val="120000"/>
              </a:lnSpc>
              <a:spcBef>
                <a:spcPct val="0"/>
              </a:spcBef>
              <a:spcAft>
                <a:spcPct val="30000"/>
              </a:spcAft>
              <a:buClrTx/>
              <a:buSzTx/>
              <a:buFontTx/>
              <a:buNone/>
            </a:pPr>
            <a:endParaRPr kumimoji="0" lang="zh-CN" altLang="en-US" sz="2400">
              <a:solidFill>
                <a:srgbClr val="000066"/>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664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664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664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ABD879C0-2036-4A96-AA04-3369CB7A284F}"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496642" name="Text Box 2"/>
          <p:cNvSpPr txBox="1">
            <a:spLocks noChangeArrowheads="1"/>
          </p:cNvSpPr>
          <p:nvPr/>
        </p:nvSpPr>
        <p:spPr bwMode="auto">
          <a:xfrm>
            <a:off x="539750" y="765175"/>
            <a:ext cx="8112125" cy="4487863"/>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lnSpc>
                <a:spcPct val="120000"/>
              </a:lnSpc>
              <a:spcBef>
                <a:spcPct val="50000"/>
              </a:spcBef>
              <a:buClrTx/>
              <a:buSzTx/>
              <a:buFontTx/>
              <a:buNone/>
            </a:pPr>
            <a:r>
              <a:rPr lang="zh-CN" altLang="en-US" sz="2800" dirty="0">
                <a:solidFill>
                  <a:srgbClr val="000066"/>
                </a:solidFill>
                <a:latin typeface="Times New Roman" panose="02020603050405020304" pitchFamily="18" charset="0"/>
              </a:rPr>
              <a:t>构造最右推导的关键问题</a:t>
            </a:r>
            <a:endParaRPr lang="zh-CN" altLang="en-US" sz="2800" dirty="0">
              <a:solidFill>
                <a:srgbClr val="000066"/>
              </a:solidFill>
              <a:latin typeface="Times New Roman" panose="02020603050405020304" pitchFamily="18" charset="0"/>
            </a:endParaRPr>
          </a:p>
          <a:p>
            <a:pPr eaLnBrk="1" hangingPunct="1">
              <a:lnSpc>
                <a:spcPct val="120000"/>
              </a:lnSpc>
              <a:spcBef>
                <a:spcPct val="0"/>
              </a:spcBef>
              <a:spcAft>
                <a:spcPct val="30000"/>
              </a:spcAft>
              <a:buClrTx/>
              <a:buSzTx/>
              <a:buFontTx/>
              <a:buNone/>
            </a:pPr>
            <a:r>
              <a:rPr kumimoji="0" lang="zh-CN" altLang="en-US" sz="2800" dirty="0">
                <a:latin typeface="Times New Roman" panose="02020603050405020304" pitchFamily="18" charset="0"/>
              </a:rPr>
              <a:t>        在构造</a:t>
            </a:r>
            <a:r>
              <a:rPr kumimoji="0" lang="zh-CN" altLang="en-US" sz="2800" dirty="0">
                <a:solidFill>
                  <a:srgbClr val="FF0000"/>
                </a:solidFill>
                <a:latin typeface="Times New Roman" panose="02020603050405020304" pitchFamily="18" charset="0"/>
              </a:rPr>
              <a:t>最右推导</a:t>
            </a:r>
            <a:r>
              <a:rPr kumimoji="0" lang="zh-CN" altLang="en-US" sz="2800" dirty="0">
                <a:latin typeface="Times New Roman" panose="02020603050405020304" pitchFamily="18" charset="0"/>
              </a:rPr>
              <a:t>的过程中，面对当前读入的单词符号</a:t>
            </a:r>
            <a:r>
              <a:rPr kumimoji="0" lang="en-US" altLang="zh-CN" sz="2800" dirty="0">
                <a:latin typeface="Times New Roman" panose="02020603050405020304" pitchFamily="18" charset="0"/>
              </a:rPr>
              <a:t>a</a:t>
            </a:r>
            <a:r>
              <a:rPr kumimoji="0" lang="zh-CN" altLang="en-US" sz="2800" dirty="0">
                <a:latin typeface="Times New Roman" panose="02020603050405020304" pitchFamily="18" charset="0"/>
              </a:rPr>
              <a:t>，已分析过的符号串中是否已构成一个产生式的右部</a:t>
            </a:r>
            <a:r>
              <a:rPr kumimoji="0" lang="zh-CN" altLang="en-US" sz="2800" dirty="0">
                <a:latin typeface="Times New Roman" panose="02020603050405020304" pitchFamily="18" charset="0"/>
                <a:sym typeface="Symbol" panose="05050102010706020507" pitchFamily="18" charset="2"/>
              </a:rPr>
              <a:t>，</a:t>
            </a:r>
            <a:r>
              <a:rPr kumimoji="0" lang="zh-CN" altLang="en-US" sz="2800" dirty="0">
                <a:latin typeface="Times New Roman" panose="02020603050405020304" pitchFamily="18" charset="0"/>
              </a:rPr>
              <a:t>即句柄（可归约）。如果已构成句柄，即用相应的产生式左部(非终结符号)去替换它(归约)。</a:t>
            </a:r>
            <a:endParaRPr kumimoji="0" lang="zh-CN" altLang="en-US" sz="2800" dirty="0">
              <a:latin typeface="Times New Roman" panose="02020603050405020304" pitchFamily="18" charset="0"/>
            </a:endParaRPr>
          </a:p>
          <a:p>
            <a:pPr eaLnBrk="1" hangingPunct="1">
              <a:lnSpc>
                <a:spcPct val="120000"/>
              </a:lnSpc>
              <a:spcBef>
                <a:spcPct val="0"/>
              </a:spcBef>
              <a:spcAft>
                <a:spcPct val="30000"/>
              </a:spcAft>
              <a:buClrTx/>
              <a:buSzTx/>
              <a:buFontTx/>
              <a:buNone/>
            </a:pPr>
            <a:r>
              <a:rPr kumimoji="0" lang="zh-CN" altLang="en-US" sz="2800" dirty="0">
                <a:latin typeface="Times New Roman" panose="02020603050405020304" pitchFamily="18" charset="0"/>
              </a:rPr>
              <a:t>        关键：</a:t>
            </a:r>
            <a:endParaRPr kumimoji="0" lang="en-US" altLang="zh-CN" sz="2800" dirty="0">
              <a:latin typeface="Times New Roman" panose="02020603050405020304" pitchFamily="18" charset="0"/>
            </a:endParaRPr>
          </a:p>
          <a:p>
            <a:pPr eaLnBrk="1" hangingPunct="1">
              <a:lnSpc>
                <a:spcPct val="120000"/>
              </a:lnSpc>
              <a:spcBef>
                <a:spcPct val="0"/>
              </a:spcBef>
              <a:spcAft>
                <a:spcPct val="30000"/>
              </a:spcAft>
              <a:buClrTx/>
              <a:buSzTx/>
              <a:buFontTx/>
              <a:buNone/>
            </a:pPr>
            <a:r>
              <a:rPr kumimoji="0" lang="zh-CN" altLang="en-US" sz="2800" dirty="0">
                <a:solidFill>
                  <a:srgbClr val="000066"/>
                </a:solidFill>
                <a:latin typeface="Times New Roman" panose="02020603050405020304" pitchFamily="18" charset="0"/>
              </a:rPr>
              <a:t>        </a:t>
            </a:r>
            <a:r>
              <a:rPr kumimoji="0" lang="zh-CN" altLang="en-US" sz="2800" dirty="0">
                <a:latin typeface="Times New Roman" panose="02020603050405020304" pitchFamily="18" charset="0"/>
              </a:rPr>
              <a:t>寻找</a:t>
            </a:r>
            <a:r>
              <a:rPr kumimoji="0" lang="zh-CN" altLang="en-US" sz="2800" dirty="0">
                <a:solidFill>
                  <a:srgbClr val="3333CC"/>
                </a:solidFill>
                <a:latin typeface="Times New Roman" panose="02020603050405020304" pitchFamily="18" charset="0"/>
              </a:rPr>
              <a:t>句柄</a:t>
            </a:r>
            <a:r>
              <a:rPr kumimoji="0" lang="zh-CN" altLang="en-US" sz="2800" dirty="0">
                <a:latin typeface="Times New Roman" panose="02020603050405020304" pitchFamily="18" charset="0"/>
              </a:rPr>
              <a:t>的方法。</a:t>
            </a:r>
            <a:endParaRPr kumimoji="0" lang="zh-CN" altLang="en-US" sz="2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6642">
                                            <p:txEl>
                                              <p:pRg st="1" end="1"/>
                                            </p:txEl>
                                          </p:spTgt>
                                        </p:tgtEl>
                                        <p:attrNameLst>
                                          <p:attrName>style.visibility</p:attrName>
                                        </p:attrNameLst>
                                      </p:cBhvr>
                                      <p:to>
                                        <p:strVal val="visible"/>
                                      </p:to>
                                    </p:set>
                                    <p:animEffect transition="in" filter="blinds(horizontal)">
                                      <p:cBhvr>
                                        <p:cTn id="7" dur="500"/>
                                        <p:tgtEl>
                                          <p:spTgt spid="49664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6642">
                                            <p:txEl>
                                              <p:pRg st="2" end="2"/>
                                            </p:txEl>
                                          </p:spTgt>
                                        </p:tgtEl>
                                        <p:attrNameLst>
                                          <p:attrName>style.visibility</p:attrName>
                                        </p:attrNameLst>
                                      </p:cBhvr>
                                      <p:to>
                                        <p:strVal val="visible"/>
                                      </p:to>
                                    </p:set>
                                    <p:animEffect transition="in" filter="blinds(horizontal)">
                                      <p:cBhvr>
                                        <p:cTn id="12" dur="500"/>
                                        <p:tgtEl>
                                          <p:spTgt spid="49664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6642">
                                            <p:txEl>
                                              <p:pRg st="3" end="3"/>
                                            </p:txEl>
                                          </p:spTgt>
                                        </p:tgtEl>
                                        <p:attrNameLst>
                                          <p:attrName>style.visibility</p:attrName>
                                        </p:attrNameLst>
                                      </p:cBhvr>
                                      <p:to>
                                        <p:strVal val="visible"/>
                                      </p:to>
                                    </p:set>
                                    <p:animEffect transition="in" filter="blinds(horizontal)">
                                      <p:cBhvr>
                                        <p:cTn id="17" dur="500"/>
                                        <p:tgtEl>
                                          <p:spTgt spid="49664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59C7C03E-2112-4BC9-A96B-0D27FBB381F4}"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21507" name="Text Box 2"/>
          <p:cNvSpPr txBox="1">
            <a:spLocks noChangeArrowheads="1"/>
          </p:cNvSpPr>
          <p:nvPr/>
        </p:nvSpPr>
        <p:spPr bwMode="auto">
          <a:xfrm>
            <a:off x="685800" y="606425"/>
            <a:ext cx="7637463" cy="1074738"/>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fontAlgn="ctr" hangingPunct="1">
              <a:spcBef>
                <a:spcPct val="50000"/>
              </a:spcBef>
              <a:buClrTx/>
              <a:buSzTx/>
              <a:buFontTx/>
              <a:buNone/>
            </a:pPr>
            <a:r>
              <a:rPr lang="zh-CN" altLang="en-US" sz="2800" dirty="0">
                <a:latin typeface="华文细黑" panose="02010600040101010101" pitchFamily="2" charset="-122"/>
              </a:rPr>
              <a:t>构造最左推导</a:t>
            </a:r>
            <a:r>
              <a:rPr lang="zh-CN" altLang="en-US" sz="2800" dirty="0">
                <a:latin typeface="Times New Roman" panose="02020603050405020304" pitchFamily="18" charset="0"/>
              </a:rPr>
              <a:t>（</a:t>
            </a:r>
            <a:r>
              <a:rPr lang="en-US" altLang="en-US" sz="2800" dirty="0" err="1">
                <a:latin typeface="Times New Roman" panose="02020603050405020304" pitchFamily="18" charset="0"/>
              </a:rPr>
              <a:t>aabbaa</a:t>
            </a:r>
            <a:r>
              <a:rPr lang="en-US" altLang="en-US" sz="2800" dirty="0">
                <a:latin typeface="Times New Roman" panose="02020603050405020304" pitchFamily="18" charset="0"/>
              </a:rPr>
              <a:t>)</a:t>
            </a:r>
            <a:r>
              <a:rPr lang="en-US" altLang="zh-CN" sz="2800" dirty="0">
                <a:latin typeface="华文细黑" panose="02010600040101010101" pitchFamily="2" charset="-122"/>
              </a:rPr>
              <a:t>  (1.</a:t>
            </a:r>
            <a:r>
              <a:rPr lang="zh-CN" altLang="en-US" sz="2800" dirty="0">
                <a:latin typeface="华文细黑" panose="02010600040101010101" pitchFamily="2" charset="-122"/>
              </a:rPr>
              <a:t>自顶向下</a:t>
            </a:r>
            <a:r>
              <a:rPr lang="en-US" altLang="zh-CN" sz="2800" dirty="0">
                <a:latin typeface="华文细黑" panose="02010600040101010101" pitchFamily="2" charset="-122"/>
              </a:rPr>
              <a:t>)</a:t>
            </a:r>
            <a:endParaRPr lang="zh-CN" altLang="zh-CN" sz="2800" dirty="0">
              <a:latin typeface="Times New Roman" panose="02020603050405020304" pitchFamily="18" charset="0"/>
            </a:endParaRPr>
          </a:p>
          <a:p>
            <a:pPr eaLnBrk="1" fontAlgn="ctr" hangingPunct="1">
              <a:spcBef>
                <a:spcPct val="30000"/>
              </a:spcBef>
              <a:buClrTx/>
              <a:buSzTx/>
              <a:buFontTx/>
              <a:buNone/>
            </a:pPr>
            <a:r>
              <a:rPr lang="zh-CN" altLang="zh-CN" sz="2800" dirty="0">
                <a:latin typeface="Times New Roman" panose="02020603050405020304" pitchFamily="18" charset="0"/>
              </a:rPr>
              <a:t>      </a:t>
            </a:r>
            <a:r>
              <a:rPr lang="en-US" altLang="zh-CN" sz="2800" dirty="0" err="1">
                <a:latin typeface="Times New Roman" panose="02020603050405020304" pitchFamily="18" charset="0"/>
              </a:rPr>
              <a:t>S</a:t>
            </a:r>
            <a:r>
              <a:rPr lang="en-US" altLang="zh-CN" sz="2800" dirty="0" err="1">
                <a:latin typeface="Times New Roman" panose="02020603050405020304" pitchFamily="18" charset="0"/>
                <a:sym typeface="Symbol" panose="05050102010706020507" pitchFamily="18" charset="2"/>
              </a:rPr>
              <a:t>aASa</a:t>
            </a:r>
            <a:r>
              <a:rPr lang="en-US" altLang="zh-CN" sz="2800" dirty="0">
                <a:latin typeface="Times New Roman" panose="02020603050405020304" pitchFamily="18" charset="0"/>
                <a:sym typeface="Symbol" panose="05050102010706020507" pitchFamily="18" charset="2"/>
              </a:rPr>
              <a:t>       A </a:t>
            </a:r>
            <a:r>
              <a:rPr lang="en-US" altLang="zh-CN" sz="2800" dirty="0" err="1">
                <a:latin typeface="Times New Roman" panose="02020603050405020304" pitchFamily="18" charset="0"/>
                <a:sym typeface="Symbol" panose="05050102010706020507" pitchFamily="18" charset="2"/>
              </a:rPr>
              <a:t>SbA</a:t>
            </a:r>
            <a:r>
              <a:rPr lang="en-US" altLang="zh-CN" sz="2800" dirty="0">
                <a:latin typeface="Times New Roman" panose="02020603050405020304" pitchFamily="18" charset="0"/>
                <a:sym typeface="Symbol" panose="05050102010706020507" pitchFamily="18" charset="2"/>
              </a:rPr>
              <a:t> SS </a:t>
            </a:r>
            <a:r>
              <a:rPr lang="en-US" altLang="zh-CN" sz="2800" dirty="0" err="1">
                <a:latin typeface="Times New Roman" panose="02020603050405020304" pitchFamily="18" charset="0"/>
                <a:sym typeface="Symbol" panose="05050102010706020507" pitchFamily="18" charset="2"/>
              </a:rPr>
              <a:t>ba</a:t>
            </a:r>
            <a:endParaRPr lang="en-US" altLang="zh-CN" sz="2800" dirty="0">
              <a:latin typeface="Times New Roman" panose="02020603050405020304" pitchFamily="18" charset="0"/>
              <a:sym typeface="Symbol" panose="05050102010706020507" pitchFamily="18" charset="2"/>
            </a:endParaRPr>
          </a:p>
        </p:txBody>
      </p:sp>
      <p:sp>
        <p:nvSpPr>
          <p:cNvPr id="558083" name="Oval 3"/>
          <p:cNvSpPr>
            <a:spLocks noChangeArrowheads="1"/>
          </p:cNvSpPr>
          <p:nvPr/>
        </p:nvSpPr>
        <p:spPr bwMode="auto">
          <a:xfrm>
            <a:off x="5715000" y="3124200"/>
            <a:ext cx="609600" cy="609600"/>
          </a:xfrm>
          <a:prstGeom prst="ellipse">
            <a:avLst/>
          </a:prstGeom>
          <a:solidFill>
            <a:srgbClr val="FFFFFF"/>
          </a:solidFill>
          <a:ln w="9525">
            <a:solidFill>
              <a:schemeClr val="tx1"/>
            </a:solidFill>
            <a:rou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fontAlgn="ctr" hangingPunct="1">
              <a:spcBef>
                <a:spcPct val="0"/>
              </a:spcBef>
              <a:buClrTx/>
              <a:buSzTx/>
              <a:buFontTx/>
              <a:buNone/>
            </a:pPr>
            <a:r>
              <a:rPr lang="en-US" altLang="zh-CN" sz="3200">
                <a:latin typeface="Times New Roman" panose="02020603050405020304" pitchFamily="18" charset="0"/>
              </a:rPr>
              <a:t>A</a:t>
            </a:r>
            <a:endParaRPr lang="en-US" altLang="zh-CN" sz="3200">
              <a:latin typeface="Times New Roman" panose="02020603050405020304" pitchFamily="18" charset="0"/>
            </a:endParaRPr>
          </a:p>
        </p:txBody>
      </p:sp>
      <p:sp>
        <p:nvSpPr>
          <p:cNvPr id="558084" name="Oval 4"/>
          <p:cNvSpPr>
            <a:spLocks noChangeArrowheads="1"/>
          </p:cNvSpPr>
          <p:nvPr/>
        </p:nvSpPr>
        <p:spPr bwMode="auto">
          <a:xfrm>
            <a:off x="5715000" y="2133600"/>
            <a:ext cx="609600" cy="609600"/>
          </a:xfrm>
          <a:prstGeom prst="ellipse">
            <a:avLst/>
          </a:prstGeom>
          <a:solidFill>
            <a:srgbClr val="FFFFFF"/>
          </a:solidFill>
          <a:ln w="9525">
            <a:solidFill>
              <a:schemeClr val="tx1"/>
            </a:solidFill>
            <a:rou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fontAlgn="ctr" hangingPunct="1">
              <a:spcBef>
                <a:spcPct val="0"/>
              </a:spcBef>
              <a:buClrTx/>
              <a:buSzTx/>
              <a:buFontTx/>
              <a:buNone/>
            </a:pPr>
            <a:r>
              <a:rPr lang="en-US" altLang="zh-CN" sz="3200">
                <a:latin typeface="Times New Roman" panose="02020603050405020304" pitchFamily="18" charset="0"/>
              </a:rPr>
              <a:t>S</a:t>
            </a:r>
            <a:endParaRPr lang="en-US" altLang="zh-CN" sz="3200">
              <a:latin typeface="Times New Roman" panose="02020603050405020304" pitchFamily="18" charset="0"/>
            </a:endParaRPr>
          </a:p>
        </p:txBody>
      </p:sp>
      <p:sp>
        <p:nvSpPr>
          <p:cNvPr id="558085" name="Oval 5"/>
          <p:cNvSpPr>
            <a:spLocks noChangeArrowheads="1"/>
          </p:cNvSpPr>
          <p:nvPr/>
        </p:nvSpPr>
        <p:spPr bwMode="auto">
          <a:xfrm>
            <a:off x="4495800" y="3048000"/>
            <a:ext cx="609600" cy="609600"/>
          </a:xfrm>
          <a:prstGeom prst="ellipse">
            <a:avLst/>
          </a:prstGeom>
          <a:solidFill>
            <a:srgbClr val="FFFFFF"/>
          </a:solidFill>
          <a:ln w="9525">
            <a:solidFill>
              <a:schemeClr val="tx1"/>
            </a:solidFill>
            <a:rou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fontAlgn="ctr" hangingPunct="1">
              <a:spcBef>
                <a:spcPct val="0"/>
              </a:spcBef>
              <a:buClrTx/>
              <a:buSzTx/>
              <a:buFontTx/>
              <a:buNone/>
            </a:pPr>
            <a:r>
              <a:rPr lang="en-US" altLang="zh-CN" sz="3200">
                <a:latin typeface="Times New Roman" panose="02020603050405020304" pitchFamily="18" charset="0"/>
              </a:rPr>
              <a:t>a</a:t>
            </a:r>
            <a:endParaRPr lang="en-US" altLang="zh-CN" sz="3200">
              <a:latin typeface="Times New Roman" panose="02020603050405020304" pitchFamily="18" charset="0"/>
            </a:endParaRPr>
          </a:p>
        </p:txBody>
      </p:sp>
      <p:sp>
        <p:nvSpPr>
          <p:cNvPr id="558086" name="Oval 6"/>
          <p:cNvSpPr>
            <a:spLocks noChangeArrowheads="1"/>
          </p:cNvSpPr>
          <p:nvPr/>
        </p:nvSpPr>
        <p:spPr bwMode="auto">
          <a:xfrm>
            <a:off x="7122319" y="3074989"/>
            <a:ext cx="609600" cy="609600"/>
          </a:xfrm>
          <a:prstGeom prst="ellipse">
            <a:avLst/>
          </a:prstGeom>
          <a:solidFill>
            <a:srgbClr val="FFFFFF"/>
          </a:solidFill>
          <a:ln w="9525">
            <a:solidFill>
              <a:schemeClr val="tx1"/>
            </a:solidFill>
            <a:rou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fontAlgn="ctr" hangingPunct="1">
              <a:spcBef>
                <a:spcPct val="0"/>
              </a:spcBef>
              <a:buClrTx/>
              <a:buSzTx/>
              <a:buFontTx/>
              <a:buNone/>
            </a:pPr>
            <a:r>
              <a:rPr lang="en-US" altLang="zh-CN" sz="3200" dirty="0">
                <a:latin typeface="Times New Roman" panose="02020603050405020304" pitchFamily="18" charset="0"/>
              </a:rPr>
              <a:t>S</a:t>
            </a:r>
            <a:endParaRPr lang="en-US" altLang="zh-CN" sz="3200" dirty="0">
              <a:latin typeface="Times New Roman" panose="02020603050405020304" pitchFamily="18" charset="0"/>
            </a:endParaRPr>
          </a:p>
        </p:txBody>
      </p:sp>
      <p:sp>
        <p:nvSpPr>
          <p:cNvPr id="558087" name="Oval 7"/>
          <p:cNvSpPr>
            <a:spLocks noChangeArrowheads="1"/>
          </p:cNvSpPr>
          <p:nvPr/>
        </p:nvSpPr>
        <p:spPr bwMode="auto">
          <a:xfrm>
            <a:off x="5715000" y="4267200"/>
            <a:ext cx="609600" cy="609600"/>
          </a:xfrm>
          <a:prstGeom prst="ellipse">
            <a:avLst/>
          </a:prstGeom>
          <a:solidFill>
            <a:srgbClr val="FFFFFF"/>
          </a:solidFill>
          <a:ln w="9525">
            <a:solidFill>
              <a:schemeClr val="tx1"/>
            </a:solidFill>
            <a:rou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fontAlgn="ctr" hangingPunct="1">
              <a:spcBef>
                <a:spcPct val="0"/>
              </a:spcBef>
              <a:buClrTx/>
              <a:buSzTx/>
              <a:buFontTx/>
              <a:buNone/>
            </a:pPr>
            <a:r>
              <a:rPr lang="en-US" altLang="zh-CN" sz="3200">
                <a:latin typeface="Times New Roman" panose="02020603050405020304" pitchFamily="18" charset="0"/>
              </a:rPr>
              <a:t>b</a:t>
            </a:r>
            <a:endParaRPr lang="en-US" altLang="zh-CN" sz="3200">
              <a:latin typeface="Times New Roman" panose="02020603050405020304" pitchFamily="18" charset="0"/>
            </a:endParaRPr>
          </a:p>
        </p:txBody>
      </p:sp>
      <p:sp>
        <p:nvSpPr>
          <p:cNvPr id="558088" name="Oval 8"/>
          <p:cNvSpPr>
            <a:spLocks noChangeArrowheads="1"/>
          </p:cNvSpPr>
          <p:nvPr/>
        </p:nvSpPr>
        <p:spPr bwMode="auto">
          <a:xfrm>
            <a:off x="4572000" y="4267200"/>
            <a:ext cx="609600" cy="609600"/>
          </a:xfrm>
          <a:prstGeom prst="ellipse">
            <a:avLst/>
          </a:prstGeom>
          <a:solidFill>
            <a:srgbClr val="FFFFFF"/>
          </a:solidFill>
          <a:ln w="9525">
            <a:solidFill>
              <a:schemeClr val="tx1"/>
            </a:solidFill>
            <a:rou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fontAlgn="ctr" hangingPunct="1">
              <a:spcBef>
                <a:spcPct val="0"/>
              </a:spcBef>
              <a:buClrTx/>
              <a:buSzTx/>
              <a:buFontTx/>
              <a:buNone/>
            </a:pPr>
            <a:r>
              <a:rPr lang="en-US" altLang="zh-CN" sz="3200">
                <a:latin typeface="Times New Roman" panose="02020603050405020304" pitchFamily="18" charset="0"/>
              </a:rPr>
              <a:t>S</a:t>
            </a:r>
            <a:endParaRPr lang="en-US" altLang="zh-CN" sz="3200">
              <a:latin typeface="Times New Roman" panose="02020603050405020304" pitchFamily="18" charset="0"/>
            </a:endParaRPr>
          </a:p>
        </p:txBody>
      </p:sp>
      <p:sp>
        <p:nvSpPr>
          <p:cNvPr id="558089" name="Oval 9"/>
          <p:cNvSpPr>
            <a:spLocks noChangeArrowheads="1"/>
          </p:cNvSpPr>
          <p:nvPr/>
        </p:nvSpPr>
        <p:spPr bwMode="auto">
          <a:xfrm>
            <a:off x="6781800" y="4267200"/>
            <a:ext cx="609600" cy="609600"/>
          </a:xfrm>
          <a:prstGeom prst="ellipse">
            <a:avLst/>
          </a:prstGeom>
          <a:solidFill>
            <a:srgbClr val="FFFFFF"/>
          </a:solidFill>
          <a:ln w="9525">
            <a:solidFill>
              <a:schemeClr val="tx1"/>
            </a:solidFill>
            <a:rou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fontAlgn="ctr" hangingPunct="1">
              <a:spcBef>
                <a:spcPct val="0"/>
              </a:spcBef>
              <a:buClrTx/>
              <a:buSzTx/>
              <a:buFontTx/>
              <a:buNone/>
            </a:pPr>
            <a:r>
              <a:rPr lang="en-US" altLang="zh-CN" sz="3200">
                <a:latin typeface="Times New Roman" panose="02020603050405020304" pitchFamily="18" charset="0"/>
              </a:rPr>
              <a:t>A</a:t>
            </a:r>
            <a:endParaRPr lang="en-US" altLang="zh-CN" sz="3200">
              <a:latin typeface="Times New Roman" panose="02020603050405020304" pitchFamily="18" charset="0"/>
            </a:endParaRPr>
          </a:p>
        </p:txBody>
      </p:sp>
      <p:sp>
        <p:nvSpPr>
          <p:cNvPr id="558090" name="Oval 10"/>
          <p:cNvSpPr>
            <a:spLocks noChangeArrowheads="1"/>
          </p:cNvSpPr>
          <p:nvPr/>
        </p:nvSpPr>
        <p:spPr bwMode="auto">
          <a:xfrm>
            <a:off x="7581755" y="4113214"/>
            <a:ext cx="609600" cy="609600"/>
          </a:xfrm>
          <a:prstGeom prst="ellipse">
            <a:avLst/>
          </a:prstGeom>
          <a:solidFill>
            <a:srgbClr val="FFFFFF"/>
          </a:solidFill>
          <a:ln w="9525">
            <a:solidFill>
              <a:schemeClr val="tx1"/>
            </a:solidFill>
            <a:rou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fontAlgn="ctr" hangingPunct="1">
              <a:spcBef>
                <a:spcPct val="0"/>
              </a:spcBef>
              <a:buClrTx/>
              <a:buSzTx/>
              <a:buFontTx/>
              <a:buNone/>
            </a:pPr>
            <a:r>
              <a:rPr lang="en-US" altLang="zh-CN" sz="3200">
                <a:latin typeface="Times New Roman" panose="02020603050405020304" pitchFamily="18" charset="0"/>
              </a:rPr>
              <a:t>a</a:t>
            </a:r>
            <a:endParaRPr lang="en-US" altLang="zh-CN" sz="3200">
              <a:latin typeface="Times New Roman" panose="02020603050405020304" pitchFamily="18" charset="0"/>
            </a:endParaRPr>
          </a:p>
        </p:txBody>
      </p:sp>
      <p:sp>
        <p:nvSpPr>
          <p:cNvPr id="558091" name="Oval 11"/>
          <p:cNvSpPr>
            <a:spLocks noChangeArrowheads="1"/>
          </p:cNvSpPr>
          <p:nvPr/>
        </p:nvSpPr>
        <p:spPr bwMode="auto">
          <a:xfrm>
            <a:off x="4572000" y="5257800"/>
            <a:ext cx="609600" cy="609600"/>
          </a:xfrm>
          <a:prstGeom prst="ellipse">
            <a:avLst/>
          </a:prstGeom>
          <a:solidFill>
            <a:srgbClr val="FFFFFF"/>
          </a:solidFill>
          <a:ln w="9525">
            <a:solidFill>
              <a:schemeClr val="tx1"/>
            </a:solidFill>
            <a:rou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fontAlgn="ctr" hangingPunct="1">
              <a:spcBef>
                <a:spcPct val="0"/>
              </a:spcBef>
              <a:buClrTx/>
              <a:buSzTx/>
              <a:buFontTx/>
              <a:buNone/>
            </a:pPr>
            <a:r>
              <a:rPr lang="en-US" altLang="zh-CN" sz="3200">
                <a:latin typeface="Times New Roman" panose="02020603050405020304" pitchFamily="18" charset="0"/>
              </a:rPr>
              <a:t>a</a:t>
            </a:r>
            <a:endParaRPr lang="en-US" altLang="zh-CN" sz="3200">
              <a:latin typeface="Times New Roman" panose="02020603050405020304" pitchFamily="18" charset="0"/>
            </a:endParaRPr>
          </a:p>
        </p:txBody>
      </p:sp>
      <p:sp>
        <p:nvSpPr>
          <p:cNvPr id="558092" name="Oval 12"/>
          <p:cNvSpPr>
            <a:spLocks noChangeArrowheads="1"/>
          </p:cNvSpPr>
          <p:nvPr/>
        </p:nvSpPr>
        <p:spPr bwMode="auto">
          <a:xfrm>
            <a:off x="6248400" y="5410200"/>
            <a:ext cx="609600" cy="609600"/>
          </a:xfrm>
          <a:prstGeom prst="ellipse">
            <a:avLst/>
          </a:prstGeom>
          <a:solidFill>
            <a:srgbClr val="FFFFFF"/>
          </a:solidFill>
          <a:ln w="9525">
            <a:solidFill>
              <a:schemeClr val="tx1"/>
            </a:solidFill>
            <a:rou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fontAlgn="ctr" hangingPunct="1">
              <a:spcBef>
                <a:spcPct val="0"/>
              </a:spcBef>
              <a:buClrTx/>
              <a:buSzTx/>
              <a:buFontTx/>
              <a:buNone/>
            </a:pPr>
            <a:r>
              <a:rPr lang="en-US" altLang="zh-CN" sz="3200">
                <a:latin typeface="Times New Roman" panose="02020603050405020304" pitchFamily="18" charset="0"/>
              </a:rPr>
              <a:t>b</a:t>
            </a:r>
            <a:endParaRPr lang="en-US" altLang="zh-CN" sz="3200">
              <a:latin typeface="Times New Roman" panose="02020603050405020304" pitchFamily="18" charset="0"/>
            </a:endParaRPr>
          </a:p>
        </p:txBody>
      </p:sp>
      <p:sp>
        <p:nvSpPr>
          <p:cNvPr id="558093" name="Oval 13"/>
          <p:cNvSpPr>
            <a:spLocks noChangeArrowheads="1"/>
          </p:cNvSpPr>
          <p:nvPr/>
        </p:nvSpPr>
        <p:spPr bwMode="auto">
          <a:xfrm>
            <a:off x="7239000" y="5334000"/>
            <a:ext cx="609600" cy="609600"/>
          </a:xfrm>
          <a:prstGeom prst="ellipse">
            <a:avLst/>
          </a:prstGeom>
          <a:solidFill>
            <a:srgbClr val="FFFFFF"/>
          </a:solidFill>
          <a:ln w="9525">
            <a:solidFill>
              <a:schemeClr val="tx1"/>
            </a:solidFill>
            <a:rou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fontAlgn="ctr" hangingPunct="1">
              <a:spcBef>
                <a:spcPct val="0"/>
              </a:spcBef>
              <a:buClrTx/>
              <a:buSzTx/>
              <a:buFontTx/>
              <a:buNone/>
            </a:pPr>
            <a:r>
              <a:rPr lang="en-US" altLang="zh-CN" sz="3200">
                <a:latin typeface="Times New Roman" panose="02020603050405020304" pitchFamily="18" charset="0"/>
              </a:rPr>
              <a:t>a</a:t>
            </a:r>
            <a:endParaRPr lang="en-US" altLang="zh-CN" sz="3200">
              <a:latin typeface="Times New Roman" panose="02020603050405020304" pitchFamily="18" charset="0"/>
            </a:endParaRPr>
          </a:p>
        </p:txBody>
      </p:sp>
      <p:sp>
        <p:nvSpPr>
          <p:cNvPr id="558094" name="Line 14"/>
          <p:cNvSpPr>
            <a:spLocks noChangeShapeType="1"/>
          </p:cNvSpPr>
          <p:nvPr/>
        </p:nvSpPr>
        <p:spPr bwMode="auto">
          <a:xfrm>
            <a:off x="6019800" y="2743200"/>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8095" name="Line 15"/>
          <p:cNvSpPr>
            <a:spLocks noChangeShapeType="1"/>
          </p:cNvSpPr>
          <p:nvPr/>
        </p:nvSpPr>
        <p:spPr bwMode="auto">
          <a:xfrm flipH="1">
            <a:off x="4953000" y="2643188"/>
            <a:ext cx="833438" cy="431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8096" name="Line 16"/>
          <p:cNvSpPr>
            <a:spLocks noChangeShapeType="1"/>
          </p:cNvSpPr>
          <p:nvPr/>
        </p:nvSpPr>
        <p:spPr bwMode="auto">
          <a:xfrm>
            <a:off x="6253164" y="2590801"/>
            <a:ext cx="1133474" cy="4841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8097" name="Line 17"/>
          <p:cNvSpPr>
            <a:spLocks noChangeShapeType="1"/>
          </p:cNvSpPr>
          <p:nvPr/>
        </p:nvSpPr>
        <p:spPr bwMode="auto">
          <a:xfrm>
            <a:off x="6019800" y="37338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8098" name="Line 18"/>
          <p:cNvSpPr>
            <a:spLocks noChangeShapeType="1"/>
          </p:cNvSpPr>
          <p:nvPr/>
        </p:nvSpPr>
        <p:spPr bwMode="auto">
          <a:xfrm flipH="1">
            <a:off x="4953000" y="3657600"/>
            <a:ext cx="879475" cy="6159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8099" name="Line 19"/>
          <p:cNvSpPr>
            <a:spLocks noChangeShapeType="1"/>
          </p:cNvSpPr>
          <p:nvPr/>
        </p:nvSpPr>
        <p:spPr bwMode="auto">
          <a:xfrm>
            <a:off x="6248400" y="3657600"/>
            <a:ext cx="681038" cy="6286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8100" name="Line 20"/>
          <p:cNvSpPr>
            <a:spLocks noChangeShapeType="1"/>
          </p:cNvSpPr>
          <p:nvPr/>
        </p:nvSpPr>
        <p:spPr bwMode="auto">
          <a:xfrm>
            <a:off x="4876800" y="4876800"/>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8101" name="Line 21"/>
          <p:cNvSpPr>
            <a:spLocks noChangeShapeType="1"/>
          </p:cNvSpPr>
          <p:nvPr/>
        </p:nvSpPr>
        <p:spPr bwMode="auto">
          <a:xfrm flipH="1">
            <a:off x="6626225" y="4857750"/>
            <a:ext cx="374650" cy="5524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8102" name="Line 22"/>
          <p:cNvSpPr>
            <a:spLocks noChangeShapeType="1"/>
          </p:cNvSpPr>
          <p:nvPr/>
        </p:nvSpPr>
        <p:spPr bwMode="auto">
          <a:xfrm>
            <a:off x="7215188" y="4857750"/>
            <a:ext cx="252412" cy="4762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8103" name="Line 23"/>
          <p:cNvSpPr>
            <a:spLocks noChangeShapeType="1"/>
          </p:cNvSpPr>
          <p:nvPr/>
        </p:nvSpPr>
        <p:spPr bwMode="auto">
          <a:xfrm>
            <a:off x="7581755" y="3656014"/>
            <a:ext cx="219075" cy="4857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8104" name="Text Box 24"/>
          <p:cNvSpPr txBox="1">
            <a:spLocks noChangeArrowheads="1"/>
          </p:cNvSpPr>
          <p:nvPr/>
        </p:nvSpPr>
        <p:spPr bwMode="auto">
          <a:xfrm>
            <a:off x="1143000" y="3449638"/>
            <a:ext cx="1905000" cy="588962"/>
          </a:xfrm>
          <a:prstGeom prst="rect">
            <a:avLst/>
          </a:prstGeom>
          <a:solidFill>
            <a:srgbClr val="FFFFFF"/>
          </a:solidFill>
          <a:ln w="9525">
            <a:solidFill>
              <a:schemeClr val="tx1"/>
            </a:solidFill>
            <a:miter lim="800000"/>
          </a:ln>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fontAlgn="ctr" hangingPunct="1">
              <a:spcBef>
                <a:spcPct val="50000"/>
              </a:spcBef>
              <a:buClrTx/>
              <a:buSzTx/>
              <a:buFontTx/>
              <a:buNone/>
            </a:pPr>
            <a:r>
              <a:rPr lang="zh-CN" altLang="zh-CN" sz="3200" dirty="0">
                <a:latin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sym typeface="Symbol" panose="05050102010706020507" pitchFamily="18" charset="2"/>
              </a:rPr>
              <a:t>a</a:t>
            </a:r>
            <a:r>
              <a:rPr lang="en-US" altLang="zh-CN" sz="3200" dirty="0" err="1">
                <a:solidFill>
                  <a:srgbClr val="FF0000"/>
                </a:solidFill>
                <a:latin typeface="Times New Roman" panose="02020603050405020304" pitchFamily="18" charset="0"/>
                <a:sym typeface="Symbol" panose="05050102010706020507" pitchFamily="18" charset="2"/>
              </a:rPr>
              <a:t>S</a:t>
            </a:r>
            <a:r>
              <a:rPr lang="en-US" altLang="zh-CN" sz="3200" dirty="0" err="1">
                <a:latin typeface="Times New Roman" panose="02020603050405020304" pitchFamily="18" charset="0"/>
                <a:sym typeface="Symbol" panose="05050102010706020507" pitchFamily="18" charset="2"/>
              </a:rPr>
              <a:t>bAS</a:t>
            </a:r>
            <a:endParaRPr lang="en-US" altLang="zh-CN" sz="3200" dirty="0">
              <a:latin typeface="Times New Roman" panose="02020603050405020304" pitchFamily="18" charset="0"/>
              <a:sym typeface="Symbol" panose="05050102010706020507" pitchFamily="18" charset="2"/>
            </a:endParaRPr>
          </a:p>
        </p:txBody>
      </p:sp>
      <p:sp>
        <p:nvSpPr>
          <p:cNvPr id="558105" name="Text Box 25"/>
          <p:cNvSpPr txBox="1">
            <a:spLocks noChangeArrowheads="1"/>
          </p:cNvSpPr>
          <p:nvPr/>
        </p:nvSpPr>
        <p:spPr bwMode="auto">
          <a:xfrm>
            <a:off x="1143000" y="4038600"/>
            <a:ext cx="1905000" cy="588963"/>
          </a:xfrm>
          <a:prstGeom prst="rect">
            <a:avLst/>
          </a:prstGeom>
          <a:solidFill>
            <a:srgbClr val="FFFFFF"/>
          </a:solidFill>
          <a:ln w="9525">
            <a:solidFill>
              <a:schemeClr val="tx1"/>
            </a:solidFill>
            <a:miter lim="800000"/>
          </a:ln>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fontAlgn="ctr" hangingPunct="1">
              <a:spcBef>
                <a:spcPct val="50000"/>
              </a:spcBef>
              <a:buClrTx/>
              <a:buSzTx/>
              <a:buFontTx/>
              <a:buNone/>
            </a:pPr>
            <a:r>
              <a:rPr lang="zh-CN" altLang="zh-CN" sz="3200" dirty="0">
                <a:latin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sym typeface="Symbol" panose="05050102010706020507" pitchFamily="18" charset="2"/>
              </a:rPr>
              <a:t>aab</a:t>
            </a:r>
            <a:r>
              <a:rPr lang="en-US" altLang="zh-CN" sz="3200" dirty="0" err="1">
                <a:solidFill>
                  <a:srgbClr val="FF0000"/>
                </a:solidFill>
                <a:latin typeface="Times New Roman" panose="02020603050405020304" pitchFamily="18" charset="0"/>
                <a:sym typeface="Symbol" panose="05050102010706020507" pitchFamily="18" charset="2"/>
              </a:rPr>
              <a:t>A</a:t>
            </a:r>
            <a:r>
              <a:rPr lang="en-US" altLang="zh-CN" sz="3200" dirty="0" err="1">
                <a:latin typeface="Times New Roman" panose="02020603050405020304" pitchFamily="18" charset="0"/>
                <a:sym typeface="Symbol" panose="05050102010706020507" pitchFamily="18" charset="2"/>
              </a:rPr>
              <a:t>S</a:t>
            </a:r>
            <a:endParaRPr lang="en-US" altLang="zh-CN" sz="3200" dirty="0">
              <a:latin typeface="Times New Roman" panose="02020603050405020304" pitchFamily="18" charset="0"/>
              <a:sym typeface="Symbol" panose="05050102010706020507" pitchFamily="18" charset="2"/>
            </a:endParaRPr>
          </a:p>
        </p:txBody>
      </p:sp>
      <p:sp>
        <p:nvSpPr>
          <p:cNvPr id="558106" name="Text Box 26"/>
          <p:cNvSpPr txBox="1">
            <a:spLocks noChangeArrowheads="1"/>
          </p:cNvSpPr>
          <p:nvPr/>
        </p:nvSpPr>
        <p:spPr bwMode="auto">
          <a:xfrm>
            <a:off x="1143000" y="4632325"/>
            <a:ext cx="1905000" cy="584200"/>
          </a:xfrm>
          <a:prstGeom prst="rect">
            <a:avLst/>
          </a:prstGeom>
          <a:solidFill>
            <a:srgbClr val="FFFFFF"/>
          </a:solidFill>
          <a:ln w="9525">
            <a:solidFill>
              <a:schemeClr val="tx1"/>
            </a:solidFill>
            <a:miter lim="800000"/>
          </a:ln>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fontAlgn="ctr" hangingPunct="1">
              <a:spcBef>
                <a:spcPct val="50000"/>
              </a:spcBef>
              <a:buClrTx/>
              <a:buSzTx/>
              <a:buFontTx/>
              <a:buNone/>
            </a:pPr>
            <a:r>
              <a:rPr lang="zh-CN" altLang="zh-CN" sz="3200" b="0" dirty="0">
                <a:latin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sym typeface="Symbol" panose="05050102010706020507" pitchFamily="18" charset="2"/>
              </a:rPr>
              <a:t>aabba</a:t>
            </a:r>
            <a:r>
              <a:rPr lang="en-US" altLang="zh-CN" sz="3200" dirty="0" err="1">
                <a:solidFill>
                  <a:srgbClr val="FF0000"/>
                </a:solidFill>
                <a:latin typeface="Times New Roman" panose="02020603050405020304" pitchFamily="18" charset="0"/>
                <a:sym typeface="Symbol" panose="05050102010706020507" pitchFamily="18" charset="2"/>
              </a:rPr>
              <a:t>S</a:t>
            </a:r>
            <a:endParaRPr lang="en-US" altLang="zh-CN" sz="3200" dirty="0">
              <a:solidFill>
                <a:srgbClr val="FF0000"/>
              </a:solidFill>
              <a:latin typeface="Times New Roman" panose="02020603050405020304" pitchFamily="18" charset="0"/>
              <a:sym typeface="Symbol" panose="05050102010706020507" pitchFamily="18" charset="2"/>
            </a:endParaRPr>
          </a:p>
        </p:txBody>
      </p:sp>
      <p:sp>
        <p:nvSpPr>
          <p:cNvPr id="558107" name="Text Box 27"/>
          <p:cNvSpPr txBox="1">
            <a:spLocks noChangeArrowheads="1"/>
          </p:cNvSpPr>
          <p:nvPr/>
        </p:nvSpPr>
        <p:spPr bwMode="auto">
          <a:xfrm>
            <a:off x="1143000" y="5223452"/>
            <a:ext cx="1905000" cy="584200"/>
          </a:xfrm>
          <a:prstGeom prst="rect">
            <a:avLst/>
          </a:prstGeom>
          <a:solidFill>
            <a:srgbClr val="FFFFFF"/>
          </a:solidFill>
          <a:ln w="9525">
            <a:solidFill>
              <a:schemeClr val="tx1"/>
            </a:solidFill>
            <a:miter lim="800000"/>
          </a:ln>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fontAlgn="ctr" hangingPunct="1">
              <a:spcBef>
                <a:spcPct val="50000"/>
              </a:spcBef>
              <a:buClrTx/>
              <a:buSzTx/>
              <a:buFontTx/>
              <a:buNone/>
            </a:pPr>
            <a:r>
              <a:rPr lang="zh-CN" altLang="zh-CN" sz="3200" b="0" dirty="0">
                <a:latin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sym typeface="Symbol" panose="05050102010706020507" pitchFamily="18" charset="2"/>
              </a:rPr>
              <a:t>aabbaa</a:t>
            </a:r>
            <a:endParaRPr lang="en-US" altLang="zh-CN" sz="3200" dirty="0">
              <a:latin typeface="Times New Roman" panose="02020603050405020304" pitchFamily="18" charset="0"/>
              <a:sym typeface="Symbol" panose="05050102010706020507" pitchFamily="18" charset="2"/>
            </a:endParaRPr>
          </a:p>
        </p:txBody>
      </p:sp>
      <p:sp>
        <p:nvSpPr>
          <p:cNvPr id="558108" name="Text Box 28"/>
          <p:cNvSpPr txBox="1">
            <a:spLocks noChangeArrowheads="1"/>
          </p:cNvSpPr>
          <p:nvPr/>
        </p:nvSpPr>
        <p:spPr bwMode="auto">
          <a:xfrm>
            <a:off x="1143000" y="2840038"/>
            <a:ext cx="1905000" cy="588962"/>
          </a:xfrm>
          <a:prstGeom prst="rect">
            <a:avLst/>
          </a:prstGeom>
          <a:solidFill>
            <a:srgbClr val="FFFFFF"/>
          </a:solidFill>
          <a:ln w="9525">
            <a:solidFill>
              <a:schemeClr val="tx1"/>
            </a:solidFill>
            <a:miter lim="800000"/>
          </a:ln>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fontAlgn="ctr" hangingPunct="1">
              <a:spcBef>
                <a:spcPct val="50000"/>
              </a:spcBef>
              <a:buClrTx/>
              <a:buSzTx/>
              <a:buFontTx/>
              <a:buNone/>
            </a:pPr>
            <a:r>
              <a:rPr lang="zh-CN" altLang="zh-CN" sz="3200" dirty="0">
                <a:latin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sym typeface="Symbol" panose="05050102010706020507" pitchFamily="18" charset="2"/>
              </a:rPr>
              <a:t>a</a:t>
            </a:r>
            <a:r>
              <a:rPr lang="en-US" altLang="zh-CN" sz="3200" dirty="0" err="1">
                <a:solidFill>
                  <a:srgbClr val="FF0000"/>
                </a:solidFill>
                <a:latin typeface="Times New Roman" panose="02020603050405020304" pitchFamily="18" charset="0"/>
                <a:sym typeface="Symbol" panose="05050102010706020507" pitchFamily="18" charset="2"/>
              </a:rPr>
              <a:t>A</a:t>
            </a:r>
            <a:r>
              <a:rPr lang="en-US" altLang="zh-CN" sz="3200" dirty="0" err="1">
                <a:latin typeface="Times New Roman" panose="02020603050405020304" pitchFamily="18" charset="0"/>
                <a:sym typeface="Symbol" panose="05050102010706020507" pitchFamily="18" charset="2"/>
              </a:rPr>
              <a:t>S</a:t>
            </a:r>
            <a:endParaRPr lang="en-US" altLang="zh-CN" sz="3200" dirty="0">
              <a:latin typeface="Times New Roman" panose="02020603050405020304" pitchFamily="18" charset="0"/>
              <a:sym typeface="Symbol" panose="05050102010706020507" pitchFamily="18" charset="2"/>
            </a:endParaRPr>
          </a:p>
        </p:txBody>
      </p:sp>
      <p:sp>
        <p:nvSpPr>
          <p:cNvPr id="558109" name="Line 29"/>
          <p:cNvSpPr>
            <a:spLocks noChangeShapeType="1"/>
          </p:cNvSpPr>
          <p:nvPr/>
        </p:nvSpPr>
        <p:spPr bwMode="auto">
          <a:xfrm>
            <a:off x="3505200" y="2667000"/>
            <a:ext cx="0" cy="2971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8110" name="Text Box 30"/>
          <p:cNvSpPr txBox="1">
            <a:spLocks noChangeArrowheads="1"/>
          </p:cNvSpPr>
          <p:nvPr/>
        </p:nvSpPr>
        <p:spPr bwMode="auto">
          <a:xfrm>
            <a:off x="1143000" y="2230438"/>
            <a:ext cx="1905000" cy="588962"/>
          </a:xfrm>
          <a:prstGeom prst="rect">
            <a:avLst/>
          </a:prstGeom>
          <a:solidFill>
            <a:srgbClr val="FFFFFF"/>
          </a:solidFill>
          <a:ln w="9525">
            <a:solidFill>
              <a:schemeClr val="tx1"/>
            </a:solidFill>
            <a:miter lim="800000"/>
          </a:ln>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fontAlgn="ctr" hangingPunct="1">
              <a:spcBef>
                <a:spcPct val="50000"/>
              </a:spcBef>
              <a:buClrTx/>
              <a:buSzTx/>
              <a:buFontTx/>
              <a:buNone/>
            </a:pPr>
            <a:r>
              <a:rPr lang="zh-CN" altLang="zh-CN" sz="3200">
                <a:latin typeface="Times New Roman" panose="02020603050405020304" pitchFamily="18" charset="0"/>
              </a:rPr>
              <a:t> </a:t>
            </a:r>
            <a:r>
              <a:rPr lang="en-US" altLang="zh-CN" sz="3200">
                <a:latin typeface="Times New Roman" panose="02020603050405020304" pitchFamily="18" charset="0"/>
              </a:rPr>
              <a:t>S</a:t>
            </a:r>
            <a:endParaRPr lang="en-US" altLang="zh-CN" sz="3200">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8110"/>
                                        </p:tgtEl>
                                        <p:attrNameLst>
                                          <p:attrName>style.visibility</p:attrName>
                                        </p:attrNameLst>
                                      </p:cBhvr>
                                      <p:to>
                                        <p:strVal val="visible"/>
                                      </p:to>
                                    </p:set>
                                    <p:animEffect transition="in" filter="wipe(left)">
                                      <p:cBhvr>
                                        <p:cTn id="7" dur="250"/>
                                        <p:tgtEl>
                                          <p:spTgt spid="5581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58084"/>
                                        </p:tgtEl>
                                        <p:attrNameLst>
                                          <p:attrName>style.visibility</p:attrName>
                                        </p:attrNameLst>
                                      </p:cBhvr>
                                      <p:to>
                                        <p:strVal val="visible"/>
                                      </p:to>
                                    </p:set>
                                    <p:animEffect transition="in" filter="wipe(up)">
                                      <p:cBhvr>
                                        <p:cTn id="11" dur="250"/>
                                        <p:tgtEl>
                                          <p:spTgt spid="55808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58108"/>
                                        </p:tgtEl>
                                        <p:attrNameLst>
                                          <p:attrName>style.visibility</p:attrName>
                                        </p:attrNameLst>
                                      </p:cBhvr>
                                      <p:to>
                                        <p:strVal val="visible"/>
                                      </p:to>
                                    </p:set>
                                    <p:animEffect transition="in" filter="wipe(left)">
                                      <p:cBhvr>
                                        <p:cTn id="16" dur="250"/>
                                        <p:tgtEl>
                                          <p:spTgt spid="558108"/>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558094"/>
                                        </p:tgtEl>
                                        <p:attrNameLst>
                                          <p:attrName>style.visibility</p:attrName>
                                        </p:attrNameLst>
                                      </p:cBhvr>
                                      <p:to>
                                        <p:strVal val="visible"/>
                                      </p:to>
                                    </p:set>
                                    <p:animEffect transition="in" filter="wipe(up)">
                                      <p:cBhvr>
                                        <p:cTn id="20" dur="250"/>
                                        <p:tgtEl>
                                          <p:spTgt spid="558094"/>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558095"/>
                                        </p:tgtEl>
                                        <p:attrNameLst>
                                          <p:attrName>style.visibility</p:attrName>
                                        </p:attrNameLst>
                                      </p:cBhvr>
                                      <p:to>
                                        <p:strVal val="visible"/>
                                      </p:to>
                                    </p:set>
                                    <p:animEffect transition="in" filter="wipe(up)">
                                      <p:cBhvr>
                                        <p:cTn id="23" dur="250"/>
                                        <p:tgtEl>
                                          <p:spTgt spid="558095"/>
                                        </p:tgtEl>
                                      </p:cBhvr>
                                    </p:animEffect>
                                  </p:childTnLst>
                                </p:cTn>
                              </p:par>
                              <p:par>
                                <p:cTn id="24" presetID="22" presetClass="entr" presetSubtype="1" fill="hold" nodeType="withEffect">
                                  <p:stCondLst>
                                    <p:cond delay="0"/>
                                  </p:stCondLst>
                                  <p:childTnLst>
                                    <p:set>
                                      <p:cBhvr>
                                        <p:cTn id="25" dur="1" fill="hold">
                                          <p:stCondLst>
                                            <p:cond delay="0"/>
                                          </p:stCondLst>
                                        </p:cTn>
                                        <p:tgtEl>
                                          <p:spTgt spid="558096"/>
                                        </p:tgtEl>
                                        <p:attrNameLst>
                                          <p:attrName>style.visibility</p:attrName>
                                        </p:attrNameLst>
                                      </p:cBhvr>
                                      <p:to>
                                        <p:strVal val="visible"/>
                                      </p:to>
                                    </p:set>
                                    <p:animEffect transition="in" filter="wipe(up)">
                                      <p:cBhvr>
                                        <p:cTn id="26" dur="250"/>
                                        <p:tgtEl>
                                          <p:spTgt spid="558096"/>
                                        </p:tgtEl>
                                      </p:cBhvr>
                                    </p:animEffect>
                                  </p:childTnLst>
                                </p:cTn>
                              </p:par>
                            </p:childTnLst>
                          </p:cTn>
                        </p:par>
                        <p:par>
                          <p:cTn id="27" fill="hold">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558086"/>
                                        </p:tgtEl>
                                        <p:attrNameLst>
                                          <p:attrName>style.visibility</p:attrName>
                                        </p:attrNameLst>
                                      </p:cBhvr>
                                      <p:to>
                                        <p:strVal val="visible"/>
                                      </p:to>
                                    </p:set>
                                    <p:animEffect transition="in" filter="wipe(up)">
                                      <p:cBhvr>
                                        <p:cTn id="30" dur="500"/>
                                        <p:tgtEl>
                                          <p:spTgt spid="558086"/>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558085"/>
                                        </p:tgtEl>
                                        <p:attrNameLst>
                                          <p:attrName>style.visibility</p:attrName>
                                        </p:attrNameLst>
                                      </p:cBhvr>
                                      <p:to>
                                        <p:strVal val="visible"/>
                                      </p:to>
                                    </p:set>
                                    <p:animEffect transition="in" filter="wipe(up)">
                                      <p:cBhvr>
                                        <p:cTn id="33" dur="500"/>
                                        <p:tgtEl>
                                          <p:spTgt spid="558085"/>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558083"/>
                                        </p:tgtEl>
                                        <p:attrNameLst>
                                          <p:attrName>style.visibility</p:attrName>
                                        </p:attrNameLst>
                                      </p:cBhvr>
                                      <p:to>
                                        <p:strVal val="visible"/>
                                      </p:to>
                                    </p:set>
                                    <p:animEffect transition="in" filter="wipe(up)">
                                      <p:cBhvr>
                                        <p:cTn id="36" dur="500"/>
                                        <p:tgtEl>
                                          <p:spTgt spid="55808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58104"/>
                                        </p:tgtEl>
                                        <p:attrNameLst>
                                          <p:attrName>style.visibility</p:attrName>
                                        </p:attrNameLst>
                                      </p:cBhvr>
                                      <p:to>
                                        <p:strVal val="visible"/>
                                      </p:to>
                                    </p:set>
                                    <p:animEffect transition="in" filter="wipe(left)">
                                      <p:cBhvr>
                                        <p:cTn id="41" dur="250"/>
                                        <p:tgtEl>
                                          <p:spTgt spid="558104"/>
                                        </p:tgtEl>
                                      </p:cBhvr>
                                    </p:animEffect>
                                  </p:childTnLst>
                                </p:cTn>
                              </p:par>
                            </p:childTnLst>
                          </p:cTn>
                        </p:par>
                        <p:par>
                          <p:cTn id="42" fill="hold">
                            <p:stCondLst>
                              <p:cond delay="500"/>
                            </p:stCondLst>
                            <p:childTnLst>
                              <p:par>
                                <p:cTn id="43" presetID="22" presetClass="entr" presetSubtype="1" fill="hold" nodeType="afterEffect">
                                  <p:stCondLst>
                                    <p:cond delay="0"/>
                                  </p:stCondLst>
                                  <p:childTnLst>
                                    <p:set>
                                      <p:cBhvr>
                                        <p:cTn id="44" dur="1" fill="hold">
                                          <p:stCondLst>
                                            <p:cond delay="0"/>
                                          </p:stCondLst>
                                        </p:cTn>
                                        <p:tgtEl>
                                          <p:spTgt spid="558097"/>
                                        </p:tgtEl>
                                        <p:attrNameLst>
                                          <p:attrName>style.visibility</p:attrName>
                                        </p:attrNameLst>
                                      </p:cBhvr>
                                      <p:to>
                                        <p:strVal val="visible"/>
                                      </p:to>
                                    </p:set>
                                    <p:animEffect transition="in" filter="wipe(up)">
                                      <p:cBhvr>
                                        <p:cTn id="45" dur="250"/>
                                        <p:tgtEl>
                                          <p:spTgt spid="558097"/>
                                        </p:tgtEl>
                                      </p:cBhvr>
                                    </p:animEffect>
                                  </p:childTnLst>
                                </p:cTn>
                              </p:par>
                              <p:par>
                                <p:cTn id="46" presetID="22" presetClass="entr" presetSubtype="1" fill="hold" nodeType="withEffect">
                                  <p:stCondLst>
                                    <p:cond delay="0"/>
                                  </p:stCondLst>
                                  <p:childTnLst>
                                    <p:set>
                                      <p:cBhvr>
                                        <p:cTn id="47" dur="1" fill="hold">
                                          <p:stCondLst>
                                            <p:cond delay="0"/>
                                          </p:stCondLst>
                                        </p:cTn>
                                        <p:tgtEl>
                                          <p:spTgt spid="558098"/>
                                        </p:tgtEl>
                                        <p:attrNameLst>
                                          <p:attrName>style.visibility</p:attrName>
                                        </p:attrNameLst>
                                      </p:cBhvr>
                                      <p:to>
                                        <p:strVal val="visible"/>
                                      </p:to>
                                    </p:set>
                                    <p:animEffect transition="in" filter="wipe(up)">
                                      <p:cBhvr>
                                        <p:cTn id="48" dur="250"/>
                                        <p:tgtEl>
                                          <p:spTgt spid="558098"/>
                                        </p:tgtEl>
                                      </p:cBhvr>
                                    </p:animEffect>
                                  </p:childTnLst>
                                </p:cTn>
                              </p:par>
                              <p:par>
                                <p:cTn id="49" presetID="22" presetClass="entr" presetSubtype="1" fill="hold" nodeType="withEffect">
                                  <p:stCondLst>
                                    <p:cond delay="0"/>
                                  </p:stCondLst>
                                  <p:childTnLst>
                                    <p:set>
                                      <p:cBhvr>
                                        <p:cTn id="50" dur="1" fill="hold">
                                          <p:stCondLst>
                                            <p:cond delay="0"/>
                                          </p:stCondLst>
                                        </p:cTn>
                                        <p:tgtEl>
                                          <p:spTgt spid="558099"/>
                                        </p:tgtEl>
                                        <p:attrNameLst>
                                          <p:attrName>style.visibility</p:attrName>
                                        </p:attrNameLst>
                                      </p:cBhvr>
                                      <p:to>
                                        <p:strVal val="visible"/>
                                      </p:to>
                                    </p:set>
                                    <p:animEffect transition="in" filter="wipe(up)">
                                      <p:cBhvr>
                                        <p:cTn id="51" dur="500"/>
                                        <p:tgtEl>
                                          <p:spTgt spid="558099"/>
                                        </p:tgtEl>
                                      </p:cBhvr>
                                    </p:animEffect>
                                  </p:childTnLst>
                                </p:cTn>
                              </p:par>
                            </p:childTnLst>
                          </p:cTn>
                        </p:par>
                        <p:par>
                          <p:cTn id="52" fill="hold">
                            <p:stCondLst>
                              <p:cond delay="1000"/>
                            </p:stCondLst>
                            <p:childTnLst>
                              <p:par>
                                <p:cTn id="53" presetID="22" presetClass="entr" presetSubtype="1" fill="hold" grpId="0" nodeType="afterEffect">
                                  <p:stCondLst>
                                    <p:cond delay="0"/>
                                  </p:stCondLst>
                                  <p:childTnLst>
                                    <p:set>
                                      <p:cBhvr>
                                        <p:cTn id="54" dur="1" fill="hold">
                                          <p:stCondLst>
                                            <p:cond delay="0"/>
                                          </p:stCondLst>
                                        </p:cTn>
                                        <p:tgtEl>
                                          <p:spTgt spid="558088"/>
                                        </p:tgtEl>
                                        <p:attrNameLst>
                                          <p:attrName>style.visibility</p:attrName>
                                        </p:attrNameLst>
                                      </p:cBhvr>
                                      <p:to>
                                        <p:strVal val="visible"/>
                                      </p:to>
                                    </p:set>
                                    <p:animEffect transition="in" filter="wipe(up)">
                                      <p:cBhvr>
                                        <p:cTn id="55" dur="250"/>
                                        <p:tgtEl>
                                          <p:spTgt spid="558088"/>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558087"/>
                                        </p:tgtEl>
                                        <p:attrNameLst>
                                          <p:attrName>style.visibility</p:attrName>
                                        </p:attrNameLst>
                                      </p:cBhvr>
                                      <p:to>
                                        <p:strVal val="visible"/>
                                      </p:to>
                                    </p:set>
                                    <p:animEffect transition="in" filter="wipe(up)">
                                      <p:cBhvr>
                                        <p:cTn id="58" dur="250"/>
                                        <p:tgtEl>
                                          <p:spTgt spid="558087"/>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558089"/>
                                        </p:tgtEl>
                                        <p:attrNameLst>
                                          <p:attrName>style.visibility</p:attrName>
                                        </p:attrNameLst>
                                      </p:cBhvr>
                                      <p:to>
                                        <p:strVal val="visible"/>
                                      </p:to>
                                    </p:set>
                                    <p:animEffect transition="in" filter="wipe(up)">
                                      <p:cBhvr>
                                        <p:cTn id="61" dur="250"/>
                                        <p:tgtEl>
                                          <p:spTgt spid="55808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558105"/>
                                        </p:tgtEl>
                                        <p:attrNameLst>
                                          <p:attrName>style.visibility</p:attrName>
                                        </p:attrNameLst>
                                      </p:cBhvr>
                                      <p:to>
                                        <p:strVal val="visible"/>
                                      </p:to>
                                    </p:set>
                                    <p:animEffect transition="in" filter="wipe(left)">
                                      <p:cBhvr>
                                        <p:cTn id="66" dur="250"/>
                                        <p:tgtEl>
                                          <p:spTgt spid="558105"/>
                                        </p:tgtEl>
                                      </p:cBhvr>
                                    </p:animEffect>
                                  </p:childTnLst>
                                </p:cTn>
                              </p:par>
                            </p:childTnLst>
                          </p:cTn>
                        </p:par>
                        <p:par>
                          <p:cTn id="67" fill="hold">
                            <p:stCondLst>
                              <p:cond delay="500"/>
                            </p:stCondLst>
                            <p:childTnLst>
                              <p:par>
                                <p:cTn id="68" presetID="22" presetClass="entr" presetSubtype="1" fill="hold" nodeType="afterEffect">
                                  <p:stCondLst>
                                    <p:cond delay="0"/>
                                  </p:stCondLst>
                                  <p:childTnLst>
                                    <p:set>
                                      <p:cBhvr>
                                        <p:cTn id="69" dur="1" fill="hold">
                                          <p:stCondLst>
                                            <p:cond delay="0"/>
                                          </p:stCondLst>
                                        </p:cTn>
                                        <p:tgtEl>
                                          <p:spTgt spid="558100"/>
                                        </p:tgtEl>
                                        <p:attrNameLst>
                                          <p:attrName>style.visibility</p:attrName>
                                        </p:attrNameLst>
                                      </p:cBhvr>
                                      <p:to>
                                        <p:strVal val="visible"/>
                                      </p:to>
                                    </p:set>
                                    <p:animEffect transition="in" filter="wipe(up)">
                                      <p:cBhvr>
                                        <p:cTn id="70" dur="250"/>
                                        <p:tgtEl>
                                          <p:spTgt spid="558100"/>
                                        </p:tgtEl>
                                      </p:cBhvr>
                                    </p:animEffect>
                                  </p:childTnLst>
                                </p:cTn>
                              </p:par>
                            </p:childTnLst>
                          </p:cTn>
                        </p:par>
                        <p:par>
                          <p:cTn id="71" fill="hold">
                            <p:stCondLst>
                              <p:cond delay="1000"/>
                            </p:stCondLst>
                            <p:childTnLst>
                              <p:par>
                                <p:cTn id="72" presetID="22" presetClass="entr" presetSubtype="1" fill="hold" grpId="0" nodeType="afterEffect">
                                  <p:stCondLst>
                                    <p:cond delay="0"/>
                                  </p:stCondLst>
                                  <p:childTnLst>
                                    <p:set>
                                      <p:cBhvr>
                                        <p:cTn id="73" dur="1" fill="hold">
                                          <p:stCondLst>
                                            <p:cond delay="0"/>
                                          </p:stCondLst>
                                        </p:cTn>
                                        <p:tgtEl>
                                          <p:spTgt spid="558091"/>
                                        </p:tgtEl>
                                        <p:attrNameLst>
                                          <p:attrName>style.visibility</p:attrName>
                                        </p:attrNameLst>
                                      </p:cBhvr>
                                      <p:to>
                                        <p:strVal val="visible"/>
                                      </p:to>
                                    </p:set>
                                    <p:animEffect transition="in" filter="wipe(up)">
                                      <p:cBhvr>
                                        <p:cTn id="74" dur="250"/>
                                        <p:tgtEl>
                                          <p:spTgt spid="55809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558106"/>
                                        </p:tgtEl>
                                        <p:attrNameLst>
                                          <p:attrName>style.visibility</p:attrName>
                                        </p:attrNameLst>
                                      </p:cBhvr>
                                      <p:to>
                                        <p:strVal val="visible"/>
                                      </p:to>
                                    </p:set>
                                    <p:animEffect transition="in" filter="wipe(left)">
                                      <p:cBhvr>
                                        <p:cTn id="79" dur="250"/>
                                        <p:tgtEl>
                                          <p:spTgt spid="558106"/>
                                        </p:tgtEl>
                                      </p:cBhvr>
                                    </p:animEffect>
                                  </p:childTnLst>
                                </p:cTn>
                              </p:par>
                            </p:childTnLst>
                          </p:cTn>
                        </p:par>
                        <p:par>
                          <p:cTn id="80" fill="hold">
                            <p:stCondLst>
                              <p:cond delay="500"/>
                            </p:stCondLst>
                            <p:childTnLst>
                              <p:par>
                                <p:cTn id="81" presetID="22" presetClass="entr" presetSubtype="1" fill="hold" nodeType="afterEffect">
                                  <p:stCondLst>
                                    <p:cond delay="0"/>
                                  </p:stCondLst>
                                  <p:childTnLst>
                                    <p:set>
                                      <p:cBhvr>
                                        <p:cTn id="82" dur="1" fill="hold">
                                          <p:stCondLst>
                                            <p:cond delay="0"/>
                                          </p:stCondLst>
                                        </p:cTn>
                                        <p:tgtEl>
                                          <p:spTgt spid="558101"/>
                                        </p:tgtEl>
                                        <p:attrNameLst>
                                          <p:attrName>style.visibility</p:attrName>
                                        </p:attrNameLst>
                                      </p:cBhvr>
                                      <p:to>
                                        <p:strVal val="visible"/>
                                      </p:to>
                                    </p:set>
                                    <p:animEffect transition="in" filter="wipe(up)">
                                      <p:cBhvr>
                                        <p:cTn id="83" dur="250"/>
                                        <p:tgtEl>
                                          <p:spTgt spid="558101"/>
                                        </p:tgtEl>
                                      </p:cBhvr>
                                    </p:animEffect>
                                  </p:childTnLst>
                                </p:cTn>
                              </p:par>
                              <p:par>
                                <p:cTn id="84" presetID="22" presetClass="entr" presetSubtype="1" fill="hold" nodeType="withEffect">
                                  <p:stCondLst>
                                    <p:cond delay="0"/>
                                  </p:stCondLst>
                                  <p:childTnLst>
                                    <p:set>
                                      <p:cBhvr>
                                        <p:cTn id="85" dur="1" fill="hold">
                                          <p:stCondLst>
                                            <p:cond delay="0"/>
                                          </p:stCondLst>
                                        </p:cTn>
                                        <p:tgtEl>
                                          <p:spTgt spid="558102"/>
                                        </p:tgtEl>
                                        <p:attrNameLst>
                                          <p:attrName>style.visibility</p:attrName>
                                        </p:attrNameLst>
                                      </p:cBhvr>
                                      <p:to>
                                        <p:strVal val="visible"/>
                                      </p:to>
                                    </p:set>
                                    <p:animEffect transition="in" filter="wipe(up)">
                                      <p:cBhvr>
                                        <p:cTn id="86" dur="250"/>
                                        <p:tgtEl>
                                          <p:spTgt spid="558102"/>
                                        </p:tgtEl>
                                      </p:cBhvr>
                                    </p:animEffect>
                                  </p:childTnLst>
                                </p:cTn>
                              </p:par>
                            </p:childTnLst>
                          </p:cTn>
                        </p:par>
                        <p:par>
                          <p:cTn id="87" fill="hold">
                            <p:stCondLst>
                              <p:cond delay="1000"/>
                            </p:stCondLst>
                            <p:childTnLst>
                              <p:par>
                                <p:cTn id="88" presetID="22" presetClass="entr" presetSubtype="1" fill="hold" grpId="0" nodeType="afterEffect">
                                  <p:stCondLst>
                                    <p:cond delay="0"/>
                                  </p:stCondLst>
                                  <p:childTnLst>
                                    <p:set>
                                      <p:cBhvr>
                                        <p:cTn id="89" dur="1" fill="hold">
                                          <p:stCondLst>
                                            <p:cond delay="0"/>
                                          </p:stCondLst>
                                        </p:cTn>
                                        <p:tgtEl>
                                          <p:spTgt spid="558092"/>
                                        </p:tgtEl>
                                        <p:attrNameLst>
                                          <p:attrName>style.visibility</p:attrName>
                                        </p:attrNameLst>
                                      </p:cBhvr>
                                      <p:to>
                                        <p:strVal val="visible"/>
                                      </p:to>
                                    </p:set>
                                    <p:animEffect transition="in" filter="wipe(up)">
                                      <p:cBhvr>
                                        <p:cTn id="90" dur="250"/>
                                        <p:tgtEl>
                                          <p:spTgt spid="558092"/>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558093"/>
                                        </p:tgtEl>
                                        <p:attrNameLst>
                                          <p:attrName>style.visibility</p:attrName>
                                        </p:attrNameLst>
                                      </p:cBhvr>
                                      <p:to>
                                        <p:strVal val="visible"/>
                                      </p:to>
                                    </p:set>
                                    <p:animEffect transition="in" filter="wipe(up)">
                                      <p:cBhvr>
                                        <p:cTn id="93" dur="250"/>
                                        <p:tgtEl>
                                          <p:spTgt spid="558093"/>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558107"/>
                                        </p:tgtEl>
                                        <p:attrNameLst>
                                          <p:attrName>style.visibility</p:attrName>
                                        </p:attrNameLst>
                                      </p:cBhvr>
                                      <p:to>
                                        <p:strVal val="visible"/>
                                      </p:to>
                                    </p:set>
                                    <p:animEffect transition="in" filter="wipe(left)">
                                      <p:cBhvr>
                                        <p:cTn id="98" dur="250"/>
                                        <p:tgtEl>
                                          <p:spTgt spid="558107"/>
                                        </p:tgtEl>
                                      </p:cBhvr>
                                    </p:animEffect>
                                  </p:childTnLst>
                                </p:cTn>
                              </p:par>
                            </p:childTnLst>
                          </p:cTn>
                        </p:par>
                        <p:par>
                          <p:cTn id="99" fill="hold">
                            <p:stCondLst>
                              <p:cond delay="500"/>
                            </p:stCondLst>
                            <p:childTnLst>
                              <p:par>
                                <p:cTn id="100" presetID="22" presetClass="entr" presetSubtype="1" fill="hold" nodeType="afterEffect">
                                  <p:stCondLst>
                                    <p:cond delay="0"/>
                                  </p:stCondLst>
                                  <p:childTnLst>
                                    <p:set>
                                      <p:cBhvr>
                                        <p:cTn id="101" dur="1" fill="hold">
                                          <p:stCondLst>
                                            <p:cond delay="0"/>
                                          </p:stCondLst>
                                        </p:cTn>
                                        <p:tgtEl>
                                          <p:spTgt spid="558103"/>
                                        </p:tgtEl>
                                        <p:attrNameLst>
                                          <p:attrName>style.visibility</p:attrName>
                                        </p:attrNameLst>
                                      </p:cBhvr>
                                      <p:to>
                                        <p:strVal val="visible"/>
                                      </p:to>
                                    </p:set>
                                    <p:animEffect transition="in" filter="wipe(up)">
                                      <p:cBhvr>
                                        <p:cTn id="102" dur="250"/>
                                        <p:tgtEl>
                                          <p:spTgt spid="558103"/>
                                        </p:tgtEl>
                                      </p:cBhvr>
                                    </p:animEffect>
                                  </p:childTnLst>
                                </p:cTn>
                              </p:par>
                            </p:childTnLst>
                          </p:cTn>
                        </p:par>
                        <p:par>
                          <p:cTn id="103" fill="hold">
                            <p:stCondLst>
                              <p:cond delay="1000"/>
                            </p:stCondLst>
                            <p:childTnLst>
                              <p:par>
                                <p:cTn id="104" presetID="22" presetClass="entr" presetSubtype="1" fill="hold" grpId="0" nodeType="afterEffect">
                                  <p:stCondLst>
                                    <p:cond delay="0"/>
                                  </p:stCondLst>
                                  <p:childTnLst>
                                    <p:set>
                                      <p:cBhvr>
                                        <p:cTn id="105" dur="1" fill="hold">
                                          <p:stCondLst>
                                            <p:cond delay="0"/>
                                          </p:stCondLst>
                                        </p:cTn>
                                        <p:tgtEl>
                                          <p:spTgt spid="558090"/>
                                        </p:tgtEl>
                                        <p:attrNameLst>
                                          <p:attrName>style.visibility</p:attrName>
                                        </p:attrNameLst>
                                      </p:cBhvr>
                                      <p:to>
                                        <p:strVal val="visible"/>
                                      </p:to>
                                    </p:set>
                                    <p:animEffect transition="in" filter="wipe(up)">
                                      <p:cBhvr>
                                        <p:cTn id="106" dur="250"/>
                                        <p:tgtEl>
                                          <p:spTgt spid="558090"/>
                                        </p:tgtEl>
                                      </p:cBhvr>
                                    </p:animEffect>
                                  </p:childTnLst>
                                </p:cTn>
                              </p:par>
                            </p:childTnLst>
                          </p:cTn>
                        </p:par>
                        <p:par>
                          <p:cTn id="107" fill="hold">
                            <p:stCondLst>
                              <p:cond delay="1500"/>
                            </p:stCondLst>
                            <p:childTnLst>
                              <p:par>
                                <p:cTn id="108" presetID="22" presetClass="entr" presetSubtype="1" fill="hold" nodeType="afterEffect">
                                  <p:stCondLst>
                                    <p:cond delay="0"/>
                                  </p:stCondLst>
                                  <p:childTnLst>
                                    <p:set>
                                      <p:cBhvr>
                                        <p:cTn id="109" dur="1" fill="hold">
                                          <p:stCondLst>
                                            <p:cond delay="0"/>
                                          </p:stCondLst>
                                        </p:cTn>
                                        <p:tgtEl>
                                          <p:spTgt spid="558109"/>
                                        </p:tgtEl>
                                        <p:attrNameLst>
                                          <p:attrName>style.visibility</p:attrName>
                                        </p:attrNameLst>
                                      </p:cBhvr>
                                      <p:to>
                                        <p:strVal val="visible"/>
                                      </p:to>
                                    </p:set>
                                    <p:animEffect transition="in" filter="wipe(up)">
                                      <p:cBhvr>
                                        <p:cTn id="110" dur="100"/>
                                        <p:tgtEl>
                                          <p:spTgt spid="558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animBg="1" autoUpdateAnimBg="0"/>
      <p:bldP spid="558084" grpId="0" animBg="1" autoUpdateAnimBg="0"/>
      <p:bldP spid="558085" grpId="0" animBg="1" autoUpdateAnimBg="0"/>
      <p:bldP spid="558086" grpId="0" animBg="1" autoUpdateAnimBg="0"/>
      <p:bldP spid="558087" grpId="0" animBg="1" autoUpdateAnimBg="0"/>
      <p:bldP spid="558088" grpId="0" animBg="1" autoUpdateAnimBg="0"/>
      <p:bldP spid="558089" grpId="0" animBg="1" autoUpdateAnimBg="0"/>
      <p:bldP spid="558090" grpId="0" animBg="1" autoUpdateAnimBg="0"/>
      <p:bldP spid="558091" grpId="0" animBg="1" autoUpdateAnimBg="0"/>
      <p:bldP spid="558092" grpId="0" animBg="1" autoUpdateAnimBg="0"/>
      <p:bldP spid="558093" grpId="0" animBg="1" autoUpdateAnimBg="0"/>
      <p:bldP spid="558095" grpId="0" animBg="1"/>
      <p:bldP spid="558104" grpId="0" animBg="1" autoUpdateAnimBg="0"/>
      <p:bldP spid="558105" grpId="0" animBg="1" autoUpdateAnimBg="0"/>
      <p:bldP spid="558106" grpId="0" animBg="1" autoUpdateAnimBg="0"/>
      <p:bldP spid="558107" grpId="0" animBg="1" autoUpdateAnimBg="0"/>
      <p:bldP spid="558108" grpId="0" animBg="1" autoUpdateAnimBg="0"/>
      <p:bldP spid="558110"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DB5EC9E0-6F51-40A3-9475-BD6D0FD79874}"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22531" name="Rectangle 2"/>
          <p:cNvSpPr>
            <a:spLocks noGrp="1" noChangeArrowheads="1"/>
          </p:cNvSpPr>
          <p:nvPr>
            <p:ph type="title"/>
          </p:nvPr>
        </p:nvSpPr>
        <p:spPr>
          <a:xfrm>
            <a:off x="692150" y="260350"/>
            <a:ext cx="7772400" cy="685800"/>
          </a:xfrm>
        </p:spPr>
        <p:txBody>
          <a:bodyPr/>
          <a:lstStyle/>
          <a:p>
            <a:pPr eaLnBrk="1" hangingPunct="1"/>
            <a:r>
              <a:rPr lang="en-US" altLang="zh-CN" sz="3600" b="1">
                <a:latin typeface="华文细黑" panose="02010600040101010101" pitchFamily="2" charset="-122"/>
              </a:rPr>
              <a:t>5.2.1  </a:t>
            </a:r>
            <a:r>
              <a:rPr lang="zh-CN" altLang="en-US" sz="3600" b="1">
                <a:latin typeface="华文细黑" panose="02010600040101010101" pitchFamily="2" charset="-122"/>
              </a:rPr>
              <a:t>带回溯的自顶向下语法分析</a:t>
            </a:r>
            <a:endParaRPr lang="zh-CN" altLang="en-US" sz="3600" b="1">
              <a:latin typeface="华文细黑" panose="02010600040101010101" pitchFamily="2" charset="-122"/>
            </a:endParaRPr>
          </a:p>
        </p:txBody>
      </p:sp>
      <p:sp>
        <p:nvSpPr>
          <p:cNvPr id="22532" name="Text Box 4"/>
          <p:cNvSpPr txBox="1">
            <a:spLocks noChangeArrowheads="1"/>
          </p:cNvSpPr>
          <p:nvPr/>
        </p:nvSpPr>
        <p:spPr bwMode="auto">
          <a:xfrm>
            <a:off x="0" y="981075"/>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zh-CN" altLang="en-US" sz="2400">
                <a:latin typeface="Times New Roman" panose="02020603050405020304" pitchFamily="18" charset="0"/>
              </a:rPr>
              <a:t>        </a:t>
            </a:r>
            <a:endParaRPr lang="zh-CN" altLang="en-US" sz="2400">
              <a:latin typeface="Times New Roman" panose="02020603050405020304" pitchFamily="18" charset="0"/>
            </a:endParaRPr>
          </a:p>
        </p:txBody>
      </p:sp>
      <p:sp>
        <p:nvSpPr>
          <p:cNvPr id="16389" name="Text Box 5"/>
          <p:cNvSpPr txBox="1">
            <a:spLocks noChangeArrowheads="1"/>
          </p:cNvSpPr>
          <p:nvPr/>
        </p:nvSpPr>
        <p:spPr bwMode="auto">
          <a:xfrm>
            <a:off x="204788" y="1209675"/>
            <a:ext cx="8250237"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spcAft>
                <a:spcPts val="600"/>
              </a:spcAft>
              <a:buClrTx/>
              <a:buSzTx/>
              <a:buFontTx/>
              <a:buNone/>
            </a:pPr>
            <a:r>
              <a:rPr lang="en-US" altLang="zh-CN" sz="2800">
                <a:latin typeface="Times New Roman" panose="02020603050405020304" pitchFamily="18" charset="0"/>
              </a:rPr>
              <a:t>      1. </a:t>
            </a:r>
            <a:r>
              <a:rPr lang="zh-CN" altLang="en-US" sz="2800">
                <a:latin typeface="Times New Roman" panose="02020603050405020304" pitchFamily="18" charset="0"/>
              </a:rPr>
              <a:t>带回溯的自顶向下语法分析实质</a:t>
            </a:r>
            <a:endParaRPr lang="zh-CN" altLang="en-US" sz="2800">
              <a:latin typeface="Times New Roman" panose="02020603050405020304" pitchFamily="18" charset="0"/>
            </a:endParaRPr>
          </a:p>
          <a:p>
            <a:pPr eaLnBrk="1" hangingPunct="1">
              <a:spcBef>
                <a:spcPct val="50000"/>
              </a:spcBef>
              <a:spcAft>
                <a:spcPts val="600"/>
              </a:spcAft>
              <a:buClrTx/>
              <a:buSzTx/>
              <a:buFontTx/>
              <a:buNone/>
            </a:pPr>
            <a:r>
              <a:rPr lang="zh-CN" altLang="en-US" sz="2800">
                <a:latin typeface="Times New Roman" panose="02020603050405020304" pitchFamily="18" charset="0"/>
              </a:rPr>
              <a:t>        它是一个反复使用不同的产生式</a:t>
            </a:r>
            <a:r>
              <a:rPr lang="en-US" altLang="zh-CN" sz="2800">
                <a:latin typeface="Times New Roman" panose="02020603050405020304" pitchFamily="18" charset="0"/>
              </a:rPr>
              <a:t> </a:t>
            </a:r>
            <a:r>
              <a:rPr lang="zh-CN" altLang="en-US" sz="2800">
                <a:latin typeface="Times New Roman" panose="02020603050405020304" pitchFamily="18" charset="0"/>
              </a:rPr>
              <a:t>进行试探，以谋求匹配输入串的过程。</a:t>
            </a:r>
            <a:endParaRPr lang="zh-CN" altLang="en-US" sz="2800">
              <a:latin typeface="Times New Roman" panose="02020603050405020304" pitchFamily="18" charset="0"/>
            </a:endParaRPr>
          </a:p>
          <a:p>
            <a:pPr eaLnBrk="1" hangingPunct="1">
              <a:spcBef>
                <a:spcPct val="50000"/>
              </a:spcBef>
              <a:spcAft>
                <a:spcPts val="600"/>
              </a:spcAft>
              <a:buClrTx/>
              <a:buSzTx/>
              <a:buFontTx/>
              <a:buNone/>
            </a:pPr>
            <a:r>
              <a:rPr lang="zh-CN" altLang="en-US" sz="2800">
                <a:latin typeface="Times New Roman" panose="02020603050405020304" pitchFamily="18" charset="0"/>
              </a:rPr>
              <a:t>        该方法分析效率低，在实际中并不适用，但给出了自顶向下语法分析的思想。</a:t>
            </a:r>
            <a:endParaRPr lang="zh-CN" altLang="en-US" sz="2800">
              <a:latin typeface="Times New Roman" panose="02020603050405020304" pitchFamily="18" charset="0"/>
            </a:endParaRPr>
          </a:p>
          <a:p>
            <a:pPr eaLnBrk="1" hangingPunct="1">
              <a:spcBef>
                <a:spcPct val="50000"/>
              </a:spcBef>
              <a:buClrTx/>
              <a:buSzTx/>
              <a:buFontTx/>
              <a:buNone/>
            </a:pPr>
            <a:endParaRPr lang="zh-CN" altLang="en-US" sz="2400">
              <a:latin typeface="Times New Roman" panose="02020603050405020304" pitchFamily="18" charset="0"/>
            </a:endParaRPr>
          </a:p>
          <a:p>
            <a:pPr eaLnBrk="1" hangingPunct="1">
              <a:spcBef>
                <a:spcPct val="50000"/>
              </a:spcBef>
              <a:buClrTx/>
              <a:buSzTx/>
              <a:buFontTx/>
              <a:buNone/>
            </a:pPr>
            <a:endParaRPr lang="zh-CN" altLang="en-US" sz="2400" b="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936C0589-F3F8-45C7-BA83-F839F399CC8F}"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23555" name="Rectangle 2"/>
          <p:cNvSpPr>
            <a:spLocks noGrp="1" noChangeArrowheads="1"/>
          </p:cNvSpPr>
          <p:nvPr>
            <p:ph type="title"/>
          </p:nvPr>
        </p:nvSpPr>
        <p:spPr>
          <a:xfrm>
            <a:off x="684213" y="223838"/>
            <a:ext cx="7772400" cy="685800"/>
          </a:xfrm>
        </p:spPr>
        <p:txBody>
          <a:bodyPr/>
          <a:lstStyle/>
          <a:p>
            <a:pPr eaLnBrk="1" hangingPunct="1"/>
            <a:r>
              <a:rPr lang="en-US" altLang="zh-CN" sz="3600" b="1">
                <a:latin typeface="华文细黑" panose="02010600040101010101" pitchFamily="2" charset="-122"/>
              </a:rPr>
              <a:t>5.2.1  </a:t>
            </a:r>
            <a:r>
              <a:rPr lang="zh-CN" altLang="en-US" sz="3600" b="1">
                <a:latin typeface="华文细黑" panose="02010600040101010101" pitchFamily="2" charset="-122"/>
              </a:rPr>
              <a:t>带回溯的自顶向下语法分析</a:t>
            </a:r>
            <a:endParaRPr lang="zh-CN" altLang="en-US" sz="3600" b="1">
              <a:latin typeface="华文细黑" panose="02010600040101010101" pitchFamily="2" charset="-122"/>
            </a:endParaRPr>
          </a:p>
        </p:txBody>
      </p:sp>
      <p:sp>
        <p:nvSpPr>
          <p:cNvPr id="23556" name="Text Box 4"/>
          <p:cNvSpPr txBox="1">
            <a:spLocks noChangeArrowheads="1"/>
          </p:cNvSpPr>
          <p:nvPr/>
        </p:nvSpPr>
        <p:spPr bwMode="auto">
          <a:xfrm>
            <a:off x="0" y="981075"/>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zh-CN" altLang="en-US" sz="2400">
                <a:latin typeface="Times New Roman" panose="02020603050405020304" pitchFamily="18" charset="0"/>
              </a:rPr>
              <a:t>        </a:t>
            </a:r>
            <a:endParaRPr lang="zh-CN" altLang="en-US" sz="2400">
              <a:latin typeface="Times New Roman" panose="02020603050405020304" pitchFamily="18" charset="0"/>
            </a:endParaRPr>
          </a:p>
        </p:txBody>
      </p:sp>
      <p:sp>
        <p:nvSpPr>
          <p:cNvPr id="22533" name="Text Box 5"/>
          <p:cNvSpPr txBox="1">
            <a:spLocks noChangeArrowheads="1"/>
          </p:cNvSpPr>
          <p:nvPr/>
        </p:nvSpPr>
        <p:spPr bwMode="auto">
          <a:xfrm>
            <a:off x="539750" y="1042988"/>
            <a:ext cx="8964613"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zh-CN" altLang="en-US" sz="2800" dirty="0">
                <a:latin typeface="Times New Roman" panose="02020603050405020304" pitchFamily="18" charset="0"/>
              </a:rPr>
              <a:t>例如： 文法</a:t>
            </a:r>
            <a:r>
              <a:rPr lang="en-US" altLang="zh-CN" sz="2800" dirty="0">
                <a:latin typeface="Times New Roman" panose="02020603050405020304" pitchFamily="18" charset="0"/>
              </a:rPr>
              <a:t>G[S]  </a:t>
            </a:r>
            <a:endParaRPr lang="en-US" altLang="zh-CN" sz="2800" dirty="0">
              <a:latin typeface="Times New Roman" panose="02020603050405020304" pitchFamily="18" charset="0"/>
            </a:endParaRPr>
          </a:p>
          <a:p>
            <a:pPr eaLnBrk="1" hangingPunct="1">
              <a:spcBef>
                <a:spcPct val="50000"/>
              </a:spcBef>
              <a:buClrTx/>
              <a:buSzTx/>
              <a:buFontTx/>
              <a:buNone/>
            </a:pPr>
            <a:r>
              <a:rPr lang="en-US" altLang="zh-CN" sz="2800" dirty="0">
                <a:latin typeface="Times New Roman" panose="02020603050405020304" pitchFamily="18" charset="0"/>
              </a:rPr>
              <a:t>                S </a:t>
            </a:r>
            <a:r>
              <a:rPr kumimoji="0" lang="en-US" altLang="zh-CN" sz="2800" dirty="0">
                <a:latin typeface="Times New Roman" panose="02020603050405020304" pitchFamily="18" charset="0"/>
              </a:rPr>
              <a:t>→</a:t>
            </a:r>
            <a:r>
              <a:rPr kumimoji="0" lang="en-US" altLang="zh-CN" sz="2800" dirty="0" err="1">
                <a:latin typeface="Times New Roman" panose="02020603050405020304" pitchFamily="18" charset="0"/>
              </a:rPr>
              <a:t>aAb</a:t>
            </a: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eaLnBrk="1" hangingPunct="1">
              <a:spcBef>
                <a:spcPct val="50000"/>
              </a:spcBef>
              <a:buClrTx/>
              <a:buSzTx/>
              <a:buFontTx/>
              <a:buNone/>
            </a:pPr>
            <a:r>
              <a:rPr lang="en-US" altLang="zh-CN" sz="2800" dirty="0">
                <a:latin typeface="Times New Roman" panose="02020603050405020304" pitchFamily="18" charset="0"/>
              </a:rPr>
              <a:t>                A </a:t>
            </a:r>
            <a:r>
              <a:rPr kumimoji="0" lang="en-US" altLang="zh-CN" sz="2800" dirty="0">
                <a:latin typeface="Times New Roman" panose="02020603050405020304" pitchFamily="18" charset="0"/>
              </a:rPr>
              <a:t>→** | *</a:t>
            </a:r>
            <a:endParaRPr kumimoji="0" lang="en-US" altLang="zh-CN" sz="2800" dirty="0">
              <a:latin typeface="Times New Roman" panose="02020603050405020304" pitchFamily="18" charset="0"/>
            </a:endParaRPr>
          </a:p>
          <a:p>
            <a:pPr eaLnBrk="1" hangingPunct="1">
              <a:spcBef>
                <a:spcPct val="50000"/>
              </a:spcBef>
              <a:buClrTx/>
              <a:buSzTx/>
              <a:buFontTx/>
              <a:buNone/>
            </a:pPr>
            <a:r>
              <a:rPr kumimoji="0" lang="zh-CN" altLang="en-US" sz="2800" dirty="0">
                <a:latin typeface="Times New Roman" panose="02020603050405020304" pitchFamily="18" charset="0"/>
              </a:rPr>
              <a:t>利用</a:t>
            </a:r>
            <a:r>
              <a:rPr lang="zh-CN" altLang="en-US" sz="2800" dirty="0">
                <a:latin typeface="Times New Roman" panose="02020603050405020304" pitchFamily="18" charset="0"/>
              </a:rPr>
              <a:t>自顶向下语法分析，分析 </a:t>
            </a:r>
            <a:r>
              <a:rPr lang="en-US" altLang="zh-CN" sz="2800" dirty="0">
                <a:latin typeface="Times New Roman" panose="02020603050405020304" pitchFamily="18" charset="0"/>
              </a:rPr>
              <a:t>a*b </a:t>
            </a:r>
            <a:r>
              <a:rPr lang="zh-CN" altLang="en-US" sz="2800" dirty="0">
                <a:latin typeface="Times New Roman" panose="02020603050405020304" pitchFamily="18" charset="0"/>
              </a:rPr>
              <a:t>是否是合法的句子。</a:t>
            </a:r>
            <a:endParaRPr lang="zh-CN" altLang="en-US" sz="2800" dirty="0">
              <a:latin typeface="Times New Roman" panose="02020603050405020304" pitchFamily="18" charset="0"/>
            </a:endParaRPr>
          </a:p>
        </p:txBody>
      </p:sp>
      <p:grpSp>
        <p:nvGrpSpPr>
          <p:cNvPr id="2" name="Group 6"/>
          <p:cNvGrpSpPr/>
          <p:nvPr/>
        </p:nvGrpSpPr>
        <p:grpSpPr bwMode="auto">
          <a:xfrm>
            <a:off x="3094038" y="3716338"/>
            <a:ext cx="2089150" cy="2222500"/>
            <a:chOff x="1768" y="2387"/>
            <a:chExt cx="1316" cy="1400"/>
          </a:xfrm>
        </p:grpSpPr>
        <p:grpSp>
          <p:nvGrpSpPr>
            <p:cNvPr id="23581" name="Group 7"/>
            <p:cNvGrpSpPr/>
            <p:nvPr/>
          </p:nvGrpSpPr>
          <p:grpSpPr bwMode="auto">
            <a:xfrm>
              <a:off x="1837" y="2387"/>
              <a:ext cx="953" cy="1104"/>
              <a:chOff x="1837" y="2387"/>
              <a:chExt cx="953" cy="1104"/>
            </a:xfrm>
          </p:grpSpPr>
          <p:grpSp>
            <p:nvGrpSpPr>
              <p:cNvPr id="23583" name="Group 8"/>
              <p:cNvGrpSpPr/>
              <p:nvPr/>
            </p:nvGrpSpPr>
            <p:grpSpPr bwMode="auto">
              <a:xfrm>
                <a:off x="1837" y="2387"/>
                <a:ext cx="953" cy="696"/>
                <a:chOff x="657" y="2387"/>
                <a:chExt cx="953" cy="696"/>
              </a:xfrm>
            </p:grpSpPr>
            <p:sp>
              <p:nvSpPr>
                <p:cNvPr id="23589" name="Text Box 9"/>
                <p:cNvSpPr txBox="1">
                  <a:spLocks noChangeArrowheads="1"/>
                </p:cNvSpPr>
                <p:nvPr/>
              </p:nvSpPr>
              <p:spPr bwMode="auto">
                <a:xfrm>
                  <a:off x="975" y="2387"/>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S</a:t>
                  </a:r>
                  <a:endParaRPr lang="en-US" altLang="zh-CN" sz="2400">
                    <a:latin typeface="Times New Roman" panose="02020603050405020304" pitchFamily="18" charset="0"/>
                  </a:endParaRPr>
                </a:p>
              </p:txBody>
            </p:sp>
            <p:sp>
              <p:nvSpPr>
                <p:cNvPr id="23590" name="Line 10"/>
                <p:cNvSpPr>
                  <a:spLocks noChangeShapeType="1"/>
                </p:cNvSpPr>
                <p:nvPr/>
              </p:nvSpPr>
              <p:spPr bwMode="auto">
                <a:xfrm flipH="1">
                  <a:off x="793" y="2614"/>
                  <a:ext cx="227" cy="22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91" name="Text Box 11"/>
                <p:cNvSpPr txBox="1">
                  <a:spLocks noChangeArrowheads="1"/>
                </p:cNvSpPr>
                <p:nvPr/>
              </p:nvSpPr>
              <p:spPr bwMode="auto">
                <a:xfrm>
                  <a:off x="657" y="2795"/>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23592" name="Line 12"/>
                <p:cNvSpPr>
                  <a:spLocks noChangeShapeType="1"/>
                </p:cNvSpPr>
                <p:nvPr/>
              </p:nvSpPr>
              <p:spPr bwMode="auto">
                <a:xfrm>
                  <a:off x="1066" y="2614"/>
                  <a:ext cx="0" cy="22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93" name="Text Box 13"/>
                <p:cNvSpPr txBox="1">
                  <a:spLocks noChangeArrowheads="1"/>
                </p:cNvSpPr>
                <p:nvPr/>
              </p:nvSpPr>
              <p:spPr bwMode="auto">
                <a:xfrm>
                  <a:off x="930" y="2795"/>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23594" name="Text Box 14"/>
                <p:cNvSpPr txBox="1">
                  <a:spLocks noChangeArrowheads="1"/>
                </p:cNvSpPr>
                <p:nvPr/>
              </p:nvSpPr>
              <p:spPr bwMode="auto">
                <a:xfrm>
                  <a:off x="1292" y="2795"/>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23595" name="Line 15"/>
                <p:cNvSpPr>
                  <a:spLocks noChangeShapeType="1"/>
                </p:cNvSpPr>
                <p:nvPr/>
              </p:nvSpPr>
              <p:spPr bwMode="auto">
                <a:xfrm>
                  <a:off x="1111" y="2614"/>
                  <a:ext cx="227" cy="22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3584" name="Group 16"/>
              <p:cNvGrpSpPr/>
              <p:nvPr/>
            </p:nvGrpSpPr>
            <p:grpSpPr bwMode="auto">
              <a:xfrm>
                <a:off x="2088" y="3040"/>
                <a:ext cx="317" cy="181"/>
                <a:chOff x="2064" y="3022"/>
                <a:chExt cx="317" cy="181"/>
              </a:xfrm>
            </p:grpSpPr>
            <p:sp>
              <p:nvSpPr>
                <p:cNvPr id="23587" name="Line 17"/>
                <p:cNvSpPr>
                  <a:spLocks noChangeShapeType="1"/>
                </p:cNvSpPr>
                <p:nvPr/>
              </p:nvSpPr>
              <p:spPr bwMode="auto">
                <a:xfrm flipH="1">
                  <a:off x="2064" y="3022"/>
                  <a:ext cx="136"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88" name="Line 18"/>
                <p:cNvSpPr>
                  <a:spLocks noChangeShapeType="1"/>
                </p:cNvSpPr>
                <p:nvPr/>
              </p:nvSpPr>
              <p:spPr bwMode="auto">
                <a:xfrm>
                  <a:off x="2200" y="3022"/>
                  <a:ext cx="181"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3585" name="Text Box 19"/>
              <p:cNvSpPr txBox="1">
                <a:spLocks noChangeArrowheads="1"/>
              </p:cNvSpPr>
              <p:nvPr/>
            </p:nvSpPr>
            <p:spPr bwMode="auto">
              <a:xfrm>
                <a:off x="1973" y="3203"/>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zh-CN" altLang="en-US" sz="2400">
                    <a:latin typeface="Times New Roman" panose="02020603050405020304" pitchFamily="18" charset="0"/>
                  </a:rPr>
                  <a:t>*</a:t>
                </a:r>
                <a:endParaRPr lang="zh-CN" altLang="en-US" sz="2400">
                  <a:latin typeface="Times New Roman" panose="02020603050405020304" pitchFamily="18" charset="0"/>
                </a:endParaRPr>
              </a:p>
            </p:txBody>
          </p:sp>
          <p:sp>
            <p:nvSpPr>
              <p:cNvPr id="23586" name="Text Box 20"/>
              <p:cNvSpPr txBox="1">
                <a:spLocks noChangeArrowheads="1"/>
              </p:cNvSpPr>
              <p:nvPr/>
            </p:nvSpPr>
            <p:spPr bwMode="auto">
              <a:xfrm>
                <a:off x="2290" y="3203"/>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zh-CN" altLang="en-US" sz="2400">
                    <a:latin typeface="Times New Roman" panose="02020603050405020304" pitchFamily="18" charset="0"/>
                  </a:rPr>
                  <a:t>*</a:t>
                </a:r>
                <a:endParaRPr lang="zh-CN" altLang="en-US" sz="2400">
                  <a:latin typeface="Times New Roman" panose="02020603050405020304" pitchFamily="18" charset="0"/>
                </a:endParaRPr>
              </a:p>
            </p:txBody>
          </p:sp>
        </p:grpSp>
        <p:sp>
          <p:nvSpPr>
            <p:cNvPr id="23582" name="Text Box 21"/>
            <p:cNvSpPr txBox="1">
              <a:spLocks noChangeArrowheads="1"/>
            </p:cNvSpPr>
            <p:nvPr/>
          </p:nvSpPr>
          <p:spPr bwMode="auto">
            <a:xfrm>
              <a:off x="1768" y="3499"/>
              <a:ext cx="13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(b)  </a:t>
              </a:r>
              <a:r>
                <a:rPr lang="zh-CN" altLang="en-US" sz="2400">
                  <a:latin typeface="Times New Roman" panose="02020603050405020304" pitchFamily="18" charset="0"/>
                </a:rPr>
                <a:t>试探失败</a:t>
              </a:r>
              <a:endParaRPr lang="zh-CN" altLang="en-US" sz="2400">
                <a:latin typeface="Times New Roman" panose="02020603050405020304" pitchFamily="18" charset="0"/>
              </a:endParaRPr>
            </a:p>
          </p:txBody>
        </p:sp>
      </p:grpSp>
      <p:grpSp>
        <p:nvGrpSpPr>
          <p:cNvPr id="6" name="Group 22"/>
          <p:cNvGrpSpPr/>
          <p:nvPr/>
        </p:nvGrpSpPr>
        <p:grpSpPr bwMode="auto">
          <a:xfrm>
            <a:off x="900113" y="3789363"/>
            <a:ext cx="1798637" cy="2120900"/>
            <a:chOff x="567" y="2387"/>
            <a:chExt cx="1133" cy="1160"/>
          </a:xfrm>
        </p:grpSpPr>
        <p:grpSp>
          <p:nvGrpSpPr>
            <p:cNvPr id="23572" name="Group 23"/>
            <p:cNvGrpSpPr/>
            <p:nvPr/>
          </p:nvGrpSpPr>
          <p:grpSpPr bwMode="auto">
            <a:xfrm>
              <a:off x="567" y="2387"/>
              <a:ext cx="953" cy="661"/>
              <a:chOff x="657" y="2387"/>
              <a:chExt cx="953" cy="661"/>
            </a:xfrm>
          </p:grpSpPr>
          <p:sp>
            <p:nvSpPr>
              <p:cNvPr id="23574" name="Text Box 24"/>
              <p:cNvSpPr txBox="1">
                <a:spLocks noChangeArrowheads="1"/>
              </p:cNvSpPr>
              <p:nvPr/>
            </p:nvSpPr>
            <p:spPr bwMode="auto">
              <a:xfrm>
                <a:off x="975" y="2387"/>
                <a:ext cx="227"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S</a:t>
                </a:r>
                <a:endParaRPr lang="en-US" altLang="zh-CN" sz="2400">
                  <a:latin typeface="Times New Roman" panose="02020603050405020304" pitchFamily="18" charset="0"/>
                </a:endParaRPr>
              </a:p>
            </p:txBody>
          </p:sp>
          <p:sp>
            <p:nvSpPr>
              <p:cNvPr id="23575" name="Line 25"/>
              <p:cNvSpPr>
                <a:spLocks noChangeShapeType="1"/>
              </p:cNvSpPr>
              <p:nvPr/>
            </p:nvSpPr>
            <p:spPr bwMode="auto">
              <a:xfrm flipH="1">
                <a:off x="793" y="2614"/>
                <a:ext cx="227" cy="22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76" name="Text Box 26"/>
              <p:cNvSpPr txBox="1">
                <a:spLocks noChangeArrowheads="1"/>
              </p:cNvSpPr>
              <p:nvPr/>
            </p:nvSpPr>
            <p:spPr bwMode="auto">
              <a:xfrm>
                <a:off x="657" y="2795"/>
                <a:ext cx="31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23577" name="Line 27"/>
              <p:cNvSpPr>
                <a:spLocks noChangeShapeType="1"/>
              </p:cNvSpPr>
              <p:nvPr/>
            </p:nvSpPr>
            <p:spPr bwMode="auto">
              <a:xfrm>
                <a:off x="1066" y="2614"/>
                <a:ext cx="0" cy="22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78" name="Text Box 28"/>
              <p:cNvSpPr txBox="1">
                <a:spLocks noChangeArrowheads="1"/>
              </p:cNvSpPr>
              <p:nvPr/>
            </p:nvSpPr>
            <p:spPr bwMode="auto">
              <a:xfrm>
                <a:off x="930" y="2795"/>
                <a:ext cx="40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23579" name="Text Box 29"/>
              <p:cNvSpPr txBox="1">
                <a:spLocks noChangeArrowheads="1"/>
              </p:cNvSpPr>
              <p:nvPr/>
            </p:nvSpPr>
            <p:spPr bwMode="auto">
              <a:xfrm>
                <a:off x="1292" y="2795"/>
                <a:ext cx="31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23580" name="Line 30"/>
              <p:cNvSpPr>
                <a:spLocks noChangeShapeType="1"/>
              </p:cNvSpPr>
              <p:nvPr/>
            </p:nvSpPr>
            <p:spPr bwMode="auto">
              <a:xfrm>
                <a:off x="1111" y="2614"/>
                <a:ext cx="227" cy="22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3573" name="Text Box 31"/>
            <p:cNvSpPr txBox="1">
              <a:spLocks noChangeArrowheads="1"/>
            </p:cNvSpPr>
            <p:nvPr/>
          </p:nvSpPr>
          <p:spPr bwMode="auto">
            <a:xfrm>
              <a:off x="657" y="3294"/>
              <a:ext cx="1043"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grpSp>
      <p:grpSp>
        <p:nvGrpSpPr>
          <p:cNvPr id="8" name="Group 32"/>
          <p:cNvGrpSpPr/>
          <p:nvPr/>
        </p:nvGrpSpPr>
        <p:grpSpPr bwMode="auto">
          <a:xfrm>
            <a:off x="5651500" y="3573463"/>
            <a:ext cx="2089150" cy="2365375"/>
            <a:chOff x="3560" y="2251"/>
            <a:chExt cx="1316" cy="1422"/>
          </a:xfrm>
        </p:grpSpPr>
        <p:grpSp>
          <p:nvGrpSpPr>
            <p:cNvPr id="23561" name="Group 33"/>
            <p:cNvGrpSpPr/>
            <p:nvPr/>
          </p:nvGrpSpPr>
          <p:grpSpPr bwMode="auto">
            <a:xfrm>
              <a:off x="3651" y="2251"/>
              <a:ext cx="953" cy="696"/>
              <a:chOff x="657" y="2387"/>
              <a:chExt cx="953" cy="696"/>
            </a:xfrm>
          </p:grpSpPr>
          <p:sp>
            <p:nvSpPr>
              <p:cNvPr id="23565" name="Text Box 34"/>
              <p:cNvSpPr txBox="1">
                <a:spLocks noChangeArrowheads="1"/>
              </p:cNvSpPr>
              <p:nvPr/>
            </p:nvSpPr>
            <p:spPr bwMode="auto">
              <a:xfrm>
                <a:off x="975" y="2387"/>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S</a:t>
                </a:r>
                <a:endParaRPr lang="en-US" altLang="zh-CN" sz="2400">
                  <a:latin typeface="Times New Roman" panose="02020603050405020304" pitchFamily="18" charset="0"/>
                </a:endParaRPr>
              </a:p>
            </p:txBody>
          </p:sp>
          <p:sp>
            <p:nvSpPr>
              <p:cNvPr id="23566" name="Line 35"/>
              <p:cNvSpPr>
                <a:spLocks noChangeShapeType="1"/>
              </p:cNvSpPr>
              <p:nvPr/>
            </p:nvSpPr>
            <p:spPr bwMode="auto">
              <a:xfrm flipH="1">
                <a:off x="793" y="2614"/>
                <a:ext cx="227" cy="22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67" name="Text Box 36"/>
              <p:cNvSpPr txBox="1">
                <a:spLocks noChangeArrowheads="1"/>
              </p:cNvSpPr>
              <p:nvPr/>
            </p:nvSpPr>
            <p:spPr bwMode="auto">
              <a:xfrm>
                <a:off x="657" y="2795"/>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23568" name="Line 37"/>
              <p:cNvSpPr>
                <a:spLocks noChangeShapeType="1"/>
              </p:cNvSpPr>
              <p:nvPr/>
            </p:nvSpPr>
            <p:spPr bwMode="auto">
              <a:xfrm>
                <a:off x="1066" y="2614"/>
                <a:ext cx="0" cy="22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69" name="Text Box 38"/>
              <p:cNvSpPr txBox="1">
                <a:spLocks noChangeArrowheads="1"/>
              </p:cNvSpPr>
              <p:nvPr/>
            </p:nvSpPr>
            <p:spPr bwMode="auto">
              <a:xfrm>
                <a:off x="930" y="2795"/>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23570" name="Text Box 39"/>
              <p:cNvSpPr txBox="1">
                <a:spLocks noChangeArrowheads="1"/>
              </p:cNvSpPr>
              <p:nvPr/>
            </p:nvSpPr>
            <p:spPr bwMode="auto">
              <a:xfrm>
                <a:off x="1292" y="2795"/>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sp>
            <p:nvSpPr>
              <p:cNvPr id="23571" name="Line 40"/>
              <p:cNvSpPr>
                <a:spLocks noChangeShapeType="1"/>
              </p:cNvSpPr>
              <p:nvPr/>
            </p:nvSpPr>
            <p:spPr bwMode="auto">
              <a:xfrm>
                <a:off x="1111" y="2614"/>
                <a:ext cx="227" cy="22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3562" name="Text Box 41"/>
            <p:cNvSpPr txBox="1">
              <a:spLocks noChangeArrowheads="1"/>
            </p:cNvSpPr>
            <p:nvPr/>
          </p:nvSpPr>
          <p:spPr bwMode="auto">
            <a:xfrm>
              <a:off x="3969" y="3067"/>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zh-CN" altLang="en-US" sz="2400">
                  <a:latin typeface="Times New Roman" panose="02020603050405020304" pitchFamily="18" charset="0"/>
                </a:rPr>
                <a:t>*</a:t>
              </a:r>
              <a:endParaRPr lang="zh-CN" altLang="en-US" sz="2400">
                <a:latin typeface="Times New Roman" panose="02020603050405020304" pitchFamily="18" charset="0"/>
              </a:endParaRPr>
            </a:p>
          </p:txBody>
        </p:sp>
        <p:sp>
          <p:nvSpPr>
            <p:cNvPr id="23563" name="Text Box 42"/>
            <p:cNvSpPr txBox="1">
              <a:spLocks noChangeArrowheads="1"/>
            </p:cNvSpPr>
            <p:nvPr/>
          </p:nvSpPr>
          <p:spPr bwMode="auto">
            <a:xfrm>
              <a:off x="3560" y="3385"/>
              <a:ext cx="13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(c)  </a:t>
              </a:r>
              <a:r>
                <a:rPr lang="zh-CN" altLang="en-US" sz="2400">
                  <a:latin typeface="Times New Roman" panose="02020603050405020304" pitchFamily="18" charset="0"/>
                </a:rPr>
                <a:t>试探成功</a:t>
              </a:r>
              <a:endParaRPr lang="zh-CN" altLang="en-US" sz="2400">
                <a:latin typeface="Times New Roman" panose="02020603050405020304" pitchFamily="18" charset="0"/>
              </a:endParaRPr>
            </a:p>
          </p:txBody>
        </p:sp>
        <p:sp>
          <p:nvSpPr>
            <p:cNvPr id="23564" name="Line 43"/>
            <p:cNvSpPr>
              <a:spLocks noChangeShapeType="1"/>
            </p:cNvSpPr>
            <p:nvPr/>
          </p:nvSpPr>
          <p:spPr bwMode="auto">
            <a:xfrm>
              <a:off x="4059" y="2931"/>
              <a:ext cx="0"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770DF3BA-7A66-466D-AA3C-C155C1396876}"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6147" name="Rectangle 2"/>
          <p:cNvSpPr>
            <a:spLocks noGrp="1" noChangeArrowheads="1"/>
          </p:cNvSpPr>
          <p:nvPr>
            <p:ph type="title"/>
          </p:nvPr>
        </p:nvSpPr>
        <p:spPr>
          <a:xfrm>
            <a:off x="684213" y="333375"/>
            <a:ext cx="7632700" cy="647700"/>
          </a:xfrm>
        </p:spPr>
        <p:txBody>
          <a:bodyPr/>
          <a:lstStyle/>
          <a:p>
            <a:pPr eaLnBrk="1" hangingPunct="1"/>
            <a:r>
              <a:rPr kumimoji="1" lang="en-US" altLang="zh-CN" sz="3600" b="1">
                <a:solidFill>
                  <a:srgbClr val="0000CC"/>
                </a:solidFill>
              </a:rPr>
              <a:t>5.1  </a:t>
            </a:r>
            <a:r>
              <a:rPr kumimoji="1" lang="zh-CN" altLang="en-US" sz="3600" b="1">
                <a:solidFill>
                  <a:srgbClr val="0000CC"/>
                </a:solidFill>
              </a:rPr>
              <a:t>语法分析概述</a:t>
            </a:r>
            <a:endParaRPr kumimoji="1" lang="zh-CN" altLang="en-US" sz="3600" b="1">
              <a:solidFill>
                <a:srgbClr val="0000CC"/>
              </a:solidFill>
            </a:endParaRPr>
          </a:p>
        </p:txBody>
      </p:sp>
      <p:sp>
        <p:nvSpPr>
          <p:cNvPr id="6148" name="Text Box 5"/>
          <p:cNvSpPr txBox="1">
            <a:spLocks noChangeArrowheads="1"/>
          </p:cNvSpPr>
          <p:nvPr/>
        </p:nvSpPr>
        <p:spPr bwMode="auto">
          <a:xfrm>
            <a:off x="687388" y="1225550"/>
            <a:ext cx="86407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SzTx/>
              <a:buFontTx/>
              <a:buNone/>
            </a:pPr>
            <a:r>
              <a:rPr lang="en-US" altLang="zh-CN" sz="2800">
                <a:solidFill>
                  <a:schemeClr val="tx2"/>
                </a:solidFill>
                <a:latin typeface="华文细黑" panose="02010600040101010101" pitchFamily="2" charset="-122"/>
              </a:rPr>
              <a:t>1.</a:t>
            </a:r>
            <a:r>
              <a:rPr lang="zh-CN" altLang="en-US" sz="2800">
                <a:solidFill>
                  <a:schemeClr val="tx2"/>
                </a:solidFill>
                <a:latin typeface="华文细黑" panose="02010600040101010101" pitchFamily="2" charset="-122"/>
              </a:rPr>
              <a:t>语法分析器的作用</a:t>
            </a:r>
            <a:r>
              <a:rPr lang="zh-CN" altLang="en-US" sz="2800">
                <a:latin typeface="Times New Roman" panose="02020603050405020304" pitchFamily="18" charset="0"/>
              </a:rPr>
              <a:t>       </a:t>
            </a:r>
            <a:endParaRPr lang="zh-CN" altLang="en-US" sz="2800">
              <a:latin typeface="华文细黑" panose="02010600040101010101" pitchFamily="2" charset="-122"/>
            </a:endParaRPr>
          </a:p>
        </p:txBody>
      </p:sp>
      <p:grpSp>
        <p:nvGrpSpPr>
          <p:cNvPr id="2" name="Group 6"/>
          <p:cNvGrpSpPr/>
          <p:nvPr/>
        </p:nvGrpSpPr>
        <p:grpSpPr bwMode="auto">
          <a:xfrm>
            <a:off x="539750" y="2276475"/>
            <a:ext cx="8462963" cy="3033713"/>
            <a:chOff x="249" y="1389"/>
            <a:chExt cx="5331" cy="1911"/>
          </a:xfrm>
        </p:grpSpPr>
        <p:sp>
          <p:nvSpPr>
            <p:cNvPr id="6152" name="AutoShape 7"/>
            <p:cNvSpPr>
              <a:spLocks noChangeAspect="1" noChangeArrowheads="1" noTextEdit="1"/>
            </p:cNvSpPr>
            <p:nvPr/>
          </p:nvSpPr>
          <p:spPr bwMode="auto">
            <a:xfrm>
              <a:off x="249" y="1434"/>
              <a:ext cx="5331" cy="1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53" name="Rectangle 8"/>
            <p:cNvSpPr>
              <a:spLocks noChangeArrowheads="1"/>
            </p:cNvSpPr>
            <p:nvPr/>
          </p:nvSpPr>
          <p:spPr bwMode="auto">
            <a:xfrm>
              <a:off x="930" y="1525"/>
              <a:ext cx="758" cy="580"/>
            </a:xfrm>
            <a:prstGeom prst="rect">
              <a:avLst/>
            </a:prstGeom>
            <a:noFill/>
            <a:ln w="3175" cap="rnd">
              <a:solidFill>
                <a:srgbClr val="FFFFFF"/>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endParaRPr kumimoji="0" lang="zh-CN" altLang="en-US" sz="2400" b="0">
                <a:latin typeface="Times New Roman" panose="02020603050405020304" pitchFamily="18" charset="0"/>
              </a:endParaRPr>
            </a:p>
          </p:txBody>
        </p:sp>
        <p:sp>
          <p:nvSpPr>
            <p:cNvPr id="6154" name="Rectangle 9"/>
            <p:cNvSpPr>
              <a:spLocks noChangeArrowheads="1"/>
            </p:cNvSpPr>
            <p:nvPr/>
          </p:nvSpPr>
          <p:spPr bwMode="auto">
            <a:xfrm>
              <a:off x="962" y="1464"/>
              <a:ext cx="758" cy="5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endParaRPr kumimoji="0" lang="zh-CN" altLang="en-US" sz="2400" b="0">
                <a:latin typeface="Times New Roman" panose="02020603050405020304" pitchFamily="18" charset="0"/>
              </a:endParaRPr>
            </a:p>
          </p:txBody>
        </p:sp>
        <p:sp>
          <p:nvSpPr>
            <p:cNvPr id="6155" name="Rectangle 10"/>
            <p:cNvSpPr>
              <a:spLocks noChangeArrowheads="1"/>
            </p:cNvSpPr>
            <p:nvPr/>
          </p:nvSpPr>
          <p:spPr bwMode="auto">
            <a:xfrm>
              <a:off x="962" y="1464"/>
              <a:ext cx="758" cy="580"/>
            </a:xfrm>
            <a:prstGeom prst="rect">
              <a:avLst/>
            </a:prstGeom>
            <a:noFill/>
            <a:ln w="3175" cap="rnd">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endParaRPr kumimoji="0" lang="zh-CN" altLang="en-US" sz="2400" b="0">
                <a:latin typeface="Times New Roman" panose="02020603050405020304" pitchFamily="18" charset="0"/>
              </a:endParaRPr>
            </a:p>
          </p:txBody>
        </p:sp>
        <p:sp>
          <p:nvSpPr>
            <p:cNvPr id="6156" name="Rectangle 11"/>
            <p:cNvSpPr>
              <a:spLocks noChangeArrowheads="1"/>
            </p:cNvSpPr>
            <p:nvPr/>
          </p:nvSpPr>
          <p:spPr bwMode="auto">
            <a:xfrm>
              <a:off x="1148" y="1530"/>
              <a:ext cx="38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SzTx/>
                <a:buFontTx/>
                <a:buNone/>
              </a:pPr>
              <a:r>
                <a:rPr lang="zh-CN" altLang="en-US" sz="2400" dirty="0">
                  <a:solidFill>
                    <a:srgbClr val="000000"/>
                  </a:solidFill>
                  <a:latin typeface="华文细黑" panose="02010600040101010101" pitchFamily="2" charset="-122"/>
                </a:rPr>
                <a:t>词法</a:t>
              </a:r>
              <a:endParaRPr lang="zh-CN" altLang="en-US" sz="2400" dirty="0">
                <a:latin typeface="Times New Roman" panose="02020603050405020304" pitchFamily="18" charset="0"/>
              </a:endParaRPr>
            </a:p>
          </p:txBody>
        </p:sp>
        <p:sp>
          <p:nvSpPr>
            <p:cNvPr id="6157" name="Rectangle 12"/>
            <p:cNvSpPr>
              <a:spLocks noChangeArrowheads="1"/>
            </p:cNvSpPr>
            <p:nvPr/>
          </p:nvSpPr>
          <p:spPr bwMode="auto">
            <a:xfrm>
              <a:off x="1051" y="1762"/>
              <a:ext cx="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SzTx/>
                <a:buFontTx/>
                <a:buNone/>
              </a:pPr>
              <a:r>
                <a:rPr lang="zh-CN" altLang="en-US" sz="2400" dirty="0">
                  <a:solidFill>
                    <a:srgbClr val="000000"/>
                  </a:solidFill>
                  <a:latin typeface="华文细黑" panose="02010600040101010101" pitchFamily="2" charset="-122"/>
                </a:rPr>
                <a:t>分析器</a:t>
              </a:r>
              <a:endParaRPr lang="zh-CN" altLang="en-US" sz="2400" dirty="0">
                <a:latin typeface="Times New Roman" panose="02020603050405020304" pitchFamily="18" charset="0"/>
              </a:endParaRPr>
            </a:p>
          </p:txBody>
        </p:sp>
        <p:sp>
          <p:nvSpPr>
            <p:cNvPr id="6158" name="Rectangle 13"/>
            <p:cNvSpPr>
              <a:spLocks noChangeArrowheads="1"/>
            </p:cNvSpPr>
            <p:nvPr/>
          </p:nvSpPr>
          <p:spPr bwMode="auto">
            <a:xfrm>
              <a:off x="2370" y="1449"/>
              <a:ext cx="759" cy="5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endParaRPr kumimoji="0" lang="zh-CN" altLang="en-US" sz="2400" b="0">
                <a:latin typeface="Times New Roman" panose="02020603050405020304" pitchFamily="18" charset="0"/>
              </a:endParaRPr>
            </a:p>
          </p:txBody>
        </p:sp>
        <p:sp>
          <p:nvSpPr>
            <p:cNvPr id="6159" name="Rectangle 14"/>
            <p:cNvSpPr>
              <a:spLocks noChangeArrowheads="1"/>
            </p:cNvSpPr>
            <p:nvPr/>
          </p:nvSpPr>
          <p:spPr bwMode="auto">
            <a:xfrm>
              <a:off x="2370" y="1449"/>
              <a:ext cx="759" cy="580"/>
            </a:xfrm>
            <a:prstGeom prst="rect">
              <a:avLst/>
            </a:prstGeom>
            <a:noFill/>
            <a:ln w="3175" cap="rnd">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endParaRPr kumimoji="0" lang="zh-CN" altLang="en-US" sz="2400" b="0">
                <a:latin typeface="Times New Roman" panose="02020603050405020304" pitchFamily="18" charset="0"/>
              </a:endParaRPr>
            </a:p>
          </p:txBody>
        </p:sp>
        <p:sp>
          <p:nvSpPr>
            <p:cNvPr id="6160" name="Rectangle 15"/>
            <p:cNvSpPr>
              <a:spLocks noChangeArrowheads="1"/>
            </p:cNvSpPr>
            <p:nvPr/>
          </p:nvSpPr>
          <p:spPr bwMode="auto">
            <a:xfrm>
              <a:off x="2576" y="1513"/>
              <a:ext cx="38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SzTx/>
                <a:buFontTx/>
                <a:buNone/>
              </a:pPr>
              <a:r>
                <a:rPr lang="zh-CN" altLang="en-US" sz="2400">
                  <a:solidFill>
                    <a:srgbClr val="000000"/>
                  </a:solidFill>
                  <a:latin typeface="华文细黑" panose="02010600040101010101" pitchFamily="2" charset="-122"/>
                </a:rPr>
                <a:t>语法</a:t>
              </a:r>
              <a:endParaRPr lang="zh-CN" altLang="en-US" sz="2400">
                <a:latin typeface="Times New Roman" panose="02020603050405020304" pitchFamily="18" charset="0"/>
              </a:endParaRPr>
            </a:p>
          </p:txBody>
        </p:sp>
        <p:sp>
          <p:nvSpPr>
            <p:cNvPr id="6161" name="Rectangle 16"/>
            <p:cNvSpPr>
              <a:spLocks noChangeArrowheads="1"/>
            </p:cNvSpPr>
            <p:nvPr/>
          </p:nvSpPr>
          <p:spPr bwMode="auto">
            <a:xfrm>
              <a:off x="2490" y="1757"/>
              <a:ext cx="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SzTx/>
                <a:buFontTx/>
                <a:buNone/>
              </a:pPr>
              <a:r>
                <a:rPr lang="zh-CN" altLang="en-US" sz="2400">
                  <a:solidFill>
                    <a:srgbClr val="000000"/>
                  </a:solidFill>
                  <a:latin typeface="华文细黑" panose="02010600040101010101" pitchFamily="2" charset="-122"/>
                </a:rPr>
                <a:t>分析器</a:t>
              </a:r>
              <a:endParaRPr lang="zh-CN" altLang="en-US" sz="2400">
                <a:latin typeface="Times New Roman" panose="02020603050405020304" pitchFamily="18" charset="0"/>
              </a:endParaRPr>
            </a:p>
          </p:txBody>
        </p:sp>
        <p:sp>
          <p:nvSpPr>
            <p:cNvPr id="6162" name="Rectangle 17"/>
            <p:cNvSpPr>
              <a:spLocks noChangeArrowheads="1"/>
            </p:cNvSpPr>
            <p:nvPr/>
          </p:nvSpPr>
          <p:spPr bwMode="auto">
            <a:xfrm>
              <a:off x="3806" y="1449"/>
              <a:ext cx="912" cy="5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endParaRPr kumimoji="0" lang="zh-CN" altLang="en-US" sz="2400" b="0">
                <a:latin typeface="Times New Roman" panose="02020603050405020304" pitchFamily="18" charset="0"/>
              </a:endParaRPr>
            </a:p>
          </p:txBody>
        </p:sp>
        <p:sp>
          <p:nvSpPr>
            <p:cNvPr id="6163" name="Rectangle 18"/>
            <p:cNvSpPr>
              <a:spLocks noChangeArrowheads="1"/>
            </p:cNvSpPr>
            <p:nvPr/>
          </p:nvSpPr>
          <p:spPr bwMode="auto">
            <a:xfrm>
              <a:off x="3806" y="1449"/>
              <a:ext cx="912" cy="580"/>
            </a:xfrm>
            <a:prstGeom prst="rect">
              <a:avLst/>
            </a:prstGeom>
            <a:noFill/>
            <a:ln w="3175" cap="rnd">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endParaRPr kumimoji="0" lang="zh-CN" altLang="en-US" sz="2400" b="0">
                <a:latin typeface="Times New Roman" panose="02020603050405020304" pitchFamily="18" charset="0"/>
              </a:endParaRPr>
            </a:p>
          </p:txBody>
        </p:sp>
        <p:sp>
          <p:nvSpPr>
            <p:cNvPr id="6164" name="Rectangle 19"/>
            <p:cNvSpPr>
              <a:spLocks noChangeArrowheads="1"/>
            </p:cNvSpPr>
            <p:nvPr/>
          </p:nvSpPr>
          <p:spPr bwMode="auto">
            <a:xfrm>
              <a:off x="4003" y="1513"/>
              <a:ext cx="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SzTx/>
                <a:buFontTx/>
                <a:buNone/>
              </a:pPr>
              <a:r>
                <a:rPr lang="zh-CN" altLang="en-US" sz="2400">
                  <a:solidFill>
                    <a:srgbClr val="000000"/>
                  </a:solidFill>
                  <a:latin typeface="华文细黑" panose="02010600040101010101" pitchFamily="2" charset="-122"/>
                </a:rPr>
                <a:t>前端的</a:t>
              </a:r>
              <a:endParaRPr lang="zh-CN" altLang="en-US" sz="2400">
                <a:latin typeface="Times New Roman" panose="02020603050405020304" pitchFamily="18" charset="0"/>
              </a:endParaRPr>
            </a:p>
          </p:txBody>
        </p:sp>
        <p:sp>
          <p:nvSpPr>
            <p:cNvPr id="6165" name="Rectangle 20"/>
            <p:cNvSpPr>
              <a:spLocks noChangeArrowheads="1"/>
            </p:cNvSpPr>
            <p:nvPr/>
          </p:nvSpPr>
          <p:spPr bwMode="auto">
            <a:xfrm>
              <a:off x="3917" y="1757"/>
              <a:ext cx="7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SzTx/>
                <a:buFontTx/>
                <a:buNone/>
              </a:pPr>
              <a:r>
                <a:rPr lang="zh-CN" altLang="en-US" sz="2400">
                  <a:solidFill>
                    <a:srgbClr val="000000"/>
                  </a:solidFill>
                  <a:latin typeface="华文细黑" panose="02010600040101010101" pitchFamily="2" charset="-122"/>
                </a:rPr>
                <a:t>其余部分</a:t>
              </a:r>
              <a:endParaRPr lang="zh-CN" altLang="en-US" sz="2400">
                <a:latin typeface="Times New Roman" panose="02020603050405020304" pitchFamily="18" charset="0"/>
              </a:endParaRPr>
            </a:p>
          </p:txBody>
        </p:sp>
        <p:sp>
          <p:nvSpPr>
            <p:cNvPr id="6166" name="Line 21"/>
            <p:cNvSpPr>
              <a:spLocks noChangeShapeType="1"/>
            </p:cNvSpPr>
            <p:nvPr/>
          </p:nvSpPr>
          <p:spPr bwMode="auto">
            <a:xfrm>
              <a:off x="284" y="1746"/>
              <a:ext cx="630" cy="7"/>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67" name="Freeform 22"/>
            <p:cNvSpPr/>
            <p:nvPr/>
          </p:nvSpPr>
          <p:spPr bwMode="auto">
            <a:xfrm>
              <a:off x="899" y="1719"/>
              <a:ext cx="63" cy="68"/>
            </a:xfrm>
            <a:custGeom>
              <a:avLst/>
              <a:gdLst>
                <a:gd name="T0" fmla="*/ 0 w 139"/>
                <a:gd name="T1" fmla="*/ 0 h 138"/>
                <a:gd name="T2" fmla="*/ 0 w 139"/>
                <a:gd name="T3" fmla="*/ 0 h 138"/>
                <a:gd name="T4" fmla="*/ 0 w 139"/>
                <a:gd name="T5" fmla="*/ 0 h 138"/>
                <a:gd name="T6" fmla="*/ 0 w 139"/>
                <a:gd name="T7" fmla="*/ 0 h 138"/>
                <a:gd name="T8" fmla="*/ 0 60000 65536"/>
                <a:gd name="T9" fmla="*/ 0 60000 65536"/>
                <a:gd name="T10" fmla="*/ 0 60000 65536"/>
                <a:gd name="T11" fmla="*/ 0 60000 65536"/>
                <a:gd name="T12" fmla="*/ 0 w 139"/>
                <a:gd name="T13" fmla="*/ 0 h 138"/>
                <a:gd name="T14" fmla="*/ 139 w 139"/>
                <a:gd name="T15" fmla="*/ 138 h 138"/>
              </a:gdLst>
              <a:ahLst/>
              <a:cxnLst>
                <a:cxn ang="T8">
                  <a:pos x="T0" y="T1"/>
                </a:cxn>
                <a:cxn ang="T9">
                  <a:pos x="T2" y="T3"/>
                </a:cxn>
                <a:cxn ang="T10">
                  <a:pos x="T4" y="T5"/>
                </a:cxn>
                <a:cxn ang="T11">
                  <a:pos x="T6" y="T7"/>
                </a:cxn>
              </a:cxnLst>
              <a:rect l="T12" t="T13" r="T14" b="T15"/>
              <a:pathLst>
                <a:path w="139" h="138">
                  <a:moveTo>
                    <a:pt x="139" y="70"/>
                  </a:moveTo>
                  <a:lnTo>
                    <a:pt x="0" y="138"/>
                  </a:lnTo>
                  <a:cubicBezTo>
                    <a:pt x="22" y="95"/>
                    <a:pt x="23" y="44"/>
                    <a:pt x="1" y="0"/>
                  </a:cubicBezTo>
                  <a:lnTo>
                    <a:pt x="139" y="70"/>
                  </a:lnTo>
                  <a:close/>
                </a:path>
              </a:pathLst>
            </a:custGeom>
            <a:solidFill>
              <a:srgbClr val="000000"/>
            </a:solidFill>
            <a:ln w="0">
              <a:solidFill>
                <a:srgbClr val="000000"/>
              </a:solidFill>
              <a:round/>
            </a:ln>
          </p:spPr>
          <p:txBody>
            <a:bodyPr/>
            <a:lstStyle/>
            <a:p>
              <a:endParaRPr lang="zh-CN" altLang="en-US"/>
            </a:p>
          </p:txBody>
        </p:sp>
        <p:sp>
          <p:nvSpPr>
            <p:cNvPr id="6168" name="Line 23"/>
            <p:cNvSpPr>
              <a:spLocks noChangeShapeType="1"/>
            </p:cNvSpPr>
            <p:nvPr/>
          </p:nvSpPr>
          <p:spPr bwMode="auto">
            <a:xfrm>
              <a:off x="1720" y="1657"/>
              <a:ext cx="603" cy="0"/>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69" name="Freeform 24"/>
            <p:cNvSpPr/>
            <p:nvPr/>
          </p:nvSpPr>
          <p:spPr bwMode="auto">
            <a:xfrm>
              <a:off x="2308" y="1623"/>
              <a:ext cx="62" cy="68"/>
            </a:xfrm>
            <a:custGeom>
              <a:avLst/>
              <a:gdLst>
                <a:gd name="T0" fmla="*/ 0 w 138"/>
                <a:gd name="T1" fmla="*/ 0 h 138"/>
                <a:gd name="T2" fmla="*/ 0 w 138"/>
                <a:gd name="T3" fmla="*/ 0 h 138"/>
                <a:gd name="T4" fmla="*/ 0 w 138"/>
                <a:gd name="T5" fmla="*/ 0 h 138"/>
                <a:gd name="T6" fmla="*/ 0 w 138"/>
                <a:gd name="T7" fmla="*/ 0 h 138"/>
                <a:gd name="T8" fmla="*/ 0 w 138"/>
                <a:gd name="T9" fmla="*/ 0 h 138"/>
                <a:gd name="T10" fmla="*/ 0 60000 65536"/>
                <a:gd name="T11" fmla="*/ 0 60000 65536"/>
                <a:gd name="T12" fmla="*/ 0 60000 65536"/>
                <a:gd name="T13" fmla="*/ 0 60000 65536"/>
                <a:gd name="T14" fmla="*/ 0 60000 65536"/>
                <a:gd name="T15" fmla="*/ 0 w 138"/>
                <a:gd name="T16" fmla="*/ 0 h 138"/>
                <a:gd name="T17" fmla="*/ 138 w 138"/>
                <a:gd name="T18" fmla="*/ 138 h 138"/>
              </a:gdLst>
              <a:ahLst/>
              <a:cxnLst>
                <a:cxn ang="T10">
                  <a:pos x="T0" y="T1"/>
                </a:cxn>
                <a:cxn ang="T11">
                  <a:pos x="T2" y="T3"/>
                </a:cxn>
                <a:cxn ang="T12">
                  <a:pos x="T4" y="T5"/>
                </a:cxn>
                <a:cxn ang="T13">
                  <a:pos x="T6" y="T7"/>
                </a:cxn>
                <a:cxn ang="T14">
                  <a:pos x="T8" y="T9"/>
                </a:cxn>
              </a:cxnLst>
              <a:rect l="T15" t="T16" r="T17" b="T18"/>
              <a:pathLst>
                <a:path w="138" h="138">
                  <a:moveTo>
                    <a:pt x="138" y="69"/>
                  </a:moveTo>
                  <a:lnTo>
                    <a:pt x="0" y="138"/>
                  </a:lnTo>
                  <a:cubicBezTo>
                    <a:pt x="22" y="95"/>
                    <a:pt x="22" y="43"/>
                    <a:pt x="0" y="0"/>
                  </a:cubicBezTo>
                  <a:lnTo>
                    <a:pt x="138" y="69"/>
                  </a:lnTo>
                  <a:close/>
                </a:path>
              </a:pathLst>
            </a:custGeom>
            <a:solidFill>
              <a:srgbClr val="000000"/>
            </a:solidFill>
            <a:ln w="0">
              <a:solidFill>
                <a:srgbClr val="000000"/>
              </a:solidFill>
              <a:round/>
            </a:ln>
          </p:spPr>
          <p:txBody>
            <a:bodyPr/>
            <a:lstStyle/>
            <a:p>
              <a:endParaRPr lang="zh-CN" altLang="en-US"/>
            </a:p>
          </p:txBody>
        </p:sp>
        <p:sp>
          <p:nvSpPr>
            <p:cNvPr id="6170" name="Line 25"/>
            <p:cNvSpPr>
              <a:spLocks noChangeShapeType="1"/>
            </p:cNvSpPr>
            <p:nvPr/>
          </p:nvSpPr>
          <p:spPr bwMode="auto">
            <a:xfrm>
              <a:off x="1767" y="1836"/>
              <a:ext cx="603" cy="0"/>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71" name="Freeform 26"/>
            <p:cNvSpPr/>
            <p:nvPr/>
          </p:nvSpPr>
          <p:spPr bwMode="auto">
            <a:xfrm>
              <a:off x="1720" y="1802"/>
              <a:ext cx="62" cy="67"/>
            </a:xfrm>
            <a:custGeom>
              <a:avLst/>
              <a:gdLst>
                <a:gd name="T0" fmla="*/ 0 w 138"/>
                <a:gd name="T1" fmla="*/ 0 h 138"/>
                <a:gd name="T2" fmla="*/ 0 w 138"/>
                <a:gd name="T3" fmla="*/ 0 h 138"/>
                <a:gd name="T4" fmla="*/ 0 w 138"/>
                <a:gd name="T5" fmla="*/ 0 h 138"/>
                <a:gd name="T6" fmla="*/ 0 w 138"/>
                <a:gd name="T7" fmla="*/ 0 h 138"/>
                <a:gd name="T8" fmla="*/ 0 w 138"/>
                <a:gd name="T9" fmla="*/ 0 h 138"/>
                <a:gd name="T10" fmla="*/ 0 60000 65536"/>
                <a:gd name="T11" fmla="*/ 0 60000 65536"/>
                <a:gd name="T12" fmla="*/ 0 60000 65536"/>
                <a:gd name="T13" fmla="*/ 0 60000 65536"/>
                <a:gd name="T14" fmla="*/ 0 60000 65536"/>
                <a:gd name="T15" fmla="*/ 0 w 138"/>
                <a:gd name="T16" fmla="*/ 0 h 138"/>
                <a:gd name="T17" fmla="*/ 138 w 138"/>
                <a:gd name="T18" fmla="*/ 138 h 138"/>
              </a:gdLst>
              <a:ahLst/>
              <a:cxnLst>
                <a:cxn ang="T10">
                  <a:pos x="T0" y="T1"/>
                </a:cxn>
                <a:cxn ang="T11">
                  <a:pos x="T2" y="T3"/>
                </a:cxn>
                <a:cxn ang="T12">
                  <a:pos x="T4" y="T5"/>
                </a:cxn>
                <a:cxn ang="T13">
                  <a:pos x="T6" y="T7"/>
                </a:cxn>
                <a:cxn ang="T14">
                  <a:pos x="T8" y="T9"/>
                </a:cxn>
              </a:cxnLst>
              <a:rect l="T15" t="T16" r="T17" b="T18"/>
              <a:pathLst>
                <a:path w="138" h="138">
                  <a:moveTo>
                    <a:pt x="0" y="69"/>
                  </a:moveTo>
                  <a:lnTo>
                    <a:pt x="138" y="0"/>
                  </a:lnTo>
                  <a:cubicBezTo>
                    <a:pt x="117" y="43"/>
                    <a:pt x="117" y="94"/>
                    <a:pt x="138" y="138"/>
                  </a:cubicBezTo>
                  <a:lnTo>
                    <a:pt x="0" y="69"/>
                  </a:lnTo>
                  <a:close/>
                </a:path>
              </a:pathLst>
            </a:custGeom>
            <a:solidFill>
              <a:srgbClr val="000000"/>
            </a:solidFill>
            <a:ln w="0">
              <a:solidFill>
                <a:srgbClr val="000000"/>
              </a:solidFill>
              <a:round/>
            </a:ln>
          </p:spPr>
          <p:txBody>
            <a:bodyPr/>
            <a:lstStyle/>
            <a:p>
              <a:endParaRPr lang="zh-CN" altLang="en-US"/>
            </a:p>
          </p:txBody>
        </p:sp>
        <p:sp>
          <p:nvSpPr>
            <p:cNvPr id="6172" name="Freeform 27"/>
            <p:cNvSpPr>
              <a:spLocks noEditPoints="1"/>
            </p:cNvSpPr>
            <p:nvPr/>
          </p:nvSpPr>
          <p:spPr bwMode="auto">
            <a:xfrm>
              <a:off x="3125" y="1735"/>
              <a:ext cx="638" cy="8"/>
            </a:xfrm>
            <a:custGeom>
              <a:avLst/>
              <a:gdLst>
                <a:gd name="T0" fmla="*/ 0 w 1423"/>
                <a:gd name="T1" fmla="*/ 0 h 16"/>
                <a:gd name="T2" fmla="*/ 0 w 1423"/>
                <a:gd name="T3" fmla="*/ 0 h 16"/>
                <a:gd name="T4" fmla="*/ 0 w 1423"/>
                <a:gd name="T5" fmla="*/ 1 h 16"/>
                <a:gd name="T6" fmla="*/ 0 w 1423"/>
                <a:gd name="T7" fmla="*/ 1 h 16"/>
                <a:gd name="T8" fmla="*/ 0 w 1423"/>
                <a:gd name="T9" fmla="*/ 1 h 16"/>
                <a:gd name="T10" fmla="*/ 0 w 1423"/>
                <a:gd name="T11" fmla="*/ 1 h 16"/>
                <a:gd name="T12" fmla="*/ 0 w 1423"/>
                <a:gd name="T13" fmla="*/ 0 h 16"/>
                <a:gd name="T14" fmla="*/ 0 w 1423"/>
                <a:gd name="T15" fmla="*/ 0 h 16"/>
                <a:gd name="T16" fmla="*/ 0 w 1423"/>
                <a:gd name="T17" fmla="*/ 0 h 16"/>
                <a:gd name="T18" fmla="*/ 0 w 1423"/>
                <a:gd name="T19" fmla="*/ 1 h 16"/>
                <a:gd name="T20" fmla="*/ 0 w 1423"/>
                <a:gd name="T21" fmla="*/ 1 h 16"/>
                <a:gd name="T22" fmla="*/ 0 w 1423"/>
                <a:gd name="T23" fmla="*/ 1 h 16"/>
                <a:gd name="T24" fmla="*/ 0 w 1423"/>
                <a:gd name="T25" fmla="*/ 1 h 16"/>
                <a:gd name="T26" fmla="*/ 0 w 1423"/>
                <a:gd name="T27" fmla="*/ 0 h 16"/>
                <a:gd name="T28" fmla="*/ 0 w 1423"/>
                <a:gd name="T29" fmla="*/ 0 h 16"/>
                <a:gd name="T30" fmla="*/ 0 w 1423"/>
                <a:gd name="T31" fmla="*/ 0 h 16"/>
                <a:gd name="T32" fmla="*/ 0 w 1423"/>
                <a:gd name="T33" fmla="*/ 1 h 16"/>
                <a:gd name="T34" fmla="*/ 0 w 1423"/>
                <a:gd name="T35" fmla="*/ 1 h 16"/>
                <a:gd name="T36" fmla="*/ 0 w 1423"/>
                <a:gd name="T37" fmla="*/ 1 h 16"/>
                <a:gd name="T38" fmla="*/ 0 w 1423"/>
                <a:gd name="T39" fmla="*/ 1 h 16"/>
                <a:gd name="T40" fmla="*/ 0 w 1423"/>
                <a:gd name="T41" fmla="*/ 0 h 16"/>
                <a:gd name="T42" fmla="*/ 0 w 1423"/>
                <a:gd name="T43" fmla="*/ 0 h 16"/>
                <a:gd name="T44" fmla="*/ 0 w 1423"/>
                <a:gd name="T45" fmla="*/ 0 h 16"/>
                <a:gd name="T46" fmla="*/ 0 w 1423"/>
                <a:gd name="T47" fmla="*/ 1 h 16"/>
                <a:gd name="T48" fmla="*/ 0 w 1423"/>
                <a:gd name="T49" fmla="*/ 1 h 16"/>
                <a:gd name="T50" fmla="*/ 0 w 1423"/>
                <a:gd name="T51" fmla="*/ 1 h 16"/>
                <a:gd name="T52" fmla="*/ 0 w 1423"/>
                <a:gd name="T53" fmla="*/ 1 h 16"/>
                <a:gd name="T54" fmla="*/ 0 w 1423"/>
                <a:gd name="T55" fmla="*/ 0 h 16"/>
                <a:gd name="T56" fmla="*/ 0 w 1423"/>
                <a:gd name="T57" fmla="*/ 0 h 16"/>
                <a:gd name="T58" fmla="*/ 0 w 1423"/>
                <a:gd name="T59" fmla="*/ 0 h 16"/>
                <a:gd name="T60" fmla="*/ 0 w 1423"/>
                <a:gd name="T61" fmla="*/ 1 h 16"/>
                <a:gd name="T62" fmla="*/ 0 w 1423"/>
                <a:gd name="T63" fmla="*/ 1 h 16"/>
                <a:gd name="T64" fmla="*/ 0 w 1423"/>
                <a:gd name="T65" fmla="*/ 1 h 16"/>
                <a:gd name="T66" fmla="*/ 0 w 1423"/>
                <a:gd name="T67" fmla="*/ 1 h 16"/>
                <a:gd name="T68" fmla="*/ 0 w 1423"/>
                <a:gd name="T69" fmla="*/ 0 h 16"/>
                <a:gd name="T70" fmla="*/ 0 w 1423"/>
                <a:gd name="T71" fmla="*/ 0 h 16"/>
                <a:gd name="T72" fmla="*/ 0 w 1423"/>
                <a:gd name="T73" fmla="*/ 0 h 16"/>
                <a:gd name="T74" fmla="*/ 0 w 1423"/>
                <a:gd name="T75" fmla="*/ 1 h 16"/>
                <a:gd name="T76" fmla="*/ 0 w 1423"/>
                <a:gd name="T77" fmla="*/ 1 h 16"/>
                <a:gd name="T78" fmla="*/ 0 w 1423"/>
                <a:gd name="T79" fmla="*/ 1 h 16"/>
                <a:gd name="T80" fmla="*/ 0 w 1423"/>
                <a:gd name="T81" fmla="*/ 1 h 16"/>
                <a:gd name="T82" fmla="*/ 0 w 1423"/>
                <a:gd name="T83" fmla="*/ 0 h 16"/>
                <a:gd name="T84" fmla="*/ 0 w 1423"/>
                <a:gd name="T85" fmla="*/ 0 h 16"/>
                <a:gd name="T86" fmla="*/ 0 w 1423"/>
                <a:gd name="T87" fmla="*/ 0 h 16"/>
                <a:gd name="T88" fmla="*/ 0 w 1423"/>
                <a:gd name="T89" fmla="*/ 1 h 16"/>
                <a:gd name="T90" fmla="*/ 0 w 1423"/>
                <a:gd name="T91" fmla="*/ 1 h 16"/>
                <a:gd name="T92" fmla="*/ 0 w 1423"/>
                <a:gd name="T93" fmla="*/ 1 h 16"/>
                <a:gd name="T94" fmla="*/ 0 w 1423"/>
                <a:gd name="T95" fmla="*/ 1 h 16"/>
                <a:gd name="T96" fmla="*/ 0 w 1423"/>
                <a:gd name="T97" fmla="*/ 0 h 16"/>
                <a:gd name="T98" fmla="*/ 0 w 1423"/>
                <a:gd name="T99" fmla="*/ 0 h 16"/>
                <a:gd name="T100" fmla="*/ 0 w 1423"/>
                <a:gd name="T101" fmla="*/ 0 h 16"/>
                <a:gd name="T102" fmla="*/ 0 w 1423"/>
                <a:gd name="T103" fmla="*/ 1 h 16"/>
                <a:gd name="T104" fmla="*/ 0 w 1423"/>
                <a:gd name="T105" fmla="*/ 1 h 16"/>
                <a:gd name="T106" fmla="*/ 0 w 1423"/>
                <a:gd name="T107" fmla="*/ 1 h 16"/>
                <a:gd name="T108" fmla="*/ 0 w 1423"/>
                <a:gd name="T109" fmla="*/ 1 h 16"/>
                <a:gd name="T110" fmla="*/ 0 w 1423"/>
                <a:gd name="T111" fmla="*/ 0 h 1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423"/>
                <a:gd name="T169" fmla="*/ 0 h 16"/>
                <a:gd name="T170" fmla="*/ 1423 w 1423"/>
                <a:gd name="T171" fmla="*/ 16 h 1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423" h="16">
                  <a:moveTo>
                    <a:pt x="8" y="0"/>
                  </a:moveTo>
                  <a:lnTo>
                    <a:pt x="120" y="0"/>
                  </a:lnTo>
                  <a:cubicBezTo>
                    <a:pt x="124" y="0"/>
                    <a:pt x="128" y="4"/>
                    <a:pt x="128" y="8"/>
                  </a:cubicBezTo>
                  <a:cubicBezTo>
                    <a:pt x="128" y="13"/>
                    <a:pt x="124" y="16"/>
                    <a:pt x="120" y="16"/>
                  </a:cubicBezTo>
                  <a:lnTo>
                    <a:pt x="8" y="16"/>
                  </a:lnTo>
                  <a:cubicBezTo>
                    <a:pt x="3" y="16"/>
                    <a:pt x="0" y="13"/>
                    <a:pt x="0" y="8"/>
                  </a:cubicBezTo>
                  <a:cubicBezTo>
                    <a:pt x="0" y="4"/>
                    <a:pt x="3" y="0"/>
                    <a:pt x="8" y="0"/>
                  </a:cubicBezTo>
                  <a:close/>
                  <a:moveTo>
                    <a:pt x="200" y="0"/>
                  </a:moveTo>
                  <a:lnTo>
                    <a:pt x="312" y="0"/>
                  </a:lnTo>
                  <a:cubicBezTo>
                    <a:pt x="316" y="0"/>
                    <a:pt x="320" y="4"/>
                    <a:pt x="320" y="8"/>
                  </a:cubicBezTo>
                  <a:cubicBezTo>
                    <a:pt x="320" y="13"/>
                    <a:pt x="316" y="16"/>
                    <a:pt x="312" y="16"/>
                  </a:cubicBezTo>
                  <a:lnTo>
                    <a:pt x="200" y="16"/>
                  </a:lnTo>
                  <a:cubicBezTo>
                    <a:pt x="195" y="16"/>
                    <a:pt x="192" y="13"/>
                    <a:pt x="192" y="8"/>
                  </a:cubicBezTo>
                  <a:cubicBezTo>
                    <a:pt x="192" y="4"/>
                    <a:pt x="195" y="0"/>
                    <a:pt x="200" y="0"/>
                  </a:cubicBezTo>
                  <a:close/>
                  <a:moveTo>
                    <a:pt x="392" y="0"/>
                  </a:moveTo>
                  <a:lnTo>
                    <a:pt x="504" y="0"/>
                  </a:lnTo>
                  <a:cubicBezTo>
                    <a:pt x="508" y="0"/>
                    <a:pt x="512" y="4"/>
                    <a:pt x="512" y="8"/>
                  </a:cubicBezTo>
                  <a:cubicBezTo>
                    <a:pt x="512" y="13"/>
                    <a:pt x="508" y="16"/>
                    <a:pt x="504" y="16"/>
                  </a:cubicBezTo>
                  <a:lnTo>
                    <a:pt x="392" y="16"/>
                  </a:lnTo>
                  <a:cubicBezTo>
                    <a:pt x="387" y="16"/>
                    <a:pt x="384" y="13"/>
                    <a:pt x="384" y="8"/>
                  </a:cubicBezTo>
                  <a:cubicBezTo>
                    <a:pt x="384" y="4"/>
                    <a:pt x="387" y="0"/>
                    <a:pt x="392" y="0"/>
                  </a:cubicBezTo>
                  <a:close/>
                  <a:moveTo>
                    <a:pt x="584" y="0"/>
                  </a:moveTo>
                  <a:lnTo>
                    <a:pt x="696" y="0"/>
                  </a:lnTo>
                  <a:cubicBezTo>
                    <a:pt x="700" y="0"/>
                    <a:pt x="704" y="4"/>
                    <a:pt x="704" y="8"/>
                  </a:cubicBezTo>
                  <a:cubicBezTo>
                    <a:pt x="704" y="13"/>
                    <a:pt x="700" y="16"/>
                    <a:pt x="696" y="16"/>
                  </a:cubicBezTo>
                  <a:lnTo>
                    <a:pt x="584" y="16"/>
                  </a:lnTo>
                  <a:cubicBezTo>
                    <a:pt x="579" y="16"/>
                    <a:pt x="576" y="13"/>
                    <a:pt x="576" y="8"/>
                  </a:cubicBezTo>
                  <a:cubicBezTo>
                    <a:pt x="576" y="4"/>
                    <a:pt x="579" y="0"/>
                    <a:pt x="584" y="0"/>
                  </a:cubicBezTo>
                  <a:close/>
                  <a:moveTo>
                    <a:pt x="776" y="0"/>
                  </a:moveTo>
                  <a:lnTo>
                    <a:pt x="888" y="0"/>
                  </a:lnTo>
                  <a:cubicBezTo>
                    <a:pt x="892" y="0"/>
                    <a:pt x="896" y="4"/>
                    <a:pt x="896" y="8"/>
                  </a:cubicBezTo>
                  <a:cubicBezTo>
                    <a:pt x="896" y="13"/>
                    <a:pt x="892" y="16"/>
                    <a:pt x="888" y="16"/>
                  </a:cubicBezTo>
                  <a:lnTo>
                    <a:pt x="776" y="16"/>
                  </a:lnTo>
                  <a:cubicBezTo>
                    <a:pt x="771" y="16"/>
                    <a:pt x="768" y="13"/>
                    <a:pt x="768" y="8"/>
                  </a:cubicBezTo>
                  <a:cubicBezTo>
                    <a:pt x="768" y="4"/>
                    <a:pt x="771" y="0"/>
                    <a:pt x="776" y="0"/>
                  </a:cubicBezTo>
                  <a:close/>
                  <a:moveTo>
                    <a:pt x="968" y="0"/>
                  </a:moveTo>
                  <a:lnTo>
                    <a:pt x="1080" y="0"/>
                  </a:lnTo>
                  <a:cubicBezTo>
                    <a:pt x="1084" y="0"/>
                    <a:pt x="1088" y="4"/>
                    <a:pt x="1088" y="8"/>
                  </a:cubicBezTo>
                  <a:cubicBezTo>
                    <a:pt x="1088" y="13"/>
                    <a:pt x="1084" y="16"/>
                    <a:pt x="1080" y="16"/>
                  </a:cubicBezTo>
                  <a:lnTo>
                    <a:pt x="968" y="16"/>
                  </a:lnTo>
                  <a:cubicBezTo>
                    <a:pt x="963" y="16"/>
                    <a:pt x="960" y="13"/>
                    <a:pt x="960" y="8"/>
                  </a:cubicBezTo>
                  <a:cubicBezTo>
                    <a:pt x="960" y="4"/>
                    <a:pt x="963" y="0"/>
                    <a:pt x="968" y="0"/>
                  </a:cubicBezTo>
                  <a:close/>
                  <a:moveTo>
                    <a:pt x="1160" y="0"/>
                  </a:moveTo>
                  <a:lnTo>
                    <a:pt x="1272" y="0"/>
                  </a:lnTo>
                  <a:cubicBezTo>
                    <a:pt x="1276" y="0"/>
                    <a:pt x="1280" y="4"/>
                    <a:pt x="1280" y="8"/>
                  </a:cubicBezTo>
                  <a:cubicBezTo>
                    <a:pt x="1280" y="13"/>
                    <a:pt x="1276" y="16"/>
                    <a:pt x="1272" y="16"/>
                  </a:cubicBezTo>
                  <a:lnTo>
                    <a:pt x="1160" y="16"/>
                  </a:lnTo>
                  <a:cubicBezTo>
                    <a:pt x="1155" y="16"/>
                    <a:pt x="1152" y="13"/>
                    <a:pt x="1152" y="8"/>
                  </a:cubicBezTo>
                  <a:cubicBezTo>
                    <a:pt x="1152" y="4"/>
                    <a:pt x="1155" y="0"/>
                    <a:pt x="1160" y="0"/>
                  </a:cubicBezTo>
                  <a:close/>
                  <a:moveTo>
                    <a:pt x="1352" y="0"/>
                  </a:moveTo>
                  <a:lnTo>
                    <a:pt x="1415" y="0"/>
                  </a:lnTo>
                  <a:cubicBezTo>
                    <a:pt x="1419" y="0"/>
                    <a:pt x="1423" y="4"/>
                    <a:pt x="1423" y="8"/>
                  </a:cubicBezTo>
                  <a:cubicBezTo>
                    <a:pt x="1423" y="13"/>
                    <a:pt x="1419" y="16"/>
                    <a:pt x="1415" y="16"/>
                  </a:cubicBezTo>
                  <a:lnTo>
                    <a:pt x="1352" y="16"/>
                  </a:lnTo>
                  <a:cubicBezTo>
                    <a:pt x="1347" y="16"/>
                    <a:pt x="1344" y="13"/>
                    <a:pt x="1344" y="8"/>
                  </a:cubicBezTo>
                  <a:cubicBezTo>
                    <a:pt x="1344" y="4"/>
                    <a:pt x="1347" y="0"/>
                    <a:pt x="1352" y="0"/>
                  </a:cubicBezTo>
                  <a:close/>
                </a:path>
              </a:pathLst>
            </a:custGeom>
            <a:solidFill>
              <a:srgbClr val="000000"/>
            </a:solidFill>
            <a:ln w="11113">
              <a:solidFill>
                <a:srgbClr val="000000"/>
              </a:solidFill>
              <a:bevel/>
            </a:ln>
          </p:spPr>
          <p:txBody>
            <a:bodyPr/>
            <a:lstStyle/>
            <a:p>
              <a:endParaRPr lang="zh-CN" altLang="en-US"/>
            </a:p>
          </p:txBody>
        </p:sp>
        <p:sp>
          <p:nvSpPr>
            <p:cNvPr id="6173" name="Freeform 28"/>
            <p:cNvSpPr/>
            <p:nvPr/>
          </p:nvSpPr>
          <p:spPr bwMode="auto">
            <a:xfrm>
              <a:off x="3744" y="1705"/>
              <a:ext cx="62" cy="68"/>
            </a:xfrm>
            <a:custGeom>
              <a:avLst/>
              <a:gdLst>
                <a:gd name="T0" fmla="*/ 0 w 138"/>
                <a:gd name="T1" fmla="*/ 0 h 138"/>
                <a:gd name="T2" fmla="*/ 0 w 138"/>
                <a:gd name="T3" fmla="*/ 0 h 138"/>
                <a:gd name="T4" fmla="*/ 0 w 138"/>
                <a:gd name="T5" fmla="*/ 0 h 138"/>
                <a:gd name="T6" fmla="*/ 0 w 138"/>
                <a:gd name="T7" fmla="*/ 0 h 138"/>
                <a:gd name="T8" fmla="*/ 0 w 138"/>
                <a:gd name="T9" fmla="*/ 0 h 138"/>
                <a:gd name="T10" fmla="*/ 0 60000 65536"/>
                <a:gd name="T11" fmla="*/ 0 60000 65536"/>
                <a:gd name="T12" fmla="*/ 0 60000 65536"/>
                <a:gd name="T13" fmla="*/ 0 60000 65536"/>
                <a:gd name="T14" fmla="*/ 0 60000 65536"/>
                <a:gd name="T15" fmla="*/ 0 w 138"/>
                <a:gd name="T16" fmla="*/ 0 h 138"/>
                <a:gd name="T17" fmla="*/ 138 w 138"/>
                <a:gd name="T18" fmla="*/ 138 h 138"/>
              </a:gdLst>
              <a:ahLst/>
              <a:cxnLst>
                <a:cxn ang="T10">
                  <a:pos x="T0" y="T1"/>
                </a:cxn>
                <a:cxn ang="T11">
                  <a:pos x="T2" y="T3"/>
                </a:cxn>
                <a:cxn ang="T12">
                  <a:pos x="T4" y="T5"/>
                </a:cxn>
                <a:cxn ang="T13">
                  <a:pos x="T6" y="T7"/>
                </a:cxn>
                <a:cxn ang="T14">
                  <a:pos x="T8" y="T9"/>
                </a:cxn>
              </a:cxnLst>
              <a:rect l="T15" t="T16" r="T17" b="T18"/>
              <a:pathLst>
                <a:path w="138" h="138">
                  <a:moveTo>
                    <a:pt x="138" y="69"/>
                  </a:moveTo>
                  <a:lnTo>
                    <a:pt x="0" y="138"/>
                  </a:lnTo>
                  <a:cubicBezTo>
                    <a:pt x="22" y="95"/>
                    <a:pt x="22" y="44"/>
                    <a:pt x="0" y="0"/>
                  </a:cubicBezTo>
                  <a:lnTo>
                    <a:pt x="138" y="69"/>
                  </a:lnTo>
                  <a:close/>
                </a:path>
              </a:pathLst>
            </a:custGeom>
            <a:solidFill>
              <a:srgbClr val="000000"/>
            </a:solidFill>
            <a:ln w="0">
              <a:solidFill>
                <a:srgbClr val="000000"/>
              </a:solidFill>
              <a:round/>
            </a:ln>
          </p:spPr>
          <p:txBody>
            <a:bodyPr/>
            <a:lstStyle/>
            <a:p>
              <a:endParaRPr lang="zh-CN" altLang="en-US"/>
            </a:p>
          </p:txBody>
        </p:sp>
        <p:sp>
          <p:nvSpPr>
            <p:cNvPr id="6174" name="Line 29"/>
            <p:cNvSpPr>
              <a:spLocks noChangeShapeType="1"/>
            </p:cNvSpPr>
            <p:nvPr/>
          </p:nvSpPr>
          <p:spPr bwMode="auto">
            <a:xfrm>
              <a:off x="4718" y="1739"/>
              <a:ext cx="666" cy="0"/>
            </a:xfrm>
            <a:prstGeom prst="line">
              <a:avLst/>
            </a:prstGeom>
            <a:noFill/>
            <a:ln w="11113"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75" name="Freeform 30"/>
            <p:cNvSpPr/>
            <p:nvPr/>
          </p:nvSpPr>
          <p:spPr bwMode="auto">
            <a:xfrm>
              <a:off x="5370" y="1705"/>
              <a:ext cx="61" cy="68"/>
            </a:xfrm>
            <a:custGeom>
              <a:avLst/>
              <a:gdLst>
                <a:gd name="T0" fmla="*/ 0 w 138"/>
                <a:gd name="T1" fmla="*/ 0 h 138"/>
                <a:gd name="T2" fmla="*/ 0 w 138"/>
                <a:gd name="T3" fmla="*/ 0 h 138"/>
                <a:gd name="T4" fmla="*/ 0 w 138"/>
                <a:gd name="T5" fmla="*/ 0 h 138"/>
                <a:gd name="T6" fmla="*/ 0 w 138"/>
                <a:gd name="T7" fmla="*/ 0 h 138"/>
                <a:gd name="T8" fmla="*/ 0 w 138"/>
                <a:gd name="T9" fmla="*/ 0 h 138"/>
                <a:gd name="T10" fmla="*/ 0 60000 65536"/>
                <a:gd name="T11" fmla="*/ 0 60000 65536"/>
                <a:gd name="T12" fmla="*/ 0 60000 65536"/>
                <a:gd name="T13" fmla="*/ 0 60000 65536"/>
                <a:gd name="T14" fmla="*/ 0 60000 65536"/>
                <a:gd name="T15" fmla="*/ 0 w 138"/>
                <a:gd name="T16" fmla="*/ 0 h 138"/>
                <a:gd name="T17" fmla="*/ 138 w 138"/>
                <a:gd name="T18" fmla="*/ 138 h 138"/>
              </a:gdLst>
              <a:ahLst/>
              <a:cxnLst>
                <a:cxn ang="T10">
                  <a:pos x="T0" y="T1"/>
                </a:cxn>
                <a:cxn ang="T11">
                  <a:pos x="T2" y="T3"/>
                </a:cxn>
                <a:cxn ang="T12">
                  <a:pos x="T4" y="T5"/>
                </a:cxn>
                <a:cxn ang="T13">
                  <a:pos x="T6" y="T7"/>
                </a:cxn>
                <a:cxn ang="T14">
                  <a:pos x="T8" y="T9"/>
                </a:cxn>
              </a:cxnLst>
              <a:rect l="T15" t="T16" r="T17" b="T18"/>
              <a:pathLst>
                <a:path w="138" h="138">
                  <a:moveTo>
                    <a:pt x="138" y="69"/>
                  </a:moveTo>
                  <a:lnTo>
                    <a:pt x="0" y="138"/>
                  </a:lnTo>
                  <a:cubicBezTo>
                    <a:pt x="21" y="95"/>
                    <a:pt x="21" y="44"/>
                    <a:pt x="0" y="0"/>
                  </a:cubicBezTo>
                  <a:lnTo>
                    <a:pt x="138" y="69"/>
                  </a:lnTo>
                  <a:close/>
                </a:path>
              </a:pathLst>
            </a:custGeom>
            <a:solidFill>
              <a:srgbClr val="000000"/>
            </a:solidFill>
            <a:ln w="0">
              <a:solidFill>
                <a:srgbClr val="000000"/>
              </a:solidFill>
              <a:round/>
            </a:ln>
          </p:spPr>
          <p:txBody>
            <a:bodyPr/>
            <a:lstStyle/>
            <a:p>
              <a:endParaRPr lang="zh-CN" altLang="en-US"/>
            </a:p>
          </p:txBody>
        </p:sp>
        <p:sp>
          <p:nvSpPr>
            <p:cNvPr id="6176" name="Rectangle 31"/>
            <p:cNvSpPr>
              <a:spLocks noChangeArrowheads="1"/>
            </p:cNvSpPr>
            <p:nvPr/>
          </p:nvSpPr>
          <p:spPr bwMode="auto">
            <a:xfrm>
              <a:off x="318" y="1495"/>
              <a:ext cx="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SzTx/>
                <a:buFontTx/>
                <a:buNone/>
              </a:pPr>
              <a:r>
                <a:rPr lang="zh-CN" altLang="en-US" sz="2400" dirty="0">
                  <a:solidFill>
                    <a:srgbClr val="000000"/>
                  </a:solidFill>
                  <a:latin typeface="华文细黑" panose="02010600040101010101" pitchFamily="2" charset="-122"/>
                </a:rPr>
                <a:t>源程序</a:t>
              </a:r>
              <a:endParaRPr lang="zh-CN" altLang="en-US" sz="2400" dirty="0">
                <a:latin typeface="Times New Roman" panose="02020603050405020304" pitchFamily="18" charset="0"/>
              </a:endParaRPr>
            </a:p>
          </p:txBody>
        </p:sp>
        <p:sp>
          <p:nvSpPr>
            <p:cNvPr id="6177" name="Rectangle 32"/>
            <p:cNvSpPr>
              <a:spLocks noChangeArrowheads="1"/>
            </p:cNvSpPr>
            <p:nvPr/>
          </p:nvSpPr>
          <p:spPr bwMode="auto">
            <a:xfrm>
              <a:off x="1791" y="1389"/>
              <a:ext cx="54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SzTx/>
                <a:buFontTx/>
                <a:buNone/>
              </a:pPr>
              <a:r>
                <a:rPr lang="zh-CN" altLang="en-US" sz="2400">
                  <a:solidFill>
                    <a:srgbClr val="000000"/>
                  </a:solidFill>
                  <a:latin typeface="华文细黑" panose="02010600040101010101" pitchFamily="2" charset="-122"/>
                </a:rPr>
                <a:t>单词</a:t>
              </a:r>
              <a:endParaRPr lang="zh-CN" altLang="en-US" sz="2400">
                <a:latin typeface="Times New Roman" panose="02020603050405020304" pitchFamily="18" charset="0"/>
              </a:endParaRPr>
            </a:p>
          </p:txBody>
        </p:sp>
        <p:sp>
          <p:nvSpPr>
            <p:cNvPr id="6178" name="Rectangle 33"/>
            <p:cNvSpPr>
              <a:spLocks noChangeArrowheads="1"/>
            </p:cNvSpPr>
            <p:nvPr/>
          </p:nvSpPr>
          <p:spPr bwMode="auto">
            <a:xfrm>
              <a:off x="1759" y="1874"/>
              <a:ext cx="585"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SzTx/>
                <a:buFontTx/>
                <a:buNone/>
              </a:pPr>
              <a:r>
                <a:rPr lang="zh-CN" altLang="en-US" sz="2400">
                  <a:solidFill>
                    <a:srgbClr val="000000"/>
                  </a:solidFill>
                  <a:latin typeface="华文细黑" panose="02010600040101010101" pitchFamily="2" charset="-122"/>
                </a:rPr>
                <a:t>取下一</a:t>
              </a:r>
              <a:endParaRPr lang="zh-CN" altLang="en-US" sz="2400">
                <a:solidFill>
                  <a:srgbClr val="000000"/>
                </a:solidFill>
                <a:latin typeface="华文细黑" panose="02010600040101010101" pitchFamily="2" charset="-122"/>
              </a:endParaRPr>
            </a:p>
            <a:p>
              <a:pPr eaLnBrk="1" hangingPunct="1">
                <a:spcBef>
                  <a:spcPct val="0"/>
                </a:spcBef>
                <a:buClrTx/>
                <a:buSzTx/>
                <a:buFontTx/>
                <a:buNone/>
              </a:pPr>
              <a:r>
                <a:rPr lang="zh-CN" altLang="en-US" sz="2400">
                  <a:solidFill>
                    <a:srgbClr val="000000"/>
                  </a:solidFill>
                  <a:latin typeface="华文细黑" panose="02010600040101010101" pitchFamily="2" charset="-122"/>
                </a:rPr>
                <a:t>个单词</a:t>
              </a:r>
              <a:endParaRPr lang="zh-CN" altLang="en-US" sz="2400">
                <a:latin typeface="Times New Roman" panose="02020603050405020304" pitchFamily="18" charset="0"/>
              </a:endParaRPr>
            </a:p>
          </p:txBody>
        </p:sp>
        <p:sp>
          <p:nvSpPr>
            <p:cNvPr id="6179" name="Rectangle 34"/>
            <p:cNvSpPr>
              <a:spLocks noChangeArrowheads="1"/>
            </p:cNvSpPr>
            <p:nvPr/>
          </p:nvSpPr>
          <p:spPr bwMode="auto">
            <a:xfrm>
              <a:off x="3170" y="1389"/>
              <a:ext cx="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SzTx/>
                <a:buFontTx/>
                <a:buNone/>
              </a:pPr>
              <a:r>
                <a:rPr lang="zh-CN" altLang="en-US" sz="2400" dirty="0">
                  <a:solidFill>
                    <a:srgbClr val="000000"/>
                  </a:solidFill>
                  <a:latin typeface="华文细黑" panose="02010600040101010101" pitchFamily="2" charset="-122"/>
                </a:rPr>
                <a:t>分析树</a:t>
              </a:r>
              <a:endParaRPr lang="zh-CN" altLang="en-US" sz="2400" dirty="0">
                <a:latin typeface="Times New Roman" panose="02020603050405020304" pitchFamily="18" charset="0"/>
              </a:endParaRPr>
            </a:p>
          </p:txBody>
        </p:sp>
        <p:sp>
          <p:nvSpPr>
            <p:cNvPr id="6180" name="Rectangle 35"/>
            <p:cNvSpPr>
              <a:spLocks noChangeArrowheads="1"/>
            </p:cNvSpPr>
            <p:nvPr/>
          </p:nvSpPr>
          <p:spPr bwMode="auto">
            <a:xfrm>
              <a:off x="4725" y="1476"/>
              <a:ext cx="7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SzTx/>
                <a:buFontTx/>
                <a:buNone/>
              </a:pPr>
              <a:r>
                <a:rPr lang="zh-CN" altLang="en-US" sz="2400">
                  <a:solidFill>
                    <a:srgbClr val="000000"/>
                  </a:solidFill>
                  <a:latin typeface="华文细黑" panose="02010600040101010101" pitchFamily="2" charset="-122"/>
                </a:rPr>
                <a:t>中间表示</a:t>
              </a:r>
              <a:endParaRPr lang="zh-CN" altLang="en-US" sz="2400">
                <a:latin typeface="Times New Roman" panose="02020603050405020304" pitchFamily="18" charset="0"/>
              </a:endParaRPr>
            </a:p>
          </p:txBody>
        </p:sp>
        <p:sp>
          <p:nvSpPr>
            <p:cNvPr id="6181" name="Rectangle 36"/>
            <p:cNvSpPr>
              <a:spLocks noChangeArrowheads="1"/>
            </p:cNvSpPr>
            <p:nvPr/>
          </p:nvSpPr>
          <p:spPr bwMode="auto">
            <a:xfrm>
              <a:off x="2115" y="2609"/>
              <a:ext cx="1185" cy="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endParaRPr kumimoji="0" lang="zh-CN" altLang="en-US" sz="2400" b="0">
                <a:latin typeface="Times New Roman" panose="02020603050405020304" pitchFamily="18" charset="0"/>
              </a:endParaRPr>
            </a:p>
          </p:txBody>
        </p:sp>
        <p:sp>
          <p:nvSpPr>
            <p:cNvPr id="6182" name="Rectangle 37"/>
            <p:cNvSpPr>
              <a:spLocks noChangeArrowheads="1"/>
            </p:cNvSpPr>
            <p:nvPr/>
          </p:nvSpPr>
          <p:spPr bwMode="auto">
            <a:xfrm>
              <a:off x="2200" y="2614"/>
              <a:ext cx="929" cy="408"/>
            </a:xfrm>
            <a:prstGeom prst="rect">
              <a:avLst/>
            </a:prstGeom>
            <a:noFill/>
            <a:ln w="3175" cap="rnd">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endParaRPr kumimoji="0" lang="zh-CN" altLang="en-US" sz="2400" b="0">
                <a:latin typeface="Times New Roman" panose="02020603050405020304" pitchFamily="18" charset="0"/>
              </a:endParaRPr>
            </a:p>
          </p:txBody>
        </p:sp>
        <p:sp>
          <p:nvSpPr>
            <p:cNvPr id="6183" name="Rectangle 38"/>
            <p:cNvSpPr>
              <a:spLocks noChangeArrowheads="1"/>
            </p:cNvSpPr>
            <p:nvPr/>
          </p:nvSpPr>
          <p:spPr bwMode="auto">
            <a:xfrm>
              <a:off x="2387" y="2708"/>
              <a:ext cx="76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SzTx/>
                <a:buFontTx/>
                <a:buNone/>
              </a:pPr>
              <a:r>
                <a:rPr lang="zh-CN" altLang="en-US" sz="2400">
                  <a:solidFill>
                    <a:srgbClr val="000000"/>
                  </a:solidFill>
                  <a:latin typeface="华文细黑" panose="02010600040101010101" pitchFamily="2" charset="-122"/>
                </a:rPr>
                <a:t>符号表</a:t>
              </a:r>
              <a:endParaRPr lang="zh-CN" altLang="en-US" sz="2400">
                <a:latin typeface="Times New Roman" panose="02020603050405020304" pitchFamily="18" charset="0"/>
              </a:endParaRPr>
            </a:p>
          </p:txBody>
        </p:sp>
      </p:grpSp>
      <p:cxnSp>
        <p:nvCxnSpPr>
          <p:cNvPr id="4102" name="直接箭头连接符 3"/>
          <p:cNvCxnSpPr/>
          <p:nvPr/>
        </p:nvCxnSpPr>
        <p:spPr bwMode="auto">
          <a:xfrm>
            <a:off x="2268538" y="3429000"/>
            <a:ext cx="1304925" cy="1222375"/>
          </a:xfrm>
          <a:prstGeom prst="straightConnector1">
            <a:avLst/>
          </a:prstGeom>
          <a:noFill/>
          <a:ln w="9525" algn="ctr">
            <a:solidFill>
              <a:schemeClr val="tx1"/>
            </a:solidFill>
            <a:round/>
            <a:tailEnd type="triangle" w="med" len="med"/>
          </a:ln>
          <a:extLst>
            <a:ext uri="{909E8E84-426E-40DD-AFC4-6F175D3DCCD1}">
              <a14:hiddenFill xmlns:a14="http://schemas.microsoft.com/office/drawing/2010/main">
                <a:noFill/>
              </a14:hiddenFill>
            </a:ext>
          </a:extLst>
        </p:spPr>
      </p:cxnSp>
      <p:cxnSp>
        <p:nvCxnSpPr>
          <p:cNvPr id="4103" name="直接箭头连接符 6"/>
          <p:cNvCxnSpPr/>
          <p:nvPr/>
        </p:nvCxnSpPr>
        <p:spPr bwMode="auto">
          <a:xfrm flipH="1">
            <a:off x="5076056" y="3284984"/>
            <a:ext cx="1716087" cy="1211263"/>
          </a:xfrm>
          <a:prstGeom prst="straightConnector1">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66C0C61F-1EC0-4852-8869-906F09948748}"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24579" name="Text Box 4"/>
          <p:cNvSpPr txBox="1">
            <a:spLocks noChangeArrowheads="1"/>
          </p:cNvSpPr>
          <p:nvPr/>
        </p:nvSpPr>
        <p:spPr bwMode="auto">
          <a:xfrm>
            <a:off x="0" y="981075"/>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zh-CN" altLang="en-US" sz="2400">
                <a:latin typeface="Times New Roman" panose="02020603050405020304" pitchFamily="18" charset="0"/>
              </a:rPr>
              <a:t>        </a:t>
            </a:r>
            <a:endParaRPr lang="zh-CN" altLang="en-US" sz="2400">
              <a:latin typeface="Times New Roman" panose="02020603050405020304" pitchFamily="18" charset="0"/>
            </a:endParaRPr>
          </a:p>
        </p:txBody>
      </p:sp>
      <p:sp>
        <p:nvSpPr>
          <p:cNvPr id="630789" name="Text Box 5"/>
          <p:cNvSpPr txBox="1">
            <a:spLocks noChangeArrowheads="1"/>
          </p:cNvSpPr>
          <p:nvPr/>
        </p:nvSpPr>
        <p:spPr bwMode="auto">
          <a:xfrm>
            <a:off x="211138" y="1341438"/>
            <a:ext cx="8750300" cy="329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zh-CN" altLang="en-US" sz="2800" dirty="0">
                <a:latin typeface="Times New Roman" panose="02020603050405020304" pitchFamily="18" charset="0"/>
              </a:rPr>
              <a:t>   问题</a:t>
            </a:r>
            <a:r>
              <a:rPr lang="en-US" altLang="zh-CN" sz="2800" dirty="0">
                <a:latin typeface="Times New Roman" panose="02020603050405020304" pitchFamily="18" charset="0"/>
              </a:rPr>
              <a:t>(1):   </a:t>
            </a:r>
            <a:r>
              <a:rPr lang="zh-CN" altLang="en-US" sz="2800" dirty="0">
                <a:latin typeface="Times New Roman" panose="02020603050405020304" pitchFamily="18" charset="0"/>
              </a:rPr>
              <a:t>出现回溯</a:t>
            </a:r>
            <a:endParaRPr lang="en-US" altLang="zh-CN" sz="2800" dirty="0">
              <a:latin typeface="Times New Roman" panose="02020603050405020304" pitchFamily="18" charset="0"/>
            </a:endParaRPr>
          </a:p>
          <a:p>
            <a:pPr eaLnBrk="1" hangingPunct="1">
              <a:spcBef>
                <a:spcPct val="50000"/>
              </a:spcBef>
              <a:buClrTx/>
              <a:buSzTx/>
              <a:buFontTx/>
              <a:buNone/>
            </a:pPr>
            <a:r>
              <a:rPr lang="zh-CN" altLang="en-US" sz="2800" dirty="0">
                <a:latin typeface="Times New Roman" panose="02020603050405020304" pitchFamily="18" charset="0"/>
              </a:rPr>
              <a:t>        由于文法中同一非终极符的各候选式有公共的左因子或隐含有公共的左因子，使得推导无法选择唯一的候选式，导致盲目试探。</a:t>
            </a:r>
            <a:endParaRPr lang="en-US" altLang="zh-CN" sz="2800" dirty="0">
              <a:latin typeface="Times New Roman" panose="02020603050405020304" pitchFamily="18" charset="0"/>
            </a:endParaRPr>
          </a:p>
          <a:p>
            <a:pPr eaLnBrk="1" hangingPunct="1">
              <a:spcBef>
                <a:spcPct val="50000"/>
              </a:spcBef>
              <a:buClrTx/>
              <a:buSzTx/>
              <a:buFontTx/>
              <a:buNone/>
            </a:pPr>
            <a:r>
              <a:rPr lang="en-US" altLang="zh-CN" sz="2800" dirty="0">
                <a:latin typeface="Times New Roman" panose="02020603050405020304" pitchFamily="18" charset="0"/>
              </a:rPr>
              <a:t>        </a:t>
            </a:r>
            <a:r>
              <a:rPr lang="zh-CN" altLang="en-US" sz="2800" dirty="0">
                <a:latin typeface="Times New Roman" panose="02020603050405020304" pitchFamily="18" charset="0"/>
              </a:rPr>
              <a:t>如：</a:t>
            </a: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eaLnBrk="1" hangingPunct="1">
              <a:spcBef>
                <a:spcPct val="50000"/>
              </a:spcBef>
              <a:buClrTx/>
              <a:buSzTx/>
              <a:buFontTx/>
              <a:buNone/>
            </a:pPr>
            <a:r>
              <a:rPr lang="en-US" altLang="zh-CN" sz="2800" dirty="0">
                <a:latin typeface="Times New Roman" panose="02020603050405020304" pitchFamily="18" charset="0"/>
              </a:rPr>
              <a:t>           S </a:t>
            </a:r>
            <a:r>
              <a:rPr kumimoji="0" lang="en-US" altLang="zh-CN" sz="2800" dirty="0">
                <a:latin typeface="Times New Roman" panose="02020603050405020304" pitchFamily="18" charset="0"/>
              </a:rPr>
              <a:t>→</a:t>
            </a:r>
            <a:r>
              <a:rPr kumimoji="0" lang="en-US" altLang="zh-CN" sz="2800" dirty="0" err="1">
                <a:latin typeface="Times New Roman" panose="02020603050405020304" pitchFamily="18" charset="0"/>
              </a:rPr>
              <a:t>aS|ab</a:t>
            </a: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p:txBody>
      </p:sp>
      <p:sp>
        <p:nvSpPr>
          <p:cNvPr id="24581" name="标题 5"/>
          <p:cNvSpPr>
            <a:spLocks noGrp="1" noChangeArrowheads="1"/>
          </p:cNvSpPr>
          <p:nvPr>
            <p:ph type="title"/>
          </p:nvPr>
        </p:nvSpPr>
        <p:spPr>
          <a:xfrm>
            <a:off x="457200" y="277813"/>
            <a:ext cx="8258175" cy="793750"/>
          </a:xfrm>
        </p:spPr>
        <p:txBody>
          <a:bodyPr/>
          <a:lstStyle/>
          <a:p>
            <a:r>
              <a:rPr kumimoji="1" lang="en-US" altLang="zh-CN" sz="3200" b="1">
                <a:solidFill>
                  <a:srgbClr val="000066"/>
                </a:solidFill>
              </a:rPr>
              <a:t>2. </a:t>
            </a:r>
            <a:r>
              <a:rPr kumimoji="1" lang="zh-CN" altLang="en-US" sz="3200" b="1">
                <a:solidFill>
                  <a:srgbClr val="000066"/>
                </a:solidFill>
              </a:rPr>
              <a:t>带回溯的自顶向下语法分析面临的问题</a:t>
            </a:r>
            <a:endParaRPr lang="zh-CN" altLang="en-US" sz="320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0789">
                                            <p:txEl>
                                              <p:pRg st="0" end="0"/>
                                            </p:txEl>
                                          </p:spTgt>
                                        </p:tgtEl>
                                        <p:attrNameLst>
                                          <p:attrName>style.visibility</p:attrName>
                                        </p:attrNameLst>
                                      </p:cBhvr>
                                      <p:to>
                                        <p:strVal val="visible"/>
                                      </p:to>
                                    </p:set>
                                    <p:animEffect transition="in" filter="wipe(left)">
                                      <p:cBhvr>
                                        <p:cTn id="7" dur="500"/>
                                        <p:tgtEl>
                                          <p:spTgt spid="6307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0789">
                                            <p:txEl>
                                              <p:pRg st="1" end="1"/>
                                            </p:txEl>
                                          </p:spTgt>
                                        </p:tgtEl>
                                        <p:attrNameLst>
                                          <p:attrName>style.visibility</p:attrName>
                                        </p:attrNameLst>
                                      </p:cBhvr>
                                      <p:to>
                                        <p:strVal val="visible"/>
                                      </p:to>
                                    </p:set>
                                    <p:animEffect transition="in" filter="wipe(left)">
                                      <p:cBhvr>
                                        <p:cTn id="12" dur="500"/>
                                        <p:tgtEl>
                                          <p:spTgt spid="6307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0789">
                                            <p:txEl>
                                              <p:pRg st="2" end="2"/>
                                            </p:txEl>
                                          </p:spTgt>
                                        </p:tgtEl>
                                        <p:attrNameLst>
                                          <p:attrName>style.visibility</p:attrName>
                                        </p:attrNameLst>
                                      </p:cBhvr>
                                      <p:to>
                                        <p:strVal val="visible"/>
                                      </p:to>
                                    </p:set>
                                    <p:animEffect transition="in" filter="wipe(left)">
                                      <p:cBhvr>
                                        <p:cTn id="17" dur="500"/>
                                        <p:tgtEl>
                                          <p:spTgt spid="63078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0789">
                                            <p:txEl>
                                              <p:pRg st="3" end="3"/>
                                            </p:txEl>
                                          </p:spTgt>
                                        </p:tgtEl>
                                        <p:attrNameLst>
                                          <p:attrName>style.visibility</p:attrName>
                                        </p:attrNameLst>
                                      </p:cBhvr>
                                      <p:to>
                                        <p:strVal val="visible"/>
                                      </p:to>
                                    </p:set>
                                    <p:animEffect transition="in" filter="wipe(left)">
                                      <p:cBhvr>
                                        <p:cTn id="22" dur="500"/>
                                        <p:tgtEl>
                                          <p:spTgt spid="63078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8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C058F6EA-BD7D-4D85-A781-CBBF59D32AF2}"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25603" name="Text Box 4"/>
          <p:cNvSpPr txBox="1">
            <a:spLocks noChangeArrowheads="1"/>
          </p:cNvSpPr>
          <p:nvPr/>
        </p:nvSpPr>
        <p:spPr bwMode="auto">
          <a:xfrm>
            <a:off x="0" y="981075"/>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zh-CN" altLang="en-US" sz="2400">
                <a:latin typeface="Times New Roman" panose="02020603050405020304" pitchFamily="18" charset="0"/>
              </a:rPr>
              <a:t>        </a:t>
            </a:r>
            <a:endParaRPr lang="zh-CN" altLang="en-US" sz="2400">
              <a:latin typeface="Times New Roman" panose="02020603050405020304" pitchFamily="18" charset="0"/>
            </a:endParaRPr>
          </a:p>
        </p:txBody>
      </p:sp>
      <p:sp>
        <p:nvSpPr>
          <p:cNvPr id="630789" name="Text Box 5"/>
          <p:cNvSpPr txBox="1">
            <a:spLocks noChangeArrowheads="1"/>
          </p:cNvSpPr>
          <p:nvPr/>
        </p:nvSpPr>
        <p:spPr bwMode="auto">
          <a:xfrm>
            <a:off x="457200" y="1406525"/>
            <a:ext cx="87503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zh-CN" altLang="en-US" sz="2800" dirty="0">
                <a:latin typeface="Times New Roman" panose="02020603050405020304" pitchFamily="18" charset="0"/>
              </a:rPr>
              <a:t>问题</a:t>
            </a:r>
            <a:r>
              <a:rPr lang="en-US" altLang="zh-CN" sz="2800" dirty="0">
                <a:latin typeface="Times New Roman" panose="02020603050405020304" pitchFamily="18" charset="0"/>
              </a:rPr>
              <a:t>(2):  </a:t>
            </a:r>
            <a:r>
              <a:rPr lang="zh-CN" altLang="en-US" sz="2800" dirty="0">
                <a:latin typeface="Times New Roman" panose="02020603050405020304" pitchFamily="18" charset="0"/>
              </a:rPr>
              <a:t>左递归问题</a:t>
            </a:r>
            <a:endParaRPr lang="en-US" altLang="zh-CN" sz="2800" dirty="0">
              <a:latin typeface="Times New Roman" panose="02020603050405020304" pitchFamily="18" charset="0"/>
            </a:endParaRPr>
          </a:p>
          <a:p>
            <a:pPr eaLnBrk="1" hangingPunct="1">
              <a:spcBef>
                <a:spcPct val="50000"/>
              </a:spcBef>
              <a:buClrTx/>
              <a:buSzTx/>
              <a:buFontTx/>
              <a:buNone/>
            </a:pPr>
            <a:r>
              <a:rPr lang="zh-CN" altLang="en-US" sz="2800" dirty="0">
                <a:latin typeface="Times New Roman" panose="02020603050405020304" pitchFamily="18" charset="0"/>
              </a:rPr>
              <a:t>        无论是直接左递归的，</a:t>
            </a:r>
            <a:r>
              <a:rPr lang="en-US" altLang="zh-CN" sz="2800" dirty="0">
                <a:latin typeface="Times New Roman" panose="02020603050405020304" pitchFamily="18" charset="0"/>
              </a:rPr>
              <a:t> </a:t>
            </a:r>
            <a:r>
              <a:rPr lang="zh-CN" altLang="en-US" sz="2800" dirty="0">
                <a:latin typeface="Times New Roman" panose="02020603050405020304" pitchFamily="18" charset="0"/>
              </a:rPr>
              <a:t>还是间接左递归的，都会使分析过程无法终止。</a:t>
            </a:r>
            <a:endParaRPr lang="en-US" altLang="zh-CN" sz="2800" dirty="0">
              <a:latin typeface="Times New Roman" panose="02020603050405020304" pitchFamily="18" charset="0"/>
            </a:endParaRPr>
          </a:p>
          <a:p>
            <a:pPr eaLnBrk="1" hangingPunct="1">
              <a:spcBef>
                <a:spcPct val="50000"/>
              </a:spcBef>
              <a:buClrTx/>
              <a:buSzTx/>
              <a:buFontTx/>
              <a:buNone/>
            </a:pPr>
            <a:r>
              <a:rPr lang="zh-CN" altLang="en-US" sz="2800" dirty="0">
                <a:latin typeface="Times New Roman" panose="02020603050405020304" pitchFamily="18" charset="0"/>
              </a:rPr>
              <a:t>        例如： </a:t>
            </a:r>
            <a:endParaRPr lang="en-US" altLang="zh-CN" sz="2800" dirty="0">
              <a:latin typeface="Times New Roman" panose="02020603050405020304" pitchFamily="18" charset="0"/>
            </a:endParaRPr>
          </a:p>
          <a:p>
            <a:pPr eaLnBrk="1" hangingPunct="1">
              <a:spcBef>
                <a:spcPct val="50000"/>
              </a:spcBef>
              <a:buClrTx/>
              <a:buSzTx/>
              <a:buFontTx/>
              <a:buNone/>
            </a:pPr>
            <a:r>
              <a:rPr lang="en-US" altLang="zh-CN" sz="2800" dirty="0">
                <a:latin typeface="Times New Roman" panose="02020603050405020304" pitchFamily="18" charset="0"/>
              </a:rPr>
              <a:t>         U </a:t>
            </a:r>
            <a:r>
              <a:rPr kumimoji="0" lang="en-US" altLang="zh-CN" sz="2800" b="0" dirty="0">
                <a:latin typeface="Times New Roman" panose="02020603050405020304" pitchFamily="18" charset="0"/>
              </a:rPr>
              <a:t>→</a:t>
            </a:r>
            <a:r>
              <a:rPr lang="en-US" altLang="zh-CN" sz="2800" b="0" dirty="0">
                <a:latin typeface="Times New Roman" panose="02020603050405020304" pitchFamily="18" charset="0"/>
              </a:rPr>
              <a:t> </a:t>
            </a:r>
            <a:r>
              <a:rPr lang="en-US" altLang="zh-CN" sz="2800" dirty="0">
                <a:latin typeface="Times New Roman" panose="02020603050405020304" pitchFamily="18" charset="0"/>
              </a:rPr>
              <a:t>U</a:t>
            </a:r>
            <a:r>
              <a:rPr lang="el-GR" altLang="zh-CN" sz="2800" dirty="0">
                <a:latin typeface="Times New Roman" panose="02020603050405020304" pitchFamily="18" charset="0"/>
                <a:cs typeface="Times New Roman" panose="02020603050405020304" pitchFamily="18" charset="0"/>
              </a:rPr>
              <a:t>α</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用于最左推导</a:t>
            </a:r>
            <a:r>
              <a:rPr lang="en-US" altLang="zh-CN"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eaLnBrk="1" hangingPunct="1">
              <a:spcBef>
                <a:spcPct val="50000"/>
              </a:spcBef>
              <a:buClrTx/>
              <a:buSzTx/>
              <a:buFontTx/>
              <a:buNone/>
            </a:pPr>
            <a:r>
              <a:rPr lang="en-US" altLang="zh-CN" sz="2800" dirty="0">
                <a:latin typeface="Times New Roman" panose="02020603050405020304" pitchFamily="18" charset="0"/>
                <a:cs typeface="Times New Roman" panose="02020603050405020304" pitchFamily="18" charset="0"/>
              </a:rPr>
              <a:t>         U </a:t>
            </a:r>
            <a:r>
              <a:rPr lang="en-US" altLang="zh-CN" sz="2800" dirty="0">
                <a:latin typeface="Times New Roman" panose="02020603050405020304" pitchFamily="18" charset="0"/>
                <a:sym typeface="Symbol" panose="05050102010706020507" pitchFamily="18" charset="2"/>
              </a:rPr>
              <a:t> </a:t>
            </a:r>
            <a:r>
              <a:rPr lang="en-US" altLang="zh-CN" sz="2800" dirty="0">
                <a:latin typeface="Times New Roman" panose="02020603050405020304" pitchFamily="18" charset="0"/>
              </a:rPr>
              <a:t>U</a:t>
            </a:r>
            <a:r>
              <a:rPr lang="el-GR" altLang="zh-CN" sz="2800" dirty="0">
                <a:latin typeface="Times New Roman" panose="02020603050405020304" pitchFamily="18" charset="0"/>
              </a:rPr>
              <a:t>α </a:t>
            </a:r>
            <a:r>
              <a:rPr lang="en-US" altLang="zh-CN" sz="2800" dirty="0">
                <a:latin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rPr>
              <a:t> </a:t>
            </a:r>
            <a:r>
              <a:rPr lang="en-US" altLang="zh-CN" sz="2800" dirty="0">
                <a:latin typeface="Times New Roman" panose="02020603050405020304" pitchFamily="18" charset="0"/>
              </a:rPr>
              <a:t>U</a:t>
            </a:r>
            <a:r>
              <a:rPr lang="el-GR" altLang="zh-CN" sz="2800" dirty="0">
                <a:latin typeface="Times New Roman" panose="02020603050405020304" pitchFamily="18" charset="0"/>
              </a:rPr>
              <a:t>αα</a:t>
            </a:r>
            <a:r>
              <a:rPr lang="el-GR" altLang="zh-CN" sz="2800" b="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 </a:t>
            </a:r>
            <a:r>
              <a:rPr lang="en-US" altLang="zh-CN" sz="2800" dirty="0">
                <a:latin typeface="Times New Roman" panose="02020603050405020304" pitchFamily="18" charset="0"/>
              </a:rPr>
              <a:t>U</a:t>
            </a:r>
            <a:r>
              <a:rPr lang="el-GR" altLang="zh-CN" sz="2800" dirty="0">
                <a:latin typeface="Times New Roman" panose="02020603050405020304" pitchFamily="18" charset="0"/>
              </a:rPr>
              <a:t>ααα </a:t>
            </a:r>
            <a:r>
              <a:rPr lang="en-US" altLang="zh-CN" sz="2800" dirty="0">
                <a:latin typeface="Times New Roman" panose="02020603050405020304" pitchFamily="18" charset="0"/>
                <a:sym typeface="Symbol" panose="05050102010706020507" pitchFamily="18" charset="2"/>
              </a:rPr>
              <a:t>…</a:t>
            </a:r>
            <a:endParaRPr lang="el-GR" altLang="zh-CN" sz="2800" dirty="0">
              <a:latin typeface="Times New Roman" panose="02020603050405020304" pitchFamily="18" charset="0"/>
              <a:sym typeface="Symbol" panose="05050102010706020507" pitchFamily="18" charset="2"/>
            </a:endParaRPr>
          </a:p>
        </p:txBody>
      </p:sp>
      <p:sp>
        <p:nvSpPr>
          <p:cNvPr id="25605" name="标题 5"/>
          <p:cNvSpPr>
            <a:spLocks noGrp="1" noChangeArrowheads="1"/>
          </p:cNvSpPr>
          <p:nvPr>
            <p:ph type="title"/>
          </p:nvPr>
        </p:nvSpPr>
        <p:spPr>
          <a:xfrm>
            <a:off x="457200" y="277813"/>
            <a:ext cx="8186738" cy="650875"/>
          </a:xfrm>
        </p:spPr>
        <p:txBody>
          <a:bodyPr/>
          <a:lstStyle/>
          <a:p>
            <a:r>
              <a:rPr kumimoji="1" lang="en-US" altLang="zh-CN" sz="3200" b="1">
                <a:solidFill>
                  <a:srgbClr val="000066"/>
                </a:solidFill>
              </a:rPr>
              <a:t>2.</a:t>
            </a:r>
            <a:r>
              <a:rPr kumimoji="1" lang="zh-CN" altLang="en-US" sz="3200" b="1">
                <a:solidFill>
                  <a:srgbClr val="000066"/>
                </a:solidFill>
              </a:rPr>
              <a:t>带回溯的自顶向下语法分析面临的问题</a:t>
            </a:r>
            <a:endParaRPr lang="zh-CN" altLang="en-US" sz="320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0789">
                                            <p:txEl>
                                              <p:pRg st="0" end="0"/>
                                            </p:txEl>
                                          </p:spTgt>
                                        </p:tgtEl>
                                        <p:attrNameLst>
                                          <p:attrName>style.visibility</p:attrName>
                                        </p:attrNameLst>
                                      </p:cBhvr>
                                      <p:to>
                                        <p:strVal val="visible"/>
                                      </p:to>
                                    </p:set>
                                    <p:animEffect transition="in" filter="wipe(left)">
                                      <p:cBhvr>
                                        <p:cTn id="7" dur="500"/>
                                        <p:tgtEl>
                                          <p:spTgt spid="6307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0789">
                                            <p:txEl>
                                              <p:pRg st="1" end="1"/>
                                            </p:txEl>
                                          </p:spTgt>
                                        </p:tgtEl>
                                        <p:attrNameLst>
                                          <p:attrName>style.visibility</p:attrName>
                                        </p:attrNameLst>
                                      </p:cBhvr>
                                      <p:to>
                                        <p:strVal val="visible"/>
                                      </p:to>
                                    </p:set>
                                    <p:animEffect transition="in" filter="wipe(left)">
                                      <p:cBhvr>
                                        <p:cTn id="12" dur="500"/>
                                        <p:tgtEl>
                                          <p:spTgt spid="6307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0789">
                                            <p:txEl>
                                              <p:pRg st="2" end="2"/>
                                            </p:txEl>
                                          </p:spTgt>
                                        </p:tgtEl>
                                        <p:attrNameLst>
                                          <p:attrName>style.visibility</p:attrName>
                                        </p:attrNameLst>
                                      </p:cBhvr>
                                      <p:to>
                                        <p:strVal val="visible"/>
                                      </p:to>
                                    </p:set>
                                    <p:animEffect transition="in" filter="wipe(left)">
                                      <p:cBhvr>
                                        <p:cTn id="17" dur="500"/>
                                        <p:tgtEl>
                                          <p:spTgt spid="63078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0789">
                                            <p:txEl>
                                              <p:pRg st="3" end="3"/>
                                            </p:txEl>
                                          </p:spTgt>
                                        </p:tgtEl>
                                        <p:attrNameLst>
                                          <p:attrName>style.visibility</p:attrName>
                                        </p:attrNameLst>
                                      </p:cBhvr>
                                      <p:to>
                                        <p:strVal val="visible"/>
                                      </p:to>
                                    </p:set>
                                    <p:animEffect transition="in" filter="wipe(left)">
                                      <p:cBhvr>
                                        <p:cTn id="22" dur="500"/>
                                        <p:tgtEl>
                                          <p:spTgt spid="63078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30789">
                                            <p:txEl>
                                              <p:pRg st="4" end="4"/>
                                            </p:txEl>
                                          </p:spTgt>
                                        </p:tgtEl>
                                        <p:attrNameLst>
                                          <p:attrName>style.visibility</p:attrName>
                                        </p:attrNameLst>
                                      </p:cBhvr>
                                      <p:to>
                                        <p:strVal val="visible"/>
                                      </p:to>
                                    </p:set>
                                    <p:animEffect transition="in" filter="wipe(left)">
                                      <p:cBhvr>
                                        <p:cTn id="27" dur="500"/>
                                        <p:tgtEl>
                                          <p:spTgt spid="63078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8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CF387ADA-612D-4672-BA08-2020F06732DB}"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26627" name="Text Box 17"/>
          <p:cNvSpPr txBox="1">
            <a:spLocks noChangeArrowheads="1"/>
          </p:cNvSpPr>
          <p:nvPr/>
        </p:nvSpPr>
        <p:spPr bwMode="auto">
          <a:xfrm>
            <a:off x="611188" y="333375"/>
            <a:ext cx="66246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50000"/>
              </a:spcBef>
              <a:buClrTx/>
              <a:buSzTx/>
              <a:buFontTx/>
              <a:buNone/>
            </a:pPr>
            <a:r>
              <a:rPr kumimoji="0" lang="zh-CN" altLang="en-US" sz="3600">
                <a:solidFill>
                  <a:srgbClr val="000066"/>
                </a:solidFill>
                <a:latin typeface="Times New Roman" panose="02020603050405020304" pitchFamily="18" charset="0"/>
                <a:cs typeface="Times New Roman" panose="02020603050405020304" pitchFamily="18" charset="0"/>
              </a:rPr>
              <a:t> 一、上下文无关文法的特性</a:t>
            </a:r>
            <a:endParaRPr kumimoji="0" lang="en-US" altLang="zh-CN" sz="3600">
              <a:solidFill>
                <a:srgbClr val="000066"/>
              </a:solidFill>
              <a:latin typeface="Times New Roman" panose="02020603050405020304" pitchFamily="18" charset="0"/>
              <a:cs typeface="Times New Roman" panose="02020603050405020304" pitchFamily="18" charset="0"/>
            </a:endParaRPr>
          </a:p>
        </p:txBody>
      </p:sp>
      <p:sp>
        <p:nvSpPr>
          <p:cNvPr id="259090" name="Rectangle 18"/>
          <p:cNvSpPr>
            <a:spLocks noGrp="1" noChangeArrowheads="1"/>
          </p:cNvSpPr>
          <p:nvPr>
            <p:ph type="body" idx="1"/>
          </p:nvPr>
        </p:nvSpPr>
        <p:spPr>
          <a:xfrm>
            <a:off x="0" y="1196975"/>
            <a:ext cx="8602663" cy="3671888"/>
          </a:xfrm>
        </p:spPr>
        <p:txBody>
          <a:bodyPr/>
          <a:lstStyle/>
          <a:p>
            <a:pPr lvl="1" eaLnBrk="1" hangingPunct="1">
              <a:lnSpc>
                <a:spcPct val="150000"/>
              </a:lnSpc>
            </a:pPr>
            <a:r>
              <a:rPr kumimoji="1" lang="zh-CN" altLang="en-US" sz="2800" b="1" dirty="0">
                <a:solidFill>
                  <a:srgbClr val="FF0000"/>
                </a:solidFill>
                <a:latin typeface="Times New Roman" panose="02020603050405020304" pitchFamily="18" charset="0"/>
                <a:cs typeface="Times New Roman" panose="02020603050405020304" pitchFamily="18" charset="0"/>
              </a:rPr>
              <a:t>自嵌入性</a:t>
            </a:r>
            <a:r>
              <a:rPr kumimoji="1" lang="zh-CN" altLang="en-US" sz="2800" b="1" dirty="0">
                <a:latin typeface="Times New Roman" panose="02020603050405020304" pitchFamily="18" charset="0"/>
                <a:cs typeface="Times New Roman" panose="02020603050405020304" pitchFamily="18" charset="0"/>
              </a:rPr>
              <a:t>：一个文法</a:t>
            </a:r>
            <a:r>
              <a:rPr kumimoji="1" lang="en-US" altLang="zh-CN" sz="2800" b="1" dirty="0">
                <a:latin typeface="Times New Roman" panose="02020603050405020304" pitchFamily="18" charset="0"/>
                <a:cs typeface="Times New Roman" panose="02020603050405020304" pitchFamily="18" charset="0"/>
              </a:rPr>
              <a:t>G</a:t>
            </a:r>
            <a:r>
              <a:rPr kumimoji="1" lang="zh-CN" altLang="en-US" sz="2800" b="1" dirty="0">
                <a:latin typeface="Times New Roman" panose="02020603050405020304" pitchFamily="18" charset="0"/>
                <a:cs typeface="Times New Roman" panose="02020603050405020304" pitchFamily="18" charset="0"/>
              </a:rPr>
              <a:t>是自嵌入的，若存在一个非终极符</a:t>
            </a:r>
            <a:r>
              <a:rPr kumimoji="1" lang="en-US" altLang="zh-CN" sz="2800" b="1" dirty="0">
                <a:latin typeface="Times New Roman" panose="02020603050405020304" pitchFamily="18" charset="0"/>
                <a:cs typeface="Times New Roman" panose="02020603050405020304" pitchFamily="18" charset="0"/>
              </a:rPr>
              <a:t>A</a:t>
            </a:r>
            <a:r>
              <a:rPr kumimoji="1" lang="zh-CN" altLang="en-US" sz="2800" b="1" dirty="0">
                <a:latin typeface="Times New Roman" panose="02020603050405020304" pitchFamily="18" charset="0"/>
                <a:cs typeface="Times New Roman" panose="02020603050405020304" pitchFamily="18" charset="0"/>
              </a:rPr>
              <a:t>，有</a:t>
            </a:r>
            <a:r>
              <a:rPr kumimoji="1" lang="en-US" altLang="zh-CN" sz="2800" b="1" dirty="0">
                <a:latin typeface="Times New Roman" panose="02020603050405020304" pitchFamily="18" charset="0"/>
                <a:cs typeface="Times New Roman" panose="02020603050405020304" pitchFamily="18" charset="0"/>
              </a:rPr>
              <a:t>A </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 * </a:t>
            </a:r>
            <a:r>
              <a:rPr lang="en-US" altLang="zh-CN" sz="2800" b="1" dirty="0">
                <a:latin typeface="Times New Roman" panose="02020603050405020304" pitchFamily="18" charset="0"/>
                <a:cs typeface="Times New Roman" panose="02020603050405020304" pitchFamily="18" charset="0"/>
              </a:rPr>
              <a:t>αA β</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α</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β</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V</a:t>
            </a:r>
            <a:r>
              <a:rPr lang="en-US" altLang="zh-CN" sz="2800" b="1" baseline="30000"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非空</a:t>
            </a:r>
            <a:endParaRPr lang="zh-CN" altLang="en-US" sz="2800" b="1" dirty="0">
              <a:latin typeface="Times New Roman" panose="02020603050405020304" pitchFamily="18" charset="0"/>
              <a:cs typeface="Times New Roman" panose="02020603050405020304" pitchFamily="18" charset="0"/>
            </a:endParaRPr>
          </a:p>
          <a:p>
            <a:pPr lvl="1" eaLnBrk="1" hangingPunct="1">
              <a:lnSpc>
                <a:spcPct val="150000"/>
              </a:lnSpc>
              <a:buFont typeface="Wingdings" panose="05000000000000000000" pitchFamily="2" charset="2"/>
              <a:buNone/>
            </a:pPr>
            <a:endParaRPr kumimoji="1" lang="zh-CN" altLang="en-US" sz="2800" b="1" dirty="0">
              <a:latin typeface="Times New Roman" panose="02020603050405020304" pitchFamily="18" charset="0"/>
              <a:cs typeface="Times New Roman" panose="02020603050405020304" pitchFamily="18" charset="0"/>
            </a:endParaRPr>
          </a:p>
        </p:txBody>
      </p:sp>
      <p:sp>
        <p:nvSpPr>
          <p:cNvPr id="24582" name="Rectangle 6"/>
          <p:cNvSpPr>
            <a:spLocks noChangeArrowheads="1"/>
          </p:cNvSpPr>
          <p:nvPr/>
        </p:nvSpPr>
        <p:spPr bwMode="auto">
          <a:xfrm>
            <a:off x="611560" y="3182938"/>
            <a:ext cx="7488238" cy="56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lnSpc>
                <a:spcPct val="110000"/>
              </a:lnSpc>
              <a:spcBef>
                <a:spcPct val="0"/>
              </a:spcBef>
              <a:spcAft>
                <a:spcPts val="1200"/>
              </a:spcAft>
              <a:buClrTx/>
              <a:buSzTx/>
              <a:buFontTx/>
              <a:buNone/>
            </a:pPr>
            <a:r>
              <a:rPr lang="zh-CN" altLang="en-US" sz="2400" b="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例如： </a:t>
            </a:r>
            <a:r>
              <a:rPr lang="en-US" altLang="zh-CN" sz="2800" dirty="0" err="1">
                <a:latin typeface="Times New Roman" panose="02020603050405020304" pitchFamily="18" charset="0"/>
                <a:cs typeface="Times New Roman" panose="02020603050405020304" pitchFamily="18" charset="0"/>
              </a:rPr>
              <a:t>A</a:t>
            </a:r>
            <a:r>
              <a:rPr lang="en-US" altLang="zh-CN" sz="2800" dirty="0" err="1">
                <a:latin typeface="Times New Roman" panose="02020603050405020304" pitchFamily="18" charset="0"/>
                <a:cs typeface="Times New Roman" panose="02020603050405020304" pitchFamily="18" charset="0"/>
                <a:sym typeface="Symbol" panose="05050102010706020507" pitchFamily="18" charset="2"/>
              </a:rPr>
              <a:t>a</a:t>
            </a:r>
            <a:r>
              <a:rPr lang="en-US" altLang="zh-CN" sz="2800" dirty="0" err="1">
                <a:latin typeface="Times New Roman" panose="02020603050405020304" pitchFamily="18" charset="0"/>
                <a:cs typeface="Times New Roman" panose="02020603050405020304" pitchFamily="18" charset="0"/>
              </a:rPr>
              <a:t>Ab|ab</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生成语言</a:t>
            </a:r>
            <a:r>
              <a:rPr lang="en-US" altLang="zh-CN" sz="2800" dirty="0">
                <a:latin typeface="Times New Roman" panose="02020603050405020304" pitchFamily="18" charset="0"/>
                <a:cs typeface="Times New Roman" panose="02020603050405020304" pitchFamily="18" charset="0"/>
              </a:rPr>
              <a:t>{</a:t>
            </a:r>
            <a:r>
              <a:rPr lang="en-US" altLang="zh-CN" sz="2800" dirty="0" err="1">
                <a:latin typeface="Times New Roman" panose="02020603050405020304" pitchFamily="18" charset="0"/>
                <a:cs typeface="Times New Roman" panose="02020603050405020304" pitchFamily="18" charset="0"/>
              </a:rPr>
              <a:t>a</a:t>
            </a:r>
            <a:r>
              <a:rPr lang="en-US" altLang="zh-CN" sz="2800" baseline="30000" dirty="0" err="1">
                <a:latin typeface="Times New Roman" panose="02020603050405020304" pitchFamily="18" charset="0"/>
                <a:cs typeface="Times New Roman" panose="02020603050405020304" pitchFamily="18" charset="0"/>
              </a:rPr>
              <a:t>n</a:t>
            </a:r>
            <a:r>
              <a:rPr lang="en-US" altLang="zh-CN" sz="2800" dirty="0" err="1">
                <a:latin typeface="Times New Roman" panose="02020603050405020304" pitchFamily="18" charset="0"/>
                <a:cs typeface="Times New Roman" panose="02020603050405020304" pitchFamily="18" charset="0"/>
              </a:rPr>
              <a:t>b</a:t>
            </a:r>
            <a:r>
              <a:rPr lang="en-US" altLang="zh-CN" sz="2800" baseline="30000" dirty="0" err="1">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 n≥1}</a:t>
            </a:r>
            <a:endParaRPr lang="en-US" altLang="zh-CN" sz="2800" dirty="0">
              <a:latin typeface="Times New Roman" panose="02020603050405020304" pitchFamily="18" charset="0"/>
              <a:cs typeface="Times New Roman" panose="02020603050405020304" pitchFamily="18" charset="0"/>
            </a:endParaRPr>
          </a:p>
        </p:txBody>
      </p:sp>
      <p:sp>
        <p:nvSpPr>
          <p:cNvPr id="24583" name="Rectangle 7"/>
          <p:cNvSpPr>
            <a:spLocks noChangeArrowheads="1"/>
          </p:cNvSpPr>
          <p:nvPr/>
        </p:nvSpPr>
        <p:spPr bwMode="auto">
          <a:xfrm>
            <a:off x="683618" y="4077072"/>
            <a:ext cx="6985000"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lnSpc>
                <a:spcPct val="110000"/>
              </a:lnSpc>
              <a:spcBef>
                <a:spcPct val="0"/>
              </a:spcBef>
              <a:spcAft>
                <a:spcPts val="1200"/>
              </a:spcAft>
              <a:buClrTx/>
              <a:buSzTx/>
              <a:buFontTx/>
              <a:buNone/>
            </a:pPr>
            <a:r>
              <a:rPr lang="zh-CN" altLang="en-US" sz="2800" dirty="0">
                <a:latin typeface="Times New Roman" panose="02020603050405020304" pitchFamily="18" charset="0"/>
                <a:cs typeface="Times New Roman" panose="02020603050405020304" pitchFamily="18" charset="0"/>
              </a:rPr>
              <a:t>    而    </a:t>
            </a:r>
            <a:r>
              <a:rPr lang="en-US" altLang="zh-CN" sz="2800" dirty="0" err="1">
                <a:latin typeface="Times New Roman" panose="02020603050405020304" pitchFamily="18" charset="0"/>
                <a:cs typeface="Times New Roman" panose="02020603050405020304" pitchFamily="18" charset="0"/>
              </a:rPr>
              <a:t>A</a:t>
            </a:r>
            <a:r>
              <a:rPr lang="en-US" altLang="zh-CN" sz="2800" dirty="0" err="1">
                <a:latin typeface="Times New Roman" panose="02020603050405020304" pitchFamily="18" charset="0"/>
                <a:cs typeface="Times New Roman" panose="02020603050405020304" pitchFamily="18" charset="0"/>
                <a:sym typeface="Symbol" panose="05050102010706020507" pitchFamily="18" charset="2"/>
              </a:rPr>
              <a:t>a</a:t>
            </a:r>
            <a:r>
              <a:rPr lang="en-US" altLang="zh-CN" sz="2800" dirty="0" err="1">
                <a:latin typeface="Times New Roman" panose="02020603050405020304" pitchFamily="18" charset="0"/>
                <a:cs typeface="Times New Roman" panose="02020603050405020304" pitchFamily="18" charset="0"/>
              </a:rPr>
              <a:t>A|ab</a:t>
            </a:r>
            <a:r>
              <a:rPr lang="en-US" altLang="zh-CN" sz="2800" dirty="0">
                <a:latin typeface="Times New Roman" panose="02020603050405020304" pitchFamily="18" charset="0"/>
                <a:cs typeface="Times New Roman" panose="02020603050405020304" pitchFamily="18" charset="0"/>
              </a:rPr>
              <a:t>   </a:t>
            </a:r>
            <a:endParaRPr lang="en-US" altLang="zh-CN" sz="2800" dirty="0">
              <a:latin typeface="Times New Roman" panose="02020603050405020304" pitchFamily="18" charset="0"/>
              <a:cs typeface="Times New Roman" panose="02020603050405020304" pitchFamily="18" charset="0"/>
            </a:endParaRPr>
          </a:p>
          <a:p>
            <a:pPr eaLnBrk="1" hangingPunct="1">
              <a:lnSpc>
                <a:spcPct val="110000"/>
              </a:lnSpc>
              <a:spcBef>
                <a:spcPct val="0"/>
              </a:spcBef>
              <a:spcAft>
                <a:spcPts val="1200"/>
              </a:spcAft>
              <a:buClrTx/>
              <a:buSzTx/>
              <a:buFontTx/>
              <a:buNone/>
            </a:pPr>
            <a:r>
              <a:rPr lang="zh-CN" altLang="en-US" sz="2800" dirty="0">
                <a:latin typeface="Times New Roman" panose="02020603050405020304" pitchFamily="18" charset="0"/>
                <a:cs typeface="Times New Roman" panose="02020603050405020304" pitchFamily="18" charset="0"/>
              </a:rPr>
              <a:t>不具有自嵌入性，是三型文法（正则文法）</a:t>
            </a:r>
            <a:endParaRPr lang="zh-CN" alt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9090">
                                            <p:txEl>
                                              <p:pRg st="0" end="0"/>
                                            </p:txEl>
                                          </p:spTgt>
                                        </p:tgtEl>
                                        <p:attrNameLst>
                                          <p:attrName>style.visibility</p:attrName>
                                        </p:attrNameLst>
                                      </p:cBhvr>
                                      <p:to>
                                        <p:strVal val="visible"/>
                                      </p:to>
                                    </p:set>
                                    <p:animEffect transition="in" filter="wipe(left)">
                                      <p:cBhvr>
                                        <p:cTn id="7" dur="500"/>
                                        <p:tgtEl>
                                          <p:spTgt spid="2590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458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45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p:bldP spid="2458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r" eaLnBrk="1" hangingPunct="1">
              <a:spcBef>
                <a:spcPct val="0"/>
              </a:spcBef>
              <a:buClrTx/>
              <a:buSzTx/>
              <a:buFontTx/>
              <a:buNone/>
            </a:pPr>
            <a:fld id="{379EDF36-F940-4C88-A1EE-EF92E9136CB5}" type="slidenum">
              <a:rPr kumimoji="0" lang="zh-CN" altLang="en-US" sz="1200" b="0">
                <a:latin typeface="Garamond" panose="02020404030301010803" pitchFamily="18" charset="0"/>
              </a:rPr>
            </a:fld>
            <a:endParaRPr kumimoji="0" lang="en-US" altLang="zh-CN" sz="1200" b="0">
              <a:latin typeface="Garamond" panose="02020404030301010803" pitchFamily="18" charset="0"/>
            </a:endParaRPr>
          </a:p>
        </p:txBody>
      </p:sp>
      <p:sp>
        <p:nvSpPr>
          <p:cNvPr id="27651" name="Text Box 2"/>
          <p:cNvSpPr txBox="1">
            <a:spLocks noChangeArrowheads="1"/>
          </p:cNvSpPr>
          <p:nvPr/>
        </p:nvSpPr>
        <p:spPr bwMode="auto">
          <a:xfrm>
            <a:off x="468313" y="333375"/>
            <a:ext cx="8675687"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50000"/>
              </a:spcBef>
              <a:buClrTx/>
              <a:buSzTx/>
              <a:buFontTx/>
              <a:buNone/>
            </a:pPr>
            <a:r>
              <a:rPr kumimoji="0" lang="zh-CN" altLang="en-US" sz="2600" dirty="0">
                <a:latin typeface="Times New Roman" panose="02020603050405020304" pitchFamily="18" charset="0"/>
              </a:rPr>
              <a:t>二、上下文无关语言的识别装置：</a:t>
            </a:r>
            <a:r>
              <a:rPr kumimoji="0" lang="en-US" altLang="zh-CN" sz="2600" dirty="0">
                <a:latin typeface="Times New Roman" panose="02020603050405020304" pitchFamily="18" charset="0"/>
              </a:rPr>
              <a:t>Push Down Automata</a:t>
            </a:r>
            <a:endParaRPr kumimoji="0" lang="en-US" altLang="zh-CN" sz="2600" dirty="0">
              <a:latin typeface="Times New Roman" panose="02020603050405020304" pitchFamily="18" charset="0"/>
            </a:endParaRPr>
          </a:p>
          <a:p>
            <a:pPr>
              <a:spcBef>
                <a:spcPct val="50000"/>
              </a:spcBef>
              <a:buClrTx/>
              <a:buSzTx/>
              <a:buFontTx/>
              <a:buNone/>
            </a:pPr>
            <a:r>
              <a:rPr kumimoji="0" lang="en-US" altLang="zh-CN" sz="2600" dirty="0">
                <a:solidFill>
                  <a:srgbClr val="3333CC"/>
                </a:solidFill>
                <a:latin typeface="Times New Roman" panose="02020603050405020304" pitchFamily="18" charset="0"/>
              </a:rPr>
              <a:t>(</a:t>
            </a:r>
            <a:r>
              <a:rPr kumimoji="0" lang="zh-CN" altLang="en-US" sz="2600" dirty="0">
                <a:solidFill>
                  <a:srgbClr val="3333CC"/>
                </a:solidFill>
                <a:latin typeface="Times New Roman" panose="02020603050405020304" pitchFamily="18" charset="0"/>
              </a:rPr>
              <a:t>补充内容：选看 包括 </a:t>
            </a:r>
            <a:r>
              <a:rPr kumimoji="0" lang="en-US" altLang="zh-CN" sz="2600" dirty="0">
                <a:solidFill>
                  <a:srgbClr val="3333CC"/>
                </a:solidFill>
                <a:latin typeface="Times New Roman" panose="02020603050405020304" pitchFamily="18" charset="0"/>
              </a:rPr>
              <a:t>23-29</a:t>
            </a:r>
            <a:r>
              <a:rPr kumimoji="0" lang="zh-CN" altLang="en-US" sz="2600" dirty="0">
                <a:solidFill>
                  <a:srgbClr val="3333CC"/>
                </a:solidFill>
                <a:latin typeface="Times New Roman" panose="02020603050405020304" pitchFamily="18" charset="0"/>
              </a:rPr>
              <a:t>页） </a:t>
            </a:r>
            <a:r>
              <a:rPr kumimoji="0" lang="zh-CN" altLang="en-US" sz="2400" dirty="0">
                <a:solidFill>
                  <a:srgbClr val="3333CC"/>
                </a:solidFill>
                <a:latin typeface="Times New Roman" panose="02020603050405020304" pitchFamily="18" charset="0"/>
                <a:hlinkClick r:id="rId1" action="ppaction://hlinksldjump"/>
              </a:rPr>
              <a:t>**</a:t>
            </a:r>
            <a:endParaRPr kumimoji="0" lang="zh-CN" altLang="en-US" sz="2400" dirty="0">
              <a:solidFill>
                <a:srgbClr val="3333CC"/>
              </a:solidFill>
              <a:latin typeface="Times New Roman" panose="02020603050405020304" pitchFamily="18" charset="0"/>
            </a:endParaRPr>
          </a:p>
        </p:txBody>
      </p:sp>
      <p:sp>
        <p:nvSpPr>
          <p:cNvPr id="27652" name="Rectangle 3"/>
          <p:cNvSpPr>
            <a:spLocks noGrp="1" noChangeArrowheads="1"/>
          </p:cNvSpPr>
          <p:nvPr>
            <p:ph type="body" idx="4294967295"/>
          </p:nvPr>
        </p:nvSpPr>
        <p:spPr>
          <a:xfrm>
            <a:off x="468313" y="1628775"/>
            <a:ext cx="8178800" cy="4824413"/>
          </a:xfrm>
        </p:spPr>
        <p:txBody>
          <a:bodyPr/>
          <a:lstStyle/>
          <a:p>
            <a:pPr eaLnBrk="1" hangingPunct="1">
              <a:lnSpc>
                <a:spcPct val="13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1   </a:t>
            </a:r>
            <a:r>
              <a:rPr lang="zh-CN" altLang="en-US" sz="2400" b="1" dirty="0">
                <a:latin typeface="Times New Roman" panose="02020603050405020304" pitchFamily="18" charset="0"/>
                <a:cs typeface="Times New Roman" panose="02020603050405020304" pitchFamily="18" charset="0"/>
              </a:rPr>
              <a:t>定义：下推自动机 </a:t>
            </a:r>
            <a:r>
              <a:rPr lang="en-US" altLang="zh-CN" sz="2400" b="1" dirty="0">
                <a:latin typeface="Times New Roman" panose="02020603050405020304" pitchFamily="18" charset="0"/>
                <a:cs typeface="Times New Roman" panose="02020603050405020304" pitchFamily="18" charset="0"/>
              </a:rPr>
              <a:t>PDA</a:t>
            </a:r>
            <a:r>
              <a:rPr lang="zh-CN" altLang="en-US" sz="2400" b="1" dirty="0">
                <a:latin typeface="Times New Roman" panose="02020603050405020304" pitchFamily="18" charset="0"/>
                <a:cs typeface="Times New Roman" panose="02020603050405020304" pitchFamily="18" charset="0"/>
              </a:rPr>
              <a:t>（等价于带有下推栈的</a:t>
            </a:r>
            <a:r>
              <a:rPr lang="en-US" altLang="zh-CN" sz="2400" b="1" dirty="0">
                <a:latin typeface="Times New Roman" panose="02020603050405020304" pitchFamily="18" charset="0"/>
                <a:cs typeface="Times New Roman" panose="02020603050405020304" pitchFamily="18" charset="0"/>
              </a:rPr>
              <a:t>FA</a:t>
            </a:r>
            <a:r>
              <a:rPr lang="zh-CN" altLang="en-US" sz="2400" b="1"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a:p>
            <a:pPr eaLnBrk="1" hangingPunct="1">
              <a:lnSpc>
                <a:spcPct val="13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PDA</a:t>
            </a:r>
            <a:r>
              <a:rPr lang="zh-CN" altLang="en-US" sz="2400" b="1" dirty="0">
                <a:latin typeface="Times New Roman" panose="02020603050405020304" pitchFamily="18" charset="0"/>
                <a:cs typeface="Times New Roman" panose="02020603050405020304" pitchFamily="18" charset="0"/>
              </a:rPr>
              <a:t>是一个六元组（</a:t>
            </a:r>
            <a:r>
              <a:rPr lang="en-US" altLang="zh-CN" sz="2400" b="1" dirty="0">
                <a:latin typeface="Times New Roman" panose="02020603050405020304" pitchFamily="18" charset="0"/>
                <a:cs typeface="Times New Roman" panose="02020603050405020304" pitchFamily="18" charset="0"/>
              </a:rPr>
              <a:t>K, Σ, </a:t>
            </a:r>
            <a:r>
              <a:rPr lang="en-US" altLang="zh-CN" sz="2400" b="1" dirty="0">
                <a:solidFill>
                  <a:srgbClr val="3333CC"/>
                </a:solidFill>
                <a:latin typeface="Times New Roman" panose="02020603050405020304" pitchFamily="18" charset="0"/>
                <a:cs typeface="Times New Roman" panose="02020603050405020304" pitchFamily="18" charset="0"/>
              </a:rPr>
              <a:t>Γ</a:t>
            </a:r>
            <a:r>
              <a:rPr lang="en-US" altLang="zh-CN" sz="2400" b="1" dirty="0">
                <a:latin typeface="Times New Roman" panose="02020603050405020304" pitchFamily="18" charset="0"/>
                <a:cs typeface="Times New Roman" panose="02020603050405020304" pitchFamily="18" charset="0"/>
              </a:rPr>
              <a:t>, f, S, Z</a:t>
            </a:r>
            <a:r>
              <a:rPr lang="en-US" altLang="zh-CN" sz="2400" b="1" baseline="-25000" dirty="0">
                <a:latin typeface="Times New Roman" panose="02020603050405020304" pitchFamily="18" charset="0"/>
                <a:cs typeface="Times New Roman" panose="02020603050405020304" pitchFamily="18" charset="0"/>
              </a:rPr>
              <a:t>0</a:t>
            </a:r>
            <a:r>
              <a:rPr lang="zh-CN" altLang="en-US" sz="2400" b="1"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a:p>
            <a:pPr eaLnBrk="1" hangingPunct="1">
              <a:lnSpc>
                <a:spcPct val="130000"/>
              </a:lnSpc>
              <a:buFont typeface="Wingdings" panose="05000000000000000000" pitchFamily="2" charset="2"/>
              <a:buNone/>
            </a:pPr>
            <a:r>
              <a:rPr lang="zh-CN" altLang="en-US" sz="2400" b="1" dirty="0">
                <a:latin typeface="Times New Roman" panose="02020603050405020304" pitchFamily="18" charset="0"/>
                <a:cs typeface="Times New Roman" panose="02020603050405020304" pitchFamily="18" charset="0"/>
              </a:rPr>
              <a:t>	 其中：</a:t>
            </a:r>
            <a:r>
              <a:rPr lang="en-US" altLang="zh-CN" sz="2400" b="1" dirty="0">
                <a:latin typeface="Times New Roman" panose="02020603050405020304" pitchFamily="18" charset="0"/>
                <a:cs typeface="Times New Roman" panose="02020603050405020304" pitchFamily="18" charset="0"/>
              </a:rPr>
              <a:t>K</a:t>
            </a:r>
            <a:r>
              <a:rPr lang="zh-CN" altLang="en-US" sz="2400" b="1" dirty="0">
                <a:latin typeface="Times New Roman" panose="02020603050405020304" pitchFamily="18" charset="0"/>
                <a:cs typeface="Times New Roman" panose="02020603050405020304" pitchFamily="18" charset="0"/>
              </a:rPr>
              <a:t>：状态的有穷非空集</a:t>
            </a:r>
            <a:endParaRPr lang="zh-CN" altLang="en-US" sz="2400" b="1" dirty="0">
              <a:latin typeface="Times New Roman" panose="02020603050405020304" pitchFamily="18" charset="0"/>
              <a:cs typeface="Times New Roman" panose="02020603050405020304" pitchFamily="18" charset="0"/>
            </a:endParaRPr>
          </a:p>
          <a:p>
            <a:pPr lvl="1" eaLnBrk="1" hangingPunct="1">
              <a:lnSpc>
                <a:spcPct val="13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Σ</a:t>
            </a:r>
            <a:r>
              <a:rPr lang="zh-CN" altLang="en-US" sz="2400" b="1" dirty="0">
                <a:latin typeface="Times New Roman" panose="02020603050405020304" pitchFamily="18" charset="0"/>
                <a:cs typeface="Times New Roman" panose="02020603050405020304" pitchFamily="18" charset="0"/>
              </a:rPr>
              <a:t>：有穷输入字母表</a:t>
            </a:r>
            <a:endParaRPr lang="zh-CN" altLang="en-US" sz="2400" b="1" dirty="0">
              <a:latin typeface="Times New Roman" panose="02020603050405020304" pitchFamily="18" charset="0"/>
              <a:cs typeface="Times New Roman" panose="02020603050405020304" pitchFamily="18" charset="0"/>
            </a:endParaRPr>
          </a:p>
          <a:p>
            <a:pPr lvl="1" eaLnBrk="1" hangingPunct="1">
              <a:lnSpc>
                <a:spcPct val="13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a:t>
            </a:r>
            <a:r>
              <a:rPr lang="en-US" altLang="zh-CN" sz="2400" b="1" dirty="0">
                <a:solidFill>
                  <a:srgbClr val="003399"/>
                </a:solidFill>
                <a:latin typeface="Times New Roman" panose="02020603050405020304" pitchFamily="18" charset="0"/>
                <a:cs typeface="Times New Roman" panose="02020603050405020304" pitchFamily="18" charset="0"/>
              </a:rPr>
              <a:t>Γ</a:t>
            </a:r>
            <a:r>
              <a:rPr lang="zh-CN" altLang="en-US" sz="2400" b="1" dirty="0">
                <a:solidFill>
                  <a:srgbClr val="003399"/>
                </a:solidFill>
                <a:latin typeface="Times New Roman" panose="02020603050405020304" pitchFamily="18" charset="0"/>
                <a:cs typeface="Times New Roman" panose="02020603050405020304" pitchFamily="18" charset="0"/>
              </a:rPr>
              <a:t>：下推字母表，即栈符号的有穷集</a:t>
            </a:r>
            <a:endParaRPr lang="zh-CN" altLang="en-US" sz="2400" b="1" dirty="0">
              <a:solidFill>
                <a:srgbClr val="003399"/>
              </a:solidFill>
              <a:latin typeface="Times New Roman" panose="02020603050405020304" pitchFamily="18" charset="0"/>
              <a:cs typeface="Times New Roman" panose="02020603050405020304" pitchFamily="18" charset="0"/>
            </a:endParaRPr>
          </a:p>
          <a:p>
            <a:pPr lvl="1" eaLnBrk="1" hangingPunct="1">
              <a:lnSpc>
                <a:spcPct val="13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f</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K× Σ</a:t>
            </a:r>
            <a:r>
              <a:rPr lang="zh-CN" altLang="en-US" sz="2400" b="1" dirty="0">
                <a:latin typeface="Times New Roman" panose="02020603050405020304" pitchFamily="18" charset="0"/>
                <a:cs typeface="Times New Roman" panose="02020603050405020304" pitchFamily="18" charset="0"/>
              </a:rPr>
              <a:t>到</a:t>
            </a:r>
            <a:r>
              <a:rPr lang="en-US" altLang="zh-CN" sz="2400" b="1" dirty="0">
                <a:latin typeface="Times New Roman" panose="02020603050405020304" pitchFamily="18" charset="0"/>
                <a:cs typeface="Times New Roman" panose="02020603050405020304" pitchFamily="18" charset="0"/>
              </a:rPr>
              <a:t>K</a:t>
            </a:r>
            <a:r>
              <a:rPr lang="zh-CN" altLang="en-US" sz="2400" b="1" dirty="0">
                <a:latin typeface="Times New Roman" panose="02020603050405020304" pitchFamily="18" charset="0"/>
                <a:cs typeface="Times New Roman" panose="02020603050405020304" pitchFamily="18" charset="0"/>
              </a:rPr>
              <a:t>的一个映射</a:t>
            </a:r>
            <a:endParaRPr lang="zh-CN" altLang="en-US" sz="2400" b="1" dirty="0">
              <a:latin typeface="Times New Roman" panose="02020603050405020304" pitchFamily="18" charset="0"/>
              <a:cs typeface="Times New Roman" panose="02020603050405020304" pitchFamily="18" charset="0"/>
            </a:endParaRPr>
          </a:p>
          <a:p>
            <a:pPr lvl="1" eaLnBrk="1" hangingPunct="1">
              <a:lnSpc>
                <a:spcPct val="13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S∈K</a:t>
            </a:r>
            <a:r>
              <a:rPr lang="zh-CN" altLang="en-US" sz="2400" b="1" dirty="0">
                <a:latin typeface="Times New Roman" panose="02020603050405020304" pitchFamily="18" charset="0"/>
                <a:cs typeface="Times New Roman" panose="02020603050405020304" pitchFamily="18" charset="0"/>
              </a:rPr>
              <a:t>是开始状态</a:t>
            </a:r>
            <a:endParaRPr lang="zh-CN" altLang="en-US" sz="2400" b="1" dirty="0">
              <a:latin typeface="Times New Roman" panose="02020603050405020304" pitchFamily="18" charset="0"/>
              <a:cs typeface="Times New Roman" panose="02020603050405020304" pitchFamily="18" charset="0"/>
            </a:endParaRPr>
          </a:p>
          <a:p>
            <a:pPr lvl="1" eaLnBrk="1" hangingPunct="1">
              <a:lnSpc>
                <a:spcPct val="130000"/>
              </a:lnSpc>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             Z0</a:t>
            </a:r>
            <a:r>
              <a:rPr lang="zh-CN" altLang="en-US" sz="2400" b="1" dirty="0">
                <a:latin typeface="Times New Roman" panose="02020603050405020304" pitchFamily="18" charset="0"/>
                <a:cs typeface="Times New Roman" panose="02020603050405020304" pitchFamily="18" charset="0"/>
              </a:rPr>
              <a:t>：栈中初始下推符号（可标记何时终止）</a:t>
            </a:r>
            <a:endParaRPr lang="zh-CN" alt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r" eaLnBrk="1" hangingPunct="1">
              <a:spcBef>
                <a:spcPct val="0"/>
              </a:spcBef>
              <a:buClrTx/>
              <a:buSzTx/>
              <a:buFontTx/>
              <a:buNone/>
            </a:pPr>
            <a:fld id="{302B97D8-EDA0-4694-8549-4A8F0A851ADF}" type="slidenum">
              <a:rPr kumimoji="0" lang="zh-CN" altLang="en-US" sz="1200" b="0">
                <a:latin typeface="Garamond" panose="02020404030301010803" pitchFamily="18" charset="0"/>
              </a:rPr>
            </a:fld>
            <a:endParaRPr kumimoji="0" lang="en-US" altLang="zh-CN" sz="1200" b="0">
              <a:latin typeface="Garamond" panose="02020404030301010803" pitchFamily="18" charset="0"/>
            </a:endParaRPr>
          </a:p>
        </p:txBody>
      </p:sp>
      <p:sp>
        <p:nvSpPr>
          <p:cNvPr id="28675" name="Text Box 2"/>
          <p:cNvSpPr txBox="1">
            <a:spLocks noChangeArrowheads="1"/>
          </p:cNvSpPr>
          <p:nvPr/>
        </p:nvSpPr>
        <p:spPr bwMode="auto">
          <a:xfrm>
            <a:off x="611188" y="333375"/>
            <a:ext cx="85328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50000"/>
              </a:spcBef>
              <a:buClrTx/>
              <a:buSzTx/>
              <a:buFontTx/>
              <a:buNone/>
            </a:pPr>
            <a:r>
              <a:rPr kumimoji="0" lang="zh-CN" altLang="en-US" sz="2600" dirty="0">
                <a:latin typeface="Times New Roman" panose="02020603050405020304" pitchFamily="18" charset="0"/>
              </a:rPr>
              <a:t>二、上下文无关语言的识别装置：</a:t>
            </a:r>
            <a:r>
              <a:rPr kumimoji="0" lang="en-US" altLang="zh-CN" sz="2600" dirty="0">
                <a:latin typeface="Times New Roman" panose="02020603050405020304" pitchFamily="18" charset="0"/>
              </a:rPr>
              <a:t>Push Down Automata</a:t>
            </a:r>
            <a:endParaRPr kumimoji="0" lang="en-US" altLang="zh-CN" sz="2600" dirty="0">
              <a:latin typeface="Times New Roman" panose="02020603050405020304" pitchFamily="18" charset="0"/>
            </a:endParaRPr>
          </a:p>
        </p:txBody>
      </p:sp>
      <p:sp>
        <p:nvSpPr>
          <p:cNvPr id="28676" name="Rectangle 3"/>
          <p:cNvSpPr>
            <a:spLocks noGrp="1" noChangeArrowheads="1"/>
          </p:cNvSpPr>
          <p:nvPr>
            <p:ph type="body" idx="4294967295"/>
          </p:nvPr>
        </p:nvSpPr>
        <p:spPr>
          <a:xfrm>
            <a:off x="395288" y="1052513"/>
            <a:ext cx="8208962" cy="5113337"/>
          </a:xfrm>
        </p:spPr>
        <p:txBody>
          <a:bodyPr/>
          <a:lstStyle/>
          <a:p>
            <a:pPr eaLnBrk="1" hangingPunct="1">
              <a:lnSpc>
                <a:spcPct val="130000"/>
              </a:lnSpc>
              <a:buFont typeface="Wingdings" panose="05000000000000000000" pitchFamily="2" charset="2"/>
              <a:buNone/>
            </a:pPr>
            <a:r>
              <a:rPr lang="zh-CN" altLang="en-US" sz="2400" b="1" dirty="0"/>
              <a:t>例</a:t>
            </a:r>
            <a:r>
              <a:rPr lang="en-US" altLang="zh-CN" sz="2400" b="1" dirty="0"/>
              <a:t>1. PDA</a:t>
            </a:r>
            <a:r>
              <a:rPr lang="zh-CN" altLang="en-US" sz="2400" b="1" dirty="0"/>
              <a:t>识别成对的括号串</a:t>
            </a:r>
            <a:r>
              <a:rPr lang="en-US" altLang="zh-CN" sz="2400" b="1" dirty="0"/>
              <a:t>,</a:t>
            </a:r>
            <a:r>
              <a:rPr lang="zh-CN" altLang="en-US" sz="2400" b="1" dirty="0"/>
              <a:t>可由  </a:t>
            </a:r>
            <a:r>
              <a:rPr lang="en-US" altLang="zh-CN" sz="2400" b="1" dirty="0"/>
              <a:t>G:  S</a:t>
            </a:r>
            <a:r>
              <a:rPr lang="en-US" altLang="zh-CN" sz="2400" b="1" dirty="0">
                <a:latin typeface="华文细黑" panose="02010600040101010101" pitchFamily="2" charset="-122"/>
                <a:sym typeface="Wingdings" panose="05000000000000000000" pitchFamily="2" charset="2"/>
              </a:rPr>
              <a:t>S(S) | </a:t>
            </a:r>
            <a:r>
              <a:rPr lang="en-US" altLang="zh-CN" sz="2400" b="1" dirty="0">
                <a:sym typeface="Wingdings" panose="05000000000000000000" pitchFamily="2" charset="2"/>
              </a:rPr>
              <a:t>ε</a:t>
            </a:r>
            <a:r>
              <a:rPr lang="zh-CN" altLang="en-US" sz="2400" b="1" dirty="0">
                <a:sym typeface="Wingdings" panose="05000000000000000000" pitchFamily="2" charset="2"/>
              </a:rPr>
              <a:t>产生。</a:t>
            </a:r>
            <a:endParaRPr lang="zh-CN" altLang="en-US" sz="2400" b="1" dirty="0">
              <a:sym typeface="Wingdings" panose="05000000000000000000" pitchFamily="2" charset="2"/>
            </a:endParaRPr>
          </a:p>
          <a:p>
            <a:pPr eaLnBrk="1" hangingPunct="1">
              <a:lnSpc>
                <a:spcPct val="140000"/>
              </a:lnSpc>
              <a:buFont typeface="Wingdings" panose="05000000000000000000" pitchFamily="2" charset="2"/>
              <a:buNone/>
            </a:pPr>
            <a:r>
              <a:rPr lang="en-US" altLang="zh-CN" sz="2400" b="1" dirty="0">
                <a:sym typeface="Wingdings" panose="05000000000000000000" pitchFamily="2" charset="2"/>
              </a:rPr>
              <a:t>(</a:t>
            </a:r>
            <a:r>
              <a:rPr lang="zh-CN" altLang="en-US" sz="2400" b="1" dirty="0">
                <a:sym typeface="Wingdings" panose="05000000000000000000" pitchFamily="2" charset="2"/>
              </a:rPr>
              <a:t>确定</a:t>
            </a:r>
            <a:r>
              <a:rPr lang="en-US" altLang="zh-CN" sz="2400" b="1" dirty="0">
                <a:sym typeface="Wingdings" panose="05000000000000000000" pitchFamily="2" charset="2"/>
              </a:rPr>
              <a:t>)PDA</a:t>
            </a:r>
            <a:r>
              <a:rPr lang="zh-CN" altLang="en-US" sz="2400" b="1" dirty="0">
                <a:sym typeface="Wingdings" panose="05000000000000000000" pitchFamily="2" charset="2"/>
              </a:rPr>
              <a:t>定义如下：</a:t>
            </a:r>
            <a:endParaRPr lang="zh-CN" altLang="en-US" sz="2400" b="1" dirty="0">
              <a:sym typeface="Wingdings" panose="05000000000000000000" pitchFamily="2" charset="2"/>
            </a:endParaRPr>
          </a:p>
          <a:p>
            <a:pPr eaLnBrk="1" hangingPunct="1">
              <a:lnSpc>
                <a:spcPct val="140000"/>
              </a:lnSpc>
              <a:buFont typeface="Wingdings" panose="05000000000000000000" pitchFamily="2" charset="2"/>
              <a:buNone/>
            </a:pPr>
            <a:r>
              <a:rPr lang="en-US" altLang="zh-CN" sz="2400" b="1" dirty="0">
                <a:sym typeface="Wingdings" panose="05000000000000000000" pitchFamily="2" charset="2"/>
              </a:rPr>
              <a:t>        M = ( {A},  {“(”, “)</a:t>
            </a:r>
            <a:r>
              <a:rPr lang="zh-CN" altLang="en-US" sz="2400" b="1" dirty="0">
                <a:sym typeface="Wingdings" panose="05000000000000000000" pitchFamily="2" charset="2"/>
              </a:rPr>
              <a:t>”</a:t>
            </a:r>
            <a:r>
              <a:rPr lang="en-US" altLang="zh-CN" sz="2400" b="1" dirty="0">
                <a:sym typeface="Wingdings" panose="05000000000000000000" pitchFamily="2" charset="2"/>
              </a:rPr>
              <a:t>},  {0, </a:t>
            </a:r>
            <a:r>
              <a:rPr lang="en-US" altLang="zh-CN" sz="2400" b="1" dirty="0"/>
              <a:t>I)</a:t>
            </a:r>
            <a:r>
              <a:rPr lang="en-US" altLang="zh-CN" sz="2400" b="1" dirty="0">
                <a:sym typeface="Wingdings" panose="05000000000000000000" pitchFamily="2" charset="2"/>
              </a:rPr>
              <a:t>},  </a:t>
            </a:r>
            <a:r>
              <a:rPr lang="en-US" altLang="zh-CN" sz="2400" b="1" dirty="0"/>
              <a:t>f,  {A}, I)</a:t>
            </a:r>
            <a:endParaRPr lang="en-US" altLang="zh-CN" sz="2400" b="1" dirty="0"/>
          </a:p>
          <a:p>
            <a:pPr eaLnBrk="1" hangingPunct="1">
              <a:lnSpc>
                <a:spcPct val="140000"/>
              </a:lnSpc>
              <a:buFont typeface="Wingdings" panose="05000000000000000000" pitchFamily="2" charset="2"/>
              <a:buNone/>
            </a:pPr>
            <a:r>
              <a:rPr lang="zh-CN" altLang="en-US" sz="2400" b="1" dirty="0"/>
              <a:t>其中：</a:t>
            </a:r>
            <a:endParaRPr lang="zh-CN" altLang="en-US" sz="2400" b="1" dirty="0"/>
          </a:p>
          <a:p>
            <a:pPr eaLnBrk="1" hangingPunct="1">
              <a:lnSpc>
                <a:spcPct val="140000"/>
              </a:lnSpc>
              <a:buFont typeface="Wingdings" panose="05000000000000000000" pitchFamily="2" charset="2"/>
              <a:buNone/>
            </a:pPr>
            <a:r>
              <a:rPr lang="en-US" altLang="zh-CN" sz="2400" b="1" dirty="0"/>
              <a:t>		(1) </a:t>
            </a:r>
            <a:r>
              <a:rPr lang="zh-CN" altLang="en-US" sz="2400" b="1" dirty="0"/>
              <a:t> </a:t>
            </a:r>
            <a:r>
              <a:rPr lang="en-US" altLang="zh-CN" sz="2400" b="1" dirty="0"/>
              <a:t>f ( A,I,“(</a:t>
            </a:r>
            <a:r>
              <a:rPr lang="zh-CN" altLang="en-US" sz="2400" b="1" dirty="0"/>
              <a:t>” </a:t>
            </a:r>
            <a:r>
              <a:rPr lang="en-US" altLang="zh-CN" sz="2400" b="1" dirty="0"/>
              <a:t>) =(A, I0)</a:t>
            </a:r>
            <a:endParaRPr lang="en-US" altLang="zh-CN" sz="2400" b="1" dirty="0"/>
          </a:p>
          <a:p>
            <a:pPr eaLnBrk="1" hangingPunct="1">
              <a:lnSpc>
                <a:spcPct val="140000"/>
              </a:lnSpc>
              <a:buFont typeface="Wingdings" panose="05000000000000000000" pitchFamily="2" charset="2"/>
              <a:buNone/>
            </a:pPr>
            <a:r>
              <a:rPr lang="en-US" altLang="zh-CN" sz="2400" b="1" dirty="0"/>
              <a:t>		(2)  f ( A,0,”(” ) =(A, 00)</a:t>
            </a:r>
            <a:endParaRPr lang="en-US" altLang="zh-CN" sz="2400" b="1" dirty="0"/>
          </a:p>
          <a:p>
            <a:pPr eaLnBrk="1" hangingPunct="1">
              <a:lnSpc>
                <a:spcPct val="140000"/>
              </a:lnSpc>
              <a:buFont typeface="Wingdings" panose="05000000000000000000" pitchFamily="2" charset="2"/>
              <a:buNone/>
            </a:pPr>
            <a:r>
              <a:rPr lang="en-US" altLang="zh-CN" sz="2400" b="1" dirty="0"/>
              <a:t>		(3)  f ( A,0,”)” ) =(A, ε)</a:t>
            </a:r>
            <a:endParaRPr lang="en-US" altLang="zh-CN" sz="2400" b="1" dirty="0"/>
          </a:p>
          <a:p>
            <a:pPr eaLnBrk="1" hangingPunct="1">
              <a:lnSpc>
                <a:spcPct val="140000"/>
              </a:lnSpc>
              <a:buFont typeface="Wingdings" panose="05000000000000000000" pitchFamily="2" charset="2"/>
              <a:buNone/>
            </a:pPr>
            <a:r>
              <a:rPr lang="en-US" altLang="zh-CN" sz="2400" b="1" dirty="0"/>
              <a:t>		(4)   f ( A, I, ε) =(A, ε)</a:t>
            </a:r>
            <a:endParaRPr lang="zh-CN" altLang="en-US" sz="24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r" eaLnBrk="1" hangingPunct="1">
              <a:spcBef>
                <a:spcPct val="0"/>
              </a:spcBef>
              <a:buClrTx/>
              <a:buSzTx/>
              <a:buFontTx/>
              <a:buNone/>
            </a:pPr>
            <a:fld id="{F9E4F7D0-BA95-4C5A-BEC1-2BC61DFF818E}" type="slidenum">
              <a:rPr kumimoji="0" lang="zh-CN" altLang="en-US" sz="1200" b="0">
                <a:latin typeface="Garamond" panose="02020404030301010803" pitchFamily="18" charset="0"/>
              </a:rPr>
            </a:fld>
            <a:endParaRPr kumimoji="0" lang="en-US" altLang="zh-CN" sz="1200" b="0">
              <a:latin typeface="Garamond" panose="02020404030301010803" pitchFamily="18" charset="0"/>
            </a:endParaRPr>
          </a:p>
        </p:txBody>
      </p:sp>
      <p:sp>
        <p:nvSpPr>
          <p:cNvPr id="29699" name="Text Box 2"/>
          <p:cNvSpPr txBox="1">
            <a:spLocks noChangeArrowheads="1"/>
          </p:cNvSpPr>
          <p:nvPr/>
        </p:nvSpPr>
        <p:spPr bwMode="auto">
          <a:xfrm>
            <a:off x="611188" y="333375"/>
            <a:ext cx="85328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50000"/>
              </a:spcBef>
              <a:buClrTx/>
              <a:buSzTx/>
              <a:buFontTx/>
              <a:buNone/>
            </a:pPr>
            <a:r>
              <a:rPr kumimoji="0" lang="zh-CN" altLang="en-US" sz="2600" b="0">
                <a:latin typeface="Times New Roman" panose="02020603050405020304" pitchFamily="18" charset="0"/>
              </a:rPr>
              <a:t>二、</a:t>
            </a:r>
            <a:r>
              <a:rPr kumimoji="0" lang="zh-CN" altLang="en-US" sz="2600">
                <a:latin typeface="Times New Roman" panose="02020603050405020304" pitchFamily="18" charset="0"/>
              </a:rPr>
              <a:t>上下文无关语言</a:t>
            </a:r>
            <a:r>
              <a:rPr kumimoji="0" lang="en-US" altLang="zh-CN" sz="2600">
                <a:latin typeface="Times New Roman" panose="02020603050405020304" pitchFamily="18" charset="0"/>
              </a:rPr>
              <a:t>CFL</a:t>
            </a:r>
            <a:r>
              <a:rPr kumimoji="0" lang="zh-CN" altLang="en-US" sz="2600">
                <a:latin typeface="Times New Roman" panose="02020603050405020304" pitchFamily="18" charset="0"/>
              </a:rPr>
              <a:t>的识别装置：</a:t>
            </a:r>
            <a:r>
              <a:rPr kumimoji="0" lang="en-US" altLang="zh-CN" sz="2600">
                <a:latin typeface="Times New Roman" panose="02020603050405020304" pitchFamily="18" charset="0"/>
              </a:rPr>
              <a:t>PDA</a:t>
            </a:r>
            <a:endParaRPr kumimoji="0" lang="en-US" altLang="zh-CN" sz="2600">
              <a:latin typeface="Times New Roman" panose="02020603050405020304" pitchFamily="18" charset="0"/>
            </a:endParaRPr>
          </a:p>
        </p:txBody>
      </p:sp>
      <p:sp>
        <p:nvSpPr>
          <p:cNvPr id="29700" name="Rectangle 4"/>
          <p:cNvSpPr>
            <a:spLocks noChangeArrowheads="1"/>
          </p:cNvSpPr>
          <p:nvPr/>
        </p:nvSpPr>
        <p:spPr bwMode="auto">
          <a:xfrm>
            <a:off x="539750" y="981075"/>
            <a:ext cx="8147050"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marL="0" indent="0" eaLnBrk="1" hangingPunct="1">
              <a:lnSpc>
                <a:spcPct val="150000"/>
              </a:lnSpc>
              <a:buFont typeface="Wingdings" panose="05000000000000000000" pitchFamily="2" charset="2"/>
              <a:buNone/>
            </a:pPr>
            <a:r>
              <a:rPr kumimoji="0" lang="en-US" altLang="zh-CN" sz="2600" dirty="0"/>
              <a:t>CFL</a:t>
            </a:r>
            <a:r>
              <a:rPr kumimoji="0" lang="zh-CN" altLang="en-US" sz="2600" dirty="0"/>
              <a:t>有一种等价的自动机记号，即“</a:t>
            </a:r>
            <a:r>
              <a:rPr kumimoji="0" lang="zh-CN" altLang="en-US" sz="2600" dirty="0">
                <a:solidFill>
                  <a:srgbClr val="FF0000"/>
                </a:solidFill>
              </a:rPr>
              <a:t>下推自动机</a:t>
            </a:r>
            <a:r>
              <a:rPr kumimoji="0" lang="zh-CN" altLang="en-US" sz="2600" dirty="0"/>
              <a:t>”。它描述并且只描述所有的</a:t>
            </a:r>
            <a:r>
              <a:rPr kumimoji="0" lang="en-US" altLang="zh-CN" sz="2600" dirty="0"/>
              <a:t>CFL</a:t>
            </a:r>
            <a:r>
              <a:rPr kumimoji="0" lang="zh-CN" altLang="en-US" sz="2600" dirty="0"/>
              <a:t>，作为一种语言的定义机制是非常有用的（它与</a:t>
            </a:r>
            <a:r>
              <a:rPr kumimoji="0" lang="en-US" altLang="zh-CN" sz="2600" dirty="0"/>
              <a:t>CFG</a:t>
            </a:r>
            <a:r>
              <a:rPr kumimoji="0" lang="zh-CN" altLang="en-US" sz="2600" dirty="0"/>
              <a:t>等价性）</a:t>
            </a:r>
            <a:endParaRPr kumimoji="0" lang="zh-CN" altLang="en-US" sz="2600" dirty="0"/>
          </a:p>
        </p:txBody>
      </p:sp>
      <p:graphicFrame>
        <p:nvGraphicFramePr>
          <p:cNvPr id="502789" name="Group 5"/>
          <p:cNvGraphicFramePr>
            <a:graphicFrameLocks noGrp="1"/>
          </p:cNvGraphicFramePr>
          <p:nvPr/>
        </p:nvGraphicFramePr>
        <p:xfrm>
          <a:off x="2916238" y="3284538"/>
          <a:ext cx="4038600" cy="504825"/>
        </p:xfrm>
        <a:graphic>
          <a:graphicData uri="http://schemas.openxmlformats.org/drawingml/2006/table">
            <a:tbl>
              <a:tblPr/>
              <a:tblGrid>
                <a:gridCol w="808037"/>
                <a:gridCol w="808038"/>
                <a:gridCol w="806450"/>
                <a:gridCol w="808037"/>
                <a:gridCol w="808038"/>
              </a:tblGrid>
              <a:tr h="504825">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 (</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 )</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02803" name="Rectangle 19"/>
          <p:cNvSpPr>
            <a:spLocks noChangeArrowheads="1"/>
          </p:cNvSpPr>
          <p:nvPr/>
        </p:nvSpPr>
        <p:spPr bwMode="auto">
          <a:xfrm>
            <a:off x="3200545" y="4382294"/>
            <a:ext cx="1152525" cy="504825"/>
          </a:xfrm>
          <a:prstGeom prst="rect">
            <a:avLst/>
          </a:prstGeom>
          <a:solidFill>
            <a:schemeClr val="bg1"/>
          </a:solidFill>
          <a:ln w="9525" algn="ctr">
            <a:solidFill>
              <a:schemeClr val="tx1"/>
            </a:solidFill>
            <a:miter lim="800000"/>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2000">
                <a:latin typeface="Times New Roman" panose="02020603050405020304" pitchFamily="18" charset="0"/>
              </a:rPr>
              <a:t>控制</a:t>
            </a:r>
            <a:endParaRPr kumimoji="0" lang="zh-CN" altLang="en-US" sz="2000">
              <a:latin typeface="Times New Roman" panose="02020603050405020304" pitchFamily="18" charset="0"/>
            </a:endParaRPr>
          </a:p>
        </p:txBody>
      </p:sp>
      <p:grpSp>
        <p:nvGrpSpPr>
          <p:cNvPr id="2" name="Group 20"/>
          <p:cNvGrpSpPr/>
          <p:nvPr/>
        </p:nvGrpSpPr>
        <p:grpSpPr bwMode="auto">
          <a:xfrm>
            <a:off x="1835150" y="4005263"/>
            <a:ext cx="649288" cy="1584325"/>
            <a:chOff x="1156" y="2523"/>
            <a:chExt cx="409" cy="998"/>
          </a:xfrm>
        </p:grpSpPr>
        <p:sp>
          <p:nvSpPr>
            <p:cNvPr id="29720" name="Rectangle 21"/>
            <p:cNvSpPr>
              <a:spLocks noChangeArrowheads="1"/>
            </p:cNvSpPr>
            <p:nvPr/>
          </p:nvSpPr>
          <p:spPr bwMode="auto">
            <a:xfrm>
              <a:off x="1156" y="3158"/>
              <a:ext cx="409" cy="363"/>
            </a:xfrm>
            <a:prstGeom prst="rect">
              <a:avLst/>
            </a:prstGeom>
            <a:solidFill>
              <a:schemeClr val="bg1"/>
            </a:solidFill>
            <a:ln w="9525" algn="ctr">
              <a:solidFill>
                <a:schemeClr val="tx1"/>
              </a:solidFill>
              <a:miter lim="800000"/>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endParaRPr kumimoji="0" lang="zh-CN" altLang="en-US" sz="2400">
                <a:latin typeface="Times New Roman" panose="02020603050405020304" pitchFamily="18" charset="0"/>
              </a:endParaRPr>
            </a:p>
          </p:txBody>
        </p:sp>
        <p:sp>
          <p:nvSpPr>
            <p:cNvPr id="29721" name="Line 22"/>
            <p:cNvSpPr>
              <a:spLocks noChangeShapeType="1"/>
            </p:cNvSpPr>
            <p:nvPr/>
          </p:nvSpPr>
          <p:spPr bwMode="auto">
            <a:xfrm flipV="1">
              <a:off x="1156" y="2523"/>
              <a:ext cx="0" cy="63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29722" name="Line 23"/>
            <p:cNvSpPr>
              <a:spLocks noChangeShapeType="1"/>
            </p:cNvSpPr>
            <p:nvPr/>
          </p:nvSpPr>
          <p:spPr bwMode="auto">
            <a:xfrm flipV="1">
              <a:off x="1565" y="2523"/>
              <a:ext cx="0" cy="63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502808" name="Text Box 24"/>
          <p:cNvSpPr txBox="1">
            <a:spLocks noChangeArrowheads="1"/>
          </p:cNvSpPr>
          <p:nvPr/>
        </p:nvSpPr>
        <p:spPr bwMode="auto">
          <a:xfrm>
            <a:off x="1979613" y="5084763"/>
            <a:ext cx="28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400">
                <a:latin typeface="Times New Roman" panose="02020603050405020304" pitchFamily="18" charset="0"/>
              </a:rPr>
              <a:t>I</a:t>
            </a:r>
            <a:endParaRPr kumimoji="0" lang="en-US" altLang="zh-CN" sz="2400">
              <a:latin typeface="Times New Roman" panose="02020603050405020304" pitchFamily="18" charset="0"/>
            </a:endParaRPr>
          </a:p>
        </p:txBody>
      </p:sp>
      <p:cxnSp>
        <p:nvCxnSpPr>
          <p:cNvPr id="502810" name="AutoShape 26"/>
          <p:cNvCxnSpPr>
            <a:cxnSpLocks noChangeShapeType="1"/>
            <a:stCxn id="502803" idx="2"/>
            <a:endCxn id="29720" idx="3"/>
          </p:cNvCxnSpPr>
          <p:nvPr/>
        </p:nvCxnSpPr>
        <p:spPr bwMode="auto">
          <a:xfrm rot="5400000">
            <a:off x="2923454" y="4448103"/>
            <a:ext cx="414339" cy="1292370"/>
          </a:xfrm>
          <a:prstGeom prst="curvedConnector2">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9" name="AutoShape 26"/>
          <p:cNvCxnSpPr>
            <a:cxnSpLocks noChangeShapeType="1"/>
          </p:cNvCxnSpPr>
          <p:nvPr/>
        </p:nvCxnSpPr>
        <p:spPr bwMode="auto">
          <a:xfrm flipH="1" flipV="1">
            <a:off x="2910178" y="3817937"/>
            <a:ext cx="866630" cy="564357"/>
          </a:xfrm>
          <a:prstGeom prst="curvedConnector2">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2789"/>
                                        </p:tgtEl>
                                        <p:attrNameLst>
                                          <p:attrName>style.visibility</p:attrName>
                                        </p:attrNameLst>
                                      </p:cBhvr>
                                      <p:to>
                                        <p:strVal val="visible"/>
                                      </p:to>
                                    </p:set>
                                    <p:animEffect transition="in" filter="fade">
                                      <p:cBhvr>
                                        <p:cTn id="7" dur="500"/>
                                        <p:tgtEl>
                                          <p:spTgt spid="50278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2803"/>
                                        </p:tgtEl>
                                        <p:attrNameLst>
                                          <p:attrName>style.visibility</p:attrName>
                                        </p:attrNameLst>
                                      </p:cBhvr>
                                      <p:to>
                                        <p:strVal val="visible"/>
                                      </p:to>
                                    </p:set>
                                    <p:animEffect transition="in" filter="fade">
                                      <p:cBhvr>
                                        <p:cTn id="10" dur="500"/>
                                        <p:tgtEl>
                                          <p:spTgt spid="502803"/>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02808"/>
                                        </p:tgtEl>
                                        <p:attrNameLst>
                                          <p:attrName>style.visibility</p:attrName>
                                        </p:attrNameLst>
                                      </p:cBhvr>
                                      <p:to>
                                        <p:strVal val="visible"/>
                                      </p:to>
                                    </p:set>
                                    <p:animEffect transition="in" filter="fade">
                                      <p:cBhvr>
                                        <p:cTn id="16" dur="500"/>
                                        <p:tgtEl>
                                          <p:spTgt spid="502808"/>
                                        </p:tgtEl>
                                      </p:cBhvr>
                                    </p:animEffect>
                                  </p:childTnLst>
                                </p:cTn>
                              </p:par>
                              <p:par>
                                <p:cTn id="17" presetID="10" presetClass="entr" presetSubtype="0" fill="hold" nodeType="withEffect">
                                  <p:stCondLst>
                                    <p:cond delay="0"/>
                                  </p:stCondLst>
                                  <p:childTnLst>
                                    <p:set>
                                      <p:cBhvr>
                                        <p:cTn id="18" dur="1" fill="hold">
                                          <p:stCondLst>
                                            <p:cond delay="0"/>
                                          </p:stCondLst>
                                        </p:cTn>
                                        <p:tgtEl>
                                          <p:spTgt spid="502810"/>
                                        </p:tgtEl>
                                        <p:attrNameLst>
                                          <p:attrName>style.visibility</p:attrName>
                                        </p:attrNameLst>
                                      </p:cBhvr>
                                      <p:to>
                                        <p:strVal val="visible"/>
                                      </p:to>
                                    </p:set>
                                    <p:animEffect transition="in" filter="fade">
                                      <p:cBhvr>
                                        <p:cTn id="19" dur="500"/>
                                        <p:tgtEl>
                                          <p:spTgt spid="502810"/>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803" grpId="0" animBg="1"/>
      <p:bldP spid="50280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r" eaLnBrk="1" hangingPunct="1">
              <a:spcBef>
                <a:spcPct val="0"/>
              </a:spcBef>
              <a:buClrTx/>
              <a:buSzTx/>
              <a:buFontTx/>
              <a:buNone/>
            </a:pPr>
            <a:fld id="{71E9866A-B687-4967-82D1-9ED84ADB97D4}" type="slidenum">
              <a:rPr kumimoji="0" lang="zh-CN" altLang="en-US" sz="1200" b="0">
                <a:latin typeface="Garamond" panose="02020404030301010803" pitchFamily="18" charset="0"/>
              </a:rPr>
            </a:fld>
            <a:endParaRPr kumimoji="0" lang="en-US" altLang="zh-CN" sz="1200" b="0">
              <a:latin typeface="Garamond" panose="02020404030301010803" pitchFamily="18" charset="0"/>
            </a:endParaRPr>
          </a:p>
        </p:txBody>
      </p:sp>
      <p:sp>
        <p:nvSpPr>
          <p:cNvPr id="30723" name="Rectangle 3"/>
          <p:cNvSpPr>
            <a:spLocks noGrp="1" noChangeArrowheads="1"/>
          </p:cNvSpPr>
          <p:nvPr>
            <p:ph type="body" idx="4294967295"/>
          </p:nvPr>
        </p:nvSpPr>
        <p:spPr>
          <a:xfrm>
            <a:off x="457200" y="260350"/>
            <a:ext cx="8218488" cy="5329238"/>
          </a:xfrm>
        </p:spPr>
        <p:txBody>
          <a:bodyPr/>
          <a:lstStyle/>
          <a:p>
            <a:pPr eaLnBrk="1" hangingPunct="1">
              <a:lnSpc>
                <a:spcPct val="135000"/>
              </a:lnSpc>
              <a:spcAft>
                <a:spcPct val="5000"/>
              </a:spcAft>
            </a:pPr>
            <a:r>
              <a:rPr lang="zh-CN" altLang="en-US" sz="2000" b="1" dirty="0"/>
              <a:t>例</a:t>
            </a:r>
            <a:r>
              <a:rPr lang="en-US" altLang="zh-CN" sz="2000" b="1" dirty="0"/>
              <a:t>2. </a:t>
            </a:r>
            <a:r>
              <a:rPr lang="zh-CN" altLang="en-US" sz="2000" b="1" dirty="0"/>
              <a:t>识别语言</a:t>
            </a:r>
            <a:r>
              <a:rPr lang="en-US" altLang="zh-CN" sz="2000" b="1" dirty="0"/>
              <a:t>{XX</a:t>
            </a:r>
            <a:r>
              <a:rPr lang="en-US" altLang="zh-CN" sz="2000" b="1" baseline="30000" dirty="0"/>
              <a:t>-1</a:t>
            </a:r>
            <a:r>
              <a:rPr lang="en-US" altLang="zh-CN" sz="2000" b="1" dirty="0"/>
              <a:t> | X ∈{0, 1}</a:t>
            </a:r>
            <a:r>
              <a:rPr lang="en-US" altLang="zh-CN" sz="2000" b="1" baseline="30000" dirty="0"/>
              <a:t>*</a:t>
            </a:r>
            <a:r>
              <a:rPr lang="en-US" altLang="zh-CN" sz="2000" b="1" dirty="0"/>
              <a:t>}, X</a:t>
            </a:r>
            <a:r>
              <a:rPr lang="en-US" altLang="zh-CN" sz="2000" b="1" baseline="30000" dirty="0"/>
              <a:t>-1</a:t>
            </a:r>
            <a:r>
              <a:rPr lang="en-US" altLang="zh-CN" sz="2000" b="1" dirty="0"/>
              <a:t>: X</a:t>
            </a:r>
            <a:r>
              <a:rPr lang="zh-CN" altLang="en-US" sz="2000" b="1" dirty="0"/>
              <a:t>的逆串</a:t>
            </a:r>
            <a:endParaRPr lang="zh-CN" altLang="en-US" sz="2000" b="1" dirty="0"/>
          </a:p>
          <a:p>
            <a:pPr eaLnBrk="1" hangingPunct="1">
              <a:lnSpc>
                <a:spcPct val="135000"/>
              </a:lnSpc>
              <a:spcAft>
                <a:spcPct val="5000"/>
              </a:spcAft>
              <a:buFont typeface="Wingdings" panose="05000000000000000000" pitchFamily="2" charset="2"/>
              <a:buNone/>
            </a:pPr>
            <a:r>
              <a:rPr lang="zh-CN" altLang="en-US" sz="2000" b="1" dirty="0"/>
              <a:t>由下列文法产生：</a:t>
            </a:r>
            <a:r>
              <a:rPr lang="en-US" altLang="zh-CN" sz="2000" b="1" dirty="0"/>
              <a:t>S </a:t>
            </a:r>
            <a:r>
              <a:rPr lang="en-US" altLang="zh-CN" sz="2000" b="1" dirty="0">
                <a:sym typeface="Wingdings" panose="05000000000000000000" pitchFamily="2" charset="2"/>
              </a:rPr>
              <a:t>0S0 | 1S1 | ε</a:t>
            </a:r>
            <a:endParaRPr lang="en-US" altLang="zh-CN" sz="2000" b="1" dirty="0">
              <a:sym typeface="Wingdings" panose="05000000000000000000" pitchFamily="2" charset="2"/>
            </a:endParaRPr>
          </a:p>
          <a:p>
            <a:pPr eaLnBrk="1" hangingPunct="1">
              <a:lnSpc>
                <a:spcPct val="135000"/>
              </a:lnSpc>
              <a:spcAft>
                <a:spcPct val="5000"/>
              </a:spcAft>
              <a:buFont typeface="Wingdings" panose="05000000000000000000" pitchFamily="2" charset="2"/>
              <a:buNone/>
            </a:pPr>
            <a:r>
              <a:rPr lang="en-US" altLang="zh-CN" sz="2000" b="1" dirty="0">
                <a:sym typeface="Wingdings" panose="05000000000000000000" pitchFamily="2" charset="2"/>
              </a:rPr>
              <a:t>PDA</a:t>
            </a:r>
            <a:r>
              <a:rPr lang="zh-CN" altLang="en-US" sz="2000" b="1" dirty="0">
                <a:sym typeface="Wingdings" panose="05000000000000000000" pitchFamily="2" charset="2"/>
              </a:rPr>
              <a:t>（该</a:t>
            </a:r>
            <a:r>
              <a:rPr lang="en-US" altLang="zh-CN" sz="2000" b="1" dirty="0">
                <a:sym typeface="Wingdings" panose="05000000000000000000" pitchFamily="2" charset="2"/>
              </a:rPr>
              <a:t>PDA</a:t>
            </a:r>
            <a:r>
              <a:rPr lang="zh-CN" altLang="en-US" sz="2000" b="1" dirty="0">
                <a:sym typeface="Wingdings" panose="05000000000000000000" pitchFamily="2" charset="2"/>
              </a:rPr>
              <a:t>是不确定</a:t>
            </a:r>
            <a:r>
              <a:rPr lang="en-US" altLang="zh-CN" sz="2000" b="1" dirty="0">
                <a:sym typeface="Wingdings" panose="05000000000000000000" pitchFamily="2" charset="2"/>
              </a:rPr>
              <a:t>PDA</a:t>
            </a:r>
            <a:r>
              <a:rPr lang="zh-CN" altLang="en-US" sz="2000" b="1" dirty="0">
                <a:sym typeface="Wingdings" panose="05000000000000000000" pitchFamily="2" charset="2"/>
              </a:rPr>
              <a:t>）如下定义：</a:t>
            </a:r>
            <a:r>
              <a:rPr lang="en-US" altLang="zh-CN" sz="2000" b="1" dirty="0">
                <a:sym typeface="Wingdings" panose="05000000000000000000" pitchFamily="2" charset="2"/>
              </a:rPr>
              <a:t>M=({A,B}, {0,1}, {I,0,1}, f, A, I)</a:t>
            </a:r>
            <a:endParaRPr lang="en-US" altLang="zh-CN" sz="2000" b="1" dirty="0">
              <a:sym typeface="Wingdings" panose="05000000000000000000" pitchFamily="2" charset="2"/>
            </a:endParaRPr>
          </a:p>
          <a:p>
            <a:pPr eaLnBrk="1" hangingPunct="1">
              <a:lnSpc>
                <a:spcPct val="135000"/>
              </a:lnSpc>
              <a:spcAft>
                <a:spcPct val="5000"/>
              </a:spcAft>
              <a:buFont typeface="Wingdings" panose="05000000000000000000" pitchFamily="2" charset="2"/>
              <a:buNone/>
            </a:pPr>
            <a:r>
              <a:rPr lang="zh-CN" altLang="en-US" sz="2000" b="1" dirty="0">
                <a:sym typeface="Wingdings" panose="05000000000000000000" pitchFamily="2" charset="2"/>
              </a:rPr>
              <a:t>其中：  </a:t>
            </a:r>
            <a:r>
              <a:rPr lang="en-US" altLang="zh-CN" sz="2000" b="1" dirty="0">
                <a:sym typeface="Wingdings" panose="05000000000000000000" pitchFamily="2" charset="2"/>
              </a:rPr>
              <a:t>(1)  f(A, I, 0)={(A ,I0)}</a:t>
            </a:r>
            <a:endParaRPr lang="en-US" altLang="zh-CN" sz="2000" b="1" dirty="0">
              <a:sym typeface="Wingdings" panose="05000000000000000000" pitchFamily="2" charset="2"/>
            </a:endParaRPr>
          </a:p>
          <a:p>
            <a:pPr eaLnBrk="1" hangingPunct="1">
              <a:lnSpc>
                <a:spcPct val="135000"/>
              </a:lnSpc>
              <a:spcAft>
                <a:spcPct val="5000"/>
              </a:spcAft>
              <a:buFont typeface="Wingdings" panose="05000000000000000000" pitchFamily="2" charset="2"/>
              <a:buNone/>
            </a:pPr>
            <a:r>
              <a:rPr lang="en-US" altLang="zh-CN" sz="2000" b="1" dirty="0">
                <a:sym typeface="Wingdings" panose="05000000000000000000" pitchFamily="2" charset="2"/>
              </a:rPr>
              <a:t> 	 	(2)  f(A, I, 1)={(A, I1)}</a:t>
            </a:r>
            <a:endParaRPr lang="en-US" altLang="zh-CN" sz="2000" b="1" dirty="0">
              <a:sym typeface="Wingdings" panose="05000000000000000000" pitchFamily="2" charset="2"/>
            </a:endParaRPr>
          </a:p>
          <a:p>
            <a:pPr eaLnBrk="1" hangingPunct="1">
              <a:lnSpc>
                <a:spcPct val="135000"/>
              </a:lnSpc>
              <a:spcAft>
                <a:spcPct val="5000"/>
              </a:spcAft>
              <a:buFont typeface="Wingdings" panose="05000000000000000000" pitchFamily="2" charset="2"/>
              <a:buNone/>
            </a:pPr>
            <a:r>
              <a:rPr lang="en-US" altLang="zh-CN" sz="2000" b="1" dirty="0">
                <a:sym typeface="Wingdings" panose="05000000000000000000" pitchFamily="2" charset="2"/>
              </a:rPr>
              <a:t>     	(3)  f(A, 0, 1)={(A, 01)}            (4) f(A, 1, 0)={(A, 10)}</a:t>
            </a:r>
            <a:endParaRPr lang="en-US" altLang="zh-CN" sz="2000" b="1" dirty="0">
              <a:sym typeface="Wingdings" panose="05000000000000000000" pitchFamily="2" charset="2"/>
            </a:endParaRPr>
          </a:p>
          <a:p>
            <a:pPr eaLnBrk="1" hangingPunct="1">
              <a:lnSpc>
                <a:spcPct val="135000"/>
              </a:lnSpc>
              <a:spcAft>
                <a:spcPct val="5000"/>
              </a:spcAft>
              <a:buFont typeface="Wingdings" panose="05000000000000000000" pitchFamily="2" charset="2"/>
              <a:buNone/>
            </a:pPr>
            <a:r>
              <a:rPr lang="en-US" altLang="zh-CN" sz="2000" b="1" dirty="0">
                <a:sym typeface="Wingdings" panose="05000000000000000000" pitchFamily="2" charset="2"/>
              </a:rPr>
              <a:t>		(5) f(A,0,0)={(A,00), (B, ε)}     (6) f(A, 1, 1)={(A, 11),  (B, ε)} </a:t>
            </a:r>
            <a:endParaRPr lang="en-US" altLang="zh-CN" sz="2000" b="1" dirty="0">
              <a:sym typeface="Wingdings" panose="05000000000000000000" pitchFamily="2" charset="2"/>
            </a:endParaRPr>
          </a:p>
          <a:p>
            <a:pPr eaLnBrk="1" hangingPunct="1">
              <a:lnSpc>
                <a:spcPct val="135000"/>
              </a:lnSpc>
              <a:spcAft>
                <a:spcPct val="5000"/>
              </a:spcAft>
              <a:buFont typeface="Wingdings" panose="05000000000000000000" pitchFamily="2" charset="2"/>
              <a:buNone/>
            </a:pPr>
            <a:r>
              <a:rPr lang="en-US" altLang="zh-CN" sz="2000" b="1" dirty="0">
                <a:sym typeface="Wingdings" panose="05000000000000000000" pitchFamily="2" charset="2"/>
              </a:rPr>
              <a:t>	   	(7)  f(B, 0, 0)={(B, ε)} </a:t>
            </a:r>
            <a:endParaRPr lang="en-US" altLang="zh-CN" sz="2000" b="1" dirty="0">
              <a:sym typeface="Wingdings" panose="05000000000000000000" pitchFamily="2" charset="2"/>
            </a:endParaRPr>
          </a:p>
          <a:p>
            <a:pPr eaLnBrk="1" hangingPunct="1">
              <a:lnSpc>
                <a:spcPct val="135000"/>
              </a:lnSpc>
              <a:spcAft>
                <a:spcPct val="5000"/>
              </a:spcAft>
              <a:buFont typeface="Wingdings" panose="05000000000000000000" pitchFamily="2" charset="2"/>
              <a:buNone/>
            </a:pPr>
            <a:r>
              <a:rPr lang="en-US" altLang="zh-CN" sz="2000" b="1" dirty="0">
                <a:sym typeface="Wingdings" panose="05000000000000000000" pitchFamily="2" charset="2"/>
              </a:rPr>
              <a:t> 		(8)  f(B, 1, 1)={(B, ε)} </a:t>
            </a:r>
            <a:endParaRPr lang="en-US" altLang="zh-CN" sz="2000" b="1" dirty="0">
              <a:sym typeface="Wingdings" panose="05000000000000000000" pitchFamily="2" charset="2"/>
            </a:endParaRPr>
          </a:p>
          <a:p>
            <a:pPr eaLnBrk="1" hangingPunct="1">
              <a:lnSpc>
                <a:spcPct val="135000"/>
              </a:lnSpc>
              <a:spcAft>
                <a:spcPct val="5000"/>
              </a:spcAft>
              <a:buFont typeface="Wingdings" panose="05000000000000000000" pitchFamily="2" charset="2"/>
              <a:buNone/>
            </a:pPr>
            <a:r>
              <a:rPr lang="en-US" altLang="zh-CN" sz="2000" b="1" dirty="0">
                <a:sym typeface="Wingdings" panose="05000000000000000000" pitchFamily="2" charset="2"/>
              </a:rPr>
              <a:t>		(9)  f(B, I, ε)={(B, ε)} </a:t>
            </a:r>
            <a:endParaRPr lang="en-US" altLang="zh-CN" sz="2000" b="1" dirty="0">
              <a:sym typeface="Wingdings" panose="05000000000000000000" pitchFamily="2" charset="2"/>
            </a:endParaRPr>
          </a:p>
          <a:p>
            <a:pPr eaLnBrk="1" hangingPunct="1">
              <a:lnSpc>
                <a:spcPct val="135000"/>
              </a:lnSpc>
              <a:spcAft>
                <a:spcPct val="5000"/>
              </a:spcAft>
              <a:buFont typeface="Wingdings" panose="05000000000000000000" pitchFamily="2" charset="2"/>
              <a:buNone/>
            </a:pPr>
            <a:r>
              <a:rPr lang="en-US" altLang="zh-CN" sz="2000" b="1" dirty="0">
                <a:sym typeface="Wingdings" panose="05000000000000000000" pitchFamily="2" charset="2"/>
              </a:rPr>
              <a:t>		(10)  f(A, I, ε)={(A, ε)} </a:t>
            </a:r>
            <a:endParaRPr lang="en-US" altLang="zh-CN" sz="2000" b="1" dirty="0">
              <a:sym typeface="Wingdings" panose="05000000000000000000" pitchFamily="2" charset="2"/>
            </a:endParaRPr>
          </a:p>
        </p:txBody>
      </p:sp>
      <p:sp>
        <p:nvSpPr>
          <p:cNvPr id="30724" name="Text Box 5"/>
          <p:cNvSpPr txBox="1">
            <a:spLocks noChangeArrowheads="1"/>
          </p:cNvSpPr>
          <p:nvPr/>
        </p:nvSpPr>
        <p:spPr bwMode="auto">
          <a:xfrm>
            <a:off x="395288" y="5734050"/>
            <a:ext cx="8569325" cy="87312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lnSpc>
                <a:spcPct val="150000"/>
              </a:lnSpc>
              <a:buFont typeface="Wingdings" panose="05000000000000000000" pitchFamily="2" charset="2"/>
              <a:buNone/>
            </a:pPr>
            <a:r>
              <a:rPr kumimoji="0" lang="zh-CN" altLang="en-US" sz="1800">
                <a:latin typeface="Times New Roman" panose="02020603050405020304" pitchFamily="18" charset="0"/>
              </a:rPr>
              <a:t>状态</a:t>
            </a:r>
            <a:r>
              <a:rPr kumimoji="0" lang="en-US" altLang="zh-CN" sz="1800">
                <a:latin typeface="Times New Roman" panose="02020603050405020304" pitchFamily="18" charset="0"/>
              </a:rPr>
              <a:t>A</a:t>
            </a:r>
            <a:r>
              <a:rPr kumimoji="0" lang="zh-CN" altLang="en-US" sz="1800">
                <a:latin typeface="Times New Roman" panose="02020603050405020304" pitchFamily="18" charset="0"/>
              </a:rPr>
              <a:t>对应读串的前一半，状态</a:t>
            </a:r>
            <a:r>
              <a:rPr kumimoji="0" lang="en-US" altLang="zh-CN" sz="1800">
                <a:latin typeface="Times New Roman" panose="02020603050405020304" pitchFamily="18" charset="0"/>
              </a:rPr>
              <a:t>B</a:t>
            </a:r>
            <a:r>
              <a:rPr kumimoji="0" lang="zh-CN" altLang="en-US" sz="1800">
                <a:latin typeface="Times New Roman" panose="02020603050405020304" pitchFamily="18" charset="0"/>
              </a:rPr>
              <a:t>对应读串的后一半。读前一半时，将所读符号置于栈顶；读后一半时，边读边与栈顶符号比较，相等则移掉栈顶符号，否则出错。</a:t>
            </a:r>
            <a:endParaRPr kumimoji="0" lang="zh-CN" altLang="en-US" sz="1800">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r" eaLnBrk="1" hangingPunct="1">
              <a:spcBef>
                <a:spcPct val="0"/>
              </a:spcBef>
              <a:buClrTx/>
              <a:buSzTx/>
              <a:buFontTx/>
              <a:buNone/>
            </a:pPr>
            <a:fld id="{FF3D6D8B-A7A3-47B5-8865-B50C9A558B47}" type="slidenum">
              <a:rPr kumimoji="0" lang="zh-CN" altLang="en-US" sz="1200" b="0">
                <a:latin typeface="Garamond" panose="02020404030301010803" pitchFamily="18" charset="0"/>
              </a:rPr>
            </a:fld>
            <a:endParaRPr kumimoji="0" lang="en-US" altLang="zh-CN" sz="1200" b="0">
              <a:latin typeface="Garamond" panose="02020404030301010803" pitchFamily="18" charset="0"/>
            </a:endParaRPr>
          </a:p>
        </p:txBody>
      </p:sp>
      <p:sp>
        <p:nvSpPr>
          <p:cNvPr id="31747" name="Text Box 2"/>
          <p:cNvSpPr txBox="1">
            <a:spLocks noChangeArrowheads="1"/>
          </p:cNvSpPr>
          <p:nvPr/>
        </p:nvSpPr>
        <p:spPr bwMode="auto">
          <a:xfrm>
            <a:off x="611188" y="333375"/>
            <a:ext cx="85328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50000"/>
              </a:spcBef>
              <a:buClrTx/>
              <a:buSzTx/>
              <a:buFontTx/>
              <a:buNone/>
            </a:pPr>
            <a:r>
              <a:rPr kumimoji="0" lang="zh-CN" altLang="en-US" sz="2600" b="0">
                <a:latin typeface="Times New Roman" panose="02020603050405020304" pitchFamily="18" charset="0"/>
              </a:rPr>
              <a:t>二、</a:t>
            </a:r>
            <a:r>
              <a:rPr kumimoji="0" lang="zh-CN" altLang="en-US" sz="2600">
                <a:latin typeface="Times New Roman" panose="02020603050405020304" pitchFamily="18" charset="0"/>
              </a:rPr>
              <a:t>上下文无关语言的识别装置：</a:t>
            </a:r>
            <a:r>
              <a:rPr kumimoji="0" lang="en-US" altLang="zh-CN" sz="2600">
                <a:latin typeface="Times New Roman" panose="02020603050405020304" pitchFamily="18" charset="0"/>
              </a:rPr>
              <a:t>Push Down Automata</a:t>
            </a:r>
            <a:endParaRPr kumimoji="0" lang="en-US" altLang="zh-CN" sz="2600">
              <a:latin typeface="Times New Roman" panose="02020603050405020304" pitchFamily="18" charset="0"/>
            </a:endParaRPr>
          </a:p>
        </p:txBody>
      </p:sp>
      <p:sp>
        <p:nvSpPr>
          <p:cNvPr id="31748" name="Rectangle 3"/>
          <p:cNvSpPr>
            <a:spLocks noGrp="1" noChangeArrowheads="1"/>
          </p:cNvSpPr>
          <p:nvPr>
            <p:ph type="body" idx="4294967295"/>
          </p:nvPr>
        </p:nvSpPr>
        <p:spPr>
          <a:xfrm>
            <a:off x="395288" y="1268413"/>
            <a:ext cx="8208962" cy="4897437"/>
          </a:xfrm>
        </p:spPr>
        <p:txBody>
          <a:bodyPr/>
          <a:lstStyle/>
          <a:p>
            <a:pPr eaLnBrk="1" hangingPunct="1">
              <a:lnSpc>
                <a:spcPct val="130000"/>
              </a:lnSpc>
              <a:buFont typeface="Wingdings" panose="05000000000000000000" pitchFamily="2" charset="2"/>
              <a:buNone/>
            </a:pPr>
            <a:r>
              <a:rPr lang="en-US" altLang="zh-CN" sz="2600" b="1" dirty="0">
                <a:solidFill>
                  <a:srgbClr val="003399"/>
                </a:solidFill>
              </a:rPr>
              <a:t>   2. </a:t>
            </a:r>
            <a:r>
              <a:rPr lang="zh-CN" altLang="en-US" sz="2600" b="1" dirty="0">
                <a:solidFill>
                  <a:srgbClr val="003399"/>
                </a:solidFill>
              </a:rPr>
              <a:t>定理</a:t>
            </a:r>
            <a:endParaRPr lang="zh-CN" altLang="en-US" sz="2600" b="1" dirty="0">
              <a:solidFill>
                <a:srgbClr val="003399"/>
              </a:solidFill>
            </a:endParaRPr>
          </a:p>
          <a:p>
            <a:pPr marL="803275" lvl="1" indent="-803275" eaLnBrk="1" hangingPunct="1">
              <a:lnSpc>
                <a:spcPct val="150000"/>
              </a:lnSpc>
              <a:buFont typeface="Wingdings" panose="05000000000000000000" pitchFamily="2" charset="2"/>
              <a:buNone/>
              <a:tabLst>
                <a:tab pos="1080770" algn="l"/>
              </a:tabLst>
            </a:pPr>
            <a:r>
              <a:rPr lang="en-US" altLang="zh-CN" b="1" dirty="0"/>
              <a:t>(1)</a:t>
            </a:r>
            <a:r>
              <a:rPr lang="zh-CN" altLang="en-US" b="1" dirty="0"/>
              <a:t>每一个</a:t>
            </a:r>
            <a:r>
              <a:rPr lang="en-US" altLang="zh-CN" b="1" dirty="0"/>
              <a:t>CFG</a:t>
            </a:r>
            <a:r>
              <a:rPr lang="zh-CN" altLang="en-US" b="1" dirty="0"/>
              <a:t>，都对应一个</a:t>
            </a:r>
            <a:r>
              <a:rPr lang="en-US" altLang="zh-CN" b="1" dirty="0"/>
              <a:t>PDA M</a:t>
            </a:r>
            <a:r>
              <a:rPr lang="zh-CN" altLang="en-US" b="1" dirty="0"/>
              <a:t>，使</a:t>
            </a:r>
            <a:r>
              <a:rPr lang="en-US" altLang="zh-CN" b="1" dirty="0"/>
              <a:t>L(M)=L(G)</a:t>
            </a:r>
            <a:endParaRPr lang="en-US" altLang="zh-CN" b="1" dirty="0"/>
          </a:p>
          <a:p>
            <a:pPr marL="176530" lvl="1" indent="-176530" eaLnBrk="1" hangingPunct="1">
              <a:lnSpc>
                <a:spcPct val="150000"/>
              </a:lnSpc>
              <a:buFont typeface="Wingdings" panose="05000000000000000000" pitchFamily="2" charset="2"/>
              <a:buNone/>
            </a:pPr>
            <a:r>
              <a:rPr lang="en-US" altLang="zh-CN" b="1" dirty="0"/>
              <a:t>(2)</a:t>
            </a:r>
            <a:r>
              <a:rPr lang="zh-CN" altLang="en-US" b="1" dirty="0"/>
              <a:t>存在一个</a:t>
            </a:r>
            <a:r>
              <a:rPr lang="en-US" altLang="zh-CN" b="1" dirty="0"/>
              <a:t>PDA</a:t>
            </a:r>
            <a:r>
              <a:rPr lang="zh-CN" altLang="en-US" b="1" dirty="0"/>
              <a:t>，它识别的语言不能被任何确定的</a:t>
            </a:r>
            <a:r>
              <a:rPr lang="en-US" altLang="zh-CN" b="1" dirty="0"/>
              <a:t>PDA</a:t>
            </a:r>
            <a:r>
              <a:rPr lang="zh-CN" altLang="en-US" b="1" dirty="0"/>
              <a:t>识别。</a:t>
            </a:r>
            <a:endParaRPr lang="zh-CN" altLang="en-US" b="1" dirty="0"/>
          </a:p>
          <a:p>
            <a:pPr marL="176530" indent="-176530" eaLnBrk="1" hangingPunct="1">
              <a:lnSpc>
                <a:spcPct val="150000"/>
              </a:lnSpc>
              <a:buFont typeface="Wingdings" panose="05000000000000000000" pitchFamily="2" charset="2"/>
              <a:buNone/>
            </a:pPr>
            <a:r>
              <a:rPr lang="zh-CN" altLang="en-US" sz="2600" b="1" dirty="0"/>
              <a:t>  归纳：对上下文无关语言的分析，并不总是能以确定的方式进行，需要回溯。</a:t>
            </a:r>
            <a:endParaRPr lang="zh-CN" altLang="en-US" sz="2600" b="1" dirty="0">
              <a:sym typeface="Wingdings" panose="05000000000000000000" pitchFamily="2" charset="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r" eaLnBrk="1" hangingPunct="1">
              <a:spcBef>
                <a:spcPct val="0"/>
              </a:spcBef>
              <a:buClrTx/>
              <a:buSzTx/>
              <a:buFontTx/>
              <a:buNone/>
            </a:pPr>
            <a:fld id="{6D61ABF0-12C9-4024-AEB8-5206C49C01DF}" type="slidenum">
              <a:rPr kumimoji="0" lang="zh-CN" altLang="en-US" sz="1200" b="0">
                <a:latin typeface="Garamond" panose="02020404030301010803" pitchFamily="18" charset="0"/>
              </a:rPr>
            </a:fld>
            <a:endParaRPr kumimoji="0" lang="en-US" altLang="zh-CN" sz="1200" b="0">
              <a:latin typeface="Garamond" panose="02020404030301010803" pitchFamily="18" charset="0"/>
            </a:endParaRPr>
          </a:p>
        </p:txBody>
      </p:sp>
      <p:sp>
        <p:nvSpPr>
          <p:cNvPr id="32771" name="Text Box 2"/>
          <p:cNvSpPr txBox="1">
            <a:spLocks noChangeArrowheads="1"/>
          </p:cNvSpPr>
          <p:nvPr/>
        </p:nvSpPr>
        <p:spPr bwMode="auto">
          <a:xfrm>
            <a:off x="611188" y="333375"/>
            <a:ext cx="85328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50000"/>
              </a:spcBef>
              <a:buClrTx/>
              <a:buSzTx/>
              <a:buFontTx/>
              <a:buNone/>
            </a:pPr>
            <a:r>
              <a:rPr kumimoji="0" lang="zh-CN" altLang="en-US" sz="2600" b="0">
                <a:latin typeface="Times New Roman" panose="02020603050405020304" pitchFamily="18" charset="0"/>
              </a:rPr>
              <a:t>二、</a:t>
            </a:r>
            <a:r>
              <a:rPr kumimoji="0" lang="zh-CN" altLang="en-US" sz="2600">
                <a:latin typeface="Times New Roman" panose="02020603050405020304" pitchFamily="18" charset="0"/>
              </a:rPr>
              <a:t>上下文无关语言的识别装置：</a:t>
            </a:r>
            <a:r>
              <a:rPr kumimoji="0" lang="en-US" altLang="zh-CN" sz="2600">
                <a:latin typeface="Times New Roman" panose="02020603050405020304" pitchFamily="18" charset="0"/>
              </a:rPr>
              <a:t>Push Down Automata</a:t>
            </a:r>
            <a:endParaRPr kumimoji="0" lang="en-US" altLang="zh-CN" sz="2600">
              <a:latin typeface="Times New Roman" panose="02020603050405020304" pitchFamily="18" charset="0"/>
            </a:endParaRPr>
          </a:p>
        </p:txBody>
      </p:sp>
      <p:sp>
        <p:nvSpPr>
          <p:cNvPr id="32772" name="Rectangle 3"/>
          <p:cNvSpPr>
            <a:spLocks noGrp="1" noChangeArrowheads="1"/>
          </p:cNvSpPr>
          <p:nvPr>
            <p:ph type="body" idx="4294967295"/>
          </p:nvPr>
        </p:nvSpPr>
        <p:spPr>
          <a:xfrm>
            <a:off x="395288" y="981075"/>
            <a:ext cx="8208962" cy="5184775"/>
          </a:xfrm>
        </p:spPr>
        <p:txBody>
          <a:bodyPr/>
          <a:lstStyle/>
          <a:p>
            <a:pPr eaLnBrk="1" hangingPunct="1">
              <a:lnSpc>
                <a:spcPct val="130000"/>
              </a:lnSpc>
              <a:buFont typeface="Wingdings" panose="05000000000000000000" pitchFamily="2" charset="2"/>
              <a:buNone/>
            </a:pPr>
            <a:r>
              <a:rPr lang="en-US" altLang="zh-CN" sz="2800" b="1" dirty="0"/>
              <a:t>   </a:t>
            </a:r>
            <a:r>
              <a:rPr lang="zh-CN" altLang="en-US" sz="2800" b="1" dirty="0">
                <a:solidFill>
                  <a:schemeClr val="tx2"/>
                </a:solidFill>
              </a:rPr>
              <a:t>小 结</a:t>
            </a:r>
            <a:endParaRPr lang="zh-CN" altLang="en-US" sz="2800" b="1" dirty="0">
              <a:solidFill>
                <a:schemeClr val="tx2"/>
              </a:solidFill>
            </a:endParaRPr>
          </a:p>
          <a:p>
            <a:pPr eaLnBrk="1" hangingPunct="1">
              <a:lnSpc>
                <a:spcPct val="130000"/>
              </a:lnSpc>
              <a:buFont typeface="Wingdings" panose="05000000000000000000" pitchFamily="2" charset="2"/>
              <a:buNone/>
            </a:pPr>
            <a:r>
              <a:rPr lang="en-US" altLang="zh-CN" sz="2800" b="1" dirty="0"/>
              <a:t> 1.</a:t>
            </a:r>
            <a:r>
              <a:rPr lang="zh-CN" altLang="en-US" sz="2800" b="1" dirty="0"/>
              <a:t>能够进行确定分析的语言称为</a:t>
            </a:r>
            <a:r>
              <a:rPr lang="zh-CN" altLang="en-US" sz="2800" b="1" dirty="0">
                <a:solidFill>
                  <a:srgbClr val="FF0000"/>
                </a:solidFill>
              </a:rPr>
              <a:t>确定语言。</a:t>
            </a:r>
            <a:endParaRPr lang="zh-CN" altLang="en-US" sz="2800" b="1" dirty="0">
              <a:solidFill>
                <a:srgbClr val="FF0000"/>
              </a:solidFill>
            </a:endParaRPr>
          </a:p>
          <a:p>
            <a:pPr lvl="1" eaLnBrk="1" hangingPunct="1">
              <a:lnSpc>
                <a:spcPct val="140000"/>
              </a:lnSpc>
            </a:pPr>
            <a:r>
              <a:rPr lang="zh-CN" altLang="en-US" sz="2800" b="1" dirty="0"/>
              <a:t>大多数的编程语言是确定的</a:t>
            </a:r>
            <a:endParaRPr lang="zh-CN" altLang="en-US" sz="2800" b="1" dirty="0"/>
          </a:p>
          <a:p>
            <a:pPr lvl="1" eaLnBrk="1" hangingPunct="1">
              <a:lnSpc>
                <a:spcPct val="140000"/>
              </a:lnSpc>
            </a:pPr>
            <a:r>
              <a:rPr lang="zh-CN" altLang="en-US" sz="2800" b="1" dirty="0"/>
              <a:t>语法分析的任务：有效地模拟</a:t>
            </a:r>
            <a:r>
              <a:rPr lang="en-US" altLang="zh-CN" sz="2800" b="1" dirty="0"/>
              <a:t>PDA</a:t>
            </a:r>
            <a:endParaRPr lang="zh-CN" altLang="en-US" sz="2800" b="1" dirty="0">
              <a:solidFill>
                <a:srgbClr val="FF0000"/>
              </a:solidFill>
            </a:endParaRPr>
          </a:p>
          <a:p>
            <a:pPr marL="268605" indent="-268605" eaLnBrk="1" hangingPunct="1">
              <a:lnSpc>
                <a:spcPct val="140000"/>
              </a:lnSpc>
              <a:buFont typeface="Wingdings" panose="05000000000000000000" pitchFamily="2" charset="2"/>
              <a:buNone/>
            </a:pPr>
            <a:r>
              <a:rPr lang="en-US" altLang="zh-CN" sz="2800" b="1" dirty="0"/>
              <a:t>2.</a:t>
            </a:r>
            <a:r>
              <a:rPr lang="zh-CN" altLang="en-US" sz="2800" b="1" dirty="0"/>
              <a:t>固有歧义的语言：就是根本不存在非歧义文法的语言。</a:t>
            </a:r>
            <a:endParaRPr lang="zh-CN" altLang="en-US" sz="28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r" eaLnBrk="1" hangingPunct="1">
              <a:spcBef>
                <a:spcPct val="0"/>
              </a:spcBef>
              <a:buClrTx/>
              <a:buSzTx/>
              <a:buFontTx/>
              <a:buNone/>
            </a:pPr>
            <a:fld id="{F5048AF8-3F76-4981-97DF-ACEB0061E015}" type="slidenum">
              <a:rPr kumimoji="0" lang="zh-CN" altLang="en-US" sz="1200" b="0">
                <a:latin typeface="Garamond" panose="02020404030301010803" pitchFamily="18" charset="0"/>
              </a:rPr>
            </a:fld>
            <a:endParaRPr kumimoji="0" lang="en-US" altLang="zh-CN" sz="1200" b="0">
              <a:latin typeface="Garamond" panose="02020404030301010803" pitchFamily="18" charset="0"/>
            </a:endParaRPr>
          </a:p>
        </p:txBody>
      </p:sp>
      <p:sp>
        <p:nvSpPr>
          <p:cNvPr id="33795" name="Text Box 2"/>
          <p:cNvSpPr txBox="1">
            <a:spLocks noChangeArrowheads="1"/>
          </p:cNvSpPr>
          <p:nvPr/>
        </p:nvSpPr>
        <p:spPr bwMode="auto">
          <a:xfrm>
            <a:off x="611188" y="333375"/>
            <a:ext cx="85328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50000"/>
              </a:spcBef>
              <a:buClrTx/>
              <a:buSzTx/>
              <a:buFontTx/>
              <a:buNone/>
            </a:pPr>
            <a:r>
              <a:rPr kumimoji="0" lang="zh-CN" altLang="en-US" sz="2600" b="0">
                <a:latin typeface="Times New Roman" panose="02020603050405020304" pitchFamily="18" charset="0"/>
              </a:rPr>
              <a:t>二、</a:t>
            </a:r>
            <a:r>
              <a:rPr kumimoji="0" lang="zh-CN" altLang="en-US" sz="2600">
                <a:latin typeface="Times New Roman" panose="02020603050405020304" pitchFamily="18" charset="0"/>
              </a:rPr>
              <a:t>上下文无关语言的识别装置：</a:t>
            </a:r>
            <a:r>
              <a:rPr kumimoji="0" lang="en-US" altLang="zh-CN" sz="2600">
                <a:latin typeface="Times New Roman" panose="02020603050405020304" pitchFamily="18" charset="0"/>
              </a:rPr>
              <a:t>Push Down Automata</a:t>
            </a:r>
            <a:endParaRPr kumimoji="0" lang="en-US" altLang="zh-CN" sz="2600">
              <a:latin typeface="Times New Roman" panose="02020603050405020304" pitchFamily="18" charset="0"/>
            </a:endParaRPr>
          </a:p>
        </p:txBody>
      </p:sp>
      <p:sp>
        <p:nvSpPr>
          <p:cNvPr id="33796" name="Rectangle 3"/>
          <p:cNvSpPr>
            <a:spLocks noGrp="1" noChangeArrowheads="1"/>
          </p:cNvSpPr>
          <p:nvPr>
            <p:ph type="body" idx="4294967295"/>
          </p:nvPr>
        </p:nvSpPr>
        <p:spPr>
          <a:xfrm>
            <a:off x="395288" y="981075"/>
            <a:ext cx="8208962" cy="5184775"/>
          </a:xfrm>
        </p:spPr>
        <p:txBody>
          <a:bodyPr/>
          <a:lstStyle/>
          <a:p>
            <a:pPr lvl="1" eaLnBrk="1" hangingPunct="1">
              <a:lnSpc>
                <a:spcPct val="140000"/>
              </a:lnSpc>
              <a:buFont typeface="Wingdings" panose="05000000000000000000" pitchFamily="2" charset="2"/>
              <a:buNone/>
            </a:pPr>
            <a:r>
              <a:rPr lang="en-US" altLang="zh-CN" sz="2800" b="1" dirty="0"/>
              <a:t>3 . </a:t>
            </a:r>
            <a:r>
              <a:rPr lang="zh-CN" altLang="en-US" sz="2800" b="1" dirty="0"/>
              <a:t>文法的非歧义性是不可判定的</a:t>
            </a:r>
            <a:endParaRPr lang="zh-CN" altLang="en-US" sz="2800" b="1" dirty="0"/>
          </a:p>
          <a:p>
            <a:pPr lvl="1" eaLnBrk="1" hangingPunct="1">
              <a:lnSpc>
                <a:spcPct val="140000"/>
              </a:lnSpc>
            </a:pPr>
            <a:r>
              <a:rPr lang="zh-CN" altLang="en-US" sz="2800" b="1" dirty="0"/>
              <a:t>只有文法是非歧义的，语法分析才可唯一进行</a:t>
            </a:r>
            <a:endParaRPr lang="zh-CN" altLang="en-US" sz="2800" b="1" dirty="0"/>
          </a:p>
          <a:p>
            <a:pPr lvl="1" eaLnBrk="1" hangingPunct="1">
              <a:lnSpc>
                <a:spcPct val="140000"/>
              </a:lnSpc>
            </a:pPr>
            <a:r>
              <a:rPr lang="zh-CN" altLang="en-US" sz="2800" b="1" dirty="0"/>
              <a:t>虽然不存在算法能在有穷步内确定任意文法是否歧义，但对某些具体文法存在判定算法</a:t>
            </a:r>
            <a:endParaRPr lang="zh-CN" altLang="en-US" sz="2800" b="1" dirty="0"/>
          </a:p>
          <a:p>
            <a:pPr marL="268605" lvl="2" indent="0" eaLnBrk="1" hangingPunct="1">
              <a:lnSpc>
                <a:spcPct val="140000"/>
              </a:lnSpc>
              <a:buNone/>
            </a:pPr>
            <a:r>
              <a:rPr lang="zh-CN" altLang="en-US" sz="2800" b="1" dirty="0"/>
              <a:t>如：</a:t>
            </a:r>
            <a:r>
              <a:rPr lang="en-US" altLang="zh-CN" sz="2800" b="1" dirty="0"/>
              <a:t>LL</a:t>
            </a:r>
            <a:r>
              <a:rPr lang="zh-CN" altLang="en-US" sz="2800" b="1" dirty="0"/>
              <a:t>文法和</a:t>
            </a:r>
            <a:r>
              <a:rPr lang="en-US" altLang="zh-CN" sz="2800" b="1" dirty="0"/>
              <a:t>LR</a:t>
            </a:r>
            <a:r>
              <a:rPr lang="zh-CN" altLang="en-US" sz="2800" b="1" dirty="0"/>
              <a:t>文法，可证是非歧义文法，并且存在算法，能检查一文法是否是</a:t>
            </a:r>
            <a:r>
              <a:rPr lang="en-US" altLang="zh-CN" sz="2800" b="1" dirty="0"/>
              <a:t>LL</a:t>
            </a:r>
            <a:r>
              <a:rPr lang="zh-CN" altLang="en-US" sz="2800" b="1" dirty="0"/>
              <a:t>或</a:t>
            </a:r>
            <a:r>
              <a:rPr lang="en-US" altLang="zh-CN" sz="2800" b="1" dirty="0"/>
              <a:t>LR</a:t>
            </a:r>
            <a:r>
              <a:rPr lang="zh-CN" altLang="en-US" sz="2800" b="1" dirty="0"/>
              <a:t>文法</a:t>
            </a:r>
            <a:endParaRPr lang="zh-CN" altLang="en-US" sz="2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7D138562-F117-49EF-A454-8D98CE91AAEC}"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5123" name="Text Box 5"/>
          <p:cNvSpPr txBox="1">
            <a:spLocks noChangeArrowheads="1"/>
          </p:cNvSpPr>
          <p:nvPr/>
        </p:nvSpPr>
        <p:spPr bwMode="auto">
          <a:xfrm>
            <a:off x="503238" y="2133600"/>
            <a:ext cx="8640762"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lnSpc>
                <a:spcPct val="120000"/>
              </a:lnSpc>
              <a:spcBef>
                <a:spcPct val="0"/>
              </a:spcBef>
              <a:spcAft>
                <a:spcPct val="20000"/>
              </a:spcAft>
              <a:buClrTx/>
              <a:buSzTx/>
              <a:buFontTx/>
              <a:buNone/>
            </a:pPr>
            <a:r>
              <a:rPr kumimoji="0" lang="en-US" altLang="zh-CN" sz="2800" dirty="0">
                <a:latin typeface="华文细黑" panose="02010600040101010101" pitchFamily="2" charset="-122"/>
              </a:rPr>
              <a:t>(1)</a:t>
            </a:r>
            <a:r>
              <a:rPr kumimoji="0" lang="zh-CN" altLang="en-US" sz="2800" dirty="0">
                <a:latin typeface="华文细黑" panose="02010600040101010101" pitchFamily="2" charset="-122"/>
              </a:rPr>
              <a:t>根据词法分析器提供的单词流，为语法正确</a:t>
            </a:r>
            <a:endParaRPr kumimoji="0" lang="en-US" altLang="zh-CN" sz="2800" dirty="0">
              <a:latin typeface="华文细黑" panose="02010600040101010101" pitchFamily="2" charset="-122"/>
            </a:endParaRPr>
          </a:p>
          <a:p>
            <a:pPr eaLnBrk="1" hangingPunct="1">
              <a:lnSpc>
                <a:spcPct val="120000"/>
              </a:lnSpc>
              <a:spcBef>
                <a:spcPct val="0"/>
              </a:spcBef>
              <a:spcAft>
                <a:spcPct val="20000"/>
              </a:spcAft>
              <a:buClrTx/>
              <a:buSzTx/>
              <a:buFontTx/>
              <a:buNone/>
            </a:pPr>
            <a:r>
              <a:rPr kumimoji="0" lang="zh-CN" altLang="en-US" sz="2800" dirty="0">
                <a:latin typeface="华文细黑" panose="02010600040101010101" pitchFamily="2" charset="-122"/>
              </a:rPr>
              <a:t>的输入构造分析树（或语法树）。</a:t>
            </a:r>
            <a:endParaRPr kumimoji="0" lang="zh-CN" altLang="en-US" sz="2800" dirty="0">
              <a:latin typeface="华文细黑" panose="02010600040101010101" pitchFamily="2" charset="-122"/>
            </a:endParaRPr>
          </a:p>
          <a:p>
            <a:pPr eaLnBrk="1" hangingPunct="1">
              <a:lnSpc>
                <a:spcPct val="120000"/>
              </a:lnSpc>
              <a:spcBef>
                <a:spcPct val="0"/>
              </a:spcBef>
              <a:spcAft>
                <a:spcPct val="20000"/>
              </a:spcAft>
              <a:buClrTx/>
              <a:buSzTx/>
              <a:buFontTx/>
              <a:buNone/>
            </a:pPr>
            <a:r>
              <a:rPr kumimoji="0" lang="en-US" altLang="zh-CN" sz="2800" dirty="0">
                <a:latin typeface="华文细黑" panose="02010600040101010101" pitchFamily="2" charset="-122"/>
              </a:rPr>
              <a:t>(2)</a:t>
            </a:r>
            <a:r>
              <a:rPr kumimoji="0" lang="zh-CN" altLang="en-US" sz="2800" dirty="0">
                <a:latin typeface="华文细黑" panose="02010600040101010101" pitchFamily="2" charset="-122"/>
              </a:rPr>
              <a:t>检查输入中的语法错误，并调用出错处理器</a:t>
            </a:r>
            <a:endParaRPr kumimoji="0" lang="en-US" altLang="zh-CN" sz="2800" dirty="0">
              <a:latin typeface="华文细黑" panose="02010600040101010101" pitchFamily="2" charset="-122"/>
            </a:endParaRPr>
          </a:p>
          <a:p>
            <a:pPr eaLnBrk="1" hangingPunct="1">
              <a:lnSpc>
                <a:spcPct val="120000"/>
              </a:lnSpc>
              <a:spcBef>
                <a:spcPct val="0"/>
              </a:spcBef>
              <a:spcAft>
                <a:spcPct val="20000"/>
              </a:spcAft>
              <a:buClrTx/>
              <a:buSzTx/>
              <a:buFontTx/>
              <a:buNone/>
            </a:pPr>
            <a:r>
              <a:rPr kumimoji="0" lang="zh-CN" altLang="en-US" sz="2800" dirty="0">
                <a:latin typeface="华文细黑" panose="02010600040101010101" pitchFamily="2" charset="-122"/>
              </a:rPr>
              <a:t>进行适当处理。 </a:t>
            </a:r>
            <a:endParaRPr kumimoji="0" lang="zh-CN" altLang="en-US" sz="2800" dirty="0">
              <a:latin typeface="华文细黑" panose="02010600040101010101" pitchFamily="2" charset="-122"/>
            </a:endParaRPr>
          </a:p>
        </p:txBody>
      </p:sp>
      <p:sp>
        <p:nvSpPr>
          <p:cNvPr id="7172" name="Rectangle 8"/>
          <p:cNvSpPr>
            <a:spLocks noGrp="1" noChangeArrowheads="1"/>
          </p:cNvSpPr>
          <p:nvPr>
            <p:ph type="title"/>
          </p:nvPr>
        </p:nvSpPr>
        <p:spPr>
          <a:xfrm>
            <a:off x="684213" y="333375"/>
            <a:ext cx="7632700" cy="647700"/>
          </a:xfrm>
        </p:spPr>
        <p:txBody>
          <a:bodyPr/>
          <a:lstStyle/>
          <a:p>
            <a:pPr eaLnBrk="1" hangingPunct="1"/>
            <a:r>
              <a:rPr kumimoji="1" lang="en-US" altLang="zh-CN" sz="3600" b="1">
                <a:solidFill>
                  <a:srgbClr val="0000CC"/>
                </a:solidFill>
              </a:rPr>
              <a:t>5.1  </a:t>
            </a:r>
            <a:r>
              <a:rPr kumimoji="1" lang="zh-CN" altLang="en-US" sz="3600" b="1">
                <a:solidFill>
                  <a:srgbClr val="0000CC"/>
                </a:solidFill>
              </a:rPr>
              <a:t>语法分析概述</a:t>
            </a:r>
            <a:endParaRPr kumimoji="1" lang="zh-CN" altLang="en-US" sz="3600" b="1">
              <a:solidFill>
                <a:srgbClr val="0000CC"/>
              </a:solidFill>
            </a:endParaRPr>
          </a:p>
        </p:txBody>
      </p:sp>
      <p:sp>
        <p:nvSpPr>
          <p:cNvPr id="7173" name="Text Box 9"/>
          <p:cNvSpPr txBox="1">
            <a:spLocks noChangeArrowheads="1"/>
          </p:cNvSpPr>
          <p:nvPr/>
        </p:nvSpPr>
        <p:spPr bwMode="auto">
          <a:xfrm>
            <a:off x="684213" y="1149350"/>
            <a:ext cx="86407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SzTx/>
              <a:buFontTx/>
              <a:buNone/>
            </a:pPr>
            <a:r>
              <a:rPr lang="en-US" altLang="zh-CN" sz="2800">
                <a:solidFill>
                  <a:schemeClr val="tx2"/>
                </a:solidFill>
                <a:latin typeface="华文细黑" panose="02010600040101010101" pitchFamily="2" charset="-122"/>
              </a:rPr>
              <a:t>1.</a:t>
            </a:r>
            <a:r>
              <a:rPr lang="zh-CN" altLang="en-US" sz="2800">
                <a:solidFill>
                  <a:schemeClr val="tx2"/>
                </a:solidFill>
                <a:latin typeface="华文细黑" panose="02010600040101010101" pitchFamily="2" charset="-122"/>
              </a:rPr>
              <a:t>语法分析器的作用</a:t>
            </a:r>
            <a:r>
              <a:rPr lang="zh-CN" altLang="en-US" sz="2800">
                <a:latin typeface="Times New Roman" panose="02020603050405020304" pitchFamily="18" charset="0"/>
              </a:rPr>
              <a:t>       </a:t>
            </a:r>
            <a:endParaRPr lang="zh-CN" altLang="en-US" sz="2800">
              <a:latin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CB67CF18-2EE0-4F09-9888-BB99D1EEDF28}"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34819" name="Rectangle 2"/>
          <p:cNvSpPr>
            <a:spLocks noGrp="1" noChangeArrowheads="1"/>
          </p:cNvSpPr>
          <p:nvPr>
            <p:ph type="title"/>
          </p:nvPr>
        </p:nvSpPr>
        <p:spPr>
          <a:xfrm>
            <a:off x="457200" y="277813"/>
            <a:ext cx="8218488" cy="774700"/>
          </a:xfrm>
        </p:spPr>
        <p:txBody>
          <a:bodyPr/>
          <a:lstStyle/>
          <a:p>
            <a:pPr eaLnBrk="1" hangingPunct="1"/>
            <a:r>
              <a:rPr lang="zh-CN" altLang="en-US" sz="2800" b="1"/>
              <a:t>三、自上而下的分析方法</a:t>
            </a:r>
            <a:endParaRPr lang="zh-CN" altLang="en-US" sz="2800" b="1"/>
          </a:p>
        </p:txBody>
      </p:sp>
      <p:sp>
        <p:nvSpPr>
          <p:cNvPr id="34820" name="Rectangle 3"/>
          <p:cNvSpPr>
            <a:spLocks noGrp="1" noChangeArrowheads="1"/>
          </p:cNvSpPr>
          <p:nvPr>
            <p:ph type="body" idx="1"/>
          </p:nvPr>
        </p:nvSpPr>
        <p:spPr>
          <a:xfrm>
            <a:off x="395288" y="1052513"/>
            <a:ext cx="8208962" cy="2808287"/>
          </a:xfrm>
        </p:spPr>
        <p:txBody>
          <a:bodyPr/>
          <a:lstStyle/>
          <a:p>
            <a:pPr eaLnBrk="1" hangingPunct="1">
              <a:lnSpc>
                <a:spcPct val="150000"/>
              </a:lnSpc>
            </a:pPr>
            <a:r>
              <a:rPr lang="en-US" altLang="zh-CN" sz="2200" b="1" dirty="0">
                <a:solidFill>
                  <a:srgbClr val="000066"/>
                </a:solidFill>
              </a:rPr>
              <a:t>1.</a:t>
            </a:r>
            <a:r>
              <a:rPr lang="zh-CN" altLang="en-US" sz="2200" b="1" dirty="0">
                <a:solidFill>
                  <a:srgbClr val="000066"/>
                </a:solidFill>
              </a:rPr>
              <a:t>主旨：</a:t>
            </a:r>
            <a:r>
              <a:rPr lang="zh-CN" altLang="en-US" sz="2200" b="1" dirty="0"/>
              <a:t>从文法的开始符号</a:t>
            </a:r>
            <a:r>
              <a:rPr lang="en-US" altLang="zh-CN" sz="2200" b="1" dirty="0"/>
              <a:t>S</a:t>
            </a:r>
            <a:r>
              <a:rPr lang="zh-CN" altLang="en-US" sz="2200" b="1" dirty="0"/>
              <a:t>出发，反复使用各种产生式，寻找</a:t>
            </a:r>
            <a:r>
              <a:rPr lang="en-US" altLang="zh-CN" sz="2200" b="1" dirty="0"/>
              <a:t>”</a:t>
            </a:r>
            <a:r>
              <a:rPr lang="zh-CN" altLang="en-US" sz="2200" b="1" dirty="0"/>
              <a:t>匹配”于输入符号串的推导（从</a:t>
            </a:r>
            <a:r>
              <a:rPr lang="en-US" altLang="zh-CN" sz="2200" b="1" dirty="0"/>
              <a:t>S</a:t>
            </a:r>
            <a:r>
              <a:rPr lang="zh-CN" altLang="en-US" sz="2200" b="1" dirty="0"/>
              <a:t>（根）出发，向下逐步建立语法树，最终：为输入串寻找一个最左推导）</a:t>
            </a:r>
            <a:endParaRPr lang="zh-CN" altLang="en-US" sz="2200" b="1" dirty="0"/>
          </a:p>
          <a:p>
            <a:pPr eaLnBrk="1" hangingPunct="1">
              <a:lnSpc>
                <a:spcPct val="150000"/>
              </a:lnSpc>
            </a:pPr>
            <a:r>
              <a:rPr lang="zh-CN" altLang="en-US" sz="2200" b="1" dirty="0"/>
              <a:t>例</a:t>
            </a:r>
            <a:r>
              <a:rPr lang="en-US" altLang="zh-CN" sz="2200" b="1" dirty="0"/>
              <a:t>1 G[S]</a:t>
            </a:r>
            <a:r>
              <a:rPr lang="en-US" altLang="zh-CN" sz="2200" b="1" dirty="0">
                <a:sym typeface="Wingdings" panose="05000000000000000000" pitchFamily="2" charset="2"/>
              </a:rPr>
              <a:t>: (1)</a:t>
            </a:r>
            <a:r>
              <a:rPr lang="en-US" altLang="zh-CN" sz="2200" b="1" dirty="0" err="1">
                <a:sym typeface="Wingdings" panose="05000000000000000000" pitchFamily="2" charset="2"/>
              </a:rPr>
              <a:t>ScAd</a:t>
            </a:r>
            <a:r>
              <a:rPr lang="en-US" altLang="zh-CN" sz="2200" b="1" dirty="0">
                <a:sym typeface="Wingdings" panose="05000000000000000000" pitchFamily="2" charset="2"/>
              </a:rPr>
              <a:t> | </a:t>
            </a:r>
            <a:r>
              <a:rPr lang="en-US" altLang="zh-CN" sz="2200" b="1" dirty="0" err="1">
                <a:sym typeface="Wingdings" panose="05000000000000000000" pitchFamily="2" charset="2"/>
              </a:rPr>
              <a:t>dBa</a:t>
            </a:r>
            <a:r>
              <a:rPr lang="en-US" altLang="zh-CN" sz="2200" b="1" dirty="0">
                <a:sym typeface="Wingdings" panose="05000000000000000000" pitchFamily="2" charset="2"/>
              </a:rPr>
              <a:t>     (2) </a:t>
            </a:r>
            <a:r>
              <a:rPr lang="en-US" altLang="zh-CN" sz="2200" b="1" dirty="0" err="1">
                <a:sym typeface="Wingdings" panose="05000000000000000000" pitchFamily="2" charset="2"/>
              </a:rPr>
              <a:t>Aab</a:t>
            </a:r>
            <a:endParaRPr lang="en-US" altLang="zh-CN" sz="2200" b="1" dirty="0">
              <a:sym typeface="Wingdings" panose="05000000000000000000" pitchFamily="2" charset="2"/>
            </a:endParaRPr>
          </a:p>
          <a:p>
            <a:pPr eaLnBrk="1" hangingPunct="1">
              <a:lnSpc>
                <a:spcPct val="150000"/>
              </a:lnSpc>
              <a:buFont typeface="Wingdings" panose="05000000000000000000" pitchFamily="2" charset="2"/>
              <a:buNone/>
            </a:pPr>
            <a:r>
              <a:rPr lang="en-US" altLang="zh-CN" sz="2200" b="1" dirty="0">
                <a:sym typeface="Wingdings" panose="05000000000000000000" pitchFamily="2" charset="2"/>
              </a:rPr>
              <a:t>                     (3) </a:t>
            </a:r>
            <a:r>
              <a:rPr lang="en-US" altLang="zh-CN" sz="2200" b="1" dirty="0" err="1">
                <a:sym typeface="Wingdings" panose="05000000000000000000" pitchFamily="2" charset="2"/>
              </a:rPr>
              <a:t>Aa</a:t>
            </a:r>
            <a:r>
              <a:rPr lang="en-US" altLang="zh-CN" sz="2200" b="1" dirty="0">
                <a:sym typeface="Wingdings" panose="05000000000000000000" pitchFamily="2" charset="2"/>
              </a:rPr>
              <a:t>     (4) </a:t>
            </a:r>
            <a:r>
              <a:rPr lang="en-US" altLang="zh-CN" sz="2200" b="1" dirty="0" err="1">
                <a:sym typeface="Wingdings" panose="05000000000000000000" pitchFamily="2" charset="2"/>
              </a:rPr>
              <a:t>Bcd</a:t>
            </a:r>
            <a:r>
              <a:rPr lang="en-US" altLang="zh-CN" sz="2200" b="1" dirty="0">
                <a:sym typeface="Wingdings" panose="05000000000000000000" pitchFamily="2" charset="2"/>
              </a:rPr>
              <a:t> | c, </a:t>
            </a:r>
            <a:r>
              <a:rPr lang="zh-CN" altLang="en-US" sz="2200" b="1" dirty="0">
                <a:sym typeface="Wingdings" panose="05000000000000000000" pitchFamily="2" charset="2"/>
              </a:rPr>
              <a:t>则</a:t>
            </a:r>
            <a:r>
              <a:rPr lang="en-US" altLang="zh-CN" sz="2200" b="1" dirty="0">
                <a:sym typeface="Wingdings" panose="05000000000000000000" pitchFamily="2" charset="2"/>
              </a:rPr>
              <a:t>‘cad’</a:t>
            </a:r>
            <a:r>
              <a:rPr lang="zh-CN" altLang="en-US" sz="2200" b="1" dirty="0">
                <a:sym typeface="Wingdings" panose="05000000000000000000" pitchFamily="2" charset="2"/>
              </a:rPr>
              <a:t>是否为文法的句子</a:t>
            </a:r>
            <a:endParaRPr lang="zh-CN" altLang="en-US" sz="2200" b="1" dirty="0">
              <a:sym typeface="Wingdings" panose="05000000000000000000" pitchFamily="2" charset="2"/>
            </a:endParaRPr>
          </a:p>
        </p:txBody>
      </p:sp>
      <p:sp>
        <p:nvSpPr>
          <p:cNvPr id="443415" name="Text Box 23"/>
          <p:cNvSpPr txBox="1">
            <a:spLocks noChangeArrowheads="1"/>
          </p:cNvSpPr>
          <p:nvPr/>
        </p:nvSpPr>
        <p:spPr bwMode="auto">
          <a:xfrm>
            <a:off x="825500" y="3645024"/>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dirty="0">
                <a:latin typeface="Times New Roman" panose="02020603050405020304" pitchFamily="18" charset="0"/>
              </a:rPr>
              <a:t>S</a:t>
            </a:r>
            <a:endParaRPr lang="en-US" altLang="zh-CN" sz="2400" dirty="0">
              <a:latin typeface="Times New Roman" panose="02020603050405020304" pitchFamily="18" charset="0"/>
            </a:endParaRPr>
          </a:p>
        </p:txBody>
      </p:sp>
      <p:grpSp>
        <p:nvGrpSpPr>
          <p:cNvPr id="2" name="Group 52"/>
          <p:cNvGrpSpPr/>
          <p:nvPr/>
        </p:nvGrpSpPr>
        <p:grpSpPr bwMode="auto">
          <a:xfrm>
            <a:off x="2043113" y="3645024"/>
            <a:ext cx="1293812" cy="1030288"/>
            <a:chOff x="1424" y="2976"/>
            <a:chExt cx="815" cy="649"/>
          </a:xfrm>
        </p:grpSpPr>
        <p:sp>
          <p:nvSpPr>
            <p:cNvPr id="34849" name="Text Box 8"/>
            <p:cNvSpPr txBox="1">
              <a:spLocks noChangeArrowheads="1"/>
            </p:cNvSpPr>
            <p:nvPr/>
          </p:nvSpPr>
          <p:spPr bwMode="auto">
            <a:xfrm>
              <a:off x="1922" y="3322"/>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34850" name="Text Box 4"/>
            <p:cNvSpPr txBox="1">
              <a:spLocks noChangeArrowheads="1"/>
            </p:cNvSpPr>
            <p:nvPr/>
          </p:nvSpPr>
          <p:spPr bwMode="auto">
            <a:xfrm>
              <a:off x="1655" y="2976"/>
              <a:ext cx="5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S</a:t>
              </a:r>
              <a:endParaRPr lang="en-US" altLang="zh-CN" sz="2400">
                <a:latin typeface="Times New Roman" panose="02020603050405020304" pitchFamily="18" charset="0"/>
              </a:endParaRPr>
            </a:p>
          </p:txBody>
        </p:sp>
        <p:sp>
          <p:nvSpPr>
            <p:cNvPr id="34851" name="Line 5"/>
            <p:cNvSpPr>
              <a:spLocks noChangeShapeType="1"/>
            </p:cNvSpPr>
            <p:nvPr/>
          </p:nvSpPr>
          <p:spPr bwMode="auto">
            <a:xfrm flipH="1">
              <a:off x="1565" y="3204"/>
              <a:ext cx="182"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2" name="Line 6"/>
            <p:cNvSpPr>
              <a:spLocks noChangeShapeType="1"/>
            </p:cNvSpPr>
            <p:nvPr/>
          </p:nvSpPr>
          <p:spPr bwMode="auto">
            <a:xfrm>
              <a:off x="1746" y="3203"/>
              <a:ext cx="227"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53" name="Text Box 7"/>
            <p:cNvSpPr txBox="1">
              <a:spLocks noChangeArrowheads="1"/>
            </p:cNvSpPr>
            <p:nvPr/>
          </p:nvSpPr>
          <p:spPr bwMode="auto">
            <a:xfrm>
              <a:off x="1424" y="3325"/>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34854" name="Line 24"/>
            <p:cNvSpPr>
              <a:spLocks noChangeShapeType="1"/>
            </p:cNvSpPr>
            <p:nvPr/>
          </p:nvSpPr>
          <p:spPr bwMode="auto">
            <a:xfrm>
              <a:off x="1747" y="3204"/>
              <a:ext cx="0"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4855" name="Text Box 25"/>
            <p:cNvSpPr txBox="1">
              <a:spLocks noChangeArrowheads="1"/>
            </p:cNvSpPr>
            <p:nvPr/>
          </p:nvSpPr>
          <p:spPr bwMode="auto">
            <a:xfrm>
              <a:off x="1631" y="3337"/>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grpSp>
      <p:grpSp>
        <p:nvGrpSpPr>
          <p:cNvPr id="3" name="Group 50"/>
          <p:cNvGrpSpPr/>
          <p:nvPr/>
        </p:nvGrpSpPr>
        <p:grpSpPr bwMode="auto">
          <a:xfrm>
            <a:off x="4140200" y="3645024"/>
            <a:ext cx="1295400" cy="1568450"/>
            <a:chOff x="2245" y="3111"/>
            <a:chExt cx="816" cy="988"/>
          </a:xfrm>
        </p:grpSpPr>
        <p:sp>
          <p:nvSpPr>
            <p:cNvPr id="34838" name="Text Box 26"/>
            <p:cNvSpPr txBox="1">
              <a:spLocks noChangeArrowheads="1"/>
            </p:cNvSpPr>
            <p:nvPr/>
          </p:nvSpPr>
          <p:spPr bwMode="auto">
            <a:xfrm>
              <a:off x="2471" y="3111"/>
              <a:ext cx="5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S</a:t>
              </a:r>
              <a:endParaRPr lang="en-US" altLang="zh-CN" sz="2400">
                <a:latin typeface="Times New Roman" panose="02020603050405020304" pitchFamily="18" charset="0"/>
              </a:endParaRPr>
            </a:p>
          </p:txBody>
        </p:sp>
        <p:sp>
          <p:nvSpPr>
            <p:cNvPr id="34839" name="Line 27"/>
            <p:cNvSpPr>
              <a:spLocks noChangeShapeType="1"/>
            </p:cNvSpPr>
            <p:nvPr/>
          </p:nvSpPr>
          <p:spPr bwMode="auto">
            <a:xfrm flipH="1">
              <a:off x="2381" y="3339"/>
              <a:ext cx="182"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0" name="Line 28"/>
            <p:cNvSpPr>
              <a:spLocks noChangeShapeType="1"/>
            </p:cNvSpPr>
            <p:nvPr/>
          </p:nvSpPr>
          <p:spPr bwMode="auto">
            <a:xfrm>
              <a:off x="2562" y="3338"/>
              <a:ext cx="227"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1" name="Text Box 29"/>
            <p:cNvSpPr txBox="1">
              <a:spLocks noChangeArrowheads="1"/>
            </p:cNvSpPr>
            <p:nvPr/>
          </p:nvSpPr>
          <p:spPr bwMode="auto">
            <a:xfrm>
              <a:off x="2245" y="3429"/>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34842" name="Text Box 30"/>
            <p:cNvSpPr txBox="1">
              <a:spLocks noChangeArrowheads="1"/>
            </p:cNvSpPr>
            <p:nvPr/>
          </p:nvSpPr>
          <p:spPr bwMode="auto">
            <a:xfrm>
              <a:off x="2744" y="3429"/>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34843" name="Line 31"/>
            <p:cNvSpPr>
              <a:spLocks noChangeShapeType="1"/>
            </p:cNvSpPr>
            <p:nvPr/>
          </p:nvSpPr>
          <p:spPr bwMode="auto">
            <a:xfrm>
              <a:off x="2563" y="3339"/>
              <a:ext cx="0"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4844" name="Text Box 32"/>
            <p:cNvSpPr txBox="1">
              <a:spLocks noChangeArrowheads="1"/>
            </p:cNvSpPr>
            <p:nvPr/>
          </p:nvSpPr>
          <p:spPr bwMode="auto">
            <a:xfrm>
              <a:off x="2442" y="3466"/>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34845" name="Line 33"/>
            <p:cNvSpPr>
              <a:spLocks noChangeShapeType="1"/>
            </p:cNvSpPr>
            <p:nvPr/>
          </p:nvSpPr>
          <p:spPr bwMode="auto">
            <a:xfrm flipH="1">
              <a:off x="2426" y="3702"/>
              <a:ext cx="136" cy="1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6" name="Line 34"/>
            <p:cNvSpPr>
              <a:spLocks noChangeShapeType="1"/>
            </p:cNvSpPr>
            <p:nvPr/>
          </p:nvSpPr>
          <p:spPr bwMode="auto">
            <a:xfrm>
              <a:off x="2562" y="3702"/>
              <a:ext cx="136" cy="1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47" name="Text Box 35"/>
            <p:cNvSpPr txBox="1">
              <a:spLocks noChangeArrowheads="1"/>
            </p:cNvSpPr>
            <p:nvPr/>
          </p:nvSpPr>
          <p:spPr bwMode="auto">
            <a:xfrm>
              <a:off x="2292" y="3802"/>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34848" name="Text Box 36"/>
            <p:cNvSpPr txBox="1">
              <a:spLocks noChangeArrowheads="1"/>
            </p:cNvSpPr>
            <p:nvPr/>
          </p:nvSpPr>
          <p:spPr bwMode="auto">
            <a:xfrm>
              <a:off x="2608" y="3808"/>
              <a:ext cx="27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b</a:t>
              </a:r>
              <a:endParaRPr lang="en-US" altLang="zh-CN" sz="2400">
                <a:latin typeface="Times New Roman" panose="02020603050405020304" pitchFamily="18" charset="0"/>
              </a:endParaRPr>
            </a:p>
          </p:txBody>
        </p:sp>
      </p:grpSp>
      <p:grpSp>
        <p:nvGrpSpPr>
          <p:cNvPr id="4" name="Group 49"/>
          <p:cNvGrpSpPr/>
          <p:nvPr/>
        </p:nvGrpSpPr>
        <p:grpSpPr bwMode="auto">
          <a:xfrm>
            <a:off x="6156325" y="3645024"/>
            <a:ext cx="1295400" cy="1611313"/>
            <a:chOff x="3469" y="3111"/>
            <a:chExt cx="816" cy="1015"/>
          </a:xfrm>
        </p:grpSpPr>
        <p:sp>
          <p:nvSpPr>
            <p:cNvPr id="34829" name="Text Box 37"/>
            <p:cNvSpPr txBox="1">
              <a:spLocks noChangeArrowheads="1"/>
            </p:cNvSpPr>
            <p:nvPr/>
          </p:nvSpPr>
          <p:spPr bwMode="auto">
            <a:xfrm>
              <a:off x="3695" y="3111"/>
              <a:ext cx="5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S</a:t>
              </a:r>
              <a:endParaRPr lang="en-US" altLang="zh-CN" sz="2400">
                <a:latin typeface="Times New Roman" panose="02020603050405020304" pitchFamily="18" charset="0"/>
              </a:endParaRPr>
            </a:p>
          </p:txBody>
        </p:sp>
        <p:sp>
          <p:nvSpPr>
            <p:cNvPr id="34830" name="Line 38"/>
            <p:cNvSpPr>
              <a:spLocks noChangeShapeType="1"/>
            </p:cNvSpPr>
            <p:nvPr/>
          </p:nvSpPr>
          <p:spPr bwMode="auto">
            <a:xfrm flipH="1">
              <a:off x="3605" y="3339"/>
              <a:ext cx="182"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31" name="Line 39"/>
            <p:cNvSpPr>
              <a:spLocks noChangeShapeType="1"/>
            </p:cNvSpPr>
            <p:nvPr/>
          </p:nvSpPr>
          <p:spPr bwMode="auto">
            <a:xfrm>
              <a:off x="3786" y="3338"/>
              <a:ext cx="227"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832" name="Text Box 40"/>
            <p:cNvSpPr txBox="1">
              <a:spLocks noChangeArrowheads="1"/>
            </p:cNvSpPr>
            <p:nvPr/>
          </p:nvSpPr>
          <p:spPr bwMode="auto">
            <a:xfrm>
              <a:off x="3469" y="3429"/>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34833" name="Text Box 41"/>
            <p:cNvSpPr txBox="1">
              <a:spLocks noChangeArrowheads="1"/>
            </p:cNvSpPr>
            <p:nvPr/>
          </p:nvSpPr>
          <p:spPr bwMode="auto">
            <a:xfrm>
              <a:off x="3968" y="3429"/>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34834" name="Line 42"/>
            <p:cNvSpPr>
              <a:spLocks noChangeShapeType="1"/>
            </p:cNvSpPr>
            <p:nvPr/>
          </p:nvSpPr>
          <p:spPr bwMode="auto">
            <a:xfrm>
              <a:off x="3787" y="3339"/>
              <a:ext cx="0"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4835" name="Text Box 43"/>
            <p:cNvSpPr txBox="1">
              <a:spLocks noChangeArrowheads="1"/>
            </p:cNvSpPr>
            <p:nvPr/>
          </p:nvSpPr>
          <p:spPr bwMode="auto">
            <a:xfrm>
              <a:off x="3674" y="3480"/>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34836" name="Text Box 46"/>
            <p:cNvSpPr txBox="1">
              <a:spLocks noChangeArrowheads="1"/>
            </p:cNvSpPr>
            <p:nvPr/>
          </p:nvSpPr>
          <p:spPr bwMode="auto">
            <a:xfrm>
              <a:off x="3696" y="3838"/>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a</a:t>
              </a:r>
              <a:endParaRPr lang="en-US" altLang="zh-CN" sz="2400">
                <a:latin typeface="Times New Roman" panose="02020603050405020304" pitchFamily="18" charset="0"/>
              </a:endParaRPr>
            </a:p>
          </p:txBody>
        </p:sp>
        <p:sp>
          <p:nvSpPr>
            <p:cNvPr id="34837" name="Line 48"/>
            <p:cNvSpPr>
              <a:spLocks noChangeShapeType="1"/>
            </p:cNvSpPr>
            <p:nvPr/>
          </p:nvSpPr>
          <p:spPr bwMode="auto">
            <a:xfrm>
              <a:off x="3787" y="3748"/>
              <a:ext cx="0" cy="1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443445" name="Text Box 53"/>
          <p:cNvSpPr txBox="1">
            <a:spLocks noChangeArrowheads="1"/>
          </p:cNvSpPr>
          <p:nvPr/>
        </p:nvSpPr>
        <p:spPr bwMode="auto">
          <a:xfrm>
            <a:off x="588963" y="5157788"/>
            <a:ext cx="20462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a:latin typeface="Times New Roman" panose="02020603050405020304" pitchFamily="18" charset="0"/>
              </a:rPr>
              <a:t>‘dcda’       ‘dcdc’</a:t>
            </a:r>
            <a:r>
              <a:rPr kumimoji="0" lang="en-US" altLang="zh-CN" sz="1600">
                <a:latin typeface="Times New Roman" panose="02020603050405020304" pitchFamily="18" charset="0"/>
              </a:rPr>
              <a:t> </a:t>
            </a:r>
            <a:endParaRPr kumimoji="0" lang="en-US" altLang="zh-CN" sz="1600">
              <a:latin typeface="Times New Roman" panose="02020603050405020304" pitchFamily="18" charset="0"/>
            </a:endParaRPr>
          </a:p>
        </p:txBody>
      </p:sp>
      <p:sp>
        <p:nvSpPr>
          <p:cNvPr id="443446" name="Text Box 54"/>
          <p:cNvSpPr txBox="1">
            <a:spLocks noChangeArrowheads="1"/>
          </p:cNvSpPr>
          <p:nvPr/>
        </p:nvSpPr>
        <p:spPr bwMode="auto">
          <a:xfrm>
            <a:off x="814387" y="5538788"/>
            <a:ext cx="442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2000" dirty="0">
                <a:latin typeface="Times New Roman" panose="02020603050405020304" pitchFamily="18" charset="0"/>
              </a:rPr>
              <a:t>是</a:t>
            </a:r>
            <a:endParaRPr kumimoji="0" lang="zh-CN" altLang="en-US" sz="2000" dirty="0">
              <a:latin typeface="Times New Roman" panose="02020603050405020304" pitchFamily="18" charset="0"/>
            </a:endParaRPr>
          </a:p>
        </p:txBody>
      </p:sp>
      <p:sp>
        <p:nvSpPr>
          <p:cNvPr id="443447" name="Text Box 55"/>
          <p:cNvSpPr txBox="1">
            <a:spLocks noChangeArrowheads="1"/>
          </p:cNvSpPr>
          <p:nvPr/>
        </p:nvSpPr>
        <p:spPr bwMode="auto">
          <a:xfrm>
            <a:off x="1783681" y="5538788"/>
            <a:ext cx="700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2000" dirty="0">
                <a:latin typeface="Times New Roman" panose="02020603050405020304" pitchFamily="18" charset="0"/>
              </a:rPr>
              <a:t>不是</a:t>
            </a:r>
            <a:endParaRPr kumimoji="0" lang="zh-CN" altLang="en-US" sz="2000" dirty="0">
              <a:latin typeface="Times New Roman" panose="02020603050405020304" pitchFamily="18" charset="0"/>
            </a:endParaRPr>
          </a:p>
        </p:txBody>
      </p:sp>
      <p:sp>
        <p:nvSpPr>
          <p:cNvPr id="443448" name="Text Box 56"/>
          <p:cNvSpPr txBox="1">
            <a:spLocks noChangeArrowheads="1"/>
          </p:cNvSpPr>
          <p:nvPr/>
        </p:nvSpPr>
        <p:spPr bwMode="auto">
          <a:xfrm>
            <a:off x="2579255" y="5229200"/>
            <a:ext cx="6300787" cy="873125"/>
          </a:xfrm>
          <a:prstGeom prst="rect">
            <a:avLst/>
          </a:prstGeom>
          <a:solidFill>
            <a:srgbClr val="CCECFF"/>
          </a:solidFill>
          <a:ln w="9525" algn="ctr">
            <a:solidFill>
              <a:schemeClr val="tx1"/>
            </a:solidFill>
            <a:miter lim="800000"/>
          </a:ln>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lnSpc>
                <a:spcPct val="150000"/>
              </a:lnSpc>
              <a:buFont typeface="Wingdings" panose="05000000000000000000" pitchFamily="2" charset="2"/>
              <a:buNone/>
            </a:pPr>
            <a:r>
              <a:rPr kumimoji="0" lang="zh-CN" altLang="en-US" sz="1800">
                <a:latin typeface="Times New Roman" panose="02020603050405020304" pitchFamily="18" charset="0"/>
              </a:rPr>
              <a:t>分析过程是一个试探过程，必须一一试探所有候选式，直至与输入串匹配成功，或者判定输入串不是正确句子。</a:t>
            </a:r>
            <a:endParaRPr kumimoji="0" lang="zh-CN" altLang="en-US" sz="18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3415"/>
                                        </p:tgtEl>
                                        <p:attrNameLst>
                                          <p:attrName>style.visibility</p:attrName>
                                        </p:attrNameLst>
                                      </p:cBhvr>
                                      <p:to>
                                        <p:strVal val="visible"/>
                                      </p:to>
                                    </p:set>
                                    <p:animEffect transition="in" filter="wipe(up)">
                                      <p:cBhvr>
                                        <p:cTn id="7" dur="250"/>
                                        <p:tgtEl>
                                          <p:spTgt spid="44341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250"/>
                                        <p:tgtEl>
                                          <p:spTgt spid="2"/>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250"/>
                                        <p:tgtEl>
                                          <p:spTgt spid="3"/>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25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443445"/>
                                        </p:tgtEl>
                                        <p:attrNameLst>
                                          <p:attrName>style.visibility</p:attrName>
                                        </p:attrNameLst>
                                      </p:cBhvr>
                                      <p:to>
                                        <p:strVal val="visible"/>
                                      </p:to>
                                    </p:set>
                                    <p:animEffect transition="in" filter="wipe(up)">
                                      <p:cBhvr>
                                        <p:cTn id="24" dur="500"/>
                                        <p:tgtEl>
                                          <p:spTgt spid="443445"/>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443446"/>
                                        </p:tgtEl>
                                        <p:attrNameLst>
                                          <p:attrName>style.visibility</p:attrName>
                                        </p:attrNameLst>
                                      </p:cBhvr>
                                      <p:to>
                                        <p:strVal val="visible"/>
                                      </p:to>
                                    </p:set>
                                    <p:animEffect transition="in" filter="wipe(up)">
                                      <p:cBhvr>
                                        <p:cTn id="28" dur="250"/>
                                        <p:tgtEl>
                                          <p:spTgt spid="443446"/>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443447"/>
                                        </p:tgtEl>
                                        <p:attrNameLst>
                                          <p:attrName>style.visibility</p:attrName>
                                        </p:attrNameLst>
                                      </p:cBhvr>
                                      <p:to>
                                        <p:strVal val="visible"/>
                                      </p:to>
                                    </p:set>
                                    <p:animEffect transition="in" filter="wipe(up)">
                                      <p:cBhvr>
                                        <p:cTn id="31" dur="250"/>
                                        <p:tgtEl>
                                          <p:spTgt spid="443447"/>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443448"/>
                                        </p:tgtEl>
                                        <p:attrNameLst>
                                          <p:attrName>style.visibility</p:attrName>
                                        </p:attrNameLst>
                                      </p:cBhvr>
                                      <p:to>
                                        <p:strVal val="visible"/>
                                      </p:to>
                                    </p:set>
                                    <p:animEffect transition="in" filter="wipe(up)">
                                      <p:cBhvr>
                                        <p:cTn id="34" dur="250"/>
                                        <p:tgtEl>
                                          <p:spTgt spid="443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15" grpId="0"/>
      <p:bldP spid="443445" grpId="0"/>
      <p:bldP spid="443446" grpId="0"/>
      <p:bldP spid="443447" grpId="0"/>
      <p:bldP spid="44344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754C67D9-FE44-4DA7-8BE7-EC6BE09E3C7A}"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35843" name="Rectangle 2"/>
          <p:cNvSpPr>
            <a:spLocks noGrp="1" noChangeArrowheads="1"/>
          </p:cNvSpPr>
          <p:nvPr>
            <p:ph type="title"/>
          </p:nvPr>
        </p:nvSpPr>
        <p:spPr>
          <a:xfrm>
            <a:off x="457200" y="277813"/>
            <a:ext cx="8218488" cy="774700"/>
          </a:xfrm>
        </p:spPr>
        <p:txBody>
          <a:bodyPr/>
          <a:lstStyle/>
          <a:p>
            <a:pPr eaLnBrk="1" hangingPunct="1"/>
            <a:r>
              <a:rPr lang="zh-CN" altLang="en-US" sz="2800" b="1"/>
              <a:t>三、自上而下的分析方法</a:t>
            </a:r>
            <a:endParaRPr lang="zh-CN" altLang="en-US" sz="2800" b="1"/>
          </a:p>
        </p:txBody>
      </p:sp>
      <p:sp>
        <p:nvSpPr>
          <p:cNvPr id="35844" name="Rectangle 3"/>
          <p:cNvSpPr>
            <a:spLocks noGrp="1" noChangeArrowheads="1"/>
          </p:cNvSpPr>
          <p:nvPr>
            <p:ph type="body" idx="1"/>
          </p:nvPr>
        </p:nvSpPr>
        <p:spPr>
          <a:xfrm>
            <a:off x="395288" y="1052513"/>
            <a:ext cx="8229600" cy="3024187"/>
          </a:xfrm>
        </p:spPr>
        <p:txBody>
          <a:bodyPr/>
          <a:lstStyle/>
          <a:p>
            <a:pPr eaLnBrk="1" hangingPunct="1">
              <a:lnSpc>
                <a:spcPct val="150000"/>
              </a:lnSpc>
              <a:buFont typeface="Wingdings" panose="05000000000000000000" pitchFamily="2" charset="2"/>
              <a:buNone/>
            </a:pPr>
            <a:r>
              <a:rPr lang="en-US" altLang="zh-CN" sz="2600" b="1">
                <a:solidFill>
                  <a:srgbClr val="000066"/>
                </a:solidFill>
              </a:rPr>
              <a:t>2. </a:t>
            </a:r>
            <a:r>
              <a:rPr lang="zh-CN" altLang="en-US" sz="2600" b="1">
                <a:solidFill>
                  <a:srgbClr val="000066"/>
                </a:solidFill>
              </a:rPr>
              <a:t>自上而下分析面临的主要问题</a:t>
            </a:r>
            <a:endParaRPr lang="zh-CN" altLang="en-US" sz="2600" b="1">
              <a:solidFill>
                <a:srgbClr val="000066"/>
              </a:solidFill>
            </a:endParaRPr>
          </a:p>
          <a:p>
            <a:pPr eaLnBrk="1" hangingPunct="1">
              <a:lnSpc>
                <a:spcPct val="150000"/>
              </a:lnSpc>
              <a:buFont typeface="Wingdings" panose="05000000000000000000" pitchFamily="2" charset="2"/>
              <a:buNone/>
            </a:pPr>
            <a:r>
              <a:rPr lang="zh-CN" altLang="en-US" sz="2400" b="1">
                <a:solidFill>
                  <a:srgbClr val="3333CC"/>
                </a:solidFill>
              </a:rPr>
              <a:t>   </a:t>
            </a:r>
            <a:r>
              <a:rPr lang="en-US" altLang="zh-CN" sz="2400" b="1">
                <a:solidFill>
                  <a:srgbClr val="3333CC"/>
                </a:solidFill>
              </a:rPr>
              <a:t>1</a:t>
            </a:r>
            <a:r>
              <a:rPr lang="zh-CN" altLang="en-US" sz="2400" b="1">
                <a:solidFill>
                  <a:srgbClr val="3333CC"/>
                </a:solidFill>
              </a:rPr>
              <a:t>） 如何选择候选式</a:t>
            </a:r>
            <a:endParaRPr lang="zh-CN" altLang="en-US" sz="2400" b="1">
              <a:solidFill>
                <a:srgbClr val="3333CC"/>
              </a:solidFill>
            </a:endParaRPr>
          </a:p>
          <a:p>
            <a:pPr lvl="1" eaLnBrk="1" hangingPunct="1">
              <a:lnSpc>
                <a:spcPct val="150000"/>
              </a:lnSpc>
            </a:pPr>
            <a:r>
              <a:rPr lang="zh-CN" altLang="en-US" sz="2200" b="1"/>
              <a:t>如果对文法不做任何限制，对候选式的选择成为无根据的，只好一一试探所有候选式，直至成功或失败。</a:t>
            </a:r>
            <a:endParaRPr lang="zh-CN" altLang="en-US" sz="2200" b="1"/>
          </a:p>
          <a:p>
            <a:pPr lvl="1" eaLnBrk="1" hangingPunct="1">
              <a:lnSpc>
                <a:spcPct val="150000"/>
              </a:lnSpc>
            </a:pPr>
            <a:r>
              <a:rPr lang="zh-CN" altLang="en-US" sz="2200" b="1"/>
              <a:t>致命弱点：不断地</a:t>
            </a:r>
            <a:r>
              <a:rPr lang="zh-CN" altLang="en-US" sz="2200" b="1">
                <a:solidFill>
                  <a:srgbClr val="003399"/>
                </a:solidFill>
              </a:rPr>
              <a:t>回溯</a:t>
            </a:r>
            <a:r>
              <a:rPr lang="zh-CN" altLang="en-US" sz="2200" b="1"/>
              <a:t>，大大影响速度。</a:t>
            </a:r>
            <a:endParaRPr lang="zh-CN" altLang="en-US" sz="2200" b="1"/>
          </a:p>
        </p:txBody>
      </p:sp>
      <p:sp>
        <p:nvSpPr>
          <p:cNvPr id="35845" name="Rectangle 38"/>
          <p:cNvSpPr>
            <a:spLocks noChangeArrowheads="1"/>
          </p:cNvSpPr>
          <p:nvPr/>
        </p:nvSpPr>
        <p:spPr bwMode="auto">
          <a:xfrm>
            <a:off x="781050" y="4076700"/>
            <a:ext cx="68151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lnSpc>
                <a:spcPct val="150000"/>
              </a:lnSpc>
              <a:buFont typeface="Wingdings" panose="05000000000000000000" pitchFamily="2" charset="2"/>
              <a:buNone/>
            </a:pPr>
            <a:r>
              <a:rPr kumimoji="0" lang="en-US" altLang="zh-CN" sz="2400">
                <a:solidFill>
                  <a:srgbClr val="003399"/>
                </a:solidFill>
                <a:latin typeface="Times New Roman" panose="02020603050405020304" pitchFamily="18" charset="0"/>
              </a:rPr>
              <a:t>2</a:t>
            </a:r>
            <a:r>
              <a:rPr kumimoji="0" lang="zh-CN" altLang="en-US" sz="2400">
                <a:solidFill>
                  <a:srgbClr val="003399"/>
                </a:solidFill>
                <a:latin typeface="Times New Roman" panose="02020603050405020304" pitchFamily="18" charset="0"/>
              </a:rPr>
              <a:t>）左递归文法将使自上而下分析陷入无限循环</a:t>
            </a:r>
            <a:endParaRPr kumimoji="0" lang="zh-CN" altLang="en-US" sz="2400">
              <a:solidFill>
                <a:srgbClr val="003399"/>
              </a:solidFill>
              <a:latin typeface="Times New Roman" panose="02020603050405020304" pitchFamily="18" charset="0"/>
            </a:endParaRPr>
          </a:p>
        </p:txBody>
      </p:sp>
      <p:sp>
        <p:nvSpPr>
          <p:cNvPr id="32774" name="Text Box 39"/>
          <p:cNvSpPr txBox="1">
            <a:spLocks noChangeArrowheads="1"/>
          </p:cNvSpPr>
          <p:nvPr/>
        </p:nvSpPr>
        <p:spPr bwMode="auto">
          <a:xfrm>
            <a:off x="827088" y="4868863"/>
            <a:ext cx="50419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2200" dirty="0">
                <a:latin typeface="Times New Roman" panose="02020603050405020304" pitchFamily="18" charset="0"/>
              </a:rPr>
              <a:t>例：</a:t>
            </a:r>
            <a:r>
              <a:rPr kumimoji="0" lang="en-US" altLang="zh-CN" sz="2200" dirty="0">
                <a:latin typeface="Times New Roman" panose="02020603050405020304" pitchFamily="18" charset="0"/>
              </a:rPr>
              <a:t>S </a:t>
            </a:r>
            <a:r>
              <a:rPr kumimoji="0" lang="en-US" altLang="zh-CN" sz="2200" dirty="0">
                <a:latin typeface="Times New Roman" panose="02020603050405020304" pitchFamily="18" charset="0"/>
                <a:sym typeface="Wingdings" panose="05000000000000000000" pitchFamily="2" charset="2"/>
              </a:rPr>
              <a:t>Sa | b</a:t>
            </a:r>
            <a:r>
              <a:rPr kumimoji="0" lang="zh-CN" altLang="en-US" sz="2200" dirty="0">
                <a:latin typeface="Times New Roman" panose="02020603050405020304" pitchFamily="18" charset="0"/>
                <a:sym typeface="Wingdings" panose="05000000000000000000" pitchFamily="2" charset="2"/>
              </a:rPr>
              <a:t>，若推导</a:t>
            </a:r>
            <a:r>
              <a:rPr kumimoji="0" lang="en-US" altLang="zh-CN" sz="2200" dirty="0">
                <a:latin typeface="Times New Roman" panose="02020603050405020304" pitchFamily="18" charset="0"/>
                <a:sym typeface="Wingdings" panose="05000000000000000000" pitchFamily="2" charset="2"/>
              </a:rPr>
              <a:t>’baa’</a:t>
            </a:r>
            <a:endParaRPr kumimoji="0" lang="en-US" altLang="zh-CN" sz="2200" dirty="0">
              <a:latin typeface="Times New Roman" panose="02020603050405020304" pitchFamily="18" charset="0"/>
              <a:sym typeface="Wingdings" panose="05000000000000000000" pitchFamily="2" charset="2"/>
            </a:endParaRPr>
          </a:p>
        </p:txBody>
      </p:sp>
      <p:grpSp>
        <p:nvGrpSpPr>
          <p:cNvPr id="2" name="Group 40"/>
          <p:cNvGrpSpPr/>
          <p:nvPr/>
        </p:nvGrpSpPr>
        <p:grpSpPr bwMode="auto">
          <a:xfrm>
            <a:off x="6429375" y="3933825"/>
            <a:ext cx="1887538" cy="2124075"/>
            <a:chOff x="3876" y="2204"/>
            <a:chExt cx="1189" cy="1338"/>
          </a:xfrm>
        </p:grpSpPr>
        <p:sp>
          <p:nvSpPr>
            <p:cNvPr id="35848" name="Text Box 41"/>
            <p:cNvSpPr txBox="1">
              <a:spLocks noChangeArrowheads="1"/>
            </p:cNvSpPr>
            <p:nvPr/>
          </p:nvSpPr>
          <p:spPr bwMode="auto">
            <a:xfrm>
              <a:off x="4683" y="2204"/>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a:latin typeface="Times New Roman" panose="02020603050405020304" pitchFamily="18" charset="0"/>
                </a:rPr>
                <a:t>S</a:t>
              </a:r>
              <a:endParaRPr kumimoji="0" lang="en-US" altLang="zh-CN" sz="2000">
                <a:latin typeface="Times New Roman" panose="02020603050405020304" pitchFamily="18" charset="0"/>
              </a:endParaRPr>
            </a:p>
          </p:txBody>
        </p:sp>
        <p:sp>
          <p:nvSpPr>
            <p:cNvPr id="35849" name="Line 42"/>
            <p:cNvSpPr>
              <a:spLocks noChangeShapeType="1"/>
            </p:cNvSpPr>
            <p:nvPr/>
          </p:nvSpPr>
          <p:spPr bwMode="auto">
            <a:xfrm flipH="1">
              <a:off x="4604" y="2387"/>
              <a:ext cx="136" cy="1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5850" name="Line 43"/>
            <p:cNvSpPr>
              <a:spLocks noChangeShapeType="1"/>
            </p:cNvSpPr>
            <p:nvPr/>
          </p:nvSpPr>
          <p:spPr bwMode="auto">
            <a:xfrm>
              <a:off x="4830" y="2387"/>
              <a:ext cx="137" cy="1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5851" name="Text Box 44"/>
            <p:cNvSpPr txBox="1">
              <a:spLocks noChangeArrowheads="1"/>
            </p:cNvSpPr>
            <p:nvPr/>
          </p:nvSpPr>
          <p:spPr bwMode="auto">
            <a:xfrm>
              <a:off x="4502" y="2431"/>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dirty="0">
                  <a:latin typeface="Times New Roman" panose="02020603050405020304" pitchFamily="18" charset="0"/>
                </a:rPr>
                <a:t>S</a:t>
              </a:r>
              <a:endParaRPr kumimoji="0" lang="en-US" altLang="zh-CN" sz="2000" dirty="0">
                <a:latin typeface="Times New Roman" panose="02020603050405020304" pitchFamily="18" charset="0"/>
              </a:endParaRPr>
            </a:p>
          </p:txBody>
        </p:sp>
        <p:sp>
          <p:nvSpPr>
            <p:cNvPr id="35852" name="Text Box 45"/>
            <p:cNvSpPr txBox="1">
              <a:spLocks noChangeArrowheads="1"/>
            </p:cNvSpPr>
            <p:nvPr/>
          </p:nvSpPr>
          <p:spPr bwMode="auto">
            <a:xfrm>
              <a:off x="4869" y="244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a:latin typeface="Times New Roman" panose="02020603050405020304" pitchFamily="18" charset="0"/>
                </a:rPr>
                <a:t>a</a:t>
              </a:r>
              <a:endParaRPr kumimoji="0" lang="en-US" altLang="zh-CN" sz="2000">
                <a:latin typeface="Times New Roman" panose="02020603050405020304" pitchFamily="18" charset="0"/>
              </a:endParaRPr>
            </a:p>
          </p:txBody>
        </p:sp>
        <p:sp>
          <p:nvSpPr>
            <p:cNvPr id="35853" name="Line 46"/>
            <p:cNvSpPr>
              <a:spLocks noChangeShapeType="1"/>
            </p:cNvSpPr>
            <p:nvPr/>
          </p:nvSpPr>
          <p:spPr bwMode="auto">
            <a:xfrm flipH="1">
              <a:off x="4425" y="2630"/>
              <a:ext cx="136" cy="1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5854" name="Line 47"/>
            <p:cNvSpPr>
              <a:spLocks noChangeShapeType="1"/>
            </p:cNvSpPr>
            <p:nvPr/>
          </p:nvSpPr>
          <p:spPr bwMode="auto">
            <a:xfrm>
              <a:off x="4651" y="2630"/>
              <a:ext cx="137" cy="1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5855" name="Text Box 48"/>
            <p:cNvSpPr txBox="1">
              <a:spLocks noChangeArrowheads="1"/>
            </p:cNvSpPr>
            <p:nvPr/>
          </p:nvSpPr>
          <p:spPr bwMode="auto">
            <a:xfrm>
              <a:off x="4323" y="2674"/>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a:latin typeface="Times New Roman" panose="02020603050405020304" pitchFamily="18" charset="0"/>
                </a:rPr>
                <a:t>S</a:t>
              </a:r>
              <a:endParaRPr kumimoji="0" lang="en-US" altLang="zh-CN" sz="2000">
                <a:latin typeface="Times New Roman" panose="02020603050405020304" pitchFamily="18" charset="0"/>
              </a:endParaRPr>
            </a:p>
          </p:txBody>
        </p:sp>
        <p:sp>
          <p:nvSpPr>
            <p:cNvPr id="35856" name="Text Box 49"/>
            <p:cNvSpPr txBox="1">
              <a:spLocks noChangeArrowheads="1"/>
            </p:cNvSpPr>
            <p:nvPr/>
          </p:nvSpPr>
          <p:spPr bwMode="auto">
            <a:xfrm>
              <a:off x="4690" y="269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a:latin typeface="Times New Roman" panose="02020603050405020304" pitchFamily="18" charset="0"/>
                </a:rPr>
                <a:t>a</a:t>
              </a:r>
              <a:endParaRPr kumimoji="0" lang="en-US" altLang="zh-CN" sz="2000">
                <a:latin typeface="Times New Roman" panose="02020603050405020304" pitchFamily="18" charset="0"/>
              </a:endParaRPr>
            </a:p>
          </p:txBody>
        </p:sp>
        <p:sp>
          <p:nvSpPr>
            <p:cNvPr id="35857" name="Line 50"/>
            <p:cNvSpPr>
              <a:spLocks noChangeShapeType="1"/>
            </p:cNvSpPr>
            <p:nvPr/>
          </p:nvSpPr>
          <p:spPr bwMode="auto">
            <a:xfrm flipH="1">
              <a:off x="4243" y="2902"/>
              <a:ext cx="136" cy="1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5858" name="Line 51"/>
            <p:cNvSpPr>
              <a:spLocks noChangeShapeType="1"/>
            </p:cNvSpPr>
            <p:nvPr/>
          </p:nvSpPr>
          <p:spPr bwMode="auto">
            <a:xfrm>
              <a:off x="4469" y="2902"/>
              <a:ext cx="137" cy="1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5859" name="Text Box 52"/>
            <p:cNvSpPr txBox="1">
              <a:spLocks noChangeArrowheads="1"/>
            </p:cNvSpPr>
            <p:nvPr/>
          </p:nvSpPr>
          <p:spPr bwMode="auto">
            <a:xfrm>
              <a:off x="4141" y="2946"/>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a:latin typeface="Times New Roman" panose="02020603050405020304" pitchFamily="18" charset="0"/>
                </a:rPr>
                <a:t>S</a:t>
              </a:r>
              <a:endParaRPr kumimoji="0" lang="en-US" altLang="zh-CN" sz="2000">
                <a:latin typeface="Times New Roman" panose="02020603050405020304" pitchFamily="18" charset="0"/>
              </a:endParaRPr>
            </a:p>
          </p:txBody>
        </p:sp>
        <p:sp>
          <p:nvSpPr>
            <p:cNvPr id="35860" name="Text Box 53"/>
            <p:cNvSpPr txBox="1">
              <a:spLocks noChangeArrowheads="1"/>
            </p:cNvSpPr>
            <p:nvPr/>
          </p:nvSpPr>
          <p:spPr bwMode="auto">
            <a:xfrm>
              <a:off x="4508" y="2963"/>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a:latin typeface="Times New Roman" panose="02020603050405020304" pitchFamily="18" charset="0"/>
                </a:rPr>
                <a:t>a</a:t>
              </a:r>
              <a:endParaRPr kumimoji="0" lang="en-US" altLang="zh-CN" sz="2000">
                <a:latin typeface="Times New Roman" panose="02020603050405020304" pitchFamily="18" charset="0"/>
              </a:endParaRPr>
            </a:p>
          </p:txBody>
        </p:sp>
        <p:sp>
          <p:nvSpPr>
            <p:cNvPr id="35861" name="Line 54"/>
            <p:cNvSpPr>
              <a:spLocks noChangeShapeType="1"/>
            </p:cNvSpPr>
            <p:nvPr/>
          </p:nvSpPr>
          <p:spPr bwMode="auto">
            <a:xfrm flipH="1">
              <a:off x="4059" y="3158"/>
              <a:ext cx="136"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5862" name="Text Box 55"/>
            <p:cNvSpPr txBox="1">
              <a:spLocks noChangeArrowheads="1"/>
            </p:cNvSpPr>
            <p:nvPr/>
          </p:nvSpPr>
          <p:spPr bwMode="auto">
            <a:xfrm>
              <a:off x="3876" y="329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a:latin typeface="Times New Roman" panose="02020603050405020304" pitchFamily="18" charset="0"/>
                </a:rPr>
                <a:t>…</a:t>
              </a:r>
              <a:endParaRPr kumimoji="0" lang="en-US" altLang="zh-CN" sz="200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774"/>
                                        </p:tgtEl>
                                        <p:attrNameLst>
                                          <p:attrName>style.visibility</p:attrName>
                                        </p:attrNameLst>
                                      </p:cBhvr>
                                      <p:to>
                                        <p:strVal val="visible"/>
                                      </p:to>
                                    </p:set>
                                    <p:animEffect transition="in" filter="wipe(up)">
                                      <p:cBhvr>
                                        <p:cTn id="7" dur="500"/>
                                        <p:tgtEl>
                                          <p:spTgt spid="32774"/>
                                        </p:tgtEl>
                                      </p:cBhvr>
                                    </p:animEffect>
                                  </p:childTnLst>
                                </p:cTn>
                              </p:par>
                              <p:par>
                                <p:cTn id="8" presetID="22" presetClass="entr" presetSubtype="1"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62203A12-ABAA-4006-A31B-1C148C12A3EF}"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36867" name="Rectangle 2"/>
          <p:cNvSpPr>
            <a:spLocks noGrp="1" noChangeArrowheads="1"/>
          </p:cNvSpPr>
          <p:nvPr>
            <p:ph type="title"/>
          </p:nvPr>
        </p:nvSpPr>
        <p:spPr>
          <a:xfrm>
            <a:off x="611188" y="476250"/>
            <a:ext cx="7705725" cy="576263"/>
          </a:xfrm>
        </p:spPr>
        <p:txBody>
          <a:bodyPr/>
          <a:lstStyle/>
          <a:p>
            <a:pPr eaLnBrk="1" hangingPunct="1"/>
            <a:r>
              <a:rPr lang="en-US" altLang="zh-CN" sz="2800" b="1">
                <a:solidFill>
                  <a:srgbClr val="000066"/>
                </a:solidFill>
              </a:rPr>
              <a:t>3. </a:t>
            </a:r>
            <a:r>
              <a:rPr lang="zh-CN" altLang="en-US" sz="2800" b="1">
                <a:solidFill>
                  <a:srgbClr val="000066"/>
                </a:solidFill>
              </a:rPr>
              <a:t>自上而下分析法的问题及解决</a:t>
            </a:r>
            <a:endParaRPr lang="zh-CN" altLang="en-US" sz="2800" b="1">
              <a:solidFill>
                <a:srgbClr val="000066"/>
              </a:solidFill>
            </a:endParaRPr>
          </a:p>
        </p:txBody>
      </p:sp>
      <p:sp>
        <p:nvSpPr>
          <p:cNvPr id="33796" name="Rectangle 3"/>
          <p:cNvSpPr>
            <a:spLocks noGrp="1" noChangeArrowheads="1"/>
          </p:cNvSpPr>
          <p:nvPr>
            <p:ph type="body" idx="1"/>
          </p:nvPr>
        </p:nvSpPr>
        <p:spPr>
          <a:xfrm>
            <a:off x="323850" y="981075"/>
            <a:ext cx="8208963" cy="3960813"/>
          </a:xfrm>
        </p:spPr>
        <p:txBody>
          <a:bodyPr/>
          <a:lstStyle/>
          <a:p>
            <a:pPr eaLnBrk="1" hangingPunct="1">
              <a:lnSpc>
                <a:spcPct val="150000"/>
              </a:lnSpc>
            </a:pPr>
            <a:r>
              <a:rPr lang="en-US" altLang="zh-CN" sz="2400" b="1" dirty="0">
                <a:solidFill>
                  <a:srgbClr val="3333CC"/>
                </a:solidFill>
              </a:rPr>
              <a:t>Q1: </a:t>
            </a:r>
            <a:r>
              <a:rPr lang="zh-CN" altLang="en-US" sz="2400" b="1" dirty="0">
                <a:solidFill>
                  <a:srgbClr val="3333CC"/>
                </a:solidFill>
              </a:rPr>
              <a:t>回溯</a:t>
            </a:r>
            <a:endParaRPr lang="zh-CN" altLang="en-US" sz="2400" b="1" dirty="0">
              <a:solidFill>
                <a:srgbClr val="3333CC"/>
              </a:solidFill>
            </a:endParaRPr>
          </a:p>
          <a:p>
            <a:pPr marL="0" indent="0" eaLnBrk="1" hangingPunct="1">
              <a:lnSpc>
                <a:spcPct val="150000"/>
              </a:lnSpc>
              <a:buNone/>
            </a:pPr>
            <a:r>
              <a:rPr lang="zh-CN" altLang="en-US" sz="2400" b="1" dirty="0"/>
              <a:t>低效、耗时，对高度递归的语言，无法接受。</a:t>
            </a:r>
            <a:endParaRPr lang="zh-CN" altLang="en-US" sz="2400" b="1" dirty="0"/>
          </a:p>
          <a:p>
            <a:pPr marL="0" indent="0" eaLnBrk="1" hangingPunct="1">
              <a:lnSpc>
                <a:spcPct val="150000"/>
              </a:lnSpc>
              <a:buNone/>
            </a:pPr>
            <a:r>
              <a:rPr lang="zh-CN" altLang="en-US" sz="2400" b="1" dirty="0"/>
              <a:t>解决方案：</a:t>
            </a:r>
            <a:endParaRPr lang="zh-CN" altLang="en-US" sz="2400" b="1" dirty="0"/>
          </a:p>
          <a:p>
            <a:pPr marL="0" indent="0" eaLnBrk="1" hangingPunct="1">
              <a:lnSpc>
                <a:spcPct val="150000"/>
              </a:lnSpc>
              <a:buNone/>
            </a:pPr>
            <a:r>
              <a:rPr lang="zh-CN" altLang="en-US" sz="2400" b="1" dirty="0"/>
              <a:t>       对文法加以一定的限制，使每次对候选式的选择是唯一的，从而进行确定的自上而下分析。</a:t>
            </a:r>
            <a:endParaRPr lang="zh-CN" altLang="en-US" sz="2400" b="1" dirty="0"/>
          </a:p>
          <a:p>
            <a:pPr marL="0" indent="0" eaLnBrk="1" hangingPunct="1">
              <a:lnSpc>
                <a:spcPct val="150000"/>
              </a:lnSpc>
              <a:buNone/>
            </a:pPr>
            <a:r>
              <a:rPr lang="en-US" altLang="zh-CN" sz="2400" b="1" dirty="0"/>
              <a:t>       </a:t>
            </a:r>
            <a:r>
              <a:rPr lang="zh-CN" altLang="en-US" sz="2400" b="1" dirty="0"/>
              <a:t>如：</a:t>
            </a:r>
            <a:r>
              <a:rPr lang="en-US" altLang="zh-CN" sz="2400" b="1" dirty="0"/>
              <a:t>LL(1)</a:t>
            </a:r>
            <a:r>
              <a:rPr lang="zh-CN" altLang="en-US" sz="2400" b="1" dirty="0"/>
              <a:t>文法。（详见</a:t>
            </a:r>
            <a:r>
              <a:rPr lang="en-US" altLang="zh-CN" sz="2400" b="1" dirty="0"/>
              <a:t>5.3</a:t>
            </a:r>
            <a:r>
              <a:rPr lang="zh-CN" altLang="en-US" sz="2400" b="1" dirty="0"/>
              <a:t>节）</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796">
                                            <p:txEl>
                                              <p:pRg st="2" end="2"/>
                                            </p:txEl>
                                          </p:spTgt>
                                        </p:tgtEl>
                                        <p:attrNameLst>
                                          <p:attrName>style.visibility</p:attrName>
                                        </p:attrNameLst>
                                      </p:cBhvr>
                                      <p:to>
                                        <p:strVal val="visible"/>
                                      </p:to>
                                    </p:set>
                                    <p:animEffect transition="in" filter="wipe(left)">
                                      <p:cBhvr>
                                        <p:cTn id="7" dur="500"/>
                                        <p:tgtEl>
                                          <p:spTgt spid="3379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796">
                                            <p:txEl>
                                              <p:pRg st="3" end="3"/>
                                            </p:txEl>
                                          </p:spTgt>
                                        </p:tgtEl>
                                        <p:attrNameLst>
                                          <p:attrName>style.visibility</p:attrName>
                                        </p:attrNameLst>
                                      </p:cBhvr>
                                      <p:to>
                                        <p:strVal val="visible"/>
                                      </p:to>
                                    </p:set>
                                    <p:animEffect transition="in" filter="wipe(left)">
                                      <p:cBhvr>
                                        <p:cTn id="12" dur="500"/>
                                        <p:tgtEl>
                                          <p:spTgt spid="3379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796">
                                            <p:txEl>
                                              <p:pRg st="4" end="4"/>
                                            </p:txEl>
                                          </p:spTgt>
                                        </p:tgtEl>
                                        <p:attrNameLst>
                                          <p:attrName>style.visibility</p:attrName>
                                        </p:attrNameLst>
                                      </p:cBhvr>
                                      <p:to>
                                        <p:strVal val="visible"/>
                                      </p:to>
                                    </p:set>
                                    <p:animEffect transition="in" filter="wipe(left)">
                                      <p:cBhvr>
                                        <p:cTn id="17" dur="500"/>
                                        <p:tgtEl>
                                          <p:spTgt spid="337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6752B014-EC21-4AF1-97FB-ADEA73B0385A}"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37891" name="Rectangle 2"/>
          <p:cNvSpPr>
            <a:spLocks noGrp="1" noChangeArrowheads="1"/>
          </p:cNvSpPr>
          <p:nvPr>
            <p:ph type="title"/>
          </p:nvPr>
        </p:nvSpPr>
        <p:spPr>
          <a:xfrm>
            <a:off x="611188" y="476250"/>
            <a:ext cx="7705725" cy="576263"/>
          </a:xfrm>
        </p:spPr>
        <p:txBody>
          <a:bodyPr/>
          <a:lstStyle/>
          <a:p>
            <a:pPr eaLnBrk="1" hangingPunct="1"/>
            <a:r>
              <a:rPr lang="en-US" altLang="zh-CN" sz="2800" b="1">
                <a:solidFill>
                  <a:srgbClr val="000066"/>
                </a:solidFill>
              </a:rPr>
              <a:t>3. </a:t>
            </a:r>
            <a:r>
              <a:rPr lang="zh-CN" altLang="en-US" sz="2800" b="1">
                <a:solidFill>
                  <a:srgbClr val="000066"/>
                </a:solidFill>
              </a:rPr>
              <a:t>自上而下分析法的问题及解决</a:t>
            </a:r>
            <a:endParaRPr lang="zh-CN" altLang="en-US" sz="2800" b="1">
              <a:solidFill>
                <a:srgbClr val="000066"/>
              </a:solidFill>
            </a:endParaRPr>
          </a:p>
        </p:txBody>
      </p:sp>
      <p:sp>
        <p:nvSpPr>
          <p:cNvPr id="37892" name="Rectangle 3"/>
          <p:cNvSpPr>
            <a:spLocks noGrp="1" noChangeArrowheads="1"/>
          </p:cNvSpPr>
          <p:nvPr>
            <p:ph type="body" idx="1"/>
          </p:nvPr>
        </p:nvSpPr>
        <p:spPr>
          <a:xfrm>
            <a:off x="323850" y="981075"/>
            <a:ext cx="8064500" cy="2016125"/>
          </a:xfrm>
        </p:spPr>
        <p:txBody>
          <a:bodyPr/>
          <a:lstStyle/>
          <a:p>
            <a:pPr eaLnBrk="1" hangingPunct="1">
              <a:lnSpc>
                <a:spcPct val="150000"/>
              </a:lnSpc>
            </a:pPr>
            <a:r>
              <a:rPr lang="en-US" altLang="zh-CN" sz="2400" b="1">
                <a:solidFill>
                  <a:srgbClr val="003399"/>
                </a:solidFill>
              </a:rPr>
              <a:t>Q2</a:t>
            </a:r>
            <a:r>
              <a:rPr lang="zh-CN" altLang="en-US" sz="2400" b="1">
                <a:solidFill>
                  <a:srgbClr val="003399"/>
                </a:solidFill>
              </a:rPr>
              <a:t>：左递归文法</a:t>
            </a:r>
            <a:r>
              <a:rPr lang="zh-CN" altLang="en-US" sz="2400" b="1"/>
              <a:t>将使自上而下分析陷入无限循环</a:t>
            </a:r>
            <a:endParaRPr lang="zh-CN" altLang="en-US" sz="2400" b="1"/>
          </a:p>
          <a:p>
            <a:pPr eaLnBrk="1" hangingPunct="1">
              <a:lnSpc>
                <a:spcPct val="140000"/>
              </a:lnSpc>
              <a:buFont typeface="Wingdings" panose="05000000000000000000" pitchFamily="2" charset="2"/>
              <a:buNone/>
            </a:pPr>
            <a:r>
              <a:rPr lang="en-US" altLang="zh-CN" sz="2400" b="1"/>
              <a:t>  1. </a:t>
            </a:r>
            <a:r>
              <a:rPr lang="zh-CN" altLang="en-US" sz="2400" b="1"/>
              <a:t>重排规则顺序  （解决方法</a:t>
            </a:r>
            <a:r>
              <a:rPr lang="en-US" altLang="zh-CN" sz="2400" b="1"/>
              <a:t>1</a:t>
            </a:r>
            <a:r>
              <a:rPr lang="zh-CN" altLang="en-US" sz="2400" b="1"/>
              <a:t>）</a:t>
            </a:r>
            <a:endParaRPr lang="zh-CN" altLang="en-US" sz="2400" b="1"/>
          </a:p>
          <a:p>
            <a:pPr eaLnBrk="1" hangingPunct="1">
              <a:lnSpc>
                <a:spcPct val="140000"/>
              </a:lnSpc>
              <a:buFont typeface="Wingdings" panose="05000000000000000000" pitchFamily="2" charset="2"/>
              <a:buNone/>
            </a:pPr>
            <a:r>
              <a:rPr lang="zh-CN" altLang="en-US" sz="2400" b="1"/>
              <a:t>  例：</a:t>
            </a:r>
            <a:r>
              <a:rPr lang="en-US" altLang="zh-CN" sz="2600" b="1"/>
              <a:t>S </a:t>
            </a:r>
            <a:r>
              <a:rPr lang="en-US" altLang="zh-CN" sz="2600" b="1">
                <a:sym typeface="Wingdings" panose="05000000000000000000" pitchFamily="2" charset="2"/>
              </a:rPr>
              <a:t>Sa | b</a:t>
            </a:r>
            <a:r>
              <a:rPr lang="en-US" altLang="zh-CN" sz="2400" b="1"/>
              <a:t>, </a:t>
            </a:r>
            <a:r>
              <a:rPr lang="zh-CN" altLang="en-US" sz="2400" b="1"/>
              <a:t>改为： </a:t>
            </a:r>
            <a:r>
              <a:rPr lang="en-US" altLang="zh-CN" sz="2400" b="1"/>
              <a:t>S </a:t>
            </a:r>
            <a:r>
              <a:rPr lang="en-US" altLang="zh-CN" sz="2400" b="1">
                <a:sym typeface="Wingdings" panose="05000000000000000000" pitchFamily="2" charset="2"/>
              </a:rPr>
              <a:t> b</a:t>
            </a:r>
            <a:r>
              <a:rPr lang="en-US" altLang="zh-CN" sz="2400" b="1"/>
              <a:t> </a:t>
            </a:r>
            <a:r>
              <a:rPr lang="en-US" altLang="zh-CN" sz="2400" b="1">
                <a:sym typeface="Wingdings" panose="05000000000000000000" pitchFamily="2" charset="2"/>
              </a:rPr>
              <a:t>| Sa </a:t>
            </a:r>
            <a:r>
              <a:rPr lang="zh-CN" altLang="en-US" sz="2400" b="1">
                <a:sym typeface="Wingdings" panose="05000000000000000000" pitchFamily="2" charset="2"/>
              </a:rPr>
              <a:t>，若推导</a:t>
            </a:r>
            <a:r>
              <a:rPr lang="en-US" altLang="zh-CN" sz="2400" b="1">
                <a:sym typeface="Wingdings" panose="05000000000000000000" pitchFamily="2" charset="2"/>
              </a:rPr>
              <a:t>’baa’</a:t>
            </a:r>
            <a:endParaRPr lang="zh-CN" altLang="en-US" sz="2400" b="1">
              <a:sym typeface="Wingdings" panose="05000000000000000000" pitchFamily="2" charset="2"/>
            </a:endParaRPr>
          </a:p>
        </p:txBody>
      </p:sp>
      <p:grpSp>
        <p:nvGrpSpPr>
          <p:cNvPr id="2" name="Group 24"/>
          <p:cNvGrpSpPr/>
          <p:nvPr/>
        </p:nvGrpSpPr>
        <p:grpSpPr bwMode="auto">
          <a:xfrm>
            <a:off x="1092200" y="3103563"/>
            <a:ext cx="1368425" cy="1050925"/>
            <a:chOff x="571" y="1387"/>
            <a:chExt cx="862" cy="662"/>
          </a:xfrm>
        </p:grpSpPr>
        <p:sp>
          <p:nvSpPr>
            <p:cNvPr id="37915" name="Text Box 25"/>
            <p:cNvSpPr txBox="1">
              <a:spLocks noChangeArrowheads="1"/>
            </p:cNvSpPr>
            <p:nvPr/>
          </p:nvSpPr>
          <p:spPr bwMode="auto">
            <a:xfrm>
              <a:off x="873" y="1387"/>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a:latin typeface="Times New Roman" panose="02020603050405020304" pitchFamily="18" charset="0"/>
                </a:rPr>
                <a:t>S</a:t>
              </a:r>
              <a:endParaRPr kumimoji="0" lang="en-US" altLang="zh-CN" sz="2000">
                <a:latin typeface="Times New Roman" panose="02020603050405020304" pitchFamily="18" charset="0"/>
              </a:endParaRPr>
            </a:p>
          </p:txBody>
        </p:sp>
        <p:sp>
          <p:nvSpPr>
            <p:cNvPr id="37916" name="Line 26"/>
            <p:cNvSpPr>
              <a:spLocks noChangeShapeType="1"/>
            </p:cNvSpPr>
            <p:nvPr/>
          </p:nvSpPr>
          <p:spPr bwMode="auto">
            <a:xfrm flipH="1">
              <a:off x="748" y="1570"/>
              <a:ext cx="182"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7917" name="Text Box 27"/>
            <p:cNvSpPr txBox="1">
              <a:spLocks noChangeArrowheads="1"/>
            </p:cNvSpPr>
            <p:nvPr/>
          </p:nvSpPr>
          <p:spPr bwMode="auto">
            <a:xfrm>
              <a:off x="571" y="1797"/>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a:latin typeface="Times New Roman" panose="02020603050405020304" pitchFamily="18" charset="0"/>
                </a:rPr>
                <a:t>b</a:t>
              </a:r>
              <a:endParaRPr kumimoji="0" lang="en-US" altLang="zh-CN" sz="2000">
                <a:latin typeface="Times New Roman" panose="02020603050405020304" pitchFamily="18" charset="0"/>
              </a:endParaRPr>
            </a:p>
          </p:txBody>
        </p:sp>
        <p:sp>
          <p:nvSpPr>
            <p:cNvPr id="37918" name="Text Box 28"/>
            <p:cNvSpPr txBox="1">
              <a:spLocks noChangeArrowheads="1"/>
            </p:cNvSpPr>
            <p:nvPr/>
          </p:nvSpPr>
          <p:spPr bwMode="auto">
            <a:xfrm>
              <a:off x="884" y="1752"/>
              <a:ext cx="54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a:latin typeface="Times New Roman" panose="02020603050405020304" pitchFamily="18" charset="0"/>
                </a:rPr>
                <a:t>(</a:t>
              </a:r>
              <a:r>
                <a:rPr kumimoji="0" lang="zh-CN" altLang="en-US" sz="2000">
                  <a:latin typeface="Times New Roman" panose="02020603050405020304" pitchFamily="18" charset="0"/>
                </a:rPr>
                <a:t>不行</a:t>
              </a:r>
              <a:r>
                <a:rPr kumimoji="0" lang="en-US" altLang="zh-CN" sz="2000">
                  <a:latin typeface="Times New Roman" panose="02020603050405020304" pitchFamily="18" charset="0"/>
                </a:rPr>
                <a:t>)</a:t>
              </a:r>
              <a:endParaRPr kumimoji="0" lang="en-US" altLang="zh-CN" sz="2000">
                <a:latin typeface="Times New Roman" panose="02020603050405020304" pitchFamily="18" charset="0"/>
              </a:endParaRPr>
            </a:p>
          </p:txBody>
        </p:sp>
      </p:grpSp>
      <p:grpSp>
        <p:nvGrpSpPr>
          <p:cNvPr id="3" name="Group 29"/>
          <p:cNvGrpSpPr/>
          <p:nvPr/>
        </p:nvGrpSpPr>
        <p:grpSpPr bwMode="auto">
          <a:xfrm>
            <a:off x="3181350" y="3103563"/>
            <a:ext cx="1660525" cy="1481137"/>
            <a:chOff x="1739" y="1434"/>
            <a:chExt cx="1046" cy="933"/>
          </a:xfrm>
        </p:grpSpPr>
        <p:sp>
          <p:nvSpPr>
            <p:cNvPr id="37907" name="Text Box 30"/>
            <p:cNvSpPr txBox="1">
              <a:spLocks noChangeArrowheads="1"/>
            </p:cNvSpPr>
            <p:nvPr/>
          </p:nvSpPr>
          <p:spPr bwMode="auto">
            <a:xfrm>
              <a:off x="1973" y="1434"/>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a:latin typeface="Times New Roman" panose="02020603050405020304" pitchFamily="18" charset="0"/>
                </a:rPr>
                <a:t>S</a:t>
              </a:r>
              <a:endParaRPr kumimoji="0" lang="en-US" altLang="zh-CN" sz="2000">
                <a:latin typeface="Times New Roman" panose="02020603050405020304" pitchFamily="18" charset="0"/>
              </a:endParaRPr>
            </a:p>
          </p:txBody>
        </p:sp>
        <p:sp>
          <p:nvSpPr>
            <p:cNvPr id="37908" name="Text Box 31"/>
            <p:cNvSpPr txBox="1">
              <a:spLocks noChangeArrowheads="1"/>
            </p:cNvSpPr>
            <p:nvPr/>
          </p:nvSpPr>
          <p:spPr bwMode="auto">
            <a:xfrm>
              <a:off x="1746" y="1797"/>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a:latin typeface="Times New Roman" panose="02020603050405020304" pitchFamily="18" charset="0"/>
                </a:rPr>
                <a:t>S</a:t>
              </a:r>
              <a:endParaRPr kumimoji="0" lang="en-US" altLang="zh-CN" sz="2000">
                <a:latin typeface="Times New Roman" panose="02020603050405020304" pitchFamily="18" charset="0"/>
              </a:endParaRPr>
            </a:p>
          </p:txBody>
        </p:sp>
        <p:sp>
          <p:nvSpPr>
            <p:cNvPr id="37909" name="Text Box 32"/>
            <p:cNvSpPr txBox="1">
              <a:spLocks noChangeArrowheads="1"/>
            </p:cNvSpPr>
            <p:nvPr/>
          </p:nvSpPr>
          <p:spPr bwMode="auto">
            <a:xfrm>
              <a:off x="2254" y="1797"/>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a:latin typeface="Times New Roman" panose="02020603050405020304" pitchFamily="18" charset="0"/>
                </a:rPr>
                <a:t>a</a:t>
              </a:r>
              <a:endParaRPr kumimoji="0" lang="en-US" altLang="zh-CN" sz="2000">
                <a:latin typeface="Times New Roman" panose="02020603050405020304" pitchFamily="18" charset="0"/>
              </a:endParaRPr>
            </a:p>
          </p:txBody>
        </p:sp>
        <p:sp>
          <p:nvSpPr>
            <p:cNvPr id="37910" name="Line 33"/>
            <p:cNvSpPr>
              <a:spLocks noChangeShapeType="1"/>
            </p:cNvSpPr>
            <p:nvPr/>
          </p:nvSpPr>
          <p:spPr bwMode="auto">
            <a:xfrm flipH="1">
              <a:off x="1882" y="1616"/>
              <a:ext cx="182" cy="22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7911" name="Line 34"/>
            <p:cNvSpPr>
              <a:spLocks noChangeShapeType="1"/>
            </p:cNvSpPr>
            <p:nvPr/>
          </p:nvSpPr>
          <p:spPr bwMode="auto">
            <a:xfrm>
              <a:off x="2109" y="1616"/>
              <a:ext cx="227" cy="2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7912" name="Line 35"/>
            <p:cNvSpPr>
              <a:spLocks noChangeShapeType="1"/>
            </p:cNvSpPr>
            <p:nvPr/>
          </p:nvSpPr>
          <p:spPr bwMode="auto">
            <a:xfrm>
              <a:off x="1837" y="1979"/>
              <a:ext cx="0"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7913" name="Text Box 36"/>
            <p:cNvSpPr txBox="1">
              <a:spLocks noChangeArrowheads="1"/>
            </p:cNvSpPr>
            <p:nvPr/>
          </p:nvSpPr>
          <p:spPr bwMode="auto">
            <a:xfrm>
              <a:off x="1739" y="2113"/>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a:latin typeface="Times New Roman" panose="02020603050405020304" pitchFamily="18" charset="0"/>
                </a:rPr>
                <a:t>b</a:t>
              </a:r>
              <a:endParaRPr kumimoji="0" lang="en-US" altLang="zh-CN" sz="2000">
                <a:latin typeface="Times New Roman" panose="02020603050405020304" pitchFamily="18" charset="0"/>
              </a:endParaRPr>
            </a:p>
          </p:txBody>
        </p:sp>
        <p:sp>
          <p:nvSpPr>
            <p:cNvPr id="37914" name="Text Box 37"/>
            <p:cNvSpPr txBox="1">
              <a:spLocks noChangeArrowheads="1"/>
            </p:cNvSpPr>
            <p:nvPr/>
          </p:nvSpPr>
          <p:spPr bwMode="auto">
            <a:xfrm>
              <a:off x="2018" y="2115"/>
              <a:ext cx="7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2000">
                  <a:latin typeface="Times New Roman" panose="02020603050405020304" pitchFamily="18" charset="0"/>
                </a:rPr>
                <a:t>（不行）</a:t>
              </a:r>
              <a:endParaRPr kumimoji="0" lang="zh-CN" altLang="en-US" sz="2000">
                <a:latin typeface="Times New Roman" panose="02020603050405020304" pitchFamily="18" charset="0"/>
              </a:endParaRPr>
            </a:p>
          </p:txBody>
        </p:sp>
      </p:grpSp>
      <p:grpSp>
        <p:nvGrpSpPr>
          <p:cNvPr id="4" name="Group 38"/>
          <p:cNvGrpSpPr/>
          <p:nvPr/>
        </p:nvGrpSpPr>
        <p:grpSpPr bwMode="auto">
          <a:xfrm>
            <a:off x="5268913" y="3032125"/>
            <a:ext cx="1263650" cy="2055813"/>
            <a:chOff x="3152" y="1389"/>
            <a:chExt cx="796" cy="1295"/>
          </a:xfrm>
        </p:grpSpPr>
        <p:sp>
          <p:nvSpPr>
            <p:cNvPr id="37896" name="Text Box 39"/>
            <p:cNvSpPr txBox="1">
              <a:spLocks noChangeArrowheads="1"/>
            </p:cNvSpPr>
            <p:nvPr/>
          </p:nvSpPr>
          <p:spPr bwMode="auto">
            <a:xfrm>
              <a:off x="3522" y="1389"/>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a:latin typeface="Times New Roman" panose="02020603050405020304" pitchFamily="18" charset="0"/>
                </a:rPr>
                <a:t>S</a:t>
              </a:r>
              <a:endParaRPr kumimoji="0" lang="en-US" altLang="zh-CN" sz="2000">
                <a:latin typeface="Times New Roman" panose="02020603050405020304" pitchFamily="18" charset="0"/>
              </a:endParaRPr>
            </a:p>
          </p:txBody>
        </p:sp>
        <p:sp>
          <p:nvSpPr>
            <p:cNvPr id="37897" name="Text Box 40"/>
            <p:cNvSpPr txBox="1">
              <a:spLocks noChangeArrowheads="1"/>
            </p:cNvSpPr>
            <p:nvPr/>
          </p:nvSpPr>
          <p:spPr bwMode="auto">
            <a:xfrm>
              <a:off x="3334" y="1706"/>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a:latin typeface="Times New Roman" panose="02020603050405020304" pitchFamily="18" charset="0"/>
                </a:rPr>
                <a:t>S</a:t>
              </a:r>
              <a:endParaRPr kumimoji="0" lang="en-US" altLang="zh-CN" sz="2000">
                <a:latin typeface="Times New Roman" panose="02020603050405020304" pitchFamily="18" charset="0"/>
              </a:endParaRPr>
            </a:p>
          </p:txBody>
        </p:sp>
        <p:sp>
          <p:nvSpPr>
            <p:cNvPr id="37898" name="Text Box 41"/>
            <p:cNvSpPr txBox="1">
              <a:spLocks noChangeArrowheads="1"/>
            </p:cNvSpPr>
            <p:nvPr/>
          </p:nvSpPr>
          <p:spPr bwMode="auto">
            <a:xfrm>
              <a:off x="3751" y="1706"/>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a:latin typeface="Times New Roman" panose="02020603050405020304" pitchFamily="18" charset="0"/>
                </a:rPr>
                <a:t>a</a:t>
              </a:r>
              <a:endParaRPr kumimoji="0" lang="en-US" altLang="zh-CN" sz="2000">
                <a:latin typeface="Times New Roman" panose="02020603050405020304" pitchFamily="18" charset="0"/>
              </a:endParaRPr>
            </a:p>
          </p:txBody>
        </p:sp>
        <p:sp>
          <p:nvSpPr>
            <p:cNvPr id="37899" name="Line 42"/>
            <p:cNvSpPr>
              <a:spLocks noChangeShapeType="1"/>
            </p:cNvSpPr>
            <p:nvPr/>
          </p:nvSpPr>
          <p:spPr bwMode="auto">
            <a:xfrm flipH="1">
              <a:off x="3470" y="1571"/>
              <a:ext cx="143"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7900" name="Line 43"/>
            <p:cNvSpPr>
              <a:spLocks noChangeShapeType="1"/>
            </p:cNvSpPr>
            <p:nvPr/>
          </p:nvSpPr>
          <p:spPr bwMode="auto">
            <a:xfrm>
              <a:off x="3658" y="1571"/>
              <a:ext cx="129"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7901" name="Line 44"/>
            <p:cNvSpPr>
              <a:spLocks noChangeShapeType="1"/>
            </p:cNvSpPr>
            <p:nvPr/>
          </p:nvSpPr>
          <p:spPr bwMode="auto">
            <a:xfrm>
              <a:off x="3243" y="2251"/>
              <a:ext cx="0"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7902" name="Text Box 45"/>
            <p:cNvSpPr txBox="1">
              <a:spLocks noChangeArrowheads="1"/>
            </p:cNvSpPr>
            <p:nvPr/>
          </p:nvSpPr>
          <p:spPr bwMode="auto">
            <a:xfrm>
              <a:off x="3152" y="2432"/>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a:latin typeface="Times New Roman" panose="02020603050405020304" pitchFamily="18" charset="0"/>
                </a:rPr>
                <a:t>b</a:t>
              </a:r>
              <a:endParaRPr kumimoji="0" lang="en-US" altLang="zh-CN" sz="2000">
                <a:latin typeface="Times New Roman" panose="02020603050405020304" pitchFamily="18" charset="0"/>
              </a:endParaRPr>
            </a:p>
          </p:txBody>
        </p:sp>
        <p:sp>
          <p:nvSpPr>
            <p:cNvPr id="37903" name="Text Box 46"/>
            <p:cNvSpPr txBox="1">
              <a:spLocks noChangeArrowheads="1"/>
            </p:cNvSpPr>
            <p:nvPr/>
          </p:nvSpPr>
          <p:spPr bwMode="auto">
            <a:xfrm>
              <a:off x="3152" y="2024"/>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a:solidFill>
                    <a:srgbClr val="FF0000"/>
                  </a:solidFill>
                  <a:latin typeface="Times New Roman" panose="02020603050405020304" pitchFamily="18" charset="0"/>
                </a:rPr>
                <a:t>S</a:t>
              </a:r>
              <a:endParaRPr kumimoji="0" lang="en-US" altLang="zh-CN" sz="2000">
                <a:solidFill>
                  <a:srgbClr val="FF0000"/>
                </a:solidFill>
                <a:latin typeface="Times New Roman" panose="02020603050405020304" pitchFamily="18" charset="0"/>
              </a:endParaRPr>
            </a:p>
          </p:txBody>
        </p:sp>
        <p:sp>
          <p:nvSpPr>
            <p:cNvPr id="37904" name="Text Box 47"/>
            <p:cNvSpPr txBox="1">
              <a:spLocks noChangeArrowheads="1"/>
            </p:cNvSpPr>
            <p:nvPr/>
          </p:nvSpPr>
          <p:spPr bwMode="auto">
            <a:xfrm>
              <a:off x="3569" y="2024"/>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a:solidFill>
                    <a:srgbClr val="FF0000"/>
                  </a:solidFill>
                  <a:latin typeface="Times New Roman" panose="02020603050405020304" pitchFamily="18" charset="0"/>
                </a:rPr>
                <a:t>a</a:t>
              </a:r>
              <a:endParaRPr kumimoji="0" lang="en-US" altLang="zh-CN" sz="2000">
                <a:solidFill>
                  <a:srgbClr val="FF0000"/>
                </a:solidFill>
                <a:latin typeface="Times New Roman" panose="02020603050405020304" pitchFamily="18" charset="0"/>
              </a:endParaRPr>
            </a:p>
          </p:txBody>
        </p:sp>
        <p:sp>
          <p:nvSpPr>
            <p:cNvPr id="37905" name="Line 48"/>
            <p:cNvSpPr>
              <a:spLocks noChangeShapeType="1"/>
            </p:cNvSpPr>
            <p:nvPr/>
          </p:nvSpPr>
          <p:spPr bwMode="auto">
            <a:xfrm flipH="1">
              <a:off x="3288" y="1889"/>
              <a:ext cx="143"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37906" name="Line 49"/>
            <p:cNvSpPr>
              <a:spLocks noChangeShapeType="1"/>
            </p:cNvSpPr>
            <p:nvPr/>
          </p:nvSpPr>
          <p:spPr bwMode="auto">
            <a:xfrm>
              <a:off x="3476" y="1889"/>
              <a:ext cx="129"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r" eaLnBrk="1" hangingPunct="1">
              <a:spcBef>
                <a:spcPct val="0"/>
              </a:spcBef>
              <a:buClrTx/>
              <a:buSzTx/>
              <a:buFontTx/>
              <a:buNone/>
            </a:pPr>
            <a:fld id="{71642580-CC4A-4130-BB07-9618BD432CF3}" type="slidenum">
              <a:rPr kumimoji="0" lang="zh-CN" altLang="en-US" sz="1200" b="0">
                <a:latin typeface="Garamond" panose="02020404030301010803" pitchFamily="18" charset="0"/>
              </a:rPr>
            </a:fld>
            <a:endParaRPr kumimoji="0" lang="en-US" altLang="zh-CN" sz="1200" b="0">
              <a:latin typeface="Garamond" panose="02020404030301010803" pitchFamily="18" charset="0"/>
            </a:endParaRPr>
          </a:p>
        </p:txBody>
      </p:sp>
      <p:sp>
        <p:nvSpPr>
          <p:cNvPr id="38915" name="Rectangle 2"/>
          <p:cNvSpPr>
            <a:spLocks noGrp="1" noChangeArrowheads="1"/>
          </p:cNvSpPr>
          <p:nvPr>
            <p:ph type="title" idx="4294967295"/>
          </p:nvPr>
        </p:nvSpPr>
        <p:spPr>
          <a:xfrm>
            <a:off x="611188" y="476250"/>
            <a:ext cx="7705725" cy="576263"/>
          </a:xfrm>
        </p:spPr>
        <p:txBody>
          <a:bodyPr/>
          <a:lstStyle/>
          <a:p>
            <a:pPr eaLnBrk="1" hangingPunct="1"/>
            <a:r>
              <a:rPr lang="en-US" altLang="zh-CN" sz="2800" b="1">
                <a:solidFill>
                  <a:srgbClr val="000066"/>
                </a:solidFill>
              </a:rPr>
              <a:t>3. </a:t>
            </a:r>
            <a:r>
              <a:rPr lang="zh-CN" altLang="en-US" sz="2800" b="1">
                <a:solidFill>
                  <a:srgbClr val="000066"/>
                </a:solidFill>
              </a:rPr>
              <a:t>自上而下分析法的问题及解决</a:t>
            </a:r>
            <a:endParaRPr lang="zh-CN" altLang="en-US" sz="2800" b="1">
              <a:solidFill>
                <a:srgbClr val="000066"/>
              </a:solidFill>
            </a:endParaRPr>
          </a:p>
        </p:txBody>
      </p:sp>
      <p:sp>
        <p:nvSpPr>
          <p:cNvPr id="38916" name="Rectangle 3"/>
          <p:cNvSpPr>
            <a:spLocks noGrp="1" noChangeArrowheads="1"/>
          </p:cNvSpPr>
          <p:nvPr>
            <p:ph type="body" idx="4294967295"/>
          </p:nvPr>
        </p:nvSpPr>
        <p:spPr>
          <a:xfrm>
            <a:off x="323850" y="981075"/>
            <a:ext cx="8064500" cy="2016125"/>
          </a:xfrm>
        </p:spPr>
        <p:txBody>
          <a:bodyPr/>
          <a:lstStyle/>
          <a:p>
            <a:pPr eaLnBrk="1" hangingPunct="1">
              <a:lnSpc>
                <a:spcPct val="150000"/>
              </a:lnSpc>
            </a:pPr>
            <a:r>
              <a:rPr lang="en-US" altLang="zh-CN" sz="2400" b="1">
                <a:solidFill>
                  <a:srgbClr val="003399"/>
                </a:solidFill>
              </a:rPr>
              <a:t>Q2</a:t>
            </a:r>
            <a:r>
              <a:rPr lang="zh-CN" altLang="en-US" sz="2400" b="1">
                <a:solidFill>
                  <a:srgbClr val="003399"/>
                </a:solidFill>
              </a:rPr>
              <a:t>：左递归文法</a:t>
            </a:r>
            <a:r>
              <a:rPr lang="zh-CN" altLang="en-US" sz="2400" b="1"/>
              <a:t>将使自上而下分析陷入无限循环</a:t>
            </a:r>
            <a:endParaRPr lang="zh-CN" altLang="en-US" sz="2400" b="1"/>
          </a:p>
          <a:p>
            <a:pPr eaLnBrk="1" hangingPunct="1">
              <a:lnSpc>
                <a:spcPct val="140000"/>
              </a:lnSpc>
              <a:buFont typeface="Wingdings" panose="05000000000000000000" pitchFamily="2" charset="2"/>
              <a:buNone/>
            </a:pPr>
            <a:r>
              <a:rPr lang="en-US" altLang="zh-CN" sz="2400" b="1"/>
              <a:t>  </a:t>
            </a:r>
            <a:endParaRPr lang="zh-CN" altLang="en-US" sz="2400" b="1">
              <a:sym typeface="Wingdings" panose="05000000000000000000" pitchFamily="2" charset="2"/>
            </a:endParaRPr>
          </a:p>
        </p:txBody>
      </p:sp>
      <p:sp>
        <p:nvSpPr>
          <p:cNvPr id="513074" name="Text Box 50"/>
          <p:cNvSpPr txBox="1">
            <a:spLocks noChangeArrowheads="1"/>
          </p:cNvSpPr>
          <p:nvPr/>
        </p:nvSpPr>
        <p:spPr bwMode="auto">
          <a:xfrm>
            <a:off x="683419" y="1700808"/>
            <a:ext cx="7561262" cy="3349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nSpc>
                <a:spcPct val="150000"/>
              </a:lnSpc>
              <a:spcBef>
                <a:spcPct val="0"/>
              </a:spcBef>
              <a:buClrTx/>
              <a:buSzTx/>
              <a:buFontTx/>
              <a:buNone/>
            </a:pPr>
            <a:r>
              <a:rPr kumimoji="0" lang="en-US" altLang="zh-CN" sz="2400" dirty="0">
                <a:latin typeface="Times New Roman" panose="02020603050405020304" pitchFamily="18" charset="0"/>
              </a:rPr>
              <a:t>2. </a:t>
            </a:r>
            <a:r>
              <a:rPr kumimoji="0" lang="zh-CN" altLang="en-US" sz="2400" dirty="0">
                <a:latin typeface="Times New Roman" panose="02020603050405020304" pitchFamily="18" charset="0"/>
              </a:rPr>
              <a:t>将左递归</a:t>
            </a:r>
            <a:r>
              <a:rPr kumimoji="0" lang="en-US" altLang="zh-CN" sz="2400" dirty="0">
                <a:latin typeface="Times New Roman" panose="02020603050405020304" pitchFamily="18" charset="0"/>
                <a:sym typeface="Wingdings" panose="05000000000000000000" pitchFamily="2" charset="2"/>
              </a:rPr>
              <a:t></a:t>
            </a:r>
            <a:r>
              <a:rPr kumimoji="0" lang="zh-CN" altLang="en-US" sz="2400" dirty="0">
                <a:latin typeface="Times New Roman" panose="02020603050405020304" pitchFamily="18" charset="0"/>
                <a:sym typeface="Wingdings" panose="05000000000000000000" pitchFamily="2" charset="2"/>
              </a:rPr>
              <a:t>右递归（或迭代） </a:t>
            </a:r>
            <a:r>
              <a:rPr kumimoji="0" lang="zh-CN" altLang="en-US" sz="2400" dirty="0">
                <a:latin typeface="Times New Roman" panose="02020603050405020304" pitchFamily="18" charset="0"/>
              </a:rPr>
              <a:t>（解决方法</a:t>
            </a:r>
            <a:r>
              <a:rPr kumimoji="0" lang="en-US" altLang="zh-CN" sz="2400" dirty="0">
                <a:latin typeface="Times New Roman" panose="02020603050405020304" pitchFamily="18" charset="0"/>
              </a:rPr>
              <a:t>2</a:t>
            </a:r>
            <a:r>
              <a:rPr kumimoji="0" lang="zh-CN" altLang="en-US" sz="2400" dirty="0">
                <a:latin typeface="Times New Roman" panose="02020603050405020304" pitchFamily="18" charset="0"/>
              </a:rPr>
              <a:t>）</a:t>
            </a:r>
            <a:endParaRPr kumimoji="0" lang="zh-CN" altLang="en-US" sz="2400" dirty="0">
              <a:latin typeface="Times New Roman" panose="02020603050405020304" pitchFamily="18" charset="0"/>
            </a:endParaRPr>
          </a:p>
          <a:p>
            <a:pPr>
              <a:lnSpc>
                <a:spcPct val="150000"/>
              </a:lnSpc>
              <a:spcBef>
                <a:spcPct val="0"/>
              </a:spcBef>
              <a:buClrTx/>
              <a:buSzTx/>
              <a:buFontTx/>
              <a:buNone/>
            </a:pPr>
            <a:r>
              <a:rPr kumimoji="0" lang="zh-CN" altLang="en-US" sz="2400" dirty="0">
                <a:latin typeface="Times New Roman" panose="02020603050405020304" pitchFamily="18" charset="0"/>
                <a:sym typeface="Wingdings" panose="05000000000000000000" pitchFamily="2" charset="2"/>
              </a:rPr>
              <a:t>    如：  左递归文法 </a:t>
            </a:r>
            <a:r>
              <a:rPr kumimoji="0" lang="en-US" altLang="zh-CN" sz="2400" dirty="0">
                <a:latin typeface="Times New Roman" panose="02020603050405020304" pitchFamily="18" charset="0"/>
              </a:rPr>
              <a:t>S </a:t>
            </a:r>
            <a:r>
              <a:rPr kumimoji="0" lang="en-US" altLang="zh-CN" sz="2400" dirty="0">
                <a:latin typeface="Times New Roman" panose="02020603050405020304" pitchFamily="18" charset="0"/>
                <a:sym typeface="Wingdings" panose="05000000000000000000" pitchFamily="2" charset="2"/>
              </a:rPr>
              <a:t>Sa | b </a:t>
            </a:r>
            <a:r>
              <a:rPr kumimoji="0" lang="zh-CN" altLang="en-US" sz="2400" dirty="0">
                <a:latin typeface="Times New Roman" panose="02020603050405020304" pitchFamily="18" charset="0"/>
                <a:sym typeface="Wingdings" panose="05000000000000000000" pitchFamily="2" charset="2"/>
              </a:rPr>
              <a:t>生成语言   </a:t>
            </a:r>
            <a:r>
              <a:rPr kumimoji="0" lang="en-US" altLang="zh-CN" sz="2400" dirty="0">
                <a:latin typeface="Times New Roman" panose="02020603050405020304" pitchFamily="18" charset="0"/>
                <a:sym typeface="Wingdings" panose="05000000000000000000" pitchFamily="2" charset="2"/>
              </a:rPr>
              <a:t>L = </a:t>
            </a:r>
            <a:r>
              <a:rPr kumimoji="0" lang="en-US" altLang="zh-CN" sz="2400" dirty="0" err="1">
                <a:latin typeface="Times New Roman" panose="02020603050405020304" pitchFamily="18" charset="0"/>
                <a:sym typeface="Wingdings" panose="05000000000000000000" pitchFamily="2" charset="2"/>
              </a:rPr>
              <a:t>ba</a:t>
            </a:r>
            <a:r>
              <a:rPr kumimoji="0" lang="en-US" altLang="zh-CN" sz="2400" dirty="0">
                <a:latin typeface="Times New Roman" panose="02020603050405020304" pitchFamily="18" charset="0"/>
                <a:sym typeface="Wingdings" panose="05000000000000000000" pitchFamily="2" charset="2"/>
              </a:rPr>
              <a:t>*</a:t>
            </a:r>
            <a:endParaRPr kumimoji="0" lang="en-US" altLang="zh-CN" sz="2400" dirty="0">
              <a:latin typeface="Times New Roman" panose="02020603050405020304" pitchFamily="18" charset="0"/>
              <a:sym typeface="Wingdings" panose="05000000000000000000" pitchFamily="2" charset="2"/>
            </a:endParaRPr>
          </a:p>
          <a:p>
            <a:pPr>
              <a:lnSpc>
                <a:spcPct val="150000"/>
              </a:lnSpc>
              <a:spcBef>
                <a:spcPct val="0"/>
              </a:spcBef>
              <a:buClrTx/>
              <a:buSzTx/>
              <a:buFontTx/>
              <a:buNone/>
            </a:pPr>
            <a:r>
              <a:rPr kumimoji="0" lang="zh-CN" altLang="en-US" sz="2400" dirty="0">
                <a:latin typeface="Times New Roman" panose="02020603050405020304" pitchFamily="18" charset="0"/>
                <a:sym typeface="Wingdings" panose="05000000000000000000" pitchFamily="2" charset="2"/>
              </a:rPr>
              <a:t>              右递归文法：</a:t>
            </a:r>
            <a:endParaRPr kumimoji="0" lang="zh-CN" altLang="en-US" sz="2400" dirty="0">
              <a:latin typeface="Times New Roman" panose="02020603050405020304" pitchFamily="18" charset="0"/>
              <a:sym typeface="Wingdings" panose="05000000000000000000" pitchFamily="2" charset="2"/>
            </a:endParaRPr>
          </a:p>
          <a:p>
            <a:pPr>
              <a:lnSpc>
                <a:spcPct val="150000"/>
              </a:lnSpc>
              <a:spcBef>
                <a:spcPct val="0"/>
              </a:spcBef>
              <a:buClrTx/>
              <a:buSzTx/>
              <a:buFontTx/>
              <a:buNone/>
            </a:pPr>
            <a:r>
              <a:rPr kumimoji="0" lang="en-US" altLang="zh-CN" sz="2400" dirty="0">
                <a:latin typeface="Times New Roman" panose="02020603050405020304" pitchFamily="18" charset="0"/>
                <a:sym typeface="Wingdings" panose="05000000000000000000" pitchFamily="2" charset="2"/>
              </a:rPr>
              <a:t>                     S</a:t>
            </a:r>
            <a:r>
              <a:rPr kumimoji="0" lang="en-US" altLang="zh-CN" sz="2400" dirty="0">
                <a:latin typeface="Times New Roman" panose="02020603050405020304" pitchFamily="18" charset="0"/>
              </a:rPr>
              <a:t> </a:t>
            </a:r>
            <a:r>
              <a:rPr kumimoji="0" lang="en-US" altLang="zh-CN" sz="2400" dirty="0">
                <a:latin typeface="Times New Roman" panose="02020603050405020304" pitchFamily="18" charset="0"/>
                <a:sym typeface="Wingdings" panose="05000000000000000000" pitchFamily="2" charset="2"/>
              </a:rPr>
              <a:t></a:t>
            </a:r>
            <a:r>
              <a:rPr kumimoji="0" lang="en-US" altLang="zh-CN" sz="2400" dirty="0" err="1">
                <a:latin typeface="Times New Roman" panose="02020603050405020304" pitchFamily="18" charset="0"/>
                <a:sym typeface="Wingdings" panose="05000000000000000000" pitchFamily="2" charset="2"/>
              </a:rPr>
              <a:t>bA</a:t>
            </a:r>
            <a:r>
              <a:rPr kumimoji="0" lang="en-US" altLang="zh-CN" sz="2400" dirty="0">
                <a:latin typeface="Times New Roman" panose="02020603050405020304" pitchFamily="18" charset="0"/>
                <a:sym typeface="Wingdings" panose="05000000000000000000" pitchFamily="2" charset="2"/>
              </a:rPr>
              <a:t>         </a:t>
            </a:r>
            <a:endParaRPr kumimoji="0" lang="en-US" altLang="zh-CN" sz="2400" dirty="0">
              <a:latin typeface="Times New Roman" panose="02020603050405020304" pitchFamily="18" charset="0"/>
              <a:sym typeface="Wingdings" panose="05000000000000000000" pitchFamily="2" charset="2"/>
            </a:endParaRPr>
          </a:p>
          <a:p>
            <a:pPr>
              <a:lnSpc>
                <a:spcPct val="150000"/>
              </a:lnSpc>
              <a:spcBef>
                <a:spcPct val="0"/>
              </a:spcBef>
              <a:buClrTx/>
              <a:buSzTx/>
              <a:buFontTx/>
              <a:buNone/>
            </a:pPr>
            <a:r>
              <a:rPr kumimoji="0" lang="en-US" altLang="zh-CN" sz="2400" dirty="0">
                <a:latin typeface="Times New Roman" panose="02020603050405020304" pitchFamily="18" charset="0"/>
                <a:sym typeface="Wingdings" panose="05000000000000000000" pitchFamily="2" charset="2"/>
              </a:rPr>
              <a:t>                     A</a:t>
            </a:r>
            <a:r>
              <a:rPr kumimoji="0" lang="en-US" altLang="zh-CN" sz="2400" dirty="0">
                <a:latin typeface="Times New Roman" panose="02020603050405020304" pitchFamily="18" charset="0"/>
              </a:rPr>
              <a:t> </a:t>
            </a:r>
            <a:r>
              <a:rPr kumimoji="0" lang="en-US" altLang="zh-CN" sz="2400" dirty="0">
                <a:latin typeface="Times New Roman" panose="02020603050405020304" pitchFamily="18" charset="0"/>
                <a:sym typeface="Wingdings" panose="05000000000000000000" pitchFamily="2" charset="2"/>
              </a:rPr>
              <a:t></a:t>
            </a:r>
            <a:r>
              <a:rPr kumimoji="0" lang="en-US" altLang="zh-CN" sz="2400" dirty="0" err="1">
                <a:latin typeface="Times New Roman" panose="02020603050405020304" pitchFamily="18" charset="0"/>
                <a:sym typeface="Wingdings" panose="05000000000000000000" pitchFamily="2" charset="2"/>
              </a:rPr>
              <a:t>aA|ε</a:t>
            </a:r>
            <a:endParaRPr kumimoji="0" lang="en-US" altLang="zh-CN" sz="2400" dirty="0">
              <a:latin typeface="Times New Roman" panose="02020603050405020304" pitchFamily="18" charset="0"/>
              <a:sym typeface="Wingdings" panose="05000000000000000000" pitchFamily="2" charset="2"/>
            </a:endParaRPr>
          </a:p>
          <a:p>
            <a:pPr>
              <a:lnSpc>
                <a:spcPct val="150000"/>
              </a:lnSpc>
              <a:spcBef>
                <a:spcPct val="0"/>
              </a:spcBef>
              <a:buClrTx/>
              <a:buSzTx/>
              <a:buFontTx/>
              <a:buNone/>
            </a:pPr>
            <a:r>
              <a:rPr kumimoji="0" lang="zh-CN" altLang="en-US" sz="2400" dirty="0">
                <a:latin typeface="Times New Roman" panose="02020603050405020304" pitchFamily="18" charset="0"/>
                <a:sym typeface="Wingdings" panose="05000000000000000000" pitchFamily="2" charset="2"/>
              </a:rPr>
              <a:t>    或迭代     </a:t>
            </a:r>
            <a:r>
              <a:rPr kumimoji="0" lang="en-US" altLang="zh-CN" sz="2400" dirty="0">
                <a:latin typeface="Times New Roman" panose="02020603050405020304" pitchFamily="18" charset="0"/>
                <a:sym typeface="Wingdings" panose="05000000000000000000" pitchFamily="2" charset="2"/>
              </a:rPr>
              <a:t>S b{a}</a:t>
            </a:r>
            <a:r>
              <a:rPr kumimoji="0" lang="en-US" altLang="zh-CN" sz="2400" b="0" dirty="0">
                <a:latin typeface="Times New Roman" panose="02020603050405020304" pitchFamily="18" charset="0"/>
                <a:sym typeface="Wingdings" panose="05000000000000000000" pitchFamily="2" charset="2"/>
              </a:rPr>
              <a:t> </a:t>
            </a:r>
            <a:endParaRPr kumimoji="0" lang="en-US" altLang="zh-CN" sz="2400" b="0" dirty="0">
              <a:latin typeface="Times New Roman" panose="02020603050405020304" pitchFamily="18" charset="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3074">
                                            <p:txEl>
                                              <p:pRg st="0" end="0"/>
                                            </p:txEl>
                                          </p:spTgt>
                                        </p:tgtEl>
                                        <p:attrNameLst>
                                          <p:attrName>style.visibility</p:attrName>
                                        </p:attrNameLst>
                                      </p:cBhvr>
                                      <p:to>
                                        <p:strVal val="visible"/>
                                      </p:to>
                                    </p:set>
                                    <p:animEffect transition="in" filter="wipe(left)">
                                      <p:cBhvr>
                                        <p:cTn id="7" dur="500"/>
                                        <p:tgtEl>
                                          <p:spTgt spid="5130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3074">
                                            <p:txEl>
                                              <p:pRg st="1" end="1"/>
                                            </p:txEl>
                                          </p:spTgt>
                                        </p:tgtEl>
                                        <p:attrNameLst>
                                          <p:attrName>style.visibility</p:attrName>
                                        </p:attrNameLst>
                                      </p:cBhvr>
                                      <p:to>
                                        <p:strVal val="visible"/>
                                      </p:to>
                                    </p:set>
                                    <p:animEffect transition="in" filter="wipe(left)">
                                      <p:cBhvr>
                                        <p:cTn id="12" dur="500"/>
                                        <p:tgtEl>
                                          <p:spTgt spid="5130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3074">
                                            <p:txEl>
                                              <p:pRg st="2" end="2"/>
                                            </p:txEl>
                                          </p:spTgt>
                                        </p:tgtEl>
                                        <p:attrNameLst>
                                          <p:attrName>style.visibility</p:attrName>
                                        </p:attrNameLst>
                                      </p:cBhvr>
                                      <p:to>
                                        <p:strVal val="visible"/>
                                      </p:to>
                                    </p:set>
                                    <p:animEffect transition="in" filter="wipe(left)">
                                      <p:cBhvr>
                                        <p:cTn id="17" dur="500"/>
                                        <p:tgtEl>
                                          <p:spTgt spid="5130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3074">
                                            <p:txEl>
                                              <p:pRg st="3" end="3"/>
                                            </p:txEl>
                                          </p:spTgt>
                                        </p:tgtEl>
                                        <p:attrNameLst>
                                          <p:attrName>style.visibility</p:attrName>
                                        </p:attrNameLst>
                                      </p:cBhvr>
                                      <p:to>
                                        <p:strVal val="visible"/>
                                      </p:to>
                                    </p:set>
                                    <p:animEffect transition="in" filter="wipe(left)">
                                      <p:cBhvr>
                                        <p:cTn id="22" dur="500"/>
                                        <p:tgtEl>
                                          <p:spTgt spid="5130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3074">
                                            <p:txEl>
                                              <p:pRg st="4" end="4"/>
                                            </p:txEl>
                                          </p:spTgt>
                                        </p:tgtEl>
                                        <p:attrNameLst>
                                          <p:attrName>style.visibility</p:attrName>
                                        </p:attrNameLst>
                                      </p:cBhvr>
                                      <p:to>
                                        <p:strVal val="visible"/>
                                      </p:to>
                                    </p:set>
                                    <p:animEffect transition="in" filter="wipe(left)">
                                      <p:cBhvr>
                                        <p:cTn id="27" dur="500"/>
                                        <p:tgtEl>
                                          <p:spTgt spid="51307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3074">
                                            <p:txEl>
                                              <p:pRg st="5" end="5"/>
                                            </p:txEl>
                                          </p:spTgt>
                                        </p:tgtEl>
                                        <p:attrNameLst>
                                          <p:attrName>style.visibility</p:attrName>
                                        </p:attrNameLst>
                                      </p:cBhvr>
                                      <p:to>
                                        <p:strVal val="visible"/>
                                      </p:to>
                                    </p:set>
                                    <p:animEffect transition="in" filter="wipe(left)">
                                      <p:cBhvr>
                                        <p:cTn id="32" dur="500"/>
                                        <p:tgtEl>
                                          <p:spTgt spid="5130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74" grpId="0"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0114E632-EA0F-4FEF-8D9F-BA33C5693B50}"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39939" name="Rectangle 2"/>
          <p:cNvSpPr>
            <a:spLocks noGrp="1" noChangeArrowheads="1"/>
          </p:cNvSpPr>
          <p:nvPr>
            <p:ph type="title"/>
          </p:nvPr>
        </p:nvSpPr>
        <p:spPr>
          <a:xfrm>
            <a:off x="468313" y="765175"/>
            <a:ext cx="8147050" cy="792163"/>
          </a:xfrm>
        </p:spPr>
        <p:txBody>
          <a:bodyPr/>
          <a:lstStyle/>
          <a:p>
            <a:pPr eaLnBrk="1" hangingPunct="1"/>
            <a:r>
              <a:rPr lang="en-US" altLang="zh-CN" sz="2400" b="1"/>
              <a:t>1.</a:t>
            </a:r>
            <a:r>
              <a:rPr lang="zh-CN" altLang="en-US" sz="2400" b="1"/>
              <a:t>消除直接左递归</a:t>
            </a:r>
            <a:endParaRPr lang="zh-CN" altLang="en-US" sz="2400" b="1"/>
          </a:p>
        </p:txBody>
      </p:sp>
      <p:sp>
        <p:nvSpPr>
          <p:cNvPr id="39940" name="Rectangle 3"/>
          <p:cNvSpPr>
            <a:spLocks noGrp="1" noChangeArrowheads="1"/>
          </p:cNvSpPr>
          <p:nvPr>
            <p:ph type="body" idx="1"/>
          </p:nvPr>
        </p:nvSpPr>
        <p:spPr>
          <a:xfrm>
            <a:off x="395288" y="1125538"/>
            <a:ext cx="8280400" cy="1511300"/>
          </a:xfrm>
        </p:spPr>
        <p:txBody>
          <a:bodyPr/>
          <a:lstStyle/>
          <a:p>
            <a:pPr eaLnBrk="1" hangingPunct="1">
              <a:lnSpc>
                <a:spcPct val="105000"/>
              </a:lnSpc>
            </a:pPr>
            <a:r>
              <a:rPr lang="en-US" altLang="zh-CN" sz="2000" b="1"/>
              <a:t>A</a:t>
            </a:r>
            <a:r>
              <a:rPr lang="en-US" altLang="zh-CN" sz="2000" b="1">
                <a:sym typeface="Wingdings" panose="05000000000000000000" pitchFamily="2" charset="2"/>
              </a:rPr>
              <a:t>Aα|β, α,β ∈ (</a:t>
            </a:r>
            <a:r>
              <a:rPr lang="en-US" altLang="zh-CN" sz="2000" b="1"/>
              <a:t>V</a:t>
            </a:r>
            <a:r>
              <a:rPr lang="en-US" altLang="zh-CN" sz="2000" b="1" baseline="-25000"/>
              <a:t>N</a:t>
            </a:r>
            <a:r>
              <a:rPr lang="en-US" altLang="en-US" sz="2600" b="1"/>
              <a:t>∪</a:t>
            </a:r>
            <a:r>
              <a:rPr lang="en-US" altLang="zh-CN" sz="2000" b="1"/>
              <a:t>V</a:t>
            </a:r>
            <a:r>
              <a:rPr lang="en-US" altLang="zh-CN" sz="2000" b="1" baseline="-25000"/>
              <a:t>T</a:t>
            </a:r>
            <a:r>
              <a:rPr lang="en-US" altLang="zh-CN" sz="2000" b="1">
                <a:sym typeface="Wingdings" panose="05000000000000000000" pitchFamily="2" charset="2"/>
              </a:rPr>
              <a:t>)*, A ∈ </a:t>
            </a:r>
            <a:r>
              <a:rPr lang="en-US" altLang="zh-CN" sz="2000" b="1"/>
              <a:t>V</a:t>
            </a:r>
            <a:r>
              <a:rPr lang="en-US" altLang="zh-CN" sz="2000" b="1" baseline="-25000"/>
              <a:t>N</a:t>
            </a:r>
            <a:r>
              <a:rPr lang="en-US" altLang="zh-CN" sz="2000" b="1"/>
              <a:t>, </a:t>
            </a:r>
            <a:r>
              <a:rPr lang="en-US" altLang="zh-CN" sz="2000" b="1">
                <a:sym typeface="Wingdings" panose="05000000000000000000" pitchFamily="2" charset="2"/>
              </a:rPr>
              <a:t>β</a:t>
            </a:r>
            <a:r>
              <a:rPr lang="zh-CN" altLang="en-US" sz="2000" b="1">
                <a:sym typeface="Wingdings" panose="05000000000000000000" pitchFamily="2" charset="2"/>
              </a:rPr>
              <a:t>不以</a:t>
            </a:r>
            <a:r>
              <a:rPr lang="en-US" altLang="zh-CN" sz="2000" b="1">
                <a:sym typeface="Wingdings" panose="05000000000000000000" pitchFamily="2" charset="2"/>
              </a:rPr>
              <a:t>A</a:t>
            </a:r>
            <a:r>
              <a:rPr lang="zh-CN" altLang="en-US" sz="2000" b="1">
                <a:sym typeface="Wingdings" panose="05000000000000000000" pitchFamily="2" charset="2"/>
              </a:rPr>
              <a:t>开头</a:t>
            </a:r>
            <a:endParaRPr lang="zh-CN" altLang="en-US" sz="2000" b="1">
              <a:sym typeface="Wingdings" panose="05000000000000000000" pitchFamily="2" charset="2"/>
            </a:endParaRPr>
          </a:p>
          <a:p>
            <a:pPr eaLnBrk="1" hangingPunct="1">
              <a:lnSpc>
                <a:spcPct val="105000"/>
              </a:lnSpc>
              <a:buFont typeface="Wingdings" panose="05000000000000000000" pitchFamily="2" charset="2"/>
              <a:buNone/>
            </a:pPr>
            <a:r>
              <a:rPr lang="zh-CN" altLang="en-US" sz="2000" b="1">
                <a:sym typeface="Wingdings" panose="05000000000000000000" pitchFamily="2" charset="2"/>
              </a:rPr>
              <a:t>则：</a:t>
            </a:r>
            <a:r>
              <a:rPr lang="en-US" altLang="zh-CN" sz="2000" b="1">
                <a:sym typeface="Wingdings" panose="05000000000000000000" pitchFamily="2" charset="2"/>
              </a:rPr>
              <a:t>A  βA</a:t>
            </a:r>
            <a:r>
              <a:rPr lang="en-US" altLang="zh-CN" sz="2600" b="1">
                <a:sym typeface="Wingdings" panose="05000000000000000000" pitchFamily="2" charset="2"/>
              </a:rPr>
              <a:t>′</a:t>
            </a:r>
            <a:r>
              <a:rPr lang="en-US" altLang="zh-CN" sz="2000" b="1">
                <a:sym typeface="Wingdings" panose="05000000000000000000" pitchFamily="2" charset="2"/>
              </a:rPr>
              <a:t>       </a:t>
            </a:r>
            <a:endParaRPr lang="en-US" altLang="zh-CN" sz="2000" b="1">
              <a:sym typeface="Wingdings" panose="05000000000000000000" pitchFamily="2" charset="2"/>
            </a:endParaRPr>
          </a:p>
          <a:p>
            <a:pPr eaLnBrk="1" hangingPunct="1">
              <a:lnSpc>
                <a:spcPct val="105000"/>
              </a:lnSpc>
              <a:buFont typeface="Wingdings" panose="05000000000000000000" pitchFamily="2" charset="2"/>
              <a:buNone/>
            </a:pPr>
            <a:r>
              <a:rPr lang="en-US" altLang="zh-CN" sz="2000" b="1">
                <a:sym typeface="Wingdings" panose="05000000000000000000" pitchFamily="2" charset="2"/>
              </a:rPr>
              <a:t>       A </a:t>
            </a:r>
            <a:r>
              <a:rPr lang="en-US" altLang="zh-CN" sz="2600" b="1">
                <a:sym typeface="Wingdings" panose="05000000000000000000" pitchFamily="2" charset="2"/>
              </a:rPr>
              <a:t>′</a:t>
            </a:r>
            <a:r>
              <a:rPr lang="en-US" altLang="zh-CN" sz="2000" b="1">
                <a:sym typeface="Wingdings" panose="05000000000000000000" pitchFamily="2" charset="2"/>
              </a:rPr>
              <a:t>αA </a:t>
            </a:r>
            <a:r>
              <a:rPr lang="en-US" altLang="zh-CN" sz="2600" b="1">
                <a:sym typeface="Wingdings" panose="05000000000000000000" pitchFamily="2" charset="2"/>
              </a:rPr>
              <a:t>′</a:t>
            </a:r>
            <a:r>
              <a:rPr lang="en-US" altLang="zh-CN" sz="2000" b="1">
                <a:sym typeface="Wingdings" panose="05000000000000000000" pitchFamily="2" charset="2"/>
              </a:rPr>
              <a:t>|ε          </a:t>
            </a:r>
            <a:r>
              <a:rPr lang="zh-CN" altLang="en-US" sz="2000" b="1">
                <a:sym typeface="Wingdings" panose="05000000000000000000" pitchFamily="2" charset="2"/>
              </a:rPr>
              <a:t>或 </a:t>
            </a:r>
            <a:r>
              <a:rPr lang="en-US" altLang="zh-CN" sz="2000" b="1">
                <a:sym typeface="Wingdings" panose="05000000000000000000" pitchFamily="2" charset="2"/>
              </a:rPr>
              <a:t>A β{α}</a:t>
            </a:r>
            <a:endParaRPr lang="en-US" altLang="zh-CN" sz="2000" b="1">
              <a:sym typeface="Wingdings" panose="05000000000000000000" pitchFamily="2" charset="2"/>
            </a:endParaRPr>
          </a:p>
        </p:txBody>
      </p:sp>
      <p:sp>
        <p:nvSpPr>
          <p:cNvPr id="447493" name="Text Box 5"/>
          <p:cNvSpPr txBox="1">
            <a:spLocks noChangeArrowheads="1"/>
          </p:cNvSpPr>
          <p:nvPr/>
        </p:nvSpPr>
        <p:spPr bwMode="auto">
          <a:xfrm>
            <a:off x="404423" y="2636838"/>
            <a:ext cx="8569325" cy="344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nSpc>
                <a:spcPct val="110000"/>
              </a:lnSpc>
              <a:spcBef>
                <a:spcPct val="0"/>
              </a:spcBef>
              <a:buClrTx/>
              <a:buSzTx/>
              <a:buFontTx/>
              <a:buNone/>
            </a:pPr>
            <a:r>
              <a:rPr kumimoji="0" lang="en-US" altLang="zh-CN" sz="2200" dirty="0">
                <a:latin typeface="Times New Roman" panose="02020603050405020304" pitchFamily="18" charset="0"/>
              </a:rPr>
              <a:t>[</a:t>
            </a:r>
            <a:r>
              <a:rPr kumimoji="0" lang="zh-CN" altLang="en-US" sz="2200" dirty="0">
                <a:latin typeface="Times New Roman" panose="02020603050405020304" pitchFamily="18" charset="0"/>
              </a:rPr>
              <a:t>例</a:t>
            </a:r>
            <a:r>
              <a:rPr kumimoji="0" lang="en-US" altLang="zh-CN" sz="2200" dirty="0">
                <a:latin typeface="Times New Roman" panose="02020603050405020304" pitchFamily="18" charset="0"/>
              </a:rPr>
              <a:t>]   </a:t>
            </a:r>
            <a:r>
              <a:rPr kumimoji="0" lang="zh-CN" altLang="en-US" sz="2200" dirty="0">
                <a:latin typeface="Times New Roman" panose="02020603050405020304" pitchFamily="18" charset="0"/>
              </a:rPr>
              <a:t>文法   </a:t>
            </a:r>
            <a:r>
              <a:rPr kumimoji="0" lang="en-US" altLang="zh-CN" sz="2200" dirty="0">
                <a:latin typeface="Times New Roman" panose="02020603050405020304" pitchFamily="18" charset="0"/>
              </a:rPr>
              <a:t>E </a:t>
            </a:r>
            <a:r>
              <a:rPr kumimoji="0" lang="en-US" altLang="zh-CN" sz="2200" dirty="0">
                <a:latin typeface="Times New Roman" panose="02020603050405020304" pitchFamily="18" charset="0"/>
                <a:sym typeface="Wingdings" panose="05000000000000000000" pitchFamily="2" charset="2"/>
              </a:rPr>
              <a:t>E+T | T            </a:t>
            </a:r>
            <a:r>
              <a:rPr kumimoji="0" lang="zh-CN" altLang="en-US" sz="2200" dirty="0">
                <a:latin typeface="Times New Roman" panose="02020603050405020304" pitchFamily="18" charset="0"/>
                <a:sym typeface="Wingdings" panose="05000000000000000000" pitchFamily="2" charset="2"/>
              </a:rPr>
              <a:t>或   </a:t>
            </a:r>
            <a:r>
              <a:rPr kumimoji="0" lang="en-US" altLang="zh-CN" sz="2200" dirty="0">
                <a:latin typeface="Times New Roman" panose="02020603050405020304" pitchFamily="18" charset="0"/>
              </a:rPr>
              <a:t>E </a:t>
            </a:r>
            <a:r>
              <a:rPr kumimoji="0" lang="en-US" altLang="zh-CN" sz="2200" dirty="0">
                <a:latin typeface="Times New Roman" panose="02020603050405020304" pitchFamily="18" charset="0"/>
                <a:sym typeface="Wingdings" panose="05000000000000000000" pitchFamily="2" charset="2"/>
              </a:rPr>
              <a:t></a:t>
            </a:r>
            <a:r>
              <a:rPr kumimoji="0" lang="zh-CN" altLang="en-US" sz="2200" dirty="0">
                <a:latin typeface="Times New Roman" panose="02020603050405020304" pitchFamily="18" charset="0"/>
                <a:sym typeface="Wingdings" panose="05000000000000000000" pitchFamily="2" charset="2"/>
              </a:rPr>
              <a:t> </a:t>
            </a:r>
            <a:r>
              <a:rPr kumimoji="0" lang="en-US" altLang="zh-CN" sz="2200" dirty="0">
                <a:latin typeface="Times New Roman" panose="02020603050405020304" pitchFamily="18" charset="0"/>
                <a:sym typeface="Wingdings" panose="05000000000000000000" pitchFamily="2" charset="2"/>
              </a:rPr>
              <a:t>T{+T} </a:t>
            </a:r>
            <a:r>
              <a:rPr kumimoji="0" lang="zh-CN" altLang="en-US" sz="2200" dirty="0">
                <a:latin typeface="Times New Roman" panose="02020603050405020304" pitchFamily="18" charset="0"/>
                <a:sym typeface="Wingdings" panose="05000000000000000000" pitchFamily="2" charset="2"/>
              </a:rPr>
              <a:t>（迭代）</a:t>
            </a:r>
            <a:endParaRPr kumimoji="0" lang="zh-CN" altLang="en-US" sz="2200" dirty="0">
              <a:latin typeface="Times New Roman" panose="02020603050405020304" pitchFamily="18" charset="0"/>
              <a:sym typeface="Wingdings" panose="05000000000000000000" pitchFamily="2" charset="2"/>
            </a:endParaRPr>
          </a:p>
          <a:p>
            <a:pPr>
              <a:lnSpc>
                <a:spcPct val="110000"/>
              </a:lnSpc>
              <a:spcBef>
                <a:spcPct val="0"/>
              </a:spcBef>
              <a:buClrTx/>
              <a:buSzTx/>
              <a:buFontTx/>
              <a:buNone/>
            </a:pPr>
            <a:r>
              <a:rPr kumimoji="0" lang="en-US" altLang="zh-CN" sz="2200" dirty="0">
                <a:latin typeface="Times New Roman" panose="02020603050405020304" pitchFamily="18" charset="0"/>
                <a:sym typeface="Wingdings" panose="05000000000000000000" pitchFamily="2" charset="2"/>
              </a:rPr>
              <a:t>                     T T*F | F                    T</a:t>
            </a:r>
            <a:r>
              <a:rPr kumimoji="0" lang="en-US" altLang="zh-CN" sz="2200" dirty="0">
                <a:latin typeface="Times New Roman" panose="02020603050405020304" pitchFamily="18" charset="0"/>
              </a:rPr>
              <a:t> </a:t>
            </a:r>
            <a:r>
              <a:rPr kumimoji="0" lang="en-US" altLang="zh-CN" sz="2200" dirty="0">
                <a:latin typeface="Times New Roman" panose="02020603050405020304" pitchFamily="18" charset="0"/>
                <a:sym typeface="Wingdings" panose="05000000000000000000" pitchFamily="2" charset="2"/>
              </a:rPr>
              <a:t></a:t>
            </a:r>
            <a:r>
              <a:rPr kumimoji="0" lang="zh-CN" altLang="en-US" sz="2200" dirty="0">
                <a:latin typeface="Times New Roman" panose="02020603050405020304" pitchFamily="18" charset="0"/>
                <a:sym typeface="Wingdings" panose="05000000000000000000" pitchFamily="2" charset="2"/>
              </a:rPr>
              <a:t> </a:t>
            </a:r>
            <a:r>
              <a:rPr kumimoji="0" lang="en-US" altLang="zh-CN" sz="2200" dirty="0">
                <a:latin typeface="Times New Roman" panose="02020603050405020304" pitchFamily="18" charset="0"/>
                <a:sym typeface="Wingdings" panose="05000000000000000000" pitchFamily="2" charset="2"/>
              </a:rPr>
              <a:t>F{*F} </a:t>
            </a:r>
            <a:endParaRPr kumimoji="0" lang="en-US" altLang="zh-CN" sz="2200" dirty="0">
              <a:latin typeface="Times New Roman" panose="02020603050405020304" pitchFamily="18" charset="0"/>
              <a:sym typeface="Wingdings" panose="05000000000000000000" pitchFamily="2" charset="2"/>
            </a:endParaRPr>
          </a:p>
          <a:p>
            <a:pPr>
              <a:lnSpc>
                <a:spcPct val="110000"/>
              </a:lnSpc>
              <a:spcBef>
                <a:spcPct val="0"/>
              </a:spcBef>
              <a:buClrTx/>
              <a:buSzTx/>
              <a:buFontTx/>
              <a:buNone/>
            </a:pPr>
            <a:r>
              <a:rPr kumimoji="0" lang="en-US" altLang="zh-CN" sz="2200" dirty="0">
                <a:latin typeface="Times New Roman" panose="02020603050405020304" pitchFamily="18" charset="0"/>
                <a:sym typeface="Wingdings" panose="05000000000000000000" pitchFamily="2" charset="2"/>
              </a:rPr>
              <a:t>                     F (E) | a                      F (E) | a</a:t>
            </a:r>
            <a:endParaRPr kumimoji="0" lang="en-US" altLang="zh-CN" sz="2200" dirty="0">
              <a:latin typeface="Times New Roman" panose="02020603050405020304" pitchFamily="18" charset="0"/>
              <a:sym typeface="Wingdings" panose="05000000000000000000" pitchFamily="2" charset="2"/>
            </a:endParaRPr>
          </a:p>
          <a:p>
            <a:pPr>
              <a:lnSpc>
                <a:spcPct val="110000"/>
              </a:lnSpc>
              <a:spcBef>
                <a:spcPct val="0"/>
              </a:spcBef>
              <a:buClrTx/>
              <a:buSzTx/>
              <a:buFontTx/>
              <a:buNone/>
            </a:pPr>
            <a:r>
              <a:rPr kumimoji="0" lang="zh-CN" altLang="en-US" sz="2200" dirty="0">
                <a:latin typeface="Times New Roman" panose="02020603050405020304" pitchFamily="18" charset="0"/>
                <a:sym typeface="Wingdings" panose="05000000000000000000" pitchFamily="2" charset="2"/>
              </a:rPr>
              <a:t>          消除左递归，得</a:t>
            </a:r>
            <a:endParaRPr kumimoji="0" lang="zh-CN" altLang="en-US" sz="2200" dirty="0">
              <a:latin typeface="Times New Roman" panose="02020603050405020304" pitchFamily="18" charset="0"/>
              <a:sym typeface="Wingdings" panose="05000000000000000000" pitchFamily="2" charset="2"/>
            </a:endParaRPr>
          </a:p>
          <a:p>
            <a:pPr>
              <a:lnSpc>
                <a:spcPct val="110000"/>
              </a:lnSpc>
              <a:spcBef>
                <a:spcPct val="0"/>
              </a:spcBef>
              <a:buClrTx/>
              <a:buSzTx/>
              <a:buFontTx/>
              <a:buNone/>
            </a:pPr>
            <a:r>
              <a:rPr kumimoji="0" lang="zh-CN" altLang="en-US" sz="2200" dirty="0">
                <a:latin typeface="Times New Roman" panose="02020603050405020304" pitchFamily="18" charset="0"/>
                <a:sym typeface="Wingdings" panose="05000000000000000000" pitchFamily="2" charset="2"/>
              </a:rPr>
              <a:t>                  </a:t>
            </a:r>
            <a:r>
              <a:rPr kumimoji="0" lang="en-US" altLang="zh-CN" sz="2200" dirty="0">
                <a:latin typeface="Times New Roman" panose="02020603050405020304" pitchFamily="18" charset="0"/>
                <a:sym typeface="Wingdings" panose="05000000000000000000" pitchFamily="2" charset="2"/>
              </a:rPr>
              <a:t>E TE’</a:t>
            </a:r>
            <a:endParaRPr kumimoji="0" lang="en-US" altLang="zh-CN" sz="2200" dirty="0">
              <a:latin typeface="Times New Roman" panose="02020603050405020304" pitchFamily="18" charset="0"/>
              <a:sym typeface="Wingdings" panose="05000000000000000000" pitchFamily="2" charset="2"/>
            </a:endParaRPr>
          </a:p>
          <a:p>
            <a:pPr>
              <a:lnSpc>
                <a:spcPct val="110000"/>
              </a:lnSpc>
              <a:spcBef>
                <a:spcPct val="0"/>
              </a:spcBef>
              <a:buClrTx/>
              <a:buSzTx/>
              <a:buFontTx/>
              <a:buNone/>
            </a:pPr>
            <a:r>
              <a:rPr kumimoji="0" lang="en-US" altLang="zh-CN" sz="2200" dirty="0">
                <a:latin typeface="Times New Roman" panose="02020603050405020304" pitchFamily="18" charset="0"/>
                <a:sym typeface="Wingdings" panose="05000000000000000000" pitchFamily="2" charset="2"/>
              </a:rPr>
              <a:t>                  E’ +TE’ | ε</a:t>
            </a:r>
            <a:endParaRPr kumimoji="0" lang="en-US" altLang="zh-CN" sz="2200" dirty="0">
              <a:latin typeface="Times New Roman" panose="02020603050405020304" pitchFamily="18" charset="0"/>
              <a:sym typeface="Wingdings" panose="05000000000000000000" pitchFamily="2" charset="2"/>
            </a:endParaRPr>
          </a:p>
          <a:p>
            <a:pPr>
              <a:lnSpc>
                <a:spcPct val="110000"/>
              </a:lnSpc>
              <a:spcBef>
                <a:spcPct val="0"/>
              </a:spcBef>
              <a:buClrTx/>
              <a:buSzTx/>
              <a:buFontTx/>
              <a:buNone/>
            </a:pPr>
            <a:r>
              <a:rPr kumimoji="0" lang="en-US" altLang="zh-CN" sz="2200" dirty="0">
                <a:latin typeface="Times New Roman" panose="02020603050405020304" pitchFamily="18" charset="0"/>
                <a:sym typeface="Wingdings" panose="05000000000000000000" pitchFamily="2" charset="2"/>
              </a:rPr>
              <a:t>                  T FT’</a:t>
            </a:r>
            <a:endParaRPr kumimoji="0" lang="en-US" altLang="zh-CN" sz="2200" dirty="0">
              <a:latin typeface="Times New Roman" panose="02020603050405020304" pitchFamily="18" charset="0"/>
              <a:sym typeface="Wingdings" panose="05000000000000000000" pitchFamily="2" charset="2"/>
            </a:endParaRPr>
          </a:p>
          <a:p>
            <a:pPr>
              <a:lnSpc>
                <a:spcPct val="110000"/>
              </a:lnSpc>
              <a:spcBef>
                <a:spcPct val="0"/>
              </a:spcBef>
              <a:buClrTx/>
              <a:buSzTx/>
              <a:buFontTx/>
              <a:buNone/>
            </a:pPr>
            <a:r>
              <a:rPr kumimoji="0" lang="en-US" altLang="zh-CN" sz="2200" dirty="0">
                <a:latin typeface="Times New Roman" panose="02020603050405020304" pitchFamily="18" charset="0"/>
                <a:sym typeface="Wingdings" panose="05000000000000000000" pitchFamily="2" charset="2"/>
              </a:rPr>
              <a:t>                  T’ *FT’ |ε</a:t>
            </a:r>
            <a:endParaRPr kumimoji="0" lang="en-US" altLang="zh-CN" sz="2200" dirty="0">
              <a:latin typeface="Times New Roman" panose="02020603050405020304" pitchFamily="18" charset="0"/>
              <a:sym typeface="Wingdings" panose="05000000000000000000" pitchFamily="2" charset="2"/>
            </a:endParaRPr>
          </a:p>
          <a:p>
            <a:pPr>
              <a:lnSpc>
                <a:spcPct val="110000"/>
              </a:lnSpc>
              <a:spcBef>
                <a:spcPct val="0"/>
              </a:spcBef>
              <a:buClrTx/>
              <a:buSzTx/>
              <a:buFontTx/>
              <a:buNone/>
            </a:pPr>
            <a:r>
              <a:rPr kumimoji="0" lang="en-US" altLang="zh-CN" sz="2200" dirty="0">
                <a:latin typeface="Times New Roman" panose="02020603050405020304" pitchFamily="18" charset="0"/>
                <a:sym typeface="Wingdings" panose="05000000000000000000" pitchFamily="2" charset="2"/>
              </a:rPr>
              <a:t>                  F (E) | a</a:t>
            </a:r>
            <a:endParaRPr kumimoji="0" lang="zh-CN" altLang="en-US" sz="2200" dirty="0">
              <a:latin typeface="Times New Roman" panose="02020603050405020304" pitchFamily="18" charset="0"/>
              <a:sym typeface="Wingdings" panose="05000000000000000000" pitchFamily="2" charset="2"/>
            </a:endParaRPr>
          </a:p>
        </p:txBody>
      </p:sp>
      <p:sp>
        <p:nvSpPr>
          <p:cNvPr id="39942" name="Rectangle 6"/>
          <p:cNvSpPr>
            <a:spLocks noChangeArrowheads="1"/>
          </p:cNvSpPr>
          <p:nvPr/>
        </p:nvSpPr>
        <p:spPr bwMode="auto">
          <a:xfrm>
            <a:off x="684213" y="188913"/>
            <a:ext cx="77724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SzTx/>
              <a:buFontTx/>
              <a:buNone/>
            </a:pPr>
            <a:r>
              <a:rPr kumimoji="0" lang="en-US" altLang="zh-CN" sz="2800">
                <a:solidFill>
                  <a:srgbClr val="FF0000"/>
                </a:solidFill>
                <a:latin typeface="华文细黑" panose="02010600040101010101" pitchFamily="2" charset="-122"/>
              </a:rPr>
              <a:t>5.2.2  </a:t>
            </a:r>
            <a:r>
              <a:rPr kumimoji="0" lang="zh-CN" altLang="en-US" sz="2800">
                <a:solidFill>
                  <a:srgbClr val="FF0000"/>
                </a:solidFill>
                <a:latin typeface="华文细黑" panose="02010600040101010101" pitchFamily="2" charset="-122"/>
              </a:rPr>
              <a:t>消除左递归</a:t>
            </a:r>
            <a:endParaRPr kumimoji="0" lang="zh-CN" altLang="en-US" sz="2800">
              <a:solidFill>
                <a:srgbClr val="FF0000"/>
              </a:solidFill>
              <a:latin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7493"/>
                                        </p:tgtEl>
                                        <p:attrNameLst>
                                          <p:attrName>style.visibility</p:attrName>
                                        </p:attrNameLst>
                                      </p:cBhvr>
                                      <p:to>
                                        <p:strVal val="visible"/>
                                      </p:to>
                                    </p:set>
                                    <p:animEffect transition="in" filter="wipe(left)">
                                      <p:cBhvr>
                                        <p:cTn id="7" dur="500"/>
                                        <p:tgtEl>
                                          <p:spTgt spid="44749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47493">
                                            <p:txEl>
                                              <p:pRg st="4" end="4"/>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47493">
                                            <p:txEl>
                                              <p:pRg st="5" end="5"/>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47493">
                                            <p:txEl>
                                              <p:pRg st="6" end="6"/>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47493">
                                            <p:txEl>
                                              <p:pRg st="7" end="7"/>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4749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23D407D0-97F9-4CAC-8593-3FA9356CC314}"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40963" name="Rectangle 2"/>
          <p:cNvSpPr>
            <a:spLocks noGrp="1" noChangeArrowheads="1"/>
          </p:cNvSpPr>
          <p:nvPr>
            <p:ph type="title"/>
          </p:nvPr>
        </p:nvSpPr>
        <p:spPr>
          <a:xfrm>
            <a:off x="468313" y="765175"/>
            <a:ext cx="8147050" cy="431800"/>
          </a:xfrm>
        </p:spPr>
        <p:txBody>
          <a:bodyPr/>
          <a:lstStyle/>
          <a:p>
            <a:pPr eaLnBrk="1" hangingPunct="1"/>
            <a:r>
              <a:rPr lang="en-US" altLang="zh-CN" sz="2400" b="1"/>
              <a:t>1.</a:t>
            </a:r>
            <a:r>
              <a:rPr lang="zh-CN" altLang="en-US" sz="2400" b="1"/>
              <a:t>消除直接左递归</a:t>
            </a:r>
            <a:endParaRPr lang="zh-CN" altLang="en-US" sz="2400" b="1"/>
          </a:p>
        </p:txBody>
      </p:sp>
      <p:sp>
        <p:nvSpPr>
          <p:cNvPr id="40964" name="Rectangle 3"/>
          <p:cNvSpPr>
            <a:spLocks noGrp="1" noChangeArrowheads="1"/>
          </p:cNvSpPr>
          <p:nvPr>
            <p:ph type="body" idx="1"/>
          </p:nvPr>
        </p:nvSpPr>
        <p:spPr>
          <a:xfrm>
            <a:off x="395288" y="1268413"/>
            <a:ext cx="8497887" cy="5040312"/>
          </a:xfrm>
        </p:spPr>
        <p:txBody>
          <a:bodyPr/>
          <a:lstStyle/>
          <a:p>
            <a:pPr eaLnBrk="1" hangingPunct="1">
              <a:lnSpc>
                <a:spcPct val="130000"/>
              </a:lnSpc>
              <a:buFont typeface="Wingdings" panose="05000000000000000000" pitchFamily="2" charset="2"/>
              <a:buNone/>
            </a:pPr>
            <a:r>
              <a:rPr lang="zh-CN" altLang="en-US" sz="2400" b="1" dirty="0">
                <a:sym typeface="Wingdings" panose="05000000000000000000" pitchFamily="2" charset="2"/>
              </a:rPr>
              <a:t>若关于</a:t>
            </a:r>
            <a:r>
              <a:rPr lang="en-US" altLang="zh-CN" sz="2400" b="1" dirty="0">
                <a:sym typeface="Wingdings" panose="05000000000000000000" pitchFamily="2" charset="2"/>
              </a:rPr>
              <a:t>A</a:t>
            </a:r>
            <a:r>
              <a:rPr lang="zh-CN" altLang="en-US" sz="2400" b="1" dirty="0">
                <a:sym typeface="Wingdings" panose="05000000000000000000" pitchFamily="2" charset="2"/>
              </a:rPr>
              <a:t>的全部规则为</a:t>
            </a:r>
            <a:endParaRPr lang="zh-CN" altLang="en-US" sz="2400" b="1" dirty="0">
              <a:sym typeface="Wingdings" panose="05000000000000000000" pitchFamily="2" charset="2"/>
            </a:endParaRPr>
          </a:p>
          <a:p>
            <a:pPr eaLnBrk="1" hangingPunct="1">
              <a:lnSpc>
                <a:spcPct val="130000"/>
              </a:lnSpc>
              <a:buFont typeface="Wingdings" panose="05000000000000000000" pitchFamily="2" charset="2"/>
              <a:buNone/>
            </a:pPr>
            <a:r>
              <a:rPr lang="zh-CN" altLang="en-US" sz="2400" b="1" dirty="0">
                <a:sym typeface="Wingdings" panose="05000000000000000000" pitchFamily="2" charset="2"/>
              </a:rPr>
              <a:t>           </a:t>
            </a:r>
            <a:r>
              <a:rPr lang="en-US" altLang="zh-CN" sz="2400" b="1" dirty="0">
                <a:sym typeface="Wingdings" panose="05000000000000000000" pitchFamily="2" charset="2"/>
              </a:rPr>
              <a:t>A Aα</a:t>
            </a:r>
            <a:r>
              <a:rPr lang="en-US" altLang="zh-CN" sz="2400" b="1" baseline="-25000" dirty="0">
                <a:sym typeface="Wingdings" panose="05000000000000000000" pitchFamily="2" charset="2"/>
              </a:rPr>
              <a:t>1 </a:t>
            </a:r>
            <a:r>
              <a:rPr lang="en-US" altLang="zh-CN" sz="2400" b="1" dirty="0">
                <a:sym typeface="Wingdings" panose="05000000000000000000" pitchFamily="2" charset="2"/>
              </a:rPr>
              <a:t>| Aα</a:t>
            </a:r>
            <a:r>
              <a:rPr lang="en-US" altLang="zh-CN" sz="2400" b="1" baseline="-25000" dirty="0">
                <a:sym typeface="Wingdings" panose="05000000000000000000" pitchFamily="2" charset="2"/>
              </a:rPr>
              <a:t>2 </a:t>
            </a:r>
            <a:r>
              <a:rPr lang="en-US" altLang="zh-CN" sz="2400" b="1" dirty="0">
                <a:sym typeface="Wingdings" panose="05000000000000000000" pitchFamily="2" charset="2"/>
              </a:rPr>
              <a:t>| …| Aα</a:t>
            </a:r>
            <a:r>
              <a:rPr lang="en-US" altLang="zh-CN" sz="2400" b="1" baseline="-25000" dirty="0">
                <a:sym typeface="Wingdings" panose="05000000000000000000" pitchFamily="2" charset="2"/>
              </a:rPr>
              <a:t>m </a:t>
            </a:r>
            <a:r>
              <a:rPr lang="en-US" altLang="zh-CN" sz="2400" b="1" dirty="0">
                <a:sym typeface="Wingdings" panose="05000000000000000000" pitchFamily="2" charset="2"/>
              </a:rPr>
              <a:t>| β</a:t>
            </a:r>
            <a:r>
              <a:rPr lang="en-US" altLang="zh-CN" sz="2400" b="1" baseline="-25000" dirty="0">
                <a:sym typeface="Wingdings" panose="05000000000000000000" pitchFamily="2" charset="2"/>
              </a:rPr>
              <a:t>1 </a:t>
            </a:r>
            <a:r>
              <a:rPr lang="en-US" altLang="zh-CN" sz="2400" b="1" dirty="0">
                <a:sym typeface="Wingdings" panose="05000000000000000000" pitchFamily="2" charset="2"/>
              </a:rPr>
              <a:t>| β</a:t>
            </a:r>
            <a:r>
              <a:rPr lang="en-US" altLang="zh-CN" sz="2400" b="1" baseline="-25000" dirty="0">
                <a:sym typeface="Wingdings" panose="05000000000000000000" pitchFamily="2" charset="2"/>
              </a:rPr>
              <a:t>2 </a:t>
            </a:r>
            <a:r>
              <a:rPr lang="en-US" altLang="zh-CN" sz="2400" b="1" dirty="0">
                <a:sym typeface="Wingdings" panose="05000000000000000000" pitchFamily="2" charset="2"/>
              </a:rPr>
              <a:t>| … | β</a:t>
            </a:r>
            <a:r>
              <a:rPr lang="en-US" altLang="zh-CN" sz="2400" b="1" baseline="-25000" dirty="0">
                <a:sym typeface="Wingdings" panose="05000000000000000000" pitchFamily="2" charset="2"/>
              </a:rPr>
              <a:t>n </a:t>
            </a:r>
            <a:endParaRPr lang="en-US" altLang="zh-CN" sz="2400" b="1" baseline="-25000" dirty="0">
              <a:sym typeface="Wingdings" panose="05000000000000000000" pitchFamily="2" charset="2"/>
            </a:endParaRPr>
          </a:p>
          <a:p>
            <a:pPr eaLnBrk="1" hangingPunct="1">
              <a:lnSpc>
                <a:spcPct val="130000"/>
              </a:lnSpc>
              <a:buFont typeface="Wingdings" panose="05000000000000000000" pitchFamily="2" charset="2"/>
              <a:buNone/>
            </a:pPr>
            <a:r>
              <a:rPr lang="zh-CN" altLang="en-US" sz="2400" b="1" dirty="0">
                <a:sym typeface="Wingdings" panose="05000000000000000000" pitchFamily="2" charset="2"/>
              </a:rPr>
              <a:t>其中，</a:t>
            </a:r>
            <a:r>
              <a:rPr lang="zh-CN" altLang="en-US" sz="2400" b="1" baseline="-25000" dirty="0">
                <a:sym typeface="Wingdings" panose="05000000000000000000" pitchFamily="2" charset="2"/>
              </a:rPr>
              <a:t> </a:t>
            </a:r>
            <a:r>
              <a:rPr lang="zh-CN" altLang="en-US" sz="2400" b="1" dirty="0">
                <a:sym typeface="Wingdings" panose="05000000000000000000" pitchFamily="2" charset="2"/>
              </a:rPr>
              <a:t>每个</a:t>
            </a:r>
            <a:r>
              <a:rPr lang="en-US" altLang="zh-CN" sz="2400" b="1" dirty="0">
                <a:sym typeface="Wingdings" panose="05000000000000000000" pitchFamily="2" charset="2"/>
              </a:rPr>
              <a:t>α</a:t>
            </a:r>
            <a:r>
              <a:rPr lang="en-US" altLang="zh-CN" sz="2400" b="1" baseline="-25000" dirty="0" err="1">
                <a:sym typeface="Wingdings" panose="05000000000000000000" pitchFamily="2" charset="2"/>
              </a:rPr>
              <a:t>i</a:t>
            </a:r>
            <a:r>
              <a:rPr lang="zh-CN" altLang="en-US" sz="2400" b="1" dirty="0">
                <a:sym typeface="Wingdings" panose="05000000000000000000" pitchFamily="2" charset="2"/>
              </a:rPr>
              <a:t>都不等于</a:t>
            </a:r>
            <a:r>
              <a:rPr lang="en-US" altLang="zh-CN" sz="2400" b="1" dirty="0">
                <a:sym typeface="Wingdings" panose="05000000000000000000" pitchFamily="2" charset="2"/>
              </a:rPr>
              <a:t>ε</a:t>
            </a:r>
            <a:r>
              <a:rPr lang="zh-CN" altLang="en-US" sz="2400" b="1" dirty="0">
                <a:sym typeface="Wingdings" panose="05000000000000000000" pitchFamily="2" charset="2"/>
              </a:rPr>
              <a:t> ，每个</a:t>
            </a:r>
            <a:r>
              <a:rPr lang="en-US" altLang="zh-CN" sz="2400" b="1" dirty="0">
                <a:sym typeface="Wingdings" panose="05000000000000000000" pitchFamily="2" charset="2"/>
              </a:rPr>
              <a:t>β</a:t>
            </a:r>
            <a:r>
              <a:rPr lang="en-US" altLang="zh-CN" sz="2400" b="1" baseline="-25000" dirty="0" err="1">
                <a:sym typeface="Wingdings" panose="05000000000000000000" pitchFamily="2" charset="2"/>
              </a:rPr>
              <a:t>i</a:t>
            </a:r>
            <a:r>
              <a:rPr lang="zh-CN" altLang="en-US" sz="2400" b="1" dirty="0">
                <a:sym typeface="Wingdings" panose="05000000000000000000" pitchFamily="2" charset="2"/>
              </a:rPr>
              <a:t>都不以</a:t>
            </a:r>
            <a:r>
              <a:rPr lang="en-US" altLang="zh-CN" sz="2400" b="1" dirty="0">
                <a:sym typeface="Wingdings" panose="05000000000000000000" pitchFamily="2" charset="2"/>
              </a:rPr>
              <a:t>A</a:t>
            </a:r>
            <a:r>
              <a:rPr lang="zh-CN" altLang="en-US" sz="2400" b="1" dirty="0">
                <a:sym typeface="Wingdings" panose="05000000000000000000" pitchFamily="2" charset="2"/>
              </a:rPr>
              <a:t>开头</a:t>
            </a:r>
            <a:endParaRPr lang="zh-CN" altLang="en-US" sz="2400" b="1" dirty="0">
              <a:sym typeface="Wingdings" panose="05000000000000000000" pitchFamily="2" charset="2"/>
            </a:endParaRPr>
          </a:p>
          <a:p>
            <a:pPr eaLnBrk="1" hangingPunct="1">
              <a:lnSpc>
                <a:spcPct val="115000"/>
              </a:lnSpc>
              <a:buFont typeface="Wingdings" panose="05000000000000000000" pitchFamily="2" charset="2"/>
              <a:buNone/>
            </a:pPr>
            <a:r>
              <a:rPr lang="zh-CN" altLang="en-US" sz="2400" b="1" dirty="0">
                <a:sym typeface="Wingdings" panose="05000000000000000000" pitchFamily="2" charset="2"/>
              </a:rPr>
              <a:t>则</a:t>
            </a:r>
            <a:r>
              <a:rPr lang="zh-CN" altLang="en-US" sz="2600" b="1" dirty="0">
                <a:sym typeface="Wingdings" panose="05000000000000000000" pitchFamily="2" charset="2"/>
              </a:rPr>
              <a:t>消除左递归，得</a:t>
            </a:r>
            <a:endParaRPr lang="zh-CN" altLang="en-US" sz="2600" b="1" dirty="0">
              <a:sym typeface="Wingdings" panose="05000000000000000000" pitchFamily="2" charset="2"/>
            </a:endParaRPr>
          </a:p>
          <a:p>
            <a:pPr eaLnBrk="1" hangingPunct="1">
              <a:lnSpc>
                <a:spcPct val="115000"/>
              </a:lnSpc>
              <a:buFont typeface="Wingdings" panose="05000000000000000000" pitchFamily="2" charset="2"/>
              <a:buNone/>
            </a:pPr>
            <a:r>
              <a:rPr lang="zh-CN" altLang="en-US" sz="2400" b="1" dirty="0">
                <a:sym typeface="Wingdings" panose="05000000000000000000" pitchFamily="2" charset="2"/>
              </a:rPr>
              <a:t>         </a:t>
            </a:r>
            <a:r>
              <a:rPr lang="en-US" altLang="zh-CN" sz="2400" b="1" dirty="0">
                <a:sym typeface="Wingdings" panose="05000000000000000000" pitchFamily="2" charset="2"/>
              </a:rPr>
              <a:t>	        A (β</a:t>
            </a:r>
            <a:r>
              <a:rPr lang="en-US" altLang="zh-CN" sz="2400" b="1" baseline="-25000" dirty="0">
                <a:sym typeface="Wingdings" panose="05000000000000000000" pitchFamily="2" charset="2"/>
              </a:rPr>
              <a:t>1 </a:t>
            </a:r>
            <a:r>
              <a:rPr lang="en-US" altLang="zh-CN" sz="2400" b="1" dirty="0">
                <a:sym typeface="Wingdings" panose="05000000000000000000" pitchFamily="2" charset="2"/>
              </a:rPr>
              <a:t>| β</a:t>
            </a:r>
            <a:r>
              <a:rPr lang="en-US" altLang="zh-CN" sz="2400" b="1" baseline="-25000" dirty="0">
                <a:sym typeface="Wingdings" panose="05000000000000000000" pitchFamily="2" charset="2"/>
              </a:rPr>
              <a:t>2 </a:t>
            </a:r>
            <a:r>
              <a:rPr lang="en-US" altLang="zh-CN" sz="2400" b="1" dirty="0">
                <a:sym typeface="Wingdings" panose="05000000000000000000" pitchFamily="2" charset="2"/>
              </a:rPr>
              <a:t>| … | β</a:t>
            </a:r>
            <a:r>
              <a:rPr lang="en-US" altLang="zh-CN" sz="2400" b="1" baseline="-25000" dirty="0">
                <a:sym typeface="Wingdings" panose="05000000000000000000" pitchFamily="2" charset="2"/>
              </a:rPr>
              <a:t>n </a:t>
            </a:r>
            <a:r>
              <a:rPr lang="en-US" altLang="zh-CN" sz="2400" b="1" dirty="0">
                <a:sym typeface="Wingdings" panose="05000000000000000000" pitchFamily="2" charset="2"/>
              </a:rPr>
              <a:t>)A’</a:t>
            </a:r>
            <a:endParaRPr lang="en-US" altLang="zh-CN" sz="2400" b="1" dirty="0">
              <a:sym typeface="Wingdings" panose="05000000000000000000" pitchFamily="2" charset="2"/>
            </a:endParaRPr>
          </a:p>
          <a:p>
            <a:pPr eaLnBrk="1" hangingPunct="1">
              <a:lnSpc>
                <a:spcPct val="115000"/>
              </a:lnSpc>
              <a:buFont typeface="Wingdings" panose="05000000000000000000" pitchFamily="2" charset="2"/>
              <a:buNone/>
            </a:pPr>
            <a:r>
              <a:rPr lang="en-US" altLang="zh-CN" sz="2400" b="1" dirty="0">
                <a:sym typeface="Wingdings" panose="05000000000000000000" pitchFamily="2" charset="2"/>
              </a:rPr>
              <a:t>                   A’ (α</a:t>
            </a:r>
            <a:r>
              <a:rPr lang="en-US" altLang="zh-CN" sz="2400" b="1" baseline="-25000" dirty="0">
                <a:sym typeface="Wingdings" panose="05000000000000000000" pitchFamily="2" charset="2"/>
              </a:rPr>
              <a:t>1 </a:t>
            </a:r>
            <a:r>
              <a:rPr lang="en-US" altLang="zh-CN" sz="2400" b="1" dirty="0">
                <a:sym typeface="Wingdings" panose="05000000000000000000" pitchFamily="2" charset="2"/>
              </a:rPr>
              <a:t>| α</a:t>
            </a:r>
            <a:r>
              <a:rPr lang="en-US" altLang="zh-CN" sz="2400" b="1" baseline="-25000" dirty="0">
                <a:sym typeface="Wingdings" panose="05000000000000000000" pitchFamily="2" charset="2"/>
              </a:rPr>
              <a:t>2 </a:t>
            </a:r>
            <a:r>
              <a:rPr lang="en-US" altLang="zh-CN" sz="2400" b="1" dirty="0">
                <a:sym typeface="Wingdings" panose="05000000000000000000" pitchFamily="2" charset="2"/>
              </a:rPr>
              <a:t>| …| α</a:t>
            </a:r>
            <a:r>
              <a:rPr lang="en-US" altLang="zh-CN" sz="2400" b="1" baseline="-25000" dirty="0">
                <a:sym typeface="Wingdings" panose="05000000000000000000" pitchFamily="2" charset="2"/>
              </a:rPr>
              <a:t>m </a:t>
            </a:r>
            <a:r>
              <a:rPr lang="en-US" altLang="zh-CN" sz="2400" b="1" dirty="0">
                <a:sym typeface="Wingdings" panose="05000000000000000000" pitchFamily="2" charset="2"/>
              </a:rPr>
              <a:t>)A’ | ε</a:t>
            </a:r>
            <a:endParaRPr lang="en-US" altLang="zh-CN" sz="2400" b="1" dirty="0">
              <a:sym typeface="Wingdings" panose="05000000000000000000" pitchFamily="2" charset="2"/>
            </a:endParaRPr>
          </a:p>
          <a:p>
            <a:pPr eaLnBrk="1" hangingPunct="1">
              <a:lnSpc>
                <a:spcPct val="115000"/>
              </a:lnSpc>
              <a:buFont typeface="Wingdings" panose="05000000000000000000" pitchFamily="2" charset="2"/>
              <a:buNone/>
            </a:pPr>
            <a:endParaRPr lang="en-US" altLang="zh-CN" sz="2400" b="1" dirty="0">
              <a:sym typeface="Wingdings" panose="05000000000000000000" pitchFamily="2" charset="2"/>
            </a:endParaRPr>
          </a:p>
          <a:p>
            <a:pPr eaLnBrk="1" hangingPunct="1">
              <a:lnSpc>
                <a:spcPct val="115000"/>
              </a:lnSpc>
              <a:buFont typeface="Wingdings" panose="05000000000000000000" pitchFamily="2" charset="2"/>
              <a:buNone/>
            </a:pPr>
            <a:r>
              <a:rPr lang="zh-CN" altLang="en-US" sz="2400" b="1" dirty="0">
                <a:sym typeface="Wingdings" panose="05000000000000000000" pitchFamily="2" charset="2"/>
              </a:rPr>
              <a:t>或               </a:t>
            </a:r>
            <a:r>
              <a:rPr lang="en-US" altLang="zh-CN" sz="2400" b="1" dirty="0">
                <a:sym typeface="Wingdings" panose="05000000000000000000" pitchFamily="2" charset="2"/>
              </a:rPr>
              <a:t>A  (β</a:t>
            </a:r>
            <a:r>
              <a:rPr lang="en-US" altLang="zh-CN" sz="2400" b="1" baseline="-25000" dirty="0">
                <a:sym typeface="Wingdings" panose="05000000000000000000" pitchFamily="2" charset="2"/>
              </a:rPr>
              <a:t>1 </a:t>
            </a:r>
            <a:r>
              <a:rPr lang="en-US" altLang="zh-CN" sz="2400" b="1" dirty="0">
                <a:sym typeface="Wingdings" panose="05000000000000000000" pitchFamily="2" charset="2"/>
              </a:rPr>
              <a:t>| β</a:t>
            </a:r>
            <a:r>
              <a:rPr lang="en-US" altLang="zh-CN" sz="2400" b="1" baseline="-25000" dirty="0">
                <a:sym typeface="Wingdings" panose="05000000000000000000" pitchFamily="2" charset="2"/>
              </a:rPr>
              <a:t>2 </a:t>
            </a:r>
            <a:r>
              <a:rPr lang="en-US" altLang="zh-CN" sz="2400" b="1" dirty="0">
                <a:sym typeface="Wingdings" panose="05000000000000000000" pitchFamily="2" charset="2"/>
              </a:rPr>
              <a:t>| … | β</a:t>
            </a:r>
            <a:r>
              <a:rPr lang="en-US" altLang="zh-CN" sz="2400" b="1" baseline="-25000" dirty="0">
                <a:sym typeface="Wingdings" panose="05000000000000000000" pitchFamily="2" charset="2"/>
              </a:rPr>
              <a:t>n </a:t>
            </a:r>
            <a:r>
              <a:rPr lang="en-US" altLang="zh-CN" sz="2400" b="1" dirty="0">
                <a:sym typeface="Wingdings" panose="05000000000000000000" pitchFamily="2" charset="2"/>
              </a:rPr>
              <a:t>){α</a:t>
            </a:r>
            <a:r>
              <a:rPr lang="en-US" altLang="zh-CN" sz="2400" b="1" baseline="-25000" dirty="0">
                <a:sym typeface="Wingdings" panose="05000000000000000000" pitchFamily="2" charset="2"/>
              </a:rPr>
              <a:t>1 </a:t>
            </a:r>
            <a:r>
              <a:rPr lang="en-US" altLang="zh-CN" sz="2400" b="1" dirty="0">
                <a:sym typeface="Wingdings" panose="05000000000000000000" pitchFamily="2" charset="2"/>
              </a:rPr>
              <a:t>| α</a:t>
            </a:r>
            <a:r>
              <a:rPr lang="en-US" altLang="zh-CN" sz="2400" b="1" baseline="-25000" dirty="0">
                <a:sym typeface="Wingdings" panose="05000000000000000000" pitchFamily="2" charset="2"/>
              </a:rPr>
              <a:t>2 </a:t>
            </a:r>
            <a:r>
              <a:rPr lang="en-US" altLang="zh-CN" sz="2400" b="1" dirty="0">
                <a:sym typeface="Wingdings" panose="05000000000000000000" pitchFamily="2" charset="2"/>
              </a:rPr>
              <a:t>| …| α</a:t>
            </a:r>
            <a:r>
              <a:rPr lang="en-US" altLang="zh-CN" sz="2400" b="1" baseline="-25000" dirty="0">
                <a:sym typeface="Wingdings" panose="05000000000000000000" pitchFamily="2" charset="2"/>
              </a:rPr>
              <a:t>m </a:t>
            </a:r>
            <a:r>
              <a:rPr lang="en-US" altLang="zh-CN" sz="2400" b="1" dirty="0">
                <a:sym typeface="Wingdings" panose="05000000000000000000" pitchFamily="2" charset="2"/>
              </a:rPr>
              <a:t>}      </a:t>
            </a:r>
            <a:r>
              <a:rPr lang="zh-CN" altLang="en-US" sz="2400" b="1" dirty="0">
                <a:sym typeface="Wingdings" panose="05000000000000000000" pitchFamily="2" charset="2"/>
              </a:rPr>
              <a:t>迭代  </a:t>
            </a:r>
            <a:endParaRPr lang="zh-CN" altLang="en-US" sz="2000" b="1" dirty="0">
              <a:sym typeface="Wingdings" panose="05000000000000000000" pitchFamily="2" charset="2"/>
            </a:endParaRPr>
          </a:p>
        </p:txBody>
      </p:sp>
      <p:sp>
        <p:nvSpPr>
          <p:cNvPr id="40965" name="Rectangle 5"/>
          <p:cNvSpPr>
            <a:spLocks noChangeArrowheads="1"/>
          </p:cNvSpPr>
          <p:nvPr/>
        </p:nvSpPr>
        <p:spPr bwMode="auto">
          <a:xfrm>
            <a:off x="684213" y="188913"/>
            <a:ext cx="77724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SzTx/>
              <a:buFontTx/>
              <a:buNone/>
            </a:pPr>
            <a:r>
              <a:rPr kumimoji="0" lang="en-US" altLang="zh-CN" sz="2800">
                <a:solidFill>
                  <a:srgbClr val="FF0000"/>
                </a:solidFill>
                <a:latin typeface="华文细黑" panose="02010600040101010101" pitchFamily="2" charset="-122"/>
              </a:rPr>
              <a:t>5.2.2  </a:t>
            </a:r>
            <a:r>
              <a:rPr kumimoji="0" lang="zh-CN" altLang="en-US" sz="2800">
                <a:solidFill>
                  <a:srgbClr val="FF0000"/>
                </a:solidFill>
                <a:latin typeface="华文细黑" panose="02010600040101010101" pitchFamily="2" charset="-122"/>
              </a:rPr>
              <a:t>消除左递归</a:t>
            </a:r>
            <a:endParaRPr kumimoji="0" lang="zh-CN" altLang="en-US" sz="2800">
              <a:solidFill>
                <a:srgbClr val="FF0000"/>
              </a:solidFill>
              <a:latin typeface="华文细黑" panose="0201060004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924E21C8-3269-4723-867B-DC17527BC8A7}"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41987" name="Rectangle 2"/>
          <p:cNvSpPr>
            <a:spLocks noGrp="1" noChangeArrowheads="1"/>
          </p:cNvSpPr>
          <p:nvPr>
            <p:ph type="title"/>
          </p:nvPr>
        </p:nvSpPr>
        <p:spPr>
          <a:xfrm>
            <a:off x="468313" y="692150"/>
            <a:ext cx="8147050" cy="358775"/>
          </a:xfrm>
        </p:spPr>
        <p:txBody>
          <a:bodyPr/>
          <a:lstStyle/>
          <a:p>
            <a:pPr eaLnBrk="1" hangingPunct="1"/>
            <a:r>
              <a:rPr lang="en-US" altLang="zh-CN" sz="2400" b="1"/>
              <a:t>2.</a:t>
            </a:r>
            <a:r>
              <a:rPr lang="zh-CN" altLang="en-US" sz="2400" b="1"/>
              <a:t>消除间接左递归</a:t>
            </a:r>
            <a:endParaRPr lang="zh-CN" altLang="en-US" sz="2400" b="1"/>
          </a:p>
        </p:txBody>
      </p:sp>
      <p:sp>
        <p:nvSpPr>
          <p:cNvPr id="515075" name="Rectangle 3"/>
          <p:cNvSpPr>
            <a:spLocks noGrp="1" noChangeArrowheads="1"/>
          </p:cNvSpPr>
          <p:nvPr>
            <p:ph type="body" idx="1"/>
          </p:nvPr>
        </p:nvSpPr>
        <p:spPr>
          <a:xfrm>
            <a:off x="395288" y="1196975"/>
            <a:ext cx="8497887" cy="5184775"/>
          </a:xfrm>
        </p:spPr>
        <p:txBody>
          <a:bodyPr/>
          <a:lstStyle/>
          <a:p>
            <a:pPr eaLnBrk="1" hangingPunct="1">
              <a:lnSpc>
                <a:spcPct val="130000"/>
              </a:lnSpc>
              <a:buFont typeface="Wingdings" panose="05000000000000000000" pitchFamily="2" charset="2"/>
              <a:buNone/>
            </a:pPr>
            <a:r>
              <a:rPr lang="en-US" altLang="zh-CN" sz="2000" b="1" dirty="0"/>
              <a:t>[</a:t>
            </a:r>
            <a:r>
              <a:rPr lang="zh-CN" altLang="en-US" sz="2000" b="1" dirty="0"/>
              <a:t>例</a:t>
            </a:r>
            <a:r>
              <a:rPr lang="en-US" altLang="zh-CN" sz="2000" b="1" dirty="0"/>
              <a:t>]  G[S]</a:t>
            </a:r>
            <a:r>
              <a:rPr lang="zh-CN" altLang="en-US" sz="2000" b="1" dirty="0"/>
              <a:t>： 	</a:t>
            </a:r>
            <a:r>
              <a:rPr lang="en-US" altLang="zh-CN" sz="2000" b="1" dirty="0"/>
              <a:t>S </a:t>
            </a:r>
            <a:r>
              <a:rPr lang="en-US" altLang="zh-CN" sz="2000" b="1" dirty="0">
                <a:sym typeface="Wingdings" panose="05000000000000000000" pitchFamily="2" charset="2"/>
              </a:rPr>
              <a:t>Qc | c</a:t>
            </a:r>
            <a:endParaRPr lang="en-US" altLang="zh-CN" sz="2000" b="1" dirty="0">
              <a:sym typeface="Wingdings" panose="05000000000000000000" pitchFamily="2" charset="2"/>
            </a:endParaRPr>
          </a:p>
          <a:p>
            <a:pPr eaLnBrk="1" hangingPunct="1">
              <a:lnSpc>
                <a:spcPct val="130000"/>
              </a:lnSpc>
              <a:buFont typeface="Wingdings" panose="05000000000000000000" pitchFamily="2" charset="2"/>
              <a:buNone/>
            </a:pPr>
            <a:r>
              <a:rPr lang="en-US" altLang="zh-CN" sz="2000" b="1" dirty="0">
                <a:sym typeface="Wingdings" panose="05000000000000000000" pitchFamily="2" charset="2"/>
              </a:rPr>
              <a:t>                          Q </a:t>
            </a:r>
            <a:r>
              <a:rPr lang="en-US" altLang="zh-CN" sz="2000" b="1" dirty="0" err="1">
                <a:sym typeface="Wingdings" panose="05000000000000000000" pitchFamily="2" charset="2"/>
              </a:rPr>
              <a:t>Rb</a:t>
            </a:r>
            <a:r>
              <a:rPr lang="en-US" altLang="zh-CN" sz="2000" b="1" dirty="0">
                <a:sym typeface="Wingdings" panose="05000000000000000000" pitchFamily="2" charset="2"/>
              </a:rPr>
              <a:t> | b</a:t>
            </a:r>
            <a:endParaRPr lang="en-US" altLang="zh-CN" sz="2000" b="1" dirty="0">
              <a:sym typeface="Wingdings" panose="05000000000000000000" pitchFamily="2" charset="2"/>
            </a:endParaRPr>
          </a:p>
          <a:p>
            <a:pPr eaLnBrk="1" hangingPunct="1">
              <a:lnSpc>
                <a:spcPct val="130000"/>
              </a:lnSpc>
              <a:buFont typeface="Wingdings" panose="05000000000000000000" pitchFamily="2" charset="2"/>
              <a:buNone/>
            </a:pPr>
            <a:r>
              <a:rPr lang="en-US" altLang="zh-CN" sz="2000" b="1" dirty="0">
                <a:sym typeface="Wingdings" panose="05000000000000000000" pitchFamily="2" charset="2"/>
              </a:rPr>
              <a:t>                          R Sa | a</a:t>
            </a:r>
            <a:endParaRPr lang="en-US" altLang="zh-CN" sz="2000" b="1" dirty="0">
              <a:sym typeface="Wingdings" panose="05000000000000000000" pitchFamily="2" charset="2"/>
            </a:endParaRPr>
          </a:p>
          <a:p>
            <a:pPr eaLnBrk="1" hangingPunct="1">
              <a:lnSpc>
                <a:spcPct val="130000"/>
              </a:lnSpc>
              <a:buFont typeface="Wingdings" panose="05000000000000000000" pitchFamily="2" charset="2"/>
              <a:buNone/>
            </a:pPr>
            <a:r>
              <a:rPr lang="zh-CN" altLang="en-US" sz="2000" b="1" dirty="0">
                <a:sym typeface="Wingdings" panose="05000000000000000000" pitchFamily="2" charset="2"/>
              </a:rPr>
              <a:t>因     </a:t>
            </a:r>
            <a:r>
              <a:rPr lang="en-US" altLang="zh-CN" sz="2000" b="1" dirty="0">
                <a:sym typeface="Wingdings" panose="05000000000000000000" pitchFamily="2" charset="2"/>
              </a:rPr>
              <a:t>S </a:t>
            </a:r>
            <a:r>
              <a:rPr lang="en-US" altLang="zh-CN" sz="2000" b="1" dirty="0">
                <a:sym typeface="Symbol" panose="05050102010706020507" pitchFamily="18" charset="2"/>
              </a:rPr>
              <a:t>Qc </a:t>
            </a:r>
            <a:r>
              <a:rPr lang="en-US" altLang="zh-CN" sz="2000" b="1" dirty="0" err="1">
                <a:sym typeface="Symbol" panose="05050102010706020507" pitchFamily="18" charset="2"/>
              </a:rPr>
              <a:t>Rbc</a:t>
            </a:r>
            <a:r>
              <a:rPr lang="en-US" altLang="zh-CN" sz="2000" b="1" dirty="0">
                <a:sym typeface="Symbol" panose="05050102010706020507" pitchFamily="18" charset="2"/>
              </a:rPr>
              <a:t> </a:t>
            </a:r>
            <a:r>
              <a:rPr lang="en-US" altLang="zh-CN" sz="2000" b="1" dirty="0" err="1">
                <a:sym typeface="Symbol" panose="05050102010706020507" pitchFamily="18" charset="2"/>
              </a:rPr>
              <a:t>Sabc</a:t>
            </a:r>
            <a:r>
              <a:rPr lang="en-US" altLang="zh-CN" sz="2000" b="1" dirty="0">
                <a:sym typeface="Symbol" panose="05050102010706020507" pitchFamily="18" charset="2"/>
              </a:rPr>
              <a:t>, </a:t>
            </a:r>
            <a:r>
              <a:rPr lang="zh-CN" altLang="en-US" sz="2000" b="1" dirty="0">
                <a:sym typeface="Symbol" panose="05050102010706020507" pitchFamily="18" charset="2"/>
              </a:rPr>
              <a:t>是左递归文法</a:t>
            </a:r>
            <a:endParaRPr lang="zh-CN" altLang="en-US" sz="2000" b="1" dirty="0">
              <a:sym typeface="Symbol" panose="05050102010706020507" pitchFamily="18" charset="2"/>
            </a:endParaRPr>
          </a:p>
          <a:p>
            <a:pPr eaLnBrk="1" hangingPunct="1">
              <a:lnSpc>
                <a:spcPct val="130000"/>
              </a:lnSpc>
              <a:buFont typeface="Wingdings" panose="05000000000000000000" pitchFamily="2" charset="2"/>
              <a:buNone/>
            </a:pPr>
            <a:r>
              <a:rPr lang="zh-CN" altLang="en-US" sz="2000" b="1" dirty="0">
                <a:sym typeface="Symbol" panose="05050102010706020507" pitchFamily="18" charset="2"/>
              </a:rPr>
              <a:t>代入法：                       </a:t>
            </a:r>
            <a:r>
              <a:rPr lang="en-US" altLang="zh-CN" sz="2000" b="1" dirty="0">
                <a:sym typeface="Symbol" panose="05050102010706020507" pitchFamily="18" charset="2"/>
              </a:rPr>
              <a:t>S </a:t>
            </a:r>
            <a:r>
              <a:rPr lang="en-US" altLang="zh-CN" sz="2000" b="1" dirty="0">
                <a:sym typeface="Wingdings" panose="05000000000000000000" pitchFamily="2" charset="2"/>
              </a:rPr>
              <a:t>(</a:t>
            </a:r>
            <a:r>
              <a:rPr lang="en-US" altLang="zh-CN" sz="2000" b="1" dirty="0" err="1">
                <a:sym typeface="Wingdings" panose="05000000000000000000" pitchFamily="2" charset="2"/>
              </a:rPr>
              <a:t>Rb</a:t>
            </a:r>
            <a:r>
              <a:rPr lang="en-US" altLang="zh-CN" sz="2000" b="1" dirty="0">
                <a:sym typeface="Wingdings" panose="05000000000000000000" pitchFamily="2" charset="2"/>
              </a:rPr>
              <a:t> | b)c | c</a:t>
            </a:r>
            <a:endParaRPr lang="en-US" altLang="zh-CN" sz="2000" b="1" dirty="0">
              <a:sym typeface="Wingdings" panose="05000000000000000000" pitchFamily="2" charset="2"/>
            </a:endParaRPr>
          </a:p>
          <a:p>
            <a:pPr eaLnBrk="1" hangingPunct="1">
              <a:lnSpc>
                <a:spcPct val="130000"/>
              </a:lnSpc>
              <a:buFont typeface="Wingdings" panose="05000000000000000000" pitchFamily="2" charset="2"/>
              <a:buNone/>
            </a:pPr>
            <a:r>
              <a:rPr lang="en-US" altLang="zh-CN" sz="2000" b="1" dirty="0">
                <a:sym typeface="Wingdings" panose="05000000000000000000" pitchFamily="2" charset="2"/>
              </a:rPr>
              <a:t>                                      S </a:t>
            </a:r>
            <a:r>
              <a:rPr lang="en-US" altLang="zh-CN" sz="2000" b="1" dirty="0" err="1">
                <a:sym typeface="Wingdings" panose="05000000000000000000" pitchFamily="2" charset="2"/>
              </a:rPr>
              <a:t>Rbc</a:t>
            </a:r>
            <a:r>
              <a:rPr lang="en-US" altLang="zh-CN" sz="2000" b="1" dirty="0">
                <a:sym typeface="Wingdings" panose="05000000000000000000" pitchFamily="2" charset="2"/>
              </a:rPr>
              <a:t> | </a:t>
            </a:r>
            <a:r>
              <a:rPr lang="en-US" altLang="zh-CN" sz="2000" b="1" dirty="0" err="1">
                <a:sym typeface="Wingdings" panose="05000000000000000000" pitchFamily="2" charset="2"/>
              </a:rPr>
              <a:t>bc</a:t>
            </a:r>
            <a:r>
              <a:rPr lang="en-US" altLang="zh-CN" sz="2000" b="1" dirty="0">
                <a:sym typeface="Wingdings" panose="05000000000000000000" pitchFamily="2" charset="2"/>
              </a:rPr>
              <a:t> | c</a:t>
            </a:r>
            <a:endParaRPr lang="en-US" altLang="zh-CN" sz="2000" b="1" dirty="0">
              <a:sym typeface="Wingdings" panose="05000000000000000000" pitchFamily="2" charset="2"/>
            </a:endParaRPr>
          </a:p>
          <a:p>
            <a:pPr eaLnBrk="1" hangingPunct="1">
              <a:lnSpc>
                <a:spcPct val="130000"/>
              </a:lnSpc>
              <a:buFont typeface="Wingdings" panose="05000000000000000000" pitchFamily="2" charset="2"/>
              <a:buNone/>
            </a:pPr>
            <a:r>
              <a:rPr lang="en-US" altLang="zh-CN" sz="2000" b="1" dirty="0">
                <a:sym typeface="Wingdings" panose="05000000000000000000" pitchFamily="2" charset="2"/>
              </a:rPr>
              <a:t>                                      S (Sa | a)</a:t>
            </a:r>
            <a:r>
              <a:rPr lang="en-US" altLang="zh-CN" sz="2000" b="1" dirty="0" err="1">
                <a:sym typeface="Wingdings" panose="05000000000000000000" pitchFamily="2" charset="2"/>
              </a:rPr>
              <a:t>bc</a:t>
            </a:r>
            <a:r>
              <a:rPr lang="en-US" altLang="zh-CN" sz="2000" b="1" dirty="0">
                <a:sym typeface="Wingdings" panose="05000000000000000000" pitchFamily="2" charset="2"/>
              </a:rPr>
              <a:t> | </a:t>
            </a:r>
            <a:r>
              <a:rPr lang="en-US" altLang="zh-CN" sz="2000" b="1" dirty="0" err="1">
                <a:sym typeface="Wingdings" panose="05000000000000000000" pitchFamily="2" charset="2"/>
              </a:rPr>
              <a:t>bc</a:t>
            </a:r>
            <a:r>
              <a:rPr lang="en-US" altLang="zh-CN" sz="2000" b="1" dirty="0">
                <a:sym typeface="Wingdings" panose="05000000000000000000" pitchFamily="2" charset="2"/>
              </a:rPr>
              <a:t> | c</a:t>
            </a:r>
            <a:endParaRPr lang="en-US" altLang="zh-CN" sz="2000" b="1" dirty="0">
              <a:sym typeface="Wingdings" panose="05000000000000000000" pitchFamily="2" charset="2"/>
            </a:endParaRPr>
          </a:p>
          <a:p>
            <a:pPr eaLnBrk="1" hangingPunct="1">
              <a:lnSpc>
                <a:spcPct val="130000"/>
              </a:lnSpc>
              <a:buFont typeface="Wingdings" panose="05000000000000000000" pitchFamily="2" charset="2"/>
              <a:buNone/>
            </a:pPr>
            <a:r>
              <a:rPr lang="zh-CN" altLang="en-US" sz="2000" b="1" dirty="0">
                <a:sym typeface="Wingdings" panose="05000000000000000000" pitchFamily="2" charset="2"/>
              </a:rPr>
              <a:t>所以                               </a:t>
            </a:r>
            <a:r>
              <a:rPr lang="en-US" altLang="zh-CN" sz="2000" b="1" dirty="0">
                <a:sym typeface="Wingdings" panose="05000000000000000000" pitchFamily="2" charset="2"/>
              </a:rPr>
              <a:t>S </a:t>
            </a:r>
            <a:r>
              <a:rPr lang="en-US" altLang="zh-CN" sz="2000" b="1" dirty="0" err="1">
                <a:sym typeface="Wingdings" panose="05000000000000000000" pitchFamily="2" charset="2"/>
              </a:rPr>
              <a:t>Sabc</a:t>
            </a:r>
            <a:r>
              <a:rPr lang="en-US" altLang="zh-CN" sz="2000" b="1" dirty="0">
                <a:sym typeface="Wingdings" panose="05000000000000000000" pitchFamily="2" charset="2"/>
              </a:rPr>
              <a:t> | </a:t>
            </a:r>
            <a:r>
              <a:rPr lang="en-US" altLang="zh-CN" sz="2000" b="1" dirty="0" err="1">
                <a:sym typeface="Wingdings" panose="05000000000000000000" pitchFamily="2" charset="2"/>
              </a:rPr>
              <a:t>abc</a:t>
            </a:r>
            <a:r>
              <a:rPr lang="en-US" altLang="zh-CN" sz="2000" b="1" dirty="0">
                <a:sym typeface="Wingdings" panose="05000000000000000000" pitchFamily="2" charset="2"/>
              </a:rPr>
              <a:t> | </a:t>
            </a:r>
            <a:r>
              <a:rPr lang="en-US" altLang="zh-CN" sz="2000" b="1" dirty="0" err="1">
                <a:sym typeface="Wingdings" panose="05000000000000000000" pitchFamily="2" charset="2"/>
              </a:rPr>
              <a:t>bc</a:t>
            </a:r>
            <a:r>
              <a:rPr lang="en-US" altLang="zh-CN" sz="2000" b="1" dirty="0">
                <a:sym typeface="Wingdings" panose="05000000000000000000" pitchFamily="2" charset="2"/>
              </a:rPr>
              <a:t> | c</a:t>
            </a:r>
            <a:endParaRPr lang="en-US" altLang="zh-CN" sz="2000" b="1" dirty="0">
              <a:sym typeface="Wingdings" panose="05000000000000000000" pitchFamily="2" charset="2"/>
            </a:endParaRPr>
          </a:p>
          <a:p>
            <a:pPr eaLnBrk="1" hangingPunct="1">
              <a:lnSpc>
                <a:spcPct val="130000"/>
              </a:lnSpc>
              <a:buFont typeface="Wingdings" panose="05000000000000000000" pitchFamily="2" charset="2"/>
              <a:buNone/>
            </a:pPr>
            <a:r>
              <a:rPr lang="zh-CN" altLang="en-US" sz="2000" b="1" dirty="0">
                <a:sym typeface="Wingdings" panose="05000000000000000000" pitchFamily="2" charset="2"/>
              </a:rPr>
              <a:t>消除左递归，得</a:t>
            </a:r>
            <a:endParaRPr lang="zh-CN" altLang="en-US" sz="2000" b="1" dirty="0">
              <a:sym typeface="Wingdings" panose="05000000000000000000" pitchFamily="2" charset="2"/>
            </a:endParaRPr>
          </a:p>
          <a:p>
            <a:pPr eaLnBrk="1" hangingPunct="1">
              <a:lnSpc>
                <a:spcPct val="130000"/>
              </a:lnSpc>
              <a:buFont typeface="Wingdings" panose="05000000000000000000" pitchFamily="2" charset="2"/>
              <a:buNone/>
            </a:pPr>
            <a:r>
              <a:rPr lang="zh-CN" altLang="en-US" sz="2000" b="1" dirty="0">
                <a:sym typeface="Wingdings" panose="05000000000000000000" pitchFamily="2" charset="2"/>
              </a:rPr>
              <a:t>                                      </a:t>
            </a:r>
            <a:r>
              <a:rPr lang="en-US" altLang="zh-CN" sz="2000" b="1" dirty="0">
                <a:sym typeface="Wingdings" panose="05000000000000000000" pitchFamily="2" charset="2"/>
              </a:rPr>
              <a:t>S </a:t>
            </a:r>
            <a:r>
              <a:rPr lang="en-US" altLang="zh-CN" sz="2000" b="1" dirty="0" err="1">
                <a:sym typeface="Wingdings" panose="05000000000000000000" pitchFamily="2" charset="2"/>
              </a:rPr>
              <a:t>abcS’</a:t>
            </a:r>
            <a:r>
              <a:rPr lang="en-US" altLang="zh-CN" sz="2000" b="1" dirty="0">
                <a:sym typeface="Wingdings" panose="05000000000000000000" pitchFamily="2" charset="2"/>
              </a:rPr>
              <a:t> | </a:t>
            </a:r>
            <a:r>
              <a:rPr lang="en-US" altLang="zh-CN" sz="2000" b="1" dirty="0" err="1">
                <a:sym typeface="Wingdings" panose="05000000000000000000" pitchFamily="2" charset="2"/>
              </a:rPr>
              <a:t>bcS’</a:t>
            </a:r>
            <a:r>
              <a:rPr lang="en-US" altLang="zh-CN" sz="2000" b="1" dirty="0">
                <a:sym typeface="Wingdings" panose="05000000000000000000" pitchFamily="2" charset="2"/>
              </a:rPr>
              <a:t> | </a:t>
            </a:r>
            <a:r>
              <a:rPr lang="en-US" altLang="zh-CN" sz="2000" b="1" dirty="0" err="1">
                <a:sym typeface="Wingdings" panose="05000000000000000000" pitchFamily="2" charset="2"/>
              </a:rPr>
              <a:t>cS’</a:t>
            </a:r>
            <a:endParaRPr lang="en-US" altLang="zh-CN" sz="2000" b="1" dirty="0">
              <a:sym typeface="Wingdings" panose="05000000000000000000" pitchFamily="2" charset="2"/>
            </a:endParaRPr>
          </a:p>
          <a:p>
            <a:pPr eaLnBrk="1" hangingPunct="1">
              <a:lnSpc>
                <a:spcPct val="130000"/>
              </a:lnSpc>
              <a:buFont typeface="Wingdings" panose="05000000000000000000" pitchFamily="2" charset="2"/>
              <a:buNone/>
            </a:pPr>
            <a:r>
              <a:rPr lang="en-US" altLang="zh-CN" sz="2000" b="1" dirty="0">
                <a:sym typeface="Wingdings" panose="05000000000000000000" pitchFamily="2" charset="2"/>
              </a:rPr>
              <a:t>                                      S’ </a:t>
            </a:r>
            <a:r>
              <a:rPr lang="en-US" altLang="zh-CN" sz="2000" b="1" dirty="0" err="1">
                <a:sym typeface="Wingdings" panose="05000000000000000000" pitchFamily="2" charset="2"/>
              </a:rPr>
              <a:t>abcS’</a:t>
            </a:r>
            <a:r>
              <a:rPr lang="en-US" altLang="zh-CN" sz="2000" b="1" dirty="0">
                <a:sym typeface="Wingdings" panose="05000000000000000000" pitchFamily="2" charset="2"/>
              </a:rPr>
              <a:t> | ε</a:t>
            </a:r>
            <a:r>
              <a:rPr lang="en-US" altLang="zh-CN" sz="1600" b="1" dirty="0">
                <a:sym typeface="Wingdings" panose="05000000000000000000" pitchFamily="2" charset="2"/>
              </a:rPr>
              <a:t>                                    </a:t>
            </a:r>
            <a:endParaRPr lang="zh-CN" altLang="en-US" sz="1400" b="1" dirty="0">
              <a:sym typeface="Wingdings" panose="05000000000000000000" pitchFamily="2" charset="2"/>
            </a:endParaRPr>
          </a:p>
        </p:txBody>
      </p:sp>
      <p:sp>
        <p:nvSpPr>
          <p:cNvPr id="41989" name="Rectangle 4"/>
          <p:cNvSpPr>
            <a:spLocks noChangeArrowheads="1"/>
          </p:cNvSpPr>
          <p:nvPr/>
        </p:nvSpPr>
        <p:spPr bwMode="auto">
          <a:xfrm>
            <a:off x="684213" y="188913"/>
            <a:ext cx="77724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SzTx/>
              <a:buFontTx/>
              <a:buNone/>
            </a:pPr>
            <a:r>
              <a:rPr kumimoji="0" lang="en-US" altLang="zh-CN" sz="2800">
                <a:solidFill>
                  <a:srgbClr val="FF0000"/>
                </a:solidFill>
                <a:latin typeface="华文细黑" panose="02010600040101010101" pitchFamily="2" charset="-122"/>
              </a:rPr>
              <a:t>5.2.2  </a:t>
            </a:r>
            <a:r>
              <a:rPr kumimoji="0" lang="zh-CN" altLang="en-US" sz="2800">
                <a:solidFill>
                  <a:srgbClr val="FF0000"/>
                </a:solidFill>
                <a:latin typeface="华文细黑" panose="02010600040101010101" pitchFamily="2" charset="-122"/>
              </a:rPr>
              <a:t>消除左递归</a:t>
            </a:r>
            <a:endParaRPr kumimoji="0" lang="zh-CN" altLang="en-US" sz="2800">
              <a:solidFill>
                <a:srgbClr val="FF0000"/>
              </a:solidFill>
              <a:latin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5075">
                                            <p:txEl>
                                              <p:pRg st="0" end="0"/>
                                            </p:txEl>
                                          </p:spTgt>
                                        </p:tgtEl>
                                        <p:attrNameLst>
                                          <p:attrName>style.visibility</p:attrName>
                                        </p:attrNameLst>
                                      </p:cBhvr>
                                      <p:to>
                                        <p:strVal val="visible"/>
                                      </p:to>
                                    </p:set>
                                    <p:animEffect transition="in" filter="wipe(left)">
                                      <p:cBhvr>
                                        <p:cTn id="7" dur="500"/>
                                        <p:tgtEl>
                                          <p:spTgt spid="51507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15075">
                                            <p:txEl>
                                              <p:pRg st="1" end="1"/>
                                            </p:txEl>
                                          </p:spTgt>
                                        </p:tgtEl>
                                        <p:attrNameLst>
                                          <p:attrName>style.visibility</p:attrName>
                                        </p:attrNameLst>
                                      </p:cBhvr>
                                      <p:to>
                                        <p:strVal val="visible"/>
                                      </p:to>
                                    </p:set>
                                    <p:animEffect transition="in" filter="wipe(left)">
                                      <p:cBhvr>
                                        <p:cTn id="10" dur="500"/>
                                        <p:tgtEl>
                                          <p:spTgt spid="51507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15075">
                                            <p:txEl>
                                              <p:pRg st="2" end="2"/>
                                            </p:txEl>
                                          </p:spTgt>
                                        </p:tgtEl>
                                        <p:attrNameLst>
                                          <p:attrName>style.visibility</p:attrName>
                                        </p:attrNameLst>
                                      </p:cBhvr>
                                      <p:to>
                                        <p:strVal val="visible"/>
                                      </p:to>
                                    </p:set>
                                    <p:animEffect transition="in" filter="wipe(left)">
                                      <p:cBhvr>
                                        <p:cTn id="13" dur="500"/>
                                        <p:tgtEl>
                                          <p:spTgt spid="51507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15075">
                                            <p:txEl>
                                              <p:pRg st="3" end="3"/>
                                            </p:txEl>
                                          </p:spTgt>
                                        </p:tgtEl>
                                        <p:attrNameLst>
                                          <p:attrName>style.visibility</p:attrName>
                                        </p:attrNameLst>
                                      </p:cBhvr>
                                      <p:to>
                                        <p:strVal val="visible"/>
                                      </p:to>
                                    </p:set>
                                    <p:animEffect transition="in" filter="wipe(left)">
                                      <p:cBhvr>
                                        <p:cTn id="18" dur="500"/>
                                        <p:tgtEl>
                                          <p:spTgt spid="51507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15075">
                                            <p:txEl>
                                              <p:pRg st="4" end="4"/>
                                            </p:txEl>
                                          </p:spTgt>
                                        </p:tgtEl>
                                        <p:attrNameLst>
                                          <p:attrName>style.visibility</p:attrName>
                                        </p:attrNameLst>
                                      </p:cBhvr>
                                      <p:to>
                                        <p:strVal val="visible"/>
                                      </p:to>
                                    </p:set>
                                    <p:animEffect transition="in" filter="wipe(left)">
                                      <p:cBhvr>
                                        <p:cTn id="23" dur="500"/>
                                        <p:tgtEl>
                                          <p:spTgt spid="515075">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15075">
                                            <p:txEl>
                                              <p:pRg st="5" end="5"/>
                                            </p:txEl>
                                          </p:spTgt>
                                        </p:tgtEl>
                                        <p:attrNameLst>
                                          <p:attrName>style.visibility</p:attrName>
                                        </p:attrNameLst>
                                      </p:cBhvr>
                                      <p:to>
                                        <p:strVal val="visible"/>
                                      </p:to>
                                    </p:set>
                                    <p:animEffect transition="in" filter="wipe(left)">
                                      <p:cBhvr>
                                        <p:cTn id="26" dur="500"/>
                                        <p:tgtEl>
                                          <p:spTgt spid="515075">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15075">
                                            <p:txEl>
                                              <p:pRg st="6" end="6"/>
                                            </p:txEl>
                                          </p:spTgt>
                                        </p:tgtEl>
                                        <p:attrNameLst>
                                          <p:attrName>style.visibility</p:attrName>
                                        </p:attrNameLst>
                                      </p:cBhvr>
                                      <p:to>
                                        <p:strVal val="visible"/>
                                      </p:to>
                                    </p:set>
                                    <p:animEffect transition="in" filter="wipe(left)">
                                      <p:cBhvr>
                                        <p:cTn id="29" dur="500"/>
                                        <p:tgtEl>
                                          <p:spTgt spid="51507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15075">
                                            <p:txEl>
                                              <p:pRg st="7" end="7"/>
                                            </p:txEl>
                                          </p:spTgt>
                                        </p:tgtEl>
                                        <p:attrNameLst>
                                          <p:attrName>style.visibility</p:attrName>
                                        </p:attrNameLst>
                                      </p:cBhvr>
                                      <p:to>
                                        <p:strVal val="visible"/>
                                      </p:to>
                                    </p:set>
                                    <p:animEffect transition="in" filter="wipe(left)">
                                      <p:cBhvr>
                                        <p:cTn id="34" dur="500"/>
                                        <p:tgtEl>
                                          <p:spTgt spid="515075">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15075">
                                            <p:txEl>
                                              <p:pRg st="8" end="8"/>
                                            </p:txEl>
                                          </p:spTgt>
                                        </p:tgtEl>
                                        <p:attrNameLst>
                                          <p:attrName>style.visibility</p:attrName>
                                        </p:attrNameLst>
                                      </p:cBhvr>
                                      <p:to>
                                        <p:strVal val="visible"/>
                                      </p:to>
                                    </p:set>
                                    <p:animEffect transition="in" filter="wipe(left)">
                                      <p:cBhvr>
                                        <p:cTn id="39" dur="500"/>
                                        <p:tgtEl>
                                          <p:spTgt spid="515075">
                                            <p:txEl>
                                              <p:pRg st="8" end="8"/>
                                            </p:txEl>
                                          </p:spTgt>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515075">
                                            <p:txEl>
                                              <p:pRg st="9" end="9"/>
                                            </p:txEl>
                                          </p:spTgt>
                                        </p:tgtEl>
                                        <p:attrNameLst>
                                          <p:attrName>style.visibility</p:attrName>
                                        </p:attrNameLst>
                                      </p:cBhvr>
                                      <p:to>
                                        <p:strVal val="visible"/>
                                      </p:to>
                                    </p:set>
                                    <p:animEffect transition="in" filter="wipe(left)">
                                      <p:cBhvr>
                                        <p:cTn id="43" dur="500"/>
                                        <p:tgtEl>
                                          <p:spTgt spid="515075">
                                            <p:txEl>
                                              <p:pRg st="9" end="9"/>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515075">
                                            <p:txEl>
                                              <p:pRg st="10" end="10"/>
                                            </p:txEl>
                                          </p:spTgt>
                                        </p:tgtEl>
                                        <p:attrNameLst>
                                          <p:attrName>style.visibility</p:attrName>
                                        </p:attrNameLst>
                                      </p:cBhvr>
                                      <p:to>
                                        <p:strVal val="visible"/>
                                      </p:to>
                                    </p:set>
                                    <p:animEffect transition="in" filter="wipe(left)">
                                      <p:cBhvr>
                                        <p:cTn id="46" dur="500"/>
                                        <p:tgtEl>
                                          <p:spTgt spid="51507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FF943CFE-461A-48F2-8E3E-5699C43D954F}"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43011" name="Rectangle 2"/>
          <p:cNvSpPr>
            <a:spLocks noGrp="1" noChangeArrowheads="1"/>
          </p:cNvSpPr>
          <p:nvPr>
            <p:ph type="title"/>
          </p:nvPr>
        </p:nvSpPr>
        <p:spPr>
          <a:xfrm>
            <a:off x="457200" y="404813"/>
            <a:ext cx="8229600" cy="792162"/>
          </a:xfrm>
        </p:spPr>
        <p:txBody>
          <a:bodyPr/>
          <a:lstStyle/>
          <a:p>
            <a:pPr eaLnBrk="1" hangingPunct="1"/>
            <a:r>
              <a:rPr lang="en-US" altLang="zh-CN" sz="3600"/>
              <a:t>5.3  LL</a:t>
            </a:r>
            <a:r>
              <a:rPr lang="zh-CN" altLang="en-US" sz="3600"/>
              <a:t>分析法（预测分析法）</a:t>
            </a:r>
            <a:endParaRPr lang="zh-CN" altLang="en-US" sz="3600"/>
          </a:p>
        </p:txBody>
      </p:sp>
      <p:sp>
        <p:nvSpPr>
          <p:cNvPr id="43012" name="Rectangle 3"/>
          <p:cNvSpPr>
            <a:spLocks noGrp="1" noChangeArrowheads="1"/>
          </p:cNvSpPr>
          <p:nvPr>
            <p:ph type="body" idx="1"/>
          </p:nvPr>
        </p:nvSpPr>
        <p:spPr/>
        <p:txBody>
          <a:bodyPr/>
          <a:lstStyle/>
          <a:p>
            <a:pPr eaLnBrk="1" hangingPunct="1">
              <a:lnSpc>
                <a:spcPct val="150000"/>
              </a:lnSpc>
              <a:buFont typeface="Wingdings" panose="05000000000000000000" pitchFamily="2" charset="2"/>
              <a:buNone/>
            </a:pPr>
            <a:r>
              <a:rPr lang="en-US" altLang="zh-CN" b="1" dirty="0">
                <a:latin typeface="Times New Roman" panose="02020603050405020304" pitchFamily="18" charset="0"/>
              </a:rPr>
              <a:t>5.3.1  </a:t>
            </a:r>
            <a:r>
              <a:rPr lang="zh-CN" altLang="en-US" b="1" dirty="0">
                <a:latin typeface="Times New Roman" panose="02020603050405020304" pitchFamily="18" charset="0"/>
              </a:rPr>
              <a:t>概述</a:t>
            </a:r>
            <a:endParaRPr lang="zh-CN" altLang="en-US" b="1" dirty="0">
              <a:latin typeface="Times New Roman" panose="02020603050405020304" pitchFamily="18" charset="0"/>
            </a:endParaRPr>
          </a:p>
          <a:p>
            <a:pPr eaLnBrk="1" hangingPunct="1">
              <a:lnSpc>
                <a:spcPct val="150000"/>
              </a:lnSpc>
              <a:buFont typeface="Wingdings" panose="05000000000000000000" pitchFamily="2" charset="2"/>
              <a:buNone/>
            </a:pPr>
            <a:r>
              <a:rPr lang="en-US" altLang="zh-CN" b="1" dirty="0">
                <a:latin typeface="Times New Roman" panose="02020603050405020304" pitchFamily="18" charset="0"/>
              </a:rPr>
              <a:t>5.3.2  LL(1)</a:t>
            </a:r>
            <a:r>
              <a:rPr lang="zh-CN" altLang="en-US" b="1" dirty="0">
                <a:latin typeface="Times New Roman" panose="02020603050405020304" pitchFamily="18" charset="0"/>
              </a:rPr>
              <a:t>文法</a:t>
            </a:r>
            <a:endParaRPr lang="zh-CN" altLang="en-US" b="1" dirty="0">
              <a:latin typeface="Times New Roman" panose="02020603050405020304" pitchFamily="18" charset="0"/>
            </a:endParaRPr>
          </a:p>
          <a:p>
            <a:pPr eaLnBrk="1" hangingPunct="1">
              <a:lnSpc>
                <a:spcPct val="150000"/>
              </a:lnSpc>
              <a:buFont typeface="Wingdings" panose="05000000000000000000" pitchFamily="2" charset="2"/>
              <a:buNone/>
            </a:pPr>
            <a:r>
              <a:rPr lang="en-US" altLang="zh-CN" b="1" dirty="0">
                <a:latin typeface="Times New Roman" panose="02020603050405020304" pitchFamily="18" charset="0"/>
              </a:rPr>
              <a:t>5.3.3 </a:t>
            </a:r>
            <a:r>
              <a:rPr lang="zh-CN" altLang="en-US" b="1" dirty="0">
                <a:latin typeface="Times New Roman" panose="02020603050405020304" pitchFamily="18" charset="0"/>
              </a:rPr>
              <a:t>文法的变换</a:t>
            </a:r>
            <a:endParaRPr lang="zh-CN" altLang="en-US" b="1" dirty="0">
              <a:latin typeface="Times New Roman" panose="02020603050405020304" pitchFamily="18" charset="0"/>
            </a:endParaRPr>
          </a:p>
          <a:p>
            <a:pPr eaLnBrk="1" hangingPunct="1">
              <a:lnSpc>
                <a:spcPct val="150000"/>
              </a:lnSpc>
              <a:buFont typeface="Wingdings" panose="05000000000000000000" pitchFamily="2" charset="2"/>
              <a:buNone/>
            </a:pPr>
            <a:r>
              <a:rPr kumimoji="1" lang="en-US" altLang="zh-CN" b="1" dirty="0">
                <a:latin typeface="Times New Roman" panose="02020603050405020304" pitchFamily="18" charset="0"/>
              </a:rPr>
              <a:t>5.3.4  LL(1)</a:t>
            </a:r>
            <a:r>
              <a:rPr kumimoji="1" lang="zh-CN" altLang="en-US" b="1" dirty="0">
                <a:latin typeface="Times New Roman" panose="02020603050405020304" pitchFamily="18" charset="0"/>
              </a:rPr>
              <a:t>分析器</a:t>
            </a:r>
            <a:endParaRPr lang="en-US" altLang="zh-CN" b="1" dirty="0">
              <a:latin typeface="Times New Roman" panose="02020603050405020304" pitchFamily="18" charset="0"/>
            </a:endParaRPr>
          </a:p>
          <a:p>
            <a:pPr eaLnBrk="1" hangingPunct="1"/>
            <a:endParaRPr lang="zh-CN" altLang="en-US" b="1" dirty="0">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E974BB4A-5B2B-431D-9AA6-65123962989E}"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44035" name="Rectangle 2"/>
          <p:cNvSpPr>
            <a:spLocks noGrp="1" noChangeArrowheads="1"/>
          </p:cNvSpPr>
          <p:nvPr>
            <p:ph type="title"/>
          </p:nvPr>
        </p:nvSpPr>
        <p:spPr>
          <a:xfrm>
            <a:off x="611188" y="333375"/>
            <a:ext cx="8229600" cy="703263"/>
          </a:xfrm>
        </p:spPr>
        <p:txBody>
          <a:bodyPr/>
          <a:lstStyle/>
          <a:p>
            <a:pPr eaLnBrk="1" hangingPunct="1"/>
            <a:r>
              <a:rPr lang="en-US" altLang="zh-CN" sz="3200" dirty="0"/>
              <a:t>5.3.1  LL</a:t>
            </a:r>
            <a:r>
              <a:rPr lang="zh-CN" altLang="en-US" sz="3200" dirty="0"/>
              <a:t>分析概述</a:t>
            </a:r>
            <a:endParaRPr lang="zh-CN" altLang="en-US" sz="3200" dirty="0"/>
          </a:p>
        </p:txBody>
      </p:sp>
      <p:sp>
        <p:nvSpPr>
          <p:cNvPr id="454659" name="Rectangle 3"/>
          <p:cNvSpPr>
            <a:spLocks noGrp="1" noChangeArrowheads="1"/>
          </p:cNvSpPr>
          <p:nvPr>
            <p:ph type="body" idx="1"/>
          </p:nvPr>
        </p:nvSpPr>
        <p:spPr>
          <a:xfrm>
            <a:off x="468313" y="1052513"/>
            <a:ext cx="7991475" cy="1296987"/>
          </a:xfrm>
        </p:spPr>
        <p:txBody>
          <a:bodyPr/>
          <a:lstStyle/>
          <a:p>
            <a:pPr eaLnBrk="1" hangingPunct="1">
              <a:lnSpc>
                <a:spcPct val="130000"/>
              </a:lnSpc>
              <a:buFont typeface="Wingdings" panose="05000000000000000000" pitchFamily="2" charset="2"/>
              <a:buNone/>
            </a:pPr>
            <a:r>
              <a:rPr lang="zh-CN" altLang="en-US" sz="2500" b="1" dirty="0"/>
              <a:t>两类确定的自顶向下分析方法</a:t>
            </a:r>
            <a:endParaRPr lang="zh-CN" altLang="en-US" sz="2500" b="1" dirty="0"/>
          </a:p>
          <a:p>
            <a:pPr lvl="1" eaLnBrk="1" hangingPunct="1">
              <a:lnSpc>
                <a:spcPct val="130000"/>
              </a:lnSpc>
              <a:buFont typeface="Wingdings" panose="05000000000000000000" pitchFamily="2" charset="2"/>
              <a:buNone/>
            </a:pPr>
            <a:r>
              <a:rPr lang="en-US" altLang="zh-CN" sz="2400" b="1" dirty="0"/>
              <a:t>(1)</a:t>
            </a:r>
            <a:r>
              <a:rPr lang="zh-CN" altLang="en-US" sz="2400" b="1" dirty="0"/>
              <a:t>递归下降法           </a:t>
            </a:r>
            <a:r>
              <a:rPr lang="en-US" altLang="zh-CN" sz="2400" b="1" dirty="0"/>
              <a:t>(2)LL (K)</a:t>
            </a:r>
            <a:r>
              <a:rPr lang="zh-CN" altLang="en-US" sz="2400" b="1" dirty="0"/>
              <a:t>方法</a:t>
            </a:r>
            <a:endParaRPr lang="zh-CN" altLang="en-US" sz="2400" b="1" dirty="0"/>
          </a:p>
        </p:txBody>
      </p:sp>
      <p:sp>
        <p:nvSpPr>
          <p:cNvPr id="454660" name="Text Box 4"/>
          <p:cNvSpPr txBox="1">
            <a:spLocks noChangeArrowheads="1"/>
          </p:cNvSpPr>
          <p:nvPr/>
        </p:nvSpPr>
        <p:spPr bwMode="auto">
          <a:xfrm>
            <a:off x="493713" y="2205038"/>
            <a:ext cx="8748712" cy="348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nSpc>
                <a:spcPct val="125000"/>
              </a:lnSpc>
              <a:spcBef>
                <a:spcPct val="0"/>
              </a:spcBef>
              <a:buClrTx/>
              <a:buSzTx/>
              <a:buFontTx/>
              <a:buNone/>
            </a:pPr>
            <a:r>
              <a:rPr kumimoji="0" lang="en-US" altLang="zh-CN" sz="2400" dirty="0">
                <a:solidFill>
                  <a:srgbClr val="003399"/>
                </a:solidFill>
                <a:latin typeface="Times New Roman" panose="02020603050405020304" pitchFamily="18" charset="0"/>
              </a:rPr>
              <a:t>1. LL(K)</a:t>
            </a:r>
            <a:r>
              <a:rPr kumimoji="0" lang="zh-CN" altLang="en-US" sz="2400" dirty="0">
                <a:solidFill>
                  <a:srgbClr val="003399"/>
                </a:solidFill>
                <a:latin typeface="Times New Roman" panose="02020603050405020304" pitchFamily="18" charset="0"/>
              </a:rPr>
              <a:t>含义</a:t>
            </a:r>
            <a:endParaRPr kumimoji="0" lang="zh-CN" altLang="en-US" sz="2400" dirty="0">
              <a:solidFill>
                <a:srgbClr val="003399"/>
              </a:solidFill>
              <a:latin typeface="Times New Roman" panose="02020603050405020304" pitchFamily="18" charset="0"/>
            </a:endParaRPr>
          </a:p>
          <a:p>
            <a:pPr>
              <a:lnSpc>
                <a:spcPct val="125000"/>
              </a:lnSpc>
              <a:spcBef>
                <a:spcPct val="0"/>
              </a:spcBef>
              <a:buClrTx/>
              <a:buSzTx/>
              <a:buFontTx/>
              <a:buNone/>
            </a:pPr>
            <a:r>
              <a:rPr kumimoji="0" lang="zh-CN" altLang="en-US" sz="2200" dirty="0">
                <a:latin typeface="Times New Roman" panose="02020603050405020304" pitchFamily="18" charset="0"/>
              </a:rPr>
              <a:t> 从左（</a:t>
            </a:r>
            <a:r>
              <a:rPr kumimoji="0" lang="en-US" altLang="zh-CN" sz="2200" dirty="0">
                <a:latin typeface="Times New Roman" panose="02020603050405020304" pitchFamily="18" charset="0"/>
              </a:rPr>
              <a:t>L</a:t>
            </a:r>
            <a:r>
              <a:rPr kumimoji="0" lang="zh-CN" altLang="en-US" sz="2200" dirty="0">
                <a:latin typeface="Times New Roman" panose="02020603050405020304" pitchFamily="18" charset="0"/>
              </a:rPr>
              <a:t>）到右（</a:t>
            </a:r>
            <a:r>
              <a:rPr kumimoji="0" lang="en-US" altLang="zh-CN" sz="2200" dirty="0">
                <a:latin typeface="Times New Roman" panose="02020603050405020304" pitchFamily="18" charset="0"/>
              </a:rPr>
              <a:t>R</a:t>
            </a:r>
            <a:r>
              <a:rPr kumimoji="0" lang="zh-CN" altLang="en-US" sz="2200" dirty="0">
                <a:latin typeface="Times New Roman" panose="02020603050405020304" pitchFamily="18" charset="0"/>
              </a:rPr>
              <a:t>）扫描输入串，并建立它的最左推导。</a:t>
            </a:r>
            <a:endParaRPr kumimoji="0" lang="zh-CN" altLang="en-US" sz="2200" dirty="0">
              <a:latin typeface="Times New Roman" panose="02020603050405020304" pitchFamily="18" charset="0"/>
            </a:endParaRPr>
          </a:p>
          <a:p>
            <a:pPr>
              <a:lnSpc>
                <a:spcPct val="125000"/>
              </a:lnSpc>
              <a:spcBef>
                <a:spcPct val="0"/>
              </a:spcBef>
              <a:buClrTx/>
              <a:buSzTx/>
              <a:buFontTx/>
              <a:buNone/>
            </a:pPr>
            <a:r>
              <a:rPr kumimoji="0" lang="zh-CN" altLang="en-US" sz="2200" dirty="0">
                <a:latin typeface="Times New Roman" panose="02020603050405020304" pitchFamily="18" charset="0"/>
              </a:rPr>
              <a:t>  </a:t>
            </a:r>
            <a:r>
              <a:rPr kumimoji="0" lang="en-US" altLang="zh-CN" sz="2200" dirty="0">
                <a:solidFill>
                  <a:srgbClr val="FF0000"/>
                </a:solidFill>
                <a:latin typeface="Times New Roman" panose="02020603050405020304" pitchFamily="18" charset="0"/>
              </a:rPr>
              <a:t>K</a:t>
            </a:r>
            <a:r>
              <a:rPr kumimoji="0" lang="zh-CN" altLang="en-US" sz="2200" dirty="0">
                <a:latin typeface="Times New Roman" panose="02020603050405020304" pitchFamily="18" charset="0"/>
              </a:rPr>
              <a:t>：在选择同一非终极符的不同规则时，通过向前看</a:t>
            </a:r>
            <a:r>
              <a:rPr kumimoji="0" lang="en-US" altLang="zh-CN" sz="2200" dirty="0">
                <a:latin typeface="Times New Roman" panose="02020603050405020304" pitchFamily="18" charset="0"/>
              </a:rPr>
              <a:t>K</a:t>
            </a:r>
            <a:r>
              <a:rPr kumimoji="0" lang="zh-CN" altLang="en-US" sz="2200" dirty="0">
                <a:latin typeface="Times New Roman" panose="02020603050405020304" pitchFamily="18" charset="0"/>
              </a:rPr>
              <a:t>个符号决定。</a:t>
            </a:r>
            <a:endParaRPr kumimoji="0" lang="zh-CN" altLang="en-US" sz="2200" dirty="0">
              <a:latin typeface="Times New Roman" panose="02020603050405020304" pitchFamily="18" charset="0"/>
            </a:endParaRPr>
          </a:p>
          <a:p>
            <a:pPr>
              <a:lnSpc>
                <a:spcPct val="125000"/>
              </a:lnSpc>
              <a:spcBef>
                <a:spcPct val="0"/>
              </a:spcBef>
              <a:buClrTx/>
              <a:buSzTx/>
              <a:buFontTx/>
              <a:buNone/>
            </a:pPr>
            <a:endParaRPr kumimoji="0" lang="zh-CN" altLang="en-US" sz="2200" dirty="0">
              <a:latin typeface="Times New Roman" panose="02020603050405020304" pitchFamily="18" charset="0"/>
            </a:endParaRPr>
          </a:p>
          <a:p>
            <a:pPr>
              <a:lnSpc>
                <a:spcPct val="125000"/>
              </a:lnSpc>
              <a:spcBef>
                <a:spcPct val="0"/>
              </a:spcBef>
              <a:buClrTx/>
              <a:buSzTx/>
              <a:buFontTx/>
              <a:buNone/>
            </a:pPr>
            <a:r>
              <a:rPr kumimoji="0" lang="en-US" altLang="zh-CN" sz="2200" dirty="0">
                <a:latin typeface="Times New Roman" panose="02020603050405020304" pitchFamily="18" charset="0"/>
              </a:rPr>
              <a:t>LL(K)</a:t>
            </a:r>
            <a:r>
              <a:rPr kumimoji="0" lang="zh-CN" altLang="en-US" sz="2200" dirty="0">
                <a:latin typeface="Times New Roman" panose="02020603050405020304" pitchFamily="18" charset="0"/>
              </a:rPr>
              <a:t>文法：</a:t>
            </a:r>
            <a:endParaRPr kumimoji="0" lang="zh-CN" altLang="en-US" sz="2200" dirty="0">
              <a:latin typeface="Times New Roman" panose="02020603050405020304" pitchFamily="18" charset="0"/>
            </a:endParaRPr>
          </a:p>
          <a:p>
            <a:pPr>
              <a:lnSpc>
                <a:spcPct val="125000"/>
              </a:lnSpc>
              <a:spcBef>
                <a:spcPct val="0"/>
              </a:spcBef>
              <a:buClrTx/>
              <a:buSzTx/>
              <a:buFontTx/>
              <a:buNone/>
            </a:pPr>
            <a:r>
              <a:rPr kumimoji="0" lang="zh-CN" altLang="en-US" sz="2200" dirty="0">
                <a:latin typeface="Times New Roman" panose="02020603050405020304" pitchFamily="18" charset="0"/>
              </a:rPr>
              <a:t>是非歧义文法中能构造出确定的自顶向下分析器的最大文法类。</a:t>
            </a:r>
            <a:endParaRPr kumimoji="0" lang="zh-CN" altLang="en-US" sz="2200" dirty="0">
              <a:latin typeface="Times New Roman" panose="02020603050405020304" pitchFamily="18" charset="0"/>
            </a:endParaRPr>
          </a:p>
          <a:p>
            <a:pPr>
              <a:lnSpc>
                <a:spcPct val="125000"/>
              </a:lnSpc>
              <a:spcBef>
                <a:spcPct val="0"/>
              </a:spcBef>
              <a:buClrTx/>
              <a:buSzTx/>
              <a:buFontTx/>
              <a:buNone/>
            </a:pPr>
            <a:endParaRPr kumimoji="0" lang="zh-CN" altLang="en-US" sz="2200" dirty="0">
              <a:latin typeface="Times New Roman" panose="02020603050405020304" pitchFamily="18" charset="0"/>
            </a:endParaRPr>
          </a:p>
          <a:p>
            <a:pPr>
              <a:lnSpc>
                <a:spcPct val="125000"/>
              </a:lnSpc>
              <a:spcBef>
                <a:spcPct val="0"/>
              </a:spcBef>
              <a:buClrTx/>
              <a:buSzTx/>
              <a:buFontTx/>
              <a:buNone/>
            </a:pPr>
            <a:r>
              <a:rPr kumimoji="0" lang="en-US" altLang="zh-CN" sz="2200" dirty="0">
                <a:latin typeface="Times New Roman" panose="02020603050405020304" pitchFamily="18" charset="0"/>
              </a:rPr>
              <a:t>LL</a:t>
            </a:r>
            <a:r>
              <a:rPr kumimoji="0" lang="zh-CN" altLang="en-US" sz="2200" dirty="0">
                <a:latin typeface="Times New Roman" panose="02020603050405020304" pitchFamily="18" charset="0"/>
              </a:rPr>
              <a:t>分析器又称预测分析器，是</a:t>
            </a:r>
            <a:r>
              <a:rPr kumimoji="0" lang="en-US" altLang="zh-CN" sz="2200" dirty="0">
                <a:latin typeface="Times New Roman" panose="02020603050405020304" pitchFamily="18" charset="0"/>
              </a:rPr>
              <a:t>PDA</a:t>
            </a:r>
            <a:r>
              <a:rPr kumimoji="0" lang="zh-CN" altLang="en-US" sz="2200" dirty="0">
                <a:latin typeface="Times New Roman" panose="02020603050405020304" pitchFamily="18" charset="0"/>
              </a:rPr>
              <a:t>特例。</a:t>
            </a:r>
            <a:endParaRPr kumimoji="0" lang="zh-CN" altLang="en-US" sz="22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4659">
                                            <p:txEl>
                                              <p:pRg st="0" end="0"/>
                                            </p:txEl>
                                          </p:spTgt>
                                        </p:tgtEl>
                                        <p:attrNameLst>
                                          <p:attrName>style.visibility</p:attrName>
                                        </p:attrNameLst>
                                      </p:cBhvr>
                                      <p:to>
                                        <p:strVal val="visible"/>
                                      </p:to>
                                    </p:set>
                                    <p:animEffect transition="in" filter="fade">
                                      <p:cBhvr>
                                        <p:cTn id="7" dur="500"/>
                                        <p:tgtEl>
                                          <p:spTgt spid="4546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4659">
                                            <p:txEl>
                                              <p:pRg st="1" end="1"/>
                                            </p:txEl>
                                          </p:spTgt>
                                        </p:tgtEl>
                                        <p:attrNameLst>
                                          <p:attrName>style.visibility</p:attrName>
                                        </p:attrNameLst>
                                      </p:cBhvr>
                                      <p:to>
                                        <p:strVal val="visible"/>
                                      </p:to>
                                    </p:set>
                                    <p:animEffect transition="in" filter="fade">
                                      <p:cBhvr>
                                        <p:cTn id="10" dur="500"/>
                                        <p:tgtEl>
                                          <p:spTgt spid="4546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54660"/>
                                        </p:tgtEl>
                                        <p:attrNameLst>
                                          <p:attrName>style.visibility</p:attrName>
                                        </p:attrNameLst>
                                      </p:cBhvr>
                                      <p:to>
                                        <p:strVal val="visible"/>
                                      </p:to>
                                    </p:set>
                                    <p:animEffect transition="in" filter="fade">
                                      <p:cBhvr>
                                        <p:cTn id="15" dur="500"/>
                                        <p:tgtEl>
                                          <p:spTgt spid="454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build="p"/>
      <p:bldP spid="45466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4FAA80CB-BD5F-4173-BCAA-7304EDF87A82}"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619526" name="Rectangle 6"/>
          <p:cNvSpPr>
            <a:spLocks noChangeArrowheads="1"/>
          </p:cNvSpPr>
          <p:nvPr/>
        </p:nvSpPr>
        <p:spPr bwMode="auto">
          <a:xfrm>
            <a:off x="692150" y="1484313"/>
            <a:ext cx="8416925" cy="1307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lnSpc>
                <a:spcPct val="150000"/>
              </a:lnSpc>
              <a:spcBef>
                <a:spcPct val="50000"/>
              </a:spcBef>
              <a:buClrTx/>
              <a:buSzTx/>
              <a:buFontTx/>
              <a:buNone/>
            </a:pPr>
            <a:r>
              <a:rPr lang="zh-CN" altLang="en-US" sz="2800" dirty="0">
                <a:latin typeface="华文细黑" panose="02010600040101010101" pitchFamily="2" charset="-122"/>
              </a:rPr>
              <a:t>例如：</a:t>
            </a:r>
            <a:r>
              <a:rPr lang="zh-CN" altLang="en-US" sz="2800" dirty="0">
                <a:latin typeface="Times New Roman" panose="02020603050405020304" pitchFamily="18" charset="0"/>
                <a:cs typeface="Times New Roman" panose="02020603050405020304" pitchFamily="18" charset="0"/>
              </a:rPr>
              <a:t>对</a:t>
            </a:r>
            <a:r>
              <a:rPr lang="en-US" altLang="zh-CN" sz="2800" dirty="0">
                <a:latin typeface="Times New Roman" panose="02020603050405020304" pitchFamily="18" charset="0"/>
                <a:cs typeface="Times New Roman" panose="02020603050405020304" pitchFamily="18" charset="0"/>
              </a:rPr>
              <a:t>C</a:t>
            </a:r>
            <a:r>
              <a:rPr lang="zh-CN" altLang="en-US" sz="2800" dirty="0">
                <a:latin typeface="Times New Roman" panose="02020603050405020304" pitchFamily="18" charset="0"/>
                <a:cs typeface="Times New Roman" panose="02020603050405020304" pitchFamily="18" charset="0"/>
              </a:rPr>
              <a:t>程序语句“</a:t>
            </a:r>
            <a:r>
              <a:rPr lang="en-US" altLang="zh-CN" sz="2800" dirty="0">
                <a:latin typeface="Times New Roman" panose="02020603050405020304" pitchFamily="18" charset="0"/>
                <a:cs typeface="Times New Roman" panose="02020603050405020304" pitchFamily="18" charset="0"/>
              </a:rPr>
              <a:t>IF (a&lt;10) b=5</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eaLnBrk="1" hangingPunct="1">
              <a:lnSpc>
                <a:spcPct val="150000"/>
              </a:lnSpc>
              <a:spcBef>
                <a:spcPct val="0"/>
              </a:spcBef>
              <a:buClrTx/>
              <a:buSzTx/>
              <a:buFontTx/>
              <a:buNone/>
            </a:pPr>
            <a:r>
              <a:rPr lang="zh-CN" altLang="en-US" sz="2800" dirty="0">
                <a:latin typeface="Times New Roman" panose="02020603050405020304" pitchFamily="18" charset="0"/>
                <a:cs typeface="Times New Roman" panose="02020603050405020304" pitchFamily="18" charset="0"/>
              </a:rPr>
              <a:t>词法分析识别出了</a:t>
            </a:r>
            <a:r>
              <a:rPr lang="en-US" altLang="zh-CN" sz="2800" dirty="0">
                <a:latin typeface="Times New Roman" panose="02020603050405020304" pitchFamily="18" charset="0"/>
                <a:cs typeface="Times New Roman" panose="02020603050405020304" pitchFamily="18" charset="0"/>
              </a:rPr>
              <a:t>IF</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、标识符、</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等单词符号；</a:t>
            </a:r>
            <a:r>
              <a:rPr lang="en-US" altLang="zh-CN" sz="2800" dirty="0">
                <a:latin typeface="Times New Roman" panose="02020603050405020304" pitchFamily="18" charset="0"/>
                <a:cs typeface="Times New Roman" panose="02020603050405020304" pitchFamily="18" charset="0"/>
              </a:rPr>
              <a:t> </a:t>
            </a:r>
            <a:endParaRPr lang="zh-CN" altLang="en-US" sz="2800" b="0" dirty="0">
              <a:latin typeface="Times New Roman" panose="02020603050405020304" pitchFamily="18" charset="0"/>
              <a:cs typeface="Times New Roman" panose="02020603050405020304" pitchFamily="18" charset="0"/>
            </a:endParaRPr>
          </a:p>
        </p:txBody>
      </p:sp>
      <p:sp>
        <p:nvSpPr>
          <p:cNvPr id="8196" name="Rectangle 8"/>
          <p:cNvSpPr>
            <a:spLocks noGrp="1" noChangeArrowheads="1"/>
          </p:cNvSpPr>
          <p:nvPr>
            <p:ph type="title"/>
          </p:nvPr>
        </p:nvSpPr>
        <p:spPr>
          <a:xfrm>
            <a:off x="684213" y="333375"/>
            <a:ext cx="7632700" cy="647700"/>
          </a:xfrm>
        </p:spPr>
        <p:txBody>
          <a:bodyPr/>
          <a:lstStyle/>
          <a:p>
            <a:pPr eaLnBrk="1" hangingPunct="1"/>
            <a:r>
              <a:rPr kumimoji="1" lang="en-US" altLang="zh-CN" sz="3600" b="1">
                <a:solidFill>
                  <a:srgbClr val="0000CC"/>
                </a:solidFill>
              </a:rPr>
              <a:t>5.1  </a:t>
            </a:r>
            <a:r>
              <a:rPr kumimoji="1" lang="zh-CN" altLang="en-US" sz="3600" b="1">
                <a:solidFill>
                  <a:srgbClr val="0000CC"/>
                </a:solidFill>
              </a:rPr>
              <a:t>语法分析概述</a:t>
            </a:r>
            <a:endParaRPr kumimoji="1" lang="zh-CN" altLang="en-US" sz="3600" b="1">
              <a:solidFill>
                <a:srgbClr val="0000CC"/>
              </a:solidFill>
            </a:endParaRPr>
          </a:p>
        </p:txBody>
      </p:sp>
      <p:sp>
        <p:nvSpPr>
          <p:cNvPr id="6" name="Rectangle 6"/>
          <p:cNvSpPr>
            <a:spLocks noChangeArrowheads="1"/>
          </p:cNvSpPr>
          <p:nvPr/>
        </p:nvSpPr>
        <p:spPr bwMode="auto">
          <a:xfrm>
            <a:off x="693738" y="2997200"/>
            <a:ext cx="7993062" cy="195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lnSpc>
                <a:spcPct val="150000"/>
              </a:lnSpc>
              <a:spcBef>
                <a:spcPct val="50000"/>
              </a:spcBef>
              <a:buClrTx/>
              <a:buSzTx/>
              <a:buFontTx/>
              <a:buNone/>
            </a:pPr>
            <a:r>
              <a:rPr lang="zh-CN" altLang="en-US" sz="2800" dirty="0">
                <a:latin typeface="华文细黑" panose="02010600040101010101" pitchFamily="2" charset="-122"/>
              </a:rPr>
              <a:t>而语法分析则要检查这些单词之间的搭配、结构是否正确。</a:t>
            </a:r>
            <a:r>
              <a:rPr lang="en-US" altLang="zh-CN" sz="2800" dirty="0">
                <a:latin typeface="Times New Roman" panose="02020603050405020304" pitchFamily="18" charset="0"/>
                <a:cs typeface="Times New Roman" panose="02020603050405020304" pitchFamily="18" charset="0"/>
              </a:rPr>
              <a:t>IF</a:t>
            </a:r>
            <a:r>
              <a:rPr lang="zh-CN" altLang="en-US" sz="2800" dirty="0">
                <a:latin typeface="Times New Roman" panose="02020603050405020304" pitchFamily="18" charset="0"/>
                <a:cs typeface="Times New Roman" panose="02020603050405020304" pitchFamily="18" charset="0"/>
              </a:rPr>
              <a:t>后面是否为</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后面是否为正确的表达式等等。  </a:t>
            </a:r>
            <a:endParaRPr lang="zh-CN" alt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95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95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CD613294-CD72-44B7-871C-1D391C184CE8}"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45059" name="Rectangle 2"/>
          <p:cNvSpPr>
            <a:spLocks noGrp="1" noChangeArrowheads="1"/>
          </p:cNvSpPr>
          <p:nvPr>
            <p:ph type="title"/>
          </p:nvPr>
        </p:nvSpPr>
        <p:spPr>
          <a:xfrm>
            <a:off x="611188" y="333375"/>
            <a:ext cx="8064500" cy="720725"/>
          </a:xfrm>
        </p:spPr>
        <p:txBody>
          <a:bodyPr/>
          <a:lstStyle/>
          <a:p>
            <a:pPr eaLnBrk="1" hangingPunct="1"/>
            <a:r>
              <a:rPr lang="en-US" altLang="zh-CN" sz="3200" b="1" dirty="0">
                <a:solidFill>
                  <a:srgbClr val="003399"/>
                </a:solidFill>
              </a:rPr>
              <a:t>2. </a:t>
            </a:r>
            <a:r>
              <a:rPr lang="zh-CN" altLang="en-US" sz="3200" b="1" dirty="0">
                <a:solidFill>
                  <a:srgbClr val="003399"/>
                </a:solidFill>
              </a:rPr>
              <a:t>预测分析方法</a:t>
            </a:r>
            <a:endParaRPr lang="zh-CN" altLang="en-US" sz="3200" b="1" dirty="0">
              <a:solidFill>
                <a:srgbClr val="003399"/>
              </a:solidFill>
            </a:endParaRPr>
          </a:p>
        </p:txBody>
      </p:sp>
      <p:sp>
        <p:nvSpPr>
          <p:cNvPr id="45060" name="Rectangle 3"/>
          <p:cNvSpPr>
            <a:spLocks noGrp="1" noChangeArrowheads="1"/>
          </p:cNvSpPr>
          <p:nvPr>
            <p:ph type="body" sz="half" idx="1"/>
          </p:nvPr>
        </p:nvSpPr>
        <p:spPr>
          <a:xfrm>
            <a:off x="468313" y="1052513"/>
            <a:ext cx="8218487" cy="4537075"/>
          </a:xfrm>
        </p:spPr>
        <p:txBody>
          <a:bodyPr/>
          <a:lstStyle/>
          <a:p>
            <a:pPr eaLnBrk="1" hangingPunct="1">
              <a:lnSpc>
                <a:spcPct val="130000"/>
              </a:lnSpc>
              <a:buFont typeface="Wingdings" panose="05000000000000000000" pitchFamily="2" charset="2"/>
              <a:buNone/>
            </a:pPr>
            <a:endParaRPr lang="zh-CN" altLang="en-US" sz="2400"/>
          </a:p>
          <a:p>
            <a:pPr eaLnBrk="1" hangingPunct="1">
              <a:lnSpc>
                <a:spcPct val="130000"/>
              </a:lnSpc>
              <a:buFont typeface="Wingdings" panose="05000000000000000000" pitchFamily="2" charset="2"/>
              <a:buNone/>
            </a:pPr>
            <a:endParaRPr lang="zh-CN" altLang="en-US" sz="2400"/>
          </a:p>
        </p:txBody>
      </p:sp>
      <p:sp>
        <p:nvSpPr>
          <p:cNvPr id="36869" name="Text Box 47"/>
          <p:cNvSpPr txBox="1">
            <a:spLocks noChangeArrowheads="1"/>
          </p:cNvSpPr>
          <p:nvPr/>
        </p:nvSpPr>
        <p:spPr bwMode="auto">
          <a:xfrm>
            <a:off x="468313" y="1052513"/>
            <a:ext cx="8496175" cy="5004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nSpc>
                <a:spcPct val="110000"/>
              </a:lnSpc>
              <a:spcBef>
                <a:spcPct val="30000"/>
              </a:spcBef>
              <a:spcAft>
                <a:spcPct val="20000"/>
              </a:spcAft>
              <a:buClrTx/>
              <a:buSzTx/>
              <a:buFontTx/>
              <a:buNone/>
            </a:pPr>
            <a:r>
              <a:rPr kumimoji="0" lang="zh-CN" altLang="en-US" sz="2800" dirty="0">
                <a:latin typeface="Times New Roman" panose="02020603050405020304" pitchFamily="18" charset="0"/>
              </a:rPr>
              <a:t>自顶向下分析是从文法的开始符号出发，试图构造出一个</a:t>
            </a:r>
            <a:r>
              <a:rPr kumimoji="0" lang="zh-CN" altLang="en-US" sz="2800" dirty="0">
                <a:solidFill>
                  <a:srgbClr val="003399"/>
                </a:solidFill>
                <a:latin typeface="Times New Roman" panose="02020603050405020304" pitchFamily="18" charset="0"/>
              </a:rPr>
              <a:t>最左推导</a:t>
            </a:r>
            <a:r>
              <a:rPr kumimoji="0" lang="zh-CN" altLang="en-US" sz="2800" dirty="0">
                <a:latin typeface="Times New Roman" panose="02020603050405020304" pitchFamily="18" charset="0"/>
              </a:rPr>
              <a:t>，从左至右匹配输入的单词符号串。</a:t>
            </a:r>
            <a:endParaRPr kumimoji="0" lang="zh-CN" altLang="en-US" sz="2800" dirty="0">
              <a:latin typeface="Times New Roman" panose="02020603050405020304" pitchFamily="18" charset="0"/>
            </a:endParaRPr>
          </a:p>
          <a:p>
            <a:pPr>
              <a:lnSpc>
                <a:spcPct val="110000"/>
              </a:lnSpc>
              <a:spcBef>
                <a:spcPct val="30000"/>
              </a:spcBef>
              <a:spcAft>
                <a:spcPct val="20000"/>
              </a:spcAft>
              <a:buClrTx/>
              <a:buSzTx/>
              <a:buFontTx/>
              <a:buNone/>
            </a:pPr>
            <a:r>
              <a:rPr kumimoji="0" lang="zh-CN" altLang="en-US" sz="2800" dirty="0">
                <a:latin typeface="Times New Roman" panose="02020603050405020304" pitchFamily="18" charset="0"/>
              </a:rPr>
              <a:t>       如果在每步推导中，面对被替换的非终结符号</a:t>
            </a:r>
            <a:r>
              <a:rPr kumimoji="0" lang="en-US" altLang="zh-CN" sz="2800" dirty="0">
                <a:latin typeface="Times New Roman" panose="02020603050405020304" pitchFamily="18" charset="0"/>
              </a:rPr>
              <a:t>A</a:t>
            </a:r>
            <a:r>
              <a:rPr kumimoji="0" lang="zh-CN" altLang="en-US" sz="2800" dirty="0">
                <a:latin typeface="Times New Roman" panose="02020603050405020304" pitchFamily="18" charset="0"/>
              </a:rPr>
              <a:t>和当前从左至右读入输入串读到的单词符号</a:t>
            </a:r>
            <a:r>
              <a:rPr kumimoji="0" lang="en-US" altLang="zh-CN" sz="2800" dirty="0">
                <a:latin typeface="Times New Roman" panose="02020603050405020304" pitchFamily="18" charset="0"/>
              </a:rPr>
              <a:t>a，</a:t>
            </a:r>
            <a:r>
              <a:rPr kumimoji="0" lang="zh-CN" altLang="en-US" sz="2800" dirty="0">
                <a:latin typeface="Times New Roman" panose="02020603050405020304" pitchFamily="18" charset="0"/>
              </a:rPr>
              <a:t>如果</a:t>
            </a:r>
            <a:r>
              <a:rPr kumimoji="0" lang="en-US" altLang="zh-CN" sz="2800" dirty="0">
                <a:latin typeface="Times New Roman" panose="02020603050405020304" pitchFamily="18" charset="0"/>
              </a:rPr>
              <a:t>A</a:t>
            </a:r>
            <a:r>
              <a:rPr kumimoji="0" lang="zh-CN" altLang="en-US" sz="2800" dirty="0">
                <a:latin typeface="Times New Roman" panose="02020603050405020304" pitchFamily="18" charset="0"/>
              </a:rPr>
              <a:t>的定义（无</a:t>
            </a:r>
            <a:r>
              <a:rPr kumimoji="0" lang="en-US" altLang="zh-CN" sz="2800" dirty="0">
                <a:latin typeface="Times New Roman" panose="02020603050405020304" pitchFamily="18" charset="0"/>
              </a:rPr>
              <a:t>ε-</a:t>
            </a:r>
            <a:r>
              <a:rPr kumimoji="0" lang="zh-CN" altLang="en-US" sz="2800" dirty="0">
                <a:latin typeface="Times New Roman" panose="02020603050405020304" pitchFamily="18" charset="0"/>
              </a:rPr>
              <a:t>产生式）</a:t>
            </a:r>
            <a:endParaRPr kumimoji="0" lang="zh-CN" altLang="en-US" sz="2800" dirty="0">
              <a:latin typeface="Times New Roman" panose="02020603050405020304" pitchFamily="18" charset="0"/>
            </a:endParaRPr>
          </a:p>
          <a:p>
            <a:pPr algn="ctr">
              <a:lnSpc>
                <a:spcPct val="110000"/>
              </a:lnSpc>
              <a:spcBef>
                <a:spcPct val="30000"/>
              </a:spcBef>
              <a:spcAft>
                <a:spcPct val="20000"/>
              </a:spcAft>
              <a:buClrTx/>
              <a:buSzTx/>
              <a:buFontTx/>
              <a:buNone/>
            </a:pPr>
            <a:r>
              <a:rPr kumimoji="0" lang="en-US" altLang="zh-CN" sz="2800" dirty="0">
                <a:latin typeface="Times New Roman" panose="02020603050405020304" pitchFamily="18" charset="0"/>
              </a:rPr>
              <a:t> A→</a:t>
            </a:r>
            <a:r>
              <a:rPr lang="en-US" altLang="en-US" sz="2800" dirty="0">
                <a:latin typeface="Times New Roman" panose="02020603050405020304" pitchFamily="18" charset="0"/>
                <a:sym typeface="Symbol" panose="05050102010706020507" pitchFamily="18" charset="2"/>
              </a:rPr>
              <a:t></a:t>
            </a:r>
            <a:r>
              <a:rPr kumimoji="0" lang="en-US" altLang="zh-CN" sz="2800" baseline="-25000" dirty="0">
                <a:latin typeface="Times New Roman" panose="02020603050405020304" pitchFamily="18" charset="0"/>
              </a:rPr>
              <a:t>1</a:t>
            </a:r>
            <a:r>
              <a:rPr kumimoji="0" lang="en-US" altLang="zh-CN" sz="2800" dirty="0">
                <a:latin typeface="Times New Roman" panose="02020603050405020304" pitchFamily="18" charset="0"/>
              </a:rPr>
              <a:t> |</a:t>
            </a:r>
            <a:r>
              <a:rPr lang="en-US" altLang="en-US" sz="2800" dirty="0">
                <a:latin typeface="Times New Roman" panose="02020603050405020304" pitchFamily="18" charset="0"/>
                <a:sym typeface="Symbol" panose="05050102010706020507" pitchFamily="18" charset="2"/>
              </a:rPr>
              <a:t></a:t>
            </a:r>
            <a:r>
              <a:rPr kumimoji="0" lang="en-US" altLang="zh-CN" sz="2800" baseline="-25000" dirty="0">
                <a:latin typeface="Times New Roman" panose="02020603050405020304" pitchFamily="18" charset="0"/>
              </a:rPr>
              <a:t>2</a:t>
            </a:r>
            <a:r>
              <a:rPr kumimoji="0" lang="en-US" altLang="zh-CN" sz="2800" dirty="0">
                <a:latin typeface="Times New Roman" panose="02020603050405020304" pitchFamily="18" charset="0"/>
              </a:rPr>
              <a:t> |… |</a:t>
            </a:r>
            <a:r>
              <a:rPr lang="en-US" altLang="en-US" sz="2800" dirty="0">
                <a:latin typeface="Times New Roman" panose="02020603050405020304" pitchFamily="18" charset="0"/>
                <a:sym typeface="Symbol" panose="05050102010706020507" pitchFamily="18" charset="2"/>
              </a:rPr>
              <a:t></a:t>
            </a:r>
            <a:r>
              <a:rPr kumimoji="0" lang="en-US" altLang="zh-CN" sz="2800" baseline="-25000" dirty="0">
                <a:latin typeface="Times New Roman" panose="02020603050405020304" pitchFamily="18" charset="0"/>
              </a:rPr>
              <a:t>n</a:t>
            </a:r>
            <a:r>
              <a:rPr kumimoji="0" lang="en-US" altLang="zh-CN" sz="2800" dirty="0">
                <a:latin typeface="Times New Roman" panose="02020603050405020304" pitchFamily="18" charset="0"/>
              </a:rPr>
              <a:t>   </a:t>
            </a:r>
            <a:endParaRPr kumimoji="0" lang="en-US" altLang="zh-CN" sz="2800" dirty="0">
              <a:latin typeface="Times New Roman" panose="02020603050405020304" pitchFamily="18" charset="0"/>
            </a:endParaRPr>
          </a:p>
          <a:p>
            <a:pPr>
              <a:lnSpc>
                <a:spcPct val="110000"/>
              </a:lnSpc>
              <a:spcBef>
                <a:spcPct val="30000"/>
              </a:spcBef>
              <a:spcAft>
                <a:spcPct val="20000"/>
              </a:spcAft>
              <a:buClrTx/>
              <a:buSzTx/>
              <a:buFontTx/>
              <a:buNone/>
            </a:pPr>
            <a:r>
              <a:rPr kumimoji="0" lang="en-US" altLang="zh-CN" sz="2800" dirty="0">
                <a:latin typeface="Times New Roman" panose="02020603050405020304" pitchFamily="18" charset="0"/>
              </a:rPr>
              <a:t> </a:t>
            </a:r>
            <a:r>
              <a:rPr kumimoji="0" lang="zh-CN" altLang="en-US" sz="2800" dirty="0">
                <a:latin typeface="Times New Roman" panose="02020603050405020304" pitchFamily="18" charset="0"/>
              </a:rPr>
              <a:t>中，只有</a:t>
            </a:r>
            <a:r>
              <a:rPr lang="en-US" altLang="en-US" sz="2800" dirty="0">
                <a:latin typeface="Times New Roman" panose="02020603050405020304" pitchFamily="18" charset="0"/>
                <a:sym typeface="Symbol" panose="05050102010706020507" pitchFamily="18" charset="2"/>
              </a:rPr>
              <a:t></a:t>
            </a:r>
            <a:r>
              <a:rPr kumimoji="0" lang="en-US" altLang="zh-CN" sz="2800" baseline="-25000" dirty="0">
                <a:latin typeface="Times New Roman" panose="02020603050405020304" pitchFamily="18" charset="0"/>
              </a:rPr>
              <a:t>i</a:t>
            </a:r>
            <a:r>
              <a:rPr kumimoji="0" lang="en-US" altLang="zh-CN" sz="2800" dirty="0">
                <a:latin typeface="Times New Roman" panose="02020603050405020304" pitchFamily="18" charset="0"/>
              </a:rPr>
              <a:t>（1≤i≤n)</a:t>
            </a:r>
            <a:r>
              <a:rPr kumimoji="0" lang="zh-CN" altLang="en-US" sz="2800" dirty="0">
                <a:latin typeface="Times New Roman" panose="02020603050405020304" pitchFamily="18" charset="0"/>
              </a:rPr>
              <a:t>推导出的第一个终极符号是</a:t>
            </a:r>
            <a:r>
              <a:rPr kumimoji="0" lang="en-US" altLang="zh-CN" sz="2800" dirty="0">
                <a:latin typeface="Times New Roman" panose="02020603050405020304" pitchFamily="18" charset="0"/>
              </a:rPr>
              <a:t>a</a:t>
            </a:r>
            <a:r>
              <a:rPr kumimoji="0" lang="zh-CN" altLang="en-US" sz="2800" dirty="0">
                <a:latin typeface="Times New Roman" panose="02020603050405020304" pitchFamily="18" charset="0"/>
              </a:rPr>
              <a:t>，那么就可以用产生式</a:t>
            </a:r>
            <a:r>
              <a:rPr kumimoji="0" lang="en-US" altLang="zh-CN" sz="2800" dirty="0">
                <a:latin typeface="Times New Roman" panose="02020603050405020304" pitchFamily="18" charset="0"/>
              </a:rPr>
              <a:t>A→</a:t>
            </a:r>
            <a:r>
              <a:rPr lang="en-US" altLang="en-US" sz="2800" dirty="0">
                <a:latin typeface="Times New Roman" panose="02020603050405020304" pitchFamily="18" charset="0"/>
                <a:sym typeface="Symbol" panose="05050102010706020507" pitchFamily="18" charset="2"/>
              </a:rPr>
              <a:t></a:t>
            </a:r>
            <a:r>
              <a:rPr kumimoji="0" lang="en-US" altLang="zh-CN" sz="2800" baseline="-25000" dirty="0" err="1">
                <a:latin typeface="Times New Roman" panose="02020603050405020304" pitchFamily="18" charset="0"/>
              </a:rPr>
              <a:t>i</a:t>
            </a:r>
            <a:r>
              <a:rPr kumimoji="0" lang="zh-CN" altLang="en-US" sz="2800" dirty="0">
                <a:latin typeface="Times New Roman" panose="02020603050405020304" pitchFamily="18" charset="0"/>
              </a:rPr>
              <a:t>构造最左推导，即用</a:t>
            </a:r>
            <a:r>
              <a:rPr lang="en-US" altLang="en-US" sz="2800" dirty="0">
                <a:latin typeface="Times New Roman" panose="02020603050405020304" pitchFamily="18" charset="0"/>
                <a:sym typeface="Symbol" panose="05050102010706020507" pitchFamily="18" charset="2"/>
              </a:rPr>
              <a:t></a:t>
            </a:r>
            <a:r>
              <a:rPr kumimoji="0" lang="en-US" altLang="zh-CN" sz="2800" baseline="-25000" dirty="0" err="1">
                <a:latin typeface="Times New Roman" panose="02020603050405020304" pitchFamily="18" charset="0"/>
              </a:rPr>
              <a:t>i</a:t>
            </a:r>
            <a:r>
              <a:rPr lang="zh-CN" altLang="en-US" sz="2800" dirty="0">
                <a:latin typeface="Times New Roman" panose="02020603050405020304" pitchFamily="18" charset="0"/>
              </a:rPr>
              <a:t>替换</a:t>
            </a:r>
            <a:r>
              <a:rPr kumimoji="0" lang="en-US" altLang="zh-CN" sz="2800" dirty="0">
                <a:latin typeface="Times New Roman" panose="02020603050405020304" pitchFamily="18" charset="0"/>
              </a:rPr>
              <a:t>A。</a:t>
            </a:r>
            <a:endParaRPr kumimoji="0" lang="zh-CN" altLang="en-US" sz="2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869">
                                            <p:txEl>
                                              <p:pRg st="1" end="1"/>
                                            </p:txEl>
                                          </p:spTgt>
                                        </p:tgtEl>
                                        <p:attrNameLst>
                                          <p:attrName>style.visibility</p:attrName>
                                        </p:attrNameLst>
                                      </p:cBhvr>
                                      <p:to>
                                        <p:strVal val="visible"/>
                                      </p:to>
                                    </p:set>
                                    <p:animEffect transition="in" filter="fade">
                                      <p:cBhvr>
                                        <p:cTn id="7" dur="500"/>
                                        <p:tgtEl>
                                          <p:spTgt spid="3686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6869">
                                            <p:txEl>
                                              <p:pRg st="2" end="2"/>
                                            </p:txEl>
                                          </p:spTgt>
                                        </p:tgtEl>
                                        <p:attrNameLst>
                                          <p:attrName>style.visibility</p:attrName>
                                        </p:attrNameLst>
                                      </p:cBhvr>
                                      <p:to>
                                        <p:strVal val="visible"/>
                                      </p:to>
                                    </p:set>
                                    <p:animEffect transition="in" filter="fade">
                                      <p:cBhvr>
                                        <p:cTn id="10" dur="500"/>
                                        <p:tgtEl>
                                          <p:spTgt spid="3686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869">
                                            <p:txEl>
                                              <p:pRg st="3" end="3"/>
                                            </p:txEl>
                                          </p:spTgt>
                                        </p:tgtEl>
                                        <p:attrNameLst>
                                          <p:attrName>style.visibility</p:attrName>
                                        </p:attrNameLst>
                                      </p:cBhvr>
                                      <p:to>
                                        <p:strVal val="visible"/>
                                      </p:to>
                                    </p:set>
                                    <p:animEffect transition="in" filter="fade">
                                      <p:cBhvr>
                                        <p:cTn id="15" dur="500"/>
                                        <p:tgtEl>
                                          <p:spTgt spid="368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B7E2A251-D26C-4A37-919C-7296FA709566}"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46083" name="Rectangle 2"/>
          <p:cNvSpPr>
            <a:spLocks noGrp="1" noChangeArrowheads="1"/>
          </p:cNvSpPr>
          <p:nvPr>
            <p:ph type="title"/>
          </p:nvPr>
        </p:nvSpPr>
        <p:spPr>
          <a:xfrm>
            <a:off x="611188" y="333375"/>
            <a:ext cx="8064500" cy="720725"/>
          </a:xfrm>
        </p:spPr>
        <p:txBody>
          <a:bodyPr/>
          <a:lstStyle/>
          <a:p>
            <a:pPr eaLnBrk="1" hangingPunct="1"/>
            <a:r>
              <a:rPr lang="en-US" altLang="zh-CN" sz="3200" b="1" dirty="0">
                <a:solidFill>
                  <a:srgbClr val="003399"/>
                </a:solidFill>
              </a:rPr>
              <a:t>2. </a:t>
            </a:r>
            <a:r>
              <a:rPr lang="zh-CN" altLang="en-US" sz="3200" b="1" dirty="0">
                <a:solidFill>
                  <a:srgbClr val="003399"/>
                </a:solidFill>
              </a:rPr>
              <a:t>预测分析方法</a:t>
            </a:r>
            <a:endParaRPr lang="zh-CN" altLang="en-US" sz="3200" b="1" dirty="0">
              <a:solidFill>
                <a:srgbClr val="003399"/>
              </a:solidFill>
            </a:endParaRPr>
          </a:p>
        </p:txBody>
      </p:sp>
      <p:sp>
        <p:nvSpPr>
          <p:cNvPr id="46084" name="Rectangle 3"/>
          <p:cNvSpPr>
            <a:spLocks noGrp="1" noChangeArrowheads="1"/>
          </p:cNvSpPr>
          <p:nvPr>
            <p:ph type="body" sz="half" idx="1"/>
          </p:nvPr>
        </p:nvSpPr>
        <p:spPr>
          <a:xfrm>
            <a:off x="468313" y="1052513"/>
            <a:ext cx="8218487" cy="4537075"/>
          </a:xfrm>
        </p:spPr>
        <p:txBody>
          <a:bodyPr/>
          <a:lstStyle/>
          <a:p>
            <a:pPr eaLnBrk="1" hangingPunct="1">
              <a:lnSpc>
                <a:spcPct val="130000"/>
              </a:lnSpc>
              <a:buFont typeface="Wingdings" panose="05000000000000000000" pitchFamily="2" charset="2"/>
              <a:buNone/>
            </a:pPr>
            <a:endParaRPr lang="zh-CN" altLang="en-US" sz="2400"/>
          </a:p>
          <a:p>
            <a:pPr eaLnBrk="1" hangingPunct="1">
              <a:lnSpc>
                <a:spcPct val="130000"/>
              </a:lnSpc>
              <a:buFont typeface="Wingdings" panose="05000000000000000000" pitchFamily="2" charset="2"/>
              <a:buNone/>
            </a:pPr>
            <a:endParaRPr lang="zh-CN" altLang="en-US" sz="2400"/>
          </a:p>
        </p:txBody>
      </p:sp>
      <p:sp>
        <p:nvSpPr>
          <p:cNvPr id="37893" name="Text Box 4"/>
          <p:cNvSpPr txBox="1">
            <a:spLocks noChangeArrowheads="1"/>
          </p:cNvSpPr>
          <p:nvPr/>
        </p:nvSpPr>
        <p:spPr bwMode="auto">
          <a:xfrm>
            <a:off x="395288" y="908050"/>
            <a:ext cx="8424862"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nSpc>
                <a:spcPct val="120000"/>
              </a:lnSpc>
              <a:spcBef>
                <a:spcPct val="30000"/>
              </a:spcBef>
              <a:spcAft>
                <a:spcPct val="20000"/>
              </a:spcAft>
              <a:buClrTx/>
              <a:buSzTx/>
              <a:buFontTx/>
              <a:buNone/>
            </a:pPr>
            <a:r>
              <a:rPr kumimoji="0" lang="zh-CN" altLang="en-US" sz="2400" dirty="0">
                <a:latin typeface="Times New Roman" panose="02020603050405020304" pitchFamily="18" charset="0"/>
              </a:rPr>
              <a:t>一类简单文法的分析器工作过程：</a:t>
            </a:r>
            <a:endParaRPr kumimoji="0" lang="en-US" altLang="zh-CN" sz="2400" dirty="0">
              <a:latin typeface="Times New Roman" panose="02020603050405020304" pitchFamily="18" charset="0"/>
            </a:endParaRPr>
          </a:p>
          <a:p>
            <a:pPr>
              <a:lnSpc>
                <a:spcPct val="120000"/>
              </a:lnSpc>
              <a:spcBef>
                <a:spcPct val="0"/>
              </a:spcBef>
              <a:buClrTx/>
              <a:buSzTx/>
              <a:buFontTx/>
              <a:buNone/>
            </a:pPr>
            <a:r>
              <a:rPr kumimoji="0" lang="en-US" altLang="zh-CN" sz="2400" dirty="0">
                <a:solidFill>
                  <a:schemeClr val="tx2"/>
                </a:solidFill>
                <a:latin typeface="Times New Roman" panose="02020603050405020304" pitchFamily="18" charset="0"/>
                <a:sym typeface="Wingdings" panose="05000000000000000000" pitchFamily="2" charset="2"/>
              </a:rPr>
              <a:t>(1) </a:t>
            </a:r>
            <a:r>
              <a:rPr kumimoji="0" lang="zh-CN" altLang="en-US" sz="2400" dirty="0">
                <a:solidFill>
                  <a:schemeClr val="tx2"/>
                </a:solidFill>
                <a:latin typeface="Times New Roman" panose="02020603050405020304" pitchFamily="18" charset="0"/>
                <a:sym typeface="Wingdings" panose="05000000000000000000" pitchFamily="2" charset="2"/>
              </a:rPr>
              <a:t>定义</a:t>
            </a:r>
            <a:endParaRPr kumimoji="0" lang="zh-CN" altLang="en-US" sz="2400" dirty="0">
              <a:solidFill>
                <a:schemeClr val="tx2"/>
              </a:solidFill>
              <a:latin typeface="Times New Roman" panose="02020603050405020304" pitchFamily="18" charset="0"/>
              <a:sym typeface="Wingdings" panose="05000000000000000000" pitchFamily="2" charset="2"/>
            </a:endParaRPr>
          </a:p>
          <a:p>
            <a:pPr>
              <a:lnSpc>
                <a:spcPct val="120000"/>
              </a:lnSpc>
              <a:spcBef>
                <a:spcPct val="0"/>
              </a:spcBef>
              <a:buClrTx/>
              <a:buSzTx/>
              <a:buFontTx/>
              <a:buNone/>
            </a:pPr>
            <a:r>
              <a:rPr kumimoji="0" lang="en-US" altLang="zh-CN" sz="2400" dirty="0">
                <a:latin typeface="Times New Roman" panose="02020603050405020304" pitchFamily="18" charset="0"/>
                <a:sym typeface="Wingdings" panose="05000000000000000000" pitchFamily="2" charset="2"/>
              </a:rPr>
              <a:t>      G</a:t>
            </a:r>
            <a:r>
              <a:rPr kumimoji="0" lang="zh-CN" altLang="en-US" sz="2400" dirty="0">
                <a:latin typeface="Times New Roman" panose="02020603050405020304" pitchFamily="18" charset="0"/>
                <a:sym typeface="Wingdings" panose="05000000000000000000" pitchFamily="2" charset="2"/>
              </a:rPr>
              <a:t>为</a:t>
            </a:r>
            <a:r>
              <a:rPr kumimoji="0" lang="en-US" altLang="zh-CN" sz="2400" dirty="0">
                <a:latin typeface="Times New Roman" panose="02020603050405020304" pitchFamily="18" charset="0"/>
                <a:sym typeface="Wingdings" panose="05000000000000000000" pitchFamily="2" charset="2"/>
              </a:rPr>
              <a:t>S-</a:t>
            </a:r>
            <a:r>
              <a:rPr kumimoji="0" lang="zh-CN" altLang="en-US" sz="2400" dirty="0">
                <a:latin typeface="Times New Roman" panose="02020603050405020304" pitchFamily="18" charset="0"/>
                <a:sym typeface="Wingdings" panose="05000000000000000000" pitchFamily="2" charset="2"/>
              </a:rPr>
              <a:t>文法，当且仅当它满足：</a:t>
            </a:r>
            <a:endParaRPr kumimoji="0" lang="zh-CN" altLang="en-US" sz="2400" dirty="0">
              <a:latin typeface="Times New Roman" panose="02020603050405020304" pitchFamily="18" charset="0"/>
              <a:sym typeface="Wingdings" panose="05000000000000000000" pitchFamily="2" charset="2"/>
            </a:endParaRPr>
          </a:p>
          <a:p>
            <a:pPr>
              <a:lnSpc>
                <a:spcPct val="120000"/>
              </a:lnSpc>
              <a:spcBef>
                <a:spcPct val="0"/>
              </a:spcBef>
              <a:buClrTx/>
              <a:buSzTx/>
              <a:buFontTx/>
              <a:buNone/>
            </a:pPr>
            <a:r>
              <a:rPr kumimoji="0" lang="zh-CN" altLang="en-US" sz="2400" dirty="0">
                <a:latin typeface="Times New Roman" panose="02020603050405020304" pitchFamily="18" charset="0"/>
                <a:sym typeface="Wingdings" panose="05000000000000000000" pitchFamily="2" charset="2"/>
              </a:rPr>
              <a:t>      ① 每条规则的右部都以</a:t>
            </a:r>
            <a:r>
              <a:rPr kumimoji="0" lang="en-US" altLang="zh-CN" sz="2400" dirty="0">
                <a:latin typeface="Times New Roman" panose="02020603050405020304" pitchFamily="18" charset="0"/>
                <a:sym typeface="Wingdings" panose="05000000000000000000" pitchFamily="2" charset="2"/>
              </a:rPr>
              <a:t>V</a:t>
            </a:r>
            <a:r>
              <a:rPr kumimoji="0" lang="en-US" altLang="zh-CN" sz="2400" baseline="-25000" dirty="0">
                <a:latin typeface="Times New Roman" panose="02020603050405020304" pitchFamily="18" charset="0"/>
                <a:sym typeface="Wingdings" panose="05000000000000000000" pitchFamily="2" charset="2"/>
              </a:rPr>
              <a:t>T</a:t>
            </a:r>
            <a:r>
              <a:rPr kumimoji="0" lang="zh-CN" altLang="en-US" sz="2400" dirty="0">
                <a:latin typeface="Times New Roman" panose="02020603050405020304" pitchFamily="18" charset="0"/>
                <a:sym typeface="Wingdings" panose="05000000000000000000" pitchFamily="2" charset="2"/>
              </a:rPr>
              <a:t>开头		</a:t>
            </a:r>
            <a:endParaRPr kumimoji="0" lang="zh-CN" altLang="en-US" sz="2400" dirty="0">
              <a:latin typeface="Times New Roman" panose="02020603050405020304" pitchFamily="18" charset="0"/>
              <a:sym typeface="Wingdings" panose="05000000000000000000" pitchFamily="2" charset="2"/>
            </a:endParaRPr>
          </a:p>
          <a:p>
            <a:pPr>
              <a:lnSpc>
                <a:spcPct val="120000"/>
              </a:lnSpc>
              <a:spcBef>
                <a:spcPct val="0"/>
              </a:spcBef>
              <a:buClrTx/>
              <a:buSzTx/>
              <a:buFontTx/>
              <a:buNone/>
            </a:pPr>
            <a:r>
              <a:rPr kumimoji="0" lang="zh-CN" altLang="en-US" sz="2400" dirty="0">
                <a:latin typeface="Times New Roman" panose="02020603050405020304" pitchFamily="18" charset="0"/>
              </a:rPr>
              <a:t>      ② 如果一个</a:t>
            </a:r>
            <a:r>
              <a:rPr kumimoji="0" lang="en-US" altLang="zh-CN" sz="2400" dirty="0">
                <a:latin typeface="Times New Roman" panose="02020603050405020304" pitchFamily="18" charset="0"/>
              </a:rPr>
              <a:t>V</a:t>
            </a:r>
            <a:r>
              <a:rPr kumimoji="0" lang="en-US" altLang="zh-CN" sz="2400" baseline="-25000" dirty="0">
                <a:latin typeface="Times New Roman" panose="02020603050405020304" pitchFamily="18" charset="0"/>
              </a:rPr>
              <a:t>N</a:t>
            </a:r>
            <a:r>
              <a:rPr kumimoji="0" lang="zh-CN" altLang="en-US" sz="2400" dirty="0">
                <a:latin typeface="Times New Roman" panose="02020603050405020304" pitchFamily="18" charset="0"/>
              </a:rPr>
              <a:t>有多条规则，那么它们都以不同的</a:t>
            </a:r>
            <a:r>
              <a:rPr kumimoji="0" lang="en-US" altLang="zh-CN" sz="2400" dirty="0">
                <a:latin typeface="Times New Roman" panose="02020603050405020304" pitchFamily="18" charset="0"/>
              </a:rPr>
              <a:t>V</a:t>
            </a:r>
            <a:r>
              <a:rPr kumimoji="0" lang="en-US" altLang="zh-CN" sz="2400" baseline="-25000" dirty="0">
                <a:latin typeface="Times New Roman" panose="02020603050405020304" pitchFamily="18" charset="0"/>
              </a:rPr>
              <a:t>T</a:t>
            </a:r>
            <a:r>
              <a:rPr kumimoji="0" lang="zh-CN" altLang="en-US" sz="2400" dirty="0">
                <a:latin typeface="Times New Roman" panose="02020603050405020304" pitchFamily="18" charset="0"/>
              </a:rPr>
              <a:t>开头</a:t>
            </a:r>
            <a:endParaRPr kumimoji="0" lang="zh-CN" altLang="en-US" sz="2400" dirty="0">
              <a:latin typeface="Times New Roman" panose="02020603050405020304" pitchFamily="18" charset="0"/>
              <a:sym typeface="Wingdings" panose="05000000000000000000" pitchFamily="2" charset="2"/>
            </a:endParaRPr>
          </a:p>
          <a:p>
            <a:pPr>
              <a:lnSpc>
                <a:spcPct val="120000"/>
              </a:lnSpc>
              <a:spcBef>
                <a:spcPct val="0"/>
              </a:spcBef>
              <a:buClrTx/>
              <a:buSzTx/>
              <a:buFontTx/>
              <a:buNone/>
            </a:pPr>
            <a:r>
              <a:rPr kumimoji="0" lang="en-US" altLang="zh-CN" sz="2400" dirty="0">
                <a:latin typeface="Times New Roman" panose="02020603050405020304" pitchFamily="18" charset="0"/>
                <a:sym typeface="Wingdings" panose="05000000000000000000" pitchFamily="2" charset="2"/>
              </a:rPr>
              <a:t>[</a:t>
            </a:r>
            <a:r>
              <a:rPr kumimoji="0" lang="zh-CN" altLang="en-US" sz="2400" dirty="0">
                <a:latin typeface="Times New Roman" panose="02020603050405020304" pitchFamily="18" charset="0"/>
                <a:sym typeface="Wingdings" panose="05000000000000000000" pitchFamily="2" charset="2"/>
              </a:rPr>
              <a:t>例</a:t>
            </a:r>
            <a:r>
              <a:rPr kumimoji="0" lang="en-US" altLang="zh-CN" sz="2400" dirty="0">
                <a:latin typeface="Times New Roman" panose="02020603050405020304" pitchFamily="18" charset="0"/>
                <a:sym typeface="Wingdings" panose="05000000000000000000" pitchFamily="2" charset="2"/>
              </a:rPr>
              <a:t>1]  S </a:t>
            </a:r>
            <a:r>
              <a:rPr kumimoji="0" lang="en-US" altLang="zh-CN" sz="2400" dirty="0" err="1">
                <a:latin typeface="Times New Roman" panose="02020603050405020304" pitchFamily="18" charset="0"/>
                <a:sym typeface="Wingdings" panose="05000000000000000000" pitchFamily="2" charset="2"/>
              </a:rPr>
              <a:t>aS</a:t>
            </a:r>
            <a:r>
              <a:rPr kumimoji="0" lang="en-US" altLang="zh-CN" sz="2400" dirty="0">
                <a:latin typeface="Times New Roman" panose="02020603050405020304" pitchFamily="18" charset="0"/>
                <a:sym typeface="Wingdings" panose="05000000000000000000" pitchFamily="2" charset="2"/>
              </a:rPr>
              <a:t> | </a:t>
            </a:r>
            <a:r>
              <a:rPr kumimoji="0" lang="en-US" altLang="zh-CN" sz="2400" dirty="0" err="1">
                <a:latin typeface="Times New Roman" panose="02020603050405020304" pitchFamily="18" charset="0"/>
                <a:sym typeface="Wingdings" panose="05000000000000000000" pitchFamily="2" charset="2"/>
              </a:rPr>
              <a:t>bA</a:t>
            </a:r>
            <a:r>
              <a:rPr kumimoji="0" lang="en-US" altLang="zh-CN" sz="2400" dirty="0">
                <a:latin typeface="Times New Roman" panose="02020603050405020304" pitchFamily="18" charset="0"/>
                <a:sym typeface="Wingdings" panose="05000000000000000000" pitchFamily="2" charset="2"/>
              </a:rPr>
              <a:t>,  A d | </a:t>
            </a:r>
            <a:r>
              <a:rPr kumimoji="0" lang="en-US" altLang="zh-CN" sz="2400" dirty="0" err="1">
                <a:latin typeface="Times New Roman" panose="02020603050405020304" pitchFamily="18" charset="0"/>
                <a:sym typeface="Wingdings" panose="05000000000000000000" pitchFamily="2" charset="2"/>
              </a:rPr>
              <a:t>ccA</a:t>
            </a:r>
            <a:endParaRPr kumimoji="0" lang="en-US" altLang="zh-CN" sz="2400" dirty="0">
              <a:latin typeface="Times New Roman" panose="02020603050405020304" pitchFamily="18" charset="0"/>
              <a:sym typeface="Wingdings" panose="05000000000000000000" pitchFamily="2" charset="2"/>
            </a:endParaRPr>
          </a:p>
          <a:p>
            <a:pPr>
              <a:spcBef>
                <a:spcPct val="0"/>
              </a:spcBef>
              <a:buClrTx/>
              <a:buSzTx/>
              <a:buFontTx/>
              <a:buNone/>
            </a:pPr>
            <a:endParaRPr kumimoji="0" lang="en-US" altLang="zh-CN" sz="2400" b="0" dirty="0">
              <a:latin typeface="Times New Roman" panose="02020603050405020304" pitchFamily="18" charset="0"/>
              <a:sym typeface="Wingdings" panose="05000000000000000000" pitchFamily="2" charset="2"/>
            </a:endParaRPr>
          </a:p>
          <a:p>
            <a:pPr>
              <a:spcBef>
                <a:spcPct val="0"/>
              </a:spcBef>
              <a:buClrTx/>
              <a:buSzTx/>
              <a:buFontTx/>
              <a:buNone/>
            </a:pPr>
            <a:endParaRPr kumimoji="0" lang="en-US" altLang="zh-CN" sz="2400" b="0" dirty="0">
              <a:latin typeface="Times New Roman" panose="02020603050405020304" pitchFamily="18" charset="0"/>
              <a:sym typeface="Wingdings" panose="05000000000000000000" pitchFamily="2" charset="2"/>
            </a:endParaRPr>
          </a:p>
          <a:p>
            <a:pPr>
              <a:spcBef>
                <a:spcPct val="0"/>
              </a:spcBef>
              <a:buClrTx/>
              <a:buSzTx/>
              <a:buFontTx/>
              <a:buNone/>
            </a:pPr>
            <a:endParaRPr kumimoji="0" lang="en-US" altLang="zh-CN" sz="2400" b="0" dirty="0">
              <a:latin typeface="Times New Roman" panose="02020603050405020304" pitchFamily="18" charset="0"/>
              <a:sym typeface="Wingdings" panose="05000000000000000000" pitchFamily="2" charset="2"/>
            </a:endParaRPr>
          </a:p>
          <a:p>
            <a:pPr>
              <a:spcBef>
                <a:spcPct val="0"/>
              </a:spcBef>
              <a:buClrTx/>
              <a:buSzTx/>
              <a:buFontTx/>
              <a:buNone/>
            </a:pPr>
            <a:endParaRPr kumimoji="0" lang="en-US" altLang="zh-CN" sz="2400" b="0" dirty="0">
              <a:latin typeface="Times New Roman" panose="02020603050405020304" pitchFamily="18" charset="0"/>
              <a:sym typeface="Wingdings" panose="05000000000000000000" pitchFamily="2" charset="2"/>
            </a:endParaRPr>
          </a:p>
          <a:p>
            <a:pPr>
              <a:spcBef>
                <a:spcPct val="0"/>
              </a:spcBef>
              <a:buClrTx/>
              <a:buSzTx/>
              <a:buFontTx/>
              <a:buNone/>
            </a:pPr>
            <a:endParaRPr kumimoji="0" lang="zh-CN" altLang="en-US" sz="2400" b="0" dirty="0">
              <a:latin typeface="Times New Roman" panose="02020603050405020304" pitchFamily="18" charset="0"/>
              <a:sym typeface="Wingdings" panose="05000000000000000000" pitchFamily="2" charset="2"/>
            </a:endParaRPr>
          </a:p>
          <a:p>
            <a:pPr>
              <a:spcBef>
                <a:spcPct val="0"/>
              </a:spcBef>
              <a:buClrTx/>
              <a:buSzTx/>
              <a:buFontTx/>
              <a:buNone/>
            </a:pPr>
            <a:r>
              <a:rPr kumimoji="0" lang="zh-CN" altLang="en-US" sz="2400" dirty="0">
                <a:latin typeface="华文细黑" panose="02010600040101010101" pitchFamily="2" charset="-122"/>
                <a:sym typeface="Wingdings" panose="05000000000000000000" pitchFamily="2" charset="2"/>
              </a:rPr>
              <a:t>        </a:t>
            </a:r>
            <a:r>
              <a:rPr kumimoji="0" lang="zh-CN" altLang="en-US" sz="2400" dirty="0">
                <a:solidFill>
                  <a:srgbClr val="003399"/>
                </a:solidFill>
                <a:latin typeface="华文细黑" panose="02010600040101010101" pitchFamily="2" charset="-122"/>
                <a:sym typeface="Wingdings" panose="05000000000000000000" pitchFamily="2" charset="2"/>
              </a:rPr>
              <a:t>预测分析矩阵（表</a:t>
            </a:r>
            <a:r>
              <a:rPr kumimoji="0" lang="zh-CN" altLang="en-US" sz="2400" dirty="0">
                <a:latin typeface="华文细黑" panose="02010600040101010101" pitchFamily="2" charset="-122"/>
                <a:sym typeface="Wingdings" panose="05000000000000000000" pitchFamily="2" charset="2"/>
              </a:rPr>
              <a:t>），</a:t>
            </a:r>
            <a:r>
              <a:rPr kumimoji="0" lang="en-US" altLang="zh-CN" sz="2400" dirty="0">
                <a:latin typeface="华文细黑" panose="02010600040101010101" pitchFamily="2" charset="-122"/>
                <a:sym typeface="Wingdings" panose="05000000000000000000" pitchFamily="2" charset="2"/>
              </a:rPr>
              <a:t>LL</a:t>
            </a:r>
            <a:r>
              <a:rPr kumimoji="0" lang="zh-CN" altLang="en-US" sz="2400" dirty="0">
                <a:latin typeface="华文细黑" panose="02010600040101010101" pitchFamily="2" charset="-122"/>
                <a:sym typeface="Wingdings" panose="05000000000000000000" pitchFamily="2" charset="2"/>
              </a:rPr>
              <a:t>分析表</a:t>
            </a:r>
            <a:endParaRPr kumimoji="0" lang="zh-CN" altLang="en-US" sz="2400" dirty="0">
              <a:latin typeface="华文细黑" panose="02010600040101010101" pitchFamily="2" charset="-122"/>
            </a:endParaRPr>
          </a:p>
        </p:txBody>
      </p:sp>
      <p:graphicFrame>
        <p:nvGraphicFramePr>
          <p:cNvPr id="517125" name="Group 5"/>
          <p:cNvGraphicFramePr>
            <a:graphicFrameLocks noGrp="1"/>
          </p:cNvGraphicFramePr>
          <p:nvPr>
            <p:ph sz="half" idx="2"/>
          </p:nvPr>
        </p:nvGraphicFramePr>
        <p:xfrm>
          <a:off x="1547813" y="3911600"/>
          <a:ext cx="4752975" cy="1463676"/>
        </p:xfrm>
        <a:graphic>
          <a:graphicData uri="http://schemas.openxmlformats.org/drawingml/2006/table">
            <a:tbl>
              <a:tblPr/>
              <a:tblGrid>
                <a:gridCol w="792162"/>
                <a:gridCol w="792163"/>
                <a:gridCol w="792162"/>
                <a:gridCol w="792163"/>
                <a:gridCol w="792162"/>
                <a:gridCol w="792163"/>
              </a:tblGrid>
              <a:tr h="487892">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M</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56" marB="4575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b</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c</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d</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56" marB="4575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892">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S</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56" marB="4575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Wingdings" panose="05000000000000000000" pitchFamily="2" charset="2"/>
                      </a:endParaRP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18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Wingdings" panose="05000000000000000000" pitchFamily="2" charset="2"/>
                      </a:endParaRP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56" marB="4575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892">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56" marB="4575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18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Wingdings" panose="05000000000000000000" pitchFamily="2" charset="2"/>
                      </a:endParaRP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18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Wingdings" panose="05000000000000000000" pitchFamily="2" charset="2"/>
                      </a:endParaRPr>
                    </a:p>
                  </a:txBody>
                  <a:tcPr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56" marB="4575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文本框 1"/>
          <p:cNvSpPr txBox="1">
            <a:spLocks noChangeArrowheads="1"/>
          </p:cNvSpPr>
          <p:nvPr/>
        </p:nvSpPr>
        <p:spPr bwMode="auto">
          <a:xfrm>
            <a:off x="2268538" y="4437063"/>
            <a:ext cx="79057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1800" dirty="0">
                <a:sym typeface="Wingdings" panose="05000000000000000000" pitchFamily="2" charset="2"/>
              </a:rPr>
              <a:t></a:t>
            </a:r>
            <a:r>
              <a:rPr kumimoji="0" lang="en-US" altLang="zh-CN" sz="1800" dirty="0" err="1">
                <a:sym typeface="Wingdings" panose="05000000000000000000" pitchFamily="2" charset="2"/>
              </a:rPr>
              <a:t>aS</a:t>
            </a:r>
            <a:endParaRPr kumimoji="0" lang="zh-CN" altLang="en-US" sz="1800" dirty="0">
              <a:sym typeface="Wingdings" panose="05000000000000000000" pitchFamily="2" charset="2"/>
            </a:endParaRPr>
          </a:p>
          <a:p>
            <a:pPr algn="ctr">
              <a:spcBef>
                <a:spcPct val="0"/>
              </a:spcBef>
              <a:buClrTx/>
              <a:buSzTx/>
              <a:buFontTx/>
              <a:buNone/>
            </a:pPr>
            <a:endParaRPr kumimoji="0" lang="zh-CN" altLang="en-US" sz="2400" dirty="0">
              <a:latin typeface="Times New Roman" panose="02020603050405020304" pitchFamily="18" charset="0"/>
            </a:endParaRPr>
          </a:p>
        </p:txBody>
      </p:sp>
      <p:sp>
        <p:nvSpPr>
          <p:cNvPr id="3" name="文本框 2"/>
          <p:cNvSpPr txBox="1">
            <a:spLocks noChangeArrowheads="1"/>
          </p:cNvSpPr>
          <p:nvPr/>
        </p:nvSpPr>
        <p:spPr bwMode="auto">
          <a:xfrm>
            <a:off x="3132138" y="4437063"/>
            <a:ext cx="715962"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1800">
                <a:sym typeface="Wingdings" panose="05000000000000000000" pitchFamily="2" charset="2"/>
              </a:rPr>
              <a:t></a:t>
            </a:r>
            <a:r>
              <a:rPr kumimoji="0" lang="en-US" altLang="zh-CN" sz="1800">
                <a:sym typeface="Wingdings" panose="05000000000000000000" pitchFamily="2" charset="2"/>
              </a:rPr>
              <a:t>bA</a:t>
            </a:r>
            <a:endParaRPr kumimoji="0" lang="en-US" altLang="zh-CN" sz="1800">
              <a:sym typeface="Wingdings" panose="05000000000000000000" pitchFamily="2" charset="2"/>
            </a:endParaRPr>
          </a:p>
          <a:p>
            <a:pPr algn="ctr">
              <a:spcBef>
                <a:spcPct val="0"/>
              </a:spcBef>
              <a:buClrTx/>
              <a:buSzTx/>
              <a:buFontTx/>
              <a:buNone/>
            </a:pPr>
            <a:endParaRPr kumimoji="0" lang="zh-CN" altLang="en-US" sz="2400">
              <a:latin typeface="Times New Roman" panose="02020603050405020304" pitchFamily="18" charset="0"/>
            </a:endParaRPr>
          </a:p>
        </p:txBody>
      </p:sp>
      <p:sp>
        <p:nvSpPr>
          <p:cNvPr id="4" name="文本框 3"/>
          <p:cNvSpPr txBox="1">
            <a:spLocks noChangeArrowheads="1"/>
          </p:cNvSpPr>
          <p:nvPr/>
        </p:nvSpPr>
        <p:spPr bwMode="auto">
          <a:xfrm>
            <a:off x="3914775" y="4949825"/>
            <a:ext cx="827088"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1800">
                <a:sym typeface="Wingdings" panose="05000000000000000000" pitchFamily="2" charset="2"/>
              </a:rPr>
              <a:t></a:t>
            </a:r>
            <a:r>
              <a:rPr kumimoji="0" lang="en-US" altLang="zh-CN" sz="1800">
                <a:sym typeface="Wingdings" panose="05000000000000000000" pitchFamily="2" charset="2"/>
              </a:rPr>
              <a:t>ccA</a:t>
            </a:r>
            <a:endParaRPr kumimoji="0" lang="en-US" altLang="zh-CN" sz="1800">
              <a:sym typeface="Wingdings" panose="05000000000000000000" pitchFamily="2" charset="2"/>
            </a:endParaRPr>
          </a:p>
          <a:p>
            <a:pPr algn="ctr">
              <a:spcBef>
                <a:spcPct val="0"/>
              </a:spcBef>
              <a:buClrTx/>
              <a:buSzTx/>
              <a:buFontTx/>
              <a:buNone/>
            </a:pPr>
            <a:endParaRPr kumimoji="0" lang="zh-CN" altLang="en-US" sz="2400">
              <a:latin typeface="Times New Roman" panose="02020603050405020304" pitchFamily="18" charset="0"/>
            </a:endParaRPr>
          </a:p>
        </p:txBody>
      </p:sp>
      <p:sp>
        <p:nvSpPr>
          <p:cNvPr id="5" name="文本框 4"/>
          <p:cNvSpPr txBox="1">
            <a:spLocks noChangeArrowheads="1"/>
          </p:cNvSpPr>
          <p:nvPr/>
        </p:nvSpPr>
        <p:spPr bwMode="auto">
          <a:xfrm>
            <a:off x="4854575" y="4941888"/>
            <a:ext cx="5476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1800">
                <a:sym typeface="Wingdings" panose="05000000000000000000" pitchFamily="2" charset="2"/>
              </a:rPr>
              <a:t></a:t>
            </a:r>
            <a:r>
              <a:rPr kumimoji="0" lang="en-US" altLang="zh-CN" sz="1800">
                <a:sym typeface="Wingdings" panose="05000000000000000000" pitchFamily="2" charset="2"/>
              </a:rPr>
              <a:t>d</a:t>
            </a:r>
            <a:endParaRPr kumimoji="0" lang="en-US" altLang="zh-CN" sz="1800">
              <a:sym typeface="Wingdings" panose="05000000000000000000" pitchFamily="2" charset="2"/>
            </a:endParaRPr>
          </a:p>
          <a:p>
            <a:pPr algn="ctr">
              <a:spcBef>
                <a:spcPct val="0"/>
              </a:spcBef>
              <a:buClrTx/>
              <a:buSzTx/>
              <a:buFontTx/>
              <a:buNone/>
            </a:pPr>
            <a:endParaRPr kumimoji="0" lang="zh-CN"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17125"/>
                                        </p:tgtEl>
                                        <p:attrNameLst>
                                          <p:attrName>style.visibility</p:attrName>
                                        </p:attrNameLst>
                                      </p:cBhvr>
                                      <p:to>
                                        <p:strVal val="visible"/>
                                      </p:to>
                                    </p:set>
                                    <p:animEffect transition="in" filter="strips(downRight)">
                                      <p:cBhvr>
                                        <p:cTn id="7" dur="500"/>
                                        <p:tgtEl>
                                          <p:spTgt spid="517125"/>
                                        </p:tgtEl>
                                      </p:cBhvr>
                                    </p:animEffect>
                                  </p:childTnLst>
                                </p:cTn>
                              </p:par>
                              <p:par>
                                <p:cTn id="8" presetID="10" presetClass="entr" presetSubtype="0" fill="hold" nodeType="withEffect">
                                  <p:stCondLst>
                                    <p:cond delay="0"/>
                                  </p:stCondLst>
                                  <p:childTnLst>
                                    <p:set>
                                      <p:cBhvr>
                                        <p:cTn id="9" dur="1" fill="hold">
                                          <p:stCondLst>
                                            <p:cond delay="0"/>
                                          </p:stCondLst>
                                        </p:cTn>
                                        <p:tgtEl>
                                          <p:spTgt spid="37893">
                                            <p:txEl>
                                              <p:pRg st="11" end="11"/>
                                            </p:txEl>
                                          </p:spTgt>
                                        </p:tgtEl>
                                        <p:attrNameLst>
                                          <p:attrName>style.visibility</p:attrName>
                                        </p:attrNameLst>
                                      </p:cBhvr>
                                      <p:to>
                                        <p:strVal val="visible"/>
                                      </p:to>
                                    </p:set>
                                    <p:animEffect transition="in" filter="fade">
                                      <p:cBhvr>
                                        <p:cTn id="10" dur="500"/>
                                        <p:tgtEl>
                                          <p:spTgt spid="37893">
                                            <p:txEl>
                                              <p:pRg st="11" end="1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0024FE50-8877-4573-B600-04C5CFE47A0E}"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47107" name="Rectangle 2"/>
          <p:cNvSpPr>
            <a:spLocks noGrp="1" noChangeArrowheads="1"/>
          </p:cNvSpPr>
          <p:nvPr>
            <p:ph type="title"/>
          </p:nvPr>
        </p:nvSpPr>
        <p:spPr>
          <a:xfrm>
            <a:off x="611188" y="333375"/>
            <a:ext cx="8064500" cy="720725"/>
          </a:xfrm>
        </p:spPr>
        <p:txBody>
          <a:bodyPr/>
          <a:lstStyle/>
          <a:p>
            <a:pPr eaLnBrk="1" hangingPunct="1"/>
            <a:r>
              <a:rPr lang="en-US" altLang="zh-CN" sz="3200" b="1">
                <a:solidFill>
                  <a:srgbClr val="003399"/>
                </a:solidFill>
              </a:rPr>
              <a:t>2. </a:t>
            </a:r>
            <a:r>
              <a:rPr lang="zh-CN" altLang="en-US" sz="3200" b="1">
                <a:solidFill>
                  <a:srgbClr val="003399"/>
                </a:solidFill>
              </a:rPr>
              <a:t>预测分析方法</a:t>
            </a:r>
            <a:endParaRPr lang="zh-CN" altLang="en-US" sz="3200" b="1">
              <a:solidFill>
                <a:srgbClr val="003399"/>
              </a:solidFill>
            </a:endParaRPr>
          </a:p>
        </p:txBody>
      </p:sp>
      <p:sp>
        <p:nvSpPr>
          <p:cNvPr id="47108" name="Rectangle 3"/>
          <p:cNvSpPr>
            <a:spLocks noGrp="1" noChangeArrowheads="1"/>
          </p:cNvSpPr>
          <p:nvPr>
            <p:ph type="body" sz="half" idx="1"/>
          </p:nvPr>
        </p:nvSpPr>
        <p:spPr>
          <a:xfrm>
            <a:off x="468313" y="1052513"/>
            <a:ext cx="8218487" cy="4537075"/>
          </a:xfrm>
        </p:spPr>
        <p:txBody>
          <a:bodyPr/>
          <a:lstStyle/>
          <a:p>
            <a:pPr eaLnBrk="1" hangingPunct="1">
              <a:lnSpc>
                <a:spcPct val="130000"/>
              </a:lnSpc>
              <a:buFont typeface="Wingdings" panose="05000000000000000000" pitchFamily="2" charset="2"/>
              <a:buNone/>
            </a:pPr>
            <a:endParaRPr lang="zh-CN" altLang="en-US" sz="2400"/>
          </a:p>
          <a:p>
            <a:pPr eaLnBrk="1" hangingPunct="1">
              <a:lnSpc>
                <a:spcPct val="130000"/>
              </a:lnSpc>
              <a:buFont typeface="Wingdings" panose="05000000000000000000" pitchFamily="2" charset="2"/>
              <a:buNone/>
            </a:pPr>
            <a:endParaRPr lang="zh-CN" altLang="en-US" sz="2400"/>
          </a:p>
        </p:txBody>
      </p:sp>
      <p:sp>
        <p:nvSpPr>
          <p:cNvPr id="38917" name="Text Box 4"/>
          <p:cNvSpPr txBox="1">
            <a:spLocks noChangeArrowheads="1"/>
          </p:cNvSpPr>
          <p:nvPr/>
        </p:nvSpPr>
        <p:spPr bwMode="auto">
          <a:xfrm>
            <a:off x="395288" y="908050"/>
            <a:ext cx="8353425"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nSpc>
                <a:spcPct val="135000"/>
              </a:lnSpc>
              <a:spcBef>
                <a:spcPct val="0"/>
              </a:spcBef>
              <a:buClrTx/>
              <a:buSzTx/>
              <a:buFontTx/>
              <a:buNone/>
            </a:pPr>
            <a:r>
              <a:rPr kumimoji="0" lang="zh-CN" altLang="en-US" sz="2400" dirty="0">
                <a:latin typeface="Times New Roman" panose="02020603050405020304" pitchFamily="18" charset="0"/>
              </a:rPr>
              <a:t>对于上例，在推导过程中，完全可以根据当前的向前看符号决定选择哪个产生式进行推导，因此，分析过程是完全确定的。这种分析称为</a:t>
            </a:r>
            <a:r>
              <a:rPr kumimoji="0" lang="zh-CN" altLang="en-US" sz="2400" dirty="0">
                <a:solidFill>
                  <a:srgbClr val="003399"/>
                </a:solidFill>
                <a:latin typeface="Times New Roman" panose="02020603050405020304" pitchFamily="18" charset="0"/>
              </a:rPr>
              <a:t>自顶向下的预测分析</a:t>
            </a:r>
            <a:r>
              <a:rPr kumimoji="0" lang="zh-CN" altLang="en-US" sz="2400" dirty="0">
                <a:latin typeface="Times New Roman" panose="02020603050405020304" pitchFamily="18" charset="0"/>
              </a:rPr>
              <a:t>。</a:t>
            </a:r>
            <a:endParaRPr kumimoji="0" lang="zh-CN" altLang="en-US" sz="2400" dirty="0">
              <a:latin typeface="Times New Roman" panose="02020603050405020304" pitchFamily="18" charset="0"/>
            </a:endParaRPr>
          </a:p>
          <a:p>
            <a:pPr>
              <a:lnSpc>
                <a:spcPct val="135000"/>
              </a:lnSpc>
              <a:spcBef>
                <a:spcPct val="0"/>
              </a:spcBef>
              <a:buClrTx/>
              <a:buSzTx/>
              <a:buFontTx/>
              <a:buNone/>
            </a:pPr>
            <a:r>
              <a:rPr kumimoji="0" lang="zh-CN" altLang="en-US" sz="2400" dirty="0">
                <a:latin typeface="Times New Roman" panose="02020603050405020304" pitchFamily="18" charset="0"/>
              </a:rPr>
              <a:t>        原因在于，文法中，</a:t>
            </a:r>
            <a:r>
              <a:rPr kumimoji="0" lang="zh-CN" altLang="en-US" sz="2400" dirty="0">
                <a:latin typeface="Times New Roman" panose="02020603050405020304" pitchFamily="18" charset="0"/>
                <a:sym typeface="Symbol" panose="05050102010706020507" pitchFamily="18" charset="2"/>
              </a:rPr>
              <a:t></a:t>
            </a:r>
            <a:r>
              <a:rPr kumimoji="0" lang="en-US" altLang="en-US" sz="2400" dirty="0">
                <a:latin typeface="Times New Roman" panose="02020603050405020304" pitchFamily="18" charset="0"/>
                <a:sym typeface="Symbol" panose="05050102010706020507" pitchFamily="18" charset="2"/>
              </a:rPr>
              <a:t>A</a:t>
            </a:r>
            <a:r>
              <a:rPr kumimoji="0" lang="en-US" altLang="zh-CN" sz="2400" dirty="0">
                <a:latin typeface="Times New Roman" panose="02020603050405020304" pitchFamily="18" charset="0"/>
                <a:sym typeface="Symbol" panose="05050102010706020507" pitchFamily="18" charset="2"/>
              </a:rPr>
              <a:t>V</a:t>
            </a:r>
            <a:r>
              <a:rPr kumimoji="0" lang="en-US" altLang="zh-CN" sz="2400" baseline="-25000" dirty="0">
                <a:latin typeface="Times New Roman" panose="02020603050405020304" pitchFamily="18" charset="0"/>
                <a:sym typeface="Symbol" panose="05050102010706020507" pitchFamily="18" charset="2"/>
              </a:rPr>
              <a:t>N</a:t>
            </a:r>
            <a:r>
              <a:rPr kumimoji="0" lang="en-US" altLang="zh-CN" sz="2400" dirty="0">
                <a:latin typeface="Times New Roman" panose="02020603050405020304" pitchFamily="18" charset="0"/>
                <a:sym typeface="Symbol" panose="05050102010706020507" pitchFamily="18" charset="2"/>
              </a:rPr>
              <a:t>,</a:t>
            </a:r>
            <a:endParaRPr kumimoji="0" lang="en-US" altLang="zh-CN" sz="2400" dirty="0">
              <a:latin typeface="Times New Roman" panose="02020603050405020304" pitchFamily="18" charset="0"/>
              <a:sym typeface="Symbol" panose="05050102010706020507" pitchFamily="18" charset="2"/>
            </a:endParaRPr>
          </a:p>
          <a:p>
            <a:pPr>
              <a:lnSpc>
                <a:spcPct val="135000"/>
              </a:lnSpc>
              <a:spcBef>
                <a:spcPct val="0"/>
              </a:spcBef>
              <a:buClrTx/>
              <a:buSzTx/>
              <a:buFontTx/>
              <a:buNone/>
            </a:pPr>
            <a:r>
              <a:rPr kumimoji="0" lang="en-US" altLang="zh-CN" sz="2400" dirty="0">
                <a:latin typeface="Times New Roman" panose="02020603050405020304" pitchFamily="18" charset="0"/>
                <a:sym typeface="Symbol" panose="05050102010706020507" pitchFamily="18" charset="2"/>
              </a:rPr>
              <a:t>                  A</a:t>
            </a:r>
            <a:r>
              <a:rPr kumimoji="0" lang="en-US" altLang="zh-CN" sz="2400" baseline="-25000" dirty="0">
                <a:latin typeface="Times New Roman" panose="02020603050405020304" pitchFamily="18" charset="0"/>
                <a:sym typeface="Symbol" panose="05050102010706020507" pitchFamily="18" charset="2"/>
              </a:rPr>
              <a:t>1</a:t>
            </a:r>
            <a:r>
              <a:rPr kumimoji="0" lang="en-US" altLang="zh-CN" sz="2400" dirty="0">
                <a:latin typeface="Times New Roman" panose="02020603050405020304" pitchFamily="18" charset="0"/>
                <a:sym typeface="Symbol" panose="05050102010706020507" pitchFamily="18" charset="2"/>
              </a:rPr>
              <a:t></a:t>
            </a:r>
            <a:r>
              <a:rPr kumimoji="0" lang="en-US" altLang="zh-CN" sz="2400" baseline="-25000" dirty="0">
                <a:latin typeface="Times New Roman" panose="02020603050405020304" pitchFamily="18" charset="0"/>
                <a:sym typeface="Symbol" panose="05050102010706020507" pitchFamily="18" charset="2"/>
              </a:rPr>
              <a:t>2</a:t>
            </a:r>
            <a:r>
              <a:rPr kumimoji="0" lang="en-US" altLang="zh-CN" sz="2400" dirty="0">
                <a:latin typeface="Times New Roman" panose="02020603050405020304" pitchFamily="18" charset="0"/>
                <a:sym typeface="Symbol" panose="05050102010706020507" pitchFamily="18" charset="2"/>
              </a:rPr>
              <a:t>... </a:t>
            </a:r>
            <a:r>
              <a:rPr kumimoji="0" lang="en-US" altLang="zh-CN" sz="2400" baseline="-25000" dirty="0">
                <a:latin typeface="Times New Roman" panose="02020603050405020304" pitchFamily="18" charset="0"/>
                <a:sym typeface="Symbol" panose="05050102010706020507" pitchFamily="18" charset="2"/>
              </a:rPr>
              <a:t>n             </a:t>
            </a:r>
            <a:r>
              <a:rPr kumimoji="0" lang="zh-CN" altLang="en-US" sz="2400" dirty="0">
                <a:latin typeface="Times New Roman" panose="02020603050405020304" pitchFamily="18" charset="0"/>
                <a:sym typeface="Symbol" panose="05050102010706020507" pitchFamily="18" charset="2"/>
              </a:rPr>
              <a:t></a:t>
            </a:r>
            <a:r>
              <a:rPr kumimoji="0" lang="en-US" altLang="zh-CN" sz="2400" dirty="0" err="1">
                <a:latin typeface="Times New Roman" panose="02020603050405020304" pitchFamily="18" charset="0"/>
                <a:sym typeface="Symbol" panose="05050102010706020507" pitchFamily="18" charset="2"/>
              </a:rPr>
              <a:t>i,j</a:t>
            </a:r>
            <a:r>
              <a:rPr kumimoji="0" lang="en-US" altLang="zh-CN" sz="2400" dirty="0">
                <a:latin typeface="Times New Roman" panose="02020603050405020304" pitchFamily="18" charset="0"/>
                <a:sym typeface="Symbol" panose="05050102010706020507" pitchFamily="18" charset="2"/>
              </a:rPr>
              <a:t> (1i, j  </a:t>
            </a:r>
            <a:r>
              <a:rPr kumimoji="0" lang="en-US" altLang="zh-CN" sz="1600" dirty="0">
                <a:latin typeface="Times New Roman" panose="02020603050405020304" pitchFamily="18" charset="0"/>
                <a:sym typeface="Symbol" panose="05050102010706020507" pitchFamily="18" charset="2"/>
              </a:rPr>
              <a:t> </a:t>
            </a:r>
            <a:r>
              <a:rPr kumimoji="0" lang="en-US" altLang="zh-CN" sz="2400" dirty="0">
                <a:latin typeface="Times New Roman" panose="02020603050405020304" pitchFamily="18" charset="0"/>
                <a:sym typeface="Symbol" panose="05050102010706020507" pitchFamily="18" charset="2"/>
              </a:rPr>
              <a:t>n  </a:t>
            </a:r>
            <a:r>
              <a:rPr kumimoji="0" lang="en-US" altLang="zh-CN" sz="2400" dirty="0" err="1">
                <a:latin typeface="Times New Roman" panose="02020603050405020304" pitchFamily="18" charset="0"/>
                <a:sym typeface="Symbol" panose="05050102010706020507" pitchFamily="18" charset="2"/>
              </a:rPr>
              <a:t>i</a:t>
            </a:r>
            <a:r>
              <a:rPr kumimoji="0" lang="en-US" altLang="zh-CN" sz="2400" dirty="0">
                <a:latin typeface="Times New Roman" panose="02020603050405020304" pitchFamily="18" charset="0"/>
                <a:sym typeface="Symbol" panose="05050102010706020507" pitchFamily="18" charset="2"/>
              </a:rPr>
              <a:t>&lt;&gt;j)</a:t>
            </a:r>
            <a:endParaRPr kumimoji="0" lang="en-US" altLang="zh-CN" sz="2400" dirty="0">
              <a:latin typeface="Times New Roman" panose="02020603050405020304" pitchFamily="18" charset="0"/>
              <a:sym typeface="Symbol" panose="05050102010706020507" pitchFamily="18" charset="2"/>
            </a:endParaRPr>
          </a:p>
          <a:p>
            <a:pPr>
              <a:lnSpc>
                <a:spcPct val="135000"/>
              </a:lnSpc>
              <a:spcBef>
                <a:spcPct val="0"/>
              </a:spcBef>
              <a:buClrTx/>
              <a:buSzTx/>
              <a:buFontTx/>
              <a:buNone/>
            </a:pPr>
            <a:r>
              <a:rPr kumimoji="0" lang="zh-CN" altLang="en-US" sz="2400" dirty="0">
                <a:latin typeface="Times New Roman" panose="02020603050405020304" pitchFamily="18" charset="0"/>
                <a:sym typeface="Symbol" panose="05050102010706020507" pitchFamily="18" charset="2"/>
              </a:rPr>
              <a:t>从</a:t>
            </a:r>
            <a:r>
              <a:rPr kumimoji="0" lang="zh-CN" altLang="zh-CN" sz="2400" dirty="0">
                <a:latin typeface="Times New Roman" panose="02020603050405020304" pitchFamily="18" charset="0"/>
                <a:sym typeface="Symbol" panose="05050102010706020507" pitchFamily="18" charset="2"/>
              </a:rPr>
              <a:t> </a:t>
            </a:r>
            <a:r>
              <a:rPr kumimoji="0" lang="en-US" altLang="zh-CN" sz="2400" baseline="-25000" dirty="0" err="1">
                <a:latin typeface="Times New Roman" panose="02020603050405020304" pitchFamily="18" charset="0"/>
                <a:sym typeface="Symbol" panose="05050102010706020507" pitchFamily="18" charset="2"/>
              </a:rPr>
              <a:t>i</a:t>
            </a:r>
            <a:r>
              <a:rPr kumimoji="0" lang="zh-CN" altLang="en-US" sz="2400" dirty="0">
                <a:latin typeface="Times New Roman" panose="02020603050405020304" pitchFamily="18" charset="0"/>
                <a:sym typeface="Symbol" panose="05050102010706020507" pitchFamily="18" charset="2"/>
              </a:rPr>
              <a:t>推导出来的第一个终结符号集合（</a:t>
            </a:r>
            <a:r>
              <a:rPr kumimoji="0" lang="zh-CN" altLang="en-US" sz="2400" dirty="0">
                <a:latin typeface="Times New Roman" panose="02020603050405020304" pitchFamily="18" charset="0"/>
              </a:rPr>
              <a:t>称为</a:t>
            </a:r>
            <a:r>
              <a:rPr kumimoji="0" lang="en-US" altLang="zh-CN" sz="2400" dirty="0">
                <a:latin typeface="Times New Roman" panose="02020603050405020304" pitchFamily="18" charset="0"/>
              </a:rPr>
              <a:t>FIRST(</a:t>
            </a:r>
            <a:r>
              <a:rPr kumimoji="0" lang="zh-CN" altLang="zh-CN" sz="2400" dirty="0">
                <a:latin typeface="Times New Roman" panose="02020603050405020304" pitchFamily="18" charset="0"/>
                <a:sym typeface="Symbol" panose="05050102010706020507" pitchFamily="18" charset="2"/>
              </a:rPr>
              <a:t> </a:t>
            </a:r>
            <a:r>
              <a:rPr kumimoji="0" lang="en-US" altLang="zh-CN" sz="2400" baseline="-25000" dirty="0" err="1">
                <a:latin typeface="Times New Roman" panose="02020603050405020304" pitchFamily="18" charset="0"/>
                <a:sym typeface="Symbol" panose="05050102010706020507" pitchFamily="18" charset="2"/>
              </a:rPr>
              <a:t>i</a:t>
            </a:r>
            <a:r>
              <a:rPr kumimoji="0" lang="en-US" altLang="zh-CN" sz="2400" baseline="-25000" dirty="0">
                <a:latin typeface="Times New Roman" panose="02020603050405020304" pitchFamily="18" charset="0"/>
                <a:sym typeface="Symbol" panose="05050102010706020507" pitchFamily="18" charset="2"/>
              </a:rPr>
              <a:t>)</a:t>
            </a:r>
            <a:r>
              <a:rPr kumimoji="0" lang="en-US" altLang="zh-CN" sz="2400" dirty="0">
                <a:latin typeface="Times New Roman" panose="02020603050405020304" pitchFamily="18" charset="0"/>
              </a:rPr>
              <a:t> ）</a:t>
            </a:r>
            <a:r>
              <a:rPr kumimoji="0" lang="zh-CN" altLang="en-US" sz="2400" dirty="0">
                <a:latin typeface="Times New Roman" panose="02020603050405020304" pitchFamily="18" charset="0"/>
                <a:sym typeface="Symbol" panose="05050102010706020507" pitchFamily="18" charset="2"/>
              </a:rPr>
              <a:t>和从</a:t>
            </a:r>
            <a:r>
              <a:rPr kumimoji="0" lang="zh-CN" altLang="zh-CN" sz="2400" dirty="0">
                <a:latin typeface="Times New Roman" panose="02020603050405020304" pitchFamily="18" charset="0"/>
                <a:sym typeface="Symbol" panose="05050102010706020507" pitchFamily="18" charset="2"/>
              </a:rPr>
              <a:t></a:t>
            </a:r>
            <a:r>
              <a:rPr kumimoji="0" lang="zh-CN" altLang="zh-CN" sz="2400" baseline="-25000" dirty="0">
                <a:latin typeface="Times New Roman" panose="02020603050405020304" pitchFamily="18" charset="0"/>
                <a:sym typeface="Symbol" panose="05050102010706020507" pitchFamily="18" charset="2"/>
              </a:rPr>
              <a:t> </a:t>
            </a:r>
            <a:r>
              <a:rPr kumimoji="0" lang="en-US" altLang="zh-CN" sz="2400" baseline="-25000" dirty="0">
                <a:latin typeface="Times New Roman" panose="02020603050405020304" pitchFamily="18" charset="0"/>
                <a:sym typeface="Symbol" panose="05050102010706020507" pitchFamily="18" charset="2"/>
              </a:rPr>
              <a:t>j</a:t>
            </a:r>
            <a:r>
              <a:rPr kumimoji="0" lang="zh-CN" altLang="en-US" sz="2400" dirty="0">
                <a:latin typeface="Times New Roman" panose="02020603050405020304" pitchFamily="18" charset="0"/>
                <a:sym typeface="Symbol" panose="05050102010706020507" pitchFamily="18" charset="2"/>
              </a:rPr>
              <a:t>推导出来的第一个终结符号集合（</a:t>
            </a:r>
            <a:r>
              <a:rPr kumimoji="0" lang="zh-CN" altLang="en-US" sz="2400" dirty="0">
                <a:latin typeface="Times New Roman" panose="02020603050405020304" pitchFamily="18" charset="0"/>
              </a:rPr>
              <a:t>称为</a:t>
            </a:r>
            <a:r>
              <a:rPr kumimoji="0" lang="en-US" altLang="zh-CN" sz="2400" dirty="0">
                <a:latin typeface="Times New Roman" panose="02020603050405020304" pitchFamily="18" charset="0"/>
              </a:rPr>
              <a:t>FIRST(</a:t>
            </a:r>
            <a:r>
              <a:rPr kumimoji="0" lang="zh-CN" altLang="zh-CN" sz="2400" dirty="0">
                <a:latin typeface="Times New Roman" panose="02020603050405020304" pitchFamily="18" charset="0"/>
                <a:sym typeface="Symbol" panose="05050102010706020507" pitchFamily="18" charset="2"/>
              </a:rPr>
              <a:t> </a:t>
            </a:r>
            <a:r>
              <a:rPr kumimoji="0" lang="en-US" altLang="zh-CN" sz="2400" baseline="-25000" dirty="0">
                <a:latin typeface="Times New Roman" panose="02020603050405020304" pitchFamily="18" charset="0"/>
                <a:sym typeface="Symbol" panose="05050102010706020507" pitchFamily="18" charset="2"/>
              </a:rPr>
              <a:t>j)</a:t>
            </a:r>
            <a:r>
              <a:rPr kumimoji="0" lang="en-US" altLang="zh-CN" sz="2400" dirty="0">
                <a:latin typeface="Times New Roman" panose="02020603050405020304" pitchFamily="18" charset="0"/>
              </a:rPr>
              <a:t> ）</a:t>
            </a:r>
            <a:r>
              <a:rPr kumimoji="0" lang="zh-CN" altLang="en-US" sz="2400" dirty="0">
                <a:latin typeface="Times New Roman" panose="02020603050405020304" pitchFamily="18" charset="0"/>
              </a:rPr>
              <a:t>是不相交的，即：  </a:t>
            </a:r>
            <a:endParaRPr kumimoji="0" lang="zh-CN" altLang="en-US" sz="2400" dirty="0">
              <a:latin typeface="Times New Roman" panose="02020603050405020304" pitchFamily="18" charset="0"/>
            </a:endParaRPr>
          </a:p>
          <a:p>
            <a:pPr>
              <a:lnSpc>
                <a:spcPct val="135000"/>
              </a:lnSpc>
              <a:spcBef>
                <a:spcPct val="0"/>
              </a:spcBef>
              <a:buClrTx/>
              <a:buSzTx/>
              <a:buFontTx/>
              <a:buNone/>
            </a:pPr>
            <a:r>
              <a:rPr kumimoji="0" lang="zh-CN" altLang="en-US" sz="2400" dirty="0">
                <a:latin typeface="Times New Roman" panose="02020603050405020304" pitchFamily="18" charset="0"/>
              </a:rPr>
              <a:t>                  </a:t>
            </a:r>
            <a:r>
              <a:rPr kumimoji="0" lang="en-US" altLang="zh-CN" sz="2400" dirty="0">
                <a:latin typeface="Times New Roman" panose="02020603050405020304" pitchFamily="18" charset="0"/>
              </a:rPr>
              <a:t>FIRST(</a:t>
            </a:r>
            <a:r>
              <a:rPr kumimoji="0" lang="en-US" altLang="zh-CN" sz="2400" dirty="0">
                <a:latin typeface="Times New Roman" panose="02020603050405020304" pitchFamily="18" charset="0"/>
                <a:sym typeface="Symbol" panose="05050102010706020507" pitchFamily="18" charset="2"/>
              </a:rPr>
              <a:t></a:t>
            </a:r>
            <a:r>
              <a:rPr kumimoji="0" lang="en-US" altLang="zh-CN" sz="2400" baseline="-25000" dirty="0">
                <a:latin typeface="Times New Roman" panose="02020603050405020304" pitchFamily="18" charset="0"/>
                <a:sym typeface="Symbol" panose="05050102010706020507" pitchFamily="18" charset="2"/>
              </a:rPr>
              <a:t> </a:t>
            </a:r>
            <a:r>
              <a:rPr kumimoji="0" lang="en-US" altLang="zh-CN" sz="2400" baseline="-25000" dirty="0" err="1">
                <a:latin typeface="Times New Roman" panose="02020603050405020304" pitchFamily="18" charset="0"/>
                <a:sym typeface="Symbol" panose="05050102010706020507" pitchFamily="18" charset="2"/>
              </a:rPr>
              <a:t>i</a:t>
            </a:r>
            <a:r>
              <a:rPr kumimoji="0" lang="en-US" altLang="zh-CN" sz="2400" dirty="0">
                <a:latin typeface="Times New Roman" panose="02020603050405020304" pitchFamily="18" charset="0"/>
                <a:sym typeface="Symbol" panose="05050102010706020507" pitchFamily="18" charset="2"/>
              </a:rPr>
              <a:t>) FIRST(</a:t>
            </a:r>
            <a:r>
              <a:rPr kumimoji="0" lang="en-US" altLang="zh-CN" sz="2400" baseline="-25000" dirty="0">
                <a:latin typeface="Times New Roman" panose="02020603050405020304" pitchFamily="18" charset="0"/>
                <a:sym typeface="Symbol" panose="05050102010706020507" pitchFamily="18" charset="2"/>
              </a:rPr>
              <a:t> j</a:t>
            </a:r>
            <a:r>
              <a:rPr kumimoji="0" lang="en-US" altLang="zh-CN" sz="2400" dirty="0">
                <a:latin typeface="Times New Roman" panose="02020603050405020304" pitchFamily="18" charset="0"/>
                <a:sym typeface="Symbol" panose="05050102010706020507" pitchFamily="18" charset="2"/>
              </a:rPr>
              <a:t>)=</a:t>
            </a:r>
            <a:endParaRPr kumimoji="0" lang="zh-CN" altLang="en-US" sz="2400" dirty="0">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917">
                                            <p:txEl>
                                              <p:pRg st="1" end="1"/>
                                            </p:txEl>
                                          </p:spTgt>
                                        </p:tgtEl>
                                        <p:attrNameLst>
                                          <p:attrName>style.visibility</p:attrName>
                                        </p:attrNameLst>
                                      </p:cBhvr>
                                      <p:to>
                                        <p:strVal val="visible"/>
                                      </p:to>
                                    </p:set>
                                    <p:animEffect transition="in" filter="fade">
                                      <p:cBhvr>
                                        <p:cTn id="7" dur="250"/>
                                        <p:tgtEl>
                                          <p:spTgt spid="38917">
                                            <p:txEl>
                                              <p:pRg st="1" end="1"/>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38917">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8917">
                                            <p:txEl>
                                              <p:pRg st="3" end="3"/>
                                            </p:txEl>
                                          </p:spTgt>
                                        </p:tgtEl>
                                        <p:attrNameLst>
                                          <p:attrName>style.visibility</p:attrName>
                                        </p:attrNameLst>
                                      </p:cBhvr>
                                      <p:to>
                                        <p:strVal val="visible"/>
                                      </p:to>
                                    </p:set>
                                    <p:animEffect transition="in" filter="fade">
                                      <p:cBhvr>
                                        <p:cTn id="14" dur="250"/>
                                        <p:tgtEl>
                                          <p:spTgt spid="38917">
                                            <p:txEl>
                                              <p:pRg st="3" end="3"/>
                                            </p:txEl>
                                          </p:spTgt>
                                        </p:tgtEl>
                                      </p:cBhvr>
                                    </p:animEffect>
                                  </p:childTnLst>
                                </p:cTn>
                              </p:par>
                              <p:par>
                                <p:cTn id="15" presetID="1" presetClass="entr" presetSubtype="0" fill="hold" nodeType="withEffect">
                                  <p:stCondLst>
                                    <p:cond delay="0"/>
                                  </p:stCondLst>
                                  <p:childTnLst>
                                    <p:set>
                                      <p:cBhvr>
                                        <p:cTn id="16" dur="1" fill="hold">
                                          <p:stCondLst>
                                            <p:cond delay="0"/>
                                          </p:stCondLst>
                                        </p:cTn>
                                        <p:tgtEl>
                                          <p:spTgt spid="389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7"/>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6EF6FB5E-4F6B-4B10-894F-4846BB65A09F}"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48131" name="Rectangle 2"/>
          <p:cNvSpPr>
            <a:spLocks noGrp="1" noChangeArrowheads="1"/>
          </p:cNvSpPr>
          <p:nvPr>
            <p:ph type="title"/>
          </p:nvPr>
        </p:nvSpPr>
        <p:spPr>
          <a:xfrm>
            <a:off x="395288" y="333375"/>
            <a:ext cx="8075612" cy="774700"/>
          </a:xfrm>
        </p:spPr>
        <p:txBody>
          <a:bodyPr/>
          <a:lstStyle/>
          <a:p>
            <a:pPr eaLnBrk="1" hangingPunct="1"/>
            <a:r>
              <a:rPr lang="zh-CN" altLang="en-US" sz="3200" b="1"/>
              <a:t>（</a:t>
            </a:r>
            <a:r>
              <a:rPr lang="en-US" altLang="zh-CN" sz="3200" b="1"/>
              <a:t>2</a:t>
            </a:r>
            <a:r>
              <a:rPr lang="zh-CN" altLang="en-US" sz="3200" b="1"/>
              <a:t>）分析器（预测分析器</a:t>
            </a:r>
            <a:r>
              <a:rPr lang="en-US" altLang="zh-CN" sz="3200" b="1">
                <a:latin typeface="Arial" panose="020B0604020202020204" pitchFamily="34" charset="0"/>
              </a:rPr>
              <a:t>—</a:t>
            </a:r>
            <a:r>
              <a:rPr lang="en-US" altLang="zh-CN" sz="3200" b="1"/>
              <a:t>PDA</a:t>
            </a:r>
            <a:r>
              <a:rPr lang="zh-CN" altLang="en-US" sz="3200" b="1"/>
              <a:t>特例）</a:t>
            </a:r>
            <a:endParaRPr lang="zh-CN" altLang="en-US" sz="3200" b="1"/>
          </a:p>
        </p:txBody>
      </p:sp>
      <p:sp>
        <p:nvSpPr>
          <p:cNvPr id="456707" name="Rectangle 3"/>
          <p:cNvSpPr>
            <a:spLocks noGrp="1" noChangeArrowheads="1"/>
          </p:cNvSpPr>
          <p:nvPr>
            <p:ph type="body" sz="half" idx="1"/>
          </p:nvPr>
        </p:nvSpPr>
        <p:spPr>
          <a:xfrm>
            <a:off x="900113" y="1052513"/>
            <a:ext cx="3384550" cy="560387"/>
          </a:xfrm>
        </p:spPr>
        <p:txBody>
          <a:bodyPr/>
          <a:lstStyle/>
          <a:p>
            <a:pPr eaLnBrk="1" hangingPunct="1"/>
            <a:r>
              <a:rPr lang="zh-CN" altLang="en-US" sz="2400" b="1" dirty="0"/>
              <a:t>分析器的动作总是由   </a:t>
            </a:r>
            <a:r>
              <a:rPr lang="en-US" altLang="zh-CN" sz="2400" b="1" dirty="0"/>
              <a:t> </a:t>
            </a:r>
            <a:endParaRPr lang="en-US" altLang="zh-CN" sz="2400" b="1" dirty="0"/>
          </a:p>
          <a:p>
            <a:pPr eaLnBrk="1" hangingPunct="1">
              <a:buFont typeface="Wingdings" panose="05000000000000000000" pitchFamily="2" charset="2"/>
              <a:buNone/>
            </a:pPr>
            <a:r>
              <a:rPr lang="en-US" altLang="zh-CN" sz="2400" b="1" dirty="0"/>
              <a:t>                                       </a:t>
            </a:r>
            <a:endParaRPr lang="en-US" altLang="zh-CN" sz="2400" b="1" dirty="0"/>
          </a:p>
        </p:txBody>
      </p:sp>
      <p:graphicFrame>
        <p:nvGraphicFramePr>
          <p:cNvPr id="456764" name="Group 60"/>
          <p:cNvGraphicFramePr>
            <a:graphicFrameLocks noGrp="1"/>
          </p:cNvGraphicFramePr>
          <p:nvPr>
            <p:ph sz="quarter" idx="2"/>
          </p:nvPr>
        </p:nvGraphicFramePr>
        <p:xfrm>
          <a:off x="3203575" y="2420938"/>
          <a:ext cx="4038600" cy="503237"/>
        </p:xfrm>
        <a:graphic>
          <a:graphicData uri="http://schemas.openxmlformats.org/drawingml/2006/table">
            <a:tbl>
              <a:tblPr/>
              <a:tblGrid>
                <a:gridCol w="673100"/>
                <a:gridCol w="673100"/>
                <a:gridCol w="673100"/>
                <a:gridCol w="673100"/>
                <a:gridCol w="673100"/>
                <a:gridCol w="673100"/>
              </a:tblGrid>
              <a:tr h="503237">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rgbClr val="C00000"/>
                          </a:solidFill>
                          <a:effectLst/>
                          <a:latin typeface="Arial" panose="020B0604020202020204" pitchFamily="34" charset="0"/>
                          <a:ea typeface="华文细黑" panose="02010600040101010101" pitchFamily="2" charset="-122"/>
                        </a:rPr>
                        <a:t>a</a:t>
                      </a:r>
                      <a:endParaRPr kumimoji="0" lang="en-US" altLang="zh-CN" sz="2600" b="0" i="0" u="none" strike="noStrike" cap="none" normalizeH="0" baseline="0" dirty="0">
                        <a:ln>
                          <a:noFill/>
                        </a:ln>
                        <a:solidFill>
                          <a:srgbClr val="C00000"/>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b</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c</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c</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d</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6708" name="AutoShape 4"/>
          <p:cNvSpPr/>
          <p:nvPr/>
        </p:nvSpPr>
        <p:spPr bwMode="auto">
          <a:xfrm>
            <a:off x="4140200" y="1196975"/>
            <a:ext cx="144463" cy="647700"/>
          </a:xfrm>
          <a:prstGeom prst="leftBrace">
            <a:avLst>
              <a:gd name="adj1" fmla="val 37363"/>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endParaRPr kumimoji="0" lang="zh-CN" altLang="en-US" sz="2400">
              <a:latin typeface="Times New Roman" panose="02020603050405020304" pitchFamily="18" charset="0"/>
            </a:endParaRPr>
          </a:p>
        </p:txBody>
      </p:sp>
      <p:sp>
        <p:nvSpPr>
          <p:cNvPr id="456710" name="Text Box 6"/>
          <p:cNvSpPr txBox="1">
            <a:spLocks noChangeArrowheads="1"/>
          </p:cNvSpPr>
          <p:nvPr/>
        </p:nvSpPr>
        <p:spPr bwMode="auto">
          <a:xfrm>
            <a:off x="6338887" y="1108869"/>
            <a:ext cx="1112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2400" dirty="0">
                <a:latin typeface="Times New Roman" panose="02020603050405020304" pitchFamily="18" charset="0"/>
              </a:rPr>
              <a:t>决定的</a:t>
            </a:r>
            <a:endParaRPr kumimoji="0" lang="zh-CN" altLang="en-US" sz="2400" dirty="0">
              <a:latin typeface="Times New Roman" panose="02020603050405020304" pitchFamily="18" charset="0"/>
            </a:endParaRPr>
          </a:p>
        </p:txBody>
      </p:sp>
      <p:graphicFrame>
        <p:nvGraphicFramePr>
          <p:cNvPr id="456765" name="Group 61"/>
          <p:cNvGraphicFramePr>
            <a:graphicFrameLocks noGrp="1"/>
          </p:cNvGraphicFramePr>
          <p:nvPr>
            <p:ph sz="quarter" idx="3"/>
          </p:nvPr>
        </p:nvGraphicFramePr>
        <p:xfrm>
          <a:off x="1763713" y="3429000"/>
          <a:ext cx="569912" cy="1600218"/>
        </p:xfrm>
        <a:graphic>
          <a:graphicData uri="http://schemas.openxmlformats.org/drawingml/2006/table">
            <a:tbl>
              <a:tblPr/>
              <a:tblGrid>
                <a:gridCol w="569912"/>
              </a:tblGrid>
              <a:tr h="487617">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085">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rgbClr val="C00000"/>
                          </a:solidFill>
                          <a:effectLst/>
                          <a:latin typeface="Arial" panose="020B0604020202020204" pitchFamily="34" charset="0"/>
                          <a:ea typeface="华文细黑" panose="02010600040101010101" pitchFamily="2" charset="-122"/>
                        </a:rPr>
                        <a:t>S</a:t>
                      </a:r>
                      <a:endParaRPr kumimoji="0" lang="en-US" altLang="zh-CN" sz="2600" b="0" i="0" u="none" strike="noStrike" cap="none" normalizeH="0" baseline="0" dirty="0">
                        <a:ln>
                          <a:noFill/>
                        </a:ln>
                        <a:solidFill>
                          <a:srgbClr val="C00000"/>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497">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6744" name="Rectangle 40"/>
          <p:cNvSpPr>
            <a:spLocks noChangeArrowheads="1"/>
          </p:cNvSpPr>
          <p:nvPr/>
        </p:nvSpPr>
        <p:spPr bwMode="auto">
          <a:xfrm>
            <a:off x="3130550" y="3644900"/>
            <a:ext cx="1368425" cy="647700"/>
          </a:xfrm>
          <a:prstGeom prst="rect">
            <a:avLst/>
          </a:prstGeom>
          <a:solidFill>
            <a:schemeClr val="bg1"/>
          </a:solidFill>
          <a:ln w="9525" algn="ctr">
            <a:solidFill>
              <a:schemeClr val="tx1"/>
            </a:solidFill>
            <a:miter lim="800000"/>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2000">
                <a:latin typeface="Times New Roman" panose="02020603050405020304" pitchFamily="18" charset="0"/>
              </a:rPr>
              <a:t>控制</a:t>
            </a:r>
            <a:endParaRPr kumimoji="0" lang="zh-CN" altLang="en-US" sz="2000">
              <a:latin typeface="Times New Roman" panose="02020603050405020304" pitchFamily="18" charset="0"/>
            </a:endParaRPr>
          </a:p>
          <a:p>
            <a:pPr algn="ctr">
              <a:spcBef>
                <a:spcPct val="0"/>
              </a:spcBef>
              <a:buClrTx/>
              <a:buSzTx/>
              <a:buFontTx/>
              <a:buNone/>
            </a:pPr>
            <a:r>
              <a:rPr kumimoji="0" lang="zh-CN" altLang="en-US" sz="2000">
                <a:latin typeface="Times New Roman" panose="02020603050405020304" pitchFamily="18" charset="0"/>
              </a:rPr>
              <a:t>（总控程序）</a:t>
            </a:r>
            <a:endParaRPr kumimoji="0" lang="zh-CN" altLang="en-US" sz="2000">
              <a:latin typeface="Times New Roman" panose="02020603050405020304" pitchFamily="18" charset="0"/>
            </a:endParaRPr>
          </a:p>
        </p:txBody>
      </p:sp>
      <p:sp>
        <p:nvSpPr>
          <p:cNvPr id="456746" name="Rectangle 42"/>
          <p:cNvSpPr>
            <a:spLocks noChangeArrowheads="1"/>
          </p:cNvSpPr>
          <p:nvPr/>
        </p:nvSpPr>
        <p:spPr bwMode="auto">
          <a:xfrm>
            <a:off x="3130550" y="5084763"/>
            <a:ext cx="1368425" cy="647700"/>
          </a:xfrm>
          <a:prstGeom prst="rect">
            <a:avLst/>
          </a:prstGeom>
          <a:solidFill>
            <a:schemeClr val="bg1"/>
          </a:solidFill>
          <a:ln w="9525" algn="ctr">
            <a:solidFill>
              <a:schemeClr val="tx1"/>
            </a:solidFill>
            <a:miter lim="800000"/>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2000">
                <a:latin typeface="Times New Roman" panose="02020603050405020304" pitchFamily="18" charset="0"/>
              </a:rPr>
              <a:t>预测分析表</a:t>
            </a:r>
            <a:endParaRPr kumimoji="0" lang="zh-CN" altLang="en-US" sz="2000">
              <a:latin typeface="Times New Roman" panose="02020603050405020304" pitchFamily="18" charset="0"/>
            </a:endParaRPr>
          </a:p>
        </p:txBody>
      </p:sp>
      <p:sp>
        <p:nvSpPr>
          <p:cNvPr id="456747" name="Rectangle 43"/>
          <p:cNvSpPr>
            <a:spLocks noChangeArrowheads="1"/>
          </p:cNvSpPr>
          <p:nvPr/>
        </p:nvSpPr>
        <p:spPr bwMode="auto">
          <a:xfrm>
            <a:off x="6588125" y="3717925"/>
            <a:ext cx="1368425" cy="503238"/>
          </a:xfrm>
          <a:prstGeom prst="rect">
            <a:avLst/>
          </a:prstGeom>
          <a:solidFill>
            <a:schemeClr val="bg1"/>
          </a:solidFill>
          <a:ln w="9525" algn="ctr">
            <a:solidFill>
              <a:schemeClr val="tx1"/>
            </a:solidFill>
            <a:miter lim="800000"/>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a:latin typeface="Times New Roman" panose="02020603050405020304" pitchFamily="18" charset="0"/>
              </a:rPr>
              <a:t>1  2  4  3</a:t>
            </a:r>
            <a:endParaRPr kumimoji="0" lang="en-US" altLang="zh-CN" sz="2000">
              <a:latin typeface="Times New Roman" panose="02020603050405020304" pitchFamily="18" charset="0"/>
            </a:endParaRPr>
          </a:p>
        </p:txBody>
      </p:sp>
      <p:sp>
        <p:nvSpPr>
          <p:cNvPr id="456748" name="Line 44"/>
          <p:cNvSpPr>
            <a:spLocks noChangeShapeType="1"/>
          </p:cNvSpPr>
          <p:nvPr/>
        </p:nvSpPr>
        <p:spPr bwMode="auto">
          <a:xfrm flipV="1">
            <a:off x="3419475" y="2997200"/>
            <a:ext cx="1588" cy="6477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6749" name="Line 45"/>
          <p:cNvSpPr>
            <a:spLocks noChangeShapeType="1"/>
          </p:cNvSpPr>
          <p:nvPr/>
        </p:nvSpPr>
        <p:spPr bwMode="auto">
          <a:xfrm>
            <a:off x="4498975" y="4005263"/>
            <a:ext cx="2089150" cy="158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6750" name="Line 46"/>
          <p:cNvSpPr>
            <a:spLocks noChangeShapeType="1"/>
          </p:cNvSpPr>
          <p:nvPr/>
        </p:nvSpPr>
        <p:spPr bwMode="auto">
          <a:xfrm>
            <a:off x="3779838" y="4294188"/>
            <a:ext cx="1587" cy="79216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6751" name="Line 47"/>
          <p:cNvSpPr>
            <a:spLocks noChangeShapeType="1"/>
          </p:cNvSpPr>
          <p:nvPr/>
        </p:nvSpPr>
        <p:spPr bwMode="auto">
          <a:xfrm flipH="1">
            <a:off x="2338388" y="4149725"/>
            <a:ext cx="792162" cy="15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6757" name="AutoShape 53"/>
          <p:cNvSpPr>
            <a:spLocks noChangeArrowheads="1"/>
          </p:cNvSpPr>
          <p:nvPr/>
        </p:nvSpPr>
        <p:spPr bwMode="auto">
          <a:xfrm>
            <a:off x="179388" y="1700213"/>
            <a:ext cx="1476375" cy="609600"/>
          </a:xfrm>
          <a:prstGeom prst="wedgeRoundRectCallout">
            <a:avLst>
              <a:gd name="adj1" fmla="val 129139"/>
              <a:gd name="adj2" fmla="val 44009"/>
              <a:gd name="adj3" fmla="val 16667"/>
            </a:avLst>
          </a:prstGeom>
          <a:solidFill>
            <a:srgbClr val="CCECFF"/>
          </a:solidFill>
          <a:ln w="9525" algn="ctr">
            <a:solidFill>
              <a:schemeClr val="tx1"/>
            </a:solidFill>
            <a:miter lim="800000"/>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1800">
                <a:latin typeface="Times New Roman" panose="02020603050405020304" pitchFamily="18" charset="0"/>
              </a:rPr>
              <a:t>预测分析器</a:t>
            </a:r>
            <a:endParaRPr kumimoji="0" lang="zh-CN" altLang="en-US" sz="1800">
              <a:latin typeface="Times New Roman" panose="02020603050405020304" pitchFamily="18" charset="0"/>
            </a:endParaRPr>
          </a:p>
        </p:txBody>
      </p:sp>
      <p:sp>
        <p:nvSpPr>
          <p:cNvPr id="456758" name="Text Box 54"/>
          <p:cNvSpPr txBox="1">
            <a:spLocks noChangeArrowheads="1"/>
          </p:cNvSpPr>
          <p:nvPr/>
        </p:nvSpPr>
        <p:spPr bwMode="auto">
          <a:xfrm>
            <a:off x="1619250" y="2492375"/>
            <a:ext cx="1011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1600">
                <a:latin typeface="Times New Roman" panose="02020603050405020304" pitchFamily="18" charset="0"/>
              </a:rPr>
              <a:t>预分析串</a:t>
            </a:r>
            <a:endParaRPr kumimoji="0" lang="zh-CN" altLang="en-US" sz="1600">
              <a:latin typeface="Times New Roman" panose="02020603050405020304" pitchFamily="18" charset="0"/>
            </a:endParaRPr>
          </a:p>
        </p:txBody>
      </p:sp>
      <p:sp>
        <p:nvSpPr>
          <p:cNvPr id="456759" name="Text Box 55"/>
          <p:cNvSpPr txBox="1">
            <a:spLocks noChangeArrowheads="1"/>
          </p:cNvSpPr>
          <p:nvPr/>
        </p:nvSpPr>
        <p:spPr bwMode="auto">
          <a:xfrm>
            <a:off x="7451725" y="2492375"/>
            <a:ext cx="882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1800">
                <a:latin typeface="Times New Roman" panose="02020603050405020304" pitchFamily="18" charset="0"/>
              </a:rPr>
              <a:t>输入带</a:t>
            </a:r>
            <a:endParaRPr kumimoji="0" lang="zh-CN" altLang="en-US" sz="1800">
              <a:latin typeface="Times New Roman" panose="02020603050405020304" pitchFamily="18" charset="0"/>
            </a:endParaRPr>
          </a:p>
        </p:txBody>
      </p:sp>
      <p:sp>
        <p:nvSpPr>
          <p:cNvPr id="456760" name="Text Box 56"/>
          <p:cNvSpPr txBox="1">
            <a:spLocks noChangeArrowheads="1"/>
          </p:cNvSpPr>
          <p:nvPr/>
        </p:nvSpPr>
        <p:spPr bwMode="auto">
          <a:xfrm>
            <a:off x="1058863" y="3684588"/>
            <a:ext cx="4302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1600">
                <a:latin typeface="Times New Roman" panose="02020603050405020304" pitchFamily="18" charset="0"/>
              </a:rPr>
              <a:t>下推栈</a:t>
            </a:r>
            <a:endParaRPr kumimoji="0" lang="zh-CN" altLang="en-US" sz="1600">
              <a:latin typeface="Times New Roman" panose="02020603050405020304" pitchFamily="18" charset="0"/>
            </a:endParaRPr>
          </a:p>
        </p:txBody>
      </p:sp>
      <p:sp>
        <p:nvSpPr>
          <p:cNvPr id="456761" name="Text Box 57"/>
          <p:cNvSpPr txBox="1">
            <a:spLocks noChangeArrowheads="1"/>
          </p:cNvSpPr>
          <p:nvPr/>
        </p:nvSpPr>
        <p:spPr bwMode="auto">
          <a:xfrm>
            <a:off x="395288" y="5157788"/>
            <a:ext cx="1958975"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nSpc>
                <a:spcPct val="130000"/>
              </a:lnSpc>
              <a:spcBef>
                <a:spcPct val="0"/>
              </a:spcBef>
              <a:buClrTx/>
              <a:buSzTx/>
              <a:buFontTx/>
              <a:buNone/>
            </a:pPr>
            <a:r>
              <a:rPr kumimoji="0" lang="zh-CN" altLang="en-US" sz="1600" dirty="0">
                <a:latin typeface="Times New Roman" panose="02020603050405020304" pitchFamily="18" charset="0"/>
              </a:rPr>
              <a:t>初始：</a:t>
            </a:r>
            <a:r>
              <a:rPr kumimoji="0" lang="en-US" altLang="zh-CN" sz="1600" dirty="0">
                <a:latin typeface="Times New Roman" panose="02020603050405020304" pitchFamily="18" charset="0"/>
              </a:rPr>
              <a:t># S</a:t>
            </a:r>
            <a:endParaRPr kumimoji="0" lang="en-US" altLang="zh-CN" sz="1600" dirty="0">
              <a:latin typeface="Times New Roman" panose="02020603050405020304" pitchFamily="18" charset="0"/>
            </a:endParaRPr>
          </a:p>
          <a:p>
            <a:pPr>
              <a:lnSpc>
                <a:spcPct val="130000"/>
              </a:lnSpc>
              <a:spcBef>
                <a:spcPct val="0"/>
              </a:spcBef>
              <a:buClrTx/>
              <a:buSzTx/>
              <a:buFontTx/>
              <a:buNone/>
            </a:pPr>
            <a:r>
              <a:rPr kumimoji="0" lang="zh-CN" altLang="en-US" sz="1600" dirty="0">
                <a:latin typeface="Times New Roman" panose="02020603050405020304" pitchFamily="18" charset="0"/>
              </a:rPr>
              <a:t>其中，</a:t>
            </a:r>
            <a:r>
              <a:rPr kumimoji="0" lang="en-US" altLang="zh-CN" sz="1600" dirty="0">
                <a:latin typeface="Times New Roman" panose="02020603050405020304" pitchFamily="18" charset="0"/>
              </a:rPr>
              <a:t>#—</a:t>
            </a:r>
            <a:r>
              <a:rPr kumimoji="0" lang="zh-CN" altLang="en-US" sz="1600" dirty="0">
                <a:latin typeface="Times New Roman" panose="02020603050405020304" pitchFamily="18" charset="0"/>
              </a:rPr>
              <a:t>栈底</a:t>
            </a:r>
            <a:endParaRPr kumimoji="0" lang="zh-CN" altLang="en-US" sz="1600" dirty="0">
              <a:latin typeface="Times New Roman" panose="02020603050405020304" pitchFamily="18" charset="0"/>
            </a:endParaRPr>
          </a:p>
          <a:p>
            <a:pPr algn="ctr">
              <a:lnSpc>
                <a:spcPct val="130000"/>
              </a:lnSpc>
              <a:spcBef>
                <a:spcPct val="0"/>
              </a:spcBef>
              <a:buClrTx/>
              <a:buSzTx/>
              <a:buFontTx/>
              <a:buNone/>
            </a:pPr>
            <a:r>
              <a:rPr kumimoji="0" lang="en-US" altLang="zh-CN" sz="1600" dirty="0">
                <a:latin typeface="Times New Roman" panose="02020603050405020304" pitchFamily="18" charset="0"/>
              </a:rPr>
              <a:t>       S—</a:t>
            </a:r>
            <a:r>
              <a:rPr kumimoji="0" lang="zh-CN" altLang="en-US" sz="1600" dirty="0">
                <a:latin typeface="Times New Roman" panose="02020603050405020304" pitchFamily="18" charset="0"/>
              </a:rPr>
              <a:t>开始符</a:t>
            </a:r>
            <a:endParaRPr kumimoji="0" lang="zh-CN" altLang="en-US" sz="1600" dirty="0">
              <a:latin typeface="Times New Roman" panose="02020603050405020304" pitchFamily="18" charset="0"/>
            </a:endParaRPr>
          </a:p>
        </p:txBody>
      </p:sp>
      <p:sp>
        <p:nvSpPr>
          <p:cNvPr id="456762" name="Text Box 58"/>
          <p:cNvSpPr txBox="1">
            <a:spLocks noChangeArrowheads="1"/>
          </p:cNvSpPr>
          <p:nvPr/>
        </p:nvSpPr>
        <p:spPr bwMode="auto">
          <a:xfrm>
            <a:off x="6194425" y="4473575"/>
            <a:ext cx="22606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lnSpc>
                <a:spcPct val="130000"/>
              </a:lnSpc>
              <a:spcBef>
                <a:spcPct val="0"/>
              </a:spcBef>
              <a:buClrTx/>
              <a:buSzTx/>
              <a:buFontTx/>
              <a:buNone/>
            </a:pPr>
            <a:r>
              <a:rPr kumimoji="0" lang="zh-CN" altLang="en-US" sz="1800" dirty="0">
                <a:latin typeface="Times New Roman" panose="02020603050405020304" pitchFamily="18" charset="0"/>
              </a:rPr>
              <a:t>保存用过的文法规则</a:t>
            </a:r>
            <a:endParaRPr kumimoji="0" lang="zh-CN" altLang="en-US" sz="1800" dirty="0">
              <a:latin typeface="Times New Roman" panose="02020603050405020304" pitchFamily="18" charset="0"/>
            </a:endParaRPr>
          </a:p>
          <a:p>
            <a:pPr algn="ctr">
              <a:lnSpc>
                <a:spcPct val="130000"/>
              </a:lnSpc>
              <a:spcBef>
                <a:spcPct val="0"/>
              </a:spcBef>
              <a:buClrTx/>
              <a:buSzTx/>
              <a:buFontTx/>
              <a:buNone/>
            </a:pPr>
            <a:r>
              <a:rPr kumimoji="0" lang="zh-CN" altLang="en-US" sz="1800" dirty="0">
                <a:latin typeface="Times New Roman" panose="02020603050405020304" pitchFamily="18" charset="0"/>
              </a:rPr>
              <a:t>（即：左分析）</a:t>
            </a:r>
            <a:endParaRPr kumimoji="0" lang="zh-CN" altLang="en-US" sz="1800" dirty="0">
              <a:latin typeface="Times New Roman" panose="02020603050405020304" pitchFamily="18" charset="0"/>
            </a:endParaRPr>
          </a:p>
        </p:txBody>
      </p:sp>
      <p:sp>
        <p:nvSpPr>
          <p:cNvPr id="456763" name="Text Box 59"/>
          <p:cNvSpPr txBox="1">
            <a:spLocks noChangeArrowheads="1"/>
          </p:cNvSpPr>
          <p:nvPr/>
        </p:nvSpPr>
        <p:spPr bwMode="auto">
          <a:xfrm>
            <a:off x="8101013" y="3789363"/>
            <a:ext cx="8048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1600">
                <a:latin typeface="Times New Roman" panose="02020603050405020304" pitchFamily="18" charset="0"/>
              </a:rPr>
              <a:t>输出带</a:t>
            </a:r>
            <a:endParaRPr kumimoji="0" lang="zh-CN" altLang="en-US" sz="1600">
              <a:latin typeface="Times New Roman" panose="02020603050405020304" pitchFamily="18" charset="0"/>
            </a:endParaRPr>
          </a:p>
        </p:txBody>
      </p:sp>
      <p:sp>
        <p:nvSpPr>
          <p:cNvPr id="2" name="矩形 1"/>
          <p:cNvSpPr/>
          <p:nvPr/>
        </p:nvSpPr>
        <p:spPr>
          <a:xfrm>
            <a:off x="4194909" y="965965"/>
            <a:ext cx="1620957" cy="461665"/>
          </a:xfrm>
          <a:prstGeom prst="rect">
            <a:avLst/>
          </a:prstGeom>
        </p:spPr>
        <p:txBody>
          <a:bodyPr wrap="none">
            <a:spAutoFit/>
          </a:bodyPr>
          <a:lstStyle/>
          <a:p>
            <a:pPr lvl="0" eaLnBrk="1" hangingPunct="1">
              <a:spcBef>
                <a:spcPct val="20000"/>
              </a:spcBef>
              <a:buClr>
                <a:srgbClr val="CC9900"/>
              </a:buClr>
              <a:buSzPct val="65000"/>
            </a:pPr>
            <a:r>
              <a:rPr kumimoji="0" lang="zh-CN" altLang="en-US" sz="2400" kern="0" dirty="0">
                <a:solidFill>
                  <a:srgbClr val="000000"/>
                </a:solidFill>
                <a:latin typeface="Arial" panose="020B0604020202020204"/>
                <a:ea typeface="华文细黑" panose="02010600040101010101" pitchFamily="2" charset="-122"/>
              </a:rPr>
              <a:t>栈顶元素</a:t>
            </a:r>
            <a:r>
              <a:rPr kumimoji="0" lang="en-US" altLang="zh-CN" sz="2400" kern="0" dirty="0">
                <a:solidFill>
                  <a:srgbClr val="000000"/>
                </a:solidFill>
                <a:latin typeface="Arial" panose="020B0604020202020204"/>
                <a:ea typeface="华文细黑" panose="02010600040101010101" pitchFamily="2" charset="-122"/>
              </a:rPr>
              <a:t>X</a:t>
            </a:r>
            <a:endParaRPr kumimoji="0" lang="en-US" altLang="zh-CN" sz="2400" kern="0" dirty="0">
              <a:solidFill>
                <a:srgbClr val="000000"/>
              </a:solidFill>
              <a:latin typeface="Arial" panose="020B0604020202020204"/>
              <a:ea typeface="华文细黑" panose="02010600040101010101" pitchFamily="2" charset="-122"/>
            </a:endParaRPr>
          </a:p>
        </p:txBody>
      </p:sp>
      <p:sp>
        <p:nvSpPr>
          <p:cNvPr id="3" name="矩形 2"/>
          <p:cNvSpPr/>
          <p:nvPr/>
        </p:nvSpPr>
        <p:spPr>
          <a:xfrm>
            <a:off x="4194909" y="1569392"/>
            <a:ext cx="2202847" cy="461665"/>
          </a:xfrm>
          <a:prstGeom prst="rect">
            <a:avLst/>
          </a:prstGeom>
        </p:spPr>
        <p:txBody>
          <a:bodyPr wrap="none">
            <a:spAutoFit/>
          </a:bodyPr>
          <a:lstStyle/>
          <a:p>
            <a:r>
              <a:rPr kumimoji="0" lang="zh-CN" altLang="en-US" sz="2400" kern="0" dirty="0">
                <a:solidFill>
                  <a:srgbClr val="000000"/>
                </a:solidFill>
                <a:latin typeface="Arial" panose="020B0604020202020204"/>
                <a:ea typeface="华文细黑" panose="02010600040101010101" pitchFamily="2" charset="-122"/>
              </a:rPr>
              <a:t>当前输入符号</a:t>
            </a:r>
            <a:r>
              <a:rPr kumimoji="0" lang="en-US" altLang="zh-CN" sz="2400" kern="0" dirty="0">
                <a:solidFill>
                  <a:srgbClr val="000000"/>
                </a:solidFill>
                <a:latin typeface="Arial" panose="020B0604020202020204"/>
                <a:ea typeface="华文细黑" panose="02010600040101010101" pitchFamily="2" charset="-122"/>
              </a:rPr>
              <a:t>a</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6707">
                                            <p:txEl>
                                              <p:pRg st="0" end="0"/>
                                            </p:txEl>
                                          </p:spTgt>
                                        </p:tgtEl>
                                        <p:attrNameLst>
                                          <p:attrName>style.visibility</p:attrName>
                                        </p:attrNameLst>
                                      </p:cBhvr>
                                      <p:to>
                                        <p:strVal val="visible"/>
                                      </p:to>
                                    </p:set>
                                    <p:animEffect transition="in" filter="wipe(left)">
                                      <p:cBhvr>
                                        <p:cTn id="7" dur="500"/>
                                        <p:tgtEl>
                                          <p:spTgt spid="456707">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56708"/>
                                        </p:tgtEl>
                                        <p:attrNameLst>
                                          <p:attrName>style.visibility</p:attrName>
                                        </p:attrNameLst>
                                      </p:cBhvr>
                                      <p:to>
                                        <p:strVal val="visible"/>
                                      </p:to>
                                    </p:set>
                                    <p:animEffect transition="in" filter="wipe(left)">
                                      <p:cBhvr>
                                        <p:cTn id="11" dur="100"/>
                                        <p:tgtEl>
                                          <p:spTgt spid="45670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250"/>
                                        <p:tgtEl>
                                          <p:spTgt spid="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250"/>
                                        <p:tgtEl>
                                          <p:spTgt spid="3"/>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456710"/>
                                        </p:tgtEl>
                                        <p:attrNameLst>
                                          <p:attrName>style.visibility</p:attrName>
                                        </p:attrNameLst>
                                      </p:cBhvr>
                                      <p:to>
                                        <p:strVal val="visible"/>
                                      </p:to>
                                    </p:set>
                                    <p:animEffect transition="in" filter="wipe(left)">
                                      <p:cBhvr>
                                        <p:cTn id="22" dur="500"/>
                                        <p:tgtEl>
                                          <p:spTgt spid="4567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56757"/>
                                        </p:tgtEl>
                                        <p:attrNameLst>
                                          <p:attrName>style.visibility</p:attrName>
                                        </p:attrNameLst>
                                      </p:cBhvr>
                                      <p:to>
                                        <p:strVal val="visible"/>
                                      </p:to>
                                    </p:set>
                                    <p:animEffect transition="in" filter="wipe(up)">
                                      <p:cBhvr>
                                        <p:cTn id="27" dur="250"/>
                                        <p:tgtEl>
                                          <p:spTgt spid="456757"/>
                                        </p:tgtEl>
                                      </p:cBhvr>
                                    </p:animEffect>
                                  </p:childTnLst>
                                </p:cTn>
                              </p:par>
                            </p:childTnLst>
                          </p:cTn>
                        </p:par>
                        <p:par>
                          <p:cTn id="28" fill="hold">
                            <p:stCondLst>
                              <p:cond delay="500"/>
                            </p:stCondLst>
                            <p:childTnLst>
                              <p:par>
                                <p:cTn id="29" presetID="3" presetClass="entr" presetSubtype="10" fill="hold" nodeType="afterEffect">
                                  <p:stCondLst>
                                    <p:cond delay="0"/>
                                  </p:stCondLst>
                                  <p:childTnLst>
                                    <p:set>
                                      <p:cBhvr>
                                        <p:cTn id="30" dur="1" fill="hold">
                                          <p:stCondLst>
                                            <p:cond delay="0"/>
                                          </p:stCondLst>
                                        </p:cTn>
                                        <p:tgtEl>
                                          <p:spTgt spid="456765"/>
                                        </p:tgtEl>
                                        <p:attrNameLst>
                                          <p:attrName>style.visibility</p:attrName>
                                        </p:attrNameLst>
                                      </p:cBhvr>
                                      <p:to>
                                        <p:strVal val="visible"/>
                                      </p:to>
                                    </p:set>
                                    <p:animEffect transition="in" filter="blinds(horizontal)">
                                      <p:cBhvr>
                                        <p:cTn id="31" dur="500"/>
                                        <p:tgtEl>
                                          <p:spTgt spid="456765"/>
                                        </p:tgtEl>
                                      </p:cBhvr>
                                    </p:animEffect>
                                  </p:childTnLst>
                                </p:cTn>
                              </p:par>
                              <p:par>
                                <p:cTn id="32" presetID="3" presetClass="entr" presetSubtype="10" fill="hold" nodeType="withEffect">
                                  <p:stCondLst>
                                    <p:cond delay="0"/>
                                  </p:stCondLst>
                                  <p:childTnLst>
                                    <p:set>
                                      <p:cBhvr>
                                        <p:cTn id="33" dur="1" fill="hold">
                                          <p:stCondLst>
                                            <p:cond delay="0"/>
                                          </p:stCondLst>
                                        </p:cTn>
                                        <p:tgtEl>
                                          <p:spTgt spid="456751"/>
                                        </p:tgtEl>
                                        <p:attrNameLst>
                                          <p:attrName>style.visibility</p:attrName>
                                        </p:attrNameLst>
                                      </p:cBhvr>
                                      <p:to>
                                        <p:strVal val="visible"/>
                                      </p:to>
                                    </p:set>
                                    <p:animEffect transition="in" filter="blinds(horizontal)">
                                      <p:cBhvr>
                                        <p:cTn id="34" dur="500"/>
                                        <p:tgtEl>
                                          <p:spTgt spid="45675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56744"/>
                                        </p:tgtEl>
                                        <p:attrNameLst>
                                          <p:attrName>style.visibility</p:attrName>
                                        </p:attrNameLst>
                                      </p:cBhvr>
                                      <p:to>
                                        <p:strVal val="visible"/>
                                      </p:to>
                                    </p:set>
                                    <p:animEffect transition="in" filter="blinds(horizontal)">
                                      <p:cBhvr>
                                        <p:cTn id="37" dur="500"/>
                                        <p:tgtEl>
                                          <p:spTgt spid="456744"/>
                                        </p:tgtEl>
                                      </p:cBhvr>
                                    </p:animEffect>
                                  </p:childTnLst>
                                </p:cTn>
                              </p:par>
                              <p:par>
                                <p:cTn id="38" presetID="3" presetClass="entr" presetSubtype="10" fill="hold" nodeType="withEffect">
                                  <p:stCondLst>
                                    <p:cond delay="0"/>
                                  </p:stCondLst>
                                  <p:childTnLst>
                                    <p:set>
                                      <p:cBhvr>
                                        <p:cTn id="39" dur="1" fill="hold">
                                          <p:stCondLst>
                                            <p:cond delay="0"/>
                                          </p:stCondLst>
                                        </p:cTn>
                                        <p:tgtEl>
                                          <p:spTgt spid="456748"/>
                                        </p:tgtEl>
                                        <p:attrNameLst>
                                          <p:attrName>style.visibility</p:attrName>
                                        </p:attrNameLst>
                                      </p:cBhvr>
                                      <p:to>
                                        <p:strVal val="visible"/>
                                      </p:to>
                                    </p:set>
                                    <p:animEffect transition="in" filter="blinds(horizontal)">
                                      <p:cBhvr>
                                        <p:cTn id="40" dur="500"/>
                                        <p:tgtEl>
                                          <p:spTgt spid="456748"/>
                                        </p:tgtEl>
                                      </p:cBhvr>
                                    </p:animEffect>
                                  </p:childTnLst>
                                </p:cTn>
                              </p:par>
                              <p:par>
                                <p:cTn id="41" presetID="3" presetClass="entr" presetSubtype="10" fill="hold" nodeType="withEffect">
                                  <p:stCondLst>
                                    <p:cond delay="0"/>
                                  </p:stCondLst>
                                  <p:childTnLst>
                                    <p:set>
                                      <p:cBhvr>
                                        <p:cTn id="42" dur="1" fill="hold">
                                          <p:stCondLst>
                                            <p:cond delay="0"/>
                                          </p:stCondLst>
                                        </p:cTn>
                                        <p:tgtEl>
                                          <p:spTgt spid="456764"/>
                                        </p:tgtEl>
                                        <p:attrNameLst>
                                          <p:attrName>style.visibility</p:attrName>
                                        </p:attrNameLst>
                                      </p:cBhvr>
                                      <p:to>
                                        <p:strVal val="visible"/>
                                      </p:to>
                                    </p:set>
                                    <p:animEffect transition="in" filter="blinds(horizontal)">
                                      <p:cBhvr>
                                        <p:cTn id="43" dur="500"/>
                                        <p:tgtEl>
                                          <p:spTgt spid="456764"/>
                                        </p:tgtEl>
                                      </p:cBhvr>
                                    </p:animEffect>
                                  </p:childTnLst>
                                </p:cTn>
                              </p:par>
                              <p:par>
                                <p:cTn id="44" presetID="3" presetClass="entr" presetSubtype="10" fill="hold" nodeType="withEffect">
                                  <p:stCondLst>
                                    <p:cond delay="0"/>
                                  </p:stCondLst>
                                  <p:childTnLst>
                                    <p:set>
                                      <p:cBhvr>
                                        <p:cTn id="45" dur="1" fill="hold">
                                          <p:stCondLst>
                                            <p:cond delay="0"/>
                                          </p:stCondLst>
                                        </p:cTn>
                                        <p:tgtEl>
                                          <p:spTgt spid="456749"/>
                                        </p:tgtEl>
                                        <p:attrNameLst>
                                          <p:attrName>style.visibility</p:attrName>
                                        </p:attrNameLst>
                                      </p:cBhvr>
                                      <p:to>
                                        <p:strVal val="visible"/>
                                      </p:to>
                                    </p:set>
                                    <p:animEffect transition="in" filter="blinds(horizontal)">
                                      <p:cBhvr>
                                        <p:cTn id="46" dur="500"/>
                                        <p:tgtEl>
                                          <p:spTgt spid="456749"/>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56747"/>
                                        </p:tgtEl>
                                        <p:attrNameLst>
                                          <p:attrName>style.visibility</p:attrName>
                                        </p:attrNameLst>
                                      </p:cBhvr>
                                      <p:to>
                                        <p:strVal val="visible"/>
                                      </p:to>
                                    </p:set>
                                    <p:animEffect transition="in" filter="blinds(horizontal)">
                                      <p:cBhvr>
                                        <p:cTn id="49" dur="500"/>
                                        <p:tgtEl>
                                          <p:spTgt spid="456747"/>
                                        </p:tgtEl>
                                      </p:cBhvr>
                                    </p:animEffect>
                                  </p:childTnLst>
                                </p:cTn>
                              </p:par>
                              <p:par>
                                <p:cTn id="50" presetID="3" presetClass="entr" presetSubtype="10" fill="hold" nodeType="withEffect">
                                  <p:stCondLst>
                                    <p:cond delay="0"/>
                                  </p:stCondLst>
                                  <p:childTnLst>
                                    <p:set>
                                      <p:cBhvr>
                                        <p:cTn id="51" dur="1" fill="hold">
                                          <p:stCondLst>
                                            <p:cond delay="0"/>
                                          </p:stCondLst>
                                        </p:cTn>
                                        <p:tgtEl>
                                          <p:spTgt spid="456750"/>
                                        </p:tgtEl>
                                        <p:attrNameLst>
                                          <p:attrName>style.visibility</p:attrName>
                                        </p:attrNameLst>
                                      </p:cBhvr>
                                      <p:to>
                                        <p:strVal val="visible"/>
                                      </p:to>
                                    </p:set>
                                    <p:animEffect transition="in" filter="blinds(horizontal)">
                                      <p:cBhvr>
                                        <p:cTn id="52" dur="500"/>
                                        <p:tgtEl>
                                          <p:spTgt spid="456750"/>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56746"/>
                                        </p:tgtEl>
                                        <p:attrNameLst>
                                          <p:attrName>style.visibility</p:attrName>
                                        </p:attrNameLst>
                                      </p:cBhvr>
                                      <p:to>
                                        <p:strVal val="visible"/>
                                      </p:to>
                                    </p:set>
                                    <p:animEffect transition="in" filter="blinds(horizontal)">
                                      <p:cBhvr>
                                        <p:cTn id="55" dur="500"/>
                                        <p:tgtEl>
                                          <p:spTgt spid="456746"/>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56758"/>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56759"/>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56760"/>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456761"/>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456762"/>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567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7" grpId="0" uiExpand="1" build="p"/>
      <p:bldP spid="456708" grpId="0" animBg="1"/>
      <p:bldP spid="456710" grpId="0"/>
      <p:bldP spid="456744" grpId="0" animBg="1"/>
      <p:bldP spid="456746" grpId="0" animBg="1"/>
      <p:bldP spid="456747" grpId="0" animBg="1"/>
      <p:bldP spid="456757" grpId="0" animBg="1"/>
      <p:bldP spid="456758" grpId="0"/>
      <p:bldP spid="456759" grpId="0"/>
      <p:bldP spid="456760" grpId="0"/>
      <p:bldP spid="456761" grpId="0"/>
      <p:bldP spid="456762" grpId="0"/>
      <p:bldP spid="456763" grpId="0"/>
      <p:bldP spid="2" grpId="0"/>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7"/>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95325A67-5128-4073-A1E0-EF515F9784D1}"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49155" name="Rectangle 2"/>
          <p:cNvSpPr>
            <a:spLocks noGrp="1" noChangeArrowheads="1"/>
          </p:cNvSpPr>
          <p:nvPr>
            <p:ph type="title"/>
          </p:nvPr>
        </p:nvSpPr>
        <p:spPr>
          <a:xfrm>
            <a:off x="395288" y="333375"/>
            <a:ext cx="8075612" cy="774700"/>
          </a:xfrm>
        </p:spPr>
        <p:txBody>
          <a:bodyPr/>
          <a:lstStyle/>
          <a:p>
            <a:pPr eaLnBrk="1" hangingPunct="1"/>
            <a:r>
              <a:rPr lang="zh-CN" altLang="en-US" sz="3200" b="1"/>
              <a:t>（</a:t>
            </a:r>
            <a:r>
              <a:rPr lang="en-US" altLang="zh-CN" sz="3200" b="1"/>
              <a:t>2</a:t>
            </a:r>
            <a:r>
              <a:rPr lang="zh-CN" altLang="en-US" sz="3200" b="1"/>
              <a:t>）分析器（预测分析器</a:t>
            </a:r>
            <a:r>
              <a:rPr lang="en-US" altLang="zh-CN" sz="3200" b="1">
                <a:latin typeface="Arial" panose="020B0604020202020204" pitchFamily="34" charset="0"/>
              </a:rPr>
              <a:t>—</a:t>
            </a:r>
            <a:r>
              <a:rPr lang="en-US" altLang="zh-CN" sz="3200" b="1"/>
              <a:t>PDA</a:t>
            </a:r>
            <a:r>
              <a:rPr lang="zh-CN" altLang="en-US" sz="3200" b="1"/>
              <a:t>特例）</a:t>
            </a:r>
            <a:endParaRPr lang="zh-CN" altLang="en-US" sz="3200" b="1"/>
          </a:p>
        </p:txBody>
      </p:sp>
      <p:sp>
        <p:nvSpPr>
          <p:cNvPr id="519171" name="Rectangle 3"/>
          <p:cNvSpPr>
            <a:spLocks noGrp="1" noChangeArrowheads="1"/>
          </p:cNvSpPr>
          <p:nvPr>
            <p:ph type="body" sz="half" idx="1"/>
          </p:nvPr>
        </p:nvSpPr>
        <p:spPr>
          <a:xfrm>
            <a:off x="900113" y="1052513"/>
            <a:ext cx="7848600" cy="4968875"/>
          </a:xfrm>
        </p:spPr>
        <p:txBody>
          <a:bodyPr/>
          <a:lstStyle/>
          <a:p>
            <a:pPr eaLnBrk="1" hangingPunct="1">
              <a:lnSpc>
                <a:spcPct val="120000"/>
              </a:lnSpc>
              <a:buFont typeface="Wingdings" panose="05000000000000000000" pitchFamily="2" charset="2"/>
              <a:buNone/>
            </a:pPr>
            <a:r>
              <a:rPr lang="zh-CN" altLang="en-US" sz="2400" b="1" dirty="0"/>
              <a:t>分析器的动作有</a:t>
            </a:r>
            <a:r>
              <a:rPr lang="en-US" altLang="zh-CN" sz="2400" b="1" dirty="0"/>
              <a:t>3</a:t>
            </a:r>
            <a:r>
              <a:rPr lang="zh-CN" altLang="en-US" sz="2400" b="1" dirty="0"/>
              <a:t>种：</a:t>
            </a:r>
            <a:endParaRPr lang="zh-CN" altLang="en-US" sz="2400" b="1" dirty="0"/>
          </a:p>
          <a:p>
            <a:pPr eaLnBrk="1" hangingPunct="1">
              <a:lnSpc>
                <a:spcPct val="120000"/>
              </a:lnSpc>
              <a:buNone/>
            </a:pPr>
            <a:r>
              <a:rPr lang="en-US" altLang="zh-CN" sz="2400" b="1" dirty="0"/>
              <a:t>1.</a:t>
            </a:r>
            <a:r>
              <a:rPr lang="zh-CN" altLang="en-US" sz="2400" b="1" dirty="0"/>
              <a:t>若栈顶符号</a:t>
            </a:r>
            <a:r>
              <a:rPr lang="en-US" altLang="zh-CN" sz="2400" b="1" dirty="0"/>
              <a:t>X</a:t>
            </a:r>
            <a:r>
              <a:rPr lang="zh-CN" altLang="en-US" sz="2400" b="1" dirty="0"/>
              <a:t>是一个非终极符，则去查分析表</a:t>
            </a:r>
            <a:r>
              <a:rPr lang="en-US" altLang="zh-CN" sz="2400" b="1" dirty="0"/>
              <a:t>M[X, a]</a:t>
            </a:r>
            <a:endParaRPr lang="en-US" altLang="zh-CN" sz="2400" b="1" dirty="0"/>
          </a:p>
          <a:p>
            <a:pPr lvl="1" eaLnBrk="1" hangingPunct="1">
              <a:lnSpc>
                <a:spcPct val="120000"/>
              </a:lnSpc>
            </a:pPr>
            <a:r>
              <a:rPr lang="en-US" altLang="zh-CN" sz="2400" b="1" dirty="0"/>
              <a:t>M[X, a]</a:t>
            </a:r>
            <a:r>
              <a:rPr lang="zh-CN" altLang="en-US" sz="2400" b="1" dirty="0"/>
              <a:t>是一文法规则</a:t>
            </a:r>
            <a:r>
              <a:rPr lang="en-US" altLang="zh-CN" sz="2400" b="1" dirty="0"/>
              <a:t>X </a:t>
            </a:r>
            <a:r>
              <a:rPr lang="en-US" altLang="zh-CN" sz="2400" b="1" dirty="0">
                <a:sym typeface="Wingdings" panose="05000000000000000000" pitchFamily="2" charset="2"/>
              </a:rPr>
              <a:t>α</a:t>
            </a:r>
            <a:r>
              <a:rPr lang="zh-CN" altLang="en-US" sz="2400" b="1" dirty="0">
                <a:sym typeface="Wingdings" panose="05000000000000000000" pitchFamily="2" charset="2"/>
              </a:rPr>
              <a:t>，则用</a:t>
            </a:r>
            <a:r>
              <a:rPr lang="en-US" altLang="zh-CN" sz="2400" b="1" dirty="0">
                <a:sym typeface="Wingdings" panose="05000000000000000000" pitchFamily="2" charset="2"/>
              </a:rPr>
              <a:t>α</a:t>
            </a:r>
            <a:r>
              <a:rPr lang="zh-CN" altLang="en-US" sz="2400" b="1" dirty="0">
                <a:sym typeface="Wingdings" panose="05000000000000000000" pitchFamily="2" charset="2"/>
              </a:rPr>
              <a:t>去替换栈顶的</a:t>
            </a:r>
            <a:r>
              <a:rPr lang="en-US" altLang="zh-CN" sz="2400" b="1" dirty="0">
                <a:sym typeface="Wingdings" panose="05000000000000000000" pitchFamily="2" charset="2"/>
              </a:rPr>
              <a:t>X</a:t>
            </a:r>
            <a:r>
              <a:rPr lang="zh-CN" altLang="en-US" sz="2400" b="1" dirty="0">
                <a:sym typeface="Wingdings" panose="05000000000000000000" pitchFamily="2" charset="2"/>
              </a:rPr>
              <a:t>（ </a:t>
            </a:r>
            <a:r>
              <a:rPr lang="en-US" altLang="zh-CN" sz="2400" b="1" dirty="0">
                <a:sym typeface="Wingdings" panose="05000000000000000000" pitchFamily="2" charset="2"/>
              </a:rPr>
              <a:t>α</a:t>
            </a:r>
            <a:r>
              <a:rPr lang="zh-CN" altLang="en-US" sz="2400" b="1" dirty="0">
                <a:sym typeface="Wingdings" panose="05000000000000000000" pitchFamily="2" charset="2"/>
              </a:rPr>
              <a:t>逆序推入栈中），并输出文法规则编号。        （相当于进行了一次最左推导）</a:t>
            </a:r>
            <a:endParaRPr lang="zh-CN" altLang="en-US" sz="2400" b="1" dirty="0">
              <a:sym typeface="Wingdings" panose="05000000000000000000" pitchFamily="2" charset="2"/>
            </a:endParaRPr>
          </a:p>
          <a:p>
            <a:pPr lvl="1" eaLnBrk="1" hangingPunct="1">
              <a:lnSpc>
                <a:spcPct val="120000"/>
              </a:lnSpc>
            </a:pPr>
            <a:r>
              <a:rPr lang="en-US" altLang="zh-CN" sz="2400" b="1" dirty="0">
                <a:sym typeface="Wingdings" panose="05000000000000000000" pitchFamily="2" charset="2"/>
              </a:rPr>
              <a:t>M[X, a]</a:t>
            </a:r>
            <a:r>
              <a:rPr lang="zh-CN" altLang="en-US" sz="2400" b="1" dirty="0">
                <a:sym typeface="Wingdings" panose="05000000000000000000" pitchFamily="2" charset="2"/>
              </a:rPr>
              <a:t>无定义，则报错并转错误处理程序。</a:t>
            </a:r>
            <a:endParaRPr lang="zh-CN" altLang="en-US" sz="2400" b="1" dirty="0">
              <a:sym typeface="Wingdings" panose="05000000000000000000" pitchFamily="2" charset="2"/>
            </a:endParaRPr>
          </a:p>
          <a:p>
            <a:pPr lvl="1" eaLnBrk="1" hangingPunct="1">
              <a:lnSpc>
                <a:spcPct val="120000"/>
              </a:lnSpc>
            </a:pPr>
            <a:r>
              <a:rPr lang="zh-CN" altLang="en-US" sz="2400" b="1" dirty="0">
                <a:sym typeface="Wingdings" panose="05000000000000000000" pitchFamily="2" charset="2"/>
              </a:rPr>
              <a:t>均不读下一符号。</a:t>
            </a:r>
            <a:endParaRPr lang="en-US" altLang="zh-CN" sz="2400" b="1" dirty="0"/>
          </a:p>
          <a:p>
            <a:pPr eaLnBrk="1" hangingPunct="1">
              <a:lnSpc>
                <a:spcPct val="120000"/>
              </a:lnSpc>
              <a:buFont typeface="Wingdings" panose="05000000000000000000" pitchFamily="2" charset="2"/>
              <a:buNone/>
            </a:pPr>
            <a:r>
              <a:rPr lang="en-US" altLang="zh-CN" sz="2400" b="1" dirty="0"/>
              <a:t>2.</a:t>
            </a:r>
            <a:r>
              <a:rPr lang="zh-CN" altLang="en-US" sz="2400" b="1" dirty="0"/>
              <a:t>若栈顶符号</a:t>
            </a:r>
            <a:r>
              <a:rPr lang="en-US" altLang="zh-CN" sz="2400" b="1" dirty="0"/>
              <a:t>X</a:t>
            </a:r>
            <a:r>
              <a:rPr lang="zh-CN" altLang="en-US" sz="2400" b="1" dirty="0"/>
              <a:t>是一个终极符且</a:t>
            </a:r>
            <a:r>
              <a:rPr lang="en-US" altLang="zh-CN" sz="2400" b="1" dirty="0"/>
              <a:t>X=a</a:t>
            </a:r>
            <a:r>
              <a:rPr lang="zh-CN" altLang="en-US" sz="2400" b="1" dirty="0"/>
              <a:t>，则将栈顶符号弹出，并读下一个符号，若</a:t>
            </a:r>
            <a:r>
              <a:rPr lang="en-US" altLang="zh-CN" sz="2400" b="1" dirty="0"/>
              <a:t>X</a:t>
            </a:r>
            <a:r>
              <a:rPr lang="en-US" altLang="zh-CN" sz="2400" b="1" dirty="0">
                <a:latin typeface="华文细黑" panose="02010600040101010101" pitchFamily="2" charset="-122"/>
              </a:rPr>
              <a:t>∈V</a:t>
            </a:r>
            <a:r>
              <a:rPr lang="en-US" altLang="zh-CN" sz="2400" b="1" baseline="-25000" dirty="0">
                <a:latin typeface="华文细黑" panose="02010600040101010101" pitchFamily="2" charset="-122"/>
              </a:rPr>
              <a:t>T</a:t>
            </a:r>
            <a:r>
              <a:rPr lang="en-US" altLang="zh-CN" sz="2400" b="1" dirty="0">
                <a:latin typeface="华文细黑" panose="02010600040101010101" pitchFamily="2" charset="-122"/>
              </a:rPr>
              <a:t>,</a:t>
            </a:r>
            <a:r>
              <a:rPr lang="zh-CN" altLang="en-US" sz="2400" b="1" dirty="0">
                <a:latin typeface="华文细黑" panose="02010600040101010101" pitchFamily="2" charset="-122"/>
              </a:rPr>
              <a:t>且</a:t>
            </a:r>
            <a:r>
              <a:rPr lang="en-US" altLang="zh-CN" sz="2400" b="1" dirty="0" err="1">
                <a:latin typeface="华文细黑" panose="02010600040101010101" pitchFamily="2" charset="-122"/>
              </a:rPr>
              <a:t>X</a:t>
            </a:r>
            <a:r>
              <a:rPr lang="en-US" altLang="zh-CN" sz="2400" b="1" dirty="0" err="1"/>
              <a:t>≠a</a:t>
            </a:r>
            <a:r>
              <a:rPr lang="zh-CN" altLang="en-US" sz="2400" b="1" dirty="0"/>
              <a:t>，则报错。</a:t>
            </a:r>
            <a:endParaRPr lang="en-US" altLang="zh-CN" sz="2400" b="1" dirty="0"/>
          </a:p>
          <a:p>
            <a:pPr eaLnBrk="1" hangingPunct="1">
              <a:lnSpc>
                <a:spcPct val="120000"/>
              </a:lnSpc>
              <a:buFont typeface="Wingdings" panose="05000000000000000000" pitchFamily="2" charset="2"/>
              <a:buNone/>
            </a:pPr>
            <a:r>
              <a:rPr lang="en-US" altLang="zh-CN" sz="2400" b="1" dirty="0"/>
              <a:t>3.</a:t>
            </a:r>
            <a:r>
              <a:rPr lang="zh-CN" altLang="en-US" sz="2400" b="1" dirty="0"/>
              <a:t>若</a:t>
            </a:r>
            <a:r>
              <a:rPr lang="en-US" altLang="zh-CN" sz="2400" b="1" dirty="0"/>
              <a:t>X=“#”=a</a:t>
            </a:r>
            <a:r>
              <a:rPr lang="zh-CN" altLang="en-US" sz="2400" b="1" dirty="0"/>
              <a:t>，则分析器停机，输入串被接受。</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9171">
                                            <p:txEl>
                                              <p:pRg st="0" end="0"/>
                                            </p:txEl>
                                          </p:spTgt>
                                        </p:tgtEl>
                                        <p:attrNameLst>
                                          <p:attrName>style.visibility</p:attrName>
                                        </p:attrNameLst>
                                      </p:cBhvr>
                                      <p:to>
                                        <p:strVal val="visible"/>
                                      </p:to>
                                    </p:set>
                                    <p:animEffect transition="in" filter="fade">
                                      <p:cBhvr>
                                        <p:cTn id="7" dur="500"/>
                                        <p:tgtEl>
                                          <p:spTgt spid="519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9171">
                                            <p:txEl>
                                              <p:pRg st="1" end="1"/>
                                            </p:txEl>
                                          </p:spTgt>
                                        </p:tgtEl>
                                        <p:attrNameLst>
                                          <p:attrName>style.visibility</p:attrName>
                                        </p:attrNameLst>
                                      </p:cBhvr>
                                      <p:to>
                                        <p:strVal val="visible"/>
                                      </p:to>
                                    </p:set>
                                    <p:animEffect transition="in" filter="fade">
                                      <p:cBhvr>
                                        <p:cTn id="12" dur="500"/>
                                        <p:tgtEl>
                                          <p:spTgt spid="51917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19171">
                                            <p:txEl>
                                              <p:pRg st="2" end="2"/>
                                            </p:txEl>
                                          </p:spTgt>
                                        </p:tgtEl>
                                        <p:attrNameLst>
                                          <p:attrName>style.visibility</p:attrName>
                                        </p:attrNameLst>
                                      </p:cBhvr>
                                      <p:to>
                                        <p:strVal val="visible"/>
                                      </p:to>
                                    </p:set>
                                    <p:animEffect transition="in" filter="fade">
                                      <p:cBhvr>
                                        <p:cTn id="15" dur="500"/>
                                        <p:tgtEl>
                                          <p:spTgt spid="51917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19171">
                                            <p:txEl>
                                              <p:pRg st="3" end="3"/>
                                            </p:txEl>
                                          </p:spTgt>
                                        </p:tgtEl>
                                        <p:attrNameLst>
                                          <p:attrName>style.visibility</p:attrName>
                                        </p:attrNameLst>
                                      </p:cBhvr>
                                      <p:to>
                                        <p:strVal val="visible"/>
                                      </p:to>
                                    </p:set>
                                    <p:animEffect transition="in" filter="fade">
                                      <p:cBhvr>
                                        <p:cTn id="18" dur="500"/>
                                        <p:tgtEl>
                                          <p:spTgt spid="51917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9171">
                                            <p:txEl>
                                              <p:pRg st="4" end="4"/>
                                            </p:txEl>
                                          </p:spTgt>
                                        </p:tgtEl>
                                        <p:attrNameLst>
                                          <p:attrName>style.visibility</p:attrName>
                                        </p:attrNameLst>
                                      </p:cBhvr>
                                      <p:to>
                                        <p:strVal val="visible"/>
                                      </p:to>
                                    </p:set>
                                    <p:animEffect transition="in" filter="fade">
                                      <p:cBhvr>
                                        <p:cTn id="21" dur="500"/>
                                        <p:tgtEl>
                                          <p:spTgt spid="51917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19171">
                                            <p:txEl>
                                              <p:pRg st="5" end="5"/>
                                            </p:txEl>
                                          </p:spTgt>
                                        </p:tgtEl>
                                        <p:attrNameLst>
                                          <p:attrName>style.visibility</p:attrName>
                                        </p:attrNameLst>
                                      </p:cBhvr>
                                      <p:to>
                                        <p:strVal val="visible"/>
                                      </p:to>
                                    </p:set>
                                    <p:animEffect transition="in" filter="fade">
                                      <p:cBhvr>
                                        <p:cTn id="26" dur="500"/>
                                        <p:tgtEl>
                                          <p:spTgt spid="51917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19171">
                                            <p:txEl>
                                              <p:pRg st="6" end="6"/>
                                            </p:txEl>
                                          </p:spTgt>
                                        </p:tgtEl>
                                        <p:attrNameLst>
                                          <p:attrName>style.visibility</p:attrName>
                                        </p:attrNameLst>
                                      </p:cBhvr>
                                      <p:to>
                                        <p:strVal val="visible"/>
                                      </p:to>
                                    </p:set>
                                    <p:animEffect transition="in" filter="fade">
                                      <p:cBhvr>
                                        <p:cTn id="31" dur="500"/>
                                        <p:tgtEl>
                                          <p:spTgt spid="519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7"/>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6EF6FB5E-4F6B-4B10-894F-4846BB65A09F}"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graphicFrame>
        <p:nvGraphicFramePr>
          <p:cNvPr id="456764" name="Group 60"/>
          <p:cNvGraphicFramePr>
            <a:graphicFrameLocks noGrp="1"/>
          </p:cNvGraphicFramePr>
          <p:nvPr>
            <p:ph sz="quarter" idx="2"/>
          </p:nvPr>
        </p:nvGraphicFramePr>
        <p:xfrm>
          <a:off x="3635747" y="1845667"/>
          <a:ext cx="4038600" cy="503237"/>
        </p:xfrm>
        <a:graphic>
          <a:graphicData uri="http://schemas.openxmlformats.org/drawingml/2006/table">
            <a:tbl>
              <a:tblPr/>
              <a:tblGrid>
                <a:gridCol w="673100"/>
                <a:gridCol w="673100"/>
                <a:gridCol w="673100"/>
                <a:gridCol w="673100"/>
                <a:gridCol w="673100"/>
                <a:gridCol w="673100"/>
              </a:tblGrid>
              <a:tr h="503237">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b</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c</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c</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d</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56765" name="Group 61"/>
          <p:cNvGraphicFramePr>
            <a:graphicFrameLocks noGrp="1"/>
          </p:cNvGraphicFramePr>
          <p:nvPr>
            <p:ph sz="quarter" idx="3"/>
          </p:nvPr>
        </p:nvGraphicFramePr>
        <p:xfrm>
          <a:off x="2195885" y="2853729"/>
          <a:ext cx="569912" cy="1600218"/>
        </p:xfrm>
        <a:graphic>
          <a:graphicData uri="http://schemas.openxmlformats.org/drawingml/2006/table">
            <a:tbl>
              <a:tblPr/>
              <a:tblGrid>
                <a:gridCol w="569912"/>
              </a:tblGrid>
              <a:tr h="487617">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085">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S</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497">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6744" name="Rectangle 40"/>
          <p:cNvSpPr>
            <a:spLocks noChangeArrowheads="1"/>
          </p:cNvSpPr>
          <p:nvPr/>
        </p:nvSpPr>
        <p:spPr bwMode="auto">
          <a:xfrm>
            <a:off x="3562722" y="3069629"/>
            <a:ext cx="1368425" cy="647700"/>
          </a:xfrm>
          <a:prstGeom prst="rect">
            <a:avLst/>
          </a:prstGeom>
          <a:solidFill>
            <a:schemeClr val="bg1"/>
          </a:solidFill>
          <a:ln w="9525" algn="ctr">
            <a:solidFill>
              <a:schemeClr val="tx1"/>
            </a:solidFill>
            <a:miter lim="800000"/>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2000">
                <a:latin typeface="Times New Roman" panose="02020603050405020304" pitchFamily="18" charset="0"/>
              </a:rPr>
              <a:t>控制</a:t>
            </a:r>
            <a:endParaRPr kumimoji="0" lang="zh-CN" altLang="en-US" sz="2000">
              <a:latin typeface="Times New Roman" panose="02020603050405020304" pitchFamily="18" charset="0"/>
            </a:endParaRPr>
          </a:p>
          <a:p>
            <a:pPr algn="ctr">
              <a:spcBef>
                <a:spcPct val="0"/>
              </a:spcBef>
              <a:buClrTx/>
              <a:buSzTx/>
              <a:buFontTx/>
              <a:buNone/>
            </a:pPr>
            <a:r>
              <a:rPr kumimoji="0" lang="zh-CN" altLang="en-US" sz="2000">
                <a:latin typeface="Times New Roman" panose="02020603050405020304" pitchFamily="18" charset="0"/>
              </a:rPr>
              <a:t>（总控程序）</a:t>
            </a:r>
            <a:endParaRPr kumimoji="0" lang="zh-CN" altLang="en-US" sz="2000">
              <a:latin typeface="Times New Roman" panose="02020603050405020304" pitchFamily="18" charset="0"/>
            </a:endParaRPr>
          </a:p>
        </p:txBody>
      </p:sp>
      <p:sp>
        <p:nvSpPr>
          <p:cNvPr id="456746" name="Rectangle 42"/>
          <p:cNvSpPr>
            <a:spLocks noChangeArrowheads="1"/>
          </p:cNvSpPr>
          <p:nvPr/>
        </p:nvSpPr>
        <p:spPr bwMode="auto">
          <a:xfrm>
            <a:off x="3562722" y="4509492"/>
            <a:ext cx="1368425" cy="647700"/>
          </a:xfrm>
          <a:prstGeom prst="rect">
            <a:avLst/>
          </a:prstGeom>
          <a:solidFill>
            <a:schemeClr val="bg1"/>
          </a:solidFill>
          <a:ln w="9525" algn="ctr">
            <a:solidFill>
              <a:schemeClr val="tx1"/>
            </a:solidFill>
            <a:miter lim="800000"/>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2000">
                <a:latin typeface="Times New Roman" panose="02020603050405020304" pitchFamily="18" charset="0"/>
              </a:rPr>
              <a:t>预测分析表</a:t>
            </a:r>
            <a:endParaRPr kumimoji="0" lang="zh-CN" altLang="en-US" sz="2000">
              <a:latin typeface="Times New Roman" panose="02020603050405020304" pitchFamily="18" charset="0"/>
            </a:endParaRPr>
          </a:p>
        </p:txBody>
      </p:sp>
      <p:sp>
        <p:nvSpPr>
          <p:cNvPr id="456747" name="Rectangle 43"/>
          <p:cNvSpPr>
            <a:spLocks noChangeArrowheads="1"/>
          </p:cNvSpPr>
          <p:nvPr/>
        </p:nvSpPr>
        <p:spPr bwMode="auto">
          <a:xfrm>
            <a:off x="7020297" y="3142654"/>
            <a:ext cx="1368425" cy="503238"/>
          </a:xfrm>
          <a:prstGeom prst="rect">
            <a:avLst/>
          </a:prstGeom>
          <a:solidFill>
            <a:schemeClr val="bg1"/>
          </a:solidFill>
          <a:ln w="9525" algn="ctr">
            <a:solidFill>
              <a:schemeClr val="tx1"/>
            </a:solidFill>
            <a:miter lim="800000"/>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dirty="0">
                <a:latin typeface="Times New Roman" panose="02020603050405020304" pitchFamily="18" charset="0"/>
              </a:rPr>
              <a:t>1               </a:t>
            </a:r>
            <a:endParaRPr kumimoji="0" lang="en-US" altLang="zh-CN" sz="2000" dirty="0">
              <a:latin typeface="Times New Roman" panose="02020603050405020304" pitchFamily="18" charset="0"/>
            </a:endParaRPr>
          </a:p>
        </p:txBody>
      </p:sp>
      <p:sp>
        <p:nvSpPr>
          <p:cNvPr id="456748" name="Line 44"/>
          <p:cNvSpPr>
            <a:spLocks noChangeShapeType="1"/>
          </p:cNvSpPr>
          <p:nvPr/>
        </p:nvSpPr>
        <p:spPr bwMode="auto">
          <a:xfrm flipV="1">
            <a:off x="3994348" y="2348904"/>
            <a:ext cx="1588" cy="72072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6749" name="Line 45"/>
          <p:cNvSpPr>
            <a:spLocks noChangeShapeType="1"/>
          </p:cNvSpPr>
          <p:nvPr/>
        </p:nvSpPr>
        <p:spPr bwMode="auto">
          <a:xfrm>
            <a:off x="4931147" y="3429992"/>
            <a:ext cx="2089150" cy="158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6750" name="Line 46"/>
          <p:cNvSpPr>
            <a:spLocks noChangeShapeType="1"/>
          </p:cNvSpPr>
          <p:nvPr/>
        </p:nvSpPr>
        <p:spPr bwMode="auto">
          <a:xfrm>
            <a:off x="4212010" y="3718917"/>
            <a:ext cx="1587" cy="79216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6751" name="Line 47"/>
          <p:cNvSpPr>
            <a:spLocks noChangeShapeType="1"/>
          </p:cNvSpPr>
          <p:nvPr/>
        </p:nvSpPr>
        <p:spPr bwMode="auto">
          <a:xfrm flipH="1">
            <a:off x="2770560" y="3501008"/>
            <a:ext cx="792162" cy="15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6757" name="AutoShape 53"/>
          <p:cNvSpPr>
            <a:spLocks noChangeArrowheads="1"/>
          </p:cNvSpPr>
          <p:nvPr/>
        </p:nvSpPr>
        <p:spPr bwMode="auto">
          <a:xfrm>
            <a:off x="611560" y="1124942"/>
            <a:ext cx="1476375" cy="609600"/>
          </a:xfrm>
          <a:prstGeom prst="wedgeRoundRectCallout">
            <a:avLst>
              <a:gd name="adj1" fmla="val 129139"/>
              <a:gd name="adj2" fmla="val 44009"/>
              <a:gd name="adj3" fmla="val 16667"/>
            </a:avLst>
          </a:prstGeom>
          <a:solidFill>
            <a:srgbClr val="CCECFF"/>
          </a:solidFill>
          <a:ln w="9525" algn="ctr">
            <a:solidFill>
              <a:schemeClr val="tx1"/>
            </a:solidFill>
            <a:miter lim="800000"/>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1800" dirty="0">
                <a:latin typeface="+mn-ea"/>
                <a:ea typeface="+mn-ea"/>
              </a:rPr>
              <a:t>预测分析器</a:t>
            </a:r>
            <a:endParaRPr kumimoji="0" lang="zh-CN" altLang="en-US" sz="1800" dirty="0">
              <a:latin typeface="+mn-ea"/>
              <a:ea typeface="+mn-ea"/>
            </a:endParaRPr>
          </a:p>
        </p:txBody>
      </p:sp>
      <p:sp>
        <p:nvSpPr>
          <p:cNvPr id="6" name="文本框 5"/>
          <p:cNvSpPr txBox="1"/>
          <p:nvPr/>
        </p:nvSpPr>
        <p:spPr>
          <a:xfrm flipH="1">
            <a:off x="6876256" y="260648"/>
            <a:ext cx="1804989" cy="1323439"/>
          </a:xfrm>
          <a:prstGeom prst="rect">
            <a:avLst/>
          </a:prstGeom>
          <a:noFill/>
        </p:spPr>
        <p:txBody>
          <a:bodyPr wrap="square" rtlCol="0">
            <a:spAutoFit/>
          </a:bodyPr>
          <a:lstStyle/>
          <a:p>
            <a:pPr marL="457200" indent="-457200">
              <a:buAutoNum type="arabicParenBoth"/>
            </a:pPr>
            <a:r>
              <a:rPr kumimoji="0" lang="en-US" altLang="zh-CN" sz="2000" dirty="0" err="1">
                <a:solidFill>
                  <a:srgbClr val="C00000"/>
                </a:solidFill>
                <a:latin typeface="Times New Roman" panose="02020603050405020304" pitchFamily="18" charset="0"/>
                <a:sym typeface="Wingdings" panose="05000000000000000000" pitchFamily="2" charset="2"/>
              </a:rPr>
              <a:t>SaS</a:t>
            </a:r>
            <a:r>
              <a:rPr kumimoji="0" lang="en-US" altLang="zh-CN" sz="2000" dirty="0">
                <a:solidFill>
                  <a:srgbClr val="C00000"/>
                </a:solidFill>
                <a:latin typeface="Times New Roman" panose="02020603050405020304" pitchFamily="18" charset="0"/>
                <a:sym typeface="Wingdings" panose="05000000000000000000" pitchFamily="2" charset="2"/>
              </a:rPr>
              <a:t> </a:t>
            </a:r>
            <a:endParaRPr kumimoji="0" lang="en-US" altLang="zh-CN" sz="2000" dirty="0">
              <a:solidFill>
                <a:srgbClr val="C00000"/>
              </a:solidFill>
              <a:latin typeface="Times New Roman" panose="02020603050405020304" pitchFamily="18" charset="0"/>
              <a:sym typeface="Wingdings" panose="05000000000000000000" pitchFamily="2" charset="2"/>
            </a:endParaRPr>
          </a:p>
          <a:p>
            <a:r>
              <a:rPr kumimoji="0" lang="en-US" altLang="zh-CN" sz="2000" dirty="0">
                <a:solidFill>
                  <a:schemeClr val="tx1"/>
                </a:solidFill>
                <a:latin typeface="Times New Roman" panose="02020603050405020304" pitchFamily="18" charset="0"/>
                <a:sym typeface="Wingdings" panose="05000000000000000000" pitchFamily="2" charset="2"/>
              </a:rPr>
              <a:t>(2)  S </a:t>
            </a:r>
            <a:r>
              <a:rPr kumimoji="0" lang="en-US" altLang="zh-CN" sz="2000" dirty="0" err="1">
                <a:solidFill>
                  <a:schemeClr val="tx1"/>
                </a:solidFill>
                <a:latin typeface="Times New Roman" panose="02020603050405020304" pitchFamily="18" charset="0"/>
                <a:sym typeface="Wingdings" panose="05000000000000000000" pitchFamily="2" charset="2"/>
              </a:rPr>
              <a:t>bA</a:t>
            </a:r>
            <a:endParaRPr kumimoji="0" lang="en-US" altLang="zh-CN" sz="2000" dirty="0">
              <a:solidFill>
                <a:schemeClr val="tx1"/>
              </a:solidFill>
              <a:latin typeface="Times New Roman" panose="02020603050405020304" pitchFamily="18" charset="0"/>
              <a:sym typeface="Wingdings" panose="05000000000000000000" pitchFamily="2" charset="2"/>
            </a:endParaRPr>
          </a:p>
          <a:p>
            <a:r>
              <a:rPr kumimoji="0" lang="en-US" altLang="zh-CN" sz="2000" dirty="0">
                <a:solidFill>
                  <a:schemeClr val="tx1"/>
                </a:solidFill>
                <a:latin typeface="Times New Roman" panose="02020603050405020304" pitchFamily="18" charset="0"/>
                <a:sym typeface="Wingdings" panose="05000000000000000000" pitchFamily="2" charset="2"/>
              </a:rPr>
              <a:t>(3)  </a:t>
            </a:r>
            <a:r>
              <a:rPr kumimoji="0" lang="en-US" altLang="zh-CN" sz="2000" dirty="0" err="1">
                <a:solidFill>
                  <a:schemeClr val="tx1"/>
                </a:solidFill>
                <a:latin typeface="Times New Roman" panose="02020603050405020304" pitchFamily="18" charset="0"/>
                <a:sym typeface="Wingdings" panose="05000000000000000000" pitchFamily="2" charset="2"/>
              </a:rPr>
              <a:t>Ad</a:t>
            </a:r>
            <a:r>
              <a:rPr kumimoji="0" lang="en-US" altLang="zh-CN" sz="2000" dirty="0">
                <a:solidFill>
                  <a:schemeClr val="tx1"/>
                </a:solidFill>
                <a:latin typeface="Times New Roman" panose="02020603050405020304" pitchFamily="18" charset="0"/>
                <a:sym typeface="Wingdings" panose="05000000000000000000" pitchFamily="2" charset="2"/>
              </a:rPr>
              <a:t>      (4)  </a:t>
            </a:r>
            <a:r>
              <a:rPr kumimoji="0" lang="en-US" altLang="zh-CN" sz="2000" dirty="0" err="1">
                <a:solidFill>
                  <a:schemeClr val="tx1"/>
                </a:solidFill>
                <a:latin typeface="Times New Roman" panose="02020603050405020304" pitchFamily="18" charset="0"/>
                <a:sym typeface="Wingdings" panose="05000000000000000000" pitchFamily="2" charset="2"/>
              </a:rPr>
              <a:t>AccA</a:t>
            </a:r>
            <a:endParaRPr lang="zh-CN" altLang="en-US" sz="2000" dirty="0">
              <a:solidFill>
                <a:schemeClr val="tx1"/>
              </a:solidFill>
            </a:endParaRPr>
          </a:p>
        </p:txBody>
      </p:sp>
      <p:sp>
        <p:nvSpPr>
          <p:cNvPr id="14" name="Text Box 58"/>
          <p:cNvSpPr txBox="1">
            <a:spLocks noChangeArrowheads="1"/>
          </p:cNvSpPr>
          <p:nvPr/>
        </p:nvSpPr>
        <p:spPr bwMode="auto">
          <a:xfrm>
            <a:off x="3491880" y="447277"/>
            <a:ext cx="2736304" cy="932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lnSpc>
                <a:spcPct val="130000"/>
              </a:lnSpc>
              <a:spcBef>
                <a:spcPct val="0"/>
              </a:spcBef>
              <a:buClrTx/>
              <a:buSzTx/>
              <a:buFontTx/>
              <a:buNone/>
            </a:pPr>
            <a:r>
              <a:rPr kumimoji="0" lang="zh-CN" altLang="en-US" sz="2400" dirty="0">
                <a:latin typeface="Times New Roman" panose="02020603050405020304" pitchFamily="18" charset="0"/>
              </a:rPr>
              <a:t>实   例   分   析  </a:t>
            </a:r>
            <a:endParaRPr kumimoji="0" lang="en-US" altLang="zh-CN" sz="2400" dirty="0">
              <a:latin typeface="Times New Roman" panose="02020603050405020304" pitchFamily="18" charset="0"/>
            </a:endParaRPr>
          </a:p>
          <a:p>
            <a:pPr algn="ctr">
              <a:lnSpc>
                <a:spcPct val="130000"/>
              </a:lnSpc>
              <a:spcBef>
                <a:spcPct val="0"/>
              </a:spcBef>
              <a:buClrTx/>
              <a:buSzTx/>
              <a:buFontTx/>
              <a:buNone/>
            </a:pPr>
            <a:r>
              <a:rPr kumimoji="0" lang="zh-CN" altLang="en-US" sz="2000" dirty="0">
                <a:latin typeface="Times New Roman" panose="02020603050405020304" pitchFamily="18" charset="0"/>
              </a:rPr>
              <a:t>分析输入串</a:t>
            </a:r>
            <a:r>
              <a:rPr kumimoji="0" lang="en-US" altLang="zh-CN" sz="2000" dirty="0">
                <a:latin typeface="Times New Roman" panose="02020603050405020304" pitchFamily="18" charset="0"/>
              </a:rPr>
              <a:t>:</a:t>
            </a:r>
            <a:r>
              <a:rPr kumimoji="0" lang="zh-CN" altLang="en-US" sz="2000" dirty="0">
                <a:latin typeface="Times New Roman" panose="02020603050405020304" pitchFamily="18" charset="0"/>
              </a:rPr>
              <a:t> </a:t>
            </a:r>
            <a:r>
              <a:rPr kumimoji="0" lang="en-US" altLang="zh-CN" sz="2000" dirty="0" err="1">
                <a:latin typeface="Times New Roman" panose="02020603050405020304" pitchFamily="18" charset="0"/>
              </a:rPr>
              <a:t>abccd</a:t>
            </a:r>
            <a:endParaRPr kumimoji="0" lang="en-US" altLang="zh-CN" sz="2000" dirty="0">
              <a:latin typeface="Times New Roman" panose="02020603050405020304" pitchFamily="18" charset="0"/>
            </a:endParaRPr>
          </a:p>
        </p:txBody>
      </p:sp>
      <p:sp>
        <p:nvSpPr>
          <p:cNvPr id="15" name="Text Box 57"/>
          <p:cNvSpPr txBox="1">
            <a:spLocks noChangeArrowheads="1"/>
          </p:cNvSpPr>
          <p:nvPr/>
        </p:nvSpPr>
        <p:spPr bwMode="auto">
          <a:xfrm>
            <a:off x="1259260" y="4867865"/>
            <a:ext cx="1657349" cy="401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nSpc>
                <a:spcPct val="130000"/>
              </a:lnSpc>
              <a:spcBef>
                <a:spcPct val="0"/>
              </a:spcBef>
              <a:buClrTx/>
              <a:buSzTx/>
              <a:buFontTx/>
              <a:buNone/>
            </a:pPr>
            <a:r>
              <a:rPr kumimoji="0" lang="zh-CN" altLang="en-US" sz="1800" dirty="0">
                <a:latin typeface="+mn-ea"/>
                <a:ea typeface="+mn-ea"/>
              </a:rPr>
              <a:t>初始：</a:t>
            </a:r>
            <a:r>
              <a:rPr kumimoji="0" lang="en-US" altLang="zh-CN" sz="1800" dirty="0">
                <a:latin typeface="+mn-ea"/>
                <a:ea typeface="+mn-ea"/>
              </a:rPr>
              <a:t># S</a:t>
            </a:r>
            <a:endParaRPr kumimoji="0" lang="en-US" altLang="zh-CN" sz="180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56757"/>
                                        </p:tgtEl>
                                        <p:attrNameLst>
                                          <p:attrName>style.visibility</p:attrName>
                                        </p:attrNameLst>
                                      </p:cBhvr>
                                      <p:to>
                                        <p:strVal val="visible"/>
                                      </p:to>
                                    </p:set>
                                    <p:animEffect transition="in" filter="wipe(up)">
                                      <p:cBhvr>
                                        <p:cTn id="7" dur="250"/>
                                        <p:tgtEl>
                                          <p:spTgt spid="456757"/>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56765"/>
                                        </p:tgtEl>
                                        <p:attrNameLst>
                                          <p:attrName>style.visibility</p:attrName>
                                        </p:attrNameLst>
                                      </p:cBhvr>
                                      <p:to>
                                        <p:strVal val="visible"/>
                                      </p:to>
                                    </p:set>
                                    <p:animEffect transition="in" filter="blinds(horizontal)">
                                      <p:cBhvr>
                                        <p:cTn id="11" dur="500"/>
                                        <p:tgtEl>
                                          <p:spTgt spid="45676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par>
                                <p:cTn id="16" presetID="3" presetClass="entr" presetSubtype="10" fill="hold" nodeType="withEffect">
                                  <p:stCondLst>
                                    <p:cond delay="0"/>
                                  </p:stCondLst>
                                  <p:childTnLst>
                                    <p:set>
                                      <p:cBhvr>
                                        <p:cTn id="17" dur="1" fill="hold">
                                          <p:stCondLst>
                                            <p:cond delay="0"/>
                                          </p:stCondLst>
                                        </p:cTn>
                                        <p:tgtEl>
                                          <p:spTgt spid="456751"/>
                                        </p:tgtEl>
                                        <p:attrNameLst>
                                          <p:attrName>style.visibility</p:attrName>
                                        </p:attrNameLst>
                                      </p:cBhvr>
                                      <p:to>
                                        <p:strVal val="visible"/>
                                      </p:to>
                                    </p:set>
                                    <p:animEffect transition="in" filter="blinds(horizontal)">
                                      <p:cBhvr>
                                        <p:cTn id="18" dur="500"/>
                                        <p:tgtEl>
                                          <p:spTgt spid="45675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56744"/>
                                        </p:tgtEl>
                                        <p:attrNameLst>
                                          <p:attrName>style.visibility</p:attrName>
                                        </p:attrNameLst>
                                      </p:cBhvr>
                                      <p:to>
                                        <p:strVal val="visible"/>
                                      </p:to>
                                    </p:set>
                                    <p:animEffect transition="in" filter="blinds(horizontal)">
                                      <p:cBhvr>
                                        <p:cTn id="21" dur="500"/>
                                        <p:tgtEl>
                                          <p:spTgt spid="456744"/>
                                        </p:tgtEl>
                                      </p:cBhvr>
                                    </p:animEffect>
                                  </p:childTnLst>
                                </p:cTn>
                              </p:par>
                              <p:par>
                                <p:cTn id="22" presetID="3" presetClass="entr" presetSubtype="10" fill="hold" nodeType="withEffect">
                                  <p:stCondLst>
                                    <p:cond delay="0"/>
                                  </p:stCondLst>
                                  <p:childTnLst>
                                    <p:set>
                                      <p:cBhvr>
                                        <p:cTn id="23" dur="1" fill="hold">
                                          <p:stCondLst>
                                            <p:cond delay="0"/>
                                          </p:stCondLst>
                                        </p:cTn>
                                        <p:tgtEl>
                                          <p:spTgt spid="456748"/>
                                        </p:tgtEl>
                                        <p:attrNameLst>
                                          <p:attrName>style.visibility</p:attrName>
                                        </p:attrNameLst>
                                      </p:cBhvr>
                                      <p:to>
                                        <p:strVal val="visible"/>
                                      </p:to>
                                    </p:set>
                                    <p:animEffect transition="in" filter="blinds(horizontal)">
                                      <p:cBhvr>
                                        <p:cTn id="24" dur="500"/>
                                        <p:tgtEl>
                                          <p:spTgt spid="456748"/>
                                        </p:tgtEl>
                                      </p:cBhvr>
                                    </p:animEffect>
                                  </p:childTnLst>
                                </p:cTn>
                              </p:par>
                              <p:par>
                                <p:cTn id="25" presetID="3" presetClass="entr" presetSubtype="10" fill="hold" nodeType="withEffect">
                                  <p:stCondLst>
                                    <p:cond delay="0"/>
                                  </p:stCondLst>
                                  <p:childTnLst>
                                    <p:set>
                                      <p:cBhvr>
                                        <p:cTn id="26" dur="1" fill="hold">
                                          <p:stCondLst>
                                            <p:cond delay="0"/>
                                          </p:stCondLst>
                                        </p:cTn>
                                        <p:tgtEl>
                                          <p:spTgt spid="456764"/>
                                        </p:tgtEl>
                                        <p:attrNameLst>
                                          <p:attrName>style.visibility</p:attrName>
                                        </p:attrNameLst>
                                      </p:cBhvr>
                                      <p:to>
                                        <p:strVal val="visible"/>
                                      </p:to>
                                    </p:set>
                                    <p:animEffect transition="in" filter="blinds(horizontal)">
                                      <p:cBhvr>
                                        <p:cTn id="27" dur="500"/>
                                        <p:tgtEl>
                                          <p:spTgt spid="456764"/>
                                        </p:tgtEl>
                                      </p:cBhvr>
                                    </p:animEffect>
                                  </p:childTnLst>
                                </p:cTn>
                              </p:par>
                              <p:par>
                                <p:cTn id="28" presetID="3" presetClass="entr" presetSubtype="10" fill="hold" nodeType="withEffect">
                                  <p:stCondLst>
                                    <p:cond delay="0"/>
                                  </p:stCondLst>
                                  <p:childTnLst>
                                    <p:set>
                                      <p:cBhvr>
                                        <p:cTn id="29" dur="1" fill="hold">
                                          <p:stCondLst>
                                            <p:cond delay="0"/>
                                          </p:stCondLst>
                                        </p:cTn>
                                        <p:tgtEl>
                                          <p:spTgt spid="456749"/>
                                        </p:tgtEl>
                                        <p:attrNameLst>
                                          <p:attrName>style.visibility</p:attrName>
                                        </p:attrNameLst>
                                      </p:cBhvr>
                                      <p:to>
                                        <p:strVal val="visible"/>
                                      </p:to>
                                    </p:set>
                                    <p:animEffect transition="in" filter="blinds(horizontal)">
                                      <p:cBhvr>
                                        <p:cTn id="30" dur="500"/>
                                        <p:tgtEl>
                                          <p:spTgt spid="45674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56747"/>
                                        </p:tgtEl>
                                        <p:attrNameLst>
                                          <p:attrName>style.visibility</p:attrName>
                                        </p:attrNameLst>
                                      </p:cBhvr>
                                      <p:to>
                                        <p:strVal val="visible"/>
                                      </p:to>
                                    </p:set>
                                    <p:animEffect transition="in" filter="blinds(horizontal)">
                                      <p:cBhvr>
                                        <p:cTn id="33" dur="500"/>
                                        <p:tgtEl>
                                          <p:spTgt spid="456747"/>
                                        </p:tgtEl>
                                      </p:cBhvr>
                                    </p:animEffect>
                                  </p:childTnLst>
                                </p:cTn>
                              </p:par>
                              <p:par>
                                <p:cTn id="34" presetID="3" presetClass="entr" presetSubtype="10" fill="hold" nodeType="withEffect">
                                  <p:stCondLst>
                                    <p:cond delay="0"/>
                                  </p:stCondLst>
                                  <p:childTnLst>
                                    <p:set>
                                      <p:cBhvr>
                                        <p:cTn id="35" dur="1" fill="hold">
                                          <p:stCondLst>
                                            <p:cond delay="0"/>
                                          </p:stCondLst>
                                        </p:cTn>
                                        <p:tgtEl>
                                          <p:spTgt spid="456750"/>
                                        </p:tgtEl>
                                        <p:attrNameLst>
                                          <p:attrName>style.visibility</p:attrName>
                                        </p:attrNameLst>
                                      </p:cBhvr>
                                      <p:to>
                                        <p:strVal val="visible"/>
                                      </p:to>
                                    </p:set>
                                    <p:animEffect transition="in" filter="blinds(horizontal)">
                                      <p:cBhvr>
                                        <p:cTn id="36" dur="500"/>
                                        <p:tgtEl>
                                          <p:spTgt spid="456750"/>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56746"/>
                                        </p:tgtEl>
                                        <p:attrNameLst>
                                          <p:attrName>style.visibility</p:attrName>
                                        </p:attrNameLst>
                                      </p:cBhvr>
                                      <p:to>
                                        <p:strVal val="visible"/>
                                      </p:to>
                                    </p:set>
                                    <p:animEffect transition="in" filter="blinds(horizontal)">
                                      <p:cBhvr>
                                        <p:cTn id="39" dur="500"/>
                                        <p:tgtEl>
                                          <p:spTgt spid="456746"/>
                                        </p:tgtEl>
                                      </p:cBhvr>
                                    </p:animEffect>
                                  </p:childTnLst>
                                </p:cTn>
                              </p:par>
                            </p:childTnLst>
                          </p:cTn>
                        </p:par>
                      </p:childTnLst>
                    </p:cTn>
                  </p:par>
                  <p:par>
                    <p:cTn id="40" fill="hold">
                      <p:stCondLst>
                        <p:cond delay="indefinite"/>
                      </p:stCondLst>
                      <p:childTnLst>
                        <p:par>
                          <p:cTn id="41" fill="hold">
                            <p:stCondLst>
                              <p:cond delay="0"/>
                            </p:stCondLst>
                            <p:childTnLst>
                              <p:par>
                                <p:cTn id="42" presetID="26" presetClass="emph" presetSubtype="0" fill="hold" nodeType="clickEffect">
                                  <p:stCondLst>
                                    <p:cond delay="0"/>
                                  </p:stCondLst>
                                  <p:childTnLst>
                                    <p:animEffect transition="out" filter="fade">
                                      <p:cBhvr>
                                        <p:cTn id="43" dur="500" tmFilter="0, 0; .2, .5; .8, .5; 1, 0"/>
                                        <p:tgtEl>
                                          <p:spTgt spid="6">
                                            <p:txEl>
                                              <p:pRg st="0" end="0"/>
                                            </p:txEl>
                                          </p:spTgt>
                                        </p:tgtEl>
                                      </p:cBhvr>
                                    </p:animEffect>
                                    <p:animScale>
                                      <p:cBhvr>
                                        <p:cTn id="44" dur="250" autoRev="1" fill="hold"/>
                                        <p:tgtEl>
                                          <p:spTgt spid="6">
                                            <p:txEl>
                                              <p:pRg st="0" end="0"/>
                                            </p:txEl>
                                          </p:spTgt>
                                        </p:tgtEl>
                                      </p:cBhvr>
                                      <p:by x="105000" y="105000"/>
                                    </p:animScale>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5674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44" grpId="0" animBg="1"/>
      <p:bldP spid="456746" grpId="0" animBg="1"/>
      <p:bldP spid="456747" grpId="0" animBg="1"/>
      <p:bldP spid="456757" grpId="0" animBg="1"/>
      <p:bldP spid="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7"/>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6EF6FB5E-4F6B-4B10-894F-4846BB65A09F}"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graphicFrame>
        <p:nvGraphicFramePr>
          <p:cNvPr id="39" name="Group 60"/>
          <p:cNvGraphicFramePr>
            <a:graphicFrameLocks noGrp="1"/>
          </p:cNvGraphicFramePr>
          <p:nvPr>
            <p:ph sz="quarter" idx="2"/>
          </p:nvPr>
        </p:nvGraphicFramePr>
        <p:xfrm>
          <a:off x="3635747" y="1845667"/>
          <a:ext cx="4038600" cy="503237"/>
        </p:xfrm>
        <a:graphic>
          <a:graphicData uri="http://schemas.openxmlformats.org/drawingml/2006/table">
            <a:tbl>
              <a:tblPr/>
              <a:tblGrid>
                <a:gridCol w="673100"/>
                <a:gridCol w="673100"/>
                <a:gridCol w="673100"/>
                <a:gridCol w="673100"/>
                <a:gridCol w="673100"/>
                <a:gridCol w="673100"/>
              </a:tblGrid>
              <a:tr h="503237">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b</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c</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c</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d</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0" name="Group 61"/>
          <p:cNvGraphicFramePr>
            <a:graphicFrameLocks noGrp="1"/>
          </p:cNvGraphicFramePr>
          <p:nvPr>
            <p:ph sz="quarter" idx="3"/>
          </p:nvPr>
        </p:nvGraphicFramePr>
        <p:xfrm>
          <a:off x="2195885" y="2853729"/>
          <a:ext cx="569912" cy="1600218"/>
        </p:xfrm>
        <a:graphic>
          <a:graphicData uri="http://schemas.openxmlformats.org/drawingml/2006/table">
            <a:tbl>
              <a:tblPr/>
              <a:tblGrid>
                <a:gridCol w="569912"/>
              </a:tblGrid>
              <a:tr h="487617">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a:t>
                      </a:r>
                      <a:endParaRPr kumimoji="0" lang="zh-CN" altLang="en-US"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085">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S</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497">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 name="Rectangle 40"/>
          <p:cNvSpPr>
            <a:spLocks noChangeArrowheads="1"/>
          </p:cNvSpPr>
          <p:nvPr/>
        </p:nvSpPr>
        <p:spPr bwMode="auto">
          <a:xfrm>
            <a:off x="3562722" y="3069629"/>
            <a:ext cx="1368425" cy="647700"/>
          </a:xfrm>
          <a:prstGeom prst="rect">
            <a:avLst/>
          </a:prstGeom>
          <a:solidFill>
            <a:schemeClr val="bg1"/>
          </a:solidFill>
          <a:ln w="9525" algn="ctr">
            <a:solidFill>
              <a:schemeClr val="tx1"/>
            </a:solidFill>
            <a:miter lim="800000"/>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2000" dirty="0">
                <a:latin typeface="Times New Roman" panose="02020603050405020304" pitchFamily="18" charset="0"/>
              </a:rPr>
              <a:t>控制</a:t>
            </a:r>
            <a:endParaRPr kumimoji="0" lang="zh-CN" altLang="en-US" sz="2000" dirty="0">
              <a:latin typeface="Times New Roman" panose="02020603050405020304" pitchFamily="18" charset="0"/>
            </a:endParaRPr>
          </a:p>
          <a:p>
            <a:pPr algn="ctr">
              <a:spcBef>
                <a:spcPct val="0"/>
              </a:spcBef>
              <a:buClrTx/>
              <a:buSzTx/>
              <a:buFontTx/>
              <a:buNone/>
            </a:pPr>
            <a:r>
              <a:rPr kumimoji="0" lang="zh-CN" altLang="en-US" sz="2000" dirty="0">
                <a:latin typeface="Times New Roman" panose="02020603050405020304" pitchFamily="18" charset="0"/>
              </a:rPr>
              <a:t>（总控程序）</a:t>
            </a:r>
            <a:endParaRPr kumimoji="0" lang="zh-CN" altLang="en-US" sz="2000" dirty="0">
              <a:latin typeface="Times New Roman" panose="02020603050405020304" pitchFamily="18" charset="0"/>
            </a:endParaRPr>
          </a:p>
        </p:txBody>
      </p:sp>
      <p:sp>
        <p:nvSpPr>
          <p:cNvPr id="42" name="Rectangle 42"/>
          <p:cNvSpPr>
            <a:spLocks noChangeArrowheads="1"/>
          </p:cNvSpPr>
          <p:nvPr/>
        </p:nvSpPr>
        <p:spPr bwMode="auto">
          <a:xfrm>
            <a:off x="3562722" y="4509492"/>
            <a:ext cx="1368425" cy="647700"/>
          </a:xfrm>
          <a:prstGeom prst="rect">
            <a:avLst/>
          </a:prstGeom>
          <a:solidFill>
            <a:schemeClr val="bg1"/>
          </a:solidFill>
          <a:ln w="9525" algn="ctr">
            <a:solidFill>
              <a:schemeClr val="tx1"/>
            </a:solidFill>
            <a:miter lim="800000"/>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2000">
                <a:latin typeface="Times New Roman" panose="02020603050405020304" pitchFamily="18" charset="0"/>
              </a:rPr>
              <a:t>预测分析表</a:t>
            </a:r>
            <a:endParaRPr kumimoji="0" lang="zh-CN" altLang="en-US" sz="2000">
              <a:latin typeface="Times New Roman" panose="02020603050405020304" pitchFamily="18" charset="0"/>
            </a:endParaRPr>
          </a:p>
        </p:txBody>
      </p:sp>
      <p:sp>
        <p:nvSpPr>
          <p:cNvPr id="43" name="Rectangle 43"/>
          <p:cNvSpPr>
            <a:spLocks noChangeArrowheads="1"/>
          </p:cNvSpPr>
          <p:nvPr/>
        </p:nvSpPr>
        <p:spPr bwMode="auto">
          <a:xfrm>
            <a:off x="7020297" y="3142654"/>
            <a:ext cx="1368425" cy="503238"/>
          </a:xfrm>
          <a:prstGeom prst="rect">
            <a:avLst/>
          </a:prstGeom>
          <a:solidFill>
            <a:schemeClr val="bg1"/>
          </a:solidFill>
          <a:ln w="9525" algn="ctr">
            <a:solidFill>
              <a:schemeClr val="tx1"/>
            </a:solidFill>
            <a:miter lim="800000"/>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dirty="0">
                <a:latin typeface="Times New Roman" panose="02020603050405020304" pitchFamily="18" charset="0"/>
              </a:rPr>
              <a:t>1               </a:t>
            </a:r>
            <a:endParaRPr kumimoji="0" lang="en-US" altLang="zh-CN" sz="2000" dirty="0">
              <a:latin typeface="Times New Roman" panose="02020603050405020304" pitchFamily="18" charset="0"/>
            </a:endParaRPr>
          </a:p>
        </p:txBody>
      </p:sp>
      <p:sp>
        <p:nvSpPr>
          <p:cNvPr id="44" name="Line 44"/>
          <p:cNvSpPr>
            <a:spLocks noChangeShapeType="1"/>
          </p:cNvSpPr>
          <p:nvPr/>
        </p:nvSpPr>
        <p:spPr bwMode="auto">
          <a:xfrm flipV="1">
            <a:off x="3995663" y="2348903"/>
            <a:ext cx="273" cy="72072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 name="Line 45"/>
          <p:cNvSpPr>
            <a:spLocks noChangeShapeType="1"/>
          </p:cNvSpPr>
          <p:nvPr/>
        </p:nvSpPr>
        <p:spPr bwMode="auto">
          <a:xfrm>
            <a:off x="4931147" y="3429992"/>
            <a:ext cx="2089150" cy="158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 name="Line 46"/>
          <p:cNvSpPr>
            <a:spLocks noChangeShapeType="1"/>
          </p:cNvSpPr>
          <p:nvPr/>
        </p:nvSpPr>
        <p:spPr bwMode="auto">
          <a:xfrm>
            <a:off x="4212010" y="3718917"/>
            <a:ext cx="1587" cy="79216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7" name="Line 47"/>
          <p:cNvSpPr>
            <a:spLocks noChangeShapeType="1"/>
          </p:cNvSpPr>
          <p:nvPr/>
        </p:nvSpPr>
        <p:spPr bwMode="auto">
          <a:xfrm flipH="1" flipV="1">
            <a:off x="2765796" y="3142654"/>
            <a:ext cx="796925" cy="35810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8" name="AutoShape 53"/>
          <p:cNvSpPr>
            <a:spLocks noChangeArrowheads="1"/>
          </p:cNvSpPr>
          <p:nvPr/>
        </p:nvSpPr>
        <p:spPr bwMode="auto">
          <a:xfrm>
            <a:off x="611560" y="1124942"/>
            <a:ext cx="1476375" cy="609600"/>
          </a:xfrm>
          <a:prstGeom prst="wedgeRoundRectCallout">
            <a:avLst>
              <a:gd name="adj1" fmla="val 129139"/>
              <a:gd name="adj2" fmla="val 44009"/>
              <a:gd name="adj3" fmla="val 16667"/>
            </a:avLst>
          </a:prstGeom>
          <a:solidFill>
            <a:srgbClr val="CCECFF"/>
          </a:solidFill>
          <a:ln w="9525" algn="ctr">
            <a:solidFill>
              <a:schemeClr val="tx1"/>
            </a:solidFill>
            <a:miter lim="800000"/>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1800" dirty="0">
                <a:latin typeface="+mn-ea"/>
                <a:ea typeface="+mn-ea"/>
              </a:rPr>
              <a:t>预测分析器</a:t>
            </a:r>
            <a:endParaRPr kumimoji="0" lang="zh-CN" altLang="en-US" sz="1800" dirty="0">
              <a:latin typeface="+mn-ea"/>
              <a:ea typeface="+mn-ea"/>
            </a:endParaRPr>
          </a:p>
        </p:txBody>
      </p:sp>
      <p:sp>
        <p:nvSpPr>
          <p:cNvPr id="49" name="文本框 48"/>
          <p:cNvSpPr txBox="1"/>
          <p:nvPr/>
        </p:nvSpPr>
        <p:spPr>
          <a:xfrm flipH="1">
            <a:off x="6881810" y="256044"/>
            <a:ext cx="1804989" cy="1323439"/>
          </a:xfrm>
          <a:prstGeom prst="rect">
            <a:avLst/>
          </a:prstGeom>
          <a:noFill/>
        </p:spPr>
        <p:txBody>
          <a:bodyPr wrap="square" rtlCol="0">
            <a:spAutoFit/>
          </a:bodyPr>
          <a:lstStyle/>
          <a:p>
            <a:pPr marL="457200" indent="-457200">
              <a:buAutoNum type="arabicParenBoth"/>
            </a:pPr>
            <a:r>
              <a:rPr kumimoji="0" lang="en-US" altLang="zh-CN" sz="2000" dirty="0" err="1">
                <a:solidFill>
                  <a:srgbClr val="C00000"/>
                </a:solidFill>
                <a:latin typeface="Times New Roman" panose="02020603050405020304" pitchFamily="18" charset="0"/>
                <a:sym typeface="Wingdings" panose="05000000000000000000" pitchFamily="2" charset="2"/>
              </a:rPr>
              <a:t>SaS</a:t>
            </a:r>
            <a:r>
              <a:rPr kumimoji="0" lang="en-US" altLang="zh-CN" sz="2000" dirty="0">
                <a:solidFill>
                  <a:srgbClr val="C00000"/>
                </a:solidFill>
                <a:latin typeface="Times New Roman" panose="02020603050405020304" pitchFamily="18" charset="0"/>
                <a:sym typeface="Wingdings" panose="05000000000000000000" pitchFamily="2" charset="2"/>
              </a:rPr>
              <a:t> </a:t>
            </a:r>
            <a:endParaRPr kumimoji="0" lang="en-US" altLang="zh-CN" sz="2000" dirty="0">
              <a:solidFill>
                <a:srgbClr val="C00000"/>
              </a:solidFill>
              <a:latin typeface="Times New Roman" panose="02020603050405020304" pitchFamily="18" charset="0"/>
              <a:sym typeface="Wingdings" panose="05000000000000000000" pitchFamily="2" charset="2"/>
            </a:endParaRPr>
          </a:p>
          <a:p>
            <a:r>
              <a:rPr kumimoji="0" lang="en-US" altLang="zh-CN" sz="2000" dirty="0">
                <a:solidFill>
                  <a:schemeClr val="tx1"/>
                </a:solidFill>
                <a:latin typeface="Times New Roman" panose="02020603050405020304" pitchFamily="18" charset="0"/>
                <a:sym typeface="Wingdings" panose="05000000000000000000" pitchFamily="2" charset="2"/>
              </a:rPr>
              <a:t>(2)  S </a:t>
            </a:r>
            <a:r>
              <a:rPr kumimoji="0" lang="en-US" altLang="zh-CN" sz="2000" dirty="0" err="1">
                <a:solidFill>
                  <a:schemeClr val="tx1"/>
                </a:solidFill>
                <a:latin typeface="Times New Roman" panose="02020603050405020304" pitchFamily="18" charset="0"/>
                <a:sym typeface="Wingdings" panose="05000000000000000000" pitchFamily="2" charset="2"/>
              </a:rPr>
              <a:t>bA</a:t>
            </a:r>
            <a:endParaRPr kumimoji="0" lang="en-US" altLang="zh-CN" sz="2000" dirty="0">
              <a:solidFill>
                <a:schemeClr val="tx1"/>
              </a:solidFill>
              <a:latin typeface="Times New Roman" panose="02020603050405020304" pitchFamily="18" charset="0"/>
              <a:sym typeface="Wingdings" panose="05000000000000000000" pitchFamily="2" charset="2"/>
            </a:endParaRPr>
          </a:p>
          <a:p>
            <a:r>
              <a:rPr kumimoji="0" lang="en-US" altLang="zh-CN" sz="2000" dirty="0">
                <a:solidFill>
                  <a:schemeClr val="tx1"/>
                </a:solidFill>
                <a:latin typeface="Times New Roman" panose="02020603050405020304" pitchFamily="18" charset="0"/>
                <a:sym typeface="Wingdings" panose="05000000000000000000" pitchFamily="2" charset="2"/>
              </a:rPr>
              <a:t>(3)  </a:t>
            </a:r>
            <a:r>
              <a:rPr kumimoji="0" lang="en-US" altLang="zh-CN" sz="2000" dirty="0" err="1">
                <a:solidFill>
                  <a:schemeClr val="tx1"/>
                </a:solidFill>
                <a:latin typeface="Times New Roman" panose="02020603050405020304" pitchFamily="18" charset="0"/>
                <a:sym typeface="Wingdings" panose="05000000000000000000" pitchFamily="2" charset="2"/>
              </a:rPr>
              <a:t>Ad</a:t>
            </a:r>
            <a:r>
              <a:rPr kumimoji="0" lang="en-US" altLang="zh-CN" sz="2000" dirty="0">
                <a:solidFill>
                  <a:schemeClr val="tx1"/>
                </a:solidFill>
                <a:latin typeface="Times New Roman" panose="02020603050405020304" pitchFamily="18" charset="0"/>
                <a:sym typeface="Wingdings" panose="05000000000000000000" pitchFamily="2" charset="2"/>
              </a:rPr>
              <a:t>      (4)  </a:t>
            </a:r>
            <a:r>
              <a:rPr kumimoji="0" lang="en-US" altLang="zh-CN" sz="2000" dirty="0" err="1">
                <a:solidFill>
                  <a:schemeClr val="tx1"/>
                </a:solidFill>
                <a:latin typeface="Times New Roman" panose="02020603050405020304" pitchFamily="18" charset="0"/>
                <a:sym typeface="Wingdings" panose="05000000000000000000" pitchFamily="2" charset="2"/>
              </a:rPr>
              <a:t>AccA</a:t>
            </a:r>
            <a:endParaRPr lang="zh-CN" altLang="en-US" sz="2000" dirty="0">
              <a:solidFill>
                <a:schemeClr val="tx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7"/>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6EF6FB5E-4F6B-4B10-894F-4846BB65A09F}"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graphicFrame>
        <p:nvGraphicFramePr>
          <p:cNvPr id="39" name="Group 60"/>
          <p:cNvGraphicFramePr>
            <a:graphicFrameLocks noGrp="1"/>
          </p:cNvGraphicFramePr>
          <p:nvPr>
            <p:ph sz="quarter" idx="2"/>
          </p:nvPr>
        </p:nvGraphicFramePr>
        <p:xfrm>
          <a:off x="3635747" y="1845667"/>
          <a:ext cx="4038600" cy="503237"/>
        </p:xfrm>
        <a:graphic>
          <a:graphicData uri="http://schemas.openxmlformats.org/drawingml/2006/table">
            <a:tbl>
              <a:tblPr/>
              <a:tblGrid>
                <a:gridCol w="673100"/>
                <a:gridCol w="673100"/>
                <a:gridCol w="673100"/>
                <a:gridCol w="673100"/>
                <a:gridCol w="673100"/>
                <a:gridCol w="673100"/>
              </a:tblGrid>
              <a:tr h="503237">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b</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c</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c</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d</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0" name="Group 61"/>
          <p:cNvGraphicFramePr>
            <a:graphicFrameLocks noGrp="1"/>
          </p:cNvGraphicFramePr>
          <p:nvPr>
            <p:ph sz="quarter" idx="3"/>
          </p:nvPr>
        </p:nvGraphicFramePr>
        <p:xfrm>
          <a:off x="2195885" y="2853729"/>
          <a:ext cx="569912" cy="1600218"/>
        </p:xfrm>
        <a:graphic>
          <a:graphicData uri="http://schemas.openxmlformats.org/drawingml/2006/table">
            <a:tbl>
              <a:tblPr/>
              <a:tblGrid>
                <a:gridCol w="569912"/>
              </a:tblGrid>
              <a:tr h="487617">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085">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S</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497">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 name="Rectangle 40"/>
          <p:cNvSpPr>
            <a:spLocks noChangeArrowheads="1"/>
          </p:cNvSpPr>
          <p:nvPr/>
        </p:nvSpPr>
        <p:spPr bwMode="auto">
          <a:xfrm>
            <a:off x="3562722" y="3069629"/>
            <a:ext cx="1368425" cy="647700"/>
          </a:xfrm>
          <a:prstGeom prst="rect">
            <a:avLst/>
          </a:prstGeom>
          <a:solidFill>
            <a:schemeClr val="bg1"/>
          </a:solidFill>
          <a:ln w="9525" algn="ctr">
            <a:solidFill>
              <a:schemeClr val="tx1"/>
            </a:solidFill>
            <a:miter lim="800000"/>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2000" dirty="0">
                <a:latin typeface="Times New Roman" panose="02020603050405020304" pitchFamily="18" charset="0"/>
              </a:rPr>
              <a:t>控制</a:t>
            </a:r>
            <a:endParaRPr kumimoji="0" lang="zh-CN" altLang="en-US" sz="2000" dirty="0">
              <a:latin typeface="Times New Roman" panose="02020603050405020304" pitchFamily="18" charset="0"/>
            </a:endParaRPr>
          </a:p>
          <a:p>
            <a:pPr algn="ctr">
              <a:spcBef>
                <a:spcPct val="0"/>
              </a:spcBef>
              <a:buClrTx/>
              <a:buSzTx/>
              <a:buFontTx/>
              <a:buNone/>
            </a:pPr>
            <a:r>
              <a:rPr kumimoji="0" lang="zh-CN" altLang="en-US" sz="2000" dirty="0">
                <a:latin typeface="Times New Roman" panose="02020603050405020304" pitchFamily="18" charset="0"/>
              </a:rPr>
              <a:t>（总控程序）</a:t>
            </a:r>
            <a:endParaRPr kumimoji="0" lang="zh-CN" altLang="en-US" sz="2000" dirty="0">
              <a:latin typeface="Times New Roman" panose="02020603050405020304" pitchFamily="18" charset="0"/>
            </a:endParaRPr>
          </a:p>
        </p:txBody>
      </p:sp>
      <p:sp>
        <p:nvSpPr>
          <p:cNvPr id="42" name="Rectangle 42"/>
          <p:cNvSpPr>
            <a:spLocks noChangeArrowheads="1"/>
          </p:cNvSpPr>
          <p:nvPr/>
        </p:nvSpPr>
        <p:spPr bwMode="auto">
          <a:xfrm>
            <a:off x="3562722" y="4509492"/>
            <a:ext cx="1368425" cy="647700"/>
          </a:xfrm>
          <a:prstGeom prst="rect">
            <a:avLst/>
          </a:prstGeom>
          <a:solidFill>
            <a:schemeClr val="bg1"/>
          </a:solidFill>
          <a:ln w="9525" algn="ctr">
            <a:solidFill>
              <a:schemeClr val="tx1"/>
            </a:solidFill>
            <a:miter lim="800000"/>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2000">
                <a:latin typeface="Times New Roman" panose="02020603050405020304" pitchFamily="18" charset="0"/>
              </a:rPr>
              <a:t>预测分析表</a:t>
            </a:r>
            <a:endParaRPr kumimoji="0" lang="zh-CN" altLang="en-US" sz="2000">
              <a:latin typeface="Times New Roman" panose="02020603050405020304" pitchFamily="18" charset="0"/>
            </a:endParaRPr>
          </a:p>
        </p:txBody>
      </p:sp>
      <p:sp>
        <p:nvSpPr>
          <p:cNvPr id="43" name="Rectangle 43"/>
          <p:cNvSpPr>
            <a:spLocks noChangeArrowheads="1"/>
          </p:cNvSpPr>
          <p:nvPr/>
        </p:nvSpPr>
        <p:spPr bwMode="auto">
          <a:xfrm>
            <a:off x="7020297" y="3142654"/>
            <a:ext cx="1368425" cy="503238"/>
          </a:xfrm>
          <a:prstGeom prst="rect">
            <a:avLst/>
          </a:prstGeom>
          <a:solidFill>
            <a:schemeClr val="bg1"/>
          </a:solidFill>
          <a:ln w="9525" algn="ctr">
            <a:solidFill>
              <a:schemeClr val="tx1"/>
            </a:solidFill>
            <a:miter lim="800000"/>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dirty="0">
                <a:latin typeface="Times New Roman" panose="02020603050405020304" pitchFamily="18" charset="0"/>
              </a:rPr>
              <a:t>1               </a:t>
            </a:r>
            <a:endParaRPr kumimoji="0" lang="en-US" altLang="zh-CN" sz="2000" dirty="0">
              <a:latin typeface="Times New Roman" panose="02020603050405020304" pitchFamily="18" charset="0"/>
            </a:endParaRPr>
          </a:p>
        </p:txBody>
      </p:sp>
      <p:sp>
        <p:nvSpPr>
          <p:cNvPr id="44" name="Line 44"/>
          <p:cNvSpPr>
            <a:spLocks noChangeShapeType="1"/>
          </p:cNvSpPr>
          <p:nvPr/>
        </p:nvSpPr>
        <p:spPr bwMode="auto">
          <a:xfrm flipV="1">
            <a:off x="3995663" y="2348903"/>
            <a:ext cx="569912" cy="72072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 name="Line 45"/>
          <p:cNvSpPr>
            <a:spLocks noChangeShapeType="1"/>
          </p:cNvSpPr>
          <p:nvPr/>
        </p:nvSpPr>
        <p:spPr bwMode="auto">
          <a:xfrm>
            <a:off x="4931147" y="3429992"/>
            <a:ext cx="2089150" cy="158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 name="Line 46"/>
          <p:cNvSpPr>
            <a:spLocks noChangeShapeType="1"/>
          </p:cNvSpPr>
          <p:nvPr/>
        </p:nvSpPr>
        <p:spPr bwMode="auto">
          <a:xfrm>
            <a:off x="4212010" y="3718917"/>
            <a:ext cx="1587" cy="79216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7" name="Line 47"/>
          <p:cNvSpPr>
            <a:spLocks noChangeShapeType="1"/>
          </p:cNvSpPr>
          <p:nvPr/>
        </p:nvSpPr>
        <p:spPr bwMode="auto">
          <a:xfrm flipH="1">
            <a:off x="2765796" y="3500760"/>
            <a:ext cx="796923" cy="24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8" name="AutoShape 53"/>
          <p:cNvSpPr>
            <a:spLocks noChangeArrowheads="1"/>
          </p:cNvSpPr>
          <p:nvPr/>
        </p:nvSpPr>
        <p:spPr bwMode="auto">
          <a:xfrm>
            <a:off x="611560" y="1124942"/>
            <a:ext cx="1476375" cy="609600"/>
          </a:xfrm>
          <a:prstGeom prst="wedgeRoundRectCallout">
            <a:avLst>
              <a:gd name="adj1" fmla="val 129139"/>
              <a:gd name="adj2" fmla="val 44009"/>
              <a:gd name="adj3" fmla="val 16667"/>
            </a:avLst>
          </a:prstGeom>
          <a:solidFill>
            <a:srgbClr val="CCECFF"/>
          </a:solidFill>
          <a:ln w="9525" algn="ctr">
            <a:solidFill>
              <a:schemeClr val="tx1"/>
            </a:solidFill>
            <a:miter lim="800000"/>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1800" dirty="0">
                <a:latin typeface="+mn-ea"/>
                <a:ea typeface="+mn-ea"/>
              </a:rPr>
              <a:t>预测分析器</a:t>
            </a:r>
            <a:endParaRPr kumimoji="0" lang="zh-CN" altLang="en-US" sz="1800" dirty="0">
              <a:latin typeface="+mn-ea"/>
              <a:ea typeface="+mn-ea"/>
            </a:endParaRPr>
          </a:p>
        </p:txBody>
      </p:sp>
      <p:sp>
        <p:nvSpPr>
          <p:cNvPr id="49" name="文本框 48"/>
          <p:cNvSpPr txBox="1"/>
          <p:nvPr/>
        </p:nvSpPr>
        <p:spPr>
          <a:xfrm flipH="1">
            <a:off x="6881810" y="256044"/>
            <a:ext cx="1804989" cy="1323439"/>
          </a:xfrm>
          <a:prstGeom prst="rect">
            <a:avLst/>
          </a:prstGeom>
          <a:noFill/>
        </p:spPr>
        <p:txBody>
          <a:bodyPr wrap="square" rtlCol="0">
            <a:spAutoFit/>
          </a:bodyPr>
          <a:lstStyle/>
          <a:p>
            <a:pPr marL="457200" indent="-457200">
              <a:buAutoNum type="arabicParenBoth"/>
            </a:pPr>
            <a:r>
              <a:rPr kumimoji="0" lang="en-US" altLang="zh-CN" sz="2000" dirty="0" err="1">
                <a:solidFill>
                  <a:schemeClr val="tx1"/>
                </a:solidFill>
                <a:latin typeface="Times New Roman" panose="02020603050405020304" pitchFamily="18" charset="0"/>
                <a:sym typeface="Wingdings" panose="05000000000000000000" pitchFamily="2" charset="2"/>
              </a:rPr>
              <a:t>SaS</a:t>
            </a:r>
            <a:r>
              <a:rPr kumimoji="0" lang="en-US" altLang="zh-CN" sz="2000" dirty="0">
                <a:solidFill>
                  <a:schemeClr val="tx1"/>
                </a:solidFill>
                <a:latin typeface="Times New Roman" panose="02020603050405020304" pitchFamily="18" charset="0"/>
                <a:sym typeface="Wingdings" panose="05000000000000000000" pitchFamily="2" charset="2"/>
              </a:rPr>
              <a:t> </a:t>
            </a:r>
            <a:endParaRPr kumimoji="0" lang="en-US" altLang="zh-CN" sz="2000" dirty="0">
              <a:solidFill>
                <a:schemeClr val="tx1"/>
              </a:solidFill>
              <a:latin typeface="Times New Roman" panose="02020603050405020304" pitchFamily="18" charset="0"/>
              <a:sym typeface="Wingdings" panose="05000000000000000000" pitchFamily="2" charset="2"/>
            </a:endParaRPr>
          </a:p>
          <a:p>
            <a:r>
              <a:rPr kumimoji="0" lang="en-US" altLang="zh-CN" sz="2000" dirty="0">
                <a:solidFill>
                  <a:srgbClr val="C00000"/>
                </a:solidFill>
                <a:latin typeface="Times New Roman" panose="02020603050405020304" pitchFamily="18" charset="0"/>
                <a:sym typeface="Wingdings" panose="05000000000000000000" pitchFamily="2" charset="2"/>
              </a:rPr>
              <a:t>(2)  S </a:t>
            </a:r>
            <a:r>
              <a:rPr kumimoji="0" lang="en-US" altLang="zh-CN" sz="2000" dirty="0" err="1">
                <a:solidFill>
                  <a:srgbClr val="C00000"/>
                </a:solidFill>
                <a:latin typeface="Times New Roman" panose="02020603050405020304" pitchFamily="18" charset="0"/>
                <a:sym typeface="Wingdings" panose="05000000000000000000" pitchFamily="2" charset="2"/>
              </a:rPr>
              <a:t>bA</a:t>
            </a:r>
            <a:endParaRPr kumimoji="0" lang="en-US" altLang="zh-CN" sz="2000" dirty="0">
              <a:solidFill>
                <a:srgbClr val="C00000"/>
              </a:solidFill>
              <a:latin typeface="Times New Roman" panose="02020603050405020304" pitchFamily="18" charset="0"/>
              <a:sym typeface="Wingdings" panose="05000000000000000000" pitchFamily="2" charset="2"/>
            </a:endParaRPr>
          </a:p>
          <a:p>
            <a:r>
              <a:rPr kumimoji="0" lang="en-US" altLang="zh-CN" sz="2000" dirty="0">
                <a:solidFill>
                  <a:schemeClr val="tx1"/>
                </a:solidFill>
                <a:latin typeface="Times New Roman" panose="02020603050405020304" pitchFamily="18" charset="0"/>
                <a:sym typeface="Wingdings" panose="05000000000000000000" pitchFamily="2" charset="2"/>
              </a:rPr>
              <a:t>(3)  </a:t>
            </a:r>
            <a:r>
              <a:rPr kumimoji="0" lang="en-US" altLang="zh-CN" sz="2000" dirty="0" err="1">
                <a:solidFill>
                  <a:schemeClr val="tx1"/>
                </a:solidFill>
                <a:latin typeface="Times New Roman" panose="02020603050405020304" pitchFamily="18" charset="0"/>
                <a:sym typeface="Wingdings" panose="05000000000000000000" pitchFamily="2" charset="2"/>
              </a:rPr>
              <a:t>Ad</a:t>
            </a:r>
            <a:r>
              <a:rPr kumimoji="0" lang="en-US" altLang="zh-CN" sz="2000" dirty="0">
                <a:solidFill>
                  <a:schemeClr val="tx1"/>
                </a:solidFill>
                <a:latin typeface="Times New Roman" panose="02020603050405020304" pitchFamily="18" charset="0"/>
                <a:sym typeface="Wingdings" panose="05000000000000000000" pitchFamily="2" charset="2"/>
              </a:rPr>
              <a:t>      (4)  </a:t>
            </a:r>
            <a:r>
              <a:rPr kumimoji="0" lang="en-US" altLang="zh-CN" sz="2000" dirty="0" err="1">
                <a:solidFill>
                  <a:schemeClr val="tx1"/>
                </a:solidFill>
                <a:latin typeface="Times New Roman" panose="02020603050405020304" pitchFamily="18" charset="0"/>
                <a:sym typeface="Wingdings" panose="05000000000000000000" pitchFamily="2" charset="2"/>
              </a:rPr>
              <a:t>AccA</a:t>
            </a:r>
            <a:endParaRPr lang="zh-CN" alt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49">
                                            <p:txEl>
                                              <p:pRg st="1" end="1"/>
                                            </p:txEl>
                                          </p:spTgt>
                                        </p:tgtEl>
                                        <p:attrNameLst>
                                          <p:attrName>style.color</p:attrName>
                                        </p:attrNameLst>
                                      </p:cBhvr>
                                      <p:to>
                                        <a:schemeClr val="bg1"/>
                                      </p:to>
                                    </p:animClr>
                                    <p:animClr clrSpc="rgb" dir="cw">
                                      <p:cBhvr>
                                        <p:cTn id="7" dur="250" autoRev="1" fill="remove"/>
                                        <p:tgtEl>
                                          <p:spTgt spid="49">
                                            <p:txEl>
                                              <p:pRg st="1" end="1"/>
                                            </p:txEl>
                                          </p:spTgt>
                                        </p:tgtEl>
                                        <p:attrNameLst>
                                          <p:attrName>fillcolor</p:attrName>
                                        </p:attrNameLst>
                                      </p:cBhvr>
                                      <p:to>
                                        <a:schemeClr val="bg1"/>
                                      </p:to>
                                    </p:animClr>
                                    <p:set>
                                      <p:cBhvr>
                                        <p:cTn id="8" dur="250" autoRev="1" fill="remove"/>
                                        <p:tgtEl>
                                          <p:spTgt spid="49">
                                            <p:txEl>
                                              <p:pRg st="1" end="1"/>
                                            </p:txEl>
                                          </p:spTgt>
                                        </p:tgtEl>
                                        <p:attrNameLst>
                                          <p:attrName>fill.type</p:attrName>
                                        </p:attrNameLst>
                                      </p:cBhvr>
                                      <p:to>
                                        <p:strVal val="solid"/>
                                      </p:to>
                                    </p:set>
                                    <p:set>
                                      <p:cBhvr>
                                        <p:cTn id="9" dur="250" autoRev="1" fill="remove"/>
                                        <p:tgtEl>
                                          <p:spTgt spid="49">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7"/>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6EF6FB5E-4F6B-4B10-894F-4846BB65A09F}"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graphicFrame>
        <p:nvGraphicFramePr>
          <p:cNvPr id="28" name="Group 60"/>
          <p:cNvGraphicFramePr>
            <a:graphicFrameLocks noGrp="1"/>
          </p:cNvGraphicFramePr>
          <p:nvPr>
            <p:ph sz="quarter" idx="2"/>
          </p:nvPr>
        </p:nvGraphicFramePr>
        <p:xfrm>
          <a:off x="3635747" y="1845667"/>
          <a:ext cx="4038600" cy="503237"/>
        </p:xfrm>
        <a:graphic>
          <a:graphicData uri="http://schemas.openxmlformats.org/drawingml/2006/table">
            <a:tbl>
              <a:tblPr/>
              <a:tblGrid>
                <a:gridCol w="673100"/>
                <a:gridCol w="673100"/>
                <a:gridCol w="673100"/>
                <a:gridCol w="673100"/>
                <a:gridCol w="673100"/>
                <a:gridCol w="673100"/>
              </a:tblGrid>
              <a:tr h="503237">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b</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c</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c</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d</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 name="Rectangle 40"/>
          <p:cNvSpPr>
            <a:spLocks noChangeArrowheads="1"/>
          </p:cNvSpPr>
          <p:nvPr/>
        </p:nvSpPr>
        <p:spPr bwMode="auto">
          <a:xfrm>
            <a:off x="3562722" y="3069629"/>
            <a:ext cx="1368425" cy="647700"/>
          </a:xfrm>
          <a:prstGeom prst="rect">
            <a:avLst/>
          </a:prstGeom>
          <a:solidFill>
            <a:schemeClr val="bg1"/>
          </a:solidFill>
          <a:ln w="9525" algn="ctr">
            <a:solidFill>
              <a:schemeClr val="tx1"/>
            </a:solidFill>
            <a:miter lim="800000"/>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2000" dirty="0">
                <a:latin typeface="Times New Roman" panose="02020603050405020304" pitchFamily="18" charset="0"/>
              </a:rPr>
              <a:t>控制</a:t>
            </a:r>
            <a:endParaRPr kumimoji="0" lang="zh-CN" altLang="en-US" sz="2000" dirty="0">
              <a:latin typeface="Times New Roman" panose="02020603050405020304" pitchFamily="18" charset="0"/>
            </a:endParaRPr>
          </a:p>
          <a:p>
            <a:pPr algn="ctr">
              <a:spcBef>
                <a:spcPct val="0"/>
              </a:spcBef>
              <a:buClrTx/>
              <a:buSzTx/>
              <a:buFontTx/>
              <a:buNone/>
            </a:pPr>
            <a:r>
              <a:rPr kumimoji="0" lang="zh-CN" altLang="en-US" sz="2000" dirty="0">
                <a:latin typeface="Times New Roman" panose="02020603050405020304" pitchFamily="18" charset="0"/>
              </a:rPr>
              <a:t>（总控程序）</a:t>
            </a:r>
            <a:endParaRPr kumimoji="0" lang="zh-CN" altLang="en-US" sz="2000" dirty="0">
              <a:latin typeface="Times New Roman" panose="02020603050405020304" pitchFamily="18" charset="0"/>
            </a:endParaRPr>
          </a:p>
        </p:txBody>
      </p:sp>
      <p:sp>
        <p:nvSpPr>
          <p:cNvPr id="31" name="Rectangle 42"/>
          <p:cNvSpPr>
            <a:spLocks noChangeArrowheads="1"/>
          </p:cNvSpPr>
          <p:nvPr/>
        </p:nvSpPr>
        <p:spPr bwMode="auto">
          <a:xfrm>
            <a:off x="3562722" y="4509492"/>
            <a:ext cx="1368425" cy="647700"/>
          </a:xfrm>
          <a:prstGeom prst="rect">
            <a:avLst/>
          </a:prstGeom>
          <a:solidFill>
            <a:schemeClr val="bg1"/>
          </a:solidFill>
          <a:ln w="9525" algn="ctr">
            <a:solidFill>
              <a:schemeClr val="tx1"/>
            </a:solidFill>
            <a:miter lim="800000"/>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2000">
                <a:latin typeface="Times New Roman" panose="02020603050405020304" pitchFamily="18" charset="0"/>
              </a:rPr>
              <a:t>预测分析表</a:t>
            </a:r>
            <a:endParaRPr kumimoji="0" lang="zh-CN" altLang="en-US" sz="2000">
              <a:latin typeface="Times New Roman" panose="02020603050405020304" pitchFamily="18" charset="0"/>
            </a:endParaRPr>
          </a:p>
        </p:txBody>
      </p:sp>
      <p:sp>
        <p:nvSpPr>
          <p:cNvPr id="32" name="Rectangle 43"/>
          <p:cNvSpPr>
            <a:spLocks noChangeArrowheads="1"/>
          </p:cNvSpPr>
          <p:nvPr/>
        </p:nvSpPr>
        <p:spPr bwMode="auto">
          <a:xfrm>
            <a:off x="7020297" y="3142654"/>
            <a:ext cx="1368425" cy="503238"/>
          </a:xfrm>
          <a:prstGeom prst="rect">
            <a:avLst/>
          </a:prstGeom>
          <a:solidFill>
            <a:schemeClr val="bg1"/>
          </a:solidFill>
          <a:ln w="9525" algn="ctr">
            <a:solidFill>
              <a:schemeClr val="tx1"/>
            </a:solidFill>
            <a:miter lim="800000"/>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dirty="0">
                <a:latin typeface="Times New Roman" panose="02020603050405020304" pitchFamily="18" charset="0"/>
              </a:rPr>
              <a:t>1 2            </a:t>
            </a:r>
            <a:endParaRPr kumimoji="0" lang="en-US" altLang="zh-CN" sz="2000" dirty="0">
              <a:latin typeface="Times New Roman" panose="02020603050405020304" pitchFamily="18" charset="0"/>
            </a:endParaRPr>
          </a:p>
        </p:txBody>
      </p:sp>
      <p:sp>
        <p:nvSpPr>
          <p:cNvPr id="33" name="Line 44"/>
          <p:cNvSpPr>
            <a:spLocks noChangeShapeType="1"/>
          </p:cNvSpPr>
          <p:nvPr/>
        </p:nvSpPr>
        <p:spPr bwMode="auto">
          <a:xfrm flipV="1">
            <a:off x="3995663" y="2348903"/>
            <a:ext cx="576337" cy="72072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45"/>
          <p:cNvSpPr>
            <a:spLocks noChangeShapeType="1"/>
          </p:cNvSpPr>
          <p:nvPr/>
        </p:nvSpPr>
        <p:spPr bwMode="auto">
          <a:xfrm>
            <a:off x="4931147" y="3429992"/>
            <a:ext cx="2089150" cy="158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5" name="Line 46"/>
          <p:cNvSpPr>
            <a:spLocks noChangeShapeType="1"/>
          </p:cNvSpPr>
          <p:nvPr/>
        </p:nvSpPr>
        <p:spPr bwMode="auto">
          <a:xfrm>
            <a:off x="4212010" y="3718917"/>
            <a:ext cx="1587" cy="79216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6" name="Line 47"/>
          <p:cNvSpPr>
            <a:spLocks noChangeShapeType="1"/>
          </p:cNvSpPr>
          <p:nvPr/>
        </p:nvSpPr>
        <p:spPr bwMode="auto">
          <a:xfrm flipH="1" flipV="1">
            <a:off x="2765796" y="3142654"/>
            <a:ext cx="796925" cy="35810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 name="AutoShape 53"/>
          <p:cNvSpPr>
            <a:spLocks noChangeArrowheads="1"/>
          </p:cNvSpPr>
          <p:nvPr/>
        </p:nvSpPr>
        <p:spPr bwMode="auto">
          <a:xfrm>
            <a:off x="611560" y="1124942"/>
            <a:ext cx="1476375" cy="609600"/>
          </a:xfrm>
          <a:prstGeom prst="wedgeRoundRectCallout">
            <a:avLst>
              <a:gd name="adj1" fmla="val 129139"/>
              <a:gd name="adj2" fmla="val 44009"/>
              <a:gd name="adj3" fmla="val 16667"/>
            </a:avLst>
          </a:prstGeom>
          <a:solidFill>
            <a:srgbClr val="CCECFF"/>
          </a:solidFill>
          <a:ln w="9525" algn="ctr">
            <a:solidFill>
              <a:schemeClr val="tx1"/>
            </a:solidFill>
            <a:miter lim="800000"/>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1800" dirty="0">
                <a:latin typeface="+mn-ea"/>
                <a:ea typeface="+mn-ea"/>
              </a:rPr>
              <a:t>预测分析器</a:t>
            </a:r>
            <a:endParaRPr kumimoji="0" lang="zh-CN" altLang="en-US" sz="1800" dirty="0">
              <a:latin typeface="+mn-ea"/>
              <a:ea typeface="+mn-ea"/>
            </a:endParaRPr>
          </a:p>
        </p:txBody>
      </p:sp>
      <p:graphicFrame>
        <p:nvGraphicFramePr>
          <p:cNvPr id="49" name="Group 61"/>
          <p:cNvGraphicFramePr>
            <a:graphicFrameLocks noGrp="1"/>
          </p:cNvGraphicFramePr>
          <p:nvPr>
            <p:ph sz="quarter" idx="3"/>
          </p:nvPr>
        </p:nvGraphicFramePr>
        <p:xfrm>
          <a:off x="2195885" y="2853729"/>
          <a:ext cx="569912" cy="1600218"/>
        </p:xfrm>
        <a:graphic>
          <a:graphicData uri="http://schemas.openxmlformats.org/drawingml/2006/table">
            <a:tbl>
              <a:tblPr/>
              <a:tblGrid>
                <a:gridCol w="569912"/>
              </a:tblGrid>
              <a:tr h="487617">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b</a:t>
                      </a:r>
                      <a:endParaRPr kumimoji="0" lang="zh-CN" altLang="en-US"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085">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497">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 name="文本框 13"/>
          <p:cNvSpPr txBox="1"/>
          <p:nvPr/>
        </p:nvSpPr>
        <p:spPr>
          <a:xfrm flipH="1">
            <a:off x="6881810" y="256044"/>
            <a:ext cx="1804989" cy="1323439"/>
          </a:xfrm>
          <a:prstGeom prst="rect">
            <a:avLst/>
          </a:prstGeom>
          <a:noFill/>
        </p:spPr>
        <p:txBody>
          <a:bodyPr wrap="square" rtlCol="0">
            <a:spAutoFit/>
          </a:bodyPr>
          <a:lstStyle/>
          <a:p>
            <a:pPr marL="457200" indent="-457200">
              <a:buAutoNum type="arabicParenBoth"/>
            </a:pPr>
            <a:r>
              <a:rPr kumimoji="0" lang="en-US" altLang="zh-CN" sz="2000" dirty="0" err="1">
                <a:solidFill>
                  <a:schemeClr val="tx1"/>
                </a:solidFill>
                <a:latin typeface="Times New Roman" panose="02020603050405020304" pitchFamily="18" charset="0"/>
                <a:sym typeface="Wingdings" panose="05000000000000000000" pitchFamily="2" charset="2"/>
              </a:rPr>
              <a:t>SaS</a:t>
            </a:r>
            <a:r>
              <a:rPr kumimoji="0" lang="en-US" altLang="zh-CN" sz="2000" dirty="0">
                <a:solidFill>
                  <a:schemeClr val="tx1"/>
                </a:solidFill>
                <a:latin typeface="Times New Roman" panose="02020603050405020304" pitchFamily="18" charset="0"/>
                <a:sym typeface="Wingdings" panose="05000000000000000000" pitchFamily="2" charset="2"/>
              </a:rPr>
              <a:t> </a:t>
            </a:r>
            <a:endParaRPr kumimoji="0" lang="en-US" altLang="zh-CN" sz="2000" dirty="0">
              <a:solidFill>
                <a:schemeClr val="tx1"/>
              </a:solidFill>
              <a:latin typeface="Times New Roman" panose="02020603050405020304" pitchFamily="18" charset="0"/>
              <a:sym typeface="Wingdings" panose="05000000000000000000" pitchFamily="2" charset="2"/>
            </a:endParaRPr>
          </a:p>
          <a:p>
            <a:r>
              <a:rPr kumimoji="0" lang="en-US" altLang="zh-CN" sz="2000" dirty="0">
                <a:solidFill>
                  <a:srgbClr val="C00000"/>
                </a:solidFill>
                <a:latin typeface="Times New Roman" panose="02020603050405020304" pitchFamily="18" charset="0"/>
                <a:sym typeface="Wingdings" panose="05000000000000000000" pitchFamily="2" charset="2"/>
              </a:rPr>
              <a:t>(2)  S </a:t>
            </a:r>
            <a:r>
              <a:rPr kumimoji="0" lang="en-US" altLang="zh-CN" sz="2000" dirty="0" err="1">
                <a:solidFill>
                  <a:srgbClr val="C00000"/>
                </a:solidFill>
                <a:latin typeface="Times New Roman" panose="02020603050405020304" pitchFamily="18" charset="0"/>
                <a:sym typeface="Wingdings" panose="05000000000000000000" pitchFamily="2" charset="2"/>
              </a:rPr>
              <a:t>bA</a:t>
            </a:r>
            <a:endParaRPr kumimoji="0" lang="en-US" altLang="zh-CN" sz="2000" dirty="0">
              <a:solidFill>
                <a:srgbClr val="C00000"/>
              </a:solidFill>
              <a:latin typeface="Times New Roman" panose="02020603050405020304" pitchFamily="18" charset="0"/>
              <a:sym typeface="Wingdings" panose="05000000000000000000" pitchFamily="2" charset="2"/>
            </a:endParaRPr>
          </a:p>
          <a:p>
            <a:r>
              <a:rPr kumimoji="0" lang="en-US" altLang="zh-CN" sz="2000" dirty="0">
                <a:solidFill>
                  <a:schemeClr val="tx1"/>
                </a:solidFill>
                <a:latin typeface="Times New Roman" panose="02020603050405020304" pitchFamily="18" charset="0"/>
                <a:sym typeface="Wingdings" panose="05000000000000000000" pitchFamily="2" charset="2"/>
              </a:rPr>
              <a:t>(3)  </a:t>
            </a:r>
            <a:r>
              <a:rPr kumimoji="0" lang="en-US" altLang="zh-CN" sz="2000" dirty="0" err="1">
                <a:solidFill>
                  <a:schemeClr val="tx1"/>
                </a:solidFill>
                <a:latin typeface="Times New Roman" panose="02020603050405020304" pitchFamily="18" charset="0"/>
                <a:sym typeface="Wingdings" panose="05000000000000000000" pitchFamily="2" charset="2"/>
              </a:rPr>
              <a:t>Ad</a:t>
            </a:r>
            <a:r>
              <a:rPr kumimoji="0" lang="en-US" altLang="zh-CN" sz="2000" dirty="0">
                <a:solidFill>
                  <a:schemeClr val="tx1"/>
                </a:solidFill>
                <a:latin typeface="Times New Roman" panose="02020603050405020304" pitchFamily="18" charset="0"/>
                <a:sym typeface="Wingdings" panose="05000000000000000000" pitchFamily="2" charset="2"/>
              </a:rPr>
              <a:t>      (4)  </a:t>
            </a:r>
            <a:r>
              <a:rPr kumimoji="0" lang="en-US" altLang="zh-CN" sz="2000" dirty="0" err="1">
                <a:solidFill>
                  <a:schemeClr val="tx1"/>
                </a:solidFill>
                <a:latin typeface="Times New Roman" panose="02020603050405020304" pitchFamily="18" charset="0"/>
                <a:sym typeface="Wingdings" panose="05000000000000000000" pitchFamily="2" charset="2"/>
              </a:rPr>
              <a:t>AccA</a:t>
            </a:r>
            <a:endParaRPr lang="zh-CN" altLang="en-US" sz="2000" dirty="0">
              <a:solidFill>
                <a:schemeClr val="tx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7"/>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6EF6FB5E-4F6B-4B10-894F-4846BB65A09F}"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19" name="文本框 18"/>
          <p:cNvSpPr txBox="1"/>
          <p:nvPr/>
        </p:nvSpPr>
        <p:spPr>
          <a:xfrm flipH="1">
            <a:off x="6881810" y="256044"/>
            <a:ext cx="1578621" cy="1323439"/>
          </a:xfrm>
          <a:prstGeom prst="rect">
            <a:avLst/>
          </a:prstGeom>
          <a:noFill/>
        </p:spPr>
        <p:txBody>
          <a:bodyPr wrap="square" rtlCol="0">
            <a:spAutoFit/>
          </a:bodyPr>
          <a:lstStyle/>
          <a:p>
            <a:pPr marL="457200" indent="-457200">
              <a:buAutoNum type="arabicParenBoth"/>
            </a:pPr>
            <a:r>
              <a:rPr kumimoji="0" lang="en-US" altLang="zh-CN" sz="2000" dirty="0" err="1">
                <a:solidFill>
                  <a:schemeClr val="tx1"/>
                </a:solidFill>
                <a:latin typeface="Times New Roman" panose="02020603050405020304" pitchFamily="18" charset="0"/>
                <a:sym typeface="Wingdings" panose="05000000000000000000" pitchFamily="2" charset="2"/>
              </a:rPr>
              <a:t>SaS</a:t>
            </a:r>
            <a:r>
              <a:rPr kumimoji="0" lang="en-US" altLang="zh-CN" sz="2000" dirty="0">
                <a:solidFill>
                  <a:schemeClr val="tx1"/>
                </a:solidFill>
                <a:latin typeface="Times New Roman" panose="02020603050405020304" pitchFamily="18" charset="0"/>
                <a:sym typeface="Wingdings" panose="05000000000000000000" pitchFamily="2" charset="2"/>
              </a:rPr>
              <a:t> </a:t>
            </a:r>
            <a:endParaRPr kumimoji="0" lang="en-US" altLang="zh-CN" sz="2000" dirty="0">
              <a:solidFill>
                <a:schemeClr val="tx1"/>
              </a:solidFill>
              <a:latin typeface="Times New Roman" panose="02020603050405020304" pitchFamily="18" charset="0"/>
              <a:sym typeface="Wingdings" panose="05000000000000000000" pitchFamily="2" charset="2"/>
            </a:endParaRPr>
          </a:p>
          <a:p>
            <a:r>
              <a:rPr kumimoji="0" lang="en-US" altLang="zh-CN" sz="2000" dirty="0">
                <a:solidFill>
                  <a:schemeClr val="tx1"/>
                </a:solidFill>
                <a:latin typeface="Times New Roman" panose="02020603050405020304" pitchFamily="18" charset="0"/>
                <a:sym typeface="Wingdings" panose="05000000000000000000" pitchFamily="2" charset="2"/>
              </a:rPr>
              <a:t>(2)  S </a:t>
            </a:r>
            <a:r>
              <a:rPr kumimoji="0" lang="en-US" altLang="zh-CN" sz="2000" dirty="0" err="1">
                <a:solidFill>
                  <a:schemeClr val="tx1"/>
                </a:solidFill>
                <a:latin typeface="Times New Roman" panose="02020603050405020304" pitchFamily="18" charset="0"/>
                <a:sym typeface="Wingdings" panose="05000000000000000000" pitchFamily="2" charset="2"/>
              </a:rPr>
              <a:t>bA</a:t>
            </a:r>
            <a:endParaRPr kumimoji="0" lang="en-US" altLang="zh-CN" sz="2000" dirty="0">
              <a:solidFill>
                <a:schemeClr val="tx1"/>
              </a:solidFill>
              <a:latin typeface="Times New Roman" panose="02020603050405020304" pitchFamily="18" charset="0"/>
              <a:sym typeface="Wingdings" panose="05000000000000000000" pitchFamily="2" charset="2"/>
            </a:endParaRPr>
          </a:p>
          <a:p>
            <a:pPr marL="457200" indent="-457200">
              <a:buAutoNum type="arabicParenBoth" startAt="3"/>
            </a:pPr>
            <a:r>
              <a:rPr kumimoji="0" lang="en-US" altLang="zh-CN" sz="2000" dirty="0" err="1">
                <a:solidFill>
                  <a:schemeClr val="tx1"/>
                </a:solidFill>
                <a:latin typeface="Times New Roman" panose="02020603050405020304" pitchFamily="18" charset="0"/>
                <a:sym typeface="Wingdings" panose="05000000000000000000" pitchFamily="2" charset="2"/>
              </a:rPr>
              <a:t>Ad</a:t>
            </a:r>
            <a:r>
              <a:rPr kumimoji="0" lang="en-US" altLang="zh-CN" sz="2000" dirty="0">
                <a:solidFill>
                  <a:schemeClr val="tx1"/>
                </a:solidFill>
                <a:latin typeface="Times New Roman" panose="02020603050405020304" pitchFamily="18" charset="0"/>
                <a:sym typeface="Wingdings" panose="05000000000000000000" pitchFamily="2" charset="2"/>
              </a:rPr>
              <a:t>   </a:t>
            </a:r>
            <a:endParaRPr kumimoji="0" lang="en-US" altLang="zh-CN" sz="2000" dirty="0">
              <a:solidFill>
                <a:schemeClr val="tx1"/>
              </a:solidFill>
              <a:latin typeface="Times New Roman" panose="02020603050405020304" pitchFamily="18" charset="0"/>
              <a:sym typeface="Wingdings" panose="05000000000000000000" pitchFamily="2" charset="2"/>
            </a:endParaRPr>
          </a:p>
          <a:p>
            <a:pPr marL="457200" indent="-457200">
              <a:buAutoNum type="arabicParenBoth" startAt="3"/>
            </a:pPr>
            <a:r>
              <a:rPr kumimoji="0" lang="en-US" altLang="zh-CN" sz="2000" dirty="0" err="1">
                <a:solidFill>
                  <a:srgbClr val="C00000"/>
                </a:solidFill>
                <a:latin typeface="Times New Roman" panose="02020603050405020304" pitchFamily="18" charset="0"/>
                <a:sym typeface="Wingdings" panose="05000000000000000000" pitchFamily="2" charset="2"/>
              </a:rPr>
              <a:t>AccA</a:t>
            </a:r>
            <a:endParaRPr lang="zh-CN" altLang="en-US" sz="2000" dirty="0">
              <a:solidFill>
                <a:srgbClr val="C00000"/>
              </a:solidFill>
            </a:endParaRPr>
          </a:p>
        </p:txBody>
      </p:sp>
      <p:graphicFrame>
        <p:nvGraphicFramePr>
          <p:cNvPr id="28" name="Group 60"/>
          <p:cNvGraphicFramePr>
            <a:graphicFrameLocks noGrp="1"/>
          </p:cNvGraphicFramePr>
          <p:nvPr>
            <p:ph sz="quarter" idx="2"/>
          </p:nvPr>
        </p:nvGraphicFramePr>
        <p:xfrm>
          <a:off x="3635747" y="1845667"/>
          <a:ext cx="4038600" cy="503237"/>
        </p:xfrm>
        <a:graphic>
          <a:graphicData uri="http://schemas.openxmlformats.org/drawingml/2006/table">
            <a:tbl>
              <a:tblPr/>
              <a:tblGrid>
                <a:gridCol w="673100"/>
                <a:gridCol w="673100"/>
                <a:gridCol w="673100"/>
                <a:gridCol w="673100"/>
                <a:gridCol w="673100"/>
                <a:gridCol w="673100"/>
              </a:tblGrid>
              <a:tr h="503237">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b</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c</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c</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d</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 name="Rectangle 40"/>
          <p:cNvSpPr>
            <a:spLocks noChangeArrowheads="1"/>
          </p:cNvSpPr>
          <p:nvPr/>
        </p:nvSpPr>
        <p:spPr bwMode="auto">
          <a:xfrm>
            <a:off x="3562722" y="3069629"/>
            <a:ext cx="1368425" cy="647700"/>
          </a:xfrm>
          <a:prstGeom prst="rect">
            <a:avLst/>
          </a:prstGeom>
          <a:solidFill>
            <a:schemeClr val="bg1"/>
          </a:solidFill>
          <a:ln w="9525" algn="ctr">
            <a:solidFill>
              <a:schemeClr val="tx1"/>
            </a:solidFill>
            <a:miter lim="800000"/>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2000" dirty="0">
                <a:latin typeface="Times New Roman" panose="02020603050405020304" pitchFamily="18" charset="0"/>
              </a:rPr>
              <a:t>控制</a:t>
            </a:r>
            <a:endParaRPr kumimoji="0" lang="zh-CN" altLang="en-US" sz="2000" dirty="0">
              <a:latin typeface="Times New Roman" panose="02020603050405020304" pitchFamily="18" charset="0"/>
            </a:endParaRPr>
          </a:p>
          <a:p>
            <a:pPr algn="ctr">
              <a:spcBef>
                <a:spcPct val="0"/>
              </a:spcBef>
              <a:buClrTx/>
              <a:buSzTx/>
              <a:buFontTx/>
              <a:buNone/>
            </a:pPr>
            <a:r>
              <a:rPr kumimoji="0" lang="zh-CN" altLang="en-US" sz="2000" dirty="0">
                <a:latin typeface="Times New Roman" panose="02020603050405020304" pitchFamily="18" charset="0"/>
              </a:rPr>
              <a:t>（总控程序）</a:t>
            </a:r>
            <a:endParaRPr kumimoji="0" lang="zh-CN" altLang="en-US" sz="2000" dirty="0">
              <a:latin typeface="Times New Roman" panose="02020603050405020304" pitchFamily="18" charset="0"/>
            </a:endParaRPr>
          </a:p>
        </p:txBody>
      </p:sp>
      <p:sp>
        <p:nvSpPr>
          <p:cNvPr id="31" name="Rectangle 42"/>
          <p:cNvSpPr>
            <a:spLocks noChangeArrowheads="1"/>
          </p:cNvSpPr>
          <p:nvPr/>
        </p:nvSpPr>
        <p:spPr bwMode="auto">
          <a:xfrm>
            <a:off x="3562722" y="4509492"/>
            <a:ext cx="1368425" cy="647700"/>
          </a:xfrm>
          <a:prstGeom prst="rect">
            <a:avLst/>
          </a:prstGeom>
          <a:solidFill>
            <a:schemeClr val="bg1"/>
          </a:solidFill>
          <a:ln w="9525" algn="ctr">
            <a:solidFill>
              <a:schemeClr val="tx1"/>
            </a:solidFill>
            <a:miter lim="800000"/>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2000">
                <a:latin typeface="Times New Roman" panose="02020603050405020304" pitchFamily="18" charset="0"/>
              </a:rPr>
              <a:t>预测分析表</a:t>
            </a:r>
            <a:endParaRPr kumimoji="0" lang="zh-CN" altLang="en-US" sz="2000">
              <a:latin typeface="Times New Roman" panose="02020603050405020304" pitchFamily="18" charset="0"/>
            </a:endParaRPr>
          </a:p>
        </p:txBody>
      </p:sp>
      <p:sp>
        <p:nvSpPr>
          <p:cNvPr id="32" name="Rectangle 43"/>
          <p:cNvSpPr>
            <a:spLocks noChangeArrowheads="1"/>
          </p:cNvSpPr>
          <p:nvPr/>
        </p:nvSpPr>
        <p:spPr bwMode="auto">
          <a:xfrm>
            <a:off x="7020297" y="3142654"/>
            <a:ext cx="1368425" cy="503238"/>
          </a:xfrm>
          <a:prstGeom prst="rect">
            <a:avLst/>
          </a:prstGeom>
          <a:solidFill>
            <a:schemeClr val="bg1"/>
          </a:solidFill>
          <a:ln w="9525" algn="ctr">
            <a:solidFill>
              <a:schemeClr val="tx1"/>
            </a:solidFill>
            <a:miter lim="800000"/>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dirty="0">
                <a:latin typeface="Times New Roman" panose="02020603050405020304" pitchFamily="18" charset="0"/>
              </a:rPr>
              <a:t>1 2            </a:t>
            </a:r>
            <a:endParaRPr kumimoji="0" lang="en-US" altLang="zh-CN" sz="2000" dirty="0">
              <a:latin typeface="Times New Roman" panose="02020603050405020304" pitchFamily="18" charset="0"/>
            </a:endParaRPr>
          </a:p>
        </p:txBody>
      </p:sp>
      <p:sp>
        <p:nvSpPr>
          <p:cNvPr id="33" name="Line 44"/>
          <p:cNvSpPr>
            <a:spLocks noChangeShapeType="1"/>
          </p:cNvSpPr>
          <p:nvPr/>
        </p:nvSpPr>
        <p:spPr bwMode="auto">
          <a:xfrm flipV="1">
            <a:off x="3995663" y="2348903"/>
            <a:ext cx="1152401" cy="7207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45"/>
          <p:cNvSpPr>
            <a:spLocks noChangeShapeType="1"/>
          </p:cNvSpPr>
          <p:nvPr/>
        </p:nvSpPr>
        <p:spPr bwMode="auto">
          <a:xfrm>
            <a:off x="4931147" y="3429992"/>
            <a:ext cx="2089150" cy="158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5" name="Line 46"/>
          <p:cNvSpPr>
            <a:spLocks noChangeShapeType="1"/>
          </p:cNvSpPr>
          <p:nvPr/>
        </p:nvSpPr>
        <p:spPr bwMode="auto">
          <a:xfrm>
            <a:off x="4212010" y="3718917"/>
            <a:ext cx="1587" cy="79216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6" name="Line 47"/>
          <p:cNvSpPr>
            <a:spLocks noChangeShapeType="1"/>
          </p:cNvSpPr>
          <p:nvPr/>
        </p:nvSpPr>
        <p:spPr bwMode="auto">
          <a:xfrm flipH="1">
            <a:off x="2765796" y="3500760"/>
            <a:ext cx="796924" cy="24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 name="AutoShape 53"/>
          <p:cNvSpPr>
            <a:spLocks noChangeArrowheads="1"/>
          </p:cNvSpPr>
          <p:nvPr/>
        </p:nvSpPr>
        <p:spPr bwMode="auto">
          <a:xfrm>
            <a:off x="611560" y="1124942"/>
            <a:ext cx="1476375" cy="609600"/>
          </a:xfrm>
          <a:prstGeom prst="wedgeRoundRectCallout">
            <a:avLst>
              <a:gd name="adj1" fmla="val 129139"/>
              <a:gd name="adj2" fmla="val 44009"/>
              <a:gd name="adj3" fmla="val 16667"/>
            </a:avLst>
          </a:prstGeom>
          <a:solidFill>
            <a:srgbClr val="CCECFF"/>
          </a:solidFill>
          <a:ln w="9525" algn="ctr">
            <a:solidFill>
              <a:schemeClr val="tx1"/>
            </a:solidFill>
            <a:miter lim="800000"/>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1800" dirty="0">
                <a:latin typeface="+mn-ea"/>
                <a:ea typeface="+mn-ea"/>
              </a:rPr>
              <a:t>预测分析器</a:t>
            </a:r>
            <a:endParaRPr kumimoji="0" lang="zh-CN" altLang="en-US" sz="1800" dirty="0">
              <a:latin typeface="+mn-ea"/>
              <a:ea typeface="+mn-ea"/>
            </a:endParaRPr>
          </a:p>
        </p:txBody>
      </p:sp>
      <p:graphicFrame>
        <p:nvGraphicFramePr>
          <p:cNvPr id="49" name="Group 61"/>
          <p:cNvGraphicFramePr>
            <a:graphicFrameLocks noGrp="1"/>
          </p:cNvGraphicFramePr>
          <p:nvPr>
            <p:ph sz="quarter" idx="3"/>
          </p:nvPr>
        </p:nvGraphicFramePr>
        <p:xfrm>
          <a:off x="2195885" y="2853729"/>
          <a:ext cx="569912" cy="1600218"/>
        </p:xfrm>
        <a:graphic>
          <a:graphicData uri="http://schemas.openxmlformats.org/drawingml/2006/table">
            <a:tbl>
              <a:tblPr/>
              <a:tblGrid>
                <a:gridCol w="569912"/>
              </a:tblGrid>
              <a:tr h="487617">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085">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497">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19">
                                            <p:txEl>
                                              <p:pRg st="3" end="3"/>
                                            </p:txEl>
                                          </p:spTgt>
                                        </p:tgtEl>
                                        <p:attrNameLst>
                                          <p:attrName>style.color</p:attrName>
                                        </p:attrNameLst>
                                      </p:cBhvr>
                                      <p:to>
                                        <a:schemeClr val="bg1"/>
                                      </p:to>
                                    </p:animClr>
                                    <p:animClr clrSpc="rgb" dir="cw">
                                      <p:cBhvr>
                                        <p:cTn id="7" dur="250" autoRev="1" fill="remove"/>
                                        <p:tgtEl>
                                          <p:spTgt spid="19">
                                            <p:txEl>
                                              <p:pRg st="3" end="3"/>
                                            </p:txEl>
                                          </p:spTgt>
                                        </p:tgtEl>
                                        <p:attrNameLst>
                                          <p:attrName>fillcolor</p:attrName>
                                        </p:attrNameLst>
                                      </p:cBhvr>
                                      <p:to>
                                        <a:schemeClr val="bg1"/>
                                      </p:to>
                                    </p:animClr>
                                    <p:set>
                                      <p:cBhvr>
                                        <p:cTn id="8" dur="250" autoRev="1" fill="remove"/>
                                        <p:tgtEl>
                                          <p:spTgt spid="19">
                                            <p:txEl>
                                              <p:pRg st="3" end="3"/>
                                            </p:txEl>
                                          </p:spTgt>
                                        </p:tgtEl>
                                        <p:attrNameLst>
                                          <p:attrName>fill.type</p:attrName>
                                        </p:attrNameLst>
                                      </p:cBhvr>
                                      <p:to>
                                        <p:strVal val="solid"/>
                                      </p:to>
                                    </p:set>
                                    <p:set>
                                      <p:cBhvr>
                                        <p:cTn id="9" dur="250" autoRev="1" fill="remove"/>
                                        <p:tgtEl>
                                          <p:spTgt spid="19">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8993F340-B7AE-49B7-BE90-42CB29E90A57}"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6147" name="Text Box 5"/>
          <p:cNvSpPr txBox="1">
            <a:spLocks noChangeArrowheads="1"/>
          </p:cNvSpPr>
          <p:nvPr/>
        </p:nvSpPr>
        <p:spPr bwMode="auto">
          <a:xfrm>
            <a:off x="428625" y="1908175"/>
            <a:ext cx="7888288" cy="306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2"/>
                </a:solidFill>
                <a:latin typeface="楷体_GB2312" pitchFamily="49" charset="-122"/>
                <a:ea typeface="楷体_GB2312" pitchFamily="49" charset="-122"/>
              </a:defRPr>
            </a:lvl1pPr>
            <a:lvl2pPr marL="742950" indent="-285750">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eaLnBrk="1" hangingPunct="1">
              <a:spcBef>
                <a:spcPts val="600"/>
              </a:spcBef>
              <a:spcAft>
                <a:spcPts val="1200"/>
              </a:spcAft>
            </a:pPr>
            <a:r>
              <a:rPr lang="zh-CN" altLang="en-US" sz="2800">
                <a:solidFill>
                  <a:srgbClr val="C00000"/>
                </a:solidFill>
                <a:latin typeface="华文细黑" panose="02010600040101010101" pitchFamily="2" charset="-122"/>
                <a:ea typeface="华文细黑" panose="02010600040101010101" pitchFamily="2" charset="-122"/>
              </a:rPr>
              <a:t>主要任务：</a:t>
            </a:r>
            <a:endParaRPr lang="en-US" altLang="zh-CN" sz="2800">
              <a:solidFill>
                <a:srgbClr val="C00000"/>
              </a:solidFill>
              <a:latin typeface="华文细黑" panose="02010600040101010101" pitchFamily="2" charset="-122"/>
              <a:ea typeface="华文细黑" panose="02010600040101010101" pitchFamily="2" charset="-122"/>
            </a:endParaRPr>
          </a:p>
          <a:p>
            <a:pPr eaLnBrk="1" hangingPunct="1">
              <a:spcBef>
                <a:spcPts val="600"/>
              </a:spcBef>
              <a:spcAft>
                <a:spcPts val="600"/>
              </a:spcAft>
            </a:pPr>
            <a:r>
              <a:rPr lang="zh-CN" altLang="en-US" sz="2800">
                <a:solidFill>
                  <a:schemeClr val="tx1"/>
                </a:solidFill>
                <a:latin typeface="华文细黑" panose="02010600040101010101" pitchFamily="2" charset="-122"/>
                <a:ea typeface="华文细黑" panose="02010600040101010101" pitchFamily="2" charset="-122"/>
              </a:rPr>
              <a:t>按照程序语言的语法规则，在词法分析输出的单词符号串中识别出各类语法成分，同时进行语法检查，为语义分析和代码生成作准备。</a:t>
            </a:r>
            <a:endParaRPr lang="en-US" altLang="zh-CN" sz="2800">
              <a:solidFill>
                <a:schemeClr val="tx1"/>
              </a:solidFill>
              <a:latin typeface="华文细黑" panose="02010600040101010101" pitchFamily="2" charset="-122"/>
              <a:ea typeface="华文细黑" panose="02010600040101010101" pitchFamily="2" charset="-122"/>
            </a:endParaRPr>
          </a:p>
          <a:p>
            <a:pPr eaLnBrk="1" hangingPunct="1">
              <a:spcBef>
                <a:spcPts val="600"/>
              </a:spcBef>
              <a:spcAft>
                <a:spcPts val="600"/>
              </a:spcAft>
            </a:pPr>
            <a:r>
              <a:rPr lang="zh-CN" altLang="en-US" sz="2800">
                <a:solidFill>
                  <a:schemeClr val="tx1"/>
                </a:solidFill>
                <a:latin typeface="华文细黑" panose="02010600040101010101" pitchFamily="2" charset="-122"/>
                <a:ea typeface="华文细黑" panose="02010600040101010101" pitchFamily="2" charset="-122"/>
              </a:rPr>
              <a:t>执行语法分析任务的程序叫语法分析程序或语法分析器。</a:t>
            </a:r>
            <a:endParaRPr lang="zh-CN" altLang="en-US" sz="2800">
              <a:solidFill>
                <a:schemeClr val="tx1"/>
              </a:solidFill>
              <a:latin typeface="华文细黑" panose="02010600040101010101" pitchFamily="2" charset="-122"/>
              <a:ea typeface="华文细黑" panose="02010600040101010101" pitchFamily="2" charset="-122"/>
            </a:endParaRPr>
          </a:p>
        </p:txBody>
      </p:sp>
      <p:sp>
        <p:nvSpPr>
          <p:cNvPr id="9220" name="Rectangle 22"/>
          <p:cNvSpPr>
            <a:spLocks noGrp="1" noChangeArrowheads="1"/>
          </p:cNvSpPr>
          <p:nvPr>
            <p:ph type="title"/>
          </p:nvPr>
        </p:nvSpPr>
        <p:spPr>
          <a:xfrm>
            <a:off x="684213" y="333375"/>
            <a:ext cx="7632700" cy="647700"/>
          </a:xfrm>
        </p:spPr>
        <p:txBody>
          <a:bodyPr/>
          <a:lstStyle/>
          <a:p>
            <a:pPr eaLnBrk="1" hangingPunct="1"/>
            <a:r>
              <a:rPr kumimoji="1" lang="en-US" altLang="zh-CN" sz="3600" b="1">
                <a:solidFill>
                  <a:srgbClr val="0000CC"/>
                </a:solidFill>
              </a:rPr>
              <a:t>5.1  </a:t>
            </a:r>
            <a:r>
              <a:rPr kumimoji="1" lang="zh-CN" altLang="en-US" sz="3600" b="1">
                <a:solidFill>
                  <a:srgbClr val="0000CC"/>
                </a:solidFill>
              </a:rPr>
              <a:t>语法分析概述</a:t>
            </a:r>
            <a:endParaRPr kumimoji="1" lang="zh-CN" altLang="en-US" sz="3600" b="1">
              <a:solidFill>
                <a:srgbClr val="0000CC"/>
              </a:solidFill>
            </a:endParaRPr>
          </a:p>
        </p:txBody>
      </p:sp>
      <p:sp>
        <p:nvSpPr>
          <p:cNvPr id="9221" name="Text Box 23"/>
          <p:cNvSpPr txBox="1">
            <a:spLocks noChangeArrowheads="1"/>
          </p:cNvSpPr>
          <p:nvPr/>
        </p:nvSpPr>
        <p:spPr bwMode="auto">
          <a:xfrm>
            <a:off x="428625" y="1196975"/>
            <a:ext cx="7572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2"/>
                </a:solidFill>
                <a:latin typeface="楷体_GB2312" pitchFamily="49" charset="-122"/>
                <a:ea typeface="楷体_GB2312" pitchFamily="49" charset="-122"/>
              </a:defRPr>
            </a:lvl1pPr>
            <a:lvl2pPr marL="742950" indent="-285750">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eaLnBrk="1" hangingPunct="1"/>
            <a:r>
              <a:rPr lang="zh-CN" altLang="en-US" sz="2800">
                <a:solidFill>
                  <a:schemeClr val="tx1"/>
                </a:solidFill>
                <a:latin typeface="华文细黑" panose="02010600040101010101" pitchFamily="2" charset="-122"/>
                <a:ea typeface="华文细黑" panose="02010600040101010101" pitchFamily="2" charset="-122"/>
              </a:rPr>
              <a:t>语法分析是编译过程的核心部分。</a:t>
            </a:r>
            <a:r>
              <a:rPr lang="zh-CN" altLang="en-US" sz="2800">
                <a:solidFill>
                  <a:schemeClr val="tx1"/>
                </a:solidFill>
                <a:latin typeface="Times New Roman" panose="02020603050405020304" pitchFamily="18" charset="0"/>
                <a:ea typeface="华文细黑" panose="02010600040101010101" pitchFamily="2" charset="-122"/>
              </a:rPr>
              <a:t>       </a:t>
            </a:r>
            <a:endParaRPr lang="zh-CN" altLang="en-US" sz="2800">
              <a:solidFill>
                <a:schemeClr val="tx1"/>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7"/>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6EF6FB5E-4F6B-4B10-894F-4846BB65A09F}"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19" name="文本框 18"/>
          <p:cNvSpPr txBox="1"/>
          <p:nvPr/>
        </p:nvSpPr>
        <p:spPr>
          <a:xfrm flipH="1">
            <a:off x="6881810" y="256044"/>
            <a:ext cx="1578621" cy="1323439"/>
          </a:xfrm>
          <a:prstGeom prst="rect">
            <a:avLst/>
          </a:prstGeom>
          <a:noFill/>
        </p:spPr>
        <p:txBody>
          <a:bodyPr wrap="square" rtlCol="0">
            <a:spAutoFit/>
          </a:bodyPr>
          <a:lstStyle/>
          <a:p>
            <a:pPr marL="457200" indent="-457200">
              <a:buAutoNum type="arabicParenBoth"/>
            </a:pPr>
            <a:r>
              <a:rPr kumimoji="0" lang="en-US" altLang="zh-CN" sz="2000" dirty="0" err="1">
                <a:solidFill>
                  <a:schemeClr val="tx1"/>
                </a:solidFill>
                <a:latin typeface="Times New Roman" panose="02020603050405020304" pitchFamily="18" charset="0"/>
                <a:sym typeface="Wingdings" panose="05000000000000000000" pitchFamily="2" charset="2"/>
              </a:rPr>
              <a:t>SaS</a:t>
            </a:r>
            <a:r>
              <a:rPr kumimoji="0" lang="en-US" altLang="zh-CN" sz="2000" dirty="0">
                <a:solidFill>
                  <a:schemeClr val="tx1"/>
                </a:solidFill>
                <a:latin typeface="Times New Roman" panose="02020603050405020304" pitchFamily="18" charset="0"/>
                <a:sym typeface="Wingdings" panose="05000000000000000000" pitchFamily="2" charset="2"/>
              </a:rPr>
              <a:t> </a:t>
            </a:r>
            <a:endParaRPr kumimoji="0" lang="en-US" altLang="zh-CN" sz="2000" dirty="0">
              <a:solidFill>
                <a:schemeClr val="tx1"/>
              </a:solidFill>
              <a:latin typeface="Times New Roman" panose="02020603050405020304" pitchFamily="18" charset="0"/>
              <a:sym typeface="Wingdings" panose="05000000000000000000" pitchFamily="2" charset="2"/>
            </a:endParaRPr>
          </a:p>
          <a:p>
            <a:r>
              <a:rPr kumimoji="0" lang="en-US" altLang="zh-CN" sz="2000" dirty="0">
                <a:solidFill>
                  <a:schemeClr val="tx1"/>
                </a:solidFill>
                <a:latin typeface="Times New Roman" panose="02020603050405020304" pitchFamily="18" charset="0"/>
                <a:sym typeface="Wingdings" panose="05000000000000000000" pitchFamily="2" charset="2"/>
              </a:rPr>
              <a:t>(2)  S </a:t>
            </a:r>
            <a:r>
              <a:rPr kumimoji="0" lang="en-US" altLang="zh-CN" sz="2000" dirty="0" err="1">
                <a:solidFill>
                  <a:schemeClr val="tx1"/>
                </a:solidFill>
                <a:latin typeface="Times New Roman" panose="02020603050405020304" pitchFamily="18" charset="0"/>
                <a:sym typeface="Wingdings" panose="05000000000000000000" pitchFamily="2" charset="2"/>
              </a:rPr>
              <a:t>bA</a:t>
            </a:r>
            <a:endParaRPr kumimoji="0" lang="en-US" altLang="zh-CN" sz="2000" dirty="0">
              <a:solidFill>
                <a:schemeClr val="tx1"/>
              </a:solidFill>
              <a:latin typeface="Times New Roman" panose="02020603050405020304" pitchFamily="18" charset="0"/>
              <a:sym typeface="Wingdings" panose="05000000000000000000" pitchFamily="2" charset="2"/>
            </a:endParaRPr>
          </a:p>
          <a:p>
            <a:pPr marL="457200" indent="-457200">
              <a:buAutoNum type="arabicParenBoth" startAt="3"/>
            </a:pPr>
            <a:r>
              <a:rPr kumimoji="0" lang="en-US" altLang="zh-CN" sz="2000" dirty="0" err="1">
                <a:solidFill>
                  <a:schemeClr val="tx1"/>
                </a:solidFill>
                <a:latin typeface="Times New Roman" panose="02020603050405020304" pitchFamily="18" charset="0"/>
                <a:sym typeface="Wingdings" panose="05000000000000000000" pitchFamily="2" charset="2"/>
              </a:rPr>
              <a:t>Ad</a:t>
            </a:r>
            <a:r>
              <a:rPr kumimoji="0" lang="en-US" altLang="zh-CN" sz="2000" dirty="0">
                <a:solidFill>
                  <a:schemeClr val="tx1"/>
                </a:solidFill>
                <a:latin typeface="Times New Roman" panose="02020603050405020304" pitchFamily="18" charset="0"/>
                <a:sym typeface="Wingdings" panose="05000000000000000000" pitchFamily="2" charset="2"/>
              </a:rPr>
              <a:t>   </a:t>
            </a:r>
            <a:endParaRPr kumimoji="0" lang="en-US" altLang="zh-CN" sz="2000" dirty="0">
              <a:solidFill>
                <a:schemeClr val="tx1"/>
              </a:solidFill>
              <a:latin typeface="Times New Roman" panose="02020603050405020304" pitchFamily="18" charset="0"/>
              <a:sym typeface="Wingdings" panose="05000000000000000000" pitchFamily="2" charset="2"/>
            </a:endParaRPr>
          </a:p>
          <a:p>
            <a:pPr marL="457200" indent="-457200">
              <a:buAutoNum type="arabicParenBoth" startAt="3"/>
            </a:pPr>
            <a:r>
              <a:rPr kumimoji="0" lang="en-US" altLang="zh-CN" sz="2000" dirty="0" err="1">
                <a:solidFill>
                  <a:srgbClr val="C00000"/>
                </a:solidFill>
                <a:latin typeface="Times New Roman" panose="02020603050405020304" pitchFamily="18" charset="0"/>
                <a:sym typeface="Wingdings" panose="05000000000000000000" pitchFamily="2" charset="2"/>
              </a:rPr>
              <a:t>AccA</a:t>
            </a:r>
            <a:endParaRPr lang="zh-CN" altLang="en-US" sz="2000" dirty="0">
              <a:solidFill>
                <a:srgbClr val="C00000"/>
              </a:solidFill>
            </a:endParaRPr>
          </a:p>
        </p:txBody>
      </p:sp>
      <p:graphicFrame>
        <p:nvGraphicFramePr>
          <p:cNvPr id="28" name="Group 60"/>
          <p:cNvGraphicFramePr>
            <a:graphicFrameLocks noGrp="1"/>
          </p:cNvGraphicFramePr>
          <p:nvPr>
            <p:ph sz="quarter" idx="2"/>
          </p:nvPr>
        </p:nvGraphicFramePr>
        <p:xfrm>
          <a:off x="3635747" y="1845667"/>
          <a:ext cx="4038600" cy="503237"/>
        </p:xfrm>
        <a:graphic>
          <a:graphicData uri="http://schemas.openxmlformats.org/drawingml/2006/table">
            <a:tbl>
              <a:tblPr/>
              <a:tblGrid>
                <a:gridCol w="673100"/>
                <a:gridCol w="673100"/>
                <a:gridCol w="673100"/>
                <a:gridCol w="673100"/>
                <a:gridCol w="673100"/>
                <a:gridCol w="673100"/>
              </a:tblGrid>
              <a:tr h="503237">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b</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c</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c</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d</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 name="Rectangle 40"/>
          <p:cNvSpPr>
            <a:spLocks noChangeArrowheads="1"/>
          </p:cNvSpPr>
          <p:nvPr/>
        </p:nvSpPr>
        <p:spPr bwMode="auto">
          <a:xfrm>
            <a:off x="3562722" y="3069629"/>
            <a:ext cx="1368425" cy="647700"/>
          </a:xfrm>
          <a:prstGeom prst="rect">
            <a:avLst/>
          </a:prstGeom>
          <a:solidFill>
            <a:schemeClr val="bg1"/>
          </a:solidFill>
          <a:ln w="9525" algn="ctr">
            <a:solidFill>
              <a:schemeClr val="tx1"/>
            </a:solidFill>
            <a:miter lim="800000"/>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2000" dirty="0">
                <a:latin typeface="Times New Roman" panose="02020603050405020304" pitchFamily="18" charset="0"/>
              </a:rPr>
              <a:t>控制</a:t>
            </a:r>
            <a:endParaRPr kumimoji="0" lang="zh-CN" altLang="en-US" sz="2000" dirty="0">
              <a:latin typeface="Times New Roman" panose="02020603050405020304" pitchFamily="18" charset="0"/>
            </a:endParaRPr>
          </a:p>
          <a:p>
            <a:pPr algn="ctr">
              <a:spcBef>
                <a:spcPct val="0"/>
              </a:spcBef>
              <a:buClrTx/>
              <a:buSzTx/>
              <a:buFontTx/>
              <a:buNone/>
            </a:pPr>
            <a:r>
              <a:rPr kumimoji="0" lang="zh-CN" altLang="en-US" sz="2000" dirty="0">
                <a:latin typeface="Times New Roman" panose="02020603050405020304" pitchFamily="18" charset="0"/>
              </a:rPr>
              <a:t>（总控程序）</a:t>
            </a:r>
            <a:endParaRPr kumimoji="0" lang="zh-CN" altLang="en-US" sz="2000" dirty="0">
              <a:latin typeface="Times New Roman" panose="02020603050405020304" pitchFamily="18" charset="0"/>
            </a:endParaRPr>
          </a:p>
        </p:txBody>
      </p:sp>
      <p:sp>
        <p:nvSpPr>
          <p:cNvPr id="31" name="Rectangle 42"/>
          <p:cNvSpPr>
            <a:spLocks noChangeArrowheads="1"/>
          </p:cNvSpPr>
          <p:nvPr/>
        </p:nvSpPr>
        <p:spPr bwMode="auto">
          <a:xfrm>
            <a:off x="3562722" y="4509492"/>
            <a:ext cx="1368425" cy="647700"/>
          </a:xfrm>
          <a:prstGeom prst="rect">
            <a:avLst/>
          </a:prstGeom>
          <a:solidFill>
            <a:schemeClr val="bg1"/>
          </a:solidFill>
          <a:ln w="9525" algn="ctr">
            <a:solidFill>
              <a:schemeClr val="tx1"/>
            </a:solidFill>
            <a:miter lim="800000"/>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2000">
                <a:latin typeface="Times New Roman" panose="02020603050405020304" pitchFamily="18" charset="0"/>
              </a:rPr>
              <a:t>预测分析表</a:t>
            </a:r>
            <a:endParaRPr kumimoji="0" lang="zh-CN" altLang="en-US" sz="2000">
              <a:latin typeface="Times New Roman" panose="02020603050405020304" pitchFamily="18" charset="0"/>
            </a:endParaRPr>
          </a:p>
        </p:txBody>
      </p:sp>
      <p:sp>
        <p:nvSpPr>
          <p:cNvPr id="32" name="Rectangle 43"/>
          <p:cNvSpPr>
            <a:spLocks noChangeArrowheads="1"/>
          </p:cNvSpPr>
          <p:nvPr/>
        </p:nvSpPr>
        <p:spPr bwMode="auto">
          <a:xfrm>
            <a:off x="7020297" y="3142654"/>
            <a:ext cx="1368425" cy="503238"/>
          </a:xfrm>
          <a:prstGeom prst="rect">
            <a:avLst/>
          </a:prstGeom>
          <a:solidFill>
            <a:schemeClr val="bg1"/>
          </a:solidFill>
          <a:ln w="9525" algn="ctr">
            <a:solidFill>
              <a:schemeClr val="tx1"/>
            </a:solidFill>
            <a:miter lim="800000"/>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dirty="0">
                <a:latin typeface="Times New Roman" panose="02020603050405020304" pitchFamily="18" charset="0"/>
              </a:rPr>
              <a:t>1 2 4         </a:t>
            </a:r>
            <a:endParaRPr kumimoji="0" lang="en-US" altLang="zh-CN" sz="2000" dirty="0">
              <a:latin typeface="Times New Roman" panose="02020603050405020304" pitchFamily="18" charset="0"/>
            </a:endParaRPr>
          </a:p>
        </p:txBody>
      </p:sp>
      <p:sp>
        <p:nvSpPr>
          <p:cNvPr id="33" name="Line 44"/>
          <p:cNvSpPr>
            <a:spLocks noChangeShapeType="1"/>
          </p:cNvSpPr>
          <p:nvPr/>
        </p:nvSpPr>
        <p:spPr bwMode="auto">
          <a:xfrm flipV="1">
            <a:off x="3995663" y="2348903"/>
            <a:ext cx="1152401" cy="7207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45"/>
          <p:cNvSpPr>
            <a:spLocks noChangeShapeType="1"/>
          </p:cNvSpPr>
          <p:nvPr/>
        </p:nvSpPr>
        <p:spPr bwMode="auto">
          <a:xfrm>
            <a:off x="4931147" y="3429992"/>
            <a:ext cx="2089150" cy="158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5" name="Line 46"/>
          <p:cNvSpPr>
            <a:spLocks noChangeShapeType="1"/>
          </p:cNvSpPr>
          <p:nvPr/>
        </p:nvSpPr>
        <p:spPr bwMode="auto">
          <a:xfrm>
            <a:off x="4212010" y="3718917"/>
            <a:ext cx="1587" cy="79216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6" name="Line 47"/>
          <p:cNvSpPr>
            <a:spLocks noChangeShapeType="1"/>
          </p:cNvSpPr>
          <p:nvPr/>
        </p:nvSpPr>
        <p:spPr bwMode="auto">
          <a:xfrm flipH="1" flipV="1">
            <a:off x="2765796" y="2636912"/>
            <a:ext cx="796923" cy="86384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 name="AutoShape 53"/>
          <p:cNvSpPr>
            <a:spLocks noChangeArrowheads="1"/>
          </p:cNvSpPr>
          <p:nvPr/>
        </p:nvSpPr>
        <p:spPr bwMode="auto">
          <a:xfrm>
            <a:off x="611560" y="1124942"/>
            <a:ext cx="1476375" cy="609600"/>
          </a:xfrm>
          <a:prstGeom prst="wedgeRoundRectCallout">
            <a:avLst>
              <a:gd name="adj1" fmla="val 129139"/>
              <a:gd name="adj2" fmla="val 44009"/>
              <a:gd name="adj3" fmla="val 16667"/>
            </a:avLst>
          </a:prstGeom>
          <a:solidFill>
            <a:srgbClr val="CCECFF"/>
          </a:solidFill>
          <a:ln w="9525" algn="ctr">
            <a:solidFill>
              <a:schemeClr val="tx1"/>
            </a:solidFill>
            <a:miter lim="800000"/>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1800" dirty="0">
                <a:latin typeface="+mn-ea"/>
                <a:ea typeface="+mn-ea"/>
              </a:rPr>
              <a:t>预测分析器</a:t>
            </a:r>
            <a:endParaRPr kumimoji="0" lang="zh-CN" altLang="en-US" sz="1800" dirty="0">
              <a:latin typeface="+mn-ea"/>
              <a:ea typeface="+mn-ea"/>
            </a:endParaRPr>
          </a:p>
        </p:txBody>
      </p:sp>
      <p:graphicFrame>
        <p:nvGraphicFramePr>
          <p:cNvPr id="49" name="Group 61"/>
          <p:cNvGraphicFramePr>
            <a:graphicFrameLocks noGrp="1"/>
          </p:cNvGraphicFramePr>
          <p:nvPr>
            <p:ph sz="quarter" idx="3"/>
          </p:nvPr>
        </p:nvGraphicFramePr>
        <p:xfrm>
          <a:off x="2195885" y="2348880"/>
          <a:ext cx="569912" cy="2087854"/>
        </p:xfrm>
        <a:graphic>
          <a:graphicData uri="http://schemas.openxmlformats.org/drawingml/2006/table">
            <a:tbl>
              <a:tblPr/>
              <a:tblGrid>
                <a:gridCol w="569912"/>
              </a:tblGrid>
              <a:tr h="48761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c</a:t>
                      </a:r>
                      <a:endParaRPr kumimoji="0" lang="zh-CN" altLang="en-US"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17">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c</a:t>
                      </a:r>
                      <a:endParaRPr kumimoji="0" lang="zh-CN" altLang="en-US"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085">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497">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7"/>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6EF6FB5E-4F6B-4B10-894F-4846BB65A09F}"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19" name="文本框 18"/>
          <p:cNvSpPr txBox="1"/>
          <p:nvPr/>
        </p:nvSpPr>
        <p:spPr>
          <a:xfrm flipH="1">
            <a:off x="6881810" y="256044"/>
            <a:ext cx="1578621" cy="1323439"/>
          </a:xfrm>
          <a:prstGeom prst="rect">
            <a:avLst/>
          </a:prstGeom>
          <a:noFill/>
        </p:spPr>
        <p:txBody>
          <a:bodyPr wrap="square" rtlCol="0">
            <a:spAutoFit/>
          </a:bodyPr>
          <a:lstStyle/>
          <a:p>
            <a:pPr marL="457200" indent="-457200">
              <a:buAutoNum type="arabicParenBoth"/>
            </a:pPr>
            <a:r>
              <a:rPr kumimoji="0" lang="en-US" altLang="zh-CN" sz="2000" dirty="0" err="1">
                <a:solidFill>
                  <a:schemeClr val="tx1"/>
                </a:solidFill>
                <a:latin typeface="Times New Roman" panose="02020603050405020304" pitchFamily="18" charset="0"/>
                <a:sym typeface="Wingdings" panose="05000000000000000000" pitchFamily="2" charset="2"/>
              </a:rPr>
              <a:t>SaS</a:t>
            </a:r>
            <a:r>
              <a:rPr kumimoji="0" lang="en-US" altLang="zh-CN" sz="2000" dirty="0">
                <a:solidFill>
                  <a:schemeClr val="tx1"/>
                </a:solidFill>
                <a:latin typeface="Times New Roman" panose="02020603050405020304" pitchFamily="18" charset="0"/>
                <a:sym typeface="Wingdings" panose="05000000000000000000" pitchFamily="2" charset="2"/>
              </a:rPr>
              <a:t> </a:t>
            </a:r>
            <a:endParaRPr kumimoji="0" lang="en-US" altLang="zh-CN" sz="2000" dirty="0">
              <a:solidFill>
                <a:schemeClr val="tx1"/>
              </a:solidFill>
              <a:latin typeface="Times New Roman" panose="02020603050405020304" pitchFamily="18" charset="0"/>
              <a:sym typeface="Wingdings" panose="05000000000000000000" pitchFamily="2" charset="2"/>
            </a:endParaRPr>
          </a:p>
          <a:p>
            <a:r>
              <a:rPr kumimoji="0" lang="en-US" altLang="zh-CN" sz="2000" dirty="0">
                <a:solidFill>
                  <a:schemeClr val="tx1"/>
                </a:solidFill>
                <a:latin typeface="Times New Roman" panose="02020603050405020304" pitchFamily="18" charset="0"/>
                <a:sym typeface="Wingdings" panose="05000000000000000000" pitchFamily="2" charset="2"/>
              </a:rPr>
              <a:t>(2)  S </a:t>
            </a:r>
            <a:r>
              <a:rPr kumimoji="0" lang="en-US" altLang="zh-CN" sz="2000" dirty="0" err="1">
                <a:solidFill>
                  <a:schemeClr val="tx1"/>
                </a:solidFill>
                <a:latin typeface="Times New Roman" panose="02020603050405020304" pitchFamily="18" charset="0"/>
                <a:sym typeface="Wingdings" panose="05000000000000000000" pitchFamily="2" charset="2"/>
              </a:rPr>
              <a:t>bA</a:t>
            </a:r>
            <a:endParaRPr kumimoji="0" lang="en-US" altLang="zh-CN" sz="2000" dirty="0">
              <a:solidFill>
                <a:schemeClr val="tx1"/>
              </a:solidFill>
              <a:latin typeface="Times New Roman" panose="02020603050405020304" pitchFamily="18" charset="0"/>
              <a:sym typeface="Wingdings" panose="05000000000000000000" pitchFamily="2" charset="2"/>
            </a:endParaRPr>
          </a:p>
          <a:p>
            <a:pPr marL="457200" indent="-457200">
              <a:buAutoNum type="arabicParenBoth" startAt="3"/>
            </a:pPr>
            <a:r>
              <a:rPr kumimoji="0" lang="en-US" altLang="zh-CN" sz="2000" dirty="0" err="1">
                <a:solidFill>
                  <a:srgbClr val="C00000"/>
                </a:solidFill>
                <a:latin typeface="Times New Roman" panose="02020603050405020304" pitchFamily="18" charset="0"/>
                <a:sym typeface="Wingdings" panose="05000000000000000000" pitchFamily="2" charset="2"/>
              </a:rPr>
              <a:t>Ad</a:t>
            </a:r>
            <a:r>
              <a:rPr kumimoji="0" lang="en-US" altLang="zh-CN" sz="2000" dirty="0">
                <a:solidFill>
                  <a:srgbClr val="C00000"/>
                </a:solidFill>
                <a:latin typeface="Times New Roman" panose="02020603050405020304" pitchFamily="18" charset="0"/>
                <a:sym typeface="Wingdings" panose="05000000000000000000" pitchFamily="2" charset="2"/>
              </a:rPr>
              <a:t>   </a:t>
            </a:r>
            <a:endParaRPr kumimoji="0" lang="en-US" altLang="zh-CN" sz="2000" dirty="0">
              <a:solidFill>
                <a:srgbClr val="C00000"/>
              </a:solidFill>
              <a:latin typeface="Times New Roman" panose="02020603050405020304" pitchFamily="18" charset="0"/>
              <a:sym typeface="Wingdings" panose="05000000000000000000" pitchFamily="2" charset="2"/>
            </a:endParaRPr>
          </a:p>
          <a:p>
            <a:pPr marL="457200" indent="-457200">
              <a:buAutoNum type="arabicParenBoth" startAt="3"/>
            </a:pPr>
            <a:r>
              <a:rPr kumimoji="0" lang="en-US" altLang="zh-CN" sz="2000" dirty="0" err="1">
                <a:solidFill>
                  <a:schemeClr val="tx1"/>
                </a:solidFill>
                <a:latin typeface="Times New Roman" panose="02020603050405020304" pitchFamily="18" charset="0"/>
                <a:sym typeface="Wingdings" panose="05000000000000000000" pitchFamily="2" charset="2"/>
              </a:rPr>
              <a:t>AccA</a:t>
            </a:r>
            <a:endParaRPr lang="zh-CN" altLang="en-US" sz="2000" dirty="0">
              <a:solidFill>
                <a:schemeClr val="tx1"/>
              </a:solidFill>
            </a:endParaRPr>
          </a:p>
        </p:txBody>
      </p:sp>
      <p:graphicFrame>
        <p:nvGraphicFramePr>
          <p:cNvPr id="28" name="Group 60"/>
          <p:cNvGraphicFramePr>
            <a:graphicFrameLocks noGrp="1"/>
          </p:cNvGraphicFramePr>
          <p:nvPr>
            <p:ph sz="quarter" idx="2"/>
          </p:nvPr>
        </p:nvGraphicFramePr>
        <p:xfrm>
          <a:off x="3635747" y="1845667"/>
          <a:ext cx="4038600" cy="503237"/>
        </p:xfrm>
        <a:graphic>
          <a:graphicData uri="http://schemas.openxmlformats.org/drawingml/2006/table">
            <a:tbl>
              <a:tblPr/>
              <a:tblGrid>
                <a:gridCol w="673100"/>
                <a:gridCol w="673100"/>
                <a:gridCol w="673100"/>
                <a:gridCol w="673100"/>
                <a:gridCol w="673100"/>
                <a:gridCol w="673100"/>
              </a:tblGrid>
              <a:tr h="503237">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b</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c</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c</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d</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 name="Rectangle 40"/>
          <p:cNvSpPr>
            <a:spLocks noChangeArrowheads="1"/>
          </p:cNvSpPr>
          <p:nvPr/>
        </p:nvSpPr>
        <p:spPr bwMode="auto">
          <a:xfrm>
            <a:off x="3562722" y="3069629"/>
            <a:ext cx="1368425" cy="647700"/>
          </a:xfrm>
          <a:prstGeom prst="rect">
            <a:avLst/>
          </a:prstGeom>
          <a:solidFill>
            <a:schemeClr val="bg1"/>
          </a:solidFill>
          <a:ln w="9525" algn="ctr">
            <a:solidFill>
              <a:schemeClr val="tx1"/>
            </a:solidFill>
            <a:miter lim="800000"/>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2000" dirty="0">
                <a:latin typeface="Times New Roman" panose="02020603050405020304" pitchFamily="18" charset="0"/>
              </a:rPr>
              <a:t>控制</a:t>
            </a:r>
            <a:endParaRPr kumimoji="0" lang="zh-CN" altLang="en-US" sz="2000" dirty="0">
              <a:latin typeface="Times New Roman" panose="02020603050405020304" pitchFamily="18" charset="0"/>
            </a:endParaRPr>
          </a:p>
          <a:p>
            <a:pPr algn="ctr">
              <a:spcBef>
                <a:spcPct val="0"/>
              </a:spcBef>
              <a:buClrTx/>
              <a:buSzTx/>
              <a:buFontTx/>
              <a:buNone/>
            </a:pPr>
            <a:r>
              <a:rPr kumimoji="0" lang="zh-CN" altLang="en-US" sz="2000" dirty="0">
                <a:latin typeface="Times New Roman" panose="02020603050405020304" pitchFamily="18" charset="0"/>
              </a:rPr>
              <a:t>（总控程序）</a:t>
            </a:r>
            <a:endParaRPr kumimoji="0" lang="zh-CN" altLang="en-US" sz="2000" dirty="0">
              <a:latin typeface="Times New Roman" panose="02020603050405020304" pitchFamily="18" charset="0"/>
            </a:endParaRPr>
          </a:p>
        </p:txBody>
      </p:sp>
      <p:sp>
        <p:nvSpPr>
          <p:cNvPr id="31" name="Rectangle 42"/>
          <p:cNvSpPr>
            <a:spLocks noChangeArrowheads="1"/>
          </p:cNvSpPr>
          <p:nvPr/>
        </p:nvSpPr>
        <p:spPr bwMode="auto">
          <a:xfrm>
            <a:off x="3562722" y="4509492"/>
            <a:ext cx="1368425" cy="647700"/>
          </a:xfrm>
          <a:prstGeom prst="rect">
            <a:avLst/>
          </a:prstGeom>
          <a:solidFill>
            <a:schemeClr val="bg1"/>
          </a:solidFill>
          <a:ln w="9525" algn="ctr">
            <a:solidFill>
              <a:schemeClr val="tx1"/>
            </a:solidFill>
            <a:miter lim="800000"/>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2000">
                <a:latin typeface="Times New Roman" panose="02020603050405020304" pitchFamily="18" charset="0"/>
              </a:rPr>
              <a:t>预测分析表</a:t>
            </a:r>
            <a:endParaRPr kumimoji="0" lang="zh-CN" altLang="en-US" sz="2000">
              <a:latin typeface="Times New Roman" panose="02020603050405020304" pitchFamily="18" charset="0"/>
            </a:endParaRPr>
          </a:p>
        </p:txBody>
      </p:sp>
      <p:sp>
        <p:nvSpPr>
          <p:cNvPr id="32" name="Rectangle 43"/>
          <p:cNvSpPr>
            <a:spLocks noChangeArrowheads="1"/>
          </p:cNvSpPr>
          <p:nvPr/>
        </p:nvSpPr>
        <p:spPr bwMode="auto">
          <a:xfrm>
            <a:off x="7020297" y="3142654"/>
            <a:ext cx="1368425" cy="503238"/>
          </a:xfrm>
          <a:prstGeom prst="rect">
            <a:avLst/>
          </a:prstGeom>
          <a:solidFill>
            <a:schemeClr val="bg1"/>
          </a:solidFill>
          <a:ln w="9525" algn="ctr">
            <a:solidFill>
              <a:schemeClr val="tx1"/>
            </a:solidFill>
            <a:miter lim="800000"/>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dirty="0">
                <a:latin typeface="Times New Roman" panose="02020603050405020304" pitchFamily="18" charset="0"/>
              </a:rPr>
              <a:t>1 2 4         </a:t>
            </a:r>
            <a:endParaRPr kumimoji="0" lang="en-US" altLang="zh-CN" sz="2000" dirty="0">
              <a:latin typeface="Times New Roman" panose="02020603050405020304" pitchFamily="18" charset="0"/>
            </a:endParaRPr>
          </a:p>
        </p:txBody>
      </p:sp>
      <p:sp>
        <p:nvSpPr>
          <p:cNvPr id="33" name="Line 44"/>
          <p:cNvSpPr>
            <a:spLocks noChangeShapeType="1"/>
          </p:cNvSpPr>
          <p:nvPr/>
        </p:nvSpPr>
        <p:spPr bwMode="auto">
          <a:xfrm flipV="1">
            <a:off x="3995663" y="2348880"/>
            <a:ext cx="2557537" cy="72074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45"/>
          <p:cNvSpPr>
            <a:spLocks noChangeShapeType="1"/>
          </p:cNvSpPr>
          <p:nvPr/>
        </p:nvSpPr>
        <p:spPr bwMode="auto">
          <a:xfrm>
            <a:off x="4931147" y="3429992"/>
            <a:ext cx="2089150" cy="158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5" name="Line 46"/>
          <p:cNvSpPr>
            <a:spLocks noChangeShapeType="1"/>
          </p:cNvSpPr>
          <p:nvPr/>
        </p:nvSpPr>
        <p:spPr bwMode="auto">
          <a:xfrm>
            <a:off x="4212010" y="3718917"/>
            <a:ext cx="1587" cy="79216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6" name="Line 47"/>
          <p:cNvSpPr>
            <a:spLocks noChangeShapeType="1"/>
          </p:cNvSpPr>
          <p:nvPr/>
        </p:nvSpPr>
        <p:spPr bwMode="auto">
          <a:xfrm flipH="1">
            <a:off x="2765796" y="3500760"/>
            <a:ext cx="796922" cy="24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 name="AutoShape 53"/>
          <p:cNvSpPr>
            <a:spLocks noChangeArrowheads="1"/>
          </p:cNvSpPr>
          <p:nvPr/>
        </p:nvSpPr>
        <p:spPr bwMode="auto">
          <a:xfrm>
            <a:off x="611560" y="1124942"/>
            <a:ext cx="1476375" cy="609600"/>
          </a:xfrm>
          <a:prstGeom prst="wedgeRoundRectCallout">
            <a:avLst>
              <a:gd name="adj1" fmla="val 129139"/>
              <a:gd name="adj2" fmla="val 44009"/>
              <a:gd name="adj3" fmla="val 16667"/>
            </a:avLst>
          </a:prstGeom>
          <a:solidFill>
            <a:srgbClr val="CCECFF"/>
          </a:solidFill>
          <a:ln w="9525" algn="ctr">
            <a:solidFill>
              <a:schemeClr val="tx1"/>
            </a:solidFill>
            <a:miter lim="800000"/>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1800" dirty="0">
                <a:latin typeface="+mn-ea"/>
                <a:ea typeface="+mn-ea"/>
              </a:rPr>
              <a:t>预测分析器</a:t>
            </a:r>
            <a:endParaRPr kumimoji="0" lang="zh-CN" altLang="en-US" sz="1800" dirty="0">
              <a:latin typeface="+mn-ea"/>
              <a:ea typeface="+mn-ea"/>
            </a:endParaRPr>
          </a:p>
        </p:txBody>
      </p:sp>
      <p:graphicFrame>
        <p:nvGraphicFramePr>
          <p:cNvPr id="49" name="Group 61"/>
          <p:cNvGraphicFramePr>
            <a:graphicFrameLocks noGrp="1"/>
          </p:cNvGraphicFramePr>
          <p:nvPr>
            <p:ph sz="quarter" idx="3"/>
          </p:nvPr>
        </p:nvGraphicFramePr>
        <p:xfrm>
          <a:off x="2195885" y="2348880"/>
          <a:ext cx="569912" cy="2087854"/>
        </p:xfrm>
        <a:graphic>
          <a:graphicData uri="http://schemas.openxmlformats.org/drawingml/2006/table">
            <a:tbl>
              <a:tblPr/>
              <a:tblGrid>
                <a:gridCol w="569912"/>
              </a:tblGrid>
              <a:tr h="48761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17">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085">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497">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19">
                                            <p:txEl>
                                              <p:pRg st="2" end="2"/>
                                            </p:txEl>
                                          </p:spTgt>
                                        </p:tgtEl>
                                        <p:attrNameLst>
                                          <p:attrName>style.color</p:attrName>
                                        </p:attrNameLst>
                                      </p:cBhvr>
                                      <p:to>
                                        <a:schemeClr val="bg1"/>
                                      </p:to>
                                    </p:animClr>
                                    <p:animClr clrSpc="rgb" dir="cw">
                                      <p:cBhvr>
                                        <p:cTn id="7" dur="250" autoRev="1" fill="remove"/>
                                        <p:tgtEl>
                                          <p:spTgt spid="19">
                                            <p:txEl>
                                              <p:pRg st="2" end="2"/>
                                            </p:txEl>
                                          </p:spTgt>
                                        </p:tgtEl>
                                        <p:attrNameLst>
                                          <p:attrName>fillcolor</p:attrName>
                                        </p:attrNameLst>
                                      </p:cBhvr>
                                      <p:to>
                                        <a:schemeClr val="bg1"/>
                                      </p:to>
                                    </p:animClr>
                                    <p:set>
                                      <p:cBhvr>
                                        <p:cTn id="8" dur="250" autoRev="1" fill="remove"/>
                                        <p:tgtEl>
                                          <p:spTgt spid="19">
                                            <p:txEl>
                                              <p:pRg st="2" end="2"/>
                                            </p:txEl>
                                          </p:spTgt>
                                        </p:tgtEl>
                                        <p:attrNameLst>
                                          <p:attrName>fill.type</p:attrName>
                                        </p:attrNameLst>
                                      </p:cBhvr>
                                      <p:to>
                                        <p:strVal val="solid"/>
                                      </p:to>
                                    </p:set>
                                    <p:set>
                                      <p:cBhvr>
                                        <p:cTn id="9" dur="250" autoRev="1" fill="remove"/>
                                        <p:tgtEl>
                                          <p:spTgt spid="19">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7"/>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6EF6FB5E-4F6B-4B10-894F-4846BB65A09F}"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19" name="文本框 18"/>
          <p:cNvSpPr txBox="1"/>
          <p:nvPr/>
        </p:nvSpPr>
        <p:spPr>
          <a:xfrm flipH="1">
            <a:off x="6881810" y="256044"/>
            <a:ext cx="1578621" cy="1323439"/>
          </a:xfrm>
          <a:prstGeom prst="rect">
            <a:avLst/>
          </a:prstGeom>
          <a:noFill/>
        </p:spPr>
        <p:txBody>
          <a:bodyPr wrap="square" rtlCol="0">
            <a:spAutoFit/>
          </a:bodyPr>
          <a:lstStyle/>
          <a:p>
            <a:pPr marL="457200" indent="-457200">
              <a:buAutoNum type="arabicParenBoth"/>
            </a:pPr>
            <a:r>
              <a:rPr kumimoji="0" lang="en-US" altLang="zh-CN" sz="2000" dirty="0" err="1">
                <a:solidFill>
                  <a:schemeClr val="tx1"/>
                </a:solidFill>
                <a:latin typeface="Times New Roman" panose="02020603050405020304" pitchFamily="18" charset="0"/>
                <a:sym typeface="Wingdings" panose="05000000000000000000" pitchFamily="2" charset="2"/>
              </a:rPr>
              <a:t>SaS</a:t>
            </a:r>
            <a:r>
              <a:rPr kumimoji="0" lang="en-US" altLang="zh-CN" sz="2000" dirty="0">
                <a:solidFill>
                  <a:schemeClr val="tx1"/>
                </a:solidFill>
                <a:latin typeface="Times New Roman" panose="02020603050405020304" pitchFamily="18" charset="0"/>
                <a:sym typeface="Wingdings" panose="05000000000000000000" pitchFamily="2" charset="2"/>
              </a:rPr>
              <a:t> </a:t>
            </a:r>
            <a:endParaRPr kumimoji="0" lang="en-US" altLang="zh-CN" sz="2000" dirty="0">
              <a:solidFill>
                <a:schemeClr val="tx1"/>
              </a:solidFill>
              <a:latin typeface="Times New Roman" panose="02020603050405020304" pitchFamily="18" charset="0"/>
              <a:sym typeface="Wingdings" panose="05000000000000000000" pitchFamily="2" charset="2"/>
            </a:endParaRPr>
          </a:p>
          <a:p>
            <a:r>
              <a:rPr kumimoji="0" lang="en-US" altLang="zh-CN" sz="2000" dirty="0">
                <a:solidFill>
                  <a:schemeClr val="tx1"/>
                </a:solidFill>
                <a:latin typeface="Times New Roman" panose="02020603050405020304" pitchFamily="18" charset="0"/>
                <a:sym typeface="Wingdings" panose="05000000000000000000" pitchFamily="2" charset="2"/>
              </a:rPr>
              <a:t>(2)  S </a:t>
            </a:r>
            <a:r>
              <a:rPr kumimoji="0" lang="en-US" altLang="zh-CN" sz="2000" dirty="0" err="1">
                <a:solidFill>
                  <a:schemeClr val="tx1"/>
                </a:solidFill>
                <a:latin typeface="Times New Roman" panose="02020603050405020304" pitchFamily="18" charset="0"/>
                <a:sym typeface="Wingdings" panose="05000000000000000000" pitchFamily="2" charset="2"/>
              </a:rPr>
              <a:t>bA</a:t>
            </a:r>
            <a:endParaRPr kumimoji="0" lang="en-US" altLang="zh-CN" sz="2000" dirty="0">
              <a:solidFill>
                <a:schemeClr val="tx1"/>
              </a:solidFill>
              <a:latin typeface="Times New Roman" panose="02020603050405020304" pitchFamily="18" charset="0"/>
              <a:sym typeface="Wingdings" panose="05000000000000000000" pitchFamily="2" charset="2"/>
            </a:endParaRPr>
          </a:p>
          <a:p>
            <a:pPr marL="457200" indent="-457200">
              <a:buAutoNum type="arabicParenBoth" startAt="3"/>
            </a:pPr>
            <a:r>
              <a:rPr kumimoji="0" lang="en-US" altLang="zh-CN" sz="2000" dirty="0" err="1">
                <a:solidFill>
                  <a:srgbClr val="C00000"/>
                </a:solidFill>
                <a:latin typeface="Times New Roman" panose="02020603050405020304" pitchFamily="18" charset="0"/>
                <a:sym typeface="Wingdings" panose="05000000000000000000" pitchFamily="2" charset="2"/>
              </a:rPr>
              <a:t>Ad</a:t>
            </a:r>
            <a:r>
              <a:rPr kumimoji="0" lang="en-US" altLang="zh-CN" sz="2000" dirty="0">
                <a:solidFill>
                  <a:srgbClr val="C00000"/>
                </a:solidFill>
                <a:latin typeface="Times New Roman" panose="02020603050405020304" pitchFamily="18" charset="0"/>
                <a:sym typeface="Wingdings" panose="05000000000000000000" pitchFamily="2" charset="2"/>
              </a:rPr>
              <a:t>   </a:t>
            </a:r>
            <a:endParaRPr kumimoji="0" lang="en-US" altLang="zh-CN" sz="2000" dirty="0">
              <a:solidFill>
                <a:srgbClr val="C00000"/>
              </a:solidFill>
              <a:latin typeface="Times New Roman" panose="02020603050405020304" pitchFamily="18" charset="0"/>
              <a:sym typeface="Wingdings" panose="05000000000000000000" pitchFamily="2" charset="2"/>
            </a:endParaRPr>
          </a:p>
          <a:p>
            <a:pPr marL="457200" indent="-457200">
              <a:buAutoNum type="arabicParenBoth" startAt="3"/>
            </a:pPr>
            <a:r>
              <a:rPr kumimoji="0" lang="en-US" altLang="zh-CN" sz="2000" dirty="0" err="1">
                <a:solidFill>
                  <a:schemeClr val="tx1"/>
                </a:solidFill>
                <a:latin typeface="Times New Roman" panose="02020603050405020304" pitchFamily="18" charset="0"/>
                <a:sym typeface="Wingdings" panose="05000000000000000000" pitchFamily="2" charset="2"/>
              </a:rPr>
              <a:t>AccA</a:t>
            </a:r>
            <a:endParaRPr lang="zh-CN" altLang="en-US" sz="2000" dirty="0">
              <a:solidFill>
                <a:schemeClr val="tx1"/>
              </a:solidFill>
            </a:endParaRPr>
          </a:p>
        </p:txBody>
      </p:sp>
      <p:graphicFrame>
        <p:nvGraphicFramePr>
          <p:cNvPr id="28" name="Group 60"/>
          <p:cNvGraphicFramePr>
            <a:graphicFrameLocks noGrp="1"/>
          </p:cNvGraphicFramePr>
          <p:nvPr>
            <p:ph sz="quarter" idx="2"/>
          </p:nvPr>
        </p:nvGraphicFramePr>
        <p:xfrm>
          <a:off x="3635747" y="1845667"/>
          <a:ext cx="4038600" cy="503237"/>
        </p:xfrm>
        <a:graphic>
          <a:graphicData uri="http://schemas.openxmlformats.org/drawingml/2006/table">
            <a:tbl>
              <a:tblPr/>
              <a:tblGrid>
                <a:gridCol w="673100"/>
                <a:gridCol w="673100"/>
                <a:gridCol w="673100"/>
                <a:gridCol w="673100"/>
                <a:gridCol w="673100"/>
                <a:gridCol w="673100"/>
              </a:tblGrid>
              <a:tr h="503237">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b</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c</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c</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d</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 name="Rectangle 40"/>
          <p:cNvSpPr>
            <a:spLocks noChangeArrowheads="1"/>
          </p:cNvSpPr>
          <p:nvPr/>
        </p:nvSpPr>
        <p:spPr bwMode="auto">
          <a:xfrm>
            <a:off x="3562722" y="3069629"/>
            <a:ext cx="1368425" cy="647700"/>
          </a:xfrm>
          <a:prstGeom prst="rect">
            <a:avLst/>
          </a:prstGeom>
          <a:solidFill>
            <a:schemeClr val="bg1"/>
          </a:solidFill>
          <a:ln w="9525" algn="ctr">
            <a:solidFill>
              <a:schemeClr val="tx1"/>
            </a:solidFill>
            <a:miter lim="800000"/>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2000" dirty="0">
                <a:latin typeface="Times New Roman" panose="02020603050405020304" pitchFamily="18" charset="0"/>
              </a:rPr>
              <a:t>控制</a:t>
            </a:r>
            <a:endParaRPr kumimoji="0" lang="zh-CN" altLang="en-US" sz="2000" dirty="0">
              <a:latin typeface="Times New Roman" panose="02020603050405020304" pitchFamily="18" charset="0"/>
            </a:endParaRPr>
          </a:p>
          <a:p>
            <a:pPr algn="ctr">
              <a:spcBef>
                <a:spcPct val="0"/>
              </a:spcBef>
              <a:buClrTx/>
              <a:buSzTx/>
              <a:buFontTx/>
              <a:buNone/>
            </a:pPr>
            <a:r>
              <a:rPr kumimoji="0" lang="zh-CN" altLang="en-US" sz="2000" dirty="0">
                <a:latin typeface="Times New Roman" panose="02020603050405020304" pitchFamily="18" charset="0"/>
              </a:rPr>
              <a:t>（总控程序）</a:t>
            </a:r>
            <a:endParaRPr kumimoji="0" lang="zh-CN" altLang="en-US" sz="2000" dirty="0">
              <a:latin typeface="Times New Roman" panose="02020603050405020304" pitchFamily="18" charset="0"/>
            </a:endParaRPr>
          </a:p>
        </p:txBody>
      </p:sp>
      <p:sp>
        <p:nvSpPr>
          <p:cNvPr id="31" name="Rectangle 42"/>
          <p:cNvSpPr>
            <a:spLocks noChangeArrowheads="1"/>
          </p:cNvSpPr>
          <p:nvPr/>
        </p:nvSpPr>
        <p:spPr bwMode="auto">
          <a:xfrm>
            <a:off x="3562722" y="4509492"/>
            <a:ext cx="1368425" cy="647700"/>
          </a:xfrm>
          <a:prstGeom prst="rect">
            <a:avLst/>
          </a:prstGeom>
          <a:solidFill>
            <a:schemeClr val="bg1"/>
          </a:solidFill>
          <a:ln w="9525" algn="ctr">
            <a:solidFill>
              <a:schemeClr val="tx1"/>
            </a:solidFill>
            <a:miter lim="800000"/>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2000">
                <a:latin typeface="Times New Roman" panose="02020603050405020304" pitchFamily="18" charset="0"/>
              </a:rPr>
              <a:t>预测分析表</a:t>
            </a:r>
            <a:endParaRPr kumimoji="0" lang="zh-CN" altLang="en-US" sz="2000">
              <a:latin typeface="Times New Roman" panose="02020603050405020304" pitchFamily="18" charset="0"/>
            </a:endParaRPr>
          </a:p>
        </p:txBody>
      </p:sp>
      <p:sp>
        <p:nvSpPr>
          <p:cNvPr id="33" name="Line 44"/>
          <p:cNvSpPr>
            <a:spLocks noChangeShapeType="1"/>
          </p:cNvSpPr>
          <p:nvPr/>
        </p:nvSpPr>
        <p:spPr bwMode="auto">
          <a:xfrm flipV="1">
            <a:off x="3995663" y="2348880"/>
            <a:ext cx="2557537" cy="72074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45"/>
          <p:cNvSpPr>
            <a:spLocks noChangeShapeType="1"/>
          </p:cNvSpPr>
          <p:nvPr/>
        </p:nvSpPr>
        <p:spPr bwMode="auto">
          <a:xfrm>
            <a:off x="4931147" y="3429992"/>
            <a:ext cx="2089150" cy="158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5" name="Line 46"/>
          <p:cNvSpPr>
            <a:spLocks noChangeShapeType="1"/>
          </p:cNvSpPr>
          <p:nvPr/>
        </p:nvSpPr>
        <p:spPr bwMode="auto">
          <a:xfrm>
            <a:off x="4212010" y="3718917"/>
            <a:ext cx="1587" cy="79216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6" name="Line 47"/>
          <p:cNvSpPr>
            <a:spLocks noChangeShapeType="1"/>
          </p:cNvSpPr>
          <p:nvPr/>
        </p:nvSpPr>
        <p:spPr bwMode="auto">
          <a:xfrm flipH="1">
            <a:off x="2765796" y="3500760"/>
            <a:ext cx="796922" cy="24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 name="AutoShape 53"/>
          <p:cNvSpPr>
            <a:spLocks noChangeArrowheads="1"/>
          </p:cNvSpPr>
          <p:nvPr/>
        </p:nvSpPr>
        <p:spPr bwMode="auto">
          <a:xfrm>
            <a:off x="611560" y="1124942"/>
            <a:ext cx="1476375" cy="609600"/>
          </a:xfrm>
          <a:prstGeom prst="wedgeRoundRectCallout">
            <a:avLst>
              <a:gd name="adj1" fmla="val 129139"/>
              <a:gd name="adj2" fmla="val 44009"/>
              <a:gd name="adj3" fmla="val 16667"/>
            </a:avLst>
          </a:prstGeom>
          <a:solidFill>
            <a:srgbClr val="CCECFF"/>
          </a:solidFill>
          <a:ln w="9525" algn="ctr">
            <a:solidFill>
              <a:schemeClr val="tx1"/>
            </a:solidFill>
            <a:miter lim="800000"/>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1800" dirty="0">
                <a:latin typeface="+mn-ea"/>
                <a:ea typeface="+mn-ea"/>
              </a:rPr>
              <a:t>预测分析器</a:t>
            </a:r>
            <a:endParaRPr kumimoji="0" lang="zh-CN" altLang="en-US" sz="1800" dirty="0">
              <a:latin typeface="+mn-ea"/>
              <a:ea typeface="+mn-ea"/>
            </a:endParaRPr>
          </a:p>
        </p:txBody>
      </p:sp>
      <p:graphicFrame>
        <p:nvGraphicFramePr>
          <p:cNvPr id="49" name="Group 61"/>
          <p:cNvGraphicFramePr>
            <a:graphicFrameLocks noGrp="1"/>
          </p:cNvGraphicFramePr>
          <p:nvPr>
            <p:ph sz="quarter" idx="3"/>
          </p:nvPr>
        </p:nvGraphicFramePr>
        <p:xfrm>
          <a:off x="2195885" y="2348880"/>
          <a:ext cx="569912" cy="2087854"/>
        </p:xfrm>
        <a:graphic>
          <a:graphicData uri="http://schemas.openxmlformats.org/drawingml/2006/table">
            <a:tbl>
              <a:tblPr/>
              <a:tblGrid>
                <a:gridCol w="569912"/>
              </a:tblGrid>
              <a:tr h="48761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17">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085">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d</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497">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 name="Rectangle 43"/>
          <p:cNvSpPr>
            <a:spLocks noChangeArrowheads="1"/>
          </p:cNvSpPr>
          <p:nvPr/>
        </p:nvSpPr>
        <p:spPr bwMode="auto">
          <a:xfrm>
            <a:off x="7020297" y="3142654"/>
            <a:ext cx="1368425" cy="503238"/>
          </a:xfrm>
          <a:prstGeom prst="rect">
            <a:avLst/>
          </a:prstGeom>
          <a:solidFill>
            <a:schemeClr val="bg1"/>
          </a:solidFill>
          <a:ln w="9525" algn="ctr">
            <a:solidFill>
              <a:schemeClr val="tx1"/>
            </a:solidFill>
            <a:miter lim="800000"/>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dirty="0">
                <a:latin typeface="Times New Roman" panose="02020603050405020304" pitchFamily="18" charset="0"/>
              </a:rPr>
              <a:t>1 2 4 3      </a:t>
            </a:r>
            <a:endParaRPr kumimoji="0" lang="en-US" altLang="zh-CN" sz="2000" dirty="0">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7"/>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6EF6FB5E-4F6B-4B10-894F-4846BB65A09F}"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19" name="文本框 18"/>
          <p:cNvSpPr txBox="1"/>
          <p:nvPr/>
        </p:nvSpPr>
        <p:spPr>
          <a:xfrm flipH="1">
            <a:off x="6881810" y="256044"/>
            <a:ext cx="1578621" cy="1323439"/>
          </a:xfrm>
          <a:prstGeom prst="rect">
            <a:avLst/>
          </a:prstGeom>
          <a:noFill/>
        </p:spPr>
        <p:txBody>
          <a:bodyPr wrap="square" rtlCol="0">
            <a:spAutoFit/>
          </a:bodyPr>
          <a:lstStyle/>
          <a:p>
            <a:pPr marL="457200" indent="-457200">
              <a:buAutoNum type="arabicParenBoth"/>
            </a:pPr>
            <a:r>
              <a:rPr kumimoji="0" lang="en-US" altLang="zh-CN" sz="2000" dirty="0" err="1">
                <a:solidFill>
                  <a:schemeClr val="tx1"/>
                </a:solidFill>
                <a:latin typeface="Times New Roman" panose="02020603050405020304" pitchFamily="18" charset="0"/>
                <a:sym typeface="Wingdings" panose="05000000000000000000" pitchFamily="2" charset="2"/>
              </a:rPr>
              <a:t>SaS</a:t>
            </a:r>
            <a:r>
              <a:rPr kumimoji="0" lang="en-US" altLang="zh-CN" sz="2000" dirty="0">
                <a:solidFill>
                  <a:schemeClr val="tx1"/>
                </a:solidFill>
                <a:latin typeface="Times New Roman" panose="02020603050405020304" pitchFamily="18" charset="0"/>
                <a:sym typeface="Wingdings" panose="05000000000000000000" pitchFamily="2" charset="2"/>
              </a:rPr>
              <a:t> </a:t>
            </a:r>
            <a:endParaRPr kumimoji="0" lang="en-US" altLang="zh-CN" sz="2000" dirty="0">
              <a:solidFill>
                <a:schemeClr val="tx1"/>
              </a:solidFill>
              <a:latin typeface="Times New Roman" panose="02020603050405020304" pitchFamily="18" charset="0"/>
              <a:sym typeface="Wingdings" panose="05000000000000000000" pitchFamily="2" charset="2"/>
            </a:endParaRPr>
          </a:p>
          <a:p>
            <a:r>
              <a:rPr kumimoji="0" lang="en-US" altLang="zh-CN" sz="2000" dirty="0">
                <a:solidFill>
                  <a:schemeClr val="tx1"/>
                </a:solidFill>
                <a:latin typeface="Times New Roman" panose="02020603050405020304" pitchFamily="18" charset="0"/>
                <a:sym typeface="Wingdings" panose="05000000000000000000" pitchFamily="2" charset="2"/>
              </a:rPr>
              <a:t>(2)  S </a:t>
            </a:r>
            <a:r>
              <a:rPr kumimoji="0" lang="en-US" altLang="zh-CN" sz="2000" dirty="0" err="1">
                <a:solidFill>
                  <a:schemeClr val="tx1"/>
                </a:solidFill>
                <a:latin typeface="Times New Roman" panose="02020603050405020304" pitchFamily="18" charset="0"/>
                <a:sym typeface="Wingdings" panose="05000000000000000000" pitchFamily="2" charset="2"/>
              </a:rPr>
              <a:t>bA</a:t>
            </a:r>
            <a:endParaRPr kumimoji="0" lang="en-US" altLang="zh-CN" sz="2000" dirty="0">
              <a:solidFill>
                <a:schemeClr val="tx1"/>
              </a:solidFill>
              <a:latin typeface="Times New Roman" panose="02020603050405020304" pitchFamily="18" charset="0"/>
              <a:sym typeface="Wingdings" panose="05000000000000000000" pitchFamily="2" charset="2"/>
            </a:endParaRPr>
          </a:p>
          <a:p>
            <a:pPr marL="457200" indent="-457200">
              <a:buAutoNum type="arabicParenBoth" startAt="3"/>
            </a:pPr>
            <a:r>
              <a:rPr kumimoji="0" lang="en-US" altLang="zh-CN" sz="2000" dirty="0" err="1">
                <a:solidFill>
                  <a:schemeClr val="tx1"/>
                </a:solidFill>
                <a:latin typeface="Times New Roman" panose="02020603050405020304" pitchFamily="18" charset="0"/>
                <a:sym typeface="Wingdings" panose="05000000000000000000" pitchFamily="2" charset="2"/>
              </a:rPr>
              <a:t>Ad</a:t>
            </a:r>
            <a:r>
              <a:rPr kumimoji="0" lang="en-US" altLang="zh-CN" sz="2000" dirty="0">
                <a:solidFill>
                  <a:schemeClr val="tx1"/>
                </a:solidFill>
                <a:latin typeface="Times New Roman" panose="02020603050405020304" pitchFamily="18" charset="0"/>
                <a:sym typeface="Wingdings" panose="05000000000000000000" pitchFamily="2" charset="2"/>
              </a:rPr>
              <a:t>   </a:t>
            </a:r>
            <a:endParaRPr kumimoji="0" lang="en-US" altLang="zh-CN" sz="2000" dirty="0">
              <a:solidFill>
                <a:schemeClr val="tx1"/>
              </a:solidFill>
              <a:latin typeface="Times New Roman" panose="02020603050405020304" pitchFamily="18" charset="0"/>
              <a:sym typeface="Wingdings" panose="05000000000000000000" pitchFamily="2" charset="2"/>
            </a:endParaRPr>
          </a:p>
          <a:p>
            <a:pPr marL="457200" indent="-457200">
              <a:buAutoNum type="arabicParenBoth" startAt="3"/>
            </a:pPr>
            <a:r>
              <a:rPr kumimoji="0" lang="en-US" altLang="zh-CN" sz="2000" dirty="0" err="1">
                <a:solidFill>
                  <a:schemeClr val="tx1"/>
                </a:solidFill>
                <a:latin typeface="Times New Roman" panose="02020603050405020304" pitchFamily="18" charset="0"/>
                <a:sym typeface="Wingdings" panose="05000000000000000000" pitchFamily="2" charset="2"/>
              </a:rPr>
              <a:t>AccA</a:t>
            </a:r>
            <a:endParaRPr lang="zh-CN" altLang="en-US" sz="2000" dirty="0">
              <a:solidFill>
                <a:schemeClr val="tx1"/>
              </a:solidFill>
            </a:endParaRPr>
          </a:p>
        </p:txBody>
      </p:sp>
      <p:graphicFrame>
        <p:nvGraphicFramePr>
          <p:cNvPr id="28" name="Group 60"/>
          <p:cNvGraphicFramePr>
            <a:graphicFrameLocks noGrp="1"/>
          </p:cNvGraphicFramePr>
          <p:nvPr>
            <p:ph sz="quarter" idx="2"/>
          </p:nvPr>
        </p:nvGraphicFramePr>
        <p:xfrm>
          <a:off x="3635747" y="1845667"/>
          <a:ext cx="4038600" cy="503237"/>
        </p:xfrm>
        <a:graphic>
          <a:graphicData uri="http://schemas.openxmlformats.org/drawingml/2006/table">
            <a:tbl>
              <a:tblPr/>
              <a:tblGrid>
                <a:gridCol w="673100"/>
                <a:gridCol w="673100"/>
                <a:gridCol w="673100"/>
                <a:gridCol w="673100"/>
                <a:gridCol w="673100"/>
                <a:gridCol w="673100"/>
              </a:tblGrid>
              <a:tr h="503237">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b</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c</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c</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d</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 name="Rectangle 40"/>
          <p:cNvSpPr>
            <a:spLocks noChangeArrowheads="1"/>
          </p:cNvSpPr>
          <p:nvPr/>
        </p:nvSpPr>
        <p:spPr bwMode="auto">
          <a:xfrm>
            <a:off x="3562722" y="3069629"/>
            <a:ext cx="1368425" cy="647700"/>
          </a:xfrm>
          <a:prstGeom prst="rect">
            <a:avLst/>
          </a:prstGeom>
          <a:solidFill>
            <a:schemeClr val="bg1"/>
          </a:solidFill>
          <a:ln w="9525" algn="ctr">
            <a:solidFill>
              <a:schemeClr val="tx1"/>
            </a:solidFill>
            <a:miter lim="800000"/>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2000" dirty="0">
                <a:latin typeface="Times New Roman" panose="02020603050405020304" pitchFamily="18" charset="0"/>
              </a:rPr>
              <a:t>控制</a:t>
            </a:r>
            <a:endParaRPr kumimoji="0" lang="zh-CN" altLang="en-US" sz="2000" dirty="0">
              <a:latin typeface="Times New Roman" panose="02020603050405020304" pitchFamily="18" charset="0"/>
            </a:endParaRPr>
          </a:p>
          <a:p>
            <a:pPr algn="ctr">
              <a:spcBef>
                <a:spcPct val="0"/>
              </a:spcBef>
              <a:buClrTx/>
              <a:buSzTx/>
              <a:buFontTx/>
              <a:buNone/>
            </a:pPr>
            <a:r>
              <a:rPr kumimoji="0" lang="zh-CN" altLang="en-US" sz="2000" dirty="0">
                <a:latin typeface="Times New Roman" panose="02020603050405020304" pitchFamily="18" charset="0"/>
              </a:rPr>
              <a:t>（总控程序）</a:t>
            </a:r>
            <a:endParaRPr kumimoji="0" lang="zh-CN" altLang="en-US" sz="2000" dirty="0">
              <a:latin typeface="Times New Roman" panose="02020603050405020304" pitchFamily="18" charset="0"/>
            </a:endParaRPr>
          </a:p>
        </p:txBody>
      </p:sp>
      <p:sp>
        <p:nvSpPr>
          <p:cNvPr id="31" name="Rectangle 42"/>
          <p:cNvSpPr>
            <a:spLocks noChangeArrowheads="1"/>
          </p:cNvSpPr>
          <p:nvPr/>
        </p:nvSpPr>
        <p:spPr bwMode="auto">
          <a:xfrm>
            <a:off x="3562722" y="4509492"/>
            <a:ext cx="1368425" cy="647700"/>
          </a:xfrm>
          <a:prstGeom prst="rect">
            <a:avLst/>
          </a:prstGeom>
          <a:solidFill>
            <a:schemeClr val="bg1"/>
          </a:solidFill>
          <a:ln w="9525" algn="ctr">
            <a:solidFill>
              <a:schemeClr val="tx1"/>
            </a:solidFill>
            <a:miter lim="800000"/>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2000">
                <a:latin typeface="Times New Roman" panose="02020603050405020304" pitchFamily="18" charset="0"/>
              </a:rPr>
              <a:t>预测分析表</a:t>
            </a:r>
            <a:endParaRPr kumimoji="0" lang="zh-CN" altLang="en-US" sz="2000">
              <a:latin typeface="Times New Roman" panose="02020603050405020304" pitchFamily="18" charset="0"/>
            </a:endParaRPr>
          </a:p>
        </p:txBody>
      </p:sp>
      <p:sp>
        <p:nvSpPr>
          <p:cNvPr id="33" name="Line 44"/>
          <p:cNvSpPr>
            <a:spLocks noChangeShapeType="1"/>
          </p:cNvSpPr>
          <p:nvPr/>
        </p:nvSpPr>
        <p:spPr bwMode="auto">
          <a:xfrm flipV="1">
            <a:off x="3995663" y="2370057"/>
            <a:ext cx="3168625" cy="69956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45"/>
          <p:cNvSpPr>
            <a:spLocks noChangeShapeType="1"/>
          </p:cNvSpPr>
          <p:nvPr/>
        </p:nvSpPr>
        <p:spPr bwMode="auto">
          <a:xfrm>
            <a:off x="4931147" y="3429992"/>
            <a:ext cx="2089150" cy="158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5" name="Line 46"/>
          <p:cNvSpPr>
            <a:spLocks noChangeShapeType="1"/>
          </p:cNvSpPr>
          <p:nvPr/>
        </p:nvSpPr>
        <p:spPr bwMode="auto">
          <a:xfrm>
            <a:off x="4212010" y="3718917"/>
            <a:ext cx="1587" cy="79216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6" name="Line 47"/>
          <p:cNvSpPr>
            <a:spLocks noChangeShapeType="1"/>
          </p:cNvSpPr>
          <p:nvPr/>
        </p:nvSpPr>
        <p:spPr bwMode="auto">
          <a:xfrm flipH="1">
            <a:off x="2765796" y="3500760"/>
            <a:ext cx="796921" cy="57631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 name="AutoShape 53"/>
          <p:cNvSpPr>
            <a:spLocks noChangeArrowheads="1"/>
          </p:cNvSpPr>
          <p:nvPr/>
        </p:nvSpPr>
        <p:spPr bwMode="auto">
          <a:xfrm>
            <a:off x="611560" y="1124942"/>
            <a:ext cx="1476375" cy="609600"/>
          </a:xfrm>
          <a:prstGeom prst="wedgeRoundRectCallout">
            <a:avLst>
              <a:gd name="adj1" fmla="val 129139"/>
              <a:gd name="adj2" fmla="val 44009"/>
              <a:gd name="adj3" fmla="val 16667"/>
            </a:avLst>
          </a:prstGeom>
          <a:solidFill>
            <a:srgbClr val="CCECFF"/>
          </a:solidFill>
          <a:ln w="9525" algn="ctr">
            <a:solidFill>
              <a:schemeClr val="tx1"/>
            </a:solidFill>
            <a:miter lim="800000"/>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1800" dirty="0">
                <a:latin typeface="+mn-ea"/>
                <a:ea typeface="+mn-ea"/>
              </a:rPr>
              <a:t>预测分析器</a:t>
            </a:r>
            <a:endParaRPr kumimoji="0" lang="zh-CN" altLang="en-US" sz="1800" dirty="0">
              <a:latin typeface="+mn-ea"/>
              <a:ea typeface="+mn-ea"/>
            </a:endParaRPr>
          </a:p>
        </p:txBody>
      </p:sp>
      <p:graphicFrame>
        <p:nvGraphicFramePr>
          <p:cNvPr id="49" name="Group 61"/>
          <p:cNvGraphicFramePr>
            <a:graphicFrameLocks noGrp="1"/>
          </p:cNvGraphicFramePr>
          <p:nvPr>
            <p:ph sz="quarter" idx="3"/>
          </p:nvPr>
        </p:nvGraphicFramePr>
        <p:xfrm>
          <a:off x="2195885" y="2348880"/>
          <a:ext cx="569912" cy="2087854"/>
        </p:xfrm>
        <a:graphic>
          <a:graphicData uri="http://schemas.openxmlformats.org/drawingml/2006/table">
            <a:tbl>
              <a:tblPr/>
              <a:tblGrid>
                <a:gridCol w="569912"/>
              </a:tblGrid>
              <a:tr h="48761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617">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085">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497">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698" marB="4569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 name="Rectangle 43"/>
          <p:cNvSpPr>
            <a:spLocks noChangeArrowheads="1"/>
          </p:cNvSpPr>
          <p:nvPr/>
        </p:nvSpPr>
        <p:spPr bwMode="auto">
          <a:xfrm>
            <a:off x="7020297" y="3142654"/>
            <a:ext cx="1368425" cy="503238"/>
          </a:xfrm>
          <a:prstGeom prst="rect">
            <a:avLst/>
          </a:prstGeom>
          <a:solidFill>
            <a:schemeClr val="bg1"/>
          </a:solidFill>
          <a:ln w="9525" algn="ctr">
            <a:solidFill>
              <a:schemeClr val="tx1"/>
            </a:solidFill>
            <a:miter lim="800000"/>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dirty="0">
                <a:latin typeface="Times New Roman" panose="02020603050405020304" pitchFamily="18" charset="0"/>
              </a:rPr>
              <a:t>1 2 4 3      </a:t>
            </a:r>
            <a:endParaRPr kumimoji="0" lang="en-US" altLang="zh-CN" sz="2000" dirty="0">
              <a:latin typeface="Times New Roman" panose="02020603050405020304" pitchFamily="18" charset="0"/>
            </a:endParaRPr>
          </a:p>
        </p:txBody>
      </p:sp>
      <p:sp>
        <p:nvSpPr>
          <p:cNvPr id="15" name="Text Box 57"/>
          <p:cNvSpPr txBox="1">
            <a:spLocks noChangeArrowheads="1"/>
          </p:cNvSpPr>
          <p:nvPr/>
        </p:nvSpPr>
        <p:spPr bwMode="auto">
          <a:xfrm>
            <a:off x="1259260" y="4867865"/>
            <a:ext cx="2088604" cy="77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nSpc>
                <a:spcPct val="130000"/>
              </a:lnSpc>
              <a:spcBef>
                <a:spcPct val="0"/>
              </a:spcBef>
              <a:buClrTx/>
              <a:buSzTx/>
              <a:buFontTx/>
              <a:buNone/>
            </a:pPr>
            <a:r>
              <a:rPr kumimoji="0" lang="zh-CN" altLang="en-US" sz="1800" dirty="0">
                <a:latin typeface="+mn-ea"/>
                <a:ea typeface="+mn-ea"/>
              </a:rPr>
              <a:t>正常停机</a:t>
            </a:r>
            <a:r>
              <a:rPr kumimoji="0" lang="en-US" altLang="zh-CN" sz="1800" dirty="0">
                <a:latin typeface="+mn-ea"/>
                <a:ea typeface="+mn-ea"/>
              </a:rPr>
              <a:t>:</a:t>
            </a:r>
            <a:endParaRPr kumimoji="0" lang="en-US" altLang="zh-CN" sz="1800" dirty="0">
              <a:latin typeface="+mn-ea"/>
              <a:ea typeface="+mn-ea"/>
            </a:endParaRPr>
          </a:p>
          <a:p>
            <a:pPr>
              <a:lnSpc>
                <a:spcPct val="130000"/>
              </a:lnSpc>
              <a:spcBef>
                <a:spcPct val="0"/>
              </a:spcBef>
              <a:buClrTx/>
              <a:buSzTx/>
              <a:buFontTx/>
              <a:buNone/>
            </a:pPr>
            <a:r>
              <a:rPr kumimoji="0" lang="zh-CN" altLang="en-US" sz="1800" dirty="0">
                <a:latin typeface="+mn-ea"/>
                <a:ea typeface="+mn-ea"/>
              </a:rPr>
              <a:t>栈</a:t>
            </a:r>
            <a:r>
              <a:rPr kumimoji="0" lang="zh-CN" altLang="en-US" sz="1800" dirty="0">
                <a:latin typeface="+mn-ea"/>
              </a:rPr>
              <a:t>顶</a:t>
            </a:r>
            <a:r>
              <a:rPr kumimoji="0" lang="en-US" altLang="zh-CN" sz="1800" dirty="0">
                <a:latin typeface="+mn-ea"/>
                <a:ea typeface="+mn-ea"/>
              </a:rPr>
              <a:t>=</a:t>
            </a:r>
            <a:r>
              <a:rPr kumimoji="0" lang="zh-CN" altLang="en-US" sz="1800" dirty="0">
                <a:latin typeface="+mn-ea"/>
                <a:ea typeface="+mn-ea"/>
              </a:rPr>
              <a:t>句子结束符</a:t>
            </a:r>
            <a:r>
              <a:rPr kumimoji="0" lang="en-US" altLang="zh-CN" sz="1800" dirty="0">
                <a:latin typeface="+mn-ea"/>
                <a:ea typeface="+mn-ea"/>
              </a:rPr>
              <a:t>#</a:t>
            </a:r>
            <a:endParaRPr kumimoji="0" lang="zh-CN" altLang="en-US" sz="180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682156CD-4FE4-4CE8-B59E-5473378A1210}"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50179" name="Rectangle 2"/>
          <p:cNvSpPr>
            <a:spLocks noGrp="1" noChangeArrowheads="1"/>
          </p:cNvSpPr>
          <p:nvPr>
            <p:ph type="title"/>
          </p:nvPr>
        </p:nvSpPr>
        <p:spPr>
          <a:xfrm>
            <a:off x="457200" y="277813"/>
            <a:ext cx="8218488" cy="990600"/>
          </a:xfrm>
        </p:spPr>
        <p:txBody>
          <a:bodyPr/>
          <a:lstStyle/>
          <a:p>
            <a:pPr eaLnBrk="1" hangingPunct="1"/>
            <a:r>
              <a:rPr lang="en-US" altLang="zh-CN" sz="3600" dirty="0"/>
              <a:t>5.3.2  LL(1)</a:t>
            </a:r>
            <a:r>
              <a:rPr lang="zh-CN" altLang="en-US" sz="3600" dirty="0"/>
              <a:t>文法</a:t>
            </a:r>
            <a:endParaRPr lang="zh-CN" altLang="en-US" sz="3600" dirty="0"/>
          </a:p>
        </p:txBody>
      </p:sp>
      <p:sp>
        <p:nvSpPr>
          <p:cNvPr id="458755" name="Rectangle 3"/>
          <p:cNvSpPr>
            <a:spLocks noGrp="1" noChangeArrowheads="1"/>
          </p:cNvSpPr>
          <p:nvPr>
            <p:ph type="body" idx="1"/>
          </p:nvPr>
        </p:nvSpPr>
        <p:spPr>
          <a:xfrm>
            <a:off x="428624" y="980728"/>
            <a:ext cx="8463855" cy="4824413"/>
          </a:xfrm>
        </p:spPr>
        <p:txBody>
          <a:bodyPr/>
          <a:lstStyle/>
          <a:p>
            <a:pPr marL="0" indent="0" eaLnBrk="1" hangingPunct="1">
              <a:lnSpc>
                <a:spcPct val="130000"/>
              </a:lnSpc>
              <a:buFont typeface="Wingdings" panose="05000000000000000000" pitchFamily="2" charset="2"/>
              <a:buNone/>
            </a:pPr>
            <a:r>
              <a:rPr lang="zh-CN" altLang="en-US" sz="2200" b="1" dirty="0"/>
              <a:t>对于</a:t>
            </a:r>
            <a:r>
              <a:rPr lang="en-US" altLang="zh-CN" sz="2200" b="1" dirty="0"/>
              <a:t>LL(k)</a:t>
            </a:r>
            <a:r>
              <a:rPr lang="zh-CN" altLang="en-US" sz="2200" b="1" dirty="0"/>
              <a:t>文法，</a:t>
            </a:r>
            <a:r>
              <a:rPr lang="en-US" altLang="zh-CN" sz="2200" b="1" dirty="0"/>
              <a:t>K=1</a:t>
            </a:r>
            <a:r>
              <a:rPr lang="zh-CN" altLang="en-US" sz="2200" b="1" dirty="0"/>
              <a:t>最常见，只需根据栈顶符号</a:t>
            </a:r>
            <a:r>
              <a:rPr lang="en-US" altLang="zh-CN" sz="2200" b="1" dirty="0"/>
              <a:t>X</a:t>
            </a:r>
            <a:r>
              <a:rPr lang="zh-CN" altLang="en-US" sz="2200" b="1" dirty="0"/>
              <a:t>和当前输入符号</a:t>
            </a:r>
            <a:r>
              <a:rPr lang="en-US" altLang="zh-CN" sz="2200" b="1" dirty="0"/>
              <a:t>a</a:t>
            </a:r>
            <a:r>
              <a:rPr lang="zh-CN" altLang="en-US" sz="2200" b="1" dirty="0"/>
              <a:t>，即可确定用哪条规则进行推导。</a:t>
            </a:r>
            <a:endParaRPr lang="zh-CN" altLang="en-US" sz="2200" b="1" dirty="0"/>
          </a:p>
          <a:p>
            <a:pPr eaLnBrk="1" hangingPunct="1">
              <a:lnSpc>
                <a:spcPct val="130000"/>
              </a:lnSpc>
              <a:buFont typeface="Wingdings" panose="05000000000000000000" pitchFamily="2" charset="2"/>
              <a:buNone/>
            </a:pPr>
            <a:r>
              <a:rPr lang="zh-CN" altLang="en-US" sz="2200" b="1" dirty="0">
                <a:solidFill>
                  <a:srgbClr val="003399"/>
                </a:solidFill>
              </a:rPr>
              <a:t>（一）串</a:t>
            </a:r>
            <a:r>
              <a:rPr lang="en-US" altLang="zh-CN" sz="2200" b="1" dirty="0">
                <a:solidFill>
                  <a:srgbClr val="003399"/>
                </a:solidFill>
              </a:rPr>
              <a:t>α</a:t>
            </a:r>
            <a:r>
              <a:rPr lang="zh-CN" altLang="en-US" sz="2200" b="1" dirty="0">
                <a:solidFill>
                  <a:srgbClr val="003399"/>
                </a:solidFill>
              </a:rPr>
              <a:t>∈</a:t>
            </a:r>
            <a:r>
              <a:rPr lang="en-US" altLang="zh-CN" sz="2200" b="1" dirty="0">
                <a:solidFill>
                  <a:srgbClr val="003399"/>
                </a:solidFill>
              </a:rPr>
              <a:t>(V</a:t>
            </a:r>
            <a:r>
              <a:rPr lang="en-US" altLang="zh-CN" sz="2200" b="1" baseline="-25000" dirty="0">
                <a:solidFill>
                  <a:srgbClr val="003399"/>
                </a:solidFill>
              </a:rPr>
              <a:t>N</a:t>
            </a:r>
            <a:r>
              <a:rPr lang="en-US" altLang="zh-CN" sz="2200" b="1" dirty="0">
                <a:solidFill>
                  <a:srgbClr val="003399"/>
                </a:solidFill>
              </a:rPr>
              <a:t>∪V</a:t>
            </a:r>
            <a:r>
              <a:rPr lang="en-US" altLang="zh-CN" sz="2200" b="1" baseline="-25000" dirty="0">
                <a:solidFill>
                  <a:srgbClr val="003399"/>
                </a:solidFill>
              </a:rPr>
              <a:t>T</a:t>
            </a:r>
            <a:r>
              <a:rPr lang="en-US" altLang="zh-CN" sz="2200" b="1" dirty="0">
                <a:solidFill>
                  <a:srgbClr val="003399"/>
                </a:solidFill>
              </a:rPr>
              <a:t>)*</a:t>
            </a:r>
            <a:r>
              <a:rPr lang="zh-CN" altLang="en-US" sz="2200" b="1" dirty="0">
                <a:solidFill>
                  <a:srgbClr val="003399"/>
                </a:solidFill>
              </a:rPr>
              <a:t>的</a:t>
            </a:r>
            <a:r>
              <a:rPr lang="en-US" altLang="zh-CN" sz="2200" b="1" dirty="0">
                <a:solidFill>
                  <a:srgbClr val="003399"/>
                </a:solidFill>
              </a:rPr>
              <a:t>FIRST</a:t>
            </a:r>
            <a:r>
              <a:rPr lang="zh-CN" altLang="en-US" sz="2200" b="1" dirty="0">
                <a:solidFill>
                  <a:srgbClr val="003399"/>
                </a:solidFill>
              </a:rPr>
              <a:t>集</a:t>
            </a:r>
            <a:r>
              <a:rPr lang="en-US" altLang="zh-CN" sz="2200" b="1" dirty="0">
                <a:solidFill>
                  <a:srgbClr val="003399"/>
                </a:solidFill>
              </a:rPr>
              <a:t>—</a:t>
            </a:r>
            <a:r>
              <a:rPr lang="zh-CN" altLang="en-US" sz="2200" b="1" dirty="0">
                <a:solidFill>
                  <a:srgbClr val="003399"/>
                </a:solidFill>
              </a:rPr>
              <a:t>开头符号集</a:t>
            </a:r>
            <a:endParaRPr lang="zh-CN" altLang="en-US" sz="2200" b="1" dirty="0">
              <a:solidFill>
                <a:srgbClr val="003399"/>
              </a:solidFill>
            </a:endParaRPr>
          </a:p>
          <a:p>
            <a:pPr eaLnBrk="1" hangingPunct="1">
              <a:lnSpc>
                <a:spcPct val="130000"/>
              </a:lnSpc>
              <a:buFont typeface="Wingdings" panose="05000000000000000000" pitchFamily="2" charset="2"/>
              <a:buNone/>
            </a:pPr>
            <a:r>
              <a:rPr lang="en-US" altLang="zh-CN" sz="2200" b="1" dirty="0"/>
              <a:t>        FIRST(α)={a| α</a:t>
            </a:r>
            <a:r>
              <a:rPr lang="en-US" altLang="zh-CN" sz="2200" b="1" dirty="0">
                <a:sym typeface="Symbol" panose="05050102010706020507" pitchFamily="18" charset="2"/>
              </a:rPr>
              <a:t>*a</a:t>
            </a:r>
            <a:r>
              <a:rPr lang="en-US" altLang="en-US" sz="2200" b="1" dirty="0">
                <a:sym typeface="Symbol" panose="05050102010706020507" pitchFamily="18" charset="2"/>
              </a:rPr>
              <a:t>β</a:t>
            </a:r>
            <a:r>
              <a:rPr lang="en-US" altLang="zh-CN" sz="2200" b="1" dirty="0">
                <a:sym typeface="Symbol" panose="05050102010706020507" pitchFamily="18" charset="2"/>
              </a:rPr>
              <a:t>, a </a:t>
            </a:r>
            <a:r>
              <a:rPr lang="zh-CN" altLang="en-US" sz="2200" b="1" dirty="0"/>
              <a:t>∈</a:t>
            </a:r>
            <a:r>
              <a:rPr lang="en-US" altLang="zh-CN" sz="2200" b="1" dirty="0"/>
              <a:t>V</a:t>
            </a:r>
            <a:r>
              <a:rPr lang="en-US" altLang="zh-CN" sz="2200" b="1" baseline="-25000" dirty="0"/>
              <a:t>T</a:t>
            </a:r>
            <a:r>
              <a:rPr lang="en-US" altLang="zh-CN" sz="2200" b="1" dirty="0"/>
              <a:t>, α, </a:t>
            </a:r>
            <a:r>
              <a:rPr lang="en-US" altLang="en-US" sz="2200" b="1" dirty="0">
                <a:sym typeface="Symbol" panose="05050102010706020507" pitchFamily="18" charset="2"/>
              </a:rPr>
              <a:t>β </a:t>
            </a:r>
            <a:r>
              <a:rPr lang="zh-CN" altLang="en-US" sz="2200" b="1" dirty="0"/>
              <a:t>∈</a:t>
            </a:r>
            <a:r>
              <a:rPr lang="en-US" altLang="zh-CN" sz="2200" b="1" dirty="0"/>
              <a:t>V*}</a:t>
            </a:r>
            <a:endParaRPr lang="en-US" altLang="zh-CN" sz="2200" b="1" dirty="0"/>
          </a:p>
          <a:p>
            <a:pPr lvl="1" eaLnBrk="1" hangingPunct="1">
              <a:lnSpc>
                <a:spcPct val="130000"/>
              </a:lnSpc>
              <a:buFont typeface="Wingdings" panose="05000000000000000000" pitchFamily="2" charset="2"/>
              <a:buNone/>
            </a:pPr>
            <a:r>
              <a:rPr lang="zh-CN" altLang="en-US" sz="2200" b="1" dirty="0"/>
              <a:t>   若</a:t>
            </a:r>
            <a:r>
              <a:rPr lang="en-US" altLang="zh-CN" sz="2200" b="1" dirty="0"/>
              <a:t>α </a:t>
            </a:r>
            <a:r>
              <a:rPr lang="en-US" altLang="zh-CN" sz="2200" b="1" dirty="0">
                <a:sym typeface="Symbol" panose="05050102010706020507" pitchFamily="18" charset="2"/>
              </a:rPr>
              <a:t>*ε, </a:t>
            </a:r>
            <a:r>
              <a:rPr lang="zh-CN" altLang="en-US" sz="2200" b="1" dirty="0">
                <a:sym typeface="Symbol" panose="05050102010706020507" pitchFamily="18" charset="2"/>
              </a:rPr>
              <a:t>则</a:t>
            </a:r>
            <a:r>
              <a:rPr lang="en-US" altLang="zh-CN" sz="2200" b="1" dirty="0">
                <a:sym typeface="Symbol" panose="05050102010706020507" pitchFamily="18" charset="2"/>
              </a:rPr>
              <a:t>ε </a:t>
            </a:r>
            <a:r>
              <a:rPr lang="zh-CN" altLang="en-US" sz="2200" b="1" dirty="0"/>
              <a:t>∈</a:t>
            </a:r>
            <a:r>
              <a:rPr lang="en-US" altLang="zh-CN" sz="2200" b="1" dirty="0"/>
              <a:t>FIRST(α)</a:t>
            </a:r>
            <a:endParaRPr lang="en-US" altLang="zh-CN" sz="2200" b="1" dirty="0"/>
          </a:p>
          <a:p>
            <a:pPr eaLnBrk="1" hangingPunct="1">
              <a:lnSpc>
                <a:spcPct val="130000"/>
              </a:lnSpc>
              <a:buFont typeface="Wingdings" panose="05000000000000000000" pitchFamily="2" charset="2"/>
              <a:buNone/>
            </a:pPr>
            <a:endParaRPr lang="zh-CN" altLang="en-US" sz="2200" b="1" dirty="0"/>
          </a:p>
          <a:p>
            <a:pPr marL="0" indent="0" eaLnBrk="1" hangingPunct="1">
              <a:lnSpc>
                <a:spcPct val="130000"/>
              </a:lnSpc>
              <a:buFont typeface="Wingdings" panose="05000000000000000000" pitchFamily="2" charset="2"/>
              <a:buNone/>
            </a:pPr>
            <a:r>
              <a:rPr lang="zh-CN" altLang="en-US" sz="2200" b="1" dirty="0"/>
              <a:t>定义</a:t>
            </a:r>
            <a:r>
              <a:rPr lang="en-US" altLang="zh-CN" sz="2200" b="1" dirty="0"/>
              <a:t>1</a:t>
            </a:r>
            <a:r>
              <a:rPr lang="zh-CN" altLang="en-US" sz="2200" b="1" dirty="0"/>
              <a:t>：设</a:t>
            </a:r>
            <a:r>
              <a:rPr lang="en-US" altLang="zh-CN" sz="2200" b="1" dirty="0"/>
              <a:t>G</a:t>
            </a:r>
            <a:r>
              <a:rPr lang="zh-CN" altLang="en-US" sz="2200" b="1" dirty="0"/>
              <a:t>是不带</a:t>
            </a:r>
            <a:r>
              <a:rPr lang="en-US" altLang="zh-CN" sz="2200" b="1" dirty="0">
                <a:sym typeface="Symbol" panose="05050102010706020507" pitchFamily="18" charset="2"/>
              </a:rPr>
              <a:t>ε</a:t>
            </a:r>
            <a:r>
              <a:rPr lang="zh-CN" altLang="en-US" sz="2200" b="1" dirty="0">
                <a:sym typeface="Symbol" panose="05050102010706020507" pitchFamily="18" charset="2"/>
              </a:rPr>
              <a:t>规则的文法，若对所有</a:t>
            </a:r>
            <a:r>
              <a:rPr lang="en-US" altLang="zh-CN" sz="2200" b="1" dirty="0">
                <a:sym typeface="Symbol" panose="05050102010706020507" pitchFamily="18" charset="2"/>
              </a:rPr>
              <a:t> </a:t>
            </a:r>
            <a:r>
              <a:rPr lang="en-US" altLang="zh-CN" sz="2200" b="1" dirty="0">
                <a:sym typeface="Wingdings" panose="05000000000000000000" pitchFamily="2" charset="2"/>
              </a:rPr>
              <a:t>A α</a:t>
            </a:r>
            <a:r>
              <a:rPr lang="en-US" altLang="zh-CN" sz="2200" b="1" baseline="-25000" dirty="0">
                <a:sym typeface="Wingdings" panose="05000000000000000000" pitchFamily="2" charset="2"/>
              </a:rPr>
              <a:t>1 </a:t>
            </a:r>
            <a:r>
              <a:rPr lang="en-US" altLang="zh-CN" sz="2200" b="1" dirty="0">
                <a:sym typeface="Wingdings" panose="05000000000000000000" pitchFamily="2" charset="2"/>
              </a:rPr>
              <a:t>| α</a:t>
            </a:r>
            <a:r>
              <a:rPr lang="en-US" altLang="zh-CN" sz="2200" b="1" baseline="-25000" dirty="0">
                <a:sym typeface="Wingdings" panose="05000000000000000000" pitchFamily="2" charset="2"/>
              </a:rPr>
              <a:t>2 </a:t>
            </a:r>
            <a:r>
              <a:rPr lang="en-US" altLang="zh-CN" sz="2200" b="1" dirty="0">
                <a:sym typeface="Wingdings" panose="05000000000000000000" pitchFamily="2" charset="2"/>
              </a:rPr>
              <a:t>| …| α</a:t>
            </a:r>
            <a:r>
              <a:rPr lang="en-US" altLang="zh-CN" sz="2200" b="1" baseline="-25000" dirty="0">
                <a:sym typeface="Wingdings" panose="05000000000000000000" pitchFamily="2" charset="2"/>
              </a:rPr>
              <a:t>n</a:t>
            </a:r>
            <a:r>
              <a:rPr lang="zh-CN" altLang="en-US" sz="2200" b="1" dirty="0">
                <a:sym typeface="Wingdings" panose="05000000000000000000" pitchFamily="2" charset="2"/>
              </a:rPr>
              <a:t>的规则，有</a:t>
            </a:r>
            <a:r>
              <a:rPr lang="en-US" altLang="zh-CN" sz="2200" b="1" dirty="0">
                <a:sym typeface="Wingdings" panose="05000000000000000000" pitchFamily="2" charset="2"/>
              </a:rPr>
              <a:t>FIRST(α</a:t>
            </a:r>
            <a:r>
              <a:rPr lang="en-US" altLang="zh-CN" sz="2200" b="1" baseline="-25000" dirty="0" err="1">
                <a:sym typeface="Wingdings" panose="05000000000000000000" pitchFamily="2" charset="2"/>
              </a:rPr>
              <a:t>i</a:t>
            </a:r>
            <a:r>
              <a:rPr lang="en-US" altLang="zh-CN" sz="2200" b="1" dirty="0">
                <a:sym typeface="Wingdings" panose="05000000000000000000" pitchFamily="2" charset="2"/>
              </a:rPr>
              <a:t>) ∩FIRST(α</a:t>
            </a:r>
            <a:r>
              <a:rPr lang="en-US" altLang="zh-CN" sz="2200" b="1" baseline="-25000" dirty="0">
                <a:sym typeface="Wingdings" panose="05000000000000000000" pitchFamily="2" charset="2"/>
              </a:rPr>
              <a:t>j</a:t>
            </a:r>
            <a:r>
              <a:rPr lang="en-US" altLang="zh-CN" sz="2200" b="1" dirty="0">
                <a:sym typeface="Wingdings" panose="05000000000000000000" pitchFamily="2" charset="2"/>
              </a:rPr>
              <a:t>)=</a:t>
            </a:r>
            <a:r>
              <a:rPr lang="en-US" altLang="zh-CN" sz="2200" b="1" dirty="0" err="1">
                <a:sym typeface="Wingdings" panose="05000000000000000000" pitchFamily="2" charset="2"/>
              </a:rPr>
              <a:t>Φ,i≠j</a:t>
            </a:r>
            <a:r>
              <a:rPr lang="zh-CN" altLang="en-US" sz="2200" b="1" dirty="0">
                <a:sym typeface="Wingdings" panose="05000000000000000000" pitchFamily="2" charset="2"/>
              </a:rPr>
              <a:t>，则</a:t>
            </a:r>
            <a:r>
              <a:rPr lang="en-US" altLang="zh-CN" sz="2200" b="1" dirty="0">
                <a:sym typeface="Wingdings" panose="05000000000000000000" pitchFamily="2" charset="2"/>
              </a:rPr>
              <a:t>G</a:t>
            </a:r>
            <a:r>
              <a:rPr lang="zh-CN" altLang="en-US" sz="2200" b="1" dirty="0">
                <a:sym typeface="Wingdings" panose="05000000000000000000" pitchFamily="2" charset="2"/>
              </a:rPr>
              <a:t>为</a:t>
            </a:r>
            <a:r>
              <a:rPr lang="en-US" altLang="zh-CN" sz="2200" b="1" dirty="0">
                <a:sym typeface="Wingdings" panose="05000000000000000000" pitchFamily="2" charset="2"/>
              </a:rPr>
              <a:t>LL(1)</a:t>
            </a:r>
            <a:r>
              <a:rPr lang="zh-CN" altLang="en-US" sz="2200" b="1" dirty="0">
                <a:sym typeface="Wingdings" panose="05000000000000000000" pitchFamily="2" charset="2"/>
              </a:rPr>
              <a:t>文法。</a:t>
            </a:r>
            <a:endParaRPr lang="zh-CN" altLang="en-US" sz="2200" b="1" dirty="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8755">
                                            <p:txEl>
                                              <p:pRg st="0" end="0"/>
                                            </p:txEl>
                                          </p:spTgt>
                                        </p:tgtEl>
                                        <p:attrNameLst>
                                          <p:attrName>style.visibility</p:attrName>
                                        </p:attrNameLst>
                                      </p:cBhvr>
                                      <p:to>
                                        <p:strVal val="visible"/>
                                      </p:to>
                                    </p:set>
                                    <p:animEffect transition="in" filter="fade">
                                      <p:cBhvr>
                                        <p:cTn id="7" dur="500"/>
                                        <p:tgtEl>
                                          <p:spTgt spid="458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8755">
                                            <p:txEl>
                                              <p:pRg st="1" end="1"/>
                                            </p:txEl>
                                          </p:spTgt>
                                        </p:tgtEl>
                                        <p:attrNameLst>
                                          <p:attrName>style.visibility</p:attrName>
                                        </p:attrNameLst>
                                      </p:cBhvr>
                                      <p:to>
                                        <p:strVal val="visible"/>
                                      </p:to>
                                    </p:set>
                                    <p:animEffect transition="in" filter="fade">
                                      <p:cBhvr>
                                        <p:cTn id="12" dur="500"/>
                                        <p:tgtEl>
                                          <p:spTgt spid="4587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8755">
                                            <p:txEl>
                                              <p:pRg st="2" end="2"/>
                                            </p:txEl>
                                          </p:spTgt>
                                        </p:tgtEl>
                                        <p:attrNameLst>
                                          <p:attrName>style.visibility</p:attrName>
                                        </p:attrNameLst>
                                      </p:cBhvr>
                                      <p:to>
                                        <p:strVal val="visible"/>
                                      </p:to>
                                    </p:set>
                                    <p:animEffect transition="in" filter="fade">
                                      <p:cBhvr>
                                        <p:cTn id="17" dur="500"/>
                                        <p:tgtEl>
                                          <p:spTgt spid="458755">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58755">
                                            <p:txEl>
                                              <p:pRg st="3" end="3"/>
                                            </p:txEl>
                                          </p:spTgt>
                                        </p:tgtEl>
                                        <p:attrNameLst>
                                          <p:attrName>style.visibility</p:attrName>
                                        </p:attrNameLst>
                                      </p:cBhvr>
                                      <p:to>
                                        <p:strVal val="visible"/>
                                      </p:to>
                                    </p:set>
                                    <p:animEffect transition="in" filter="fade">
                                      <p:cBhvr>
                                        <p:cTn id="20" dur="500"/>
                                        <p:tgtEl>
                                          <p:spTgt spid="45875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58755">
                                            <p:txEl>
                                              <p:pRg st="5" end="5"/>
                                            </p:txEl>
                                          </p:spTgt>
                                        </p:tgtEl>
                                        <p:attrNameLst>
                                          <p:attrName>style.visibility</p:attrName>
                                        </p:attrNameLst>
                                      </p:cBhvr>
                                      <p:to>
                                        <p:strVal val="visible"/>
                                      </p:to>
                                    </p:set>
                                    <p:animEffect transition="in" filter="fade">
                                      <p:cBhvr>
                                        <p:cTn id="25" dur="500"/>
                                        <p:tgtEl>
                                          <p:spTgt spid="4587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F7C36696-7C02-4AD5-84A1-FBA747AED08B}"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51203" name="Rectangle 2"/>
          <p:cNvSpPr>
            <a:spLocks noGrp="1" noChangeArrowheads="1"/>
          </p:cNvSpPr>
          <p:nvPr>
            <p:ph type="title"/>
          </p:nvPr>
        </p:nvSpPr>
        <p:spPr>
          <a:xfrm>
            <a:off x="457200" y="277813"/>
            <a:ext cx="8218488" cy="774700"/>
          </a:xfrm>
        </p:spPr>
        <p:txBody>
          <a:bodyPr/>
          <a:lstStyle/>
          <a:p>
            <a:pPr eaLnBrk="1" hangingPunct="1"/>
            <a:r>
              <a:rPr lang="en-US" altLang="zh-CN" sz="3600" dirty="0"/>
              <a:t>5.3.2  LL(1)</a:t>
            </a:r>
            <a:r>
              <a:rPr lang="zh-CN" altLang="en-US" sz="3600" dirty="0"/>
              <a:t>文法</a:t>
            </a:r>
            <a:endParaRPr lang="zh-CN" altLang="en-US" sz="3600" dirty="0"/>
          </a:p>
        </p:txBody>
      </p:sp>
      <p:sp>
        <p:nvSpPr>
          <p:cNvPr id="520246" name="Rectangle 54"/>
          <p:cNvSpPr>
            <a:spLocks noChangeArrowheads="1"/>
          </p:cNvSpPr>
          <p:nvPr/>
        </p:nvSpPr>
        <p:spPr bwMode="auto">
          <a:xfrm>
            <a:off x="287338" y="981075"/>
            <a:ext cx="8172450"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marL="0" indent="0" eaLnBrk="1" hangingPunct="1">
              <a:lnSpc>
                <a:spcPct val="140000"/>
              </a:lnSpc>
              <a:buNone/>
            </a:pPr>
            <a:r>
              <a:rPr kumimoji="0" lang="zh-CN" altLang="en-US" sz="2200" dirty="0"/>
              <a:t>下面讨论有</a:t>
            </a:r>
            <a:r>
              <a:rPr kumimoji="0" lang="en-US" altLang="zh-CN" sz="2200" dirty="0"/>
              <a:t>ε</a:t>
            </a:r>
            <a:r>
              <a:rPr kumimoji="0" lang="zh-CN" altLang="en-US" sz="2200" dirty="0"/>
              <a:t>规则的文法。</a:t>
            </a:r>
            <a:r>
              <a:rPr kumimoji="0" lang="en-US" altLang="zh-CN" sz="2200" dirty="0">
                <a:sym typeface="Wingdings" panose="05000000000000000000" pitchFamily="2" charset="2"/>
              </a:rPr>
              <a:t>LL(1)</a:t>
            </a:r>
            <a:r>
              <a:rPr kumimoji="0" lang="zh-CN" altLang="en-US" sz="2200" dirty="0">
                <a:sym typeface="Wingdings" panose="05000000000000000000" pitchFamily="2" charset="2"/>
              </a:rPr>
              <a:t>条件？</a:t>
            </a:r>
            <a:endParaRPr kumimoji="0" lang="zh-CN" altLang="en-US" sz="2200" dirty="0">
              <a:sym typeface="Wingdings" panose="05000000000000000000" pitchFamily="2" charset="2"/>
            </a:endParaRPr>
          </a:p>
          <a:p>
            <a:pPr marL="0" indent="0" eaLnBrk="1" hangingPunct="1">
              <a:lnSpc>
                <a:spcPct val="140000"/>
              </a:lnSpc>
              <a:buNone/>
            </a:pPr>
            <a:r>
              <a:rPr kumimoji="0" lang="zh-CN" altLang="en-US" sz="2200" dirty="0">
                <a:sym typeface="Wingdings" panose="05000000000000000000" pitchFamily="2" charset="2"/>
              </a:rPr>
              <a:t>例</a:t>
            </a:r>
            <a:r>
              <a:rPr kumimoji="0" lang="en-US" altLang="zh-CN" sz="2200" dirty="0">
                <a:sym typeface="Wingdings" panose="05000000000000000000" pitchFamily="2" charset="2"/>
              </a:rPr>
              <a:t>2:  (1) S </a:t>
            </a:r>
            <a:r>
              <a:rPr kumimoji="0" lang="en-US" altLang="zh-CN" sz="2200" dirty="0" err="1">
                <a:sym typeface="Wingdings" panose="05000000000000000000" pitchFamily="2" charset="2"/>
              </a:rPr>
              <a:t>aA</a:t>
            </a:r>
            <a:r>
              <a:rPr kumimoji="0" lang="en-US" altLang="zh-CN" sz="2200" dirty="0">
                <a:sym typeface="Wingdings" panose="05000000000000000000" pitchFamily="2" charset="2"/>
              </a:rPr>
              <a:t>   (2) S d     (3) A </a:t>
            </a:r>
            <a:r>
              <a:rPr kumimoji="0" lang="en-US" altLang="zh-CN" sz="2200" dirty="0" err="1">
                <a:sym typeface="Wingdings" panose="05000000000000000000" pitchFamily="2" charset="2"/>
              </a:rPr>
              <a:t>bAS</a:t>
            </a:r>
            <a:r>
              <a:rPr kumimoji="0" lang="en-US" altLang="zh-CN" sz="2200" dirty="0">
                <a:sym typeface="Wingdings" panose="05000000000000000000" pitchFamily="2" charset="2"/>
              </a:rPr>
              <a:t>     (4) A  </a:t>
            </a:r>
            <a:r>
              <a:rPr kumimoji="0" lang="en-US" altLang="zh-CN" sz="2200" dirty="0"/>
              <a:t>ε</a:t>
            </a:r>
            <a:endParaRPr kumimoji="0" lang="en-US" altLang="zh-CN" sz="2200" dirty="0"/>
          </a:p>
          <a:p>
            <a:pPr eaLnBrk="1" hangingPunct="1">
              <a:lnSpc>
                <a:spcPct val="140000"/>
              </a:lnSpc>
              <a:buFont typeface="Wingdings" panose="05000000000000000000" pitchFamily="2" charset="2"/>
              <a:buNone/>
            </a:pPr>
            <a:r>
              <a:rPr kumimoji="0" lang="zh-CN" altLang="en-US" sz="2200" dirty="0"/>
              <a:t>若对</a:t>
            </a:r>
            <a:r>
              <a:rPr kumimoji="0" lang="en-US" altLang="zh-CN" sz="2200" dirty="0"/>
              <a:t>’</a:t>
            </a:r>
            <a:r>
              <a:rPr kumimoji="0" lang="en-US" altLang="zh-CN" sz="2200" dirty="0" err="1"/>
              <a:t>abd</a:t>
            </a:r>
            <a:r>
              <a:rPr kumimoji="0" lang="en-US" altLang="zh-CN" sz="2200" dirty="0"/>
              <a:t>’</a:t>
            </a:r>
            <a:r>
              <a:rPr kumimoji="0" lang="zh-CN" altLang="en-US" sz="2200" dirty="0"/>
              <a:t>串，</a:t>
            </a:r>
            <a:r>
              <a:rPr kumimoji="0" lang="en-US" altLang="zh-CN" sz="2200" dirty="0"/>
              <a:t>S </a:t>
            </a:r>
            <a:r>
              <a:rPr kumimoji="0" lang="en-US" altLang="zh-CN" sz="2200" dirty="0">
                <a:sym typeface="Symbol" panose="05050102010706020507" pitchFamily="18" charset="2"/>
              </a:rPr>
              <a:t></a:t>
            </a:r>
            <a:r>
              <a:rPr kumimoji="0" lang="en-US" altLang="zh-CN" sz="2200" baseline="30000" dirty="0">
                <a:sym typeface="Symbol" panose="05050102010706020507" pitchFamily="18" charset="2"/>
              </a:rPr>
              <a:t>①</a:t>
            </a:r>
            <a:r>
              <a:rPr kumimoji="0" lang="en-US" altLang="zh-CN" sz="2200" dirty="0">
                <a:sym typeface="Symbol" panose="05050102010706020507" pitchFamily="18" charset="2"/>
              </a:rPr>
              <a:t> </a:t>
            </a:r>
            <a:r>
              <a:rPr kumimoji="0" lang="en-US" altLang="zh-CN" sz="2200" dirty="0" err="1">
                <a:sym typeface="Symbol" panose="05050102010706020507" pitchFamily="18" charset="2"/>
              </a:rPr>
              <a:t>a</a:t>
            </a:r>
            <a:r>
              <a:rPr kumimoji="0" lang="en-US" altLang="zh-CN" sz="2200" dirty="0" err="1">
                <a:solidFill>
                  <a:srgbClr val="003399"/>
                </a:solidFill>
                <a:sym typeface="Symbol" panose="05050102010706020507" pitchFamily="18" charset="2"/>
              </a:rPr>
              <a:t>A</a:t>
            </a:r>
            <a:r>
              <a:rPr kumimoji="0" lang="en-US" altLang="zh-CN" sz="2200" dirty="0">
                <a:sym typeface="Symbol" panose="05050102010706020507" pitchFamily="18" charset="2"/>
              </a:rPr>
              <a:t> </a:t>
            </a:r>
            <a:r>
              <a:rPr kumimoji="0" lang="en-US" altLang="zh-CN" sz="2200" baseline="30000" dirty="0">
                <a:sym typeface="Symbol" panose="05050102010706020507" pitchFamily="18" charset="2"/>
              </a:rPr>
              <a:t>③</a:t>
            </a:r>
            <a:r>
              <a:rPr kumimoji="0" lang="en-US" altLang="zh-CN" sz="2200" dirty="0">
                <a:sym typeface="Symbol" panose="05050102010706020507" pitchFamily="18" charset="2"/>
              </a:rPr>
              <a:t>  </a:t>
            </a:r>
            <a:r>
              <a:rPr kumimoji="0" lang="en-US" altLang="zh-CN" sz="2200" dirty="0" err="1">
                <a:sym typeface="Symbol" panose="05050102010706020507" pitchFamily="18" charset="2"/>
              </a:rPr>
              <a:t>ab</a:t>
            </a:r>
            <a:r>
              <a:rPr kumimoji="0" lang="en-US" altLang="zh-CN" sz="2200" dirty="0" err="1">
                <a:solidFill>
                  <a:srgbClr val="003399"/>
                </a:solidFill>
                <a:sym typeface="Symbol" panose="05050102010706020507" pitchFamily="18" charset="2"/>
              </a:rPr>
              <a:t>A</a:t>
            </a:r>
            <a:r>
              <a:rPr kumimoji="0" lang="en-US" altLang="zh-CN" sz="2200" dirty="0" err="1">
                <a:sym typeface="Symbol" panose="05050102010706020507" pitchFamily="18" charset="2"/>
              </a:rPr>
              <a:t>S</a:t>
            </a:r>
            <a:r>
              <a:rPr kumimoji="0" lang="en-US" altLang="zh-CN" sz="2200" dirty="0">
                <a:sym typeface="Symbol" panose="05050102010706020507" pitchFamily="18" charset="2"/>
              </a:rPr>
              <a:t> </a:t>
            </a:r>
            <a:r>
              <a:rPr kumimoji="0" lang="en-US" altLang="zh-CN" sz="2200" baseline="30000" dirty="0">
                <a:sym typeface="Symbol" panose="05050102010706020507" pitchFamily="18" charset="2"/>
              </a:rPr>
              <a:t>④ </a:t>
            </a:r>
            <a:r>
              <a:rPr kumimoji="0" lang="en-US" altLang="zh-CN" sz="2200" dirty="0" err="1">
                <a:sym typeface="Symbol" panose="05050102010706020507" pitchFamily="18" charset="2"/>
              </a:rPr>
              <a:t>ab</a:t>
            </a:r>
            <a:r>
              <a:rPr kumimoji="0" lang="en-US" altLang="zh-CN" sz="2200" dirty="0" err="1">
                <a:solidFill>
                  <a:srgbClr val="003399"/>
                </a:solidFill>
                <a:sym typeface="Symbol" panose="05050102010706020507" pitchFamily="18" charset="2"/>
              </a:rPr>
              <a:t>S</a:t>
            </a:r>
            <a:r>
              <a:rPr kumimoji="0" lang="en-US" altLang="zh-CN" sz="2200" dirty="0">
                <a:sym typeface="Symbol" panose="05050102010706020507" pitchFamily="18" charset="2"/>
              </a:rPr>
              <a:t></a:t>
            </a:r>
            <a:r>
              <a:rPr kumimoji="0" lang="en-US" altLang="zh-CN" sz="2200" baseline="30000" dirty="0">
                <a:sym typeface="Symbol" panose="05050102010706020507" pitchFamily="18" charset="2"/>
              </a:rPr>
              <a:t>②</a:t>
            </a:r>
            <a:r>
              <a:rPr kumimoji="0" lang="en-US" altLang="zh-CN" sz="2200" dirty="0" err="1">
                <a:sym typeface="Symbol" panose="05050102010706020507" pitchFamily="18" charset="2"/>
              </a:rPr>
              <a:t>abd</a:t>
            </a:r>
            <a:endParaRPr kumimoji="0" lang="zh-CN" altLang="en-US" sz="2200" dirty="0">
              <a:sym typeface="Wingdings" panose="05000000000000000000" pitchFamily="2" charset="2"/>
            </a:endParaRPr>
          </a:p>
          <a:p>
            <a:pPr marL="0" indent="0" eaLnBrk="1" hangingPunct="1">
              <a:lnSpc>
                <a:spcPct val="140000"/>
              </a:lnSpc>
              <a:buNone/>
            </a:pPr>
            <a:r>
              <a:rPr kumimoji="0" lang="zh-CN" altLang="en-US" sz="2200" dirty="0">
                <a:solidFill>
                  <a:srgbClr val="FF0000"/>
                </a:solidFill>
                <a:sym typeface="Wingdings" panose="05000000000000000000" pitchFamily="2" charset="2"/>
              </a:rPr>
              <a:t>何时选用</a:t>
            </a:r>
            <a:r>
              <a:rPr kumimoji="0" lang="en-US" altLang="zh-CN" sz="2200" dirty="0">
                <a:solidFill>
                  <a:srgbClr val="FF0000"/>
                </a:solidFill>
                <a:sym typeface="Wingdings" panose="05000000000000000000" pitchFamily="2" charset="2"/>
              </a:rPr>
              <a:t>A  </a:t>
            </a:r>
            <a:r>
              <a:rPr kumimoji="0" lang="en-US" altLang="zh-CN" sz="2200" dirty="0">
                <a:solidFill>
                  <a:srgbClr val="FF0000"/>
                </a:solidFill>
              </a:rPr>
              <a:t>ε</a:t>
            </a:r>
            <a:r>
              <a:rPr kumimoji="0" lang="zh-CN" altLang="en-US" sz="2200" dirty="0">
                <a:solidFill>
                  <a:srgbClr val="FF0000"/>
                </a:solidFill>
              </a:rPr>
              <a:t>的空规则？</a:t>
            </a:r>
            <a:endParaRPr kumimoji="0" lang="zh-CN" altLang="en-US" sz="2200" dirty="0">
              <a:solidFill>
                <a:srgbClr val="FF0000"/>
              </a:solidFill>
            </a:endParaRPr>
          </a:p>
        </p:txBody>
      </p:sp>
      <p:grpSp>
        <p:nvGrpSpPr>
          <p:cNvPr id="2" name="Group 55"/>
          <p:cNvGrpSpPr/>
          <p:nvPr/>
        </p:nvGrpSpPr>
        <p:grpSpPr bwMode="auto">
          <a:xfrm>
            <a:off x="1584325" y="3357563"/>
            <a:ext cx="1049338" cy="914400"/>
            <a:chOff x="1157" y="2703"/>
            <a:chExt cx="661" cy="576"/>
          </a:xfrm>
        </p:grpSpPr>
        <p:sp>
          <p:nvSpPr>
            <p:cNvPr id="51251" name="Text Box 56"/>
            <p:cNvSpPr txBox="1">
              <a:spLocks noChangeArrowheads="1"/>
            </p:cNvSpPr>
            <p:nvPr/>
          </p:nvSpPr>
          <p:spPr bwMode="auto">
            <a:xfrm>
              <a:off x="1338" y="2703"/>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1600">
                  <a:latin typeface="Times New Roman" panose="02020603050405020304" pitchFamily="18" charset="0"/>
                </a:rPr>
                <a:t>S</a:t>
              </a:r>
              <a:endParaRPr kumimoji="0" lang="en-US" altLang="zh-CN" sz="1600">
                <a:latin typeface="Times New Roman" panose="02020603050405020304" pitchFamily="18" charset="0"/>
              </a:endParaRPr>
            </a:p>
          </p:txBody>
        </p:sp>
        <p:sp>
          <p:nvSpPr>
            <p:cNvPr id="51252" name="Text Box 57"/>
            <p:cNvSpPr txBox="1">
              <a:spLocks noChangeArrowheads="1"/>
            </p:cNvSpPr>
            <p:nvPr/>
          </p:nvSpPr>
          <p:spPr bwMode="auto">
            <a:xfrm>
              <a:off x="1157" y="3066"/>
              <a:ext cx="18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1600">
                  <a:latin typeface="Times New Roman" panose="02020603050405020304" pitchFamily="18" charset="0"/>
                </a:rPr>
                <a:t>a</a:t>
              </a:r>
              <a:endParaRPr kumimoji="0" lang="en-US" altLang="zh-CN" sz="1600">
                <a:latin typeface="Times New Roman" panose="02020603050405020304" pitchFamily="18" charset="0"/>
              </a:endParaRPr>
            </a:p>
          </p:txBody>
        </p:sp>
        <p:sp>
          <p:nvSpPr>
            <p:cNvPr id="51253" name="Text Box 58"/>
            <p:cNvSpPr txBox="1">
              <a:spLocks noChangeArrowheads="1"/>
            </p:cNvSpPr>
            <p:nvPr/>
          </p:nvSpPr>
          <p:spPr bwMode="auto">
            <a:xfrm>
              <a:off x="1610" y="3066"/>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1600">
                  <a:latin typeface="Times New Roman" panose="02020603050405020304" pitchFamily="18" charset="0"/>
                </a:rPr>
                <a:t>A</a:t>
              </a:r>
              <a:endParaRPr kumimoji="0" lang="en-US" altLang="zh-CN" sz="1600">
                <a:latin typeface="Times New Roman" panose="02020603050405020304" pitchFamily="18" charset="0"/>
              </a:endParaRPr>
            </a:p>
          </p:txBody>
        </p:sp>
        <p:sp>
          <p:nvSpPr>
            <p:cNvPr id="51254" name="Line 59"/>
            <p:cNvSpPr>
              <a:spLocks noChangeShapeType="1"/>
            </p:cNvSpPr>
            <p:nvPr/>
          </p:nvSpPr>
          <p:spPr bwMode="auto">
            <a:xfrm flipH="1">
              <a:off x="1247" y="2885"/>
              <a:ext cx="137"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51255" name="Line 60"/>
            <p:cNvSpPr>
              <a:spLocks noChangeShapeType="1"/>
            </p:cNvSpPr>
            <p:nvPr/>
          </p:nvSpPr>
          <p:spPr bwMode="auto">
            <a:xfrm>
              <a:off x="1474" y="2885"/>
              <a:ext cx="182"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61"/>
          <p:cNvGrpSpPr/>
          <p:nvPr/>
        </p:nvGrpSpPr>
        <p:grpSpPr bwMode="auto">
          <a:xfrm>
            <a:off x="3024188" y="3357563"/>
            <a:ext cx="1554162" cy="1489075"/>
            <a:chOff x="2064" y="2613"/>
            <a:chExt cx="979" cy="938"/>
          </a:xfrm>
        </p:grpSpPr>
        <p:sp>
          <p:nvSpPr>
            <p:cNvPr id="51240" name="Text Box 62"/>
            <p:cNvSpPr txBox="1">
              <a:spLocks noChangeArrowheads="1"/>
            </p:cNvSpPr>
            <p:nvPr/>
          </p:nvSpPr>
          <p:spPr bwMode="auto">
            <a:xfrm>
              <a:off x="2245" y="2613"/>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1600">
                  <a:latin typeface="Times New Roman" panose="02020603050405020304" pitchFamily="18" charset="0"/>
                </a:rPr>
                <a:t>S</a:t>
              </a:r>
              <a:endParaRPr kumimoji="0" lang="en-US" altLang="zh-CN" sz="1600">
                <a:latin typeface="Times New Roman" panose="02020603050405020304" pitchFamily="18" charset="0"/>
              </a:endParaRPr>
            </a:p>
          </p:txBody>
        </p:sp>
        <p:sp>
          <p:nvSpPr>
            <p:cNvPr id="51241" name="Text Box 63"/>
            <p:cNvSpPr txBox="1">
              <a:spLocks noChangeArrowheads="1"/>
            </p:cNvSpPr>
            <p:nvPr/>
          </p:nvSpPr>
          <p:spPr bwMode="auto">
            <a:xfrm>
              <a:off x="2064" y="2976"/>
              <a:ext cx="18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1600">
                  <a:latin typeface="Times New Roman" panose="02020603050405020304" pitchFamily="18" charset="0"/>
                </a:rPr>
                <a:t>a</a:t>
              </a:r>
              <a:endParaRPr kumimoji="0" lang="en-US" altLang="zh-CN" sz="1600">
                <a:latin typeface="Times New Roman" panose="02020603050405020304" pitchFamily="18" charset="0"/>
              </a:endParaRPr>
            </a:p>
          </p:txBody>
        </p:sp>
        <p:sp>
          <p:nvSpPr>
            <p:cNvPr id="51242" name="Text Box 64"/>
            <p:cNvSpPr txBox="1">
              <a:spLocks noChangeArrowheads="1"/>
            </p:cNvSpPr>
            <p:nvPr/>
          </p:nvSpPr>
          <p:spPr bwMode="auto">
            <a:xfrm>
              <a:off x="2517" y="2976"/>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1600">
                  <a:latin typeface="Times New Roman" panose="02020603050405020304" pitchFamily="18" charset="0"/>
                </a:rPr>
                <a:t>A</a:t>
              </a:r>
              <a:endParaRPr kumimoji="0" lang="en-US" altLang="zh-CN" sz="1600">
                <a:latin typeface="Times New Roman" panose="02020603050405020304" pitchFamily="18" charset="0"/>
              </a:endParaRPr>
            </a:p>
          </p:txBody>
        </p:sp>
        <p:sp>
          <p:nvSpPr>
            <p:cNvPr id="51243" name="Line 65"/>
            <p:cNvSpPr>
              <a:spLocks noChangeShapeType="1"/>
            </p:cNvSpPr>
            <p:nvPr/>
          </p:nvSpPr>
          <p:spPr bwMode="auto">
            <a:xfrm flipH="1">
              <a:off x="2154" y="2795"/>
              <a:ext cx="137"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51244" name="Line 66"/>
            <p:cNvSpPr>
              <a:spLocks noChangeShapeType="1"/>
            </p:cNvSpPr>
            <p:nvPr/>
          </p:nvSpPr>
          <p:spPr bwMode="auto">
            <a:xfrm>
              <a:off x="2381" y="2795"/>
              <a:ext cx="182"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51245" name="Text Box 67"/>
            <p:cNvSpPr txBox="1">
              <a:spLocks noChangeArrowheads="1"/>
            </p:cNvSpPr>
            <p:nvPr/>
          </p:nvSpPr>
          <p:spPr bwMode="auto">
            <a:xfrm>
              <a:off x="2259" y="3338"/>
              <a:ext cx="18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1600">
                  <a:latin typeface="Times New Roman" panose="02020603050405020304" pitchFamily="18" charset="0"/>
                </a:rPr>
                <a:t>b</a:t>
              </a:r>
              <a:endParaRPr kumimoji="0" lang="en-US" altLang="zh-CN" sz="1600">
                <a:latin typeface="Times New Roman" panose="02020603050405020304" pitchFamily="18" charset="0"/>
              </a:endParaRPr>
            </a:p>
          </p:txBody>
        </p:sp>
        <p:sp>
          <p:nvSpPr>
            <p:cNvPr id="51246" name="Text Box 68"/>
            <p:cNvSpPr txBox="1">
              <a:spLocks noChangeArrowheads="1"/>
            </p:cNvSpPr>
            <p:nvPr/>
          </p:nvSpPr>
          <p:spPr bwMode="auto">
            <a:xfrm>
              <a:off x="2563" y="3338"/>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1600">
                  <a:latin typeface="Times New Roman" panose="02020603050405020304" pitchFamily="18" charset="0"/>
                </a:rPr>
                <a:t>A</a:t>
              </a:r>
              <a:endParaRPr kumimoji="0" lang="en-US" altLang="zh-CN" sz="1600">
                <a:latin typeface="Times New Roman" panose="02020603050405020304" pitchFamily="18" charset="0"/>
              </a:endParaRPr>
            </a:p>
          </p:txBody>
        </p:sp>
        <p:sp>
          <p:nvSpPr>
            <p:cNvPr id="51247" name="Text Box 69"/>
            <p:cNvSpPr txBox="1">
              <a:spLocks noChangeArrowheads="1"/>
            </p:cNvSpPr>
            <p:nvPr/>
          </p:nvSpPr>
          <p:spPr bwMode="auto">
            <a:xfrm>
              <a:off x="2835" y="3338"/>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1600">
                  <a:latin typeface="Times New Roman" panose="02020603050405020304" pitchFamily="18" charset="0"/>
                </a:rPr>
                <a:t>S</a:t>
              </a:r>
              <a:endParaRPr kumimoji="0" lang="en-US" altLang="zh-CN" sz="1600">
                <a:latin typeface="Times New Roman" panose="02020603050405020304" pitchFamily="18" charset="0"/>
              </a:endParaRPr>
            </a:p>
          </p:txBody>
        </p:sp>
        <p:sp>
          <p:nvSpPr>
            <p:cNvPr id="51248" name="Line 70"/>
            <p:cNvSpPr>
              <a:spLocks noChangeShapeType="1"/>
            </p:cNvSpPr>
            <p:nvPr/>
          </p:nvSpPr>
          <p:spPr bwMode="auto">
            <a:xfrm flipH="1">
              <a:off x="2427" y="3202"/>
              <a:ext cx="136"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51249" name="Line 71"/>
            <p:cNvSpPr>
              <a:spLocks noChangeShapeType="1"/>
            </p:cNvSpPr>
            <p:nvPr/>
          </p:nvSpPr>
          <p:spPr bwMode="auto">
            <a:xfrm>
              <a:off x="2654" y="3202"/>
              <a:ext cx="0" cy="1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51250" name="Line 72"/>
            <p:cNvSpPr>
              <a:spLocks noChangeShapeType="1"/>
            </p:cNvSpPr>
            <p:nvPr/>
          </p:nvSpPr>
          <p:spPr bwMode="auto">
            <a:xfrm>
              <a:off x="2699" y="3202"/>
              <a:ext cx="181" cy="1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 name="Group 73"/>
          <p:cNvGrpSpPr/>
          <p:nvPr/>
        </p:nvGrpSpPr>
        <p:grpSpPr bwMode="auto">
          <a:xfrm>
            <a:off x="4824413" y="3357563"/>
            <a:ext cx="1554162" cy="1995487"/>
            <a:chOff x="3198" y="2567"/>
            <a:chExt cx="979" cy="1257"/>
          </a:xfrm>
        </p:grpSpPr>
        <p:sp>
          <p:nvSpPr>
            <p:cNvPr id="51227" name="Text Box 74"/>
            <p:cNvSpPr txBox="1">
              <a:spLocks noChangeArrowheads="1"/>
            </p:cNvSpPr>
            <p:nvPr/>
          </p:nvSpPr>
          <p:spPr bwMode="auto">
            <a:xfrm>
              <a:off x="3379" y="2567"/>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1600">
                  <a:latin typeface="Times New Roman" panose="02020603050405020304" pitchFamily="18" charset="0"/>
                </a:rPr>
                <a:t>S</a:t>
              </a:r>
              <a:endParaRPr kumimoji="0" lang="en-US" altLang="zh-CN" sz="1600">
                <a:latin typeface="Times New Roman" panose="02020603050405020304" pitchFamily="18" charset="0"/>
              </a:endParaRPr>
            </a:p>
          </p:txBody>
        </p:sp>
        <p:sp>
          <p:nvSpPr>
            <p:cNvPr id="51228" name="Text Box 75"/>
            <p:cNvSpPr txBox="1">
              <a:spLocks noChangeArrowheads="1"/>
            </p:cNvSpPr>
            <p:nvPr/>
          </p:nvSpPr>
          <p:spPr bwMode="auto">
            <a:xfrm>
              <a:off x="3198" y="2930"/>
              <a:ext cx="18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1600">
                  <a:latin typeface="Times New Roman" panose="02020603050405020304" pitchFamily="18" charset="0"/>
                </a:rPr>
                <a:t>a</a:t>
              </a:r>
              <a:endParaRPr kumimoji="0" lang="en-US" altLang="zh-CN" sz="1600">
                <a:latin typeface="Times New Roman" panose="02020603050405020304" pitchFamily="18" charset="0"/>
              </a:endParaRPr>
            </a:p>
          </p:txBody>
        </p:sp>
        <p:sp>
          <p:nvSpPr>
            <p:cNvPr id="51229" name="Text Box 76"/>
            <p:cNvSpPr txBox="1">
              <a:spLocks noChangeArrowheads="1"/>
            </p:cNvSpPr>
            <p:nvPr/>
          </p:nvSpPr>
          <p:spPr bwMode="auto">
            <a:xfrm>
              <a:off x="3651" y="2930"/>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1600">
                  <a:latin typeface="Times New Roman" panose="02020603050405020304" pitchFamily="18" charset="0"/>
                </a:rPr>
                <a:t>A</a:t>
              </a:r>
              <a:endParaRPr kumimoji="0" lang="en-US" altLang="zh-CN" sz="1600">
                <a:latin typeface="Times New Roman" panose="02020603050405020304" pitchFamily="18" charset="0"/>
              </a:endParaRPr>
            </a:p>
          </p:txBody>
        </p:sp>
        <p:sp>
          <p:nvSpPr>
            <p:cNvPr id="51230" name="Line 77"/>
            <p:cNvSpPr>
              <a:spLocks noChangeShapeType="1"/>
            </p:cNvSpPr>
            <p:nvPr/>
          </p:nvSpPr>
          <p:spPr bwMode="auto">
            <a:xfrm flipH="1">
              <a:off x="3288" y="2749"/>
              <a:ext cx="137"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51231" name="Line 78"/>
            <p:cNvSpPr>
              <a:spLocks noChangeShapeType="1"/>
            </p:cNvSpPr>
            <p:nvPr/>
          </p:nvSpPr>
          <p:spPr bwMode="auto">
            <a:xfrm>
              <a:off x="3515" y="2749"/>
              <a:ext cx="182"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51232" name="Text Box 79"/>
            <p:cNvSpPr txBox="1">
              <a:spLocks noChangeArrowheads="1"/>
            </p:cNvSpPr>
            <p:nvPr/>
          </p:nvSpPr>
          <p:spPr bwMode="auto">
            <a:xfrm>
              <a:off x="3393" y="3292"/>
              <a:ext cx="18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1600">
                  <a:latin typeface="Times New Roman" panose="02020603050405020304" pitchFamily="18" charset="0"/>
                </a:rPr>
                <a:t>b</a:t>
              </a:r>
              <a:endParaRPr kumimoji="0" lang="en-US" altLang="zh-CN" sz="1600">
                <a:latin typeface="Times New Roman" panose="02020603050405020304" pitchFamily="18" charset="0"/>
              </a:endParaRPr>
            </a:p>
          </p:txBody>
        </p:sp>
        <p:sp>
          <p:nvSpPr>
            <p:cNvPr id="51233" name="Text Box 80"/>
            <p:cNvSpPr txBox="1">
              <a:spLocks noChangeArrowheads="1"/>
            </p:cNvSpPr>
            <p:nvPr/>
          </p:nvSpPr>
          <p:spPr bwMode="auto">
            <a:xfrm>
              <a:off x="3697" y="3292"/>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1600">
                  <a:latin typeface="Times New Roman" panose="02020603050405020304" pitchFamily="18" charset="0"/>
                </a:rPr>
                <a:t>A</a:t>
              </a:r>
              <a:endParaRPr kumimoji="0" lang="en-US" altLang="zh-CN" sz="1600">
                <a:latin typeface="Times New Roman" panose="02020603050405020304" pitchFamily="18" charset="0"/>
              </a:endParaRPr>
            </a:p>
          </p:txBody>
        </p:sp>
        <p:sp>
          <p:nvSpPr>
            <p:cNvPr id="51234" name="Text Box 81"/>
            <p:cNvSpPr txBox="1">
              <a:spLocks noChangeArrowheads="1"/>
            </p:cNvSpPr>
            <p:nvPr/>
          </p:nvSpPr>
          <p:spPr bwMode="auto">
            <a:xfrm>
              <a:off x="3969" y="3292"/>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1600">
                  <a:latin typeface="Times New Roman" panose="02020603050405020304" pitchFamily="18" charset="0"/>
                </a:rPr>
                <a:t>S</a:t>
              </a:r>
              <a:endParaRPr kumimoji="0" lang="en-US" altLang="zh-CN" sz="1600">
                <a:latin typeface="Times New Roman" panose="02020603050405020304" pitchFamily="18" charset="0"/>
              </a:endParaRPr>
            </a:p>
          </p:txBody>
        </p:sp>
        <p:sp>
          <p:nvSpPr>
            <p:cNvPr id="51235" name="Line 82"/>
            <p:cNvSpPr>
              <a:spLocks noChangeShapeType="1"/>
            </p:cNvSpPr>
            <p:nvPr/>
          </p:nvSpPr>
          <p:spPr bwMode="auto">
            <a:xfrm flipH="1">
              <a:off x="3561" y="3156"/>
              <a:ext cx="136"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51236" name="Line 83"/>
            <p:cNvSpPr>
              <a:spLocks noChangeShapeType="1"/>
            </p:cNvSpPr>
            <p:nvPr/>
          </p:nvSpPr>
          <p:spPr bwMode="auto">
            <a:xfrm>
              <a:off x="3788" y="3156"/>
              <a:ext cx="0" cy="1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51237" name="Line 84"/>
            <p:cNvSpPr>
              <a:spLocks noChangeShapeType="1"/>
            </p:cNvSpPr>
            <p:nvPr/>
          </p:nvSpPr>
          <p:spPr bwMode="auto">
            <a:xfrm>
              <a:off x="3833" y="3156"/>
              <a:ext cx="181" cy="1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51238" name="Text Box 85"/>
            <p:cNvSpPr txBox="1">
              <a:spLocks noChangeArrowheads="1"/>
            </p:cNvSpPr>
            <p:nvPr/>
          </p:nvSpPr>
          <p:spPr bwMode="auto">
            <a:xfrm>
              <a:off x="3697" y="3611"/>
              <a:ext cx="1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1600">
                  <a:latin typeface="Times New Roman" panose="02020603050405020304" pitchFamily="18" charset="0"/>
                </a:rPr>
                <a:t>ε</a:t>
              </a:r>
              <a:endParaRPr kumimoji="0" lang="en-US" altLang="zh-CN" sz="1600">
                <a:latin typeface="Times New Roman" panose="02020603050405020304" pitchFamily="18" charset="0"/>
              </a:endParaRPr>
            </a:p>
          </p:txBody>
        </p:sp>
        <p:sp>
          <p:nvSpPr>
            <p:cNvPr id="51239" name="Line 86"/>
            <p:cNvSpPr>
              <a:spLocks noChangeShapeType="1"/>
            </p:cNvSpPr>
            <p:nvPr/>
          </p:nvSpPr>
          <p:spPr bwMode="auto">
            <a:xfrm>
              <a:off x="3788" y="3520"/>
              <a:ext cx="0" cy="1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 name="Group 87"/>
          <p:cNvGrpSpPr/>
          <p:nvPr/>
        </p:nvGrpSpPr>
        <p:grpSpPr bwMode="auto">
          <a:xfrm>
            <a:off x="6732594" y="3357563"/>
            <a:ext cx="1593851" cy="2005012"/>
            <a:chOff x="4422" y="2523"/>
            <a:chExt cx="1004" cy="1263"/>
          </a:xfrm>
        </p:grpSpPr>
        <p:sp>
          <p:nvSpPr>
            <p:cNvPr id="51212" name="Text Box 88"/>
            <p:cNvSpPr txBox="1">
              <a:spLocks noChangeArrowheads="1"/>
            </p:cNvSpPr>
            <p:nvPr/>
          </p:nvSpPr>
          <p:spPr bwMode="auto">
            <a:xfrm>
              <a:off x="4603" y="2523"/>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1600">
                  <a:latin typeface="Times New Roman" panose="02020603050405020304" pitchFamily="18" charset="0"/>
                </a:rPr>
                <a:t>S</a:t>
              </a:r>
              <a:endParaRPr kumimoji="0" lang="en-US" altLang="zh-CN" sz="1600">
                <a:latin typeface="Times New Roman" panose="02020603050405020304" pitchFamily="18" charset="0"/>
              </a:endParaRPr>
            </a:p>
          </p:txBody>
        </p:sp>
        <p:sp>
          <p:nvSpPr>
            <p:cNvPr id="51213" name="Text Box 89"/>
            <p:cNvSpPr txBox="1">
              <a:spLocks noChangeArrowheads="1"/>
            </p:cNvSpPr>
            <p:nvPr/>
          </p:nvSpPr>
          <p:spPr bwMode="auto">
            <a:xfrm>
              <a:off x="4422" y="2886"/>
              <a:ext cx="18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1600">
                  <a:latin typeface="Times New Roman" panose="02020603050405020304" pitchFamily="18" charset="0"/>
                </a:rPr>
                <a:t>a</a:t>
              </a:r>
              <a:endParaRPr kumimoji="0" lang="en-US" altLang="zh-CN" sz="1600">
                <a:latin typeface="Times New Roman" panose="02020603050405020304" pitchFamily="18" charset="0"/>
              </a:endParaRPr>
            </a:p>
          </p:txBody>
        </p:sp>
        <p:sp>
          <p:nvSpPr>
            <p:cNvPr id="51214" name="Text Box 90"/>
            <p:cNvSpPr txBox="1">
              <a:spLocks noChangeArrowheads="1"/>
            </p:cNvSpPr>
            <p:nvPr/>
          </p:nvSpPr>
          <p:spPr bwMode="auto">
            <a:xfrm>
              <a:off x="4875" y="2886"/>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1600">
                  <a:latin typeface="Times New Roman" panose="02020603050405020304" pitchFamily="18" charset="0"/>
                </a:rPr>
                <a:t>A</a:t>
              </a:r>
              <a:endParaRPr kumimoji="0" lang="en-US" altLang="zh-CN" sz="1600">
                <a:latin typeface="Times New Roman" panose="02020603050405020304" pitchFamily="18" charset="0"/>
              </a:endParaRPr>
            </a:p>
          </p:txBody>
        </p:sp>
        <p:sp>
          <p:nvSpPr>
            <p:cNvPr id="51215" name="Line 91"/>
            <p:cNvSpPr>
              <a:spLocks noChangeShapeType="1"/>
            </p:cNvSpPr>
            <p:nvPr/>
          </p:nvSpPr>
          <p:spPr bwMode="auto">
            <a:xfrm flipH="1">
              <a:off x="4512" y="2705"/>
              <a:ext cx="137"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51216" name="Line 92"/>
            <p:cNvSpPr>
              <a:spLocks noChangeShapeType="1"/>
            </p:cNvSpPr>
            <p:nvPr/>
          </p:nvSpPr>
          <p:spPr bwMode="auto">
            <a:xfrm>
              <a:off x="4739" y="2705"/>
              <a:ext cx="182"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51217" name="Text Box 93"/>
            <p:cNvSpPr txBox="1">
              <a:spLocks noChangeArrowheads="1"/>
            </p:cNvSpPr>
            <p:nvPr/>
          </p:nvSpPr>
          <p:spPr bwMode="auto">
            <a:xfrm>
              <a:off x="4617" y="3248"/>
              <a:ext cx="18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1600">
                  <a:latin typeface="Times New Roman" panose="02020603050405020304" pitchFamily="18" charset="0"/>
                </a:rPr>
                <a:t>b</a:t>
              </a:r>
              <a:endParaRPr kumimoji="0" lang="en-US" altLang="zh-CN" sz="1600">
                <a:latin typeface="Times New Roman" panose="02020603050405020304" pitchFamily="18" charset="0"/>
              </a:endParaRPr>
            </a:p>
          </p:txBody>
        </p:sp>
        <p:sp>
          <p:nvSpPr>
            <p:cNvPr id="51218" name="Text Box 94"/>
            <p:cNvSpPr txBox="1">
              <a:spLocks noChangeArrowheads="1"/>
            </p:cNvSpPr>
            <p:nvPr/>
          </p:nvSpPr>
          <p:spPr bwMode="auto">
            <a:xfrm>
              <a:off x="4921" y="3248"/>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1600">
                  <a:latin typeface="Times New Roman" panose="02020603050405020304" pitchFamily="18" charset="0"/>
                </a:rPr>
                <a:t>A</a:t>
              </a:r>
              <a:endParaRPr kumimoji="0" lang="en-US" altLang="zh-CN" sz="1600">
                <a:latin typeface="Times New Roman" panose="02020603050405020304" pitchFamily="18" charset="0"/>
              </a:endParaRPr>
            </a:p>
          </p:txBody>
        </p:sp>
        <p:sp>
          <p:nvSpPr>
            <p:cNvPr id="51219" name="Text Box 95"/>
            <p:cNvSpPr txBox="1">
              <a:spLocks noChangeArrowheads="1"/>
            </p:cNvSpPr>
            <p:nvPr/>
          </p:nvSpPr>
          <p:spPr bwMode="auto">
            <a:xfrm>
              <a:off x="5193" y="3248"/>
              <a:ext cx="2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1600">
                  <a:latin typeface="Times New Roman" panose="02020603050405020304" pitchFamily="18" charset="0"/>
                </a:rPr>
                <a:t>S</a:t>
              </a:r>
              <a:endParaRPr kumimoji="0" lang="en-US" altLang="zh-CN" sz="1600">
                <a:latin typeface="Times New Roman" panose="02020603050405020304" pitchFamily="18" charset="0"/>
              </a:endParaRPr>
            </a:p>
          </p:txBody>
        </p:sp>
        <p:sp>
          <p:nvSpPr>
            <p:cNvPr id="51220" name="Line 96"/>
            <p:cNvSpPr>
              <a:spLocks noChangeShapeType="1"/>
            </p:cNvSpPr>
            <p:nvPr/>
          </p:nvSpPr>
          <p:spPr bwMode="auto">
            <a:xfrm flipH="1">
              <a:off x="4785" y="3112"/>
              <a:ext cx="136"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51221" name="Line 97"/>
            <p:cNvSpPr>
              <a:spLocks noChangeShapeType="1"/>
            </p:cNvSpPr>
            <p:nvPr/>
          </p:nvSpPr>
          <p:spPr bwMode="auto">
            <a:xfrm>
              <a:off x="5012" y="3112"/>
              <a:ext cx="0" cy="1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51222" name="Line 98"/>
            <p:cNvSpPr>
              <a:spLocks noChangeShapeType="1"/>
            </p:cNvSpPr>
            <p:nvPr/>
          </p:nvSpPr>
          <p:spPr bwMode="auto">
            <a:xfrm>
              <a:off x="5057" y="3112"/>
              <a:ext cx="181" cy="1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51223" name="Text Box 99"/>
            <p:cNvSpPr txBox="1">
              <a:spLocks noChangeArrowheads="1"/>
            </p:cNvSpPr>
            <p:nvPr/>
          </p:nvSpPr>
          <p:spPr bwMode="auto">
            <a:xfrm>
              <a:off x="4922" y="3565"/>
              <a:ext cx="1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1600">
                  <a:latin typeface="Times New Roman" panose="02020603050405020304" pitchFamily="18" charset="0"/>
                </a:rPr>
                <a:t>ε</a:t>
              </a:r>
              <a:endParaRPr kumimoji="0" lang="en-US" altLang="zh-CN" sz="1600">
                <a:latin typeface="Times New Roman" panose="02020603050405020304" pitchFamily="18" charset="0"/>
              </a:endParaRPr>
            </a:p>
          </p:txBody>
        </p:sp>
        <p:sp>
          <p:nvSpPr>
            <p:cNvPr id="51224" name="Line 100"/>
            <p:cNvSpPr>
              <a:spLocks noChangeShapeType="1"/>
            </p:cNvSpPr>
            <p:nvPr/>
          </p:nvSpPr>
          <p:spPr bwMode="auto">
            <a:xfrm>
              <a:off x="5012" y="3476"/>
              <a:ext cx="0" cy="1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51225" name="Text Box 101"/>
            <p:cNvSpPr txBox="1">
              <a:spLocks noChangeArrowheads="1"/>
            </p:cNvSpPr>
            <p:nvPr/>
          </p:nvSpPr>
          <p:spPr bwMode="auto">
            <a:xfrm>
              <a:off x="5238" y="3573"/>
              <a:ext cx="188" cy="2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1600" dirty="0">
                  <a:latin typeface="Times New Roman" panose="02020603050405020304" pitchFamily="18" charset="0"/>
                </a:rPr>
                <a:t>d</a:t>
              </a:r>
              <a:endParaRPr kumimoji="0" lang="en-US" altLang="zh-CN" sz="1600" dirty="0">
                <a:latin typeface="Times New Roman" panose="02020603050405020304" pitchFamily="18" charset="0"/>
              </a:endParaRPr>
            </a:p>
          </p:txBody>
        </p:sp>
        <p:sp>
          <p:nvSpPr>
            <p:cNvPr id="51226" name="Line 102"/>
            <p:cNvSpPr>
              <a:spLocks noChangeShapeType="1"/>
            </p:cNvSpPr>
            <p:nvPr/>
          </p:nvSpPr>
          <p:spPr bwMode="auto">
            <a:xfrm>
              <a:off x="5329" y="3430"/>
              <a:ext cx="0" cy="1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sp>
        <p:nvSpPr>
          <p:cNvPr id="520295" name="AutoShape 103"/>
          <p:cNvSpPr>
            <a:spLocks noChangeArrowheads="1"/>
          </p:cNvSpPr>
          <p:nvPr/>
        </p:nvSpPr>
        <p:spPr bwMode="auto">
          <a:xfrm>
            <a:off x="-252413" y="3068638"/>
            <a:ext cx="1476376" cy="609600"/>
          </a:xfrm>
          <a:prstGeom prst="wedgeRoundRectCallout">
            <a:avLst>
              <a:gd name="adj1" fmla="val 59356"/>
              <a:gd name="adj2" fmla="val 77866"/>
              <a:gd name="adj3" fmla="val 16667"/>
            </a:avLst>
          </a:prstGeom>
          <a:solidFill>
            <a:srgbClr val="CCECFF"/>
          </a:solidFill>
          <a:ln w="9525" algn="ctr">
            <a:solidFill>
              <a:schemeClr val="tx1"/>
            </a:solidFill>
            <a:miter lim="800000"/>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1600" dirty="0">
                <a:latin typeface="Times New Roman" panose="02020603050405020304" pitchFamily="18" charset="0"/>
              </a:rPr>
              <a:t>参见语法树</a:t>
            </a:r>
            <a:endParaRPr kumimoji="0" lang="zh-CN" altLang="en-US" sz="1600" dirty="0">
              <a:latin typeface="Times New Roman" panose="02020603050405020304" pitchFamily="18" charset="0"/>
            </a:endParaRPr>
          </a:p>
        </p:txBody>
      </p:sp>
      <p:sp>
        <p:nvSpPr>
          <p:cNvPr id="51210" name="Text Box 104"/>
          <p:cNvSpPr txBox="1">
            <a:spLocks noChangeArrowheads="1"/>
          </p:cNvSpPr>
          <p:nvPr/>
        </p:nvSpPr>
        <p:spPr bwMode="auto">
          <a:xfrm>
            <a:off x="539750" y="5516563"/>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50000"/>
              </a:spcBef>
              <a:buClrTx/>
              <a:buSzTx/>
              <a:buFontTx/>
              <a:buNone/>
            </a:pPr>
            <a:endParaRPr kumimoji="0" lang="zh-CN" altLang="en-US" sz="2400" b="0">
              <a:latin typeface="Times New Roman" panose="02020603050405020304" pitchFamily="18" charset="0"/>
            </a:endParaRPr>
          </a:p>
        </p:txBody>
      </p:sp>
      <p:sp>
        <p:nvSpPr>
          <p:cNvPr id="520297" name="Rectangle 105"/>
          <p:cNvSpPr>
            <a:spLocks noChangeArrowheads="1"/>
          </p:cNvSpPr>
          <p:nvPr/>
        </p:nvSpPr>
        <p:spPr bwMode="auto">
          <a:xfrm>
            <a:off x="23813" y="5373688"/>
            <a:ext cx="9007475" cy="55245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lnSpc>
                <a:spcPct val="140000"/>
              </a:lnSpc>
              <a:buFont typeface="Wingdings" panose="05000000000000000000" pitchFamily="2" charset="2"/>
              <a:buNone/>
            </a:pPr>
            <a:r>
              <a:rPr kumimoji="0" lang="zh-CN" altLang="en-US" sz="2400">
                <a:latin typeface="Times New Roman" panose="02020603050405020304" pitchFamily="18" charset="0"/>
                <a:sym typeface="Wingdings" panose="05000000000000000000" pitchFamily="2" charset="2"/>
              </a:rPr>
              <a:t> </a:t>
            </a:r>
            <a:r>
              <a:rPr kumimoji="0" lang="zh-CN" altLang="en-US" sz="2200">
                <a:latin typeface="Times New Roman" panose="02020603050405020304" pitchFamily="18" charset="0"/>
                <a:sym typeface="Wingdings" panose="05000000000000000000" pitchFamily="2" charset="2"/>
              </a:rPr>
              <a:t>在分析时，只有见到它的后继符号才能决定使用这条规则</a:t>
            </a:r>
            <a:r>
              <a:rPr kumimoji="0" lang="en-US" altLang="zh-CN" sz="2200">
                <a:latin typeface="Times New Roman" panose="02020603050405020304" pitchFamily="18" charset="0"/>
                <a:sym typeface="Wingdings" panose="05000000000000000000" pitchFamily="2" charset="2"/>
              </a:rPr>
              <a:t>—</a:t>
            </a:r>
            <a:r>
              <a:rPr kumimoji="0" lang="zh-CN" altLang="en-US" sz="2200">
                <a:latin typeface="Times New Roman" panose="02020603050405020304" pitchFamily="18" charset="0"/>
                <a:sym typeface="Wingdings" panose="05000000000000000000" pitchFamily="2" charset="2"/>
              </a:rPr>
              <a:t>引进跟随集</a:t>
            </a:r>
            <a:endParaRPr kumimoji="0" lang="en-US" altLang="zh-CN" sz="2200">
              <a:latin typeface="Times New Roman" panose="02020603050405020304" pitchFamily="18" charset="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0246"/>
                                        </p:tgtEl>
                                        <p:attrNameLst>
                                          <p:attrName>style.visibility</p:attrName>
                                        </p:attrNameLst>
                                      </p:cBhvr>
                                      <p:to>
                                        <p:strVal val="visible"/>
                                      </p:to>
                                    </p:set>
                                    <p:animEffect transition="in" filter="fade">
                                      <p:cBhvr>
                                        <p:cTn id="7" dur="500"/>
                                        <p:tgtEl>
                                          <p:spTgt spid="5202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0295"/>
                                        </p:tgtEl>
                                        <p:attrNameLst>
                                          <p:attrName>style.visibility</p:attrName>
                                        </p:attrNameLst>
                                      </p:cBhvr>
                                      <p:to>
                                        <p:strVal val="visible"/>
                                      </p:to>
                                    </p:set>
                                    <p:animEffect transition="in" filter="wipe(left)">
                                      <p:cBhvr>
                                        <p:cTn id="12" dur="500"/>
                                        <p:tgtEl>
                                          <p:spTgt spid="520295"/>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500"/>
                                        <p:tgtEl>
                                          <p:spTgt spid="3"/>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up)">
                                      <p:cBhvr>
                                        <p:cTn id="24" dur="500"/>
                                        <p:tgtEl>
                                          <p:spTgt spid="4"/>
                                        </p:tgtEl>
                                      </p:cBhvr>
                                    </p:animEffec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20297"/>
                                        </p:tgtEl>
                                        <p:attrNameLst>
                                          <p:attrName>style.visibility</p:attrName>
                                        </p:attrNameLst>
                                      </p:cBhvr>
                                      <p:to>
                                        <p:strVal val="visible"/>
                                      </p:to>
                                    </p:set>
                                    <p:animEffect transition="in" filter="wipe(left)">
                                      <p:cBhvr>
                                        <p:cTn id="33" dur="500"/>
                                        <p:tgtEl>
                                          <p:spTgt spid="520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246" grpId="0"/>
      <p:bldP spid="520295" grpId="0" animBg="1"/>
      <p:bldP spid="52029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76142389-ADC6-4F2C-9586-80B37871279A}"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52227" name="Rectangle 2"/>
          <p:cNvSpPr>
            <a:spLocks noGrp="1" noChangeArrowheads="1"/>
          </p:cNvSpPr>
          <p:nvPr>
            <p:ph type="title"/>
          </p:nvPr>
        </p:nvSpPr>
        <p:spPr>
          <a:xfrm>
            <a:off x="457200" y="277813"/>
            <a:ext cx="8218488" cy="774700"/>
          </a:xfrm>
        </p:spPr>
        <p:txBody>
          <a:bodyPr/>
          <a:lstStyle/>
          <a:p>
            <a:pPr eaLnBrk="1" hangingPunct="1"/>
            <a:r>
              <a:rPr lang="en-US" altLang="zh-CN" sz="3600" dirty="0"/>
              <a:t>5.3.2  LL(1)</a:t>
            </a:r>
            <a:r>
              <a:rPr lang="zh-CN" altLang="en-US" sz="3600" dirty="0"/>
              <a:t>文法</a:t>
            </a:r>
            <a:endParaRPr lang="zh-CN" altLang="en-US" sz="3600" dirty="0"/>
          </a:p>
        </p:txBody>
      </p:sp>
      <p:sp>
        <p:nvSpPr>
          <p:cNvPr id="52228" name="Rectangle 3"/>
          <p:cNvSpPr>
            <a:spLocks noChangeArrowheads="1"/>
          </p:cNvSpPr>
          <p:nvPr/>
        </p:nvSpPr>
        <p:spPr bwMode="auto">
          <a:xfrm>
            <a:off x="287338" y="981075"/>
            <a:ext cx="810101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669925" indent="-325755">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lnSpc>
                <a:spcPct val="135000"/>
              </a:lnSpc>
              <a:buFont typeface="Wingdings" panose="05000000000000000000" pitchFamily="2" charset="2"/>
              <a:buNone/>
            </a:pPr>
            <a:r>
              <a:rPr kumimoji="0" lang="en-US" altLang="zh-CN" sz="2400" dirty="0">
                <a:solidFill>
                  <a:srgbClr val="003399"/>
                </a:solidFill>
              </a:rPr>
              <a:t>(</a:t>
            </a:r>
            <a:r>
              <a:rPr kumimoji="0" lang="zh-CN" altLang="en-US" sz="2400" dirty="0">
                <a:solidFill>
                  <a:srgbClr val="003399"/>
                </a:solidFill>
              </a:rPr>
              <a:t>二</a:t>
            </a:r>
            <a:r>
              <a:rPr kumimoji="0" lang="en-US" altLang="zh-CN" sz="2400" dirty="0">
                <a:solidFill>
                  <a:srgbClr val="003399"/>
                </a:solidFill>
              </a:rPr>
              <a:t>)</a:t>
            </a:r>
            <a:r>
              <a:rPr kumimoji="0" lang="zh-CN" altLang="en-US" sz="2400" dirty="0">
                <a:solidFill>
                  <a:srgbClr val="003399"/>
                </a:solidFill>
              </a:rPr>
              <a:t>每个非终极符的</a:t>
            </a:r>
            <a:r>
              <a:rPr kumimoji="0" lang="en-US" altLang="zh-CN" sz="2400" dirty="0">
                <a:solidFill>
                  <a:srgbClr val="003399"/>
                </a:solidFill>
              </a:rPr>
              <a:t>Follow</a:t>
            </a:r>
            <a:r>
              <a:rPr kumimoji="0" lang="zh-CN" altLang="en-US" sz="2400" dirty="0">
                <a:solidFill>
                  <a:srgbClr val="003399"/>
                </a:solidFill>
              </a:rPr>
              <a:t>集</a:t>
            </a:r>
            <a:endParaRPr kumimoji="0" lang="zh-CN" altLang="en-US" sz="2400" dirty="0">
              <a:solidFill>
                <a:srgbClr val="003399"/>
              </a:solidFill>
            </a:endParaRPr>
          </a:p>
          <a:p>
            <a:pPr eaLnBrk="1" hangingPunct="1">
              <a:lnSpc>
                <a:spcPct val="135000"/>
              </a:lnSpc>
            </a:pPr>
            <a:r>
              <a:rPr kumimoji="0" lang="zh-CN" altLang="en-US" sz="2400" dirty="0"/>
              <a:t>规定 </a:t>
            </a:r>
            <a:r>
              <a:rPr kumimoji="0" lang="en-US" altLang="zh-CN" sz="2400" dirty="0"/>
              <a:t>“#”</a:t>
            </a:r>
            <a:r>
              <a:rPr kumimoji="0" lang="zh-CN" altLang="en-US" sz="2400" dirty="0"/>
              <a:t>属于开始符号</a:t>
            </a:r>
            <a:r>
              <a:rPr kumimoji="0" lang="en-US" altLang="zh-CN" sz="2400" dirty="0"/>
              <a:t>S</a:t>
            </a:r>
            <a:r>
              <a:rPr kumimoji="0" lang="zh-CN" altLang="en-US" sz="2400" dirty="0"/>
              <a:t>的</a:t>
            </a:r>
            <a:r>
              <a:rPr kumimoji="0" lang="en-US" altLang="zh-CN" sz="2400" dirty="0"/>
              <a:t>Follow</a:t>
            </a:r>
            <a:r>
              <a:rPr kumimoji="0" lang="zh-CN" altLang="en-US" sz="2400" dirty="0"/>
              <a:t>集，</a:t>
            </a:r>
            <a:r>
              <a:rPr kumimoji="0" lang="en-US" altLang="zh-CN" sz="2400" dirty="0"/>
              <a:t>#</a:t>
            </a:r>
            <a:r>
              <a:rPr kumimoji="0" lang="zh-CN" altLang="en-US" sz="2400" dirty="0"/>
              <a:t>是句子结束符。</a:t>
            </a:r>
            <a:endParaRPr kumimoji="0" lang="en-US" altLang="zh-CN" sz="2400" dirty="0"/>
          </a:p>
          <a:p>
            <a:pPr eaLnBrk="1" hangingPunct="1">
              <a:lnSpc>
                <a:spcPct val="135000"/>
              </a:lnSpc>
            </a:pPr>
            <a:r>
              <a:rPr kumimoji="0" lang="en-US" altLang="zh-CN" sz="2400" dirty="0">
                <a:solidFill>
                  <a:srgbClr val="003399"/>
                </a:solidFill>
              </a:rPr>
              <a:t>Follow</a:t>
            </a:r>
            <a:r>
              <a:rPr kumimoji="0" lang="zh-CN" altLang="en-US" sz="2400" dirty="0">
                <a:solidFill>
                  <a:srgbClr val="003399"/>
                </a:solidFill>
              </a:rPr>
              <a:t>集定义：</a:t>
            </a:r>
            <a:endParaRPr kumimoji="0" lang="zh-CN" altLang="en-US" sz="2400" dirty="0">
              <a:solidFill>
                <a:srgbClr val="003399"/>
              </a:solidFill>
            </a:endParaRPr>
          </a:p>
          <a:p>
            <a:pPr eaLnBrk="1" hangingPunct="1">
              <a:lnSpc>
                <a:spcPct val="135000"/>
              </a:lnSpc>
              <a:buFont typeface="Wingdings" panose="05000000000000000000" pitchFamily="2" charset="2"/>
              <a:buNone/>
            </a:pPr>
            <a:r>
              <a:rPr kumimoji="0" lang="zh-CN" altLang="en-US" sz="2400" dirty="0"/>
              <a:t>	若</a:t>
            </a:r>
            <a:r>
              <a:rPr kumimoji="0" lang="en-US" altLang="zh-CN" sz="2400" dirty="0"/>
              <a:t>G=(V</a:t>
            </a:r>
            <a:r>
              <a:rPr kumimoji="0" lang="en-US" altLang="zh-CN" sz="2400" baseline="-25000" dirty="0"/>
              <a:t>N</a:t>
            </a:r>
            <a:r>
              <a:rPr kumimoji="0" lang="en-US" altLang="zh-CN" sz="2400" dirty="0"/>
              <a:t>,V</a:t>
            </a:r>
            <a:r>
              <a:rPr kumimoji="0" lang="en-US" altLang="zh-CN" sz="2400" baseline="-25000" dirty="0"/>
              <a:t>T</a:t>
            </a:r>
            <a:r>
              <a:rPr kumimoji="0" lang="en-US" altLang="zh-CN" sz="2400" dirty="0"/>
              <a:t>,P,S)</a:t>
            </a:r>
            <a:r>
              <a:rPr kumimoji="0" lang="zh-CN" altLang="en-US" sz="2400" dirty="0"/>
              <a:t>是</a:t>
            </a:r>
            <a:r>
              <a:rPr kumimoji="0" lang="en-US" altLang="zh-CN" sz="2400" dirty="0"/>
              <a:t>CFG</a:t>
            </a:r>
            <a:r>
              <a:rPr kumimoji="0" lang="zh-CN" altLang="en-US" sz="2400" dirty="0"/>
              <a:t>，</a:t>
            </a:r>
            <a:r>
              <a:rPr kumimoji="0" lang="en-US" altLang="zh-CN" sz="2400" dirty="0"/>
              <a:t>A ∈ V</a:t>
            </a:r>
            <a:r>
              <a:rPr kumimoji="0" lang="en-US" altLang="zh-CN" sz="2400" baseline="-25000" dirty="0"/>
              <a:t>N</a:t>
            </a:r>
            <a:r>
              <a:rPr kumimoji="0" lang="zh-CN" altLang="en-US" sz="2400" baseline="-25000" dirty="0"/>
              <a:t>，</a:t>
            </a:r>
            <a:endParaRPr kumimoji="0" lang="zh-CN" altLang="en-US" sz="2400" baseline="-25000" dirty="0"/>
          </a:p>
          <a:p>
            <a:pPr eaLnBrk="1" hangingPunct="1">
              <a:lnSpc>
                <a:spcPct val="135000"/>
              </a:lnSpc>
              <a:buFont typeface="Wingdings" panose="05000000000000000000" pitchFamily="2" charset="2"/>
              <a:buNone/>
            </a:pPr>
            <a:r>
              <a:rPr kumimoji="0" lang="en-US" altLang="zh-CN" sz="2400" dirty="0"/>
              <a:t>	Follow(A)={a | S </a:t>
            </a:r>
            <a:r>
              <a:rPr kumimoji="0" lang="en-US" altLang="zh-CN" sz="2400" dirty="0">
                <a:sym typeface="Symbol" panose="05050102010706020507" pitchFamily="18" charset="2"/>
              </a:rPr>
              <a:t></a:t>
            </a:r>
            <a:r>
              <a:rPr kumimoji="0" lang="en-US" altLang="zh-CN" sz="2400" baseline="30000" dirty="0">
                <a:sym typeface="Symbol" panose="05050102010706020507" pitchFamily="18" charset="2"/>
              </a:rPr>
              <a:t>*</a:t>
            </a:r>
            <a:r>
              <a:rPr kumimoji="0" lang="en-US" altLang="zh-CN" sz="2400" dirty="0">
                <a:sym typeface="Symbol" panose="05050102010706020507" pitchFamily="18" charset="2"/>
              </a:rPr>
              <a:t> αAβ, </a:t>
            </a:r>
            <a:r>
              <a:rPr kumimoji="0" lang="en-US" altLang="zh-CN" sz="2400" dirty="0" err="1"/>
              <a:t>a∈First</a:t>
            </a:r>
            <a:r>
              <a:rPr kumimoji="0" lang="en-US" altLang="zh-CN" sz="2400" dirty="0"/>
              <a:t>(</a:t>
            </a:r>
            <a:r>
              <a:rPr kumimoji="0" lang="en-US" altLang="zh-CN" sz="2400" dirty="0">
                <a:sym typeface="Symbol" panose="05050102010706020507" pitchFamily="18" charset="2"/>
              </a:rPr>
              <a:t>β), β </a:t>
            </a:r>
            <a:r>
              <a:rPr kumimoji="0" lang="en-US" altLang="zh-CN" sz="2400" dirty="0"/>
              <a:t>∈V</a:t>
            </a:r>
            <a:r>
              <a:rPr kumimoji="0" lang="en-US" altLang="zh-CN" sz="2400" baseline="30000" dirty="0"/>
              <a:t>+</a:t>
            </a:r>
            <a:r>
              <a:rPr kumimoji="0" lang="en-US" altLang="zh-CN" sz="2400" dirty="0"/>
              <a:t>}</a:t>
            </a:r>
            <a:r>
              <a:rPr kumimoji="0" lang="zh-CN" altLang="en-US" sz="2400" dirty="0"/>
              <a:t>，即</a:t>
            </a:r>
            <a:r>
              <a:rPr kumimoji="0" lang="en-US" altLang="zh-CN" sz="2400" dirty="0"/>
              <a:t>:</a:t>
            </a:r>
            <a:endParaRPr kumimoji="0" lang="en-US" altLang="zh-CN" sz="2400" dirty="0"/>
          </a:p>
          <a:p>
            <a:pPr eaLnBrk="1" hangingPunct="1">
              <a:lnSpc>
                <a:spcPct val="135000"/>
              </a:lnSpc>
              <a:buFont typeface="Wingdings" panose="05000000000000000000" pitchFamily="2" charset="2"/>
              <a:buNone/>
            </a:pPr>
            <a:r>
              <a:rPr kumimoji="0" lang="zh-CN" altLang="en-US" sz="2400" dirty="0"/>
              <a:t>   句型中紧跟在</a:t>
            </a:r>
            <a:r>
              <a:rPr kumimoji="0" lang="en-US" altLang="zh-CN" sz="2400" dirty="0"/>
              <a:t>A</a:t>
            </a:r>
            <a:r>
              <a:rPr kumimoji="0" lang="zh-CN" altLang="en-US" sz="2400" dirty="0"/>
              <a:t>后面的那些终极符。</a:t>
            </a:r>
            <a:endParaRPr kumimoji="0" lang="zh-CN" altLang="en-US" sz="2400" dirty="0"/>
          </a:p>
          <a:p>
            <a:pPr lvl="1" eaLnBrk="1" hangingPunct="1">
              <a:lnSpc>
                <a:spcPct val="135000"/>
              </a:lnSpc>
            </a:pPr>
            <a:r>
              <a:rPr kumimoji="0" lang="zh-CN" altLang="en-US" sz="2400" dirty="0"/>
              <a:t>若</a:t>
            </a:r>
            <a:r>
              <a:rPr kumimoji="0" lang="en-US" altLang="zh-CN" sz="2400" dirty="0">
                <a:sym typeface="Symbol" panose="05050102010706020507" pitchFamily="18" charset="2"/>
              </a:rPr>
              <a:t>β </a:t>
            </a:r>
            <a:r>
              <a:rPr kumimoji="0" lang="en-US" altLang="zh-CN" sz="2400" baseline="30000" dirty="0">
                <a:sym typeface="Symbol" panose="05050102010706020507" pitchFamily="18" charset="2"/>
              </a:rPr>
              <a:t>*</a:t>
            </a:r>
            <a:r>
              <a:rPr kumimoji="0" lang="en-US" altLang="zh-CN" sz="2400" dirty="0">
                <a:sym typeface="Symbol" panose="05050102010706020507" pitchFamily="18" charset="2"/>
              </a:rPr>
              <a:t> ε,</a:t>
            </a:r>
            <a:r>
              <a:rPr kumimoji="0" lang="zh-CN" altLang="en-US" sz="2400" dirty="0">
                <a:sym typeface="Symbol" panose="05050102010706020507" pitchFamily="18" charset="2"/>
              </a:rPr>
              <a:t>则</a:t>
            </a:r>
            <a:r>
              <a:rPr kumimoji="0" lang="en-US" altLang="zh-CN" sz="2400" dirty="0">
                <a:sym typeface="Symbol" panose="05050102010706020507" pitchFamily="18" charset="2"/>
              </a:rPr>
              <a:t># </a:t>
            </a:r>
            <a:r>
              <a:rPr kumimoji="0" lang="en-US" altLang="zh-CN" sz="2400" dirty="0"/>
              <a:t>∈Follow(A)</a:t>
            </a:r>
            <a:r>
              <a:rPr kumimoji="0" lang="zh-CN" altLang="en-US" sz="2400" dirty="0"/>
              <a:t>；换句话说：</a:t>
            </a:r>
            <a:endParaRPr kumimoji="0" lang="zh-CN" altLang="en-US" sz="2400" dirty="0"/>
          </a:p>
          <a:p>
            <a:pPr lvl="1" eaLnBrk="1" hangingPunct="1">
              <a:lnSpc>
                <a:spcPct val="135000"/>
              </a:lnSpc>
              <a:buFont typeface="Wingdings" panose="05000000000000000000" pitchFamily="2" charset="2"/>
              <a:buNone/>
            </a:pPr>
            <a:r>
              <a:rPr kumimoji="0" lang="zh-CN" altLang="en-US" sz="2400" dirty="0"/>
              <a:t>	若</a:t>
            </a:r>
            <a:r>
              <a:rPr kumimoji="0" lang="en-US" altLang="zh-CN" sz="2400" dirty="0"/>
              <a:t>S </a:t>
            </a:r>
            <a:r>
              <a:rPr kumimoji="0" lang="en-US" altLang="zh-CN" sz="2400" dirty="0">
                <a:sym typeface="Symbol" panose="05050102010706020507" pitchFamily="18" charset="2"/>
              </a:rPr>
              <a:t></a:t>
            </a:r>
            <a:r>
              <a:rPr kumimoji="0" lang="en-US" altLang="zh-CN" sz="2400" baseline="30000" dirty="0">
                <a:sym typeface="Symbol" panose="05050102010706020507" pitchFamily="18" charset="2"/>
              </a:rPr>
              <a:t>*</a:t>
            </a:r>
            <a:r>
              <a:rPr kumimoji="0" lang="en-US" altLang="zh-CN" sz="2400" dirty="0">
                <a:sym typeface="Symbol" panose="05050102010706020507" pitchFamily="18" charset="2"/>
              </a:rPr>
              <a:t> …A</a:t>
            </a:r>
            <a:r>
              <a:rPr kumimoji="0" lang="zh-CN" altLang="en-US" sz="2400" dirty="0">
                <a:sym typeface="Symbol" panose="05050102010706020507" pitchFamily="18" charset="2"/>
              </a:rPr>
              <a:t>，则规定</a:t>
            </a:r>
            <a:r>
              <a:rPr kumimoji="0" lang="en-US" altLang="zh-CN" sz="2400" dirty="0">
                <a:sym typeface="Symbol" panose="05050102010706020507" pitchFamily="18" charset="2"/>
              </a:rPr>
              <a:t># </a:t>
            </a:r>
            <a:r>
              <a:rPr kumimoji="0" lang="en-US" altLang="zh-CN" sz="2400" dirty="0"/>
              <a:t>∈Follow(A)</a:t>
            </a:r>
            <a:r>
              <a:rPr kumimoji="0" lang="zh-CN" altLang="en-US" sz="2400" dirty="0"/>
              <a:t>。</a:t>
            </a:r>
            <a:endParaRPr kumimoji="0"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8">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8">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2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899F6531-C012-457A-8800-B406E7EE4D17}"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53251" name="Rectangle 2"/>
          <p:cNvSpPr>
            <a:spLocks noGrp="1" noChangeArrowheads="1"/>
          </p:cNvSpPr>
          <p:nvPr>
            <p:ph type="title"/>
          </p:nvPr>
        </p:nvSpPr>
        <p:spPr>
          <a:xfrm>
            <a:off x="457200" y="277813"/>
            <a:ext cx="8218488" cy="774700"/>
          </a:xfrm>
        </p:spPr>
        <p:txBody>
          <a:bodyPr/>
          <a:lstStyle/>
          <a:p>
            <a:pPr eaLnBrk="1" hangingPunct="1"/>
            <a:r>
              <a:rPr lang="en-US" altLang="zh-CN" sz="3600" dirty="0"/>
              <a:t>5.3.2  LL(1)</a:t>
            </a:r>
            <a:r>
              <a:rPr lang="zh-CN" altLang="en-US" sz="3600" dirty="0"/>
              <a:t>文法</a:t>
            </a:r>
            <a:endParaRPr lang="zh-CN" altLang="en-US" sz="3600" dirty="0"/>
          </a:p>
        </p:txBody>
      </p:sp>
      <p:sp>
        <p:nvSpPr>
          <p:cNvPr id="53252" name="Rectangle 3"/>
          <p:cNvSpPr>
            <a:spLocks noChangeArrowheads="1"/>
          </p:cNvSpPr>
          <p:nvPr/>
        </p:nvSpPr>
        <p:spPr bwMode="auto">
          <a:xfrm>
            <a:off x="287338" y="981075"/>
            <a:ext cx="810101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669925" indent="-325755">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022350" indent="-351155">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lnSpc>
                <a:spcPct val="140000"/>
              </a:lnSpc>
            </a:pPr>
            <a:r>
              <a:rPr kumimoji="0" lang="zh-CN" altLang="en-US" sz="2400" dirty="0"/>
              <a:t>定义</a:t>
            </a:r>
            <a:r>
              <a:rPr kumimoji="0" lang="en-US" altLang="zh-CN" sz="2400" dirty="0"/>
              <a:t>2</a:t>
            </a:r>
            <a:r>
              <a:rPr kumimoji="0" lang="zh-CN" altLang="en-US" sz="2400" dirty="0"/>
              <a:t>：一个文法</a:t>
            </a:r>
            <a:r>
              <a:rPr kumimoji="0" lang="en-US" altLang="zh-CN" sz="2400" dirty="0"/>
              <a:t>G</a:t>
            </a:r>
            <a:r>
              <a:rPr kumimoji="0" lang="zh-CN" altLang="en-US" sz="2400" dirty="0"/>
              <a:t>是</a:t>
            </a:r>
            <a:r>
              <a:rPr kumimoji="0" lang="en-US" altLang="zh-CN" sz="2400" dirty="0"/>
              <a:t>LL(1)</a:t>
            </a:r>
            <a:r>
              <a:rPr kumimoji="0" lang="zh-CN" altLang="en-US" sz="2400" dirty="0"/>
              <a:t>文法，当且仅当对文法中形如 </a:t>
            </a:r>
            <a:r>
              <a:rPr kumimoji="0" lang="en-US" altLang="zh-CN" sz="2400" dirty="0">
                <a:sym typeface="Wingdings" panose="05000000000000000000" pitchFamily="2" charset="2"/>
              </a:rPr>
              <a:t>Aα</a:t>
            </a:r>
            <a:r>
              <a:rPr kumimoji="0" lang="en-US" altLang="zh-CN" sz="2400" baseline="-25000" dirty="0">
                <a:sym typeface="Wingdings" panose="05000000000000000000" pitchFamily="2" charset="2"/>
              </a:rPr>
              <a:t>1 </a:t>
            </a:r>
            <a:r>
              <a:rPr kumimoji="0" lang="en-US" altLang="zh-CN" sz="2400" dirty="0">
                <a:sym typeface="Wingdings" panose="05000000000000000000" pitchFamily="2" charset="2"/>
              </a:rPr>
              <a:t>| α</a:t>
            </a:r>
            <a:r>
              <a:rPr kumimoji="0" lang="en-US" altLang="zh-CN" sz="2400" baseline="-25000" dirty="0">
                <a:sym typeface="Wingdings" panose="05000000000000000000" pitchFamily="2" charset="2"/>
              </a:rPr>
              <a:t>2 </a:t>
            </a:r>
            <a:r>
              <a:rPr kumimoji="0" lang="en-US" altLang="zh-CN" sz="2400" dirty="0">
                <a:sym typeface="Wingdings" panose="05000000000000000000" pitchFamily="2" charset="2"/>
              </a:rPr>
              <a:t>| …| α</a:t>
            </a:r>
            <a:r>
              <a:rPr kumimoji="0" lang="en-US" altLang="zh-CN" sz="2400" baseline="-25000" dirty="0">
                <a:sym typeface="Wingdings" panose="05000000000000000000" pitchFamily="2" charset="2"/>
              </a:rPr>
              <a:t>n</a:t>
            </a:r>
            <a:r>
              <a:rPr kumimoji="0" lang="zh-CN" altLang="en-US" sz="2400" dirty="0">
                <a:sym typeface="Wingdings" panose="05000000000000000000" pitchFamily="2" charset="2"/>
              </a:rPr>
              <a:t>都满足</a:t>
            </a:r>
            <a:r>
              <a:rPr kumimoji="0" lang="en-US" altLang="zh-CN" sz="2400" dirty="0">
                <a:solidFill>
                  <a:srgbClr val="FF0000"/>
                </a:solidFill>
                <a:sym typeface="Wingdings" panose="05000000000000000000" pitchFamily="2" charset="2"/>
              </a:rPr>
              <a:t>LL(1)</a:t>
            </a:r>
            <a:r>
              <a:rPr kumimoji="0" lang="zh-CN" altLang="en-US" sz="2400" dirty="0">
                <a:solidFill>
                  <a:srgbClr val="FF0000"/>
                </a:solidFill>
                <a:sym typeface="Wingdings" panose="05000000000000000000" pitchFamily="2" charset="2"/>
              </a:rPr>
              <a:t>条件</a:t>
            </a:r>
            <a:r>
              <a:rPr kumimoji="0" lang="zh-CN" altLang="en-US" sz="2400" dirty="0">
                <a:sym typeface="Wingdings" panose="05000000000000000000" pitchFamily="2" charset="2"/>
              </a:rPr>
              <a:t>，即</a:t>
            </a:r>
            <a:endParaRPr kumimoji="0" lang="zh-CN" altLang="en-US" sz="2400" dirty="0">
              <a:sym typeface="Wingdings" panose="05000000000000000000" pitchFamily="2" charset="2"/>
            </a:endParaRPr>
          </a:p>
          <a:p>
            <a:pPr lvl="1" eaLnBrk="1" hangingPunct="1">
              <a:lnSpc>
                <a:spcPct val="140000"/>
              </a:lnSpc>
            </a:pPr>
            <a:r>
              <a:rPr kumimoji="0" lang="en-US" altLang="zh-CN" sz="2400" dirty="0">
                <a:sym typeface="Wingdings" panose="05000000000000000000" pitchFamily="2" charset="2"/>
              </a:rPr>
              <a:t>(1) First(α</a:t>
            </a:r>
            <a:r>
              <a:rPr kumimoji="0" lang="en-US" altLang="zh-CN" sz="2400" baseline="-25000" dirty="0" err="1">
                <a:sym typeface="Wingdings" panose="05000000000000000000" pitchFamily="2" charset="2"/>
              </a:rPr>
              <a:t>i</a:t>
            </a:r>
            <a:r>
              <a:rPr kumimoji="0" lang="en-US" altLang="zh-CN" sz="2400" dirty="0">
                <a:sym typeface="Wingdings" panose="05000000000000000000" pitchFamily="2" charset="2"/>
              </a:rPr>
              <a:t>) ∩First(α</a:t>
            </a:r>
            <a:r>
              <a:rPr kumimoji="0" lang="en-US" altLang="zh-CN" sz="2400" baseline="-25000" dirty="0">
                <a:sym typeface="Wingdings" panose="05000000000000000000" pitchFamily="2" charset="2"/>
              </a:rPr>
              <a:t>j</a:t>
            </a:r>
            <a:r>
              <a:rPr kumimoji="0" lang="en-US" altLang="zh-CN" sz="2400" dirty="0">
                <a:sym typeface="Wingdings" panose="05000000000000000000" pitchFamily="2" charset="2"/>
              </a:rPr>
              <a:t>)=Φ, </a:t>
            </a:r>
            <a:r>
              <a:rPr kumimoji="0" lang="en-US" altLang="zh-CN" sz="2400" dirty="0" err="1">
                <a:sym typeface="Wingdings" panose="05000000000000000000" pitchFamily="2" charset="2"/>
              </a:rPr>
              <a:t>i≠j</a:t>
            </a:r>
            <a:r>
              <a:rPr kumimoji="0" lang="zh-CN" altLang="en-US" sz="2400" dirty="0">
                <a:sym typeface="Wingdings" panose="05000000000000000000" pitchFamily="2" charset="2"/>
              </a:rPr>
              <a:t>；</a:t>
            </a:r>
            <a:endParaRPr kumimoji="0" lang="zh-CN" altLang="en-US" sz="2400" dirty="0">
              <a:sym typeface="Wingdings" panose="05000000000000000000" pitchFamily="2" charset="2"/>
            </a:endParaRPr>
          </a:p>
          <a:p>
            <a:pPr lvl="2" eaLnBrk="1" hangingPunct="1">
              <a:lnSpc>
                <a:spcPct val="140000"/>
              </a:lnSpc>
              <a:buFont typeface="Wingdings" panose="05000000000000000000" pitchFamily="2" charset="2"/>
              <a:buNone/>
            </a:pPr>
            <a:r>
              <a:rPr kumimoji="0" lang="zh-CN" altLang="en-US" sz="2400" dirty="0">
                <a:sym typeface="Wingdings" panose="05000000000000000000" pitchFamily="2" charset="2"/>
              </a:rPr>
              <a:t>      且如果</a:t>
            </a:r>
            <a:r>
              <a:rPr kumimoji="0" lang="en-US" altLang="zh-CN" sz="2400" dirty="0">
                <a:sym typeface="Wingdings" panose="05000000000000000000" pitchFamily="2" charset="2"/>
              </a:rPr>
              <a:t>α</a:t>
            </a:r>
            <a:r>
              <a:rPr kumimoji="0" lang="en-US" altLang="zh-CN" sz="2400" baseline="-25000" dirty="0" err="1">
                <a:sym typeface="Wingdings" panose="05000000000000000000" pitchFamily="2" charset="2"/>
              </a:rPr>
              <a:t>i</a:t>
            </a:r>
            <a:r>
              <a:rPr kumimoji="0" lang="en-US" altLang="zh-CN" sz="2400" baseline="-25000" dirty="0">
                <a:sym typeface="Wingdings" panose="05000000000000000000" pitchFamily="2" charset="2"/>
              </a:rPr>
              <a:t> </a:t>
            </a:r>
            <a:r>
              <a:rPr kumimoji="0" lang="en-US" altLang="zh-CN" sz="2400" dirty="0">
                <a:sym typeface="Symbol" panose="05050102010706020507" pitchFamily="18" charset="2"/>
              </a:rPr>
              <a:t></a:t>
            </a:r>
            <a:r>
              <a:rPr kumimoji="0" lang="en-US" altLang="zh-CN" sz="2400" baseline="30000" dirty="0">
                <a:sym typeface="Symbol" panose="05050102010706020507" pitchFamily="18" charset="2"/>
              </a:rPr>
              <a:t>*</a:t>
            </a:r>
            <a:r>
              <a:rPr kumimoji="0" lang="en-US" altLang="zh-CN" sz="2400" dirty="0">
                <a:sym typeface="Symbol" panose="05050102010706020507" pitchFamily="18" charset="2"/>
              </a:rPr>
              <a:t> ε,</a:t>
            </a:r>
            <a:r>
              <a:rPr kumimoji="0" lang="zh-CN" altLang="en-US" sz="2400" dirty="0">
                <a:sym typeface="Symbol" panose="05050102010706020507" pitchFamily="18" charset="2"/>
              </a:rPr>
              <a:t>则</a:t>
            </a:r>
            <a:endParaRPr kumimoji="0" lang="zh-CN" altLang="en-US" sz="2400" dirty="0">
              <a:sym typeface="Symbol" panose="05050102010706020507" pitchFamily="18" charset="2"/>
            </a:endParaRPr>
          </a:p>
          <a:p>
            <a:pPr lvl="1" eaLnBrk="1" hangingPunct="1">
              <a:lnSpc>
                <a:spcPct val="140000"/>
              </a:lnSpc>
            </a:pPr>
            <a:r>
              <a:rPr kumimoji="0" lang="en-US" altLang="zh-CN" sz="2400" dirty="0">
                <a:sym typeface="Symbol" panose="05050102010706020507" pitchFamily="18" charset="2"/>
              </a:rPr>
              <a:t>(2) First(</a:t>
            </a:r>
            <a:r>
              <a:rPr kumimoji="0" lang="en-US" altLang="zh-CN" sz="2400" dirty="0">
                <a:sym typeface="Wingdings" panose="05000000000000000000" pitchFamily="2" charset="2"/>
              </a:rPr>
              <a:t>α</a:t>
            </a:r>
            <a:r>
              <a:rPr kumimoji="0" lang="en-US" altLang="zh-CN" sz="2400" baseline="-25000" dirty="0">
                <a:sym typeface="Wingdings" panose="05000000000000000000" pitchFamily="2" charset="2"/>
              </a:rPr>
              <a:t>j</a:t>
            </a:r>
            <a:r>
              <a:rPr kumimoji="0" lang="en-US" altLang="zh-CN" sz="2400" dirty="0">
                <a:sym typeface="Symbol" panose="05050102010706020507" pitchFamily="18" charset="2"/>
              </a:rPr>
              <a:t>) </a:t>
            </a:r>
            <a:r>
              <a:rPr kumimoji="0" lang="en-US" altLang="zh-CN" sz="2400" dirty="0">
                <a:sym typeface="Wingdings" panose="05000000000000000000" pitchFamily="2" charset="2"/>
              </a:rPr>
              <a:t>∩Follow(A)=Φ, </a:t>
            </a:r>
            <a:r>
              <a:rPr kumimoji="0" lang="en-US" altLang="zh-CN" sz="2400" dirty="0" err="1">
                <a:sym typeface="Wingdings" panose="05000000000000000000" pitchFamily="2" charset="2"/>
              </a:rPr>
              <a:t>i≠j</a:t>
            </a:r>
            <a:endParaRPr kumimoji="0" lang="en-US" altLang="zh-CN" sz="2400" dirty="0">
              <a:sym typeface="Wingdings" panose="05000000000000000000" pitchFamily="2" charset="2"/>
            </a:endParaRPr>
          </a:p>
          <a:p>
            <a:pPr lvl="1" eaLnBrk="1" hangingPunct="1">
              <a:lnSpc>
                <a:spcPct val="140000"/>
              </a:lnSpc>
            </a:pPr>
            <a:r>
              <a:rPr kumimoji="0" lang="zh-CN" altLang="en-US" sz="2400" dirty="0">
                <a:sym typeface="Wingdings" panose="05000000000000000000" pitchFamily="2" charset="2"/>
              </a:rPr>
              <a:t>为简化</a:t>
            </a:r>
            <a:r>
              <a:rPr kumimoji="0" lang="en-US" altLang="zh-CN" sz="2400" dirty="0">
                <a:sym typeface="Wingdings" panose="05000000000000000000" pitchFamily="2" charset="2"/>
              </a:rPr>
              <a:t>LL(1)</a:t>
            </a:r>
            <a:r>
              <a:rPr kumimoji="0" lang="zh-CN" altLang="en-US" sz="2400" dirty="0">
                <a:sym typeface="Wingdings" panose="05000000000000000000" pitchFamily="2" charset="2"/>
              </a:rPr>
              <a:t>条件，引进选择集 </a:t>
            </a:r>
            <a:r>
              <a:rPr kumimoji="0" lang="en-US" altLang="zh-CN" sz="2400" dirty="0">
                <a:sym typeface="Wingdings" panose="05000000000000000000" pitchFamily="2" charset="2"/>
              </a:rPr>
              <a:t>Select(Aα)</a:t>
            </a:r>
            <a:endParaRPr kumimoji="0"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252">
                                            <p:txEl>
                                              <p:pRg st="3" end="3"/>
                                            </p:txEl>
                                          </p:spTgt>
                                        </p:tgtEl>
                                        <p:attrNameLst>
                                          <p:attrName>style.visibility</p:attrName>
                                        </p:attrNameLst>
                                      </p:cBhvr>
                                      <p:to>
                                        <p:strVal val="visible"/>
                                      </p:to>
                                    </p:set>
                                    <p:animEffect transition="in" filter="wipe(left)">
                                      <p:cBhvr>
                                        <p:cTn id="7" dur="500"/>
                                        <p:tgtEl>
                                          <p:spTgt spid="53252">
                                            <p:txEl>
                                              <p:pRg st="3" end="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3252">
                                            <p:txEl>
                                              <p:pRg st="4" end="4"/>
                                            </p:txEl>
                                          </p:spTgt>
                                        </p:tgtEl>
                                        <p:attrNameLst>
                                          <p:attrName>style.visibility</p:attrName>
                                        </p:attrNameLst>
                                      </p:cBhvr>
                                      <p:to>
                                        <p:strVal val="visible"/>
                                      </p:to>
                                    </p:set>
                                    <p:animEffect transition="in" filter="wipe(left)">
                                      <p:cBhvr>
                                        <p:cTn id="10" dur="500"/>
                                        <p:tgtEl>
                                          <p:spTgt spid="532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8282AA29-89A5-44A8-8286-6F00A2D977D6}"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556036" name="Text Box 4"/>
          <p:cNvSpPr txBox="1">
            <a:spLocks noChangeArrowheads="1"/>
          </p:cNvSpPr>
          <p:nvPr/>
        </p:nvSpPr>
        <p:spPr bwMode="auto">
          <a:xfrm>
            <a:off x="34925" y="1208088"/>
            <a:ext cx="86518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SzTx/>
              <a:buFontTx/>
              <a:buNone/>
            </a:pPr>
            <a:r>
              <a:rPr lang="zh-CN" altLang="en-US" sz="2400" dirty="0">
                <a:solidFill>
                  <a:srgbClr val="003399"/>
                </a:solidFill>
                <a:latin typeface="Times New Roman" panose="02020603050405020304" pitchFamily="18" charset="0"/>
                <a:cs typeface="Times New Roman" panose="02020603050405020304" pitchFamily="18" charset="0"/>
              </a:rPr>
              <a:t>（ 三）每条规则的</a:t>
            </a:r>
            <a:r>
              <a:rPr lang="en-US" altLang="zh-CN" sz="2400" dirty="0">
                <a:solidFill>
                  <a:srgbClr val="003399"/>
                </a:solidFill>
                <a:latin typeface="Times New Roman" panose="02020603050405020304" pitchFamily="18" charset="0"/>
                <a:cs typeface="Times New Roman" panose="02020603050405020304" pitchFamily="18" charset="0"/>
              </a:rPr>
              <a:t>select</a:t>
            </a:r>
            <a:r>
              <a:rPr lang="zh-CN" altLang="en-US" sz="2400" dirty="0">
                <a:solidFill>
                  <a:srgbClr val="003399"/>
                </a:solidFill>
                <a:latin typeface="Times New Roman" panose="02020603050405020304" pitchFamily="18" charset="0"/>
                <a:cs typeface="Times New Roman" panose="02020603050405020304" pitchFamily="18" charset="0"/>
              </a:rPr>
              <a:t>集</a:t>
            </a:r>
            <a:endParaRPr lang="zh-CN" altLang="en-US" sz="2400" dirty="0">
              <a:solidFill>
                <a:srgbClr val="003399"/>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endParaRPr lang="zh-CN" altLang="en-US" sz="2400"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zh-CN" altLang="en-US"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zh-CN" sz="2400" dirty="0">
                <a:latin typeface="Times New Roman" panose="02020603050405020304" pitchFamily="18" charset="0"/>
                <a:cs typeface="Times New Roman" panose="02020603050405020304" pitchFamily="18" charset="0"/>
              </a:rPr>
              <a:t>   select( A→α) =</a:t>
            </a:r>
            <a:endParaRPr lang="en-US" altLang="zh-CN" sz="2400" dirty="0">
              <a:latin typeface="Times New Roman" panose="02020603050405020304" pitchFamily="18" charset="0"/>
              <a:cs typeface="Times New Roman" panose="02020603050405020304" pitchFamily="18" charset="0"/>
            </a:endParaRPr>
          </a:p>
        </p:txBody>
      </p:sp>
      <p:sp>
        <p:nvSpPr>
          <p:cNvPr id="556037" name="Text Box 5"/>
          <p:cNvSpPr txBox="1">
            <a:spLocks noChangeArrowheads="1"/>
          </p:cNvSpPr>
          <p:nvPr/>
        </p:nvSpPr>
        <p:spPr bwMode="auto">
          <a:xfrm>
            <a:off x="2619146" y="1772444"/>
            <a:ext cx="5545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dirty="0">
                <a:latin typeface="Times New Roman" panose="02020603050405020304" pitchFamily="18" charset="0"/>
              </a:rPr>
              <a:t>First(α)       ,                   </a:t>
            </a:r>
            <a:r>
              <a:rPr lang="zh-CN" altLang="en-US" sz="2400" dirty="0">
                <a:latin typeface="Times New Roman" panose="02020603050405020304" pitchFamily="18" charset="0"/>
              </a:rPr>
              <a:t>当</a:t>
            </a:r>
            <a:r>
              <a:rPr lang="en-US" altLang="zh-CN" sz="2400" dirty="0">
                <a:latin typeface="Times New Roman" panose="02020603050405020304" pitchFamily="18" charset="0"/>
              </a:rPr>
              <a:t>α</a:t>
            </a:r>
            <a:r>
              <a:rPr lang="zh-CN" altLang="en-US" sz="2400" dirty="0">
                <a:latin typeface="Times New Roman" panose="02020603050405020304" pitchFamily="18" charset="0"/>
              </a:rPr>
              <a:t>不能推出</a:t>
            </a:r>
            <a:r>
              <a:rPr lang="en-US" altLang="zh-CN" sz="2400" dirty="0">
                <a:latin typeface="Times New Roman" panose="02020603050405020304" pitchFamily="18" charset="0"/>
              </a:rPr>
              <a:t>ε</a:t>
            </a:r>
            <a:endParaRPr lang="en-US" altLang="zh-CN" sz="2400" dirty="0">
              <a:latin typeface="Times New Roman" panose="02020603050405020304" pitchFamily="18" charset="0"/>
            </a:endParaRPr>
          </a:p>
        </p:txBody>
      </p:sp>
      <p:sp>
        <p:nvSpPr>
          <p:cNvPr id="46085" name="Text Box 7"/>
          <p:cNvSpPr txBox="1">
            <a:spLocks noChangeArrowheads="1"/>
          </p:cNvSpPr>
          <p:nvPr/>
        </p:nvSpPr>
        <p:spPr bwMode="auto">
          <a:xfrm>
            <a:off x="2619146" y="2869407"/>
            <a:ext cx="684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dirty="0">
                <a:latin typeface="Times New Roman" panose="02020603050405020304" pitchFamily="18" charset="0"/>
              </a:rPr>
              <a:t>Follow(A) ∪ (First(α) –{ε})     ,  </a:t>
            </a:r>
            <a:r>
              <a:rPr lang="zh-CN" altLang="en-US" sz="2400" dirty="0">
                <a:latin typeface="Times New Roman" panose="02020603050405020304" pitchFamily="18" charset="0"/>
              </a:rPr>
              <a:t>当</a:t>
            </a:r>
            <a:r>
              <a:rPr lang="en-US" altLang="zh-CN" sz="2400" dirty="0">
                <a:latin typeface="Times New Roman" panose="02020603050405020304" pitchFamily="18" charset="0"/>
              </a:rPr>
              <a:t>α</a:t>
            </a:r>
            <a:r>
              <a:rPr kumimoji="0" lang="en-US" altLang="zh-CN" sz="2400" dirty="0">
                <a:sym typeface="Symbol" panose="05050102010706020507" pitchFamily="18" charset="2"/>
              </a:rPr>
              <a:t> </a:t>
            </a:r>
            <a:r>
              <a:rPr kumimoji="0" lang="en-US" altLang="zh-CN" sz="2400" baseline="30000" dirty="0">
                <a:sym typeface="Symbol" panose="05050102010706020507" pitchFamily="18" charset="2"/>
              </a:rPr>
              <a:t>*</a:t>
            </a:r>
            <a:r>
              <a:rPr lang="en-US" altLang="zh-CN" sz="2400" dirty="0">
                <a:latin typeface="Times New Roman" panose="02020603050405020304" pitchFamily="18" charset="0"/>
              </a:rPr>
              <a:t> ε</a:t>
            </a:r>
            <a:endParaRPr lang="en-US" altLang="zh-CN" sz="2400" dirty="0">
              <a:latin typeface="Times New Roman" panose="02020603050405020304" pitchFamily="18" charset="0"/>
            </a:endParaRPr>
          </a:p>
        </p:txBody>
      </p:sp>
      <p:sp>
        <p:nvSpPr>
          <p:cNvPr id="556041" name="AutoShape 9"/>
          <p:cNvSpPr/>
          <p:nvPr/>
        </p:nvSpPr>
        <p:spPr bwMode="auto">
          <a:xfrm>
            <a:off x="2312522" y="1930851"/>
            <a:ext cx="306624" cy="1190896"/>
          </a:xfrm>
          <a:prstGeom prst="leftBrace">
            <a:avLst>
              <a:gd name="adj1" fmla="val 20856"/>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endParaRPr kumimoji="0" lang="zh-CN" altLang="en-US" sz="2400">
              <a:latin typeface="Times New Roman" panose="02020603050405020304" pitchFamily="18" charset="0"/>
            </a:endParaRPr>
          </a:p>
        </p:txBody>
      </p:sp>
      <p:sp>
        <p:nvSpPr>
          <p:cNvPr id="556042" name="Rectangle 10"/>
          <p:cNvSpPr>
            <a:spLocks noChangeArrowheads="1"/>
          </p:cNvSpPr>
          <p:nvPr/>
        </p:nvSpPr>
        <p:spPr bwMode="auto">
          <a:xfrm>
            <a:off x="179512" y="3326607"/>
            <a:ext cx="90725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SzTx/>
              <a:buFontTx/>
              <a:buNone/>
            </a:pPr>
            <a:r>
              <a:rPr lang="zh-CN" altLang="en-US" sz="2400" dirty="0">
                <a:solidFill>
                  <a:srgbClr val="003399"/>
                </a:solidFill>
                <a:latin typeface="Times New Roman" panose="02020603050405020304" pitchFamily="18" charset="0"/>
                <a:cs typeface="Times New Roman" panose="02020603050405020304" pitchFamily="18" charset="0"/>
              </a:rPr>
              <a:t>利用</a:t>
            </a:r>
            <a:r>
              <a:rPr lang="en-US" altLang="zh-CN" sz="2400" dirty="0">
                <a:solidFill>
                  <a:srgbClr val="003399"/>
                </a:solidFill>
                <a:latin typeface="Times New Roman" panose="02020603050405020304" pitchFamily="18" charset="0"/>
                <a:cs typeface="Times New Roman" panose="02020603050405020304" pitchFamily="18" charset="0"/>
              </a:rPr>
              <a:t>select</a:t>
            </a:r>
            <a:r>
              <a:rPr lang="zh-CN" altLang="en-US" sz="2400" dirty="0">
                <a:solidFill>
                  <a:srgbClr val="003399"/>
                </a:solidFill>
                <a:latin typeface="Times New Roman" panose="02020603050405020304" pitchFamily="18" charset="0"/>
                <a:cs typeface="Times New Roman" panose="02020603050405020304" pitchFamily="18" charset="0"/>
              </a:rPr>
              <a:t>集判断</a:t>
            </a:r>
            <a:r>
              <a:rPr lang="en-US" altLang="zh-CN" sz="2400" dirty="0">
                <a:solidFill>
                  <a:srgbClr val="003399"/>
                </a:solidFill>
                <a:latin typeface="Times New Roman" panose="02020603050405020304" pitchFamily="18" charset="0"/>
                <a:cs typeface="Times New Roman" panose="02020603050405020304" pitchFamily="18" charset="0"/>
              </a:rPr>
              <a:t>LL(1)</a:t>
            </a:r>
            <a:r>
              <a:rPr lang="zh-CN" altLang="en-US" sz="2400" dirty="0">
                <a:solidFill>
                  <a:srgbClr val="003399"/>
                </a:solidFill>
                <a:latin typeface="Times New Roman" panose="02020603050405020304" pitchFamily="18" charset="0"/>
                <a:cs typeface="Times New Roman" panose="02020603050405020304" pitchFamily="18" charset="0"/>
              </a:rPr>
              <a:t>文法</a:t>
            </a:r>
            <a:r>
              <a:rPr lang="en-US" altLang="zh-CN" sz="2400" dirty="0">
                <a:solidFill>
                  <a:srgbClr val="003399"/>
                </a:solidFill>
                <a:latin typeface="Times New Roman" panose="02020603050405020304" pitchFamily="18" charset="0"/>
                <a:cs typeface="Times New Roman" panose="02020603050405020304" pitchFamily="18" charset="0"/>
              </a:rPr>
              <a:t>:</a:t>
            </a:r>
            <a:endParaRPr lang="en-US" altLang="zh-CN" sz="2400" dirty="0">
              <a:solidFill>
                <a:srgbClr val="003399"/>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endParaRPr lang="en-US" altLang="zh-CN" sz="2400" dirty="0">
              <a:solidFill>
                <a:srgbClr val="003399"/>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kumimoji="0" lang="zh-CN" altLang="en-US" sz="2400" dirty="0">
                <a:latin typeface="Times New Roman" panose="02020603050405020304" pitchFamily="18" charset="0"/>
                <a:cs typeface="Times New Roman" panose="02020603050405020304" pitchFamily="18" charset="0"/>
              </a:rPr>
              <a:t>定义</a:t>
            </a:r>
            <a:r>
              <a:rPr kumimoji="0" lang="en-US" altLang="zh-CN" sz="2400" dirty="0">
                <a:latin typeface="Times New Roman" panose="02020603050405020304" pitchFamily="18" charset="0"/>
                <a:cs typeface="Times New Roman" panose="02020603050405020304" pitchFamily="18" charset="0"/>
              </a:rPr>
              <a:t>3</a:t>
            </a:r>
            <a:r>
              <a:rPr kumimoji="0" lang="zh-CN" altLang="en-US"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一个文法</a:t>
            </a:r>
            <a:r>
              <a:rPr lang="en-US" altLang="zh-CN" sz="2400" dirty="0">
                <a:latin typeface="Times New Roman" panose="02020603050405020304" pitchFamily="18" charset="0"/>
                <a:cs typeface="Times New Roman" panose="02020603050405020304" pitchFamily="18" charset="0"/>
              </a:rPr>
              <a:t>G</a:t>
            </a:r>
            <a:r>
              <a:rPr lang="zh-CN" altLang="en-US" sz="2400" dirty="0">
                <a:latin typeface="Times New Roman" panose="02020603050405020304" pitchFamily="18" charset="0"/>
                <a:cs typeface="Times New Roman" panose="02020603050405020304" pitchFamily="18" charset="0"/>
              </a:rPr>
              <a:t>是</a:t>
            </a:r>
            <a:r>
              <a:rPr lang="en-US" altLang="zh-CN" sz="2400" dirty="0">
                <a:solidFill>
                  <a:schemeClr val="tx2"/>
                </a:solidFill>
                <a:latin typeface="Times New Roman" panose="02020603050405020304" pitchFamily="18" charset="0"/>
                <a:cs typeface="Times New Roman" panose="02020603050405020304" pitchFamily="18" charset="0"/>
              </a:rPr>
              <a:t>LL(1)</a:t>
            </a:r>
            <a:r>
              <a:rPr lang="zh-CN" altLang="en-US" sz="2400" dirty="0">
                <a:latin typeface="Times New Roman" panose="02020603050405020304" pitchFamily="18" charset="0"/>
                <a:cs typeface="Times New Roman" panose="02020603050405020304" pitchFamily="18" charset="0"/>
              </a:rPr>
              <a:t>文法，当且仅当对文法中的所有形如</a:t>
            </a:r>
            <a:endParaRPr lang="zh-CN" altLang="en-US" sz="2400"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A→α</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α</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α</a:t>
            </a:r>
            <a:r>
              <a:rPr lang="en-US" altLang="zh-CN" sz="2400" baseline="-25000" dirty="0">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的产生式</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其各候选式都满足如下的条件：</a:t>
            </a:r>
            <a:endParaRPr lang="zh-CN" altLang="en-US" sz="2400"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endParaRPr lang="zh-CN" altLang="en-US" sz="2400"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select( A→α</a:t>
            </a:r>
            <a:r>
              <a:rPr lang="en-US" altLang="zh-CN" sz="2400" baseline="-250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 select( A→α</a:t>
            </a:r>
            <a:r>
              <a:rPr lang="en-US" altLang="zh-CN" sz="2400" baseline="-25000" dirty="0">
                <a:latin typeface="Times New Roman" panose="02020603050405020304" pitchFamily="18" charset="0"/>
                <a:cs typeface="Times New Roman" panose="02020603050405020304" pitchFamily="18" charset="0"/>
              </a:rPr>
              <a:t>j</a:t>
            </a:r>
            <a:r>
              <a:rPr lang="en-US" altLang="zh-CN" sz="2400" dirty="0">
                <a:latin typeface="Times New Roman" panose="02020603050405020304" pitchFamily="18" charset="0"/>
                <a:cs typeface="Times New Roman" panose="02020603050405020304" pitchFamily="18" charset="0"/>
              </a:rPr>
              <a:t>) =φ  (</a:t>
            </a:r>
            <a:r>
              <a:rPr lang="zh-CN" altLang="en-US" sz="2400" dirty="0">
                <a:latin typeface="Times New Roman" panose="02020603050405020304" pitchFamily="18" charset="0"/>
                <a:cs typeface="Times New Roman" panose="02020603050405020304" pitchFamily="18" charset="0"/>
              </a:rPr>
              <a:t>对所有</a:t>
            </a:r>
            <a:r>
              <a:rPr lang="en-US" altLang="zh-CN" sz="2400" dirty="0" err="1">
                <a:latin typeface="Times New Roman" panose="02020603050405020304" pitchFamily="18" charset="0"/>
                <a:cs typeface="Times New Roman" panose="02020603050405020304" pitchFamily="18" charset="0"/>
              </a:rPr>
              <a:t>i≠j</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54280" name="Rectangle 12"/>
          <p:cNvSpPr>
            <a:spLocks noGrp="1" noChangeArrowheads="1"/>
          </p:cNvSpPr>
          <p:nvPr>
            <p:ph type="title"/>
          </p:nvPr>
        </p:nvSpPr>
        <p:spPr>
          <a:xfrm>
            <a:off x="457200" y="260350"/>
            <a:ext cx="8218488" cy="774700"/>
          </a:xfrm>
        </p:spPr>
        <p:txBody>
          <a:bodyPr/>
          <a:lstStyle/>
          <a:p>
            <a:pPr eaLnBrk="1" hangingPunct="1"/>
            <a:r>
              <a:rPr lang="en-US" altLang="zh-CN" sz="3600" dirty="0"/>
              <a:t>5.3.2  LL(1)</a:t>
            </a:r>
            <a:r>
              <a:rPr lang="zh-CN" altLang="en-US" sz="3600" dirty="0"/>
              <a:t>文法</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6036"/>
                                        </p:tgtEl>
                                        <p:attrNameLst>
                                          <p:attrName>style.visibility</p:attrName>
                                        </p:attrNameLst>
                                      </p:cBhvr>
                                      <p:to>
                                        <p:strVal val="visible"/>
                                      </p:to>
                                    </p:set>
                                    <p:animEffect transition="in" filter="wipe(left)">
                                      <p:cBhvr>
                                        <p:cTn id="7" dur="250"/>
                                        <p:tgtEl>
                                          <p:spTgt spid="55603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56041"/>
                                        </p:tgtEl>
                                        <p:attrNameLst>
                                          <p:attrName>style.visibility</p:attrName>
                                        </p:attrNameLst>
                                      </p:cBhvr>
                                      <p:to>
                                        <p:strVal val="visible"/>
                                      </p:to>
                                    </p:set>
                                    <p:animEffect transition="in" filter="wipe(left)">
                                      <p:cBhvr>
                                        <p:cTn id="11" dur="250"/>
                                        <p:tgtEl>
                                          <p:spTgt spid="556041"/>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56037"/>
                                        </p:tgtEl>
                                        <p:attrNameLst>
                                          <p:attrName>style.visibility</p:attrName>
                                        </p:attrNameLst>
                                      </p:cBhvr>
                                      <p:to>
                                        <p:strVal val="visible"/>
                                      </p:to>
                                    </p:set>
                                    <p:animEffect transition="in" filter="blinds(horizontal)">
                                      <p:cBhvr>
                                        <p:cTn id="15" dur="250"/>
                                        <p:tgtEl>
                                          <p:spTgt spid="556037"/>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46085"/>
                                        </p:tgtEl>
                                        <p:attrNameLst>
                                          <p:attrName>style.visibility</p:attrName>
                                        </p:attrNameLst>
                                      </p:cBhvr>
                                      <p:to>
                                        <p:strVal val="visible"/>
                                      </p:to>
                                    </p:set>
                                    <p:animEffect transition="in" filter="blinds(horizontal)">
                                      <p:cBhvr>
                                        <p:cTn id="19" dur="250"/>
                                        <p:tgtEl>
                                          <p:spTgt spid="4608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56042">
                                            <p:txEl>
                                              <p:pRg st="0" end="0"/>
                                            </p:txEl>
                                          </p:spTgt>
                                        </p:tgtEl>
                                        <p:attrNameLst>
                                          <p:attrName>style.visibility</p:attrName>
                                        </p:attrNameLst>
                                      </p:cBhvr>
                                      <p:to>
                                        <p:strVal val="visible"/>
                                      </p:to>
                                    </p:set>
                                    <p:animEffect transition="in" filter="fade">
                                      <p:cBhvr>
                                        <p:cTn id="24" dur="500"/>
                                        <p:tgtEl>
                                          <p:spTgt spid="556042">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56042">
                                            <p:txEl>
                                              <p:pRg st="2" end="2"/>
                                            </p:txEl>
                                          </p:spTgt>
                                        </p:tgtEl>
                                        <p:attrNameLst>
                                          <p:attrName>style.visibility</p:attrName>
                                        </p:attrNameLst>
                                      </p:cBhvr>
                                      <p:to>
                                        <p:strVal val="visible"/>
                                      </p:to>
                                    </p:set>
                                    <p:animEffect transition="in" filter="fade">
                                      <p:cBhvr>
                                        <p:cTn id="29" dur="500"/>
                                        <p:tgtEl>
                                          <p:spTgt spid="556042">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56042">
                                            <p:txEl>
                                              <p:pRg st="3" end="3"/>
                                            </p:txEl>
                                          </p:spTgt>
                                        </p:tgtEl>
                                        <p:attrNameLst>
                                          <p:attrName>style.visibility</p:attrName>
                                        </p:attrNameLst>
                                      </p:cBhvr>
                                      <p:to>
                                        <p:strVal val="visible"/>
                                      </p:to>
                                    </p:set>
                                    <p:animEffect transition="in" filter="fade">
                                      <p:cBhvr>
                                        <p:cTn id="34" dur="500"/>
                                        <p:tgtEl>
                                          <p:spTgt spid="556042">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56042">
                                            <p:txEl>
                                              <p:pRg st="5" end="5"/>
                                            </p:txEl>
                                          </p:spTgt>
                                        </p:tgtEl>
                                        <p:attrNameLst>
                                          <p:attrName>style.visibility</p:attrName>
                                        </p:attrNameLst>
                                      </p:cBhvr>
                                      <p:to>
                                        <p:strVal val="visible"/>
                                      </p:to>
                                    </p:set>
                                    <p:animEffect transition="in" filter="fade">
                                      <p:cBhvr>
                                        <p:cTn id="39" dur="500"/>
                                        <p:tgtEl>
                                          <p:spTgt spid="55604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6" grpId="0"/>
      <p:bldP spid="556037" grpId="0"/>
      <p:bldP spid="46085" grpId="0"/>
      <p:bldP spid="556041" grpId="0" animBg="1"/>
      <p:bldP spid="556042"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98BD177A-7F1B-408A-81E1-A361700C22E6}"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55299" name="Rectangle 2"/>
          <p:cNvSpPr>
            <a:spLocks noGrp="1" noChangeArrowheads="1"/>
          </p:cNvSpPr>
          <p:nvPr>
            <p:ph type="title"/>
          </p:nvPr>
        </p:nvSpPr>
        <p:spPr>
          <a:xfrm>
            <a:off x="457200" y="277813"/>
            <a:ext cx="8218488" cy="774700"/>
          </a:xfrm>
        </p:spPr>
        <p:txBody>
          <a:bodyPr/>
          <a:lstStyle/>
          <a:p>
            <a:pPr eaLnBrk="1" hangingPunct="1"/>
            <a:r>
              <a:rPr lang="en-US" altLang="zh-CN" sz="3600" dirty="0"/>
              <a:t>5.3.2  LL(1)</a:t>
            </a:r>
            <a:r>
              <a:rPr lang="zh-CN" altLang="en-US" sz="3600" dirty="0"/>
              <a:t>文法</a:t>
            </a:r>
            <a:endParaRPr lang="zh-CN" altLang="en-US" sz="3600" dirty="0"/>
          </a:p>
        </p:txBody>
      </p:sp>
      <p:sp>
        <p:nvSpPr>
          <p:cNvPr id="557059" name="Rectangle 3"/>
          <p:cNvSpPr>
            <a:spLocks noChangeArrowheads="1"/>
          </p:cNvSpPr>
          <p:nvPr/>
        </p:nvSpPr>
        <p:spPr bwMode="auto">
          <a:xfrm>
            <a:off x="457200" y="922929"/>
            <a:ext cx="8605837"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lnSpc>
                <a:spcPct val="135000"/>
              </a:lnSpc>
              <a:buFont typeface="Wingdings" panose="05000000000000000000" pitchFamily="2" charset="2"/>
              <a:buNone/>
            </a:pPr>
            <a:r>
              <a:rPr kumimoji="0" lang="en-US" altLang="zh-CN" sz="2400" dirty="0"/>
              <a:t>LL(1)</a:t>
            </a:r>
            <a:r>
              <a:rPr kumimoji="0" lang="zh-CN" altLang="en-US" sz="2400" dirty="0"/>
              <a:t>条件：</a:t>
            </a:r>
            <a:endParaRPr kumimoji="0" lang="en-US" altLang="zh-CN" sz="2400" dirty="0"/>
          </a:p>
          <a:p>
            <a:pPr marL="0" indent="0" eaLnBrk="1" hangingPunct="1">
              <a:buFont typeface="Wingdings" panose="05000000000000000000" pitchFamily="2" charset="2"/>
              <a:buNone/>
            </a:pPr>
            <a:r>
              <a:rPr lang="zh-CN" altLang="en-US" dirty="0"/>
              <a:t>      </a:t>
            </a:r>
            <a:r>
              <a:rPr lang="zh-CN" altLang="en-US" sz="2400" dirty="0"/>
              <a:t>一个上下文无关文法</a:t>
            </a:r>
            <a:r>
              <a:rPr lang="en-US" altLang="zh-CN" sz="2400" dirty="0"/>
              <a:t>G</a:t>
            </a:r>
            <a:r>
              <a:rPr lang="zh-CN" altLang="en-US" sz="2400" dirty="0"/>
              <a:t>，</a:t>
            </a:r>
            <a:r>
              <a:rPr kumimoji="0" lang="zh-CN" altLang="en-US" sz="2400" dirty="0"/>
              <a:t>对其所有形如</a:t>
            </a:r>
            <a:r>
              <a:rPr kumimoji="0" lang="en-US" altLang="zh-CN" sz="2400" dirty="0">
                <a:sym typeface="Wingdings" panose="05000000000000000000" pitchFamily="2" charset="2"/>
              </a:rPr>
              <a:t>A α</a:t>
            </a:r>
            <a:r>
              <a:rPr kumimoji="0" lang="en-US" altLang="zh-CN" sz="2400" baseline="-25000" dirty="0">
                <a:sym typeface="Wingdings" panose="05000000000000000000" pitchFamily="2" charset="2"/>
              </a:rPr>
              <a:t>1 </a:t>
            </a:r>
            <a:r>
              <a:rPr kumimoji="0" lang="en-US" altLang="zh-CN" sz="2400" dirty="0">
                <a:sym typeface="Wingdings" panose="05000000000000000000" pitchFamily="2" charset="2"/>
              </a:rPr>
              <a:t>| α</a:t>
            </a:r>
            <a:r>
              <a:rPr kumimoji="0" lang="en-US" altLang="zh-CN" sz="2400" baseline="-25000" dirty="0">
                <a:sym typeface="Wingdings" panose="05000000000000000000" pitchFamily="2" charset="2"/>
              </a:rPr>
              <a:t>2 </a:t>
            </a:r>
            <a:r>
              <a:rPr kumimoji="0" lang="en-US" altLang="zh-CN" sz="2400" dirty="0">
                <a:sym typeface="Wingdings" panose="05000000000000000000" pitchFamily="2" charset="2"/>
              </a:rPr>
              <a:t>| …| α</a:t>
            </a:r>
            <a:r>
              <a:rPr kumimoji="0" lang="en-US" altLang="zh-CN" sz="2400" baseline="-25000" dirty="0">
                <a:sym typeface="Wingdings" panose="05000000000000000000" pitchFamily="2" charset="2"/>
              </a:rPr>
              <a:t>n</a:t>
            </a:r>
            <a:r>
              <a:rPr kumimoji="0" lang="zh-CN" altLang="en-US" sz="2400" dirty="0">
                <a:sym typeface="Wingdings" panose="05000000000000000000" pitchFamily="2" charset="2"/>
              </a:rPr>
              <a:t>的规则：</a:t>
            </a:r>
            <a:endParaRPr kumimoji="0" lang="zh-CN" altLang="en-US" sz="2400" dirty="0">
              <a:sym typeface="Wingdings" panose="05000000000000000000" pitchFamily="2" charset="2"/>
            </a:endParaRPr>
          </a:p>
          <a:p>
            <a:pPr eaLnBrk="1" hangingPunct="1">
              <a:buFont typeface="Wingdings" panose="05000000000000000000" pitchFamily="2" charset="2"/>
              <a:buNone/>
            </a:pPr>
            <a:r>
              <a:rPr kumimoji="0" lang="zh-CN" altLang="en-US" sz="2400" dirty="0">
                <a:sym typeface="Wingdings" panose="05000000000000000000" pitchFamily="2" charset="2"/>
              </a:rPr>
              <a:t>          </a:t>
            </a:r>
            <a:r>
              <a:rPr kumimoji="0" lang="en-US" altLang="zh-CN" sz="2400" dirty="0">
                <a:sym typeface="Wingdings" panose="05000000000000000000" pitchFamily="2" charset="2"/>
              </a:rPr>
              <a:t>select(A α</a:t>
            </a:r>
            <a:r>
              <a:rPr kumimoji="0" lang="en-US" altLang="zh-CN" sz="2400" baseline="-25000" dirty="0" err="1">
                <a:sym typeface="Wingdings" panose="05000000000000000000" pitchFamily="2" charset="2"/>
              </a:rPr>
              <a:t>i</a:t>
            </a:r>
            <a:r>
              <a:rPr kumimoji="0" lang="en-US" altLang="zh-CN" sz="2400" dirty="0">
                <a:sym typeface="Wingdings" panose="05000000000000000000" pitchFamily="2" charset="2"/>
              </a:rPr>
              <a:t>) </a:t>
            </a:r>
            <a:r>
              <a:rPr kumimoji="0" lang="zh-CN" altLang="en-US" sz="2400" dirty="0">
                <a:sym typeface="Wingdings" panose="05000000000000000000" pitchFamily="2" charset="2"/>
              </a:rPr>
              <a:t>∩ </a:t>
            </a:r>
            <a:r>
              <a:rPr kumimoji="0" lang="en-US" altLang="zh-CN" sz="2400" dirty="0">
                <a:sym typeface="Wingdings" panose="05000000000000000000" pitchFamily="2" charset="2"/>
              </a:rPr>
              <a:t>select(A α</a:t>
            </a:r>
            <a:r>
              <a:rPr kumimoji="0" lang="en-US" altLang="zh-CN" sz="2400" baseline="-25000" dirty="0">
                <a:sym typeface="Wingdings" panose="05000000000000000000" pitchFamily="2" charset="2"/>
              </a:rPr>
              <a:t>j</a:t>
            </a:r>
            <a:r>
              <a:rPr kumimoji="0" lang="en-US" altLang="zh-CN" sz="2400" dirty="0">
                <a:sym typeface="Wingdings" panose="05000000000000000000" pitchFamily="2" charset="2"/>
              </a:rPr>
              <a:t>) =Φ,  </a:t>
            </a:r>
            <a:r>
              <a:rPr kumimoji="0" lang="en-US" altLang="zh-CN" sz="2400" dirty="0" err="1">
                <a:sym typeface="Wingdings" panose="05000000000000000000" pitchFamily="2" charset="2"/>
              </a:rPr>
              <a:t>i≠j</a:t>
            </a:r>
            <a:endParaRPr kumimoji="0" lang="zh-CN" altLang="en-US" sz="2400" dirty="0"/>
          </a:p>
          <a:p>
            <a:pPr eaLnBrk="1" hangingPunct="1">
              <a:lnSpc>
                <a:spcPct val="130000"/>
              </a:lnSpc>
              <a:buFont typeface="Wingdings" panose="05000000000000000000" pitchFamily="2" charset="2"/>
              <a:buNone/>
            </a:pPr>
            <a:r>
              <a:rPr kumimoji="0" lang="zh-CN" altLang="en-US" sz="2400" dirty="0"/>
              <a:t>	</a:t>
            </a:r>
            <a:endParaRPr kumimoji="0" lang="zh-CN" altLang="en-US" sz="2400" dirty="0"/>
          </a:p>
          <a:p>
            <a:pPr marL="0" indent="0" eaLnBrk="1" hangingPunct="1">
              <a:lnSpc>
                <a:spcPct val="130000"/>
              </a:lnSpc>
              <a:buFont typeface="Wingdings" panose="05000000000000000000" pitchFamily="2" charset="2"/>
              <a:buNone/>
            </a:pPr>
            <a:r>
              <a:rPr kumimoji="0" lang="zh-CN" altLang="en-US" sz="2400" dirty="0"/>
              <a:t>       只要一个</a:t>
            </a:r>
            <a:r>
              <a:rPr kumimoji="0" lang="en-US" altLang="zh-CN" sz="2400" dirty="0"/>
              <a:t>CFG</a:t>
            </a:r>
            <a:r>
              <a:rPr kumimoji="0" lang="zh-CN" altLang="en-US" sz="2400" dirty="0"/>
              <a:t>满足</a:t>
            </a:r>
            <a:r>
              <a:rPr kumimoji="0" lang="en-US" altLang="zh-CN" sz="2400" dirty="0"/>
              <a:t>LL(1)</a:t>
            </a:r>
            <a:r>
              <a:rPr kumimoji="0" lang="zh-CN" altLang="en-US" sz="2400" dirty="0"/>
              <a:t>条件，就是</a:t>
            </a:r>
            <a:r>
              <a:rPr kumimoji="0" lang="en-US" altLang="zh-CN" sz="2400" dirty="0"/>
              <a:t>LL(1)</a:t>
            </a:r>
            <a:r>
              <a:rPr kumimoji="0" lang="zh-CN" altLang="en-US" sz="2400" dirty="0"/>
              <a:t>文法，能采用预测分析法进行确定的自顶向下分析。</a:t>
            </a:r>
            <a:endParaRPr kumimoji="0" lang="zh-CN" altLang="en-US" sz="2400" dirty="0"/>
          </a:p>
          <a:p>
            <a:pPr marL="0" indent="0" eaLnBrk="1" hangingPunct="1">
              <a:lnSpc>
                <a:spcPct val="130000"/>
              </a:lnSpc>
              <a:buFont typeface="Wingdings" panose="05000000000000000000" pitchFamily="2" charset="2"/>
              <a:buNone/>
            </a:pPr>
            <a:r>
              <a:rPr kumimoji="0" lang="zh-CN" altLang="en-US" sz="2400" dirty="0"/>
              <a:t>       对不同的</a:t>
            </a:r>
            <a:r>
              <a:rPr kumimoji="0" lang="en-US" altLang="zh-CN" sz="2400" dirty="0"/>
              <a:t>LL(1)</a:t>
            </a:r>
            <a:r>
              <a:rPr kumimoji="0" lang="zh-CN" altLang="en-US" sz="2400" dirty="0"/>
              <a:t>文法，其预测分析器的总控程序完全一样。</a:t>
            </a:r>
            <a:r>
              <a:rPr kumimoji="0" lang="zh-CN" altLang="en-US" sz="2400" dirty="0">
                <a:solidFill>
                  <a:srgbClr val="FF0000"/>
                </a:solidFill>
              </a:rPr>
              <a:t>不同仅在于分析表不同。</a:t>
            </a:r>
            <a:endParaRPr kumimoji="0" lang="en-US" altLang="zh-CN"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7059">
                                            <p:txEl>
                                              <p:pRg st="0" end="0"/>
                                            </p:txEl>
                                          </p:spTgt>
                                        </p:tgtEl>
                                        <p:attrNameLst>
                                          <p:attrName>style.visibility</p:attrName>
                                        </p:attrNameLst>
                                      </p:cBhvr>
                                      <p:to>
                                        <p:strVal val="visible"/>
                                      </p:to>
                                    </p:set>
                                    <p:animEffect transition="in" filter="fade">
                                      <p:cBhvr>
                                        <p:cTn id="7" dur="500"/>
                                        <p:tgtEl>
                                          <p:spTgt spid="557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7059">
                                            <p:txEl>
                                              <p:pRg st="1" end="1"/>
                                            </p:txEl>
                                          </p:spTgt>
                                        </p:tgtEl>
                                        <p:attrNameLst>
                                          <p:attrName>style.visibility</p:attrName>
                                        </p:attrNameLst>
                                      </p:cBhvr>
                                      <p:to>
                                        <p:strVal val="visible"/>
                                      </p:to>
                                    </p:set>
                                    <p:animEffect transition="in" filter="fade">
                                      <p:cBhvr>
                                        <p:cTn id="12" dur="500"/>
                                        <p:tgtEl>
                                          <p:spTgt spid="557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7059">
                                            <p:txEl>
                                              <p:pRg st="2" end="2"/>
                                            </p:txEl>
                                          </p:spTgt>
                                        </p:tgtEl>
                                        <p:attrNameLst>
                                          <p:attrName>style.visibility</p:attrName>
                                        </p:attrNameLst>
                                      </p:cBhvr>
                                      <p:to>
                                        <p:strVal val="visible"/>
                                      </p:to>
                                    </p:set>
                                    <p:animEffect transition="in" filter="fade">
                                      <p:cBhvr>
                                        <p:cTn id="17" dur="500"/>
                                        <p:tgtEl>
                                          <p:spTgt spid="5570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57059">
                                            <p:txEl>
                                              <p:pRg st="3" end="3"/>
                                            </p:txEl>
                                          </p:spTgt>
                                        </p:tgtEl>
                                        <p:attrNameLst>
                                          <p:attrName>style.visibility</p:attrName>
                                        </p:attrNameLst>
                                      </p:cBhvr>
                                      <p:to>
                                        <p:strVal val="visible"/>
                                      </p:to>
                                    </p:set>
                                    <p:animEffect transition="in" filter="fade">
                                      <p:cBhvr>
                                        <p:cTn id="22" dur="500"/>
                                        <p:tgtEl>
                                          <p:spTgt spid="5570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57059">
                                            <p:txEl>
                                              <p:pRg st="4" end="4"/>
                                            </p:txEl>
                                          </p:spTgt>
                                        </p:tgtEl>
                                        <p:attrNameLst>
                                          <p:attrName>style.visibility</p:attrName>
                                        </p:attrNameLst>
                                      </p:cBhvr>
                                      <p:to>
                                        <p:strVal val="visible"/>
                                      </p:to>
                                    </p:set>
                                    <p:animEffect transition="in" filter="fade">
                                      <p:cBhvr>
                                        <p:cTn id="27" dur="500"/>
                                        <p:tgtEl>
                                          <p:spTgt spid="5570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57059">
                                            <p:txEl>
                                              <p:pRg st="5" end="5"/>
                                            </p:txEl>
                                          </p:spTgt>
                                        </p:tgtEl>
                                        <p:attrNameLst>
                                          <p:attrName>style.visibility</p:attrName>
                                        </p:attrNameLst>
                                      </p:cBhvr>
                                      <p:to>
                                        <p:strVal val="visible"/>
                                      </p:to>
                                    </p:set>
                                    <p:animEffect transition="in" filter="fade">
                                      <p:cBhvr>
                                        <p:cTn id="32" dur="500"/>
                                        <p:tgtEl>
                                          <p:spTgt spid="5570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5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6" name="Rectangle 22"/>
          <p:cNvSpPr>
            <a:spLocks noGrp="1" noChangeArrowheads="1"/>
          </p:cNvSpPr>
          <p:nvPr>
            <p:ph type="title" idx="4294967295"/>
          </p:nvPr>
        </p:nvSpPr>
        <p:spPr>
          <a:xfrm>
            <a:off x="684213" y="333375"/>
            <a:ext cx="7632700" cy="647700"/>
          </a:xfrm>
        </p:spPr>
        <p:txBody>
          <a:bodyPr/>
          <a:lstStyle/>
          <a:p>
            <a:pPr eaLnBrk="1" hangingPunct="1"/>
            <a:r>
              <a:rPr kumimoji="1" lang="en-US" altLang="zh-CN" sz="3600" b="1">
                <a:solidFill>
                  <a:srgbClr val="0000CC"/>
                </a:solidFill>
              </a:rPr>
              <a:t>5.1  </a:t>
            </a:r>
            <a:r>
              <a:rPr kumimoji="1" lang="zh-CN" altLang="en-US" sz="3600" b="1">
                <a:solidFill>
                  <a:srgbClr val="0000CC"/>
                </a:solidFill>
              </a:rPr>
              <a:t>语法分析概述</a:t>
            </a:r>
            <a:endParaRPr kumimoji="1" lang="zh-CN" altLang="en-US" sz="3600" b="1">
              <a:solidFill>
                <a:srgbClr val="0000CC"/>
              </a:solidFill>
            </a:endParaRPr>
          </a:p>
        </p:txBody>
      </p:sp>
      <p:sp>
        <p:nvSpPr>
          <p:cNvPr id="10258" name="Text Box 23"/>
          <p:cNvSpPr txBox="1">
            <a:spLocks noChangeArrowheads="1"/>
          </p:cNvSpPr>
          <p:nvPr/>
        </p:nvSpPr>
        <p:spPr bwMode="auto">
          <a:xfrm>
            <a:off x="428625" y="1196975"/>
            <a:ext cx="7572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2"/>
                </a:solidFill>
                <a:latin typeface="楷体_GB2312" pitchFamily="49" charset="-122"/>
                <a:ea typeface="楷体_GB2312" pitchFamily="49" charset="-122"/>
              </a:defRPr>
            </a:lvl1pPr>
            <a:lvl2pPr marL="742950" indent="-285750">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eaLnBrk="1" hangingPunct="1"/>
            <a:r>
              <a:rPr lang="en-US" altLang="zh-CN" sz="2800">
                <a:solidFill>
                  <a:srgbClr val="C00000"/>
                </a:solidFill>
                <a:latin typeface="华文细黑" panose="02010600040101010101" pitchFamily="2" charset="-122"/>
                <a:ea typeface="华文细黑" panose="02010600040101010101" pitchFamily="2" charset="-122"/>
              </a:rPr>
              <a:t>2 </a:t>
            </a:r>
            <a:r>
              <a:rPr lang="zh-CN" altLang="en-US" sz="2800">
                <a:solidFill>
                  <a:srgbClr val="C00000"/>
                </a:solidFill>
                <a:latin typeface="华文细黑" panose="02010600040101010101" pitchFamily="2" charset="-122"/>
                <a:ea typeface="华文细黑" panose="02010600040101010101" pitchFamily="2" charset="-122"/>
              </a:rPr>
              <a:t>两类语法分析技术</a:t>
            </a:r>
            <a:endParaRPr lang="zh-CN" altLang="en-US" sz="2800">
              <a:solidFill>
                <a:srgbClr val="C00000"/>
              </a:solidFill>
              <a:latin typeface="华文细黑" panose="02010600040101010101" pitchFamily="2" charset="-122"/>
              <a:ea typeface="华文细黑" panose="02010600040101010101" pitchFamily="2" charset="-122"/>
            </a:endParaRPr>
          </a:p>
        </p:txBody>
      </p:sp>
      <p:grpSp>
        <p:nvGrpSpPr>
          <p:cNvPr id="6" name="组合 5"/>
          <p:cNvGrpSpPr/>
          <p:nvPr/>
        </p:nvGrpSpPr>
        <p:grpSpPr>
          <a:xfrm>
            <a:off x="571500" y="2035175"/>
            <a:ext cx="4238625" cy="1587067"/>
            <a:chOff x="571500" y="2035175"/>
            <a:chExt cx="4238625" cy="1587067"/>
          </a:xfrm>
        </p:grpSpPr>
        <p:sp>
          <p:nvSpPr>
            <p:cNvPr id="620550" name="Rectangle 6"/>
            <p:cNvSpPr>
              <a:spLocks noChangeArrowheads="1"/>
            </p:cNvSpPr>
            <p:nvPr/>
          </p:nvSpPr>
          <p:spPr bwMode="auto">
            <a:xfrm>
              <a:off x="571500" y="2035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endParaRPr lang="zh-CN" altLang="en-US" sz="2400">
                <a:latin typeface="华文细黑" panose="02010600040101010101" pitchFamily="2" charset="-122"/>
              </a:endParaRPr>
            </a:p>
          </p:txBody>
        </p:sp>
        <p:sp>
          <p:nvSpPr>
            <p:cNvPr id="620551" name="Text Box 7"/>
            <p:cNvSpPr txBox="1">
              <a:spLocks noChangeArrowheads="1"/>
            </p:cNvSpPr>
            <p:nvPr/>
          </p:nvSpPr>
          <p:spPr bwMode="auto">
            <a:xfrm>
              <a:off x="1554163" y="2071688"/>
              <a:ext cx="1524000" cy="866775"/>
            </a:xfrm>
            <a:prstGeom prst="rect">
              <a:avLst/>
            </a:prstGeom>
            <a:solidFill>
              <a:srgbClr val="F7FBCD"/>
            </a:solidFill>
            <a:ln w="12700" cap="sq">
              <a:solidFill>
                <a:schemeClr val="tx1"/>
              </a:solidFill>
              <a:miter lim="800000"/>
              <a:headEnd type="none" w="sm" len="sm"/>
              <a:tailEnd type="none" w="sm" len="sm"/>
            </a:ln>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spcBef>
                  <a:spcPct val="50000"/>
                </a:spcBef>
                <a:buClrTx/>
                <a:buSzTx/>
                <a:buFontTx/>
                <a:buNone/>
              </a:pPr>
              <a:r>
                <a:rPr lang="zh-CN" altLang="en-US" sz="2000" dirty="0">
                  <a:latin typeface="Times New Roman" panose="02020603050405020304" pitchFamily="18" charset="0"/>
                </a:rPr>
                <a:t>语   法</a:t>
              </a:r>
              <a:endParaRPr lang="zh-CN" altLang="en-US" sz="2000" dirty="0">
                <a:latin typeface="Times New Roman" panose="02020603050405020304" pitchFamily="18" charset="0"/>
              </a:endParaRPr>
            </a:p>
            <a:p>
              <a:pPr algn="ctr" eaLnBrk="1" hangingPunct="1">
                <a:spcBef>
                  <a:spcPct val="50000"/>
                </a:spcBef>
                <a:buClrTx/>
                <a:buSzTx/>
                <a:buFontTx/>
                <a:buNone/>
              </a:pPr>
              <a:r>
                <a:rPr lang="zh-CN" altLang="en-US" sz="2000" dirty="0">
                  <a:latin typeface="Times New Roman" panose="02020603050405020304" pitchFamily="18" charset="0"/>
                </a:rPr>
                <a:t>分析器</a:t>
              </a:r>
              <a:endParaRPr lang="zh-CN" altLang="en-US" sz="2000" dirty="0">
                <a:latin typeface="Times New Roman" panose="02020603050405020304" pitchFamily="18" charset="0"/>
              </a:endParaRPr>
            </a:p>
          </p:txBody>
        </p:sp>
        <p:sp>
          <p:nvSpPr>
            <p:cNvPr id="620552" name="Text Box 8"/>
            <p:cNvSpPr txBox="1">
              <a:spLocks noChangeArrowheads="1"/>
            </p:cNvSpPr>
            <p:nvPr/>
          </p:nvSpPr>
          <p:spPr bwMode="auto">
            <a:xfrm>
              <a:off x="964406" y="20955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000" dirty="0">
                  <a:latin typeface="Times New Roman" panose="02020603050405020304" pitchFamily="18" charset="0"/>
                </a:rPr>
                <a:t>w</a:t>
              </a:r>
              <a:endParaRPr lang="en-US" altLang="zh-CN" sz="2000" dirty="0">
                <a:latin typeface="Times New Roman" panose="02020603050405020304" pitchFamily="18" charset="0"/>
              </a:endParaRPr>
            </a:p>
          </p:txBody>
        </p:sp>
        <p:sp>
          <p:nvSpPr>
            <p:cNvPr id="620553" name="Text Box 9"/>
            <p:cNvSpPr txBox="1">
              <a:spLocks noChangeArrowheads="1"/>
            </p:cNvSpPr>
            <p:nvPr/>
          </p:nvSpPr>
          <p:spPr bwMode="auto">
            <a:xfrm>
              <a:off x="3452813" y="2284413"/>
              <a:ext cx="1357312" cy="396875"/>
            </a:xfrm>
            <a:prstGeom prst="rect">
              <a:avLst/>
            </a:prstGeom>
            <a:solidFill>
              <a:srgbClr val="CCEC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000" dirty="0">
                  <a:latin typeface="Times New Roman" panose="02020603050405020304" pitchFamily="18" charset="0"/>
                </a:rPr>
                <a:t>S            w</a:t>
              </a:r>
              <a:endParaRPr lang="en-US" altLang="zh-CN" sz="2000" dirty="0">
                <a:latin typeface="Times New Roman" panose="02020603050405020304" pitchFamily="18" charset="0"/>
              </a:endParaRPr>
            </a:p>
          </p:txBody>
        </p:sp>
        <p:sp>
          <p:nvSpPr>
            <p:cNvPr id="620554" name="Text Box 10"/>
            <p:cNvSpPr txBox="1">
              <a:spLocks noChangeArrowheads="1"/>
            </p:cNvSpPr>
            <p:nvPr/>
          </p:nvSpPr>
          <p:spPr bwMode="auto">
            <a:xfrm>
              <a:off x="3608388" y="2348281"/>
              <a:ext cx="920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fontAlgn="ctr" hangingPunct="1">
                <a:lnSpc>
                  <a:spcPct val="60000"/>
                </a:lnSpc>
                <a:spcBef>
                  <a:spcPct val="0"/>
                </a:spcBef>
                <a:buClrTx/>
                <a:buSzTx/>
                <a:buFontTx/>
                <a:buNone/>
              </a:pPr>
              <a:r>
                <a:rPr lang="zh-CN" altLang="zh-CN" sz="2000" dirty="0">
                  <a:latin typeface="Times New Roman" panose="02020603050405020304" pitchFamily="18" charset="0"/>
                  <a:sym typeface="Symbol" panose="05050102010706020507" pitchFamily="18" charset="2"/>
                </a:rPr>
                <a:t>   </a:t>
              </a:r>
              <a:endParaRPr lang="zh-CN" altLang="zh-CN" sz="2000" dirty="0">
                <a:latin typeface="Times New Roman" panose="02020603050405020304" pitchFamily="18" charset="0"/>
                <a:sym typeface="Symbol" panose="05050102010706020507" pitchFamily="18" charset="2"/>
              </a:endParaRPr>
            </a:p>
          </p:txBody>
        </p:sp>
        <p:sp>
          <p:nvSpPr>
            <p:cNvPr id="620556" name="Line 12"/>
            <p:cNvSpPr>
              <a:spLocks noChangeShapeType="1"/>
            </p:cNvSpPr>
            <p:nvPr/>
          </p:nvSpPr>
          <p:spPr bwMode="auto">
            <a:xfrm>
              <a:off x="792163" y="2533650"/>
              <a:ext cx="762000" cy="0"/>
            </a:xfrm>
            <a:prstGeom prst="line">
              <a:avLst/>
            </a:prstGeom>
            <a:noFill/>
            <a:ln w="190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0560" name="Text Box 16"/>
            <p:cNvSpPr txBox="1">
              <a:spLocks noChangeArrowheads="1"/>
            </p:cNvSpPr>
            <p:nvPr/>
          </p:nvSpPr>
          <p:spPr bwMode="auto">
            <a:xfrm>
              <a:off x="944563" y="3225367"/>
              <a:ext cx="2743200" cy="396875"/>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spcBef>
                  <a:spcPct val="50000"/>
                </a:spcBef>
                <a:buClrTx/>
                <a:buSzTx/>
                <a:buFontTx/>
                <a:buNone/>
              </a:pPr>
              <a:r>
                <a:rPr lang="zh-CN" altLang="en-US" sz="2000">
                  <a:latin typeface="Times New Roman" panose="02020603050405020304" pitchFamily="18" charset="0"/>
                </a:rPr>
                <a:t>自顶向下分析</a:t>
              </a:r>
              <a:endParaRPr lang="zh-CN" altLang="en-US" sz="2000">
                <a:latin typeface="Times New Roman" panose="02020603050405020304" pitchFamily="18" charset="0"/>
              </a:endParaRPr>
            </a:p>
          </p:txBody>
        </p:sp>
        <p:sp>
          <p:nvSpPr>
            <p:cNvPr id="620562" name="Line 18"/>
            <p:cNvSpPr>
              <a:spLocks noChangeShapeType="1"/>
            </p:cNvSpPr>
            <p:nvPr/>
          </p:nvSpPr>
          <p:spPr bwMode="auto">
            <a:xfrm>
              <a:off x="3076575" y="2508250"/>
              <a:ext cx="373063" cy="0"/>
            </a:xfrm>
            <a:prstGeom prst="line">
              <a:avLst/>
            </a:prstGeom>
            <a:noFill/>
            <a:ln w="190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 name="矩形 1"/>
            <p:cNvSpPr/>
            <p:nvPr/>
          </p:nvSpPr>
          <p:spPr>
            <a:xfrm>
              <a:off x="3876676" y="2745938"/>
              <a:ext cx="3834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pPr algn="ctr" eaLnBrk="1" fontAlgn="ctr" hangingPunct="1">
                <a:lnSpc>
                  <a:spcPct val="60000"/>
                </a:lnSpc>
              </a:pPr>
              <a:r>
                <a:rPr lang="en-US" altLang="zh-CN" sz="2000" dirty="0">
                  <a:solidFill>
                    <a:schemeClr val="tx1"/>
                  </a:solidFill>
                  <a:latin typeface="Times New Roman" panose="02020603050405020304" pitchFamily="18" charset="0"/>
                  <a:ea typeface="华文细黑" panose="02010600040101010101" pitchFamily="2" charset="-122"/>
                </a:rPr>
                <a:t> l </a:t>
              </a:r>
              <a:endParaRPr lang="zh-CN" altLang="en-US" sz="2000" dirty="0">
                <a:solidFill>
                  <a:schemeClr val="tx1"/>
                </a:solidFill>
                <a:latin typeface="Times New Roman" panose="02020603050405020304" pitchFamily="18" charset="0"/>
                <a:ea typeface="华文细黑" panose="02010600040101010101" pitchFamily="2" charset="-122"/>
              </a:endParaRPr>
            </a:p>
          </p:txBody>
        </p:sp>
        <p:sp>
          <p:nvSpPr>
            <p:cNvPr id="3" name="矩形 2"/>
            <p:cNvSpPr/>
            <p:nvPr/>
          </p:nvSpPr>
          <p:spPr>
            <a:xfrm>
              <a:off x="3931550" y="2044465"/>
              <a:ext cx="3129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pPr algn="ctr" eaLnBrk="1" fontAlgn="ctr" hangingPunct="1">
                <a:lnSpc>
                  <a:spcPct val="60000"/>
                </a:lnSpc>
              </a:pPr>
              <a:r>
                <a:rPr lang="zh-CN" altLang="en-US" sz="2000" dirty="0">
                  <a:solidFill>
                    <a:schemeClr val="tx1"/>
                  </a:solidFill>
                  <a:latin typeface="Times New Roman" panose="02020603050405020304" pitchFamily="18" charset="0"/>
                  <a:ea typeface="华文细黑" panose="02010600040101010101" pitchFamily="2" charset="-122"/>
                </a:rPr>
                <a:t>*</a:t>
              </a:r>
              <a:endParaRPr lang="zh-CN" altLang="en-US" sz="2000" dirty="0">
                <a:solidFill>
                  <a:schemeClr val="tx1"/>
                </a:solidFill>
                <a:latin typeface="Times New Roman" panose="02020603050405020304" pitchFamily="18" charset="0"/>
                <a:ea typeface="华文细黑" panose="02010600040101010101" pitchFamily="2" charset="-122"/>
              </a:endParaRPr>
            </a:p>
          </p:txBody>
        </p:sp>
      </p:grpSp>
      <p:grpSp>
        <p:nvGrpSpPr>
          <p:cNvPr id="7" name="组合 6"/>
          <p:cNvGrpSpPr/>
          <p:nvPr/>
        </p:nvGrpSpPr>
        <p:grpSpPr>
          <a:xfrm>
            <a:off x="4500563" y="3860800"/>
            <a:ext cx="3887861" cy="1649413"/>
            <a:chOff x="4500563" y="3860800"/>
            <a:chExt cx="3887861" cy="1649413"/>
          </a:xfrm>
        </p:grpSpPr>
        <p:sp>
          <p:nvSpPr>
            <p:cNvPr id="620555" name="Text Box 11"/>
            <p:cNvSpPr txBox="1">
              <a:spLocks noChangeArrowheads="1"/>
            </p:cNvSpPr>
            <p:nvPr/>
          </p:nvSpPr>
          <p:spPr bwMode="auto">
            <a:xfrm>
              <a:off x="5114925" y="3860800"/>
              <a:ext cx="1524000" cy="866775"/>
            </a:xfrm>
            <a:prstGeom prst="rect">
              <a:avLst/>
            </a:prstGeom>
            <a:solidFill>
              <a:srgbClr val="F7FBCD"/>
            </a:solidFill>
            <a:ln w="12700" cap="sq">
              <a:solidFill>
                <a:schemeClr val="tx1"/>
              </a:solidFill>
              <a:miter lim="800000"/>
              <a:headEnd type="none" w="sm" len="sm"/>
              <a:tailEnd type="none" w="sm" len="sm"/>
            </a:ln>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spcBef>
                  <a:spcPct val="50000"/>
                </a:spcBef>
                <a:buClrTx/>
                <a:buSzTx/>
                <a:buFontTx/>
                <a:buNone/>
              </a:pPr>
              <a:r>
                <a:rPr lang="zh-CN" altLang="en-US" sz="2000" dirty="0">
                  <a:latin typeface="Times New Roman" panose="02020603050405020304" pitchFamily="18" charset="0"/>
                </a:rPr>
                <a:t>语   法</a:t>
              </a:r>
              <a:endParaRPr lang="zh-CN" altLang="en-US" sz="2000" dirty="0">
                <a:latin typeface="Times New Roman" panose="02020603050405020304" pitchFamily="18" charset="0"/>
              </a:endParaRPr>
            </a:p>
            <a:p>
              <a:pPr algn="ctr" eaLnBrk="1" hangingPunct="1">
                <a:spcBef>
                  <a:spcPct val="50000"/>
                </a:spcBef>
                <a:buClrTx/>
                <a:buSzTx/>
                <a:buFontTx/>
                <a:buNone/>
              </a:pPr>
              <a:r>
                <a:rPr lang="zh-CN" altLang="en-US" sz="2000" dirty="0">
                  <a:latin typeface="Times New Roman" panose="02020603050405020304" pitchFamily="18" charset="0"/>
                </a:rPr>
                <a:t>分析器</a:t>
              </a:r>
              <a:endParaRPr lang="zh-CN" altLang="en-US" sz="2000" dirty="0">
                <a:latin typeface="Times New Roman" panose="02020603050405020304" pitchFamily="18" charset="0"/>
              </a:endParaRPr>
            </a:p>
          </p:txBody>
        </p:sp>
        <p:sp>
          <p:nvSpPr>
            <p:cNvPr id="620557" name="Line 13"/>
            <p:cNvSpPr>
              <a:spLocks noChangeShapeType="1"/>
            </p:cNvSpPr>
            <p:nvPr/>
          </p:nvSpPr>
          <p:spPr bwMode="auto">
            <a:xfrm>
              <a:off x="4657725" y="4246995"/>
              <a:ext cx="4572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0558" name="Text Box 14"/>
            <p:cNvSpPr txBox="1">
              <a:spLocks noChangeArrowheads="1"/>
            </p:cNvSpPr>
            <p:nvPr/>
          </p:nvSpPr>
          <p:spPr bwMode="auto">
            <a:xfrm>
              <a:off x="4695825" y="389243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000" dirty="0">
                  <a:latin typeface="Times New Roman" panose="02020603050405020304" pitchFamily="18" charset="0"/>
                </a:rPr>
                <a:t>w</a:t>
              </a:r>
              <a:endParaRPr lang="en-US" altLang="zh-CN" sz="2000" dirty="0">
                <a:latin typeface="Times New Roman" panose="02020603050405020304" pitchFamily="18" charset="0"/>
              </a:endParaRPr>
            </a:p>
          </p:txBody>
        </p:sp>
        <p:sp>
          <p:nvSpPr>
            <p:cNvPr id="620559" name="Line 15"/>
            <p:cNvSpPr>
              <a:spLocks noChangeShapeType="1"/>
            </p:cNvSpPr>
            <p:nvPr/>
          </p:nvSpPr>
          <p:spPr bwMode="auto">
            <a:xfrm>
              <a:off x="6638925" y="4246563"/>
              <a:ext cx="3810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0561" name="Text Box 17"/>
            <p:cNvSpPr txBox="1">
              <a:spLocks noChangeArrowheads="1"/>
            </p:cNvSpPr>
            <p:nvPr/>
          </p:nvSpPr>
          <p:spPr bwMode="auto">
            <a:xfrm>
              <a:off x="4500563" y="5113338"/>
              <a:ext cx="2743200" cy="396875"/>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spcBef>
                  <a:spcPct val="50000"/>
                </a:spcBef>
                <a:buClrTx/>
                <a:buSzTx/>
                <a:buFontTx/>
                <a:buNone/>
              </a:pPr>
              <a:r>
                <a:rPr lang="zh-CN" altLang="en-US" sz="2000">
                  <a:latin typeface="Times New Roman" panose="02020603050405020304" pitchFamily="18" charset="0"/>
                </a:rPr>
                <a:t>自底向上分析</a:t>
              </a:r>
              <a:endParaRPr lang="zh-CN" altLang="en-US" sz="2000">
                <a:latin typeface="Times New Roman" panose="02020603050405020304" pitchFamily="18" charset="0"/>
              </a:endParaRPr>
            </a:p>
          </p:txBody>
        </p:sp>
        <p:sp>
          <p:nvSpPr>
            <p:cNvPr id="620563" name="Text Box 19"/>
            <p:cNvSpPr txBox="1">
              <a:spLocks noChangeArrowheads="1"/>
            </p:cNvSpPr>
            <p:nvPr/>
          </p:nvSpPr>
          <p:spPr bwMode="auto">
            <a:xfrm>
              <a:off x="7053263" y="4057650"/>
              <a:ext cx="1335161" cy="396875"/>
            </a:xfrm>
            <a:prstGeom prst="rect">
              <a:avLst/>
            </a:prstGeom>
            <a:solidFill>
              <a:srgbClr val="CCEC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            w</a:t>
              </a:r>
              <a:endParaRPr lang="en-US" altLang="zh-CN" sz="2000">
                <a:latin typeface="Times New Roman" panose="02020603050405020304" pitchFamily="18" charset="0"/>
              </a:endParaRPr>
            </a:p>
          </p:txBody>
        </p:sp>
        <p:sp>
          <p:nvSpPr>
            <p:cNvPr id="21" name="Text Box 20"/>
            <p:cNvSpPr txBox="1">
              <a:spLocks noChangeArrowheads="1"/>
            </p:cNvSpPr>
            <p:nvPr/>
          </p:nvSpPr>
          <p:spPr bwMode="auto">
            <a:xfrm>
              <a:off x="7317651" y="4135423"/>
              <a:ext cx="762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fontAlgn="ctr" hangingPunct="1">
                <a:lnSpc>
                  <a:spcPct val="60000"/>
                </a:lnSpc>
                <a:spcBef>
                  <a:spcPct val="0"/>
                </a:spcBef>
                <a:buClrTx/>
                <a:buSzTx/>
                <a:buFontTx/>
                <a:buNone/>
              </a:pPr>
              <a:r>
                <a:rPr lang="zh-CN" altLang="zh-CN" sz="2000" dirty="0">
                  <a:latin typeface="Times New Roman" panose="02020603050405020304" pitchFamily="18" charset="0"/>
                  <a:sym typeface="Symbol" panose="05050102010706020507" pitchFamily="18" charset="2"/>
                </a:rPr>
                <a:t></a:t>
              </a:r>
              <a:endParaRPr lang="zh-CN" altLang="en-US" sz="2000" dirty="0">
                <a:latin typeface="Times New Roman" panose="02020603050405020304" pitchFamily="18" charset="0"/>
              </a:endParaRPr>
            </a:p>
          </p:txBody>
        </p:sp>
        <p:sp>
          <p:nvSpPr>
            <p:cNvPr id="4" name="矩形 3"/>
            <p:cNvSpPr/>
            <p:nvPr/>
          </p:nvSpPr>
          <p:spPr>
            <a:xfrm>
              <a:off x="7542198" y="3872081"/>
              <a:ext cx="3129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pPr algn="ctr" eaLnBrk="1" fontAlgn="ctr" hangingPunct="1">
                <a:lnSpc>
                  <a:spcPct val="60000"/>
                </a:lnSpc>
              </a:pPr>
              <a:r>
                <a:rPr lang="zh-CN" altLang="en-US" sz="2000" dirty="0">
                  <a:solidFill>
                    <a:schemeClr val="tx1"/>
                  </a:solidFill>
                  <a:latin typeface="Times New Roman" panose="02020603050405020304" pitchFamily="18" charset="0"/>
                  <a:ea typeface="华文细黑" panose="02010600040101010101" pitchFamily="2" charset="-122"/>
                </a:rPr>
                <a:t>*</a:t>
              </a:r>
              <a:endParaRPr lang="zh-CN" altLang="en-US" sz="2000" dirty="0">
                <a:solidFill>
                  <a:schemeClr val="tx1"/>
                </a:solidFill>
                <a:latin typeface="Times New Roman" panose="02020603050405020304" pitchFamily="18" charset="0"/>
                <a:ea typeface="华文细黑" panose="02010600040101010101" pitchFamily="2" charset="-122"/>
              </a:endParaRPr>
            </a:p>
          </p:txBody>
        </p:sp>
        <p:sp>
          <p:nvSpPr>
            <p:cNvPr id="5" name="矩形 4"/>
            <p:cNvSpPr/>
            <p:nvPr/>
          </p:nvSpPr>
          <p:spPr>
            <a:xfrm>
              <a:off x="7549411" y="4520153"/>
              <a:ext cx="2984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pPr algn="ctr" eaLnBrk="1" fontAlgn="ctr" hangingPunct="1">
                <a:lnSpc>
                  <a:spcPct val="60000"/>
                </a:lnSpc>
              </a:pPr>
              <a:r>
                <a:rPr lang="en-US" altLang="zh-CN" sz="2000" dirty="0">
                  <a:solidFill>
                    <a:schemeClr val="tx1"/>
                  </a:solidFill>
                  <a:latin typeface="Times New Roman" panose="02020603050405020304" pitchFamily="18" charset="0"/>
                  <a:ea typeface="华文细黑" panose="02010600040101010101" pitchFamily="2" charset="-122"/>
                </a:rPr>
                <a:t>r</a:t>
              </a:r>
              <a:endParaRPr lang="zh-CN" altLang="en-US" sz="2000" dirty="0">
                <a:solidFill>
                  <a:schemeClr val="tx1"/>
                </a:solidFill>
                <a:latin typeface="Times New Roman" panose="02020603050405020304" pitchFamily="18" charset="0"/>
                <a:ea typeface="华文细黑" panose="020106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childTnLst>
                          </p:cTn>
                        </p:par>
                        <p:par>
                          <p:cTn id="9" fill="hold">
                            <p:stCondLst>
                              <p:cond delay="500"/>
                            </p:stCondLst>
                            <p:childTnLst>
                              <p:par>
                                <p:cTn id="10" presetID="12" presetClass="entr" presetSubtype="2"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83C57BD5-3EE9-40BA-A69A-BCA105758F3E}"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56323" name="Rectangle 2"/>
          <p:cNvSpPr>
            <a:spLocks noGrp="1" noChangeArrowheads="1"/>
          </p:cNvSpPr>
          <p:nvPr>
            <p:ph type="title"/>
          </p:nvPr>
        </p:nvSpPr>
        <p:spPr>
          <a:xfrm>
            <a:off x="457200" y="277813"/>
            <a:ext cx="8218488" cy="774700"/>
          </a:xfrm>
        </p:spPr>
        <p:txBody>
          <a:bodyPr/>
          <a:lstStyle/>
          <a:p>
            <a:pPr eaLnBrk="1" hangingPunct="1"/>
            <a:r>
              <a:rPr lang="en-US" altLang="zh-CN" sz="3600" dirty="0"/>
              <a:t>5.3.2  LL(1)</a:t>
            </a:r>
            <a:r>
              <a:rPr lang="zh-CN" altLang="en-US" sz="3600" dirty="0"/>
              <a:t>文法</a:t>
            </a:r>
            <a:endParaRPr lang="zh-CN" altLang="en-US" sz="3600" dirty="0"/>
          </a:p>
        </p:txBody>
      </p:sp>
      <p:sp>
        <p:nvSpPr>
          <p:cNvPr id="56324" name="Rectangle 3"/>
          <p:cNvSpPr>
            <a:spLocks noChangeArrowheads="1"/>
          </p:cNvSpPr>
          <p:nvPr/>
        </p:nvSpPr>
        <p:spPr bwMode="auto">
          <a:xfrm>
            <a:off x="468313" y="1196975"/>
            <a:ext cx="810101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buFont typeface="Wingdings" panose="05000000000000000000" pitchFamily="2" charset="2"/>
              <a:buNone/>
            </a:pPr>
            <a:r>
              <a:rPr lang="en-US" altLang="zh-CN" sz="2400" dirty="0">
                <a:solidFill>
                  <a:schemeClr val="tx2"/>
                </a:solidFill>
              </a:rPr>
              <a:t>  </a:t>
            </a:r>
            <a:r>
              <a:rPr lang="en-US" altLang="zh-CN" sz="2400" dirty="0">
                <a:solidFill>
                  <a:srgbClr val="003399"/>
                </a:solidFill>
              </a:rPr>
              <a:t>LL(1)</a:t>
            </a:r>
            <a:r>
              <a:rPr lang="zh-CN" altLang="en-US" sz="2400" dirty="0">
                <a:solidFill>
                  <a:srgbClr val="003399"/>
                </a:solidFill>
              </a:rPr>
              <a:t>文法的定义</a:t>
            </a:r>
            <a:endParaRPr lang="zh-CN" altLang="en-US" sz="2400" dirty="0">
              <a:solidFill>
                <a:srgbClr val="003399"/>
              </a:solidFill>
            </a:endParaRPr>
          </a:p>
          <a:p>
            <a:pPr eaLnBrk="1" hangingPunct="1"/>
            <a:endParaRPr lang="zh-CN" altLang="en-US" sz="2400" dirty="0">
              <a:solidFill>
                <a:srgbClr val="003399"/>
              </a:solidFill>
            </a:endParaRPr>
          </a:p>
          <a:p>
            <a:pPr eaLnBrk="1" hangingPunct="1">
              <a:buFont typeface="Wingdings" panose="05000000000000000000" pitchFamily="2" charset="2"/>
              <a:buNone/>
            </a:pPr>
            <a:r>
              <a:rPr lang="zh-CN" altLang="en-US" sz="2400" b="0" dirty="0"/>
              <a:t>  </a:t>
            </a:r>
            <a:r>
              <a:rPr lang="en-US" altLang="zh-CN" sz="2400" dirty="0">
                <a:solidFill>
                  <a:srgbClr val="FF3300"/>
                </a:solidFill>
              </a:rPr>
              <a:t>LL(1)</a:t>
            </a:r>
            <a:r>
              <a:rPr lang="zh-CN" altLang="en-US" sz="2400" dirty="0">
                <a:solidFill>
                  <a:srgbClr val="FF3300"/>
                </a:solidFill>
              </a:rPr>
              <a:t>的含义：</a:t>
            </a:r>
            <a:endParaRPr lang="zh-CN" altLang="en-US" sz="2400" dirty="0">
              <a:solidFill>
                <a:srgbClr val="FF3300"/>
              </a:solidFill>
            </a:endParaRPr>
          </a:p>
          <a:p>
            <a:pPr eaLnBrk="1" hangingPunct="1"/>
            <a:endParaRPr lang="zh-CN" altLang="en-US" sz="2400" dirty="0"/>
          </a:p>
          <a:p>
            <a:pPr marL="0" indent="443230" eaLnBrk="1" hangingPunct="1"/>
            <a:r>
              <a:rPr lang="zh-CN" altLang="en-US" sz="2400" dirty="0"/>
              <a:t>  按自左向右的顺序扫描输入符号串，并按最左推导的方式进行推导。</a:t>
            </a:r>
            <a:endParaRPr lang="zh-CN" altLang="en-US" sz="2400" dirty="0"/>
          </a:p>
          <a:p>
            <a:pPr eaLnBrk="1" hangingPunct="1"/>
            <a:endParaRPr lang="zh-CN" altLang="en-US" sz="2400" dirty="0"/>
          </a:p>
          <a:p>
            <a:pPr marL="0" indent="443230" eaLnBrk="1" hangingPunct="1"/>
            <a:r>
              <a:rPr lang="zh-CN" altLang="en-US" sz="2400" dirty="0"/>
              <a:t>“</a:t>
            </a:r>
            <a:r>
              <a:rPr lang="en-US" altLang="zh-CN" sz="2400" dirty="0"/>
              <a:t>1”</a:t>
            </a:r>
            <a:r>
              <a:rPr lang="zh-CN" altLang="en-US" sz="2400" dirty="0"/>
              <a:t>表示选择同一非终极符的不同候选式时，是通过向前看一个输入符号（即待匹配指针所指向的当前符号）决定的。</a:t>
            </a:r>
            <a:r>
              <a:rPr lang="zh-CN" altLang="en-US" sz="2400" b="0" dirty="0"/>
              <a:t> </a:t>
            </a:r>
            <a:endParaRPr lang="zh-CN" altLang="en-US" sz="2400" b="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E01D7791-3A3D-4CB9-A78E-6384A7247BE9}"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57347" name="Rectangle 2"/>
          <p:cNvSpPr>
            <a:spLocks noGrp="1" noChangeArrowheads="1"/>
          </p:cNvSpPr>
          <p:nvPr>
            <p:ph type="title"/>
          </p:nvPr>
        </p:nvSpPr>
        <p:spPr>
          <a:xfrm>
            <a:off x="457200" y="277813"/>
            <a:ext cx="8218488" cy="774700"/>
          </a:xfrm>
        </p:spPr>
        <p:txBody>
          <a:bodyPr/>
          <a:lstStyle/>
          <a:p>
            <a:pPr eaLnBrk="1" hangingPunct="1"/>
            <a:r>
              <a:rPr lang="en-US" altLang="zh-CN" sz="3600" dirty="0"/>
              <a:t>5.3.2  LL(1)</a:t>
            </a:r>
            <a:r>
              <a:rPr lang="zh-CN" altLang="en-US" sz="3600" dirty="0"/>
              <a:t>文法</a:t>
            </a:r>
            <a:endParaRPr lang="zh-CN" altLang="en-US" sz="3600" dirty="0"/>
          </a:p>
        </p:txBody>
      </p:sp>
      <p:sp>
        <p:nvSpPr>
          <p:cNvPr id="53252" name="Rectangle 3"/>
          <p:cNvSpPr>
            <a:spLocks noChangeArrowheads="1"/>
          </p:cNvSpPr>
          <p:nvPr/>
        </p:nvSpPr>
        <p:spPr bwMode="auto">
          <a:xfrm>
            <a:off x="179388" y="1385888"/>
            <a:ext cx="8137028"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lnSpc>
                <a:spcPct val="130000"/>
              </a:lnSpc>
              <a:buFont typeface="Wingdings" panose="05000000000000000000" pitchFamily="2" charset="2"/>
              <a:buNone/>
            </a:pPr>
            <a:r>
              <a:rPr lang="en-US" altLang="zh-CN" sz="2400" dirty="0">
                <a:solidFill>
                  <a:schemeClr val="tx2"/>
                </a:solidFill>
              </a:rPr>
              <a:t>  </a:t>
            </a:r>
            <a:r>
              <a:rPr lang="zh-CN" altLang="en-US" sz="2400" b="0" dirty="0"/>
              <a:t> </a:t>
            </a:r>
            <a:r>
              <a:rPr lang="zh-CN" altLang="en-US" sz="2400" dirty="0">
                <a:solidFill>
                  <a:srgbClr val="003399"/>
                </a:solidFill>
              </a:rPr>
              <a:t>怎样判断一个文法是否为</a:t>
            </a:r>
            <a:r>
              <a:rPr lang="en-US" altLang="zh-CN" sz="2400" dirty="0">
                <a:solidFill>
                  <a:srgbClr val="003399"/>
                </a:solidFill>
              </a:rPr>
              <a:t>LL(1)</a:t>
            </a:r>
            <a:r>
              <a:rPr lang="zh-CN" altLang="en-US" sz="2400" dirty="0">
                <a:solidFill>
                  <a:srgbClr val="003399"/>
                </a:solidFill>
              </a:rPr>
              <a:t>文法？</a:t>
            </a:r>
            <a:endParaRPr lang="zh-CN" altLang="en-US" sz="2400" dirty="0">
              <a:solidFill>
                <a:srgbClr val="003399"/>
              </a:solidFill>
            </a:endParaRPr>
          </a:p>
          <a:p>
            <a:pPr eaLnBrk="1" hangingPunct="1">
              <a:lnSpc>
                <a:spcPct val="130000"/>
              </a:lnSpc>
            </a:pPr>
            <a:endParaRPr lang="zh-CN" altLang="en-US" sz="2400" dirty="0">
              <a:solidFill>
                <a:srgbClr val="003399"/>
              </a:solidFill>
            </a:endParaRPr>
          </a:p>
          <a:p>
            <a:pPr eaLnBrk="1" hangingPunct="1">
              <a:lnSpc>
                <a:spcPct val="130000"/>
              </a:lnSpc>
              <a:spcAft>
                <a:spcPts val="1200"/>
              </a:spcAft>
              <a:buFont typeface="Wingdings" panose="05000000000000000000" pitchFamily="2" charset="2"/>
              <a:buNone/>
            </a:pPr>
            <a:r>
              <a:rPr lang="en-US" altLang="zh-CN" sz="2400" dirty="0"/>
              <a:t>   </a:t>
            </a:r>
            <a:r>
              <a:rPr lang="zh-CN" altLang="en-US" sz="2400" dirty="0"/>
              <a:t>第</a:t>
            </a:r>
            <a:r>
              <a:rPr lang="en-US" altLang="zh-CN" sz="2400" dirty="0"/>
              <a:t>1</a:t>
            </a:r>
            <a:r>
              <a:rPr lang="zh-CN" altLang="en-US" sz="2400" dirty="0"/>
              <a:t>种：直接根据</a:t>
            </a:r>
            <a:r>
              <a:rPr lang="en-US" altLang="zh-CN" sz="2400" dirty="0">
                <a:solidFill>
                  <a:schemeClr val="tx2"/>
                </a:solidFill>
              </a:rPr>
              <a:t>LL(1)</a:t>
            </a:r>
            <a:r>
              <a:rPr lang="zh-CN" altLang="en-US" sz="2400" dirty="0"/>
              <a:t>文法定义判断；</a:t>
            </a:r>
            <a:endParaRPr lang="en-US" altLang="zh-CN" sz="2400" dirty="0"/>
          </a:p>
          <a:p>
            <a:pPr eaLnBrk="1" hangingPunct="1">
              <a:lnSpc>
                <a:spcPct val="130000"/>
              </a:lnSpc>
              <a:buFont typeface="Wingdings" panose="05000000000000000000" pitchFamily="2" charset="2"/>
              <a:buNone/>
            </a:pPr>
            <a:r>
              <a:rPr lang="zh-CN" altLang="en-US" sz="2400" dirty="0"/>
              <a:t>   第</a:t>
            </a:r>
            <a:r>
              <a:rPr lang="en-US" altLang="zh-CN" sz="2400" dirty="0"/>
              <a:t>2</a:t>
            </a:r>
            <a:r>
              <a:rPr lang="zh-CN" altLang="en-US" sz="2400" dirty="0"/>
              <a:t>种：根据</a:t>
            </a:r>
            <a:r>
              <a:rPr lang="en-US" altLang="zh-CN" sz="2400" dirty="0">
                <a:solidFill>
                  <a:schemeClr val="tx2"/>
                </a:solidFill>
              </a:rPr>
              <a:t>LL(1)</a:t>
            </a:r>
            <a:r>
              <a:rPr lang="zh-CN" altLang="en-US" sz="2400" dirty="0"/>
              <a:t>分析表判断。</a:t>
            </a:r>
            <a:endParaRPr lang="en-US" altLang="zh-CN" sz="2400" dirty="0"/>
          </a:p>
          <a:p>
            <a:pPr eaLnBrk="1" hangingPunct="1">
              <a:lnSpc>
                <a:spcPct val="130000"/>
              </a:lnSpc>
              <a:buFont typeface="Wingdings" panose="05000000000000000000" pitchFamily="2" charset="2"/>
              <a:buNone/>
            </a:pPr>
            <a:r>
              <a:rPr lang="en-US" altLang="zh-CN" sz="2400" dirty="0"/>
              <a:t>    </a:t>
            </a:r>
            <a:r>
              <a:rPr lang="zh-CN" altLang="en-US" sz="2400" dirty="0"/>
              <a:t>若</a:t>
            </a:r>
            <a:r>
              <a:rPr lang="en-US" altLang="zh-CN" sz="2400" dirty="0">
                <a:solidFill>
                  <a:schemeClr val="tx2"/>
                </a:solidFill>
              </a:rPr>
              <a:t>LL(1)</a:t>
            </a:r>
            <a:r>
              <a:rPr lang="zh-CN" altLang="en-US" sz="2400" dirty="0">
                <a:solidFill>
                  <a:schemeClr val="tx2"/>
                </a:solidFill>
              </a:rPr>
              <a:t>分析</a:t>
            </a:r>
            <a:r>
              <a:rPr lang="zh-CN" altLang="en-US" sz="2400" dirty="0"/>
              <a:t>表中每一项没有多重定义（即无二义性），就是</a:t>
            </a:r>
            <a:r>
              <a:rPr lang="en-US" altLang="zh-CN" sz="2400" dirty="0">
                <a:solidFill>
                  <a:schemeClr val="tx2"/>
                </a:solidFill>
              </a:rPr>
              <a:t>LL(1)</a:t>
            </a:r>
            <a:r>
              <a:rPr lang="en-US" altLang="zh-CN" sz="2400" b="0" dirty="0"/>
              <a:t> </a:t>
            </a:r>
            <a:r>
              <a:rPr lang="zh-CN" altLang="en-US" sz="2400" dirty="0"/>
              <a:t>文法。</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fade">
                                      <p:cBhvr>
                                        <p:cTn id="7" dur="5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6CB37F99-8643-4D34-A7F0-DCFDE30A9EDF}"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58371" name="Rectangle 2"/>
          <p:cNvSpPr>
            <a:spLocks noGrp="1" noChangeArrowheads="1"/>
          </p:cNvSpPr>
          <p:nvPr>
            <p:ph type="title"/>
          </p:nvPr>
        </p:nvSpPr>
        <p:spPr>
          <a:xfrm>
            <a:off x="457200" y="277813"/>
            <a:ext cx="8218488" cy="774700"/>
          </a:xfrm>
        </p:spPr>
        <p:txBody>
          <a:bodyPr/>
          <a:lstStyle/>
          <a:p>
            <a:pPr eaLnBrk="1" hangingPunct="1"/>
            <a:r>
              <a:rPr lang="en-US" altLang="zh-CN" sz="3600" dirty="0"/>
              <a:t>5.3.2  LL(1)</a:t>
            </a:r>
            <a:r>
              <a:rPr lang="zh-CN" altLang="en-US" sz="3600" dirty="0"/>
              <a:t>文法</a:t>
            </a:r>
            <a:endParaRPr lang="zh-CN" altLang="en-US" sz="3600" dirty="0"/>
          </a:p>
        </p:txBody>
      </p:sp>
      <p:sp>
        <p:nvSpPr>
          <p:cNvPr id="53252" name="Rectangle 3"/>
          <p:cNvSpPr>
            <a:spLocks noChangeArrowheads="1"/>
          </p:cNvSpPr>
          <p:nvPr/>
        </p:nvSpPr>
        <p:spPr bwMode="auto">
          <a:xfrm>
            <a:off x="395288" y="1052513"/>
            <a:ext cx="8424862"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marL="443230" indent="-443230" eaLnBrk="1" hangingPunct="1">
              <a:lnSpc>
                <a:spcPct val="130000"/>
              </a:lnSpc>
              <a:spcBef>
                <a:spcPts val="600"/>
              </a:spcBef>
              <a:spcAft>
                <a:spcPts val="600"/>
              </a:spcAft>
            </a:pPr>
            <a:r>
              <a:rPr lang="zh-CN" altLang="en-US" sz="2400" dirty="0"/>
              <a:t>  如何构造</a:t>
            </a:r>
            <a:r>
              <a:rPr lang="en-US" altLang="zh-CN" sz="2400" dirty="0"/>
              <a:t>LL(1)</a:t>
            </a:r>
            <a:r>
              <a:rPr lang="zh-CN" altLang="en-US" sz="2400" dirty="0"/>
              <a:t>分析表？</a:t>
            </a:r>
            <a:endParaRPr lang="en-US" altLang="zh-CN" sz="2400" dirty="0">
              <a:solidFill>
                <a:srgbClr val="003399"/>
              </a:solidFill>
            </a:endParaRPr>
          </a:p>
          <a:p>
            <a:pPr marL="0" indent="443230" eaLnBrk="1" hangingPunct="1">
              <a:lnSpc>
                <a:spcPct val="130000"/>
              </a:lnSpc>
              <a:spcBef>
                <a:spcPts val="600"/>
              </a:spcBef>
              <a:buFont typeface="Wingdings" panose="05000000000000000000" pitchFamily="2" charset="2"/>
              <a:buNone/>
            </a:pPr>
            <a:r>
              <a:rPr lang="zh-CN" altLang="en-US" sz="2400" dirty="0">
                <a:solidFill>
                  <a:srgbClr val="003399"/>
                </a:solidFill>
              </a:rPr>
              <a:t>  </a:t>
            </a:r>
            <a:r>
              <a:rPr lang="zh-CN" altLang="en-US" sz="2400" dirty="0"/>
              <a:t>利用</a:t>
            </a:r>
            <a:r>
              <a:rPr lang="en-US" altLang="zh-CN" sz="2400" dirty="0">
                <a:solidFill>
                  <a:srgbClr val="C00000"/>
                </a:solidFill>
              </a:rPr>
              <a:t>select</a:t>
            </a:r>
            <a:r>
              <a:rPr lang="zh-CN" altLang="en-US" sz="2400" dirty="0">
                <a:solidFill>
                  <a:srgbClr val="C00000"/>
                </a:solidFill>
              </a:rPr>
              <a:t>集</a:t>
            </a:r>
            <a:r>
              <a:rPr lang="zh-CN" altLang="en-US" sz="2400" dirty="0"/>
              <a:t>构造</a:t>
            </a:r>
            <a:r>
              <a:rPr lang="en-US" altLang="zh-CN" sz="2400" dirty="0"/>
              <a:t>LL(1)</a:t>
            </a:r>
            <a:r>
              <a:rPr lang="zh-CN" altLang="en-US" sz="2400" dirty="0"/>
              <a:t>分析表</a:t>
            </a:r>
            <a:r>
              <a:rPr lang="en-US" altLang="zh-CN" sz="2400" dirty="0"/>
              <a:t>, </a:t>
            </a:r>
            <a:r>
              <a:rPr lang="zh-CN" altLang="en-US" sz="2400" dirty="0"/>
              <a:t>每个元素</a:t>
            </a:r>
            <a:r>
              <a:rPr lang="en-US" altLang="zh-CN" sz="2400" dirty="0">
                <a:solidFill>
                  <a:srgbClr val="C00000"/>
                </a:solidFill>
                <a:latin typeface="Times New Roman" panose="02020603050405020304" pitchFamily="18" charset="0"/>
                <a:cs typeface="Times New Roman" panose="02020603050405020304" pitchFamily="18" charset="0"/>
              </a:rPr>
              <a:t>M[</a:t>
            </a:r>
            <a:r>
              <a:rPr lang="en-US" altLang="zh-CN" sz="2400" dirty="0" err="1">
                <a:solidFill>
                  <a:srgbClr val="C00000"/>
                </a:solidFill>
                <a:latin typeface="Times New Roman" panose="02020603050405020304" pitchFamily="18" charset="0"/>
                <a:cs typeface="Times New Roman" panose="02020603050405020304" pitchFamily="18" charset="0"/>
              </a:rPr>
              <a:t>A,a</a:t>
            </a:r>
            <a:r>
              <a:rPr lang="en-US" altLang="zh-CN" sz="2400" dirty="0">
                <a:solidFill>
                  <a:srgbClr val="C00000"/>
                </a:solidFill>
                <a:latin typeface="Times New Roman" panose="02020603050405020304" pitchFamily="18" charset="0"/>
                <a:cs typeface="Times New Roman" panose="02020603050405020304" pitchFamily="18" charset="0"/>
              </a:rPr>
              <a:t>]</a:t>
            </a:r>
            <a:r>
              <a:rPr lang="zh-CN" altLang="en-US" sz="2400" dirty="0"/>
              <a:t>按下述规则确定： </a:t>
            </a:r>
            <a:r>
              <a:rPr lang="en-US" altLang="zh-CN" sz="2400" dirty="0"/>
              <a:t>(</a:t>
            </a:r>
            <a:r>
              <a:rPr lang="zh-CN" altLang="en-US" sz="2400" dirty="0"/>
              <a:t>其中</a:t>
            </a:r>
            <a:r>
              <a:rPr lang="en-US" altLang="zh-CN" sz="2400" dirty="0"/>
              <a:t>, A∈V</a:t>
            </a:r>
            <a:r>
              <a:rPr lang="en-US" altLang="zh-CN" sz="2400" baseline="-25000" dirty="0"/>
              <a:t>N</a:t>
            </a:r>
            <a:r>
              <a:rPr lang="en-US" altLang="zh-CN" sz="2400" dirty="0"/>
              <a:t>,  </a:t>
            </a:r>
            <a:r>
              <a:rPr lang="en-US" altLang="zh-CN" sz="2400" dirty="0" err="1"/>
              <a:t>a∈V</a:t>
            </a:r>
            <a:r>
              <a:rPr lang="en-US" altLang="zh-CN" sz="2400" baseline="-25000" dirty="0" err="1"/>
              <a:t>T</a:t>
            </a:r>
            <a:r>
              <a:rPr lang="en-US" altLang="zh-CN" sz="2400" dirty="0"/>
              <a:t> ∪</a:t>
            </a:r>
            <a:r>
              <a:rPr lang="en-US" altLang="zh-CN" sz="2400" b="0" dirty="0"/>
              <a:t>{</a:t>
            </a:r>
            <a:r>
              <a:rPr lang="en-US" altLang="zh-CN" sz="2400" dirty="0"/>
              <a:t>#} )</a:t>
            </a:r>
            <a:endParaRPr lang="en-US" altLang="zh-CN" sz="2400" dirty="0"/>
          </a:p>
          <a:p>
            <a:pPr indent="-74930" eaLnBrk="1" hangingPunct="1">
              <a:lnSpc>
                <a:spcPct val="130000"/>
              </a:lnSpc>
              <a:spcBef>
                <a:spcPts val="600"/>
              </a:spcBef>
              <a:buFont typeface="Wingdings" panose="05000000000000000000" pitchFamily="2" charset="2"/>
              <a:buNone/>
            </a:pPr>
            <a:r>
              <a:rPr lang="zh-CN" altLang="en-US" sz="2400" dirty="0"/>
              <a:t>    对于每个形如 </a:t>
            </a:r>
            <a:r>
              <a:rPr lang="en-US" altLang="zh-CN" sz="2400" dirty="0"/>
              <a:t>A→α</a:t>
            </a:r>
            <a:r>
              <a:rPr lang="zh-CN" altLang="en-US" sz="2400" dirty="0"/>
              <a:t>的产生式</a:t>
            </a:r>
            <a:r>
              <a:rPr lang="en-US" altLang="zh-CN" sz="2400" dirty="0"/>
              <a:t>:</a:t>
            </a:r>
            <a:endParaRPr lang="en-US" altLang="zh-CN" sz="2400" dirty="0"/>
          </a:p>
          <a:p>
            <a:pPr indent="-74930" eaLnBrk="1" hangingPunct="1">
              <a:lnSpc>
                <a:spcPct val="130000"/>
              </a:lnSpc>
              <a:spcBef>
                <a:spcPts val="600"/>
              </a:spcBef>
              <a:buFont typeface="Wingdings" panose="05000000000000000000" pitchFamily="2" charset="2"/>
              <a:buNone/>
            </a:pPr>
            <a:r>
              <a:rPr lang="zh-CN" altLang="en-US" sz="2400" dirty="0"/>
              <a:t>    若 </a:t>
            </a:r>
            <a:r>
              <a:rPr lang="en-US" altLang="zh-CN" sz="2400" dirty="0"/>
              <a:t>a∈ </a:t>
            </a:r>
            <a:r>
              <a:rPr lang="en-US" altLang="zh-CN" sz="2400" dirty="0">
                <a:solidFill>
                  <a:schemeClr val="tx2"/>
                </a:solidFill>
              </a:rPr>
              <a:t>select</a:t>
            </a:r>
            <a:r>
              <a:rPr lang="en-US" altLang="zh-CN" sz="2400" dirty="0"/>
              <a:t>(A→α) , </a:t>
            </a:r>
            <a:endParaRPr lang="en-US" altLang="zh-CN" sz="2400" dirty="0"/>
          </a:p>
          <a:p>
            <a:pPr indent="-74930" eaLnBrk="1" hangingPunct="1">
              <a:lnSpc>
                <a:spcPct val="130000"/>
              </a:lnSpc>
              <a:spcBef>
                <a:spcPts val="600"/>
              </a:spcBef>
              <a:buFont typeface="Wingdings" panose="05000000000000000000" pitchFamily="2" charset="2"/>
              <a:buNone/>
            </a:pPr>
            <a:r>
              <a:rPr lang="en-US" altLang="zh-CN" sz="2400" dirty="0"/>
              <a:t>    </a:t>
            </a:r>
            <a:r>
              <a:rPr lang="zh-CN" altLang="en-US" sz="2400" dirty="0"/>
              <a:t>则置 </a:t>
            </a:r>
            <a:r>
              <a:rPr lang="en-US" altLang="zh-CN" sz="2400" dirty="0"/>
              <a:t>M [</a:t>
            </a:r>
            <a:r>
              <a:rPr lang="en-US" altLang="zh-CN" sz="2400" dirty="0" err="1"/>
              <a:t>A,a</a:t>
            </a:r>
            <a:r>
              <a:rPr lang="en-US" altLang="zh-CN" sz="2400" dirty="0"/>
              <a:t>]=“A→α”</a:t>
            </a:r>
            <a:r>
              <a:rPr lang="zh-CN" altLang="en-US" sz="2400" dirty="0"/>
              <a:t>，否则置错，用空白表示。</a:t>
            </a:r>
            <a:endParaRPr lang="en-US" altLang="zh-CN" sz="2400" dirty="0"/>
          </a:p>
          <a:p>
            <a:pPr indent="-74930" eaLnBrk="1" hangingPunct="1">
              <a:lnSpc>
                <a:spcPct val="130000"/>
              </a:lnSpc>
              <a:spcBef>
                <a:spcPts val="600"/>
              </a:spcBef>
              <a:buFont typeface="Wingdings" panose="05000000000000000000" pitchFamily="2" charset="2"/>
              <a:buNone/>
            </a:pPr>
            <a:r>
              <a:rPr kumimoji="0" lang="zh-CN" altLang="en-US" sz="2400" dirty="0">
                <a:latin typeface="Times New Roman" panose="02020603050405020304" pitchFamily="18" charset="0"/>
              </a:rPr>
              <a:t>    求</a:t>
            </a:r>
            <a:r>
              <a:rPr kumimoji="0" lang="en-US" altLang="zh-CN" sz="2400" dirty="0">
                <a:latin typeface="Times New Roman" panose="02020603050405020304" pitchFamily="18" charset="0"/>
              </a:rPr>
              <a:t>select</a:t>
            </a:r>
            <a:r>
              <a:rPr kumimoji="0" lang="zh-CN" altLang="en-US" sz="2400" dirty="0">
                <a:latin typeface="Times New Roman" panose="02020603050405020304" pitchFamily="18" charset="0"/>
              </a:rPr>
              <a:t>集的关键：如何计算</a:t>
            </a:r>
            <a:r>
              <a:rPr kumimoji="0" lang="en-US" altLang="zh-CN" sz="2400" dirty="0">
                <a:latin typeface="Times New Roman" panose="02020603050405020304" pitchFamily="18" charset="0"/>
              </a:rPr>
              <a:t>FOLLOW</a:t>
            </a:r>
            <a:r>
              <a:rPr kumimoji="0" lang="zh-CN" altLang="en-US" sz="2400" dirty="0">
                <a:latin typeface="Times New Roman" panose="02020603050405020304" pitchFamily="18" charset="0"/>
              </a:rPr>
              <a:t>集</a:t>
            </a:r>
            <a:endParaRPr lang="en-US" altLang="zh-CN" sz="2400" dirty="0"/>
          </a:p>
          <a:p>
            <a:pPr eaLnBrk="1" hangingPunct="1">
              <a:lnSpc>
                <a:spcPct val="130000"/>
              </a:lnSpc>
              <a:buFont typeface="Wingdings" panose="05000000000000000000" pitchFamily="2" charset="2"/>
              <a:buNone/>
            </a:pPr>
            <a:endParaRPr lang="zh-CN" altLang="en-US"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0161425C-E110-4A19-8103-38A566A72097}"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59395" name="Rectangle 2"/>
          <p:cNvSpPr>
            <a:spLocks noGrp="1" noChangeArrowheads="1"/>
          </p:cNvSpPr>
          <p:nvPr>
            <p:ph type="title"/>
          </p:nvPr>
        </p:nvSpPr>
        <p:spPr>
          <a:xfrm>
            <a:off x="468313" y="425450"/>
            <a:ext cx="8218487" cy="774700"/>
          </a:xfrm>
        </p:spPr>
        <p:txBody>
          <a:bodyPr/>
          <a:lstStyle/>
          <a:p>
            <a:pPr eaLnBrk="1" hangingPunct="1"/>
            <a:r>
              <a:rPr lang="en-US" altLang="zh-CN" sz="2800" b="1" dirty="0">
                <a:solidFill>
                  <a:schemeClr val="tx1"/>
                </a:solidFill>
                <a:latin typeface="Times New Roman" panose="02020603050405020304" pitchFamily="18" charset="0"/>
                <a:cs typeface="Times New Roman" panose="02020603050405020304" pitchFamily="18" charset="0"/>
              </a:rPr>
              <a:t>FOLLOW</a:t>
            </a:r>
            <a:r>
              <a:rPr lang="zh-CN" altLang="en-US" sz="2800" b="1" dirty="0">
                <a:solidFill>
                  <a:schemeClr val="tx1"/>
                </a:solidFill>
                <a:latin typeface="Times New Roman" panose="02020603050405020304" pitchFamily="18" charset="0"/>
                <a:cs typeface="Times New Roman" panose="02020603050405020304" pitchFamily="18" charset="0"/>
              </a:rPr>
              <a:t>集的计算</a:t>
            </a:r>
            <a:endParaRPr lang="zh-CN" altLang="en-US" sz="2800" b="1" dirty="0">
              <a:solidFill>
                <a:schemeClr val="tx1"/>
              </a:solidFill>
              <a:latin typeface="Times New Roman" panose="02020603050405020304" pitchFamily="18" charset="0"/>
              <a:cs typeface="Times New Roman" panose="02020603050405020304" pitchFamily="18" charset="0"/>
            </a:endParaRPr>
          </a:p>
        </p:txBody>
      </p:sp>
      <p:sp>
        <p:nvSpPr>
          <p:cNvPr id="54276" name="Rectangle 3"/>
          <p:cNvSpPr>
            <a:spLocks noChangeArrowheads="1"/>
          </p:cNvSpPr>
          <p:nvPr/>
        </p:nvSpPr>
        <p:spPr bwMode="auto">
          <a:xfrm>
            <a:off x="323528" y="1052736"/>
            <a:ext cx="8712522" cy="473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669925" indent="-325755">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indent="100330" eaLnBrk="1" hangingPunct="1">
              <a:lnSpc>
                <a:spcPct val="135000"/>
              </a:lnSpc>
              <a:spcAft>
                <a:spcPct val="25000"/>
              </a:spcAft>
              <a:buFont typeface="Wingdings" panose="05000000000000000000" pitchFamily="2" charset="2"/>
              <a:buNone/>
            </a:pPr>
            <a:r>
              <a:rPr kumimoji="0" lang="en-US" altLang="zh-CN" sz="2400" dirty="0">
                <a:latin typeface="Times New Roman" panose="02020603050405020304" pitchFamily="18" charset="0"/>
                <a:cs typeface="Times New Roman" panose="02020603050405020304" pitchFamily="18" charset="0"/>
              </a:rPr>
              <a:t>    (1) </a:t>
            </a:r>
            <a:r>
              <a:rPr kumimoji="0" lang="zh-CN" altLang="en-US" sz="2400" dirty="0">
                <a:latin typeface="Times New Roman" panose="02020603050405020304" pitchFamily="18" charset="0"/>
                <a:cs typeface="Times New Roman" panose="02020603050405020304" pitchFamily="18" charset="0"/>
              </a:rPr>
              <a:t>设</a:t>
            </a:r>
            <a:r>
              <a:rPr kumimoji="0" lang="en-US" altLang="zh-CN" sz="2400" dirty="0">
                <a:latin typeface="Times New Roman" panose="02020603050405020304" pitchFamily="18" charset="0"/>
                <a:cs typeface="Times New Roman" panose="02020603050405020304" pitchFamily="18" charset="0"/>
              </a:rPr>
              <a:t>S</a:t>
            </a:r>
            <a:r>
              <a:rPr kumimoji="0" lang="zh-CN" altLang="en-US" sz="2400" dirty="0">
                <a:latin typeface="Times New Roman" panose="02020603050405020304" pitchFamily="18" charset="0"/>
                <a:cs typeface="Times New Roman" panose="02020603050405020304" pitchFamily="18" charset="0"/>
              </a:rPr>
              <a:t>为</a:t>
            </a:r>
            <a:r>
              <a:rPr kumimoji="0" lang="en-US" altLang="zh-CN" sz="2400" dirty="0">
                <a:latin typeface="Times New Roman" panose="02020603050405020304" pitchFamily="18" charset="0"/>
                <a:cs typeface="Times New Roman" panose="02020603050405020304" pitchFamily="18" charset="0"/>
              </a:rPr>
              <a:t>G</a:t>
            </a:r>
            <a:r>
              <a:rPr kumimoji="0" lang="zh-CN" altLang="en-US" sz="2400" dirty="0">
                <a:latin typeface="Times New Roman" panose="02020603050405020304" pitchFamily="18" charset="0"/>
                <a:cs typeface="Times New Roman" panose="02020603050405020304" pitchFamily="18" charset="0"/>
              </a:rPr>
              <a:t>中开始符号，则</a:t>
            </a:r>
            <a:r>
              <a:rPr kumimoji="0" lang="en-US" altLang="zh-CN" sz="2400" dirty="0">
                <a:latin typeface="Times New Roman" panose="02020603050405020304" pitchFamily="18" charset="0"/>
                <a:cs typeface="Times New Roman" panose="02020603050405020304" pitchFamily="18" charset="0"/>
              </a:rPr>
              <a:t>#∈FOLLOW(S)</a:t>
            </a:r>
            <a:endParaRPr kumimoji="0" lang="en-US" altLang="zh-CN" sz="2400" dirty="0">
              <a:latin typeface="Times New Roman" panose="02020603050405020304" pitchFamily="18" charset="0"/>
              <a:cs typeface="Times New Roman" panose="02020603050405020304" pitchFamily="18" charset="0"/>
            </a:endParaRPr>
          </a:p>
          <a:p>
            <a:pPr marL="92075" lvl="1" indent="628650" eaLnBrk="1" hangingPunct="1">
              <a:lnSpc>
                <a:spcPct val="135000"/>
              </a:lnSpc>
              <a:spcAft>
                <a:spcPct val="25000"/>
              </a:spcAft>
              <a:buFont typeface="Wingdings" panose="05000000000000000000" pitchFamily="2" charset="2"/>
              <a:buNone/>
            </a:pPr>
            <a:r>
              <a:rPr kumimoji="0" lang="en-US" altLang="zh-CN" sz="2400" dirty="0">
                <a:latin typeface="Times New Roman" panose="02020603050405020304" pitchFamily="18" charset="0"/>
                <a:cs typeface="Times New Roman" panose="02020603050405020304" pitchFamily="18" charset="0"/>
              </a:rPr>
              <a:t>(2) </a:t>
            </a:r>
            <a:r>
              <a:rPr kumimoji="0" lang="zh-CN" altLang="en-US" sz="2400" dirty="0">
                <a:latin typeface="Times New Roman" panose="02020603050405020304" pitchFamily="18" charset="0"/>
                <a:cs typeface="Times New Roman" panose="02020603050405020304" pitchFamily="18" charset="0"/>
              </a:rPr>
              <a:t>若</a:t>
            </a:r>
            <a:r>
              <a:rPr kumimoji="0" lang="en-US" altLang="zh-CN" sz="2400" dirty="0">
                <a:latin typeface="Times New Roman" panose="02020603050405020304" pitchFamily="18" charset="0"/>
                <a:cs typeface="Times New Roman" panose="02020603050405020304" pitchFamily="18" charset="0"/>
              </a:rPr>
              <a:t>A </a:t>
            </a:r>
            <a:r>
              <a:rPr kumimoji="0" lang="en-US" altLang="zh-CN" sz="2400" dirty="0">
                <a:latin typeface="Times New Roman" panose="02020603050405020304" pitchFamily="18" charset="0"/>
                <a:cs typeface="Times New Roman" panose="02020603050405020304" pitchFamily="18" charset="0"/>
                <a:sym typeface="Wingdings" panose="05000000000000000000" pitchFamily="2" charset="2"/>
              </a:rPr>
              <a:t>αBβ</a:t>
            </a:r>
            <a:r>
              <a:rPr kumimoji="0" lang="zh-CN" altLang="en-US" sz="2400" dirty="0">
                <a:latin typeface="Times New Roman" panose="02020603050405020304" pitchFamily="18" charset="0"/>
                <a:cs typeface="Times New Roman" panose="02020603050405020304" pitchFamily="18" charset="0"/>
                <a:sym typeface="Wingdings" panose="05000000000000000000" pitchFamily="2" charset="2"/>
              </a:rPr>
              <a:t>是一产生式，则把</a:t>
            </a:r>
            <a:r>
              <a:rPr kumimoji="0" lang="en-US" altLang="zh-CN" sz="2400" dirty="0">
                <a:latin typeface="Times New Roman" panose="02020603050405020304" pitchFamily="18" charset="0"/>
                <a:cs typeface="Times New Roman" panose="02020603050405020304" pitchFamily="18" charset="0"/>
                <a:sym typeface="Wingdings" panose="05000000000000000000" pitchFamily="2" charset="2"/>
              </a:rPr>
              <a:t>FIRST(β)</a:t>
            </a:r>
            <a:r>
              <a:rPr kumimoji="0" lang="zh-CN" altLang="en-US" sz="2400" dirty="0">
                <a:latin typeface="Times New Roman" panose="02020603050405020304" pitchFamily="18" charset="0"/>
                <a:cs typeface="Times New Roman" panose="02020603050405020304" pitchFamily="18" charset="0"/>
                <a:sym typeface="Wingdings" panose="05000000000000000000" pitchFamily="2" charset="2"/>
              </a:rPr>
              <a:t>的非空元素加入到</a:t>
            </a:r>
            <a:r>
              <a:rPr kumimoji="0" lang="en-US" altLang="zh-CN" sz="2400" dirty="0">
                <a:latin typeface="Times New Roman" panose="02020603050405020304" pitchFamily="18" charset="0"/>
                <a:cs typeface="Times New Roman" panose="02020603050405020304" pitchFamily="18" charset="0"/>
                <a:sym typeface="Wingdings" panose="05000000000000000000" pitchFamily="2" charset="2"/>
              </a:rPr>
              <a:t>FOLLOW(B)</a:t>
            </a:r>
            <a:r>
              <a:rPr kumimoji="0" lang="zh-CN" altLang="en-US" sz="2400" dirty="0">
                <a:latin typeface="Times New Roman" panose="02020603050405020304" pitchFamily="18" charset="0"/>
                <a:cs typeface="Times New Roman" panose="02020603050405020304" pitchFamily="18" charset="0"/>
                <a:sym typeface="Wingdings" panose="05000000000000000000" pitchFamily="2" charset="2"/>
              </a:rPr>
              <a:t>中。</a:t>
            </a:r>
            <a:endParaRPr kumimoji="0" lang="en-US" altLang="zh-CN" sz="2400" dirty="0">
              <a:latin typeface="Times New Roman" panose="02020603050405020304" pitchFamily="18" charset="0"/>
              <a:cs typeface="Times New Roman" panose="02020603050405020304" pitchFamily="18" charset="0"/>
              <a:sym typeface="Wingdings" panose="05000000000000000000" pitchFamily="2" charset="2"/>
            </a:endParaRPr>
          </a:p>
          <a:p>
            <a:pPr lvl="1" indent="-227330" eaLnBrk="1" hangingPunct="1">
              <a:lnSpc>
                <a:spcPct val="135000"/>
              </a:lnSpc>
              <a:spcAft>
                <a:spcPct val="25000"/>
              </a:spcAft>
              <a:buFont typeface="Wingdings" panose="05000000000000000000" pitchFamily="2" charset="2"/>
              <a:buNone/>
            </a:pPr>
            <a:r>
              <a:rPr kumimoji="0" lang="zh-CN" altLang="en-US" sz="2400" dirty="0">
                <a:latin typeface="Times New Roman" panose="02020603050405020304" pitchFamily="18" charset="0"/>
                <a:cs typeface="Times New Roman" panose="02020603050405020304" pitchFamily="18" charset="0"/>
                <a:sym typeface="Wingdings" panose="05000000000000000000" pitchFamily="2" charset="2"/>
              </a:rPr>
              <a:t>    如果</a:t>
            </a:r>
            <a:r>
              <a:rPr kumimoji="0" lang="en-US" altLang="zh-CN" sz="2400" dirty="0">
                <a:latin typeface="Times New Roman" panose="02020603050405020304" pitchFamily="18" charset="0"/>
                <a:cs typeface="Times New Roman" panose="02020603050405020304" pitchFamily="18" charset="0"/>
                <a:sym typeface="Wingdings" panose="05000000000000000000" pitchFamily="2" charset="2"/>
              </a:rPr>
              <a:t>β </a:t>
            </a:r>
            <a:r>
              <a:rPr kumimoji="0"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kumimoji="0" lang="en-US" altLang="zh-CN" sz="2400" baseline="30000" dirty="0">
                <a:latin typeface="Times New Roman" panose="02020603050405020304" pitchFamily="18" charset="0"/>
                <a:cs typeface="Times New Roman" panose="02020603050405020304" pitchFamily="18" charset="0"/>
                <a:sym typeface="Symbol" panose="05050102010706020507" pitchFamily="18" charset="2"/>
              </a:rPr>
              <a:t>*</a:t>
            </a:r>
            <a:r>
              <a:rPr kumimoji="0" lang="en-US" altLang="zh-CN" sz="2400" dirty="0">
                <a:latin typeface="Times New Roman" panose="02020603050405020304" pitchFamily="18" charset="0"/>
                <a:cs typeface="Times New Roman" panose="02020603050405020304" pitchFamily="18" charset="0"/>
                <a:sym typeface="Symbol" panose="05050102010706020507" pitchFamily="18" charset="2"/>
              </a:rPr>
              <a:t> ε</a:t>
            </a:r>
            <a:r>
              <a:rPr kumimoji="0" lang="zh-CN" altLang="en-US" sz="2400" dirty="0">
                <a:latin typeface="Times New Roman" panose="02020603050405020304" pitchFamily="18" charset="0"/>
                <a:cs typeface="Times New Roman" panose="02020603050405020304" pitchFamily="18" charset="0"/>
                <a:sym typeface="Symbol" panose="05050102010706020507" pitchFamily="18" charset="2"/>
              </a:rPr>
              <a:t>，即有：</a:t>
            </a:r>
            <a:r>
              <a:rPr kumimoji="0" lang="en-US" altLang="zh-CN" sz="2400" dirty="0">
                <a:latin typeface="Times New Roman" panose="02020603050405020304" pitchFamily="18" charset="0"/>
                <a:cs typeface="Times New Roman" panose="02020603050405020304" pitchFamily="18" charset="0"/>
              </a:rPr>
              <a:t> A </a:t>
            </a:r>
            <a:r>
              <a:rPr kumimoji="0" lang="en-US" altLang="zh-CN" sz="2400" dirty="0">
                <a:latin typeface="Times New Roman" panose="02020603050405020304" pitchFamily="18" charset="0"/>
                <a:cs typeface="Times New Roman" panose="02020603050405020304" pitchFamily="18" charset="0"/>
                <a:sym typeface="Wingdings" panose="05000000000000000000" pitchFamily="2" charset="2"/>
              </a:rPr>
              <a:t>αB</a:t>
            </a:r>
            <a:endParaRPr kumimoji="0" lang="en-US" altLang="zh-CN" sz="2400" dirty="0">
              <a:latin typeface="Times New Roman" panose="02020603050405020304" pitchFamily="18" charset="0"/>
              <a:cs typeface="Times New Roman" panose="02020603050405020304" pitchFamily="18" charset="0"/>
              <a:sym typeface="Wingdings" panose="05000000000000000000" pitchFamily="2" charset="2"/>
            </a:endParaRPr>
          </a:p>
          <a:p>
            <a:pPr lvl="1" indent="-227330" eaLnBrk="1" hangingPunct="1">
              <a:lnSpc>
                <a:spcPct val="135000"/>
              </a:lnSpc>
              <a:spcAft>
                <a:spcPct val="25000"/>
              </a:spcAft>
              <a:buFont typeface="Wingdings" panose="05000000000000000000" pitchFamily="2" charset="2"/>
              <a:buNone/>
            </a:pPr>
            <a:r>
              <a:rPr kumimoji="0" lang="en-US" altLang="zh-CN" sz="2400" dirty="0">
                <a:latin typeface="Times New Roman" panose="02020603050405020304" pitchFamily="18" charset="0"/>
                <a:cs typeface="Times New Roman" panose="02020603050405020304" pitchFamily="18" charset="0"/>
                <a:sym typeface="Wingdings" panose="05000000000000000000" pitchFamily="2" charset="2"/>
              </a:rPr>
              <a:t>    </a:t>
            </a:r>
            <a:r>
              <a:rPr kumimoji="0" lang="zh-CN" altLang="en-US" sz="2400" dirty="0">
                <a:latin typeface="Times New Roman" panose="02020603050405020304" pitchFamily="18" charset="0"/>
                <a:cs typeface="Times New Roman" panose="02020603050405020304" pitchFamily="18" charset="0"/>
                <a:sym typeface="Symbol" panose="05050102010706020507" pitchFamily="18" charset="2"/>
              </a:rPr>
              <a:t>则把</a:t>
            </a:r>
            <a:r>
              <a:rPr kumimoji="0" lang="en-US" altLang="zh-CN" sz="2400" dirty="0">
                <a:latin typeface="Times New Roman" panose="02020603050405020304" pitchFamily="18" charset="0"/>
                <a:cs typeface="Times New Roman" panose="02020603050405020304" pitchFamily="18" charset="0"/>
                <a:sym typeface="Symbol" panose="05050102010706020507" pitchFamily="18" charset="2"/>
              </a:rPr>
              <a:t>FOLLOW(A)</a:t>
            </a:r>
            <a:r>
              <a:rPr kumimoji="0" lang="zh-CN" altLang="en-US" sz="2400" dirty="0">
                <a:latin typeface="Times New Roman" panose="02020603050405020304" pitchFamily="18" charset="0"/>
                <a:cs typeface="Times New Roman" panose="02020603050405020304" pitchFamily="18" charset="0"/>
                <a:sym typeface="Symbol" panose="05050102010706020507" pitchFamily="18" charset="2"/>
              </a:rPr>
              <a:t>也加入到</a:t>
            </a:r>
            <a:r>
              <a:rPr kumimoji="0" lang="en-US" altLang="zh-CN" sz="2400" dirty="0">
                <a:latin typeface="Times New Roman" panose="02020603050405020304" pitchFamily="18" charset="0"/>
                <a:cs typeface="Times New Roman" panose="02020603050405020304" pitchFamily="18" charset="0"/>
                <a:sym typeface="Symbol" panose="05050102010706020507" pitchFamily="18" charset="2"/>
              </a:rPr>
              <a:t>FOLLOW(B)</a:t>
            </a:r>
            <a:r>
              <a:rPr kumimoji="0" lang="zh-CN" altLang="en-US" sz="2400" dirty="0">
                <a:latin typeface="Times New Roman" panose="02020603050405020304" pitchFamily="18" charset="0"/>
                <a:cs typeface="Times New Roman" panose="02020603050405020304" pitchFamily="18" charset="0"/>
                <a:sym typeface="Symbol" panose="05050102010706020507" pitchFamily="18" charset="2"/>
              </a:rPr>
              <a:t>中</a:t>
            </a:r>
            <a:endParaRPr kumimoji="0" lang="zh-CN" altLang="en-US" sz="2400" dirty="0">
              <a:latin typeface="Times New Roman" panose="02020603050405020304" pitchFamily="18" charset="0"/>
              <a:cs typeface="Times New Roman" panose="02020603050405020304" pitchFamily="18" charset="0"/>
              <a:sym typeface="Wingdings" panose="05000000000000000000" pitchFamily="2" charset="2"/>
            </a:endParaRPr>
          </a:p>
          <a:p>
            <a:pPr lvl="1" indent="50800" eaLnBrk="1" hangingPunct="1">
              <a:lnSpc>
                <a:spcPct val="135000"/>
              </a:lnSpc>
              <a:spcAft>
                <a:spcPct val="25000"/>
              </a:spcAft>
              <a:buFont typeface="Wingdings" panose="05000000000000000000" pitchFamily="2" charset="2"/>
              <a:buNone/>
            </a:pPr>
            <a:r>
              <a:rPr kumimoji="0" lang="en-US" altLang="zh-CN" sz="2400" dirty="0">
                <a:latin typeface="Times New Roman" panose="02020603050405020304" pitchFamily="18" charset="0"/>
                <a:cs typeface="Times New Roman" panose="02020603050405020304" pitchFamily="18" charset="0"/>
                <a:sym typeface="Wingdings" panose="05000000000000000000" pitchFamily="2" charset="2"/>
              </a:rPr>
              <a:t>(3) </a:t>
            </a:r>
            <a:r>
              <a:rPr kumimoji="0" lang="zh-CN" altLang="en-US" sz="2400" dirty="0">
                <a:latin typeface="Times New Roman" panose="02020603050405020304" pitchFamily="18" charset="0"/>
                <a:cs typeface="Times New Roman" panose="02020603050405020304" pitchFamily="18" charset="0"/>
                <a:sym typeface="Wingdings" panose="05000000000000000000" pitchFamily="2" charset="2"/>
              </a:rPr>
              <a:t>反复使用</a:t>
            </a:r>
            <a:r>
              <a:rPr kumimoji="0" lang="en-US" altLang="zh-CN" sz="2400" dirty="0">
                <a:latin typeface="Times New Roman" panose="02020603050405020304" pitchFamily="18" charset="0"/>
                <a:cs typeface="Times New Roman" panose="02020603050405020304" pitchFamily="18" charset="0"/>
                <a:sym typeface="Wingdings" panose="05000000000000000000" pitchFamily="2" charset="2"/>
              </a:rPr>
              <a:t>(2)</a:t>
            </a:r>
            <a:r>
              <a:rPr kumimoji="0" lang="zh-CN" altLang="en-US" sz="2400" dirty="0">
                <a:latin typeface="Times New Roman" panose="02020603050405020304" pitchFamily="18" charset="0"/>
                <a:cs typeface="Times New Roman" panose="02020603050405020304" pitchFamily="18" charset="0"/>
                <a:sym typeface="Wingdings" panose="05000000000000000000" pitchFamily="2" charset="2"/>
              </a:rPr>
              <a:t>，直到每个</a:t>
            </a:r>
            <a:r>
              <a:rPr kumimoji="0" lang="en-US" altLang="zh-CN" sz="2400" dirty="0">
                <a:latin typeface="Times New Roman" panose="02020603050405020304" pitchFamily="18" charset="0"/>
                <a:cs typeface="Times New Roman" panose="02020603050405020304" pitchFamily="18" charset="0"/>
                <a:sym typeface="Wingdings" panose="05000000000000000000" pitchFamily="2" charset="2"/>
              </a:rPr>
              <a:t>V</a:t>
            </a:r>
            <a:r>
              <a:rPr kumimoji="0" lang="en-US" altLang="zh-CN" sz="2400" baseline="-25000" dirty="0">
                <a:latin typeface="Times New Roman" panose="02020603050405020304" pitchFamily="18" charset="0"/>
                <a:cs typeface="Times New Roman" panose="02020603050405020304" pitchFamily="18" charset="0"/>
                <a:sym typeface="Wingdings" panose="05000000000000000000" pitchFamily="2" charset="2"/>
              </a:rPr>
              <a:t>N</a:t>
            </a:r>
            <a:r>
              <a:rPr kumimoji="0" lang="zh-CN" altLang="en-US" sz="2400" dirty="0">
                <a:latin typeface="Times New Roman" panose="02020603050405020304" pitchFamily="18" charset="0"/>
                <a:cs typeface="Times New Roman" panose="02020603050405020304" pitchFamily="18" charset="0"/>
                <a:sym typeface="Wingdings" panose="05000000000000000000" pitchFamily="2" charset="2"/>
              </a:rPr>
              <a:t>的</a:t>
            </a:r>
            <a:r>
              <a:rPr kumimoji="0" lang="en-US" altLang="zh-CN" sz="2400" dirty="0">
                <a:latin typeface="Times New Roman" panose="02020603050405020304" pitchFamily="18" charset="0"/>
                <a:cs typeface="Times New Roman" panose="02020603050405020304" pitchFamily="18" charset="0"/>
                <a:sym typeface="Wingdings" panose="05000000000000000000" pitchFamily="2" charset="2"/>
              </a:rPr>
              <a:t>FOLLOW</a:t>
            </a:r>
            <a:r>
              <a:rPr kumimoji="0" lang="zh-CN" altLang="en-US" sz="2400" dirty="0">
                <a:latin typeface="Times New Roman" panose="02020603050405020304" pitchFamily="18" charset="0"/>
                <a:cs typeface="Times New Roman" panose="02020603050405020304" pitchFamily="18" charset="0"/>
                <a:sym typeface="Wingdings" panose="05000000000000000000" pitchFamily="2" charset="2"/>
              </a:rPr>
              <a:t>集不再增大为止。</a:t>
            </a:r>
            <a:endParaRPr kumimoji="0" lang="en-US" altLang="zh-CN" sz="2400" dirty="0">
              <a:latin typeface="Times New Roman" panose="02020603050405020304" pitchFamily="18" charset="0"/>
              <a:cs typeface="Times New Roman" panose="02020603050405020304" pitchFamily="18" charset="0"/>
              <a:sym typeface="Wingdings" panose="05000000000000000000" pitchFamily="2" charset="2"/>
            </a:endParaRPr>
          </a:p>
          <a:p>
            <a:pPr marL="720725" lvl="1" indent="-186055" eaLnBrk="1" hangingPunct="1">
              <a:lnSpc>
                <a:spcPct val="135000"/>
              </a:lnSpc>
              <a:spcAft>
                <a:spcPct val="25000"/>
              </a:spcAft>
              <a:buFont typeface="Wingdings" panose="05000000000000000000" pitchFamily="2" charset="2"/>
              <a:buNone/>
            </a:pPr>
            <a:r>
              <a:rPr kumimoji="0" lang="zh-CN" altLang="en-US" sz="2400" dirty="0">
                <a:latin typeface="Times New Roman" panose="02020603050405020304" pitchFamily="18" charset="0"/>
                <a:cs typeface="Times New Roman" panose="02020603050405020304" pitchFamily="18" charset="0"/>
                <a:sym typeface="Wingdings" panose="05000000000000000000" pitchFamily="2" charset="2"/>
              </a:rPr>
              <a:t>（</a:t>
            </a:r>
            <a:r>
              <a:rPr kumimoji="0" lang="zh-CN" altLang="en-US" sz="2400" dirty="0">
                <a:latin typeface="Times New Roman" panose="02020603050405020304" pitchFamily="18" charset="0"/>
                <a:cs typeface="Times New Roman" panose="02020603050405020304" pitchFamily="18" charset="0"/>
                <a:sym typeface="Wingdings" panose="05000000000000000000" pitchFamily="2" charset="2"/>
                <a:hlinkClick r:id="rId1" action="ppaction://hlinksldjump"/>
              </a:rPr>
              <a:t>见</a:t>
            </a:r>
            <a:r>
              <a:rPr kumimoji="0" lang="zh-CN" altLang="en-US" sz="2400" dirty="0">
                <a:latin typeface="Times New Roman" panose="02020603050405020304" pitchFamily="18" charset="0"/>
                <a:cs typeface="Times New Roman" panose="02020603050405020304" pitchFamily="18" charset="0"/>
                <a:sym typeface="Wingdings" panose="05000000000000000000" pitchFamily="2" charset="2"/>
              </a:rPr>
              <a:t>例题）</a:t>
            </a:r>
            <a:endParaRPr kumimoji="0" lang="zh-CN" altLang="en-US" sz="2400" dirty="0">
              <a:latin typeface="Times New Roman" panose="02020603050405020304" pitchFamily="18" charset="0"/>
              <a:cs typeface="Times New Roman" panose="02020603050405020304" pitchFamily="18" charset="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fade">
                                      <p:cBhvr>
                                        <p:cTn id="7" dur="500"/>
                                        <p:tgtEl>
                                          <p:spTgt spid="54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3B67B997-01F7-4E2B-8EFC-25B920B3CCAE}"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557059" name="Rectangle 3"/>
          <p:cNvSpPr>
            <a:spLocks noChangeArrowheads="1"/>
          </p:cNvSpPr>
          <p:nvPr/>
        </p:nvSpPr>
        <p:spPr bwMode="auto">
          <a:xfrm>
            <a:off x="571500" y="500063"/>
            <a:ext cx="8215313"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lnSpc>
                <a:spcPct val="135000"/>
              </a:lnSpc>
              <a:buFont typeface="Wingdings" panose="05000000000000000000" pitchFamily="2" charset="2"/>
              <a:buNone/>
            </a:pPr>
            <a:r>
              <a:rPr kumimoji="0" lang="en-US" altLang="zh-CN" sz="2400" dirty="0">
                <a:solidFill>
                  <a:srgbClr val="003399"/>
                </a:solidFill>
                <a:latin typeface="Times New Roman" panose="02020603050405020304" pitchFamily="18" charset="0"/>
              </a:rPr>
              <a:t>  </a:t>
            </a:r>
            <a:r>
              <a:rPr kumimoji="0" lang="en-US" altLang="zh-CN" sz="2400" dirty="0">
                <a:latin typeface="Times New Roman" panose="02020603050405020304" pitchFamily="18" charset="0"/>
              </a:rPr>
              <a:t>LL(1)</a:t>
            </a:r>
            <a:r>
              <a:rPr kumimoji="0" lang="zh-CN" altLang="en-US" sz="2400" dirty="0">
                <a:latin typeface="Times New Roman" panose="02020603050405020304" pitchFamily="18" charset="0"/>
              </a:rPr>
              <a:t>条件：</a:t>
            </a:r>
            <a:endParaRPr kumimoji="0" lang="en-US" altLang="zh-CN" sz="2400" dirty="0">
              <a:latin typeface="Times New Roman" panose="02020603050405020304" pitchFamily="18" charset="0"/>
            </a:endParaRPr>
          </a:p>
          <a:p>
            <a:pPr eaLnBrk="1" hangingPunct="1">
              <a:lnSpc>
                <a:spcPct val="130000"/>
              </a:lnSpc>
              <a:buFont typeface="Wingdings" panose="05000000000000000000" pitchFamily="2" charset="2"/>
              <a:buNone/>
            </a:pPr>
            <a:r>
              <a:rPr lang="zh-CN" altLang="en-US" dirty="0">
                <a:latin typeface="Times New Roman" panose="02020603050405020304" pitchFamily="18" charset="0"/>
              </a:rPr>
              <a:t>       </a:t>
            </a:r>
            <a:r>
              <a:rPr lang="zh-CN" altLang="en-US" sz="2400" dirty="0">
                <a:latin typeface="Times New Roman" panose="02020603050405020304" pitchFamily="18" charset="0"/>
              </a:rPr>
              <a:t>一个上下文无关文法</a:t>
            </a:r>
            <a:r>
              <a:rPr lang="en-US" altLang="zh-CN" sz="2400" dirty="0">
                <a:latin typeface="Times New Roman" panose="02020603050405020304" pitchFamily="18" charset="0"/>
              </a:rPr>
              <a:t>CFG=(V, T, P, S)</a:t>
            </a:r>
            <a:r>
              <a:rPr lang="zh-CN" altLang="en-US" sz="2400" dirty="0">
                <a:latin typeface="Times New Roman" panose="02020603050405020304" pitchFamily="18" charset="0"/>
              </a:rPr>
              <a:t>，</a:t>
            </a:r>
            <a:r>
              <a:rPr kumimoji="0" lang="zh-CN" altLang="en-US" sz="2400" dirty="0">
                <a:latin typeface="Times New Roman" panose="02020603050405020304" pitchFamily="18" charset="0"/>
              </a:rPr>
              <a:t>对所有</a:t>
            </a:r>
            <a:r>
              <a:rPr kumimoji="0" lang="en-US" altLang="zh-CN" sz="2400" dirty="0">
                <a:latin typeface="Times New Roman" panose="02020603050405020304" pitchFamily="18" charset="0"/>
              </a:rPr>
              <a:t>A</a:t>
            </a:r>
            <a:r>
              <a:rPr lang="en-US" altLang="zh-CN" sz="2400" dirty="0"/>
              <a:t> ∈</a:t>
            </a:r>
            <a:r>
              <a:rPr kumimoji="0" lang="en-US" altLang="zh-CN" sz="2400" dirty="0">
                <a:latin typeface="Times New Roman" panose="02020603050405020304" pitchFamily="18" charset="0"/>
              </a:rPr>
              <a:t>V,</a:t>
            </a:r>
            <a:endParaRPr kumimoji="0" lang="en-US" altLang="zh-CN" sz="2400" dirty="0">
              <a:latin typeface="Times New Roman" panose="02020603050405020304" pitchFamily="18" charset="0"/>
            </a:endParaRPr>
          </a:p>
          <a:p>
            <a:pPr eaLnBrk="1" hangingPunct="1">
              <a:lnSpc>
                <a:spcPct val="130000"/>
              </a:lnSpc>
              <a:buFont typeface="Wingdings" panose="05000000000000000000" pitchFamily="2" charset="2"/>
              <a:buNone/>
            </a:pPr>
            <a:r>
              <a:rPr kumimoji="0" lang="zh-CN" altLang="en-US" sz="2400" dirty="0">
                <a:latin typeface="Times New Roman" panose="02020603050405020304" pitchFamily="18" charset="0"/>
              </a:rPr>
              <a:t>若有</a:t>
            </a:r>
            <a:r>
              <a:rPr kumimoji="0" lang="en-US" altLang="zh-CN" sz="2400" dirty="0">
                <a:latin typeface="Times New Roman" panose="02020603050405020304" pitchFamily="18" charset="0"/>
                <a:sym typeface="Wingdings" panose="05000000000000000000" pitchFamily="2" charset="2"/>
              </a:rPr>
              <a:t>A α</a:t>
            </a:r>
            <a:r>
              <a:rPr kumimoji="0" lang="en-US" altLang="zh-CN" sz="2400" baseline="-25000" dirty="0">
                <a:latin typeface="Times New Roman" panose="02020603050405020304" pitchFamily="18" charset="0"/>
                <a:sym typeface="Wingdings" panose="05000000000000000000" pitchFamily="2" charset="2"/>
              </a:rPr>
              <a:t>1 </a:t>
            </a:r>
            <a:r>
              <a:rPr kumimoji="0" lang="en-US" altLang="zh-CN" sz="2400" dirty="0">
                <a:latin typeface="Times New Roman" panose="02020603050405020304" pitchFamily="18" charset="0"/>
                <a:sym typeface="Wingdings" panose="05000000000000000000" pitchFamily="2" charset="2"/>
              </a:rPr>
              <a:t>| α</a:t>
            </a:r>
            <a:r>
              <a:rPr kumimoji="0" lang="en-US" altLang="zh-CN" sz="2400" baseline="-25000" dirty="0">
                <a:latin typeface="Times New Roman" panose="02020603050405020304" pitchFamily="18" charset="0"/>
                <a:sym typeface="Wingdings" panose="05000000000000000000" pitchFamily="2" charset="2"/>
              </a:rPr>
              <a:t>2 </a:t>
            </a:r>
            <a:r>
              <a:rPr kumimoji="0" lang="en-US" altLang="zh-CN" sz="2400" dirty="0">
                <a:latin typeface="Times New Roman" panose="02020603050405020304" pitchFamily="18" charset="0"/>
                <a:sym typeface="Wingdings" panose="05000000000000000000" pitchFamily="2" charset="2"/>
              </a:rPr>
              <a:t>| …| α</a:t>
            </a:r>
            <a:r>
              <a:rPr kumimoji="0" lang="en-US" altLang="zh-CN" sz="2400" baseline="-25000" dirty="0">
                <a:latin typeface="Times New Roman" panose="02020603050405020304" pitchFamily="18" charset="0"/>
                <a:sym typeface="Wingdings" panose="05000000000000000000" pitchFamily="2" charset="2"/>
              </a:rPr>
              <a:t>n</a:t>
            </a:r>
            <a:r>
              <a:rPr kumimoji="0" lang="zh-CN" altLang="en-US" sz="2400" dirty="0">
                <a:latin typeface="Times New Roman" panose="02020603050405020304" pitchFamily="18" charset="0"/>
                <a:sym typeface="Wingdings" panose="05000000000000000000" pitchFamily="2" charset="2"/>
              </a:rPr>
              <a:t>，则：</a:t>
            </a:r>
            <a:endParaRPr kumimoji="0" lang="en-US" altLang="zh-CN" sz="2400" dirty="0">
              <a:latin typeface="Times New Roman" panose="02020603050405020304" pitchFamily="18" charset="0"/>
              <a:sym typeface="Wingdings" panose="05000000000000000000" pitchFamily="2" charset="2"/>
            </a:endParaRPr>
          </a:p>
          <a:p>
            <a:pPr eaLnBrk="1" hangingPunct="1">
              <a:lnSpc>
                <a:spcPct val="130000"/>
              </a:lnSpc>
              <a:buFont typeface="Wingdings" panose="05000000000000000000" pitchFamily="2" charset="2"/>
              <a:buNone/>
            </a:pPr>
            <a:r>
              <a:rPr kumimoji="0" lang="zh-CN" altLang="en-US" sz="2400" dirty="0">
                <a:latin typeface="Times New Roman" panose="02020603050405020304" pitchFamily="18" charset="0"/>
                <a:sym typeface="Wingdings" panose="05000000000000000000" pitchFamily="2" charset="2"/>
              </a:rPr>
              <a:t>        </a:t>
            </a:r>
            <a:r>
              <a:rPr kumimoji="0" lang="en-US" altLang="zh-CN" sz="2400" dirty="0">
                <a:latin typeface="Times New Roman" panose="02020603050405020304" pitchFamily="18" charset="0"/>
                <a:sym typeface="Wingdings" panose="05000000000000000000" pitchFamily="2" charset="2"/>
              </a:rPr>
              <a:t>select(A α</a:t>
            </a:r>
            <a:r>
              <a:rPr kumimoji="0" lang="en-US" altLang="zh-CN" sz="2400" baseline="-25000" dirty="0" err="1">
                <a:latin typeface="Times New Roman" panose="02020603050405020304" pitchFamily="18" charset="0"/>
                <a:sym typeface="Wingdings" panose="05000000000000000000" pitchFamily="2" charset="2"/>
              </a:rPr>
              <a:t>i</a:t>
            </a:r>
            <a:r>
              <a:rPr kumimoji="0" lang="en-US" altLang="zh-CN" sz="2400" dirty="0">
                <a:latin typeface="Times New Roman" panose="02020603050405020304" pitchFamily="18" charset="0"/>
                <a:sym typeface="Wingdings" panose="05000000000000000000" pitchFamily="2" charset="2"/>
              </a:rPr>
              <a:t>) </a:t>
            </a:r>
            <a:r>
              <a:rPr kumimoji="0" lang="zh-CN" altLang="en-US" sz="2400" dirty="0">
                <a:latin typeface="Times New Roman" panose="02020603050405020304" pitchFamily="18" charset="0"/>
                <a:sym typeface="Wingdings" panose="05000000000000000000" pitchFamily="2" charset="2"/>
              </a:rPr>
              <a:t>∩ </a:t>
            </a:r>
            <a:r>
              <a:rPr kumimoji="0" lang="en-US" altLang="zh-CN" sz="2400" dirty="0">
                <a:latin typeface="Times New Roman" panose="02020603050405020304" pitchFamily="18" charset="0"/>
                <a:sym typeface="Wingdings" panose="05000000000000000000" pitchFamily="2" charset="2"/>
              </a:rPr>
              <a:t>select(A α</a:t>
            </a:r>
            <a:r>
              <a:rPr kumimoji="0" lang="en-US" altLang="zh-CN" sz="2400" baseline="-25000" dirty="0">
                <a:latin typeface="Times New Roman" panose="02020603050405020304" pitchFamily="18" charset="0"/>
                <a:sym typeface="Wingdings" panose="05000000000000000000" pitchFamily="2" charset="2"/>
              </a:rPr>
              <a:t>j</a:t>
            </a:r>
            <a:r>
              <a:rPr kumimoji="0" lang="en-US" altLang="zh-CN" sz="2400" dirty="0">
                <a:latin typeface="Times New Roman" panose="02020603050405020304" pitchFamily="18" charset="0"/>
                <a:sym typeface="Wingdings" panose="05000000000000000000" pitchFamily="2" charset="2"/>
              </a:rPr>
              <a:t>) =Φ,  </a:t>
            </a:r>
            <a:r>
              <a:rPr kumimoji="0" lang="en-US" altLang="zh-CN" sz="2400" dirty="0" err="1">
                <a:latin typeface="Times New Roman" panose="02020603050405020304" pitchFamily="18" charset="0"/>
                <a:sym typeface="Wingdings" panose="05000000000000000000" pitchFamily="2" charset="2"/>
              </a:rPr>
              <a:t>i≠j</a:t>
            </a:r>
            <a:endParaRPr kumimoji="0" lang="zh-CN" altLang="en-US" sz="2400" dirty="0">
              <a:latin typeface="Times New Roman" panose="02020603050405020304" pitchFamily="18" charset="0"/>
            </a:endParaRPr>
          </a:p>
          <a:p>
            <a:pPr eaLnBrk="1" hangingPunct="1">
              <a:lnSpc>
                <a:spcPct val="130000"/>
              </a:lnSpc>
              <a:buFont typeface="Wingdings" panose="05000000000000000000" pitchFamily="2" charset="2"/>
              <a:buNone/>
            </a:pPr>
            <a:r>
              <a:rPr kumimoji="0" lang="zh-CN" altLang="en-US" sz="2400" dirty="0"/>
              <a:t>	</a:t>
            </a:r>
            <a:endParaRPr kumimoji="0" lang="zh-CN" altLang="en-US" sz="2400" dirty="0"/>
          </a:p>
          <a:p>
            <a:pPr eaLnBrk="1" hangingPunct="1">
              <a:lnSpc>
                <a:spcPct val="130000"/>
              </a:lnSpc>
              <a:buFont typeface="Wingdings" panose="05000000000000000000" pitchFamily="2" charset="2"/>
              <a:buNone/>
            </a:pPr>
            <a:r>
              <a:rPr kumimoji="0" lang="zh-CN" altLang="en-US" sz="2400" dirty="0"/>
              <a:t>        </a:t>
            </a:r>
            <a:endParaRPr kumimoji="0" lang="en-US" altLang="zh-CN" sz="2400" dirty="0">
              <a:solidFill>
                <a:srgbClr val="FF0000"/>
              </a:solidFill>
            </a:endParaRPr>
          </a:p>
        </p:txBody>
      </p:sp>
      <p:sp>
        <p:nvSpPr>
          <p:cNvPr id="6" name="Text Box 4"/>
          <p:cNvSpPr txBox="1">
            <a:spLocks noChangeArrowheads="1"/>
          </p:cNvSpPr>
          <p:nvPr/>
        </p:nvSpPr>
        <p:spPr bwMode="auto">
          <a:xfrm>
            <a:off x="238533" y="3602257"/>
            <a:ext cx="23225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SzTx/>
              <a:buFontTx/>
              <a:buNone/>
            </a:pPr>
            <a:r>
              <a:rPr lang="en-US" altLang="zh-CN" sz="2400" dirty="0">
                <a:latin typeface="Times New Roman" panose="02020603050405020304" pitchFamily="18" charset="0"/>
              </a:rPr>
              <a:t>select( A→α) =</a:t>
            </a:r>
            <a:endParaRPr lang="en-US" altLang="zh-CN" sz="2400" dirty="0">
              <a:latin typeface="Times New Roman" panose="02020603050405020304" pitchFamily="18" charset="0"/>
            </a:endParaRPr>
          </a:p>
        </p:txBody>
      </p:sp>
      <p:sp>
        <p:nvSpPr>
          <p:cNvPr id="7" name="Text Box 5"/>
          <p:cNvSpPr txBox="1">
            <a:spLocks noChangeArrowheads="1"/>
          </p:cNvSpPr>
          <p:nvPr/>
        </p:nvSpPr>
        <p:spPr bwMode="auto">
          <a:xfrm>
            <a:off x="2589213" y="3212976"/>
            <a:ext cx="5545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dirty="0">
                <a:latin typeface="Times New Roman" panose="02020603050405020304" pitchFamily="18" charset="0"/>
              </a:rPr>
              <a:t>First(α)       ,                   </a:t>
            </a:r>
            <a:r>
              <a:rPr lang="zh-CN" altLang="en-US" sz="2400" dirty="0">
                <a:latin typeface="Times New Roman" panose="02020603050405020304" pitchFamily="18" charset="0"/>
              </a:rPr>
              <a:t>当</a:t>
            </a:r>
            <a:r>
              <a:rPr lang="en-US" altLang="zh-CN" sz="2400" dirty="0">
                <a:latin typeface="Times New Roman" panose="02020603050405020304" pitchFamily="18" charset="0"/>
              </a:rPr>
              <a:t>α</a:t>
            </a:r>
            <a:r>
              <a:rPr lang="zh-CN" altLang="en-US" sz="2400" dirty="0">
                <a:latin typeface="Times New Roman" panose="02020603050405020304" pitchFamily="18" charset="0"/>
              </a:rPr>
              <a:t>不能推出</a:t>
            </a:r>
            <a:r>
              <a:rPr lang="en-US" altLang="zh-CN" sz="2400" dirty="0">
                <a:latin typeface="Times New Roman" panose="02020603050405020304" pitchFamily="18" charset="0"/>
              </a:rPr>
              <a:t>ε</a:t>
            </a:r>
            <a:endParaRPr lang="en-US" altLang="zh-CN" sz="2400" dirty="0">
              <a:latin typeface="Times New Roman" panose="02020603050405020304" pitchFamily="18" charset="0"/>
            </a:endParaRPr>
          </a:p>
        </p:txBody>
      </p:sp>
      <p:sp>
        <p:nvSpPr>
          <p:cNvPr id="8" name="Text Box 7"/>
          <p:cNvSpPr txBox="1">
            <a:spLocks noChangeArrowheads="1"/>
          </p:cNvSpPr>
          <p:nvPr/>
        </p:nvSpPr>
        <p:spPr bwMode="auto">
          <a:xfrm>
            <a:off x="2589213" y="3962276"/>
            <a:ext cx="684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dirty="0">
                <a:latin typeface="Times New Roman" panose="02020603050405020304" pitchFamily="18" charset="0"/>
              </a:rPr>
              <a:t>Follow(A) ∪ (First(α) –{ε})     ,  </a:t>
            </a:r>
            <a:r>
              <a:rPr lang="zh-CN" altLang="en-US" sz="2400" dirty="0">
                <a:latin typeface="Times New Roman" panose="02020603050405020304" pitchFamily="18" charset="0"/>
              </a:rPr>
              <a:t>当</a:t>
            </a:r>
            <a:r>
              <a:rPr lang="en-US" altLang="zh-CN" sz="2400" dirty="0">
                <a:latin typeface="Times New Roman" panose="02020603050405020304" pitchFamily="18" charset="0"/>
              </a:rPr>
              <a:t>α</a:t>
            </a:r>
            <a:r>
              <a:rPr kumimoji="0" lang="en-US" altLang="zh-CN" sz="2400" dirty="0">
                <a:sym typeface="Symbol" panose="05050102010706020507" pitchFamily="18" charset="2"/>
              </a:rPr>
              <a:t> </a:t>
            </a:r>
            <a:r>
              <a:rPr kumimoji="0" lang="en-US" altLang="zh-CN" sz="2400" baseline="30000" dirty="0">
                <a:sym typeface="Symbol" panose="05050102010706020507" pitchFamily="18" charset="2"/>
              </a:rPr>
              <a:t>*</a:t>
            </a:r>
            <a:r>
              <a:rPr lang="en-US" altLang="zh-CN" sz="2400" dirty="0">
                <a:latin typeface="Times New Roman" panose="02020603050405020304" pitchFamily="18" charset="0"/>
              </a:rPr>
              <a:t> ε</a:t>
            </a:r>
            <a:endParaRPr lang="en-US" altLang="zh-CN" sz="2400" dirty="0">
              <a:latin typeface="Times New Roman" panose="02020603050405020304" pitchFamily="18" charset="0"/>
            </a:endParaRPr>
          </a:p>
        </p:txBody>
      </p:sp>
      <p:sp>
        <p:nvSpPr>
          <p:cNvPr id="9" name="AutoShape 9"/>
          <p:cNvSpPr/>
          <p:nvPr/>
        </p:nvSpPr>
        <p:spPr bwMode="auto">
          <a:xfrm>
            <a:off x="2357438" y="3475151"/>
            <a:ext cx="231775" cy="719138"/>
          </a:xfrm>
          <a:prstGeom prst="leftBrace">
            <a:avLst>
              <a:gd name="adj1" fmla="val 20856"/>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endParaRPr kumimoji="0" lang="zh-CN"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5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D9A47646-6A77-4283-99BC-844D9EAEC442}"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61443" name="Line 3"/>
          <p:cNvSpPr>
            <a:spLocks noChangeShapeType="1"/>
          </p:cNvSpPr>
          <p:nvPr/>
        </p:nvSpPr>
        <p:spPr bwMode="auto">
          <a:xfrm flipV="1">
            <a:off x="0" y="1052736"/>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24" name="Text Box 4"/>
          <p:cNvSpPr txBox="1">
            <a:spLocks noChangeArrowheads="1"/>
          </p:cNvSpPr>
          <p:nvPr/>
        </p:nvSpPr>
        <p:spPr bwMode="auto">
          <a:xfrm>
            <a:off x="457200" y="1466850"/>
            <a:ext cx="9036050" cy="1570038"/>
          </a:xfrm>
          <a:prstGeom prst="rect">
            <a:avLst/>
          </a:prstGeom>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dirty="0">
                <a:latin typeface="华文细黑" panose="02010600040101010101" pitchFamily="2" charset="-122"/>
                <a:ea typeface="华文细黑" panose="02010600040101010101" pitchFamily="2" charset="-122"/>
              </a:rPr>
              <a:t>例</a:t>
            </a:r>
            <a:r>
              <a:rPr lang="en-US" altLang="zh-CN" dirty="0">
                <a:latin typeface="华文细黑" panose="02010600040101010101" pitchFamily="2" charset="-122"/>
                <a:ea typeface="华文细黑" panose="02010600040101010101" pitchFamily="2" charset="-122"/>
              </a:rPr>
              <a:t>1</a:t>
            </a:r>
            <a:r>
              <a:rPr lang="zh-CN" altLang="en-US" dirty="0">
                <a:ea typeface="华文细黑" panose="02010600040101010101" pitchFamily="2" charset="-122"/>
              </a:rPr>
              <a:t>： 给定文法 </a:t>
            </a:r>
            <a:r>
              <a:rPr lang="en-US" altLang="zh-CN" dirty="0">
                <a:ea typeface="华文细黑" panose="02010600040101010101" pitchFamily="2" charset="-122"/>
              </a:rPr>
              <a:t>S→0S|1S|ε</a:t>
            </a:r>
            <a:r>
              <a:rPr lang="zh-CN" altLang="en-US" dirty="0">
                <a:ea typeface="华文细黑" panose="02010600040101010101" pitchFamily="2" charset="-122"/>
              </a:rPr>
              <a:t>是否为 </a:t>
            </a:r>
            <a:r>
              <a:rPr lang="en-US" altLang="zh-CN" dirty="0">
                <a:solidFill>
                  <a:schemeClr val="tx2"/>
                </a:solidFill>
                <a:ea typeface="华文细黑" panose="02010600040101010101" pitchFamily="2" charset="-122"/>
              </a:rPr>
              <a:t>LL(1) </a:t>
            </a:r>
            <a:r>
              <a:rPr lang="zh-CN" altLang="en-US" dirty="0">
                <a:ea typeface="华文细黑" panose="02010600040101010101" pitchFamily="2" charset="-122"/>
              </a:rPr>
              <a:t>文法？</a:t>
            </a:r>
            <a:endParaRPr lang="zh-CN" altLang="en-US" dirty="0">
              <a:ea typeface="华文细黑" panose="02010600040101010101" pitchFamily="2" charset="-122"/>
            </a:endParaRPr>
          </a:p>
          <a:p>
            <a:pPr eaLnBrk="1" hangingPunct="1">
              <a:defRPr/>
            </a:pPr>
            <a:endParaRPr lang="zh-CN" altLang="en-US" dirty="0">
              <a:latin typeface="华文细黑" panose="02010600040101010101" pitchFamily="2" charset="-122"/>
              <a:ea typeface="华文细黑" panose="02010600040101010101" pitchFamily="2" charset="-122"/>
            </a:endParaRPr>
          </a:p>
          <a:p>
            <a:pPr eaLnBrk="1" hangingPunct="1">
              <a:defRPr/>
            </a:pPr>
            <a:r>
              <a:rPr lang="zh-CN" altLang="en-US" dirty="0">
                <a:latin typeface="华文细黑" panose="02010600040101010101" pitchFamily="2" charset="-122"/>
                <a:ea typeface="华文细黑" panose="02010600040101010101" pitchFamily="2" charset="-122"/>
              </a:rPr>
              <a:t>解：</a:t>
            </a:r>
            <a:endParaRPr lang="zh-CN" altLang="en-US" dirty="0">
              <a:latin typeface="华文细黑" panose="02010600040101010101" pitchFamily="2" charset="-122"/>
              <a:ea typeface="华文细黑" panose="02010600040101010101" pitchFamily="2" charset="-122"/>
            </a:endParaRPr>
          </a:p>
          <a:p>
            <a:pPr indent="457200" eaLnBrk="1" hangingPunct="1">
              <a:defRPr/>
            </a:pPr>
            <a:r>
              <a:rPr lang="zh-CN" altLang="en-US" dirty="0">
                <a:ea typeface="华文细黑" panose="02010600040101010101" pitchFamily="2" charset="-122"/>
              </a:rPr>
              <a:t>      构造</a:t>
            </a:r>
            <a:r>
              <a:rPr lang="en-US" altLang="zh-CN" dirty="0">
                <a:ea typeface="华文细黑" panose="02010600040101010101" pitchFamily="2" charset="-122"/>
              </a:rPr>
              <a:t>LL(1)</a:t>
            </a:r>
            <a:r>
              <a:rPr lang="zh-CN" altLang="en-US" dirty="0">
                <a:ea typeface="华文细黑" panose="02010600040101010101" pitchFamily="2" charset="-122"/>
              </a:rPr>
              <a:t>分析表</a:t>
            </a:r>
            <a:r>
              <a:rPr lang="en-US" altLang="zh-CN" dirty="0">
                <a:ea typeface="华文细黑" panose="02010600040101010101" pitchFamily="2" charset="-122"/>
              </a:rPr>
              <a:t>:    </a:t>
            </a:r>
            <a:endParaRPr lang="en-US" altLang="zh-CN" dirty="0">
              <a:ea typeface="华文细黑" panose="02010600040101010101" pitchFamily="2" charset="-122"/>
              <a:sym typeface="Symbol" panose="05050102010706020507" pitchFamily="18" charset="2"/>
            </a:endParaRPr>
          </a:p>
        </p:txBody>
      </p:sp>
      <p:graphicFrame>
        <p:nvGraphicFramePr>
          <p:cNvPr id="547845" name="Group 5"/>
          <p:cNvGraphicFramePr>
            <a:graphicFrameLocks noGrp="1"/>
          </p:cNvGraphicFramePr>
          <p:nvPr>
            <p:ph idx="1"/>
          </p:nvPr>
        </p:nvGraphicFramePr>
        <p:xfrm>
          <a:off x="1522413" y="3392488"/>
          <a:ext cx="5337175" cy="1125537"/>
        </p:xfrm>
        <a:graphic>
          <a:graphicData uri="http://schemas.openxmlformats.org/drawingml/2006/table">
            <a:tbl>
              <a:tblPr/>
              <a:tblGrid>
                <a:gridCol w="1104900"/>
                <a:gridCol w="1411287"/>
                <a:gridCol w="1487488"/>
                <a:gridCol w="1333500"/>
              </a:tblGrid>
              <a:tr h="555625">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1</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2">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7862" name="Text Box 22"/>
          <p:cNvSpPr txBox="1">
            <a:spLocks noChangeArrowheads="1"/>
          </p:cNvSpPr>
          <p:nvPr/>
        </p:nvSpPr>
        <p:spPr bwMode="auto">
          <a:xfrm>
            <a:off x="684213" y="5132388"/>
            <a:ext cx="7488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zh-CN" altLang="en-US" sz="2400" dirty="0">
                <a:latin typeface="Times New Roman" panose="02020603050405020304" pitchFamily="18" charset="0"/>
              </a:rPr>
              <a:t> 因为表中无多重定义， 所以该文法是 </a:t>
            </a:r>
            <a:r>
              <a:rPr lang="en-US" altLang="zh-CN" sz="2400" dirty="0">
                <a:solidFill>
                  <a:schemeClr val="tx2"/>
                </a:solidFill>
                <a:latin typeface="Times New Roman" panose="02020603050405020304" pitchFamily="18" charset="0"/>
              </a:rPr>
              <a:t>LL(1) </a:t>
            </a:r>
            <a:r>
              <a:rPr lang="zh-CN" altLang="en-US" sz="2400" dirty="0">
                <a:latin typeface="Times New Roman" panose="02020603050405020304" pitchFamily="18" charset="0"/>
              </a:rPr>
              <a:t>文法</a:t>
            </a:r>
            <a:r>
              <a:rPr lang="zh-CN" altLang="en-US" sz="2400" dirty="0">
                <a:latin typeface="华文细黑" panose="02010600040101010101" pitchFamily="2" charset="-122"/>
              </a:rPr>
              <a:t>。 </a:t>
            </a:r>
            <a:endParaRPr lang="zh-CN" altLang="en-US" sz="2400" dirty="0">
              <a:latin typeface="华文细黑" panose="02010600040101010101" pitchFamily="2" charset="-122"/>
            </a:endParaRPr>
          </a:p>
        </p:txBody>
      </p:sp>
      <p:sp>
        <p:nvSpPr>
          <p:cNvPr id="61463" name="Rectangle 24"/>
          <p:cNvSpPr>
            <a:spLocks noGrp="1" noChangeArrowheads="1"/>
          </p:cNvSpPr>
          <p:nvPr>
            <p:ph type="title"/>
          </p:nvPr>
        </p:nvSpPr>
        <p:spPr>
          <a:xfrm>
            <a:off x="457200" y="277813"/>
            <a:ext cx="8218488" cy="774700"/>
          </a:xfrm>
        </p:spPr>
        <p:txBody>
          <a:bodyPr/>
          <a:lstStyle/>
          <a:p>
            <a:pPr eaLnBrk="1" hangingPunct="1"/>
            <a:r>
              <a:rPr lang="en-US" altLang="zh-CN" dirty="0"/>
              <a:t>5.3.2  LL(1)</a:t>
            </a:r>
            <a:r>
              <a:rPr lang="zh-CN" altLang="en-US" dirty="0"/>
              <a:t>文法</a:t>
            </a:r>
            <a:endParaRPr lang="zh-CN" altLang="en-US" dirty="0"/>
          </a:p>
        </p:txBody>
      </p:sp>
      <p:sp>
        <p:nvSpPr>
          <p:cNvPr id="2" name="文本框 1"/>
          <p:cNvSpPr txBox="1">
            <a:spLocks noChangeArrowheads="1"/>
          </p:cNvSpPr>
          <p:nvPr/>
        </p:nvSpPr>
        <p:spPr bwMode="auto">
          <a:xfrm>
            <a:off x="2843213" y="4027488"/>
            <a:ext cx="1074737"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a:t>S→0S</a:t>
            </a:r>
            <a:endParaRPr kumimoji="0" lang="en-US" altLang="zh-CN" sz="2000"/>
          </a:p>
          <a:p>
            <a:pPr algn="ctr">
              <a:spcBef>
                <a:spcPct val="0"/>
              </a:spcBef>
              <a:buClrTx/>
              <a:buSzTx/>
              <a:buFontTx/>
              <a:buNone/>
            </a:pPr>
            <a:endParaRPr kumimoji="0" lang="zh-CN" altLang="en-US" sz="2400" b="0">
              <a:latin typeface="Times New Roman" panose="02020603050405020304" pitchFamily="18" charset="0"/>
            </a:endParaRPr>
          </a:p>
        </p:txBody>
      </p:sp>
      <p:sp>
        <p:nvSpPr>
          <p:cNvPr id="3" name="文本框 2"/>
          <p:cNvSpPr txBox="1">
            <a:spLocks noChangeArrowheads="1"/>
          </p:cNvSpPr>
          <p:nvPr/>
        </p:nvSpPr>
        <p:spPr bwMode="auto">
          <a:xfrm>
            <a:off x="4302125" y="4025900"/>
            <a:ext cx="9271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a:t>S→1S</a:t>
            </a:r>
            <a:endParaRPr kumimoji="0" lang="en-US" altLang="zh-CN" sz="2000"/>
          </a:p>
          <a:p>
            <a:pPr algn="ctr">
              <a:spcBef>
                <a:spcPct val="0"/>
              </a:spcBef>
              <a:buClrTx/>
              <a:buSzTx/>
              <a:buFontTx/>
              <a:buNone/>
            </a:pPr>
            <a:endParaRPr kumimoji="0" lang="zh-CN" altLang="en-US" sz="2400" b="0">
              <a:latin typeface="Times New Roman" panose="02020603050405020304" pitchFamily="18" charset="0"/>
            </a:endParaRPr>
          </a:p>
        </p:txBody>
      </p:sp>
      <p:sp>
        <p:nvSpPr>
          <p:cNvPr id="56346" name="文本框 3"/>
          <p:cNvSpPr txBox="1">
            <a:spLocks noChangeArrowheads="1"/>
          </p:cNvSpPr>
          <p:nvPr/>
        </p:nvSpPr>
        <p:spPr bwMode="auto">
          <a:xfrm>
            <a:off x="5748338" y="4025900"/>
            <a:ext cx="11287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a:t>S→ ε</a:t>
            </a:r>
            <a:endParaRPr kumimoji="0" lang="en-US" altLang="zh-CN" sz="2000"/>
          </a:p>
          <a:p>
            <a:pPr algn="ctr">
              <a:spcBef>
                <a:spcPct val="0"/>
              </a:spcBef>
              <a:buClrTx/>
              <a:buSzTx/>
              <a:buFontTx/>
              <a:buNone/>
            </a:pPr>
            <a:endParaRPr kumimoji="0" lang="zh-CN" altLang="en-US" sz="2400" b="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78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6346"/>
                                        </p:tgtEl>
                                        <p:attrNameLst>
                                          <p:attrName>style.visibility</p:attrName>
                                        </p:attrNameLst>
                                      </p:cBhvr>
                                      <p:to>
                                        <p:strVal val="visible"/>
                                      </p:to>
                                    </p:set>
                                    <p:animEffect transition="in" filter="wipe(left)">
                                      <p:cBhvr>
                                        <p:cTn id="21" dur="500"/>
                                        <p:tgtEl>
                                          <p:spTgt spid="5634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47862"/>
                                        </p:tgtEl>
                                        <p:attrNameLst>
                                          <p:attrName>style.visibility</p:attrName>
                                        </p:attrNameLst>
                                      </p:cBhvr>
                                      <p:to>
                                        <p:strVal val="visible"/>
                                      </p:to>
                                    </p:set>
                                    <p:animEffect transition="in" filter="fade">
                                      <p:cBhvr>
                                        <p:cTn id="26" dur="500"/>
                                        <p:tgtEl>
                                          <p:spTgt spid="547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62" grpId="0"/>
      <p:bldP spid="2" grpId="0"/>
      <p:bldP spid="3" grpId="0"/>
      <p:bldP spid="5634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9F06B700-1F57-4785-8299-EA2D981F1E94}"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62467" name="Line 3"/>
          <p:cNvSpPr>
            <a:spLocks noChangeShapeType="1"/>
          </p:cNvSpPr>
          <p:nvPr/>
        </p:nvSpPr>
        <p:spPr bwMode="auto">
          <a:xfrm flipV="1">
            <a:off x="0" y="1052513"/>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48" name="Text Box 4"/>
          <p:cNvSpPr txBox="1">
            <a:spLocks noChangeArrowheads="1"/>
          </p:cNvSpPr>
          <p:nvPr/>
        </p:nvSpPr>
        <p:spPr bwMode="auto">
          <a:xfrm>
            <a:off x="457200" y="1371600"/>
            <a:ext cx="9036050" cy="1570038"/>
          </a:xfrm>
          <a:prstGeom prst="rect">
            <a:avLst/>
          </a:prstGeom>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dirty="0">
                <a:ea typeface="华文细黑" panose="02010600040101010101" pitchFamily="2" charset="-122"/>
              </a:rPr>
              <a:t>例</a:t>
            </a:r>
            <a:r>
              <a:rPr lang="en-US" altLang="zh-CN" dirty="0">
                <a:ea typeface="华文细黑" panose="02010600040101010101" pitchFamily="2" charset="-122"/>
              </a:rPr>
              <a:t>2</a:t>
            </a:r>
            <a:r>
              <a:rPr lang="zh-CN" altLang="en-US" dirty="0">
                <a:ea typeface="华文细黑" panose="02010600040101010101" pitchFamily="2" charset="-122"/>
              </a:rPr>
              <a:t>： 给定文法 </a:t>
            </a:r>
            <a:r>
              <a:rPr lang="en-US" altLang="zh-CN" dirty="0">
                <a:ea typeface="华文细黑" panose="02010600040101010101" pitchFamily="2" charset="-122"/>
              </a:rPr>
              <a:t>S→0S0| 1S1 |ε</a:t>
            </a:r>
            <a:r>
              <a:rPr lang="zh-CN" altLang="en-US" dirty="0">
                <a:ea typeface="华文细黑" panose="02010600040101010101" pitchFamily="2" charset="-122"/>
              </a:rPr>
              <a:t>是否为 </a:t>
            </a:r>
            <a:r>
              <a:rPr lang="en-US" altLang="zh-CN" dirty="0">
                <a:solidFill>
                  <a:schemeClr val="tx2"/>
                </a:solidFill>
                <a:ea typeface="华文细黑" panose="02010600040101010101" pitchFamily="2" charset="-122"/>
              </a:rPr>
              <a:t>LL(1) </a:t>
            </a:r>
            <a:r>
              <a:rPr lang="zh-CN" altLang="en-US" dirty="0">
                <a:ea typeface="华文细黑" panose="02010600040101010101" pitchFamily="2" charset="-122"/>
              </a:rPr>
              <a:t>文法？</a:t>
            </a:r>
            <a:endParaRPr lang="zh-CN" altLang="en-US" dirty="0">
              <a:ea typeface="华文细黑" panose="02010600040101010101" pitchFamily="2" charset="-122"/>
            </a:endParaRPr>
          </a:p>
          <a:p>
            <a:pPr eaLnBrk="1" hangingPunct="1">
              <a:defRPr/>
            </a:pPr>
            <a:endParaRPr lang="zh-CN" altLang="en-US" dirty="0">
              <a:latin typeface="华文细黑" panose="02010600040101010101" pitchFamily="2" charset="-122"/>
              <a:ea typeface="华文细黑" panose="02010600040101010101" pitchFamily="2" charset="-122"/>
            </a:endParaRPr>
          </a:p>
          <a:p>
            <a:pPr eaLnBrk="1" hangingPunct="1">
              <a:defRPr/>
            </a:pPr>
            <a:r>
              <a:rPr lang="zh-CN" altLang="en-US" dirty="0">
                <a:latin typeface="华文细黑" panose="02010600040101010101" pitchFamily="2" charset="-122"/>
                <a:ea typeface="华文细黑" panose="02010600040101010101" pitchFamily="2" charset="-122"/>
              </a:rPr>
              <a:t>解：</a:t>
            </a:r>
            <a:endParaRPr lang="zh-CN" altLang="en-US" dirty="0">
              <a:latin typeface="华文细黑" panose="02010600040101010101" pitchFamily="2" charset="-122"/>
              <a:ea typeface="华文细黑" panose="02010600040101010101" pitchFamily="2" charset="-122"/>
            </a:endParaRPr>
          </a:p>
          <a:p>
            <a:pPr indent="457200" eaLnBrk="1" hangingPunct="1">
              <a:defRPr/>
            </a:pPr>
            <a:r>
              <a:rPr lang="zh-CN" altLang="en-US" dirty="0">
                <a:latin typeface="华文细黑" panose="02010600040101010101" pitchFamily="2" charset="-122"/>
                <a:ea typeface="华文细黑" panose="02010600040101010101" pitchFamily="2" charset="-122"/>
              </a:rPr>
              <a:t>    </a:t>
            </a:r>
            <a:r>
              <a:rPr lang="zh-CN" altLang="en-US" dirty="0">
                <a:ea typeface="华文细黑" panose="02010600040101010101" pitchFamily="2" charset="-122"/>
              </a:rPr>
              <a:t>构造</a:t>
            </a:r>
            <a:r>
              <a:rPr lang="en-US" altLang="zh-CN" dirty="0">
                <a:ea typeface="华文细黑" panose="02010600040101010101" pitchFamily="2" charset="-122"/>
              </a:rPr>
              <a:t>LL(1)</a:t>
            </a:r>
            <a:r>
              <a:rPr lang="zh-CN" altLang="en-US" dirty="0">
                <a:ea typeface="华文细黑" panose="02010600040101010101" pitchFamily="2" charset="-122"/>
              </a:rPr>
              <a:t>分析表</a:t>
            </a:r>
            <a:r>
              <a:rPr lang="en-US" altLang="zh-CN" dirty="0">
                <a:ea typeface="华文细黑" panose="02010600040101010101" pitchFamily="2" charset="-122"/>
              </a:rPr>
              <a:t>:    </a:t>
            </a:r>
            <a:endParaRPr lang="en-US" altLang="zh-CN" dirty="0">
              <a:ea typeface="华文细黑" panose="02010600040101010101" pitchFamily="2" charset="-122"/>
              <a:sym typeface="Symbol" panose="05050102010706020507" pitchFamily="18" charset="2"/>
            </a:endParaRPr>
          </a:p>
        </p:txBody>
      </p:sp>
      <p:graphicFrame>
        <p:nvGraphicFramePr>
          <p:cNvPr id="548888" name="Group 24"/>
          <p:cNvGraphicFramePr>
            <a:graphicFrameLocks noGrp="1"/>
          </p:cNvGraphicFramePr>
          <p:nvPr>
            <p:ph idx="1"/>
          </p:nvPr>
        </p:nvGraphicFramePr>
        <p:xfrm>
          <a:off x="1476375" y="3290888"/>
          <a:ext cx="5337175" cy="1571625"/>
        </p:xfrm>
        <a:graphic>
          <a:graphicData uri="http://schemas.openxmlformats.org/drawingml/2006/table">
            <a:tbl>
              <a:tblPr/>
              <a:tblGrid>
                <a:gridCol w="914400"/>
                <a:gridCol w="1601788"/>
                <a:gridCol w="1487487"/>
                <a:gridCol w="1333500"/>
              </a:tblGrid>
              <a:tr h="504825">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0</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1</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8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8886" name="Text Box 22"/>
          <p:cNvSpPr txBox="1">
            <a:spLocks noChangeArrowheads="1"/>
          </p:cNvSpPr>
          <p:nvPr/>
        </p:nvSpPr>
        <p:spPr bwMode="auto">
          <a:xfrm>
            <a:off x="827088" y="5327650"/>
            <a:ext cx="806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zh-CN" altLang="en-US" sz="2400" b="0" dirty="0">
                <a:latin typeface="Times New Roman" panose="02020603050405020304" pitchFamily="18" charset="0"/>
              </a:rPr>
              <a:t> </a:t>
            </a:r>
            <a:r>
              <a:rPr lang="zh-CN" altLang="en-US" sz="2400" dirty="0">
                <a:latin typeface="Times New Roman" panose="02020603050405020304" pitchFamily="18" charset="0"/>
              </a:rPr>
              <a:t>因为表中出现多重定义， 所以该文法不是 </a:t>
            </a:r>
            <a:r>
              <a:rPr lang="en-US" altLang="zh-CN" sz="2400" dirty="0">
                <a:latin typeface="Times New Roman" panose="02020603050405020304" pitchFamily="18" charset="0"/>
              </a:rPr>
              <a:t>LL(1) </a:t>
            </a:r>
            <a:r>
              <a:rPr lang="zh-CN" altLang="en-US" sz="2400" dirty="0">
                <a:latin typeface="Times New Roman" panose="02020603050405020304" pitchFamily="18" charset="0"/>
              </a:rPr>
              <a:t>文法。 </a:t>
            </a:r>
            <a:endParaRPr lang="zh-CN" altLang="en-US" sz="2400" dirty="0">
              <a:latin typeface="Times New Roman" panose="02020603050405020304" pitchFamily="18" charset="0"/>
            </a:endParaRPr>
          </a:p>
        </p:txBody>
      </p:sp>
      <p:sp>
        <p:nvSpPr>
          <p:cNvPr id="62487" name="Rectangle 26"/>
          <p:cNvSpPr>
            <a:spLocks noGrp="1" noChangeArrowheads="1"/>
          </p:cNvSpPr>
          <p:nvPr>
            <p:ph type="title"/>
          </p:nvPr>
        </p:nvSpPr>
        <p:spPr>
          <a:xfrm>
            <a:off x="457200" y="277813"/>
            <a:ext cx="8218488" cy="774700"/>
          </a:xfrm>
        </p:spPr>
        <p:txBody>
          <a:bodyPr/>
          <a:lstStyle/>
          <a:p>
            <a:pPr eaLnBrk="1" hangingPunct="1"/>
            <a:r>
              <a:rPr lang="en-US" altLang="zh-CN" dirty="0"/>
              <a:t>5.3.2  LL(1)</a:t>
            </a:r>
            <a:r>
              <a:rPr lang="zh-CN" altLang="en-US" dirty="0"/>
              <a:t>文法</a:t>
            </a:r>
            <a:endParaRPr lang="zh-CN" altLang="en-US" dirty="0"/>
          </a:p>
        </p:txBody>
      </p:sp>
      <p:sp>
        <p:nvSpPr>
          <p:cNvPr id="2" name="文本框 1"/>
          <p:cNvSpPr txBox="1">
            <a:spLocks noChangeArrowheads="1"/>
          </p:cNvSpPr>
          <p:nvPr/>
        </p:nvSpPr>
        <p:spPr bwMode="auto">
          <a:xfrm>
            <a:off x="2627313" y="3922713"/>
            <a:ext cx="1081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buFontTx/>
              <a:buNone/>
            </a:pPr>
            <a:r>
              <a:rPr kumimoji="0" lang="en-US" altLang="zh-CN" sz="2000"/>
              <a:t>S→0S0</a:t>
            </a:r>
            <a:endParaRPr kumimoji="0" lang="en-US" altLang="zh-CN" sz="2000"/>
          </a:p>
        </p:txBody>
      </p:sp>
      <p:sp>
        <p:nvSpPr>
          <p:cNvPr id="57369" name="文本框 2"/>
          <p:cNvSpPr txBox="1">
            <a:spLocks noChangeArrowheads="1"/>
          </p:cNvSpPr>
          <p:nvPr/>
        </p:nvSpPr>
        <p:spPr bwMode="auto">
          <a:xfrm>
            <a:off x="2627313" y="4292600"/>
            <a:ext cx="1152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buFontTx/>
              <a:buNone/>
            </a:pPr>
            <a:r>
              <a:rPr kumimoji="0" lang="en-US" altLang="zh-CN" sz="2000"/>
              <a:t>S→ ε</a:t>
            </a:r>
            <a:endParaRPr kumimoji="0" lang="en-US" altLang="zh-CN" sz="2000"/>
          </a:p>
        </p:txBody>
      </p:sp>
      <p:sp>
        <p:nvSpPr>
          <p:cNvPr id="4" name="文本框 3"/>
          <p:cNvSpPr txBox="1">
            <a:spLocks noChangeArrowheads="1"/>
          </p:cNvSpPr>
          <p:nvPr/>
        </p:nvSpPr>
        <p:spPr bwMode="auto">
          <a:xfrm>
            <a:off x="4249738" y="3930650"/>
            <a:ext cx="10699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a:t>S→1S1</a:t>
            </a:r>
            <a:endParaRPr kumimoji="0" lang="en-US" altLang="zh-CN" sz="2000"/>
          </a:p>
          <a:p>
            <a:pPr algn="ctr">
              <a:spcBef>
                <a:spcPct val="0"/>
              </a:spcBef>
              <a:buClrTx/>
              <a:buSzTx/>
              <a:buFontTx/>
              <a:buNone/>
            </a:pPr>
            <a:endParaRPr kumimoji="0" lang="zh-CN" altLang="en-US" sz="2400" b="0">
              <a:latin typeface="Times New Roman" panose="02020603050405020304" pitchFamily="18" charset="0"/>
            </a:endParaRPr>
          </a:p>
        </p:txBody>
      </p:sp>
      <p:sp>
        <p:nvSpPr>
          <p:cNvPr id="5" name="文本框 4"/>
          <p:cNvSpPr txBox="1">
            <a:spLocks noChangeArrowheads="1"/>
          </p:cNvSpPr>
          <p:nvPr/>
        </p:nvSpPr>
        <p:spPr bwMode="auto">
          <a:xfrm flipH="1">
            <a:off x="4186238" y="4316413"/>
            <a:ext cx="9620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000"/>
              <a:t>S→ ε</a:t>
            </a:r>
            <a:endParaRPr kumimoji="0" lang="en-US" altLang="zh-CN" sz="2000"/>
          </a:p>
          <a:p>
            <a:pPr algn="ctr">
              <a:spcBef>
                <a:spcPct val="0"/>
              </a:spcBef>
              <a:buClrTx/>
              <a:buSzTx/>
              <a:buFontTx/>
              <a:buNone/>
            </a:pPr>
            <a:endParaRPr kumimoji="0" lang="zh-CN" altLang="en-US" sz="2400" b="0">
              <a:latin typeface="Times New Roman" panose="02020603050405020304" pitchFamily="18" charset="0"/>
            </a:endParaRPr>
          </a:p>
        </p:txBody>
      </p:sp>
      <p:sp>
        <p:nvSpPr>
          <p:cNvPr id="57372" name="文本框 5"/>
          <p:cNvSpPr txBox="1">
            <a:spLocks noChangeArrowheads="1"/>
          </p:cNvSpPr>
          <p:nvPr/>
        </p:nvSpPr>
        <p:spPr bwMode="auto">
          <a:xfrm>
            <a:off x="5691188" y="3933825"/>
            <a:ext cx="1112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buFontTx/>
              <a:buNone/>
            </a:pPr>
            <a:r>
              <a:rPr kumimoji="0" lang="en-US" altLang="zh-CN" sz="2000"/>
              <a:t>S→ ε</a:t>
            </a:r>
            <a:endParaRPr kumimoji="0" lang="en-US" altLang="zh-CN"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88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7372"/>
                                        </p:tgtEl>
                                        <p:attrNameLst>
                                          <p:attrName>style.visibility</p:attrName>
                                        </p:attrNameLst>
                                      </p:cBhvr>
                                      <p:to>
                                        <p:strVal val="visible"/>
                                      </p:to>
                                    </p:set>
                                    <p:animEffect transition="in" filter="wipe(left)">
                                      <p:cBhvr>
                                        <p:cTn id="21" dur="500"/>
                                        <p:tgtEl>
                                          <p:spTgt spid="5737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7369"/>
                                        </p:tgtEl>
                                        <p:attrNameLst>
                                          <p:attrName>style.visibility</p:attrName>
                                        </p:attrNameLst>
                                      </p:cBhvr>
                                      <p:to>
                                        <p:strVal val="visible"/>
                                      </p:to>
                                    </p:set>
                                    <p:animEffect transition="in" filter="wipe(left)">
                                      <p:cBhvr>
                                        <p:cTn id="26" dur="500"/>
                                        <p:tgtEl>
                                          <p:spTgt spid="5736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48886"/>
                                        </p:tgtEl>
                                        <p:attrNameLst>
                                          <p:attrName>style.visibility</p:attrName>
                                        </p:attrNameLst>
                                      </p:cBhvr>
                                      <p:to>
                                        <p:strVal val="visible"/>
                                      </p:to>
                                    </p:set>
                                    <p:animEffect transition="in" filter="fade">
                                      <p:cBhvr>
                                        <p:cTn id="36" dur="500"/>
                                        <p:tgtEl>
                                          <p:spTgt spid="548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86" grpId="0"/>
      <p:bldP spid="2" grpId="0"/>
      <p:bldP spid="57369" grpId="0"/>
      <p:bldP spid="4" grpId="0"/>
      <p:bldP spid="5" grpId="0"/>
      <p:bldP spid="5737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8CC8B5E4-C68E-4B43-9A19-49350BB7256B}"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63491" name="Line 3"/>
          <p:cNvSpPr>
            <a:spLocks noChangeShapeType="1"/>
          </p:cNvSpPr>
          <p:nvPr/>
        </p:nvSpPr>
        <p:spPr bwMode="auto">
          <a:xfrm flipV="1">
            <a:off x="0" y="1052736"/>
            <a:ext cx="9144000" cy="0"/>
          </a:xfrm>
          <a:prstGeom prst="line">
            <a:avLst/>
          </a:prstGeom>
          <a:noFill/>
          <a:ln w="7620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9892" name="Text Box 4"/>
          <p:cNvSpPr txBox="1">
            <a:spLocks noChangeArrowheads="1"/>
          </p:cNvSpPr>
          <p:nvPr/>
        </p:nvSpPr>
        <p:spPr bwMode="auto">
          <a:xfrm>
            <a:off x="471488" y="1557338"/>
            <a:ext cx="8348662"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lnSpc>
                <a:spcPct val="110000"/>
              </a:lnSpc>
              <a:spcBef>
                <a:spcPct val="0"/>
              </a:spcBef>
              <a:buClrTx/>
              <a:buSzTx/>
              <a:buFontTx/>
              <a:buNone/>
            </a:pPr>
            <a:r>
              <a:rPr lang="zh-CN" altLang="en-US" sz="2400" dirty="0">
                <a:latin typeface="Times New Roman" panose="02020603050405020304" pitchFamily="18" charset="0"/>
              </a:rPr>
              <a:t>例</a:t>
            </a:r>
            <a:r>
              <a:rPr lang="en-US" altLang="zh-CN" sz="2400" dirty="0">
                <a:latin typeface="Times New Roman" panose="02020603050405020304" pitchFamily="18" charset="0"/>
              </a:rPr>
              <a:t>3:  </a:t>
            </a:r>
            <a:r>
              <a:rPr lang="zh-CN" altLang="en-US" sz="2400" dirty="0">
                <a:latin typeface="Times New Roman" panose="02020603050405020304" pitchFamily="18" charset="0"/>
              </a:rPr>
              <a:t>左递归文法是</a:t>
            </a:r>
            <a:r>
              <a:rPr lang="en-US" altLang="zh-CN" sz="2400" dirty="0">
                <a:latin typeface="Times New Roman" panose="02020603050405020304" pitchFamily="18" charset="0"/>
                <a:cs typeface="Times New Roman" panose="02020603050405020304" pitchFamily="18" charset="0"/>
              </a:rPr>
              <a:t>LL(1)</a:t>
            </a:r>
            <a:r>
              <a:rPr lang="zh-CN" altLang="en-US" sz="2400" dirty="0">
                <a:latin typeface="Times New Roman" panose="02020603050405020304" pitchFamily="18" charset="0"/>
              </a:rPr>
              <a:t>文法吗？</a:t>
            </a:r>
            <a:endParaRPr lang="zh-CN" altLang="en-US" sz="2400" dirty="0">
              <a:latin typeface="Times New Roman" panose="02020603050405020304" pitchFamily="18" charset="0"/>
            </a:endParaRPr>
          </a:p>
          <a:p>
            <a:pPr eaLnBrk="1" hangingPunct="1">
              <a:lnSpc>
                <a:spcPct val="110000"/>
              </a:lnSpc>
              <a:spcBef>
                <a:spcPct val="0"/>
              </a:spcBef>
              <a:buClrTx/>
              <a:buSzTx/>
              <a:buFontTx/>
              <a:buNone/>
            </a:pPr>
            <a:endParaRPr lang="zh-CN" altLang="en-US" sz="2400" dirty="0">
              <a:latin typeface="Times New Roman" panose="02020603050405020304" pitchFamily="18" charset="0"/>
            </a:endParaRPr>
          </a:p>
          <a:p>
            <a:pPr eaLnBrk="1" hangingPunct="1">
              <a:lnSpc>
                <a:spcPct val="110000"/>
              </a:lnSpc>
              <a:spcBef>
                <a:spcPct val="0"/>
              </a:spcBef>
              <a:buClrTx/>
              <a:buSzTx/>
              <a:buFontTx/>
              <a:buNone/>
            </a:pPr>
            <a:r>
              <a:rPr lang="zh-CN" altLang="en-US" sz="2400" dirty="0">
                <a:latin typeface="Times New Roman" panose="02020603050405020304" pitchFamily="18" charset="0"/>
              </a:rPr>
              <a:t>解： 因为左递归文法意味着有隐含的左公共因子，所以左递归文法不是</a:t>
            </a:r>
            <a:r>
              <a:rPr lang="en-US" altLang="zh-CN" sz="2400" dirty="0">
                <a:latin typeface="Times New Roman" panose="02020603050405020304" pitchFamily="18" charset="0"/>
              </a:rPr>
              <a:t>LL(1)</a:t>
            </a:r>
            <a:r>
              <a:rPr lang="zh-CN" altLang="en-US" sz="2400" dirty="0">
                <a:latin typeface="Times New Roman" panose="02020603050405020304" pitchFamily="18" charset="0"/>
              </a:rPr>
              <a:t>文法</a:t>
            </a:r>
            <a:r>
              <a:rPr lang="zh-CN" altLang="en-US" sz="2400" dirty="0">
                <a:latin typeface="Times New Roman" panose="02020603050405020304" pitchFamily="18" charset="0"/>
                <a:hlinkClick r:id="rId1" action="ppaction://hlinksldjump"/>
              </a:rPr>
              <a:t>。</a:t>
            </a:r>
            <a:endParaRPr lang="zh-CN" altLang="en-US" sz="2400" dirty="0">
              <a:latin typeface="Times New Roman" panose="02020603050405020304" pitchFamily="18" charset="0"/>
            </a:endParaRPr>
          </a:p>
          <a:p>
            <a:pPr eaLnBrk="1" hangingPunct="1">
              <a:lnSpc>
                <a:spcPct val="110000"/>
              </a:lnSpc>
              <a:spcBef>
                <a:spcPct val="0"/>
              </a:spcBef>
              <a:buClrTx/>
              <a:buSzTx/>
              <a:buFontTx/>
              <a:buNone/>
            </a:pPr>
            <a:endParaRPr lang="zh-CN" altLang="en-US" sz="2400" dirty="0">
              <a:latin typeface="Times New Roman" panose="02020603050405020304" pitchFamily="18" charset="0"/>
            </a:endParaRPr>
          </a:p>
          <a:p>
            <a:pPr eaLnBrk="1" hangingPunct="1">
              <a:lnSpc>
                <a:spcPct val="110000"/>
              </a:lnSpc>
              <a:spcBef>
                <a:spcPct val="0"/>
              </a:spcBef>
              <a:spcAft>
                <a:spcPts val="1200"/>
              </a:spcAft>
              <a:buClrTx/>
              <a:buSzTx/>
              <a:buFontTx/>
              <a:buNone/>
            </a:pPr>
            <a:r>
              <a:rPr lang="zh-CN" altLang="en-US" sz="2400" dirty="0">
                <a:latin typeface="Times New Roman" panose="02020603050405020304" pitchFamily="18" charset="0"/>
              </a:rPr>
              <a:t>        例如： </a:t>
            </a:r>
            <a:r>
              <a:rPr lang="en-US" altLang="zh-CN" sz="2400" dirty="0" err="1">
                <a:latin typeface="Times New Roman" panose="02020603050405020304" pitchFamily="18" charset="0"/>
              </a:rPr>
              <a:t>A</a:t>
            </a:r>
            <a:r>
              <a:rPr lang="en-US" altLang="zh-CN" sz="2400" dirty="0" err="1">
                <a:latin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rPr>
              <a:t>Aa|b</a:t>
            </a:r>
            <a:endParaRPr lang="en-US" altLang="zh-CN" sz="2400" dirty="0">
              <a:latin typeface="Times New Roman" panose="02020603050405020304" pitchFamily="18" charset="0"/>
            </a:endParaRPr>
          </a:p>
          <a:p>
            <a:pPr eaLnBrk="1" hangingPunct="1">
              <a:lnSpc>
                <a:spcPct val="110000"/>
              </a:lnSpc>
              <a:spcBef>
                <a:spcPct val="0"/>
              </a:spcBef>
              <a:buClrTx/>
              <a:buSzTx/>
              <a:buFontTx/>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因为：</a:t>
            </a:r>
            <a:r>
              <a:rPr lang="en-US" altLang="zh-CN" sz="2400" dirty="0">
                <a:latin typeface="Times New Roman" panose="02020603050405020304" pitchFamily="18" charset="0"/>
              </a:rPr>
              <a:t>First(Aa}=     </a:t>
            </a:r>
            <a:r>
              <a:rPr lang="zh-CN" altLang="en-US" sz="2400" dirty="0">
                <a:latin typeface="Times New Roman" panose="02020603050405020304" pitchFamily="18" charset="0"/>
              </a:rPr>
              <a:t>， </a:t>
            </a:r>
            <a:r>
              <a:rPr lang="en-US" altLang="zh-CN" sz="2400" dirty="0">
                <a:latin typeface="Times New Roman" panose="02020603050405020304" pitchFamily="18" charset="0"/>
              </a:rPr>
              <a:t>First(b)=      </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eaLnBrk="1" hangingPunct="1">
              <a:lnSpc>
                <a:spcPct val="110000"/>
              </a:lnSpc>
              <a:spcBef>
                <a:spcPct val="0"/>
              </a:spcBef>
              <a:buClrTx/>
              <a:buSzTx/>
              <a:buFontTx/>
              <a:buNone/>
            </a:pPr>
            <a:r>
              <a:rPr lang="zh-CN" altLang="en-US" sz="2400" dirty="0">
                <a:latin typeface="Times New Roman" panose="02020603050405020304" pitchFamily="18" charset="0"/>
              </a:rPr>
              <a:t>        所以：</a:t>
            </a:r>
            <a:r>
              <a:rPr lang="en-US" altLang="zh-CN" sz="2400" dirty="0">
                <a:latin typeface="Times New Roman" panose="02020603050405020304" pitchFamily="18" charset="0"/>
              </a:rPr>
              <a:t>First(Aa}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First(</a:t>
            </a:r>
            <a:r>
              <a:rPr lang="en-US" altLang="zh-CN" sz="2400">
                <a:latin typeface="Times New Roman" panose="02020603050405020304" pitchFamily="18" charset="0"/>
              </a:rPr>
              <a:t>b)</a:t>
            </a:r>
            <a:r>
              <a:rPr lang="en-US" altLang="zh-CN" sz="2400">
                <a:latin typeface="Times New Roman" panose="02020603050405020304" pitchFamily="18" charset="0"/>
                <a:sym typeface="Symbol" panose="05050102010706020507" pitchFamily="18" charset="2"/>
              </a:rPr>
              <a:t>=</a:t>
            </a:r>
            <a:r>
              <a:rPr lang="en-US" altLang="zh-CN" sz="2400">
                <a:latin typeface="华文细黑" panose="02010600040101010101" pitchFamily="2" charset="-122"/>
              </a:rPr>
              <a:t> {b}</a:t>
            </a:r>
            <a:endParaRPr lang="en-US" altLang="zh-CN" sz="2400" dirty="0">
              <a:latin typeface="Times New Roman" panose="02020603050405020304" pitchFamily="18" charset="0"/>
              <a:sym typeface="Symbol" panose="05050102010706020507" pitchFamily="18" charset="2"/>
            </a:endParaRPr>
          </a:p>
        </p:txBody>
      </p:sp>
      <p:sp>
        <p:nvSpPr>
          <p:cNvPr id="63493" name="Rectangle 6"/>
          <p:cNvSpPr>
            <a:spLocks noGrp="1" noChangeArrowheads="1"/>
          </p:cNvSpPr>
          <p:nvPr>
            <p:ph type="title"/>
          </p:nvPr>
        </p:nvSpPr>
        <p:spPr>
          <a:xfrm>
            <a:off x="457200" y="277813"/>
            <a:ext cx="8218488" cy="774700"/>
          </a:xfrm>
        </p:spPr>
        <p:txBody>
          <a:bodyPr/>
          <a:lstStyle/>
          <a:p>
            <a:pPr eaLnBrk="1" hangingPunct="1"/>
            <a:r>
              <a:rPr lang="en-US" altLang="zh-CN" dirty="0"/>
              <a:t>5.3.2  LL(1)</a:t>
            </a:r>
            <a:r>
              <a:rPr lang="zh-CN" altLang="en-US" dirty="0"/>
              <a:t>文法</a:t>
            </a:r>
            <a:endParaRPr lang="zh-CN" altLang="en-US" dirty="0"/>
          </a:p>
        </p:txBody>
      </p:sp>
      <p:sp>
        <p:nvSpPr>
          <p:cNvPr id="58374" name="文本框 1"/>
          <p:cNvSpPr txBox="1">
            <a:spLocks noChangeArrowheads="1"/>
          </p:cNvSpPr>
          <p:nvPr/>
        </p:nvSpPr>
        <p:spPr bwMode="auto">
          <a:xfrm>
            <a:off x="3286125" y="414972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lang="en-US" altLang="zh-CN" sz="2400">
                <a:latin typeface="华文细黑" panose="02010600040101010101" pitchFamily="2" charset="-122"/>
              </a:rPr>
              <a:t>{b}</a:t>
            </a:r>
            <a:endParaRPr kumimoji="0" lang="zh-CN" altLang="en-US" sz="2400" b="0">
              <a:latin typeface="Times New Roman" panose="02020603050405020304" pitchFamily="18" charset="0"/>
            </a:endParaRPr>
          </a:p>
        </p:txBody>
      </p:sp>
      <p:sp>
        <p:nvSpPr>
          <p:cNvPr id="58375" name="文本框 3"/>
          <p:cNvSpPr txBox="1">
            <a:spLocks noChangeArrowheads="1"/>
          </p:cNvSpPr>
          <p:nvPr/>
        </p:nvSpPr>
        <p:spPr bwMode="auto">
          <a:xfrm>
            <a:off x="5072063" y="4149725"/>
            <a:ext cx="1071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lang="en-US" altLang="zh-CN" sz="2400" dirty="0">
                <a:latin typeface="华文细黑" panose="02010600040101010101" pitchFamily="2" charset="-122"/>
              </a:rPr>
              <a:t> {b}</a:t>
            </a:r>
            <a:endParaRPr kumimoji="0" lang="zh-CN" altLang="en-US" sz="2400" b="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49892">
                                            <p:txEl>
                                              <p:pRg st="2" end="2"/>
                                            </p:txEl>
                                          </p:spTgt>
                                        </p:tgtEl>
                                        <p:attrNameLst>
                                          <p:attrName>style.visibility</p:attrName>
                                        </p:attrNameLst>
                                      </p:cBhvr>
                                      <p:to>
                                        <p:strVal val="visible"/>
                                      </p:to>
                                    </p:set>
                                    <p:animEffect transition="in" filter="fade">
                                      <p:cBhvr>
                                        <p:cTn id="7" dur="500"/>
                                        <p:tgtEl>
                                          <p:spTgt spid="549892">
                                            <p:txEl>
                                              <p:pRg st="2" end="2"/>
                                            </p:txEl>
                                          </p:spTgt>
                                        </p:tgtEl>
                                      </p:cBhvr>
                                    </p:animEffect>
                                    <p:anim calcmode="lin" valueType="num">
                                      <p:cBhvr>
                                        <p:cTn id="8" dur="500" fill="hold"/>
                                        <p:tgtEl>
                                          <p:spTgt spid="549892">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54989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549892">
                                            <p:txEl>
                                              <p:pRg st="4" end="4"/>
                                            </p:txEl>
                                          </p:spTgt>
                                        </p:tgtEl>
                                        <p:attrNameLst>
                                          <p:attrName>style.visibility</p:attrName>
                                        </p:attrNameLst>
                                      </p:cBhvr>
                                      <p:to>
                                        <p:strVal val="visible"/>
                                      </p:to>
                                    </p:set>
                                    <p:animEffect transition="in" filter="fade">
                                      <p:cBhvr>
                                        <p:cTn id="14" dur="500"/>
                                        <p:tgtEl>
                                          <p:spTgt spid="549892">
                                            <p:txEl>
                                              <p:pRg st="4" end="4"/>
                                            </p:txEl>
                                          </p:spTgt>
                                        </p:tgtEl>
                                      </p:cBhvr>
                                    </p:animEffect>
                                    <p:anim calcmode="lin" valueType="num">
                                      <p:cBhvr>
                                        <p:cTn id="15" dur="500" fill="hold"/>
                                        <p:tgtEl>
                                          <p:spTgt spid="549892">
                                            <p:txEl>
                                              <p:pRg st="4" end="4"/>
                                            </p:txEl>
                                          </p:spTgt>
                                        </p:tgtEl>
                                        <p:attrNameLst>
                                          <p:attrName>ppt_x</p:attrName>
                                        </p:attrNameLst>
                                      </p:cBhvr>
                                      <p:tavLst>
                                        <p:tav tm="0">
                                          <p:val>
                                            <p:strVal val="#ppt_x"/>
                                          </p:val>
                                        </p:tav>
                                        <p:tav tm="100000">
                                          <p:val>
                                            <p:strVal val="#ppt_x"/>
                                          </p:val>
                                        </p:tav>
                                      </p:tavLst>
                                    </p:anim>
                                    <p:anim calcmode="lin" valueType="num">
                                      <p:cBhvr>
                                        <p:cTn id="16" dur="500" fill="hold"/>
                                        <p:tgtEl>
                                          <p:spTgt spid="549892">
                                            <p:txEl>
                                              <p:pRg st="4" end="4"/>
                                            </p:txEl>
                                          </p:spTgt>
                                        </p:tgtEl>
                                        <p:attrNameLst>
                                          <p:attrName>ppt_y</p:attrName>
                                        </p:attrNameLst>
                                      </p:cBhvr>
                                      <p:tavLst>
                                        <p:tav tm="0">
                                          <p:val>
                                            <p:strVal val="#ppt_y-.1"/>
                                          </p:val>
                                        </p:tav>
                                        <p:tav tm="100000">
                                          <p:val>
                                            <p:strVal val="#ppt_y"/>
                                          </p:val>
                                        </p:tav>
                                      </p:tavLst>
                                    </p:anim>
                                  </p:childTnLst>
                                </p:cTn>
                              </p:par>
                            </p:childTnLst>
                          </p:cTn>
                        </p:par>
                        <p:par>
                          <p:cTn id="17" fill="hold">
                            <p:stCondLst>
                              <p:cond delay="500"/>
                            </p:stCondLst>
                            <p:childTnLst>
                              <p:par>
                                <p:cTn id="18" presetID="47" presetClass="entr" presetSubtype="0" fill="hold" nodeType="afterEffect">
                                  <p:stCondLst>
                                    <p:cond delay="0"/>
                                  </p:stCondLst>
                                  <p:childTnLst>
                                    <p:set>
                                      <p:cBhvr>
                                        <p:cTn id="19" dur="1" fill="hold">
                                          <p:stCondLst>
                                            <p:cond delay="0"/>
                                          </p:stCondLst>
                                        </p:cTn>
                                        <p:tgtEl>
                                          <p:spTgt spid="549892">
                                            <p:txEl>
                                              <p:pRg st="5" end="5"/>
                                            </p:txEl>
                                          </p:spTgt>
                                        </p:tgtEl>
                                        <p:attrNameLst>
                                          <p:attrName>style.visibility</p:attrName>
                                        </p:attrNameLst>
                                      </p:cBhvr>
                                      <p:to>
                                        <p:strVal val="visible"/>
                                      </p:to>
                                    </p:set>
                                    <p:animEffect transition="in" filter="fade">
                                      <p:cBhvr>
                                        <p:cTn id="20" dur="500"/>
                                        <p:tgtEl>
                                          <p:spTgt spid="549892">
                                            <p:txEl>
                                              <p:pRg st="5" end="5"/>
                                            </p:txEl>
                                          </p:spTgt>
                                        </p:tgtEl>
                                      </p:cBhvr>
                                    </p:animEffect>
                                    <p:anim calcmode="lin" valueType="num">
                                      <p:cBhvr>
                                        <p:cTn id="21" dur="500" fill="hold"/>
                                        <p:tgtEl>
                                          <p:spTgt spid="549892">
                                            <p:txEl>
                                              <p:pRg st="5" end="5"/>
                                            </p:txEl>
                                          </p:spTgt>
                                        </p:tgtEl>
                                        <p:attrNameLst>
                                          <p:attrName>ppt_x</p:attrName>
                                        </p:attrNameLst>
                                      </p:cBhvr>
                                      <p:tavLst>
                                        <p:tav tm="0">
                                          <p:val>
                                            <p:strVal val="#ppt_x"/>
                                          </p:val>
                                        </p:tav>
                                        <p:tav tm="100000">
                                          <p:val>
                                            <p:strVal val="#ppt_x"/>
                                          </p:val>
                                        </p:tav>
                                      </p:tavLst>
                                    </p:anim>
                                    <p:anim calcmode="lin" valueType="num">
                                      <p:cBhvr>
                                        <p:cTn id="22" dur="500" fill="hold"/>
                                        <p:tgtEl>
                                          <p:spTgt spid="549892">
                                            <p:txEl>
                                              <p:pRg st="5" end="5"/>
                                            </p:txEl>
                                          </p:spTgt>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7" presetClass="entr" presetSubtype="0" fill="hold" nodeType="afterEffect">
                                  <p:stCondLst>
                                    <p:cond delay="0"/>
                                  </p:stCondLst>
                                  <p:childTnLst>
                                    <p:set>
                                      <p:cBhvr>
                                        <p:cTn id="25" dur="1" fill="hold">
                                          <p:stCondLst>
                                            <p:cond delay="0"/>
                                          </p:stCondLst>
                                        </p:cTn>
                                        <p:tgtEl>
                                          <p:spTgt spid="549892">
                                            <p:txEl>
                                              <p:pRg st="6" end="6"/>
                                            </p:txEl>
                                          </p:spTgt>
                                        </p:tgtEl>
                                        <p:attrNameLst>
                                          <p:attrName>style.visibility</p:attrName>
                                        </p:attrNameLst>
                                      </p:cBhvr>
                                      <p:to>
                                        <p:strVal val="visible"/>
                                      </p:to>
                                    </p:set>
                                    <p:animEffect transition="in" filter="fade">
                                      <p:cBhvr>
                                        <p:cTn id="26" dur="500"/>
                                        <p:tgtEl>
                                          <p:spTgt spid="549892">
                                            <p:txEl>
                                              <p:pRg st="6" end="6"/>
                                            </p:txEl>
                                          </p:spTgt>
                                        </p:tgtEl>
                                      </p:cBhvr>
                                    </p:animEffect>
                                    <p:anim calcmode="lin" valueType="num">
                                      <p:cBhvr>
                                        <p:cTn id="27" dur="500" fill="hold"/>
                                        <p:tgtEl>
                                          <p:spTgt spid="549892">
                                            <p:txEl>
                                              <p:pRg st="6" end="6"/>
                                            </p:txEl>
                                          </p:spTgt>
                                        </p:tgtEl>
                                        <p:attrNameLst>
                                          <p:attrName>ppt_x</p:attrName>
                                        </p:attrNameLst>
                                      </p:cBhvr>
                                      <p:tavLst>
                                        <p:tav tm="0">
                                          <p:val>
                                            <p:strVal val="#ppt_x"/>
                                          </p:val>
                                        </p:tav>
                                        <p:tav tm="100000">
                                          <p:val>
                                            <p:strVal val="#ppt_x"/>
                                          </p:val>
                                        </p:tav>
                                      </p:tavLst>
                                    </p:anim>
                                    <p:anim calcmode="lin" valueType="num">
                                      <p:cBhvr>
                                        <p:cTn id="28" dur="500" fill="hold"/>
                                        <p:tgtEl>
                                          <p:spTgt spid="54989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8374"/>
                                        </p:tgtEl>
                                        <p:attrNameLst>
                                          <p:attrName>style.visibility</p:attrName>
                                        </p:attrNameLst>
                                      </p:cBhvr>
                                      <p:to>
                                        <p:strVal val="visible"/>
                                      </p:to>
                                    </p:set>
                                    <p:animEffect transition="in" filter="wipe(left)">
                                      <p:cBhvr>
                                        <p:cTn id="33" dur="500"/>
                                        <p:tgtEl>
                                          <p:spTgt spid="5837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8375"/>
                                        </p:tgtEl>
                                        <p:attrNameLst>
                                          <p:attrName>style.visibility</p:attrName>
                                        </p:attrNameLst>
                                      </p:cBhvr>
                                      <p:to>
                                        <p:strVal val="visible"/>
                                      </p:to>
                                    </p:set>
                                    <p:animEffect transition="in" filter="wipe(left)">
                                      <p:cBhvr>
                                        <p:cTn id="38" dur="500"/>
                                        <p:tgtEl>
                                          <p:spTgt spid="58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4" grpId="0"/>
      <p:bldP spid="5837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6"/>
          <p:cNvSpPr>
            <a:spLocks noGrp="1"/>
          </p:cNvSpPr>
          <p:nvPr>
            <p:ph type="sldNum" sz="quarter" idx="12"/>
          </p:nvPr>
        </p:nvSpPr>
        <p:spPr>
          <a:xfrm>
            <a:off x="6588125" y="6237288"/>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0561637F-6E8C-4C8B-ABE7-1F04E1B38004}"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64515" name="Text Box 4"/>
          <p:cNvSpPr txBox="1">
            <a:spLocks noChangeArrowheads="1"/>
          </p:cNvSpPr>
          <p:nvPr/>
        </p:nvSpPr>
        <p:spPr bwMode="auto">
          <a:xfrm>
            <a:off x="611188" y="2133600"/>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endParaRPr kumimoji="0" lang="zh-CN" altLang="en-US" sz="1600" b="0">
              <a:latin typeface="Times New Roman" panose="02020603050405020304" pitchFamily="18" charset="0"/>
            </a:endParaRPr>
          </a:p>
        </p:txBody>
      </p:sp>
      <p:sp>
        <p:nvSpPr>
          <p:cNvPr id="470023" name="Text Box 7"/>
          <p:cNvSpPr txBox="1">
            <a:spLocks noChangeArrowheads="1"/>
          </p:cNvSpPr>
          <p:nvPr/>
        </p:nvSpPr>
        <p:spPr bwMode="auto">
          <a:xfrm>
            <a:off x="3143250" y="1143000"/>
            <a:ext cx="37401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200" dirty="0">
                <a:latin typeface="Times New Roman" panose="02020603050405020304" pitchFamily="18" charset="0"/>
              </a:rPr>
              <a:t>(1)</a:t>
            </a:r>
            <a:r>
              <a:rPr kumimoji="0" lang="zh-CN" altLang="en-US" sz="2200" dirty="0">
                <a:latin typeface="Times New Roman" panose="02020603050405020304" pitchFamily="18" charset="0"/>
              </a:rPr>
              <a:t>求</a:t>
            </a:r>
            <a:r>
              <a:rPr kumimoji="0" lang="en-US" altLang="zh-CN" sz="2200" dirty="0">
                <a:latin typeface="Times New Roman" panose="02020603050405020304" pitchFamily="18" charset="0"/>
              </a:rPr>
              <a:t>V</a:t>
            </a:r>
            <a:r>
              <a:rPr kumimoji="0" lang="en-US" altLang="zh-CN" sz="2200" baseline="-25000" dirty="0">
                <a:latin typeface="Times New Roman" panose="02020603050405020304" pitchFamily="18" charset="0"/>
              </a:rPr>
              <a:t>N</a:t>
            </a:r>
            <a:r>
              <a:rPr kumimoji="0" lang="zh-CN" altLang="en-US" sz="2200" dirty="0">
                <a:latin typeface="Times New Roman" panose="02020603050405020304" pitchFamily="18" charset="0"/>
              </a:rPr>
              <a:t>的</a:t>
            </a:r>
            <a:r>
              <a:rPr kumimoji="0" lang="en-US" altLang="zh-CN" sz="2200" dirty="0">
                <a:latin typeface="Times New Roman" panose="02020603050405020304" pitchFamily="18" charset="0"/>
              </a:rPr>
              <a:t>First</a:t>
            </a:r>
            <a:r>
              <a:rPr kumimoji="0" lang="zh-CN" altLang="en-US" sz="2200" dirty="0">
                <a:latin typeface="Times New Roman" panose="02020603050405020304" pitchFamily="18" charset="0"/>
              </a:rPr>
              <a:t>集、 </a:t>
            </a:r>
            <a:r>
              <a:rPr kumimoji="0" lang="en-US" altLang="zh-CN" sz="2200" dirty="0">
                <a:latin typeface="Times New Roman" panose="02020603050405020304" pitchFamily="18" charset="0"/>
              </a:rPr>
              <a:t>Follow</a:t>
            </a:r>
            <a:r>
              <a:rPr kumimoji="0" lang="zh-CN" altLang="en-US" sz="2200" dirty="0">
                <a:latin typeface="Times New Roman" panose="02020603050405020304" pitchFamily="18" charset="0"/>
              </a:rPr>
              <a:t>集</a:t>
            </a:r>
            <a:endParaRPr kumimoji="0" lang="zh-CN" altLang="en-US" sz="2200" dirty="0">
              <a:latin typeface="Times New Roman" panose="02020603050405020304" pitchFamily="18" charset="0"/>
            </a:endParaRPr>
          </a:p>
        </p:txBody>
      </p:sp>
      <p:graphicFrame>
        <p:nvGraphicFramePr>
          <p:cNvPr id="59398" name="Group 62"/>
          <p:cNvGraphicFramePr>
            <a:graphicFrameLocks noGrp="1"/>
          </p:cNvGraphicFramePr>
          <p:nvPr>
            <p:ph sz="half" idx="2"/>
          </p:nvPr>
        </p:nvGraphicFramePr>
        <p:xfrm>
          <a:off x="3492500" y="1700213"/>
          <a:ext cx="3744913" cy="2743200"/>
        </p:xfrm>
        <a:graphic>
          <a:graphicData uri="http://schemas.openxmlformats.org/drawingml/2006/table">
            <a:tbl>
              <a:tblPr/>
              <a:tblGrid>
                <a:gridCol w="666750"/>
                <a:gridCol w="1603375"/>
                <a:gridCol w="1474788"/>
              </a:tblGrid>
              <a:tr h="4572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FIRST</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FOLLOW</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S</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C</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D</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4547" name="Text Box 66"/>
          <p:cNvSpPr txBox="1">
            <a:spLocks noChangeArrowheads="1"/>
          </p:cNvSpPr>
          <p:nvPr/>
        </p:nvSpPr>
        <p:spPr bwMode="auto">
          <a:xfrm>
            <a:off x="285750" y="5500688"/>
            <a:ext cx="1800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50000"/>
              </a:spcBef>
              <a:buClrTx/>
              <a:buSzTx/>
              <a:buFontTx/>
              <a:buNone/>
            </a:pPr>
            <a:r>
              <a:rPr kumimoji="0" lang="en-US" altLang="zh-CN" sz="2000" b="0">
                <a:latin typeface="Times New Roman" panose="02020603050405020304" pitchFamily="18" charset="0"/>
              </a:rPr>
              <a:t>(</a:t>
            </a:r>
            <a:r>
              <a:rPr kumimoji="0" lang="zh-CN" altLang="en-US" sz="2000" b="0">
                <a:latin typeface="Times New Roman" panose="02020603050405020304" pitchFamily="18" charset="0"/>
              </a:rPr>
              <a:t>教材</a:t>
            </a:r>
            <a:r>
              <a:rPr kumimoji="0" lang="en-US" altLang="zh-CN" sz="2000" b="0">
                <a:latin typeface="Times New Roman" panose="02020603050405020304" pitchFamily="18" charset="0"/>
              </a:rPr>
              <a:t>P79)</a:t>
            </a:r>
            <a:endParaRPr kumimoji="0" lang="en-US" altLang="zh-CN" sz="2000" b="0">
              <a:latin typeface="Times New Roman" panose="02020603050405020304" pitchFamily="18" charset="0"/>
            </a:endParaRPr>
          </a:p>
        </p:txBody>
      </p:sp>
      <p:sp>
        <p:nvSpPr>
          <p:cNvPr id="64548" name="Rectangle 3"/>
          <p:cNvSpPr>
            <a:spLocks noGrp="1" noChangeArrowheads="1"/>
          </p:cNvSpPr>
          <p:nvPr>
            <p:ph type="body" sz="half" idx="1"/>
          </p:nvPr>
        </p:nvSpPr>
        <p:spPr>
          <a:xfrm>
            <a:off x="468313" y="404813"/>
            <a:ext cx="7848600" cy="647700"/>
          </a:xfrm>
        </p:spPr>
        <p:txBody>
          <a:bodyPr/>
          <a:lstStyle/>
          <a:p>
            <a:pPr eaLnBrk="1" hangingPunct="1">
              <a:lnSpc>
                <a:spcPct val="130000"/>
              </a:lnSpc>
              <a:buFont typeface="Wingdings" panose="05000000000000000000" pitchFamily="2" charset="2"/>
              <a:buNone/>
            </a:pP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例</a:t>
            </a:r>
            <a:r>
              <a:rPr lang="en-US" altLang="zh-CN" sz="2200" b="1" dirty="0">
                <a:latin typeface="Times New Roman" panose="02020603050405020304" pitchFamily="18" charset="0"/>
                <a:cs typeface="Times New Roman" panose="02020603050405020304" pitchFamily="18" charset="0"/>
              </a:rPr>
              <a:t>4] </a:t>
            </a:r>
            <a:r>
              <a:rPr lang="zh-CN" altLang="en-US" sz="2200" b="1" dirty="0">
                <a:latin typeface="Times New Roman" panose="02020603050405020304" pitchFamily="18" charset="0"/>
                <a:cs typeface="Times New Roman" panose="02020603050405020304" pitchFamily="18" charset="0"/>
              </a:rPr>
              <a:t>判断</a:t>
            </a:r>
            <a:r>
              <a:rPr lang="en-US" altLang="zh-CN" sz="2200" b="1" dirty="0">
                <a:latin typeface="Times New Roman" panose="02020603050405020304" pitchFamily="18" charset="0"/>
                <a:cs typeface="Times New Roman" panose="02020603050405020304" pitchFamily="18" charset="0"/>
              </a:rPr>
              <a:t>G</a:t>
            </a:r>
            <a:r>
              <a:rPr lang="zh-CN" altLang="en-US" sz="2200" b="1" dirty="0">
                <a:latin typeface="Times New Roman" panose="02020603050405020304" pitchFamily="18" charset="0"/>
                <a:cs typeface="Times New Roman" panose="02020603050405020304" pitchFamily="18" charset="0"/>
              </a:rPr>
              <a:t>是否是</a:t>
            </a:r>
            <a:r>
              <a:rPr lang="en-US" altLang="zh-CN" sz="2200" b="1" dirty="0">
                <a:latin typeface="Times New Roman" panose="02020603050405020304" pitchFamily="18" charset="0"/>
                <a:cs typeface="Times New Roman" panose="02020603050405020304" pitchFamily="18" charset="0"/>
              </a:rPr>
              <a:t>LL(1)</a:t>
            </a:r>
            <a:r>
              <a:rPr lang="zh-CN" altLang="en-US" sz="2200" b="1" dirty="0">
                <a:latin typeface="Times New Roman" panose="02020603050405020304" pitchFamily="18" charset="0"/>
                <a:cs typeface="Times New Roman" panose="02020603050405020304" pitchFamily="18" charset="0"/>
              </a:rPr>
              <a:t>文法，如果是，构造</a:t>
            </a:r>
            <a:r>
              <a:rPr lang="en-US" altLang="zh-CN" sz="2200" b="1" dirty="0">
                <a:latin typeface="Times New Roman" panose="02020603050405020304" pitchFamily="18" charset="0"/>
                <a:cs typeface="Times New Roman" panose="02020603050405020304" pitchFamily="18" charset="0"/>
              </a:rPr>
              <a:t>LL(1)</a:t>
            </a:r>
            <a:r>
              <a:rPr lang="zh-CN" altLang="en-US" sz="2200" b="1" dirty="0">
                <a:latin typeface="Times New Roman" panose="02020603050405020304" pitchFamily="18" charset="0"/>
                <a:cs typeface="Times New Roman" panose="02020603050405020304" pitchFamily="18" charset="0"/>
              </a:rPr>
              <a:t>分析表</a:t>
            </a:r>
            <a:r>
              <a:rPr lang="en-US" altLang="zh-CN" sz="2200" b="1" dirty="0">
                <a:latin typeface="Times New Roman" panose="02020603050405020304" pitchFamily="18" charset="0"/>
                <a:cs typeface="Times New Roman" panose="02020603050405020304" pitchFamily="18" charset="0"/>
              </a:rPr>
              <a:t>G[S]</a:t>
            </a:r>
            <a:endParaRPr lang="en-US" altLang="zh-CN" sz="2200" b="1" dirty="0">
              <a:latin typeface="Times New Roman" panose="02020603050405020304" pitchFamily="18" charset="0"/>
              <a:cs typeface="Times New Roman" panose="02020603050405020304" pitchFamily="18" charset="0"/>
            </a:endParaRPr>
          </a:p>
        </p:txBody>
      </p:sp>
      <p:sp>
        <p:nvSpPr>
          <p:cNvPr id="59431" name="文本框 2"/>
          <p:cNvSpPr txBox="1">
            <a:spLocks noChangeArrowheads="1"/>
          </p:cNvSpPr>
          <p:nvPr/>
        </p:nvSpPr>
        <p:spPr bwMode="auto">
          <a:xfrm>
            <a:off x="4572000" y="2598491"/>
            <a:ext cx="83360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400" b="0" dirty="0"/>
              <a:t>b, </a:t>
            </a:r>
            <a:r>
              <a:rPr kumimoji="0" lang="en-US" altLang="zh-CN" sz="2400" b="0" dirty="0">
                <a:sym typeface="Wingdings" panose="05000000000000000000" pitchFamily="2" charset="2"/>
              </a:rPr>
              <a:t>ε</a:t>
            </a:r>
            <a:endParaRPr kumimoji="0" lang="zh-CN" altLang="en-US" sz="2400" b="0" dirty="0">
              <a:latin typeface="Times New Roman" panose="02020603050405020304" pitchFamily="18" charset="0"/>
            </a:endParaRPr>
          </a:p>
        </p:txBody>
      </p:sp>
      <p:sp>
        <p:nvSpPr>
          <p:cNvPr id="4" name="文本框 3"/>
          <p:cNvSpPr txBox="1">
            <a:spLocks noChangeArrowheads="1"/>
          </p:cNvSpPr>
          <p:nvPr/>
        </p:nvSpPr>
        <p:spPr bwMode="auto">
          <a:xfrm>
            <a:off x="4603355" y="3049907"/>
            <a:ext cx="761601"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400" b="0" dirty="0"/>
              <a:t>a, </a:t>
            </a:r>
            <a:r>
              <a:rPr kumimoji="0" lang="en-US" altLang="zh-CN" sz="2400" b="0" dirty="0">
                <a:sym typeface="Wingdings" panose="05000000000000000000" pitchFamily="2" charset="2"/>
              </a:rPr>
              <a:t>ε</a:t>
            </a:r>
            <a:endParaRPr kumimoji="0" lang="zh-CN" altLang="en-US" sz="2400" b="0" dirty="0">
              <a:latin typeface="Times New Roman" panose="02020603050405020304" pitchFamily="18" charset="0"/>
            </a:endParaRPr>
          </a:p>
        </p:txBody>
      </p:sp>
      <p:sp>
        <p:nvSpPr>
          <p:cNvPr id="7" name="文本框 6"/>
          <p:cNvSpPr txBox="1">
            <a:spLocks noChangeArrowheads="1"/>
          </p:cNvSpPr>
          <p:nvPr/>
        </p:nvSpPr>
        <p:spPr bwMode="auto">
          <a:xfrm>
            <a:off x="4572000" y="3947290"/>
            <a:ext cx="8336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400" b="0" dirty="0"/>
              <a:t>a, c</a:t>
            </a:r>
            <a:endParaRPr kumimoji="0" lang="zh-CN" altLang="en-US" sz="2400" b="0" dirty="0">
              <a:latin typeface="Times New Roman" panose="02020603050405020304" pitchFamily="18" charset="0"/>
            </a:endParaRPr>
          </a:p>
        </p:txBody>
      </p:sp>
      <p:sp>
        <p:nvSpPr>
          <p:cNvPr id="9" name="文本框 8"/>
          <p:cNvSpPr txBox="1">
            <a:spLocks noChangeArrowheads="1"/>
          </p:cNvSpPr>
          <p:nvPr/>
        </p:nvSpPr>
        <p:spPr bwMode="auto">
          <a:xfrm>
            <a:off x="4510088" y="2133600"/>
            <a:ext cx="10064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buFontTx/>
              <a:buNone/>
            </a:pPr>
            <a:r>
              <a:rPr kumimoji="0" lang="en-US" altLang="zh-CN" sz="2400" b="0" dirty="0"/>
              <a:t>b, a, </a:t>
            </a:r>
            <a:r>
              <a:rPr kumimoji="0" lang="en-US" altLang="zh-CN" sz="2400" b="0" dirty="0">
                <a:sym typeface="Wingdings" panose="05000000000000000000" pitchFamily="2" charset="2"/>
              </a:rPr>
              <a:t>ε</a:t>
            </a:r>
            <a:endParaRPr kumimoji="0" lang="en-US" altLang="zh-CN" sz="2400" b="0" dirty="0">
              <a:sym typeface="Wingdings" panose="05000000000000000000" pitchFamily="2" charset="2"/>
            </a:endParaRPr>
          </a:p>
        </p:txBody>
      </p:sp>
      <p:sp>
        <p:nvSpPr>
          <p:cNvPr id="11" name="文本框 10"/>
          <p:cNvSpPr txBox="1">
            <a:spLocks noChangeArrowheads="1"/>
          </p:cNvSpPr>
          <p:nvPr/>
        </p:nvSpPr>
        <p:spPr bwMode="auto">
          <a:xfrm>
            <a:off x="4510088" y="3502025"/>
            <a:ext cx="1020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buFontTx/>
              <a:buNone/>
            </a:pPr>
            <a:r>
              <a:rPr kumimoji="0" lang="en-US" altLang="zh-CN" sz="2400" b="0" dirty="0"/>
              <a:t>b, a, </a:t>
            </a:r>
            <a:r>
              <a:rPr kumimoji="0" lang="en-US" altLang="zh-CN" sz="2400" b="0" dirty="0">
                <a:sym typeface="Wingdings" panose="05000000000000000000" pitchFamily="2" charset="2"/>
              </a:rPr>
              <a:t>c</a:t>
            </a:r>
            <a:endParaRPr kumimoji="0" lang="en-US" altLang="zh-CN" sz="2400" b="0" dirty="0">
              <a:sym typeface="Wingdings" panose="05000000000000000000" pitchFamily="2" charset="2"/>
            </a:endParaRPr>
          </a:p>
        </p:txBody>
      </p:sp>
      <p:sp>
        <p:nvSpPr>
          <p:cNvPr id="64554" name="Text Box 6"/>
          <p:cNvSpPr txBox="1">
            <a:spLocks noChangeArrowheads="1"/>
          </p:cNvSpPr>
          <p:nvPr/>
        </p:nvSpPr>
        <p:spPr bwMode="auto">
          <a:xfrm>
            <a:off x="250825" y="1628775"/>
            <a:ext cx="2249488" cy="256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nSpc>
                <a:spcPct val="135000"/>
              </a:lnSpc>
              <a:spcBef>
                <a:spcPct val="0"/>
              </a:spcBef>
              <a:buClrTx/>
              <a:buSzTx/>
              <a:buFontTx/>
              <a:buNone/>
            </a:pPr>
            <a:r>
              <a:rPr kumimoji="0" lang="en-US" altLang="zh-CN" sz="2400">
                <a:latin typeface="Times New Roman" panose="02020603050405020304" pitchFamily="18" charset="0"/>
              </a:rPr>
              <a:t>1.  S </a:t>
            </a:r>
            <a:r>
              <a:rPr kumimoji="0" lang="en-US" altLang="zh-CN" sz="2400">
                <a:latin typeface="Times New Roman" panose="02020603050405020304" pitchFamily="18" charset="0"/>
                <a:sym typeface="Wingdings" panose="05000000000000000000" pitchFamily="2" charset="2"/>
              </a:rPr>
              <a:t>AB|bC</a:t>
            </a:r>
            <a:endParaRPr kumimoji="0" lang="en-US" altLang="zh-CN" sz="2400">
              <a:latin typeface="Times New Roman" panose="02020603050405020304" pitchFamily="18" charset="0"/>
              <a:sym typeface="Wingdings" panose="05000000000000000000" pitchFamily="2" charset="2"/>
            </a:endParaRPr>
          </a:p>
          <a:p>
            <a:pPr>
              <a:lnSpc>
                <a:spcPct val="135000"/>
              </a:lnSpc>
              <a:spcBef>
                <a:spcPct val="0"/>
              </a:spcBef>
              <a:buClrTx/>
              <a:buSzTx/>
              <a:buFontTx/>
              <a:buNone/>
            </a:pPr>
            <a:r>
              <a:rPr kumimoji="0" lang="en-US" altLang="zh-CN" sz="2400">
                <a:latin typeface="Times New Roman" panose="02020603050405020304" pitchFamily="18" charset="0"/>
              </a:rPr>
              <a:t>2.  A </a:t>
            </a:r>
            <a:r>
              <a:rPr kumimoji="0" lang="en-US" altLang="zh-CN" sz="2400">
                <a:latin typeface="Times New Roman" panose="02020603050405020304" pitchFamily="18" charset="0"/>
                <a:sym typeface="Wingdings" panose="05000000000000000000" pitchFamily="2" charset="2"/>
              </a:rPr>
              <a:t>ε|b</a:t>
            </a:r>
            <a:endParaRPr kumimoji="0" lang="en-US" altLang="zh-CN" sz="2400">
              <a:latin typeface="Times New Roman" panose="02020603050405020304" pitchFamily="18" charset="0"/>
              <a:sym typeface="Wingdings" panose="05000000000000000000" pitchFamily="2" charset="2"/>
            </a:endParaRPr>
          </a:p>
          <a:p>
            <a:pPr>
              <a:lnSpc>
                <a:spcPct val="135000"/>
              </a:lnSpc>
              <a:spcBef>
                <a:spcPct val="0"/>
              </a:spcBef>
              <a:buClrTx/>
              <a:buSzTx/>
              <a:buFontTx/>
              <a:buNone/>
            </a:pPr>
            <a:r>
              <a:rPr kumimoji="0" lang="en-US" altLang="zh-CN" sz="2400">
                <a:latin typeface="Times New Roman" panose="02020603050405020304" pitchFamily="18" charset="0"/>
              </a:rPr>
              <a:t>3.  B </a:t>
            </a:r>
            <a:r>
              <a:rPr kumimoji="0" lang="en-US" altLang="zh-CN" sz="2400">
                <a:latin typeface="Times New Roman" panose="02020603050405020304" pitchFamily="18" charset="0"/>
                <a:sym typeface="Wingdings" panose="05000000000000000000" pitchFamily="2" charset="2"/>
              </a:rPr>
              <a:t>ε|aD</a:t>
            </a:r>
            <a:endParaRPr kumimoji="0" lang="en-US" altLang="zh-CN" sz="2400">
              <a:latin typeface="Times New Roman" panose="02020603050405020304" pitchFamily="18" charset="0"/>
              <a:sym typeface="Wingdings" panose="05000000000000000000" pitchFamily="2" charset="2"/>
            </a:endParaRPr>
          </a:p>
          <a:p>
            <a:pPr>
              <a:lnSpc>
                <a:spcPct val="135000"/>
              </a:lnSpc>
              <a:spcBef>
                <a:spcPct val="0"/>
              </a:spcBef>
              <a:buClrTx/>
              <a:buSzTx/>
              <a:buFontTx/>
              <a:buNone/>
            </a:pPr>
            <a:r>
              <a:rPr kumimoji="0" lang="en-US" altLang="zh-CN" sz="2400">
                <a:latin typeface="Times New Roman" panose="02020603050405020304" pitchFamily="18" charset="0"/>
              </a:rPr>
              <a:t>4.  C </a:t>
            </a:r>
            <a:r>
              <a:rPr kumimoji="0" lang="en-US" altLang="zh-CN" sz="2400">
                <a:latin typeface="Times New Roman" panose="02020603050405020304" pitchFamily="18" charset="0"/>
                <a:sym typeface="Wingdings" panose="05000000000000000000" pitchFamily="2" charset="2"/>
              </a:rPr>
              <a:t>AD|b</a:t>
            </a:r>
            <a:endParaRPr kumimoji="0" lang="en-US" altLang="zh-CN" sz="2400">
              <a:latin typeface="Times New Roman" panose="02020603050405020304" pitchFamily="18" charset="0"/>
              <a:sym typeface="Wingdings" panose="05000000000000000000" pitchFamily="2" charset="2"/>
            </a:endParaRPr>
          </a:p>
          <a:p>
            <a:pPr>
              <a:lnSpc>
                <a:spcPct val="135000"/>
              </a:lnSpc>
              <a:spcBef>
                <a:spcPct val="0"/>
              </a:spcBef>
              <a:buClrTx/>
              <a:buSzTx/>
              <a:buFontTx/>
              <a:buNone/>
            </a:pPr>
            <a:r>
              <a:rPr kumimoji="0" lang="en-US" altLang="zh-CN" sz="2400">
                <a:latin typeface="Times New Roman" panose="02020603050405020304" pitchFamily="18" charset="0"/>
              </a:rPr>
              <a:t>5.  D </a:t>
            </a:r>
            <a:r>
              <a:rPr kumimoji="0" lang="en-US" altLang="zh-CN" sz="2400">
                <a:latin typeface="Times New Roman" panose="02020603050405020304" pitchFamily="18" charset="0"/>
                <a:sym typeface="Wingdings" panose="05000000000000000000" pitchFamily="2" charset="2"/>
              </a:rPr>
              <a:t>aS|c</a:t>
            </a:r>
            <a:endParaRPr kumimoji="0" lang="en-US" altLang="zh-CN" sz="2400">
              <a:latin typeface="Times New Roman" panose="02020603050405020304" pitchFamily="18" charset="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70023"/>
                                        </p:tgtEl>
                                        <p:attrNameLst>
                                          <p:attrName>style.visibility</p:attrName>
                                        </p:attrNameLst>
                                      </p:cBhvr>
                                      <p:to>
                                        <p:strVal val="visible"/>
                                      </p:to>
                                    </p:set>
                                    <p:animEffect transition="in" filter="fade">
                                      <p:cBhvr>
                                        <p:cTn id="7" dur="500"/>
                                        <p:tgtEl>
                                          <p:spTgt spid="470023"/>
                                        </p:tgtEl>
                                      </p:cBhvr>
                                    </p:animEffect>
                                    <p:anim calcmode="lin" valueType="num">
                                      <p:cBhvr>
                                        <p:cTn id="8" dur="500" fill="hold"/>
                                        <p:tgtEl>
                                          <p:spTgt spid="470023"/>
                                        </p:tgtEl>
                                        <p:attrNameLst>
                                          <p:attrName>ppt_x</p:attrName>
                                        </p:attrNameLst>
                                      </p:cBhvr>
                                      <p:tavLst>
                                        <p:tav tm="0">
                                          <p:val>
                                            <p:strVal val="#ppt_x"/>
                                          </p:val>
                                        </p:tav>
                                        <p:tav tm="100000">
                                          <p:val>
                                            <p:strVal val="#ppt_x"/>
                                          </p:val>
                                        </p:tav>
                                      </p:tavLst>
                                    </p:anim>
                                    <p:anim calcmode="lin" valueType="num">
                                      <p:cBhvr>
                                        <p:cTn id="9" dur="500" fill="hold"/>
                                        <p:tgtEl>
                                          <p:spTgt spid="4700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37" fill="hold" nodeType="clickEffect">
                                  <p:stCondLst>
                                    <p:cond delay="0"/>
                                  </p:stCondLst>
                                  <p:childTnLst>
                                    <p:set>
                                      <p:cBhvr>
                                        <p:cTn id="13" dur="1" fill="hold">
                                          <p:stCondLst>
                                            <p:cond delay="0"/>
                                          </p:stCondLst>
                                        </p:cTn>
                                        <p:tgtEl>
                                          <p:spTgt spid="59398"/>
                                        </p:tgtEl>
                                        <p:attrNameLst>
                                          <p:attrName>style.visibility</p:attrName>
                                        </p:attrNameLst>
                                      </p:cBhvr>
                                      <p:to>
                                        <p:strVal val="visible"/>
                                      </p:to>
                                    </p:set>
                                    <p:animEffect transition="in" filter="barn(outVertical)">
                                      <p:cBhvr>
                                        <p:cTn id="14" dur="500"/>
                                        <p:tgtEl>
                                          <p:spTgt spid="5939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9431"/>
                                        </p:tgtEl>
                                        <p:attrNameLst>
                                          <p:attrName>style.visibility</p:attrName>
                                        </p:attrNameLst>
                                      </p:cBhvr>
                                      <p:to>
                                        <p:strVal val="visible"/>
                                      </p:to>
                                    </p:set>
                                    <p:animEffect transition="in" filter="wipe(left)">
                                      <p:cBhvr>
                                        <p:cTn id="19" dur="500"/>
                                        <p:tgtEl>
                                          <p:spTgt spid="5943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23" grpId="0"/>
      <p:bldP spid="59431" grpId="0"/>
      <p:bldP spid="4" grpId="0"/>
      <p:bldP spid="7" grpId="0"/>
      <p:bldP spid="9" grpId="0"/>
      <p:bldP spid="1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1A723D95-726A-426D-BA40-7F6BF6BD5DDB}" type="slidenum">
              <a:rPr lang="zh-CN" altLang="en-US" sz="1200" smtClean="0">
                <a:latin typeface="Times New Roman" panose="02020603050405020304" pitchFamily="18" charset="0"/>
                <a:cs typeface="Times New Roman" panose="02020603050405020304" pitchFamily="18" charset="0"/>
              </a:rPr>
            </a:fld>
            <a:endParaRPr lang="en-US" altLang="zh-CN" sz="1200">
              <a:latin typeface="Times New Roman" panose="02020603050405020304" pitchFamily="18" charset="0"/>
              <a:cs typeface="Times New Roman" panose="02020603050405020304" pitchFamily="18" charset="0"/>
            </a:endParaRPr>
          </a:p>
        </p:txBody>
      </p:sp>
      <p:sp>
        <p:nvSpPr>
          <p:cNvPr id="65539" name="Text Box 4"/>
          <p:cNvSpPr txBox="1">
            <a:spLocks noChangeArrowheads="1"/>
          </p:cNvSpPr>
          <p:nvPr/>
        </p:nvSpPr>
        <p:spPr bwMode="auto">
          <a:xfrm>
            <a:off x="611188" y="2133600"/>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endParaRPr kumimoji="0" lang="zh-CN" altLang="en-US" sz="1600" b="0">
              <a:latin typeface="Times New Roman" panose="02020603050405020304" pitchFamily="18" charset="0"/>
              <a:cs typeface="Times New Roman" panose="02020603050405020304" pitchFamily="18" charset="0"/>
            </a:endParaRPr>
          </a:p>
        </p:txBody>
      </p:sp>
      <p:sp>
        <p:nvSpPr>
          <p:cNvPr id="65540" name="Text Box 6"/>
          <p:cNvSpPr txBox="1">
            <a:spLocks noChangeArrowheads="1"/>
          </p:cNvSpPr>
          <p:nvPr/>
        </p:nvSpPr>
        <p:spPr bwMode="auto">
          <a:xfrm>
            <a:off x="250825" y="1628775"/>
            <a:ext cx="2249488" cy="256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nSpc>
                <a:spcPct val="135000"/>
              </a:lnSpc>
              <a:spcBef>
                <a:spcPct val="0"/>
              </a:spcBef>
              <a:buClrTx/>
              <a:buSzTx/>
              <a:buFontTx/>
              <a:buNone/>
            </a:pPr>
            <a:r>
              <a:rPr kumimoji="0" lang="en-US" altLang="zh-CN" sz="2400">
                <a:latin typeface="Times New Roman" panose="02020603050405020304" pitchFamily="18" charset="0"/>
                <a:cs typeface="Times New Roman" panose="02020603050405020304" pitchFamily="18" charset="0"/>
              </a:rPr>
              <a:t>1.  S </a:t>
            </a:r>
            <a:r>
              <a:rPr kumimoji="0" lang="en-US" altLang="zh-CN" sz="2400">
                <a:latin typeface="Times New Roman" panose="02020603050405020304" pitchFamily="18" charset="0"/>
                <a:cs typeface="Times New Roman" panose="02020603050405020304" pitchFamily="18" charset="0"/>
                <a:sym typeface="Wingdings" panose="05000000000000000000" pitchFamily="2" charset="2"/>
              </a:rPr>
              <a:t>AB|bC</a:t>
            </a:r>
            <a:endParaRPr kumimoji="0" lang="en-US" altLang="zh-CN" sz="2400">
              <a:latin typeface="Times New Roman" panose="02020603050405020304" pitchFamily="18" charset="0"/>
              <a:cs typeface="Times New Roman" panose="02020603050405020304" pitchFamily="18" charset="0"/>
              <a:sym typeface="Wingdings" panose="05000000000000000000" pitchFamily="2" charset="2"/>
            </a:endParaRPr>
          </a:p>
          <a:p>
            <a:pPr>
              <a:lnSpc>
                <a:spcPct val="135000"/>
              </a:lnSpc>
              <a:spcBef>
                <a:spcPct val="0"/>
              </a:spcBef>
              <a:buClrTx/>
              <a:buSzTx/>
              <a:buFontTx/>
              <a:buNone/>
            </a:pPr>
            <a:r>
              <a:rPr kumimoji="0" lang="en-US" altLang="zh-CN" sz="2400">
                <a:latin typeface="Times New Roman" panose="02020603050405020304" pitchFamily="18" charset="0"/>
                <a:cs typeface="Times New Roman" panose="02020603050405020304" pitchFamily="18" charset="0"/>
              </a:rPr>
              <a:t>2.  A </a:t>
            </a:r>
            <a:r>
              <a:rPr kumimoji="0" lang="en-US" altLang="zh-CN" sz="2400">
                <a:latin typeface="Times New Roman" panose="02020603050405020304" pitchFamily="18" charset="0"/>
                <a:cs typeface="Times New Roman" panose="02020603050405020304" pitchFamily="18" charset="0"/>
                <a:sym typeface="Wingdings" panose="05000000000000000000" pitchFamily="2" charset="2"/>
              </a:rPr>
              <a:t>ε|b</a:t>
            </a:r>
            <a:endParaRPr kumimoji="0" lang="en-US" altLang="zh-CN" sz="2400">
              <a:latin typeface="Times New Roman" panose="02020603050405020304" pitchFamily="18" charset="0"/>
              <a:cs typeface="Times New Roman" panose="02020603050405020304" pitchFamily="18" charset="0"/>
              <a:sym typeface="Wingdings" panose="05000000000000000000" pitchFamily="2" charset="2"/>
            </a:endParaRPr>
          </a:p>
          <a:p>
            <a:pPr>
              <a:lnSpc>
                <a:spcPct val="135000"/>
              </a:lnSpc>
              <a:spcBef>
                <a:spcPct val="0"/>
              </a:spcBef>
              <a:buClrTx/>
              <a:buSzTx/>
              <a:buFontTx/>
              <a:buNone/>
            </a:pPr>
            <a:r>
              <a:rPr kumimoji="0" lang="en-US" altLang="zh-CN" sz="2400">
                <a:latin typeface="Times New Roman" panose="02020603050405020304" pitchFamily="18" charset="0"/>
                <a:cs typeface="Times New Roman" panose="02020603050405020304" pitchFamily="18" charset="0"/>
              </a:rPr>
              <a:t>3.  B </a:t>
            </a:r>
            <a:r>
              <a:rPr kumimoji="0" lang="en-US" altLang="zh-CN" sz="2400">
                <a:latin typeface="Times New Roman" panose="02020603050405020304" pitchFamily="18" charset="0"/>
                <a:cs typeface="Times New Roman" panose="02020603050405020304" pitchFamily="18" charset="0"/>
                <a:sym typeface="Wingdings" panose="05000000000000000000" pitchFamily="2" charset="2"/>
              </a:rPr>
              <a:t>ε|aD</a:t>
            </a:r>
            <a:endParaRPr kumimoji="0" lang="en-US" altLang="zh-CN" sz="2400">
              <a:latin typeface="Times New Roman" panose="02020603050405020304" pitchFamily="18" charset="0"/>
              <a:cs typeface="Times New Roman" panose="02020603050405020304" pitchFamily="18" charset="0"/>
              <a:sym typeface="Wingdings" panose="05000000000000000000" pitchFamily="2" charset="2"/>
            </a:endParaRPr>
          </a:p>
          <a:p>
            <a:pPr>
              <a:lnSpc>
                <a:spcPct val="135000"/>
              </a:lnSpc>
              <a:spcBef>
                <a:spcPct val="0"/>
              </a:spcBef>
              <a:buClrTx/>
              <a:buSzTx/>
              <a:buFontTx/>
              <a:buNone/>
            </a:pPr>
            <a:r>
              <a:rPr kumimoji="0" lang="en-US" altLang="zh-CN" sz="2400">
                <a:latin typeface="Times New Roman" panose="02020603050405020304" pitchFamily="18" charset="0"/>
                <a:cs typeface="Times New Roman" panose="02020603050405020304" pitchFamily="18" charset="0"/>
              </a:rPr>
              <a:t>4.  C </a:t>
            </a:r>
            <a:r>
              <a:rPr kumimoji="0" lang="en-US" altLang="zh-CN" sz="2400">
                <a:latin typeface="Times New Roman" panose="02020603050405020304" pitchFamily="18" charset="0"/>
                <a:cs typeface="Times New Roman" panose="02020603050405020304" pitchFamily="18" charset="0"/>
                <a:sym typeface="Wingdings" panose="05000000000000000000" pitchFamily="2" charset="2"/>
              </a:rPr>
              <a:t>AD|b</a:t>
            </a:r>
            <a:endParaRPr kumimoji="0" lang="en-US" altLang="zh-CN" sz="2400">
              <a:latin typeface="Times New Roman" panose="02020603050405020304" pitchFamily="18" charset="0"/>
              <a:cs typeface="Times New Roman" panose="02020603050405020304" pitchFamily="18" charset="0"/>
              <a:sym typeface="Wingdings" panose="05000000000000000000" pitchFamily="2" charset="2"/>
            </a:endParaRPr>
          </a:p>
          <a:p>
            <a:pPr>
              <a:lnSpc>
                <a:spcPct val="135000"/>
              </a:lnSpc>
              <a:spcBef>
                <a:spcPct val="0"/>
              </a:spcBef>
              <a:buClrTx/>
              <a:buSzTx/>
              <a:buFontTx/>
              <a:buNone/>
            </a:pPr>
            <a:r>
              <a:rPr kumimoji="0" lang="en-US" altLang="zh-CN" sz="2400">
                <a:latin typeface="Times New Roman" panose="02020603050405020304" pitchFamily="18" charset="0"/>
                <a:cs typeface="Times New Roman" panose="02020603050405020304" pitchFamily="18" charset="0"/>
              </a:rPr>
              <a:t>5.  D </a:t>
            </a:r>
            <a:r>
              <a:rPr kumimoji="0" lang="en-US" altLang="zh-CN" sz="2400">
                <a:latin typeface="Times New Roman" panose="02020603050405020304" pitchFamily="18" charset="0"/>
                <a:cs typeface="Times New Roman" panose="02020603050405020304" pitchFamily="18" charset="0"/>
                <a:sym typeface="Wingdings" panose="05000000000000000000" pitchFamily="2" charset="2"/>
              </a:rPr>
              <a:t>aS|c</a:t>
            </a:r>
            <a:endParaRPr kumimoji="0" lang="en-US" altLang="zh-CN" sz="2400">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65541" name="Text Box 7"/>
          <p:cNvSpPr txBox="1">
            <a:spLocks noChangeArrowheads="1"/>
          </p:cNvSpPr>
          <p:nvPr/>
        </p:nvSpPr>
        <p:spPr bwMode="auto">
          <a:xfrm>
            <a:off x="3159125" y="1143000"/>
            <a:ext cx="3708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200" dirty="0">
                <a:latin typeface="Times New Roman" panose="02020603050405020304" pitchFamily="18" charset="0"/>
                <a:cs typeface="Times New Roman" panose="02020603050405020304" pitchFamily="18" charset="0"/>
              </a:rPr>
              <a:t>(1)</a:t>
            </a:r>
            <a:r>
              <a:rPr kumimoji="0" lang="zh-CN" altLang="en-US" sz="2200" dirty="0">
                <a:latin typeface="Times New Roman" panose="02020603050405020304" pitchFamily="18" charset="0"/>
                <a:cs typeface="Times New Roman" panose="02020603050405020304" pitchFamily="18" charset="0"/>
              </a:rPr>
              <a:t>求</a:t>
            </a:r>
            <a:r>
              <a:rPr kumimoji="0" lang="en-US" altLang="zh-CN" sz="2200" dirty="0">
                <a:latin typeface="Times New Roman" panose="02020603050405020304" pitchFamily="18" charset="0"/>
                <a:cs typeface="Times New Roman" panose="02020603050405020304" pitchFamily="18" charset="0"/>
              </a:rPr>
              <a:t>V</a:t>
            </a:r>
            <a:r>
              <a:rPr kumimoji="0" lang="en-US" altLang="zh-CN" sz="2200" baseline="-25000" dirty="0">
                <a:latin typeface="Times New Roman" panose="02020603050405020304" pitchFamily="18" charset="0"/>
                <a:cs typeface="Times New Roman" panose="02020603050405020304" pitchFamily="18" charset="0"/>
              </a:rPr>
              <a:t>N</a:t>
            </a:r>
            <a:r>
              <a:rPr kumimoji="0" lang="zh-CN" altLang="en-US" sz="2200" dirty="0">
                <a:latin typeface="Times New Roman" panose="02020603050405020304" pitchFamily="18" charset="0"/>
                <a:cs typeface="Times New Roman" panose="02020603050405020304" pitchFamily="18" charset="0"/>
              </a:rPr>
              <a:t>的</a:t>
            </a:r>
            <a:r>
              <a:rPr kumimoji="0" lang="en-US" altLang="zh-CN" sz="2200" dirty="0">
                <a:latin typeface="Times New Roman" panose="02020603050405020304" pitchFamily="18" charset="0"/>
                <a:cs typeface="Times New Roman" panose="02020603050405020304" pitchFamily="18" charset="0"/>
              </a:rPr>
              <a:t>First</a:t>
            </a:r>
            <a:r>
              <a:rPr kumimoji="0" lang="zh-CN" altLang="en-US" sz="2200" dirty="0">
                <a:latin typeface="Times New Roman" panose="02020603050405020304" pitchFamily="18" charset="0"/>
                <a:cs typeface="Times New Roman" panose="02020603050405020304" pitchFamily="18" charset="0"/>
              </a:rPr>
              <a:t>集、</a:t>
            </a:r>
            <a:r>
              <a:rPr kumimoji="0" lang="zh-CN" altLang="en-US" sz="2200" dirty="0">
                <a:solidFill>
                  <a:srgbClr val="FF0066"/>
                </a:solidFill>
                <a:latin typeface="Times New Roman" panose="02020603050405020304" pitchFamily="18" charset="0"/>
                <a:cs typeface="Times New Roman" panose="02020603050405020304" pitchFamily="18" charset="0"/>
              </a:rPr>
              <a:t> </a:t>
            </a:r>
            <a:r>
              <a:rPr kumimoji="0" lang="en-US" altLang="zh-CN" sz="2200" dirty="0">
                <a:solidFill>
                  <a:srgbClr val="FF0066"/>
                </a:solidFill>
                <a:latin typeface="Times New Roman" panose="02020603050405020304" pitchFamily="18" charset="0"/>
                <a:cs typeface="Times New Roman" panose="02020603050405020304" pitchFamily="18" charset="0"/>
                <a:hlinkClick r:id="rId1" action="ppaction://hlinksldjump"/>
              </a:rPr>
              <a:t>Follow</a:t>
            </a:r>
            <a:r>
              <a:rPr kumimoji="0" lang="zh-CN" altLang="en-US" sz="2200" dirty="0">
                <a:solidFill>
                  <a:srgbClr val="FF0066"/>
                </a:solidFill>
                <a:latin typeface="Times New Roman" panose="02020603050405020304" pitchFamily="18" charset="0"/>
                <a:cs typeface="Times New Roman" panose="02020603050405020304" pitchFamily="18" charset="0"/>
                <a:hlinkClick r:id="rId1" action="ppaction://hlinksldjump"/>
              </a:rPr>
              <a:t>集</a:t>
            </a:r>
            <a:endParaRPr kumimoji="0" lang="zh-CN" altLang="en-US" sz="2200" dirty="0">
              <a:solidFill>
                <a:srgbClr val="FF0066"/>
              </a:solidFill>
              <a:latin typeface="Times New Roman" panose="02020603050405020304" pitchFamily="18" charset="0"/>
              <a:cs typeface="Times New Roman" panose="02020603050405020304" pitchFamily="18" charset="0"/>
            </a:endParaRPr>
          </a:p>
        </p:txBody>
      </p:sp>
      <p:graphicFrame>
        <p:nvGraphicFramePr>
          <p:cNvPr id="470078" name="Group 62"/>
          <p:cNvGraphicFramePr>
            <a:graphicFrameLocks noGrp="1"/>
          </p:cNvGraphicFramePr>
          <p:nvPr>
            <p:ph sz="half" idx="2"/>
          </p:nvPr>
        </p:nvGraphicFramePr>
        <p:xfrm>
          <a:off x="3489325" y="1700213"/>
          <a:ext cx="3744913" cy="2743200"/>
        </p:xfrm>
        <a:graphic>
          <a:graphicData uri="http://schemas.openxmlformats.org/drawingml/2006/table">
            <a:tbl>
              <a:tblPr/>
              <a:tblGrid>
                <a:gridCol w="666750"/>
                <a:gridCol w="1603375"/>
                <a:gridCol w="1474788"/>
              </a:tblGrid>
              <a:tr h="211138">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FIRST</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FOLLOW</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955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S</a:t>
                      </a:r>
                      <a:endPar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Wingdings" panose="05000000000000000000" pitchFamily="2"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a:t>
                      </a:r>
                      <a:endPar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Wingdings" panose="05000000000000000000" pitchFamily="2"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955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B</a:t>
                      </a:r>
                      <a:endPar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Wingdings" panose="05000000000000000000" pitchFamily="2"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955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C</a:t>
                      </a:r>
                      <a:endPar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Wingdings" panose="05000000000000000000" pitchFamily="2"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D</a:t>
                      </a:r>
                      <a:endPar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 </a:t>
                      </a:r>
                      <a:endPar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5572" name="Rectangle 3"/>
          <p:cNvSpPr>
            <a:spLocks noGrp="1" noChangeArrowheads="1"/>
          </p:cNvSpPr>
          <p:nvPr>
            <p:ph type="body" sz="half" idx="1"/>
          </p:nvPr>
        </p:nvSpPr>
        <p:spPr>
          <a:xfrm>
            <a:off x="468313" y="404813"/>
            <a:ext cx="7848600" cy="647700"/>
          </a:xfrm>
        </p:spPr>
        <p:txBody>
          <a:bodyPr/>
          <a:lstStyle/>
          <a:p>
            <a:pPr eaLnBrk="1" hangingPunct="1">
              <a:lnSpc>
                <a:spcPct val="130000"/>
              </a:lnSpc>
              <a:buFont typeface="Wingdings" panose="05000000000000000000" pitchFamily="2" charset="2"/>
              <a:buNone/>
            </a:pPr>
            <a:r>
              <a:rPr lang="en-US" altLang="zh-CN" sz="2200" b="1" dirty="0">
                <a:latin typeface="Times New Roman" panose="02020603050405020304" pitchFamily="18" charset="0"/>
                <a:cs typeface="Times New Roman" panose="02020603050405020304" pitchFamily="18" charset="0"/>
              </a:rPr>
              <a:t>[</a:t>
            </a:r>
            <a:r>
              <a:rPr lang="zh-CN" altLang="en-US" sz="2200" b="1" dirty="0">
                <a:latin typeface="Times New Roman" panose="02020603050405020304" pitchFamily="18" charset="0"/>
                <a:cs typeface="Times New Roman" panose="02020603050405020304" pitchFamily="18" charset="0"/>
              </a:rPr>
              <a:t>例</a:t>
            </a:r>
            <a:r>
              <a:rPr lang="en-US" altLang="zh-CN" sz="2200" b="1" dirty="0">
                <a:latin typeface="Times New Roman" panose="02020603050405020304" pitchFamily="18" charset="0"/>
                <a:cs typeface="Times New Roman" panose="02020603050405020304" pitchFamily="18" charset="0"/>
              </a:rPr>
              <a:t>4] </a:t>
            </a:r>
            <a:r>
              <a:rPr lang="zh-CN" altLang="en-US" sz="2200" b="1" dirty="0">
                <a:latin typeface="Times New Roman" panose="02020603050405020304" pitchFamily="18" charset="0"/>
                <a:cs typeface="Times New Roman" panose="02020603050405020304" pitchFamily="18" charset="0"/>
              </a:rPr>
              <a:t>判断</a:t>
            </a:r>
            <a:r>
              <a:rPr lang="en-US" altLang="zh-CN" sz="2200" b="1" dirty="0">
                <a:latin typeface="Times New Roman" panose="02020603050405020304" pitchFamily="18" charset="0"/>
                <a:cs typeface="Times New Roman" panose="02020603050405020304" pitchFamily="18" charset="0"/>
              </a:rPr>
              <a:t>G</a:t>
            </a:r>
            <a:r>
              <a:rPr lang="zh-CN" altLang="en-US" sz="2200" b="1" dirty="0">
                <a:latin typeface="Times New Roman" panose="02020603050405020304" pitchFamily="18" charset="0"/>
                <a:cs typeface="Times New Roman" panose="02020603050405020304" pitchFamily="18" charset="0"/>
              </a:rPr>
              <a:t>是否是</a:t>
            </a:r>
            <a:r>
              <a:rPr lang="en-US" altLang="zh-CN" sz="2200" b="1" dirty="0">
                <a:latin typeface="Times New Roman" panose="02020603050405020304" pitchFamily="18" charset="0"/>
                <a:cs typeface="Times New Roman" panose="02020603050405020304" pitchFamily="18" charset="0"/>
              </a:rPr>
              <a:t>LL(1)</a:t>
            </a:r>
            <a:r>
              <a:rPr lang="zh-CN" altLang="en-US" sz="2200" b="1" dirty="0">
                <a:latin typeface="Times New Roman" panose="02020603050405020304" pitchFamily="18" charset="0"/>
                <a:cs typeface="Times New Roman" panose="02020603050405020304" pitchFamily="18" charset="0"/>
              </a:rPr>
              <a:t>文法，如果是，构造</a:t>
            </a:r>
            <a:r>
              <a:rPr lang="en-US" altLang="zh-CN" sz="2200" b="1" dirty="0">
                <a:latin typeface="Times New Roman" panose="02020603050405020304" pitchFamily="18" charset="0"/>
                <a:cs typeface="Times New Roman" panose="02020603050405020304" pitchFamily="18" charset="0"/>
              </a:rPr>
              <a:t>LL(1)</a:t>
            </a:r>
            <a:r>
              <a:rPr lang="zh-CN" altLang="en-US" sz="2200" b="1" dirty="0">
                <a:latin typeface="Times New Roman" panose="02020603050405020304" pitchFamily="18" charset="0"/>
                <a:cs typeface="Times New Roman" panose="02020603050405020304" pitchFamily="18" charset="0"/>
              </a:rPr>
              <a:t>分析表</a:t>
            </a:r>
            <a:r>
              <a:rPr lang="en-US" altLang="zh-CN" sz="2200" b="1" dirty="0">
                <a:latin typeface="Times New Roman" panose="02020603050405020304" pitchFamily="18" charset="0"/>
                <a:cs typeface="Times New Roman" panose="02020603050405020304" pitchFamily="18" charset="0"/>
              </a:rPr>
              <a:t>G[S]</a:t>
            </a:r>
            <a:endParaRPr lang="en-US" altLang="zh-CN" sz="2200" b="1" dirty="0">
              <a:latin typeface="Times New Roman" panose="02020603050405020304" pitchFamily="18" charset="0"/>
              <a:cs typeface="Times New Roman" panose="02020603050405020304" pitchFamily="18" charset="0"/>
            </a:endParaRPr>
          </a:p>
        </p:txBody>
      </p:sp>
      <p:sp>
        <p:nvSpPr>
          <p:cNvPr id="65573" name="文本框 2"/>
          <p:cNvSpPr txBox="1">
            <a:spLocks noChangeArrowheads="1"/>
          </p:cNvSpPr>
          <p:nvPr/>
        </p:nvSpPr>
        <p:spPr bwMode="auto">
          <a:xfrm>
            <a:off x="4214813" y="2636838"/>
            <a:ext cx="1349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400" b="0">
                <a:latin typeface="Times New Roman" panose="02020603050405020304" pitchFamily="18" charset="0"/>
                <a:cs typeface="Times New Roman" panose="02020603050405020304" pitchFamily="18" charset="0"/>
              </a:rPr>
              <a:t>b, </a:t>
            </a:r>
            <a:r>
              <a:rPr kumimoji="0" lang="en-US" altLang="zh-CN" sz="2400" b="0">
                <a:latin typeface="Times New Roman" panose="02020603050405020304" pitchFamily="18" charset="0"/>
                <a:cs typeface="Times New Roman" panose="02020603050405020304" pitchFamily="18" charset="0"/>
                <a:sym typeface="Wingdings" panose="05000000000000000000" pitchFamily="2" charset="2"/>
              </a:rPr>
              <a:t>ε</a:t>
            </a:r>
            <a:endParaRPr kumimoji="0" lang="zh-CN" altLang="en-US" sz="2400" b="0">
              <a:latin typeface="Times New Roman" panose="02020603050405020304" pitchFamily="18" charset="0"/>
              <a:cs typeface="Times New Roman" panose="02020603050405020304" pitchFamily="18" charset="0"/>
            </a:endParaRPr>
          </a:p>
        </p:txBody>
      </p:sp>
      <p:sp>
        <p:nvSpPr>
          <p:cNvPr id="65574" name="文本框 3"/>
          <p:cNvSpPr txBox="1">
            <a:spLocks noChangeArrowheads="1"/>
          </p:cNvSpPr>
          <p:nvPr/>
        </p:nvSpPr>
        <p:spPr bwMode="auto">
          <a:xfrm>
            <a:off x="4601461" y="3009900"/>
            <a:ext cx="6046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400" b="0">
                <a:latin typeface="Times New Roman" panose="02020603050405020304" pitchFamily="18" charset="0"/>
                <a:cs typeface="Times New Roman" panose="02020603050405020304" pitchFamily="18" charset="0"/>
              </a:rPr>
              <a:t>a, </a:t>
            </a:r>
            <a:r>
              <a:rPr kumimoji="0" lang="en-US" altLang="zh-CN" sz="2400" b="0">
                <a:latin typeface="Times New Roman" panose="02020603050405020304" pitchFamily="18" charset="0"/>
                <a:cs typeface="Times New Roman" panose="02020603050405020304" pitchFamily="18" charset="0"/>
                <a:sym typeface="Wingdings" panose="05000000000000000000" pitchFamily="2" charset="2"/>
              </a:rPr>
              <a:t>ε</a:t>
            </a:r>
            <a:endParaRPr kumimoji="0" lang="zh-CN" altLang="en-US" sz="2400" b="0">
              <a:latin typeface="Times New Roman" panose="02020603050405020304" pitchFamily="18" charset="0"/>
              <a:cs typeface="Times New Roman" panose="02020603050405020304" pitchFamily="18" charset="0"/>
            </a:endParaRPr>
          </a:p>
        </p:txBody>
      </p:sp>
      <p:sp>
        <p:nvSpPr>
          <p:cNvPr id="65575" name="文本框 6"/>
          <p:cNvSpPr txBox="1">
            <a:spLocks noChangeArrowheads="1"/>
          </p:cNvSpPr>
          <p:nvPr/>
        </p:nvSpPr>
        <p:spPr bwMode="auto">
          <a:xfrm>
            <a:off x="4715730" y="3983038"/>
            <a:ext cx="61106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400" b="0">
                <a:latin typeface="Times New Roman" panose="02020603050405020304" pitchFamily="18" charset="0"/>
                <a:cs typeface="Times New Roman" panose="02020603050405020304" pitchFamily="18" charset="0"/>
              </a:rPr>
              <a:t>a, c</a:t>
            </a:r>
            <a:endParaRPr kumimoji="0" lang="en-US" altLang="zh-CN" sz="2400" b="0">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0" lang="zh-CN" altLang="en-US" sz="2400" b="0">
              <a:latin typeface="Times New Roman" panose="02020603050405020304" pitchFamily="18" charset="0"/>
              <a:cs typeface="Times New Roman" panose="02020603050405020304" pitchFamily="18" charset="0"/>
            </a:endParaRPr>
          </a:p>
        </p:txBody>
      </p:sp>
      <p:sp>
        <p:nvSpPr>
          <p:cNvPr id="65576" name="文本框 8"/>
          <p:cNvSpPr txBox="1">
            <a:spLocks noChangeArrowheads="1"/>
          </p:cNvSpPr>
          <p:nvPr/>
        </p:nvSpPr>
        <p:spPr bwMode="auto">
          <a:xfrm>
            <a:off x="4557111" y="2133600"/>
            <a:ext cx="9124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buFontTx/>
              <a:buNone/>
            </a:pPr>
            <a:r>
              <a:rPr kumimoji="0" lang="en-US" altLang="zh-CN" sz="2400" b="0">
                <a:latin typeface="Times New Roman" panose="02020603050405020304" pitchFamily="18" charset="0"/>
                <a:cs typeface="Times New Roman" panose="02020603050405020304" pitchFamily="18" charset="0"/>
              </a:rPr>
              <a:t>b, a, </a:t>
            </a:r>
            <a:r>
              <a:rPr kumimoji="0" lang="en-US" altLang="zh-CN" sz="2400" b="0">
                <a:latin typeface="Times New Roman" panose="02020603050405020304" pitchFamily="18" charset="0"/>
                <a:cs typeface="Times New Roman" panose="02020603050405020304" pitchFamily="18" charset="0"/>
                <a:sym typeface="Wingdings" panose="05000000000000000000" pitchFamily="2" charset="2"/>
              </a:rPr>
              <a:t>ε</a:t>
            </a:r>
            <a:endParaRPr kumimoji="0" lang="en-US" altLang="zh-CN" sz="2400" b="0">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65577" name="文本框 10"/>
          <p:cNvSpPr txBox="1">
            <a:spLocks noChangeArrowheads="1"/>
          </p:cNvSpPr>
          <p:nvPr/>
        </p:nvSpPr>
        <p:spPr bwMode="auto">
          <a:xfrm>
            <a:off x="4622167" y="3500438"/>
            <a:ext cx="9188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buFontTx/>
              <a:buNone/>
            </a:pPr>
            <a:r>
              <a:rPr kumimoji="0" lang="en-US" altLang="zh-CN" sz="2400" b="0">
                <a:latin typeface="Times New Roman" panose="02020603050405020304" pitchFamily="18" charset="0"/>
                <a:cs typeface="Times New Roman" panose="02020603050405020304" pitchFamily="18" charset="0"/>
              </a:rPr>
              <a:t>b, a, </a:t>
            </a:r>
            <a:r>
              <a:rPr kumimoji="0" lang="en-US" altLang="zh-CN" sz="2400" b="0">
                <a:latin typeface="Times New Roman" panose="02020603050405020304" pitchFamily="18" charset="0"/>
                <a:cs typeface="Times New Roman" panose="02020603050405020304" pitchFamily="18" charset="0"/>
                <a:sym typeface="Wingdings" panose="05000000000000000000" pitchFamily="2" charset="2"/>
              </a:rPr>
              <a:t>c</a:t>
            </a:r>
            <a:endParaRPr kumimoji="0" lang="en-US" altLang="zh-CN" sz="2400" b="0">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12" name="矩形 11"/>
          <p:cNvSpPr>
            <a:spLocks noChangeArrowheads="1"/>
          </p:cNvSpPr>
          <p:nvPr/>
        </p:nvSpPr>
        <p:spPr bwMode="auto">
          <a:xfrm>
            <a:off x="2411413" y="4508500"/>
            <a:ext cx="6481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400" b="0">
                <a:latin typeface="Times New Roman" panose="02020603050405020304" pitchFamily="18" charset="0"/>
                <a:cs typeface="Times New Roman" panose="02020603050405020304" pitchFamily="18" charset="0"/>
              </a:rPr>
              <a:t>FOLLOW(S)={#} </a:t>
            </a:r>
            <a:r>
              <a:rPr lang="en-US" altLang="zh-CN" sz="2400">
                <a:latin typeface="Times New Roman" panose="02020603050405020304" pitchFamily="18" charset="0"/>
                <a:cs typeface="Times New Roman" panose="02020603050405020304" pitchFamily="18" charset="0"/>
              </a:rPr>
              <a:t>∪</a:t>
            </a:r>
            <a:r>
              <a:rPr kumimoji="0" lang="en-US" altLang="zh-CN" sz="2400" b="0">
                <a:latin typeface="Times New Roman" panose="02020603050405020304" pitchFamily="18" charset="0"/>
                <a:cs typeface="Times New Roman" panose="02020603050405020304" pitchFamily="18" charset="0"/>
              </a:rPr>
              <a:t> FOLLOW(D)</a:t>
            </a:r>
            <a:endParaRPr kumimoji="0" lang="en-US" altLang="zh-CN" sz="2400" b="0">
              <a:latin typeface="Times New Roman" panose="02020603050405020304" pitchFamily="18" charset="0"/>
              <a:cs typeface="Times New Roman" panose="02020603050405020304" pitchFamily="18" charset="0"/>
            </a:endParaRPr>
          </a:p>
        </p:txBody>
      </p:sp>
      <p:sp>
        <p:nvSpPr>
          <p:cNvPr id="13" name="矩形 12"/>
          <p:cNvSpPr>
            <a:spLocks noChangeArrowheads="1"/>
          </p:cNvSpPr>
          <p:nvPr/>
        </p:nvSpPr>
        <p:spPr bwMode="auto">
          <a:xfrm>
            <a:off x="2805113" y="4919663"/>
            <a:ext cx="5916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400" b="0" dirty="0">
                <a:latin typeface="Times New Roman" panose="02020603050405020304" pitchFamily="18" charset="0"/>
                <a:cs typeface="Times New Roman" panose="02020603050405020304" pitchFamily="18" charset="0"/>
              </a:rPr>
              <a:t>FOLLOW(D)=FOLLOW(B)</a:t>
            </a:r>
            <a:r>
              <a:rPr lang="en-US" altLang="zh-CN" sz="2400" dirty="0">
                <a:latin typeface="Times New Roman" panose="02020603050405020304" pitchFamily="18" charset="0"/>
                <a:cs typeface="Times New Roman" panose="02020603050405020304" pitchFamily="18" charset="0"/>
              </a:rPr>
              <a:t>∪</a:t>
            </a:r>
            <a:r>
              <a:rPr kumimoji="0" lang="en-US" altLang="zh-CN" sz="2400" b="0" dirty="0">
                <a:latin typeface="Times New Roman" panose="02020603050405020304" pitchFamily="18" charset="0"/>
                <a:cs typeface="Times New Roman" panose="02020603050405020304" pitchFamily="18" charset="0"/>
              </a:rPr>
              <a:t>FOLLOW(C)</a:t>
            </a:r>
            <a:r>
              <a:rPr lang="en-US" altLang="zh-CN" sz="2400" dirty="0">
                <a:latin typeface="Times New Roman" panose="02020603050405020304" pitchFamily="18" charset="0"/>
                <a:cs typeface="Times New Roman" panose="02020603050405020304" pitchFamily="18" charset="0"/>
              </a:rPr>
              <a:t> </a:t>
            </a:r>
            <a:endParaRPr kumimoji="0" lang="zh-CN" altLang="en-US" sz="2400" b="0" dirty="0">
              <a:latin typeface="Times New Roman" panose="02020603050405020304" pitchFamily="18" charset="0"/>
              <a:cs typeface="Times New Roman" panose="02020603050405020304" pitchFamily="18" charset="0"/>
            </a:endParaRPr>
          </a:p>
        </p:txBody>
      </p:sp>
      <p:sp>
        <p:nvSpPr>
          <p:cNvPr id="14" name="矩形 13"/>
          <p:cNvSpPr>
            <a:spLocks noChangeArrowheads="1"/>
          </p:cNvSpPr>
          <p:nvPr/>
        </p:nvSpPr>
        <p:spPr bwMode="auto">
          <a:xfrm>
            <a:off x="3327400" y="5372100"/>
            <a:ext cx="3709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400" b="0">
                <a:latin typeface="Times New Roman" panose="02020603050405020304" pitchFamily="18" charset="0"/>
                <a:cs typeface="Times New Roman" panose="02020603050405020304" pitchFamily="18" charset="0"/>
              </a:rPr>
              <a:t>FOLLOW(B)=FOLLOW(S)</a:t>
            </a:r>
            <a:endParaRPr kumimoji="0" lang="en-US" altLang="zh-CN" sz="2400" b="0">
              <a:latin typeface="Times New Roman" panose="02020603050405020304" pitchFamily="18" charset="0"/>
              <a:cs typeface="Times New Roman" panose="02020603050405020304" pitchFamily="18" charset="0"/>
            </a:endParaRPr>
          </a:p>
        </p:txBody>
      </p:sp>
      <p:sp>
        <p:nvSpPr>
          <p:cNvPr id="15" name="文本框 14"/>
          <p:cNvSpPr txBox="1">
            <a:spLocks noChangeArrowheads="1"/>
          </p:cNvSpPr>
          <p:nvPr/>
        </p:nvSpPr>
        <p:spPr bwMode="auto">
          <a:xfrm>
            <a:off x="6322011" y="2133600"/>
            <a:ext cx="33855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400" b="0">
                <a:latin typeface="Times New Roman" panose="02020603050405020304" pitchFamily="18" charset="0"/>
                <a:cs typeface="Times New Roman" panose="02020603050405020304" pitchFamily="18" charset="0"/>
              </a:rPr>
              <a:t>#</a:t>
            </a:r>
            <a:endParaRPr kumimoji="0" lang="en-US" altLang="zh-CN" sz="2400" b="0">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0" lang="zh-CN" altLang="en-US" sz="2400" b="0">
              <a:latin typeface="Times New Roman" panose="02020603050405020304" pitchFamily="18" charset="0"/>
              <a:cs typeface="Times New Roman" panose="02020603050405020304" pitchFamily="18" charset="0"/>
            </a:endParaRPr>
          </a:p>
        </p:txBody>
      </p:sp>
      <p:sp>
        <p:nvSpPr>
          <p:cNvPr id="16" name="文本框 15"/>
          <p:cNvSpPr txBox="1">
            <a:spLocks noChangeArrowheads="1"/>
          </p:cNvSpPr>
          <p:nvPr/>
        </p:nvSpPr>
        <p:spPr bwMode="auto">
          <a:xfrm>
            <a:off x="6370638" y="3068638"/>
            <a:ext cx="2413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400" b="0">
                <a:latin typeface="Times New Roman" panose="02020603050405020304" pitchFamily="18" charset="0"/>
                <a:cs typeface="Times New Roman" panose="02020603050405020304" pitchFamily="18" charset="0"/>
              </a:rPr>
              <a:t>#</a:t>
            </a:r>
            <a:endParaRPr kumimoji="0" lang="zh-CN" altLang="en-US" sz="2400" b="0">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0" lang="zh-CN" altLang="en-US" sz="2400" b="0">
              <a:latin typeface="Times New Roman" panose="02020603050405020304" pitchFamily="18" charset="0"/>
              <a:cs typeface="Times New Roman" panose="02020603050405020304" pitchFamily="18" charset="0"/>
            </a:endParaRPr>
          </a:p>
        </p:txBody>
      </p:sp>
      <p:sp>
        <p:nvSpPr>
          <p:cNvPr id="17" name="文本框 16"/>
          <p:cNvSpPr txBox="1">
            <a:spLocks noChangeArrowheads="1"/>
          </p:cNvSpPr>
          <p:nvPr/>
        </p:nvSpPr>
        <p:spPr bwMode="auto">
          <a:xfrm>
            <a:off x="6322011" y="4005263"/>
            <a:ext cx="33855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400" b="0">
                <a:latin typeface="Times New Roman" panose="02020603050405020304" pitchFamily="18" charset="0"/>
                <a:cs typeface="Times New Roman" panose="02020603050405020304" pitchFamily="18" charset="0"/>
              </a:rPr>
              <a:t>#</a:t>
            </a:r>
            <a:endParaRPr kumimoji="0" lang="zh-CN" altLang="en-US" sz="2400" b="0">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0" lang="zh-CN" altLang="en-US" sz="2400" b="0">
              <a:latin typeface="Times New Roman" panose="02020603050405020304" pitchFamily="18" charset="0"/>
              <a:cs typeface="Times New Roman" panose="02020603050405020304" pitchFamily="18" charset="0"/>
            </a:endParaRPr>
          </a:p>
        </p:txBody>
      </p:sp>
      <p:sp>
        <p:nvSpPr>
          <p:cNvPr id="18" name="矩形 17"/>
          <p:cNvSpPr>
            <a:spLocks noChangeArrowheads="1"/>
          </p:cNvSpPr>
          <p:nvPr/>
        </p:nvSpPr>
        <p:spPr bwMode="auto">
          <a:xfrm>
            <a:off x="3327400" y="5792788"/>
            <a:ext cx="37099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400" b="0">
                <a:latin typeface="Times New Roman" panose="02020603050405020304" pitchFamily="18" charset="0"/>
                <a:cs typeface="Times New Roman" panose="02020603050405020304" pitchFamily="18" charset="0"/>
              </a:rPr>
              <a:t>FOLLOW(C)=FOLLOW(S)</a:t>
            </a:r>
            <a:endParaRPr kumimoji="0" lang="en-US" altLang="zh-CN" sz="2400" b="0">
              <a:latin typeface="Times New Roman" panose="02020603050405020304" pitchFamily="18" charset="0"/>
              <a:cs typeface="Times New Roman" panose="02020603050405020304" pitchFamily="18" charset="0"/>
            </a:endParaRPr>
          </a:p>
        </p:txBody>
      </p:sp>
      <p:sp>
        <p:nvSpPr>
          <p:cNvPr id="19" name="文本框 18"/>
          <p:cNvSpPr txBox="1">
            <a:spLocks noChangeArrowheads="1"/>
          </p:cNvSpPr>
          <p:nvPr/>
        </p:nvSpPr>
        <p:spPr bwMode="auto">
          <a:xfrm>
            <a:off x="6325186" y="3536950"/>
            <a:ext cx="33855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400" b="0">
                <a:latin typeface="Times New Roman" panose="02020603050405020304" pitchFamily="18" charset="0"/>
                <a:cs typeface="Times New Roman" panose="02020603050405020304" pitchFamily="18" charset="0"/>
              </a:rPr>
              <a:t>#</a:t>
            </a:r>
            <a:endParaRPr kumimoji="0" lang="zh-CN" altLang="en-US" sz="2400" b="0">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0" lang="zh-CN" altLang="en-US" sz="2400" b="0">
              <a:latin typeface="Times New Roman" panose="02020603050405020304" pitchFamily="18" charset="0"/>
              <a:cs typeface="Times New Roman" panose="02020603050405020304" pitchFamily="18" charset="0"/>
            </a:endParaRPr>
          </a:p>
        </p:txBody>
      </p:sp>
      <p:sp>
        <p:nvSpPr>
          <p:cNvPr id="20" name="矩形 19"/>
          <p:cNvSpPr>
            <a:spLocks noChangeArrowheads="1"/>
          </p:cNvSpPr>
          <p:nvPr/>
        </p:nvSpPr>
        <p:spPr bwMode="auto">
          <a:xfrm>
            <a:off x="2941638" y="4497388"/>
            <a:ext cx="48069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lang="en-US" altLang="zh-CN" sz="2400" dirty="0">
                <a:latin typeface="Times New Roman" panose="02020603050405020304" pitchFamily="18" charset="0"/>
                <a:cs typeface="Times New Roman" panose="02020603050405020304" pitchFamily="18" charset="0"/>
              </a:rPr>
              <a:t> </a:t>
            </a:r>
            <a:r>
              <a:rPr kumimoji="0" lang="en-US" altLang="zh-CN" sz="2400" b="0" dirty="0">
                <a:latin typeface="Times New Roman" panose="02020603050405020304" pitchFamily="18" charset="0"/>
                <a:cs typeface="Times New Roman" panose="02020603050405020304" pitchFamily="18" charset="0"/>
              </a:rPr>
              <a:t>FOLLOW(A)=(FIRST(B)-{</a:t>
            </a:r>
            <a:r>
              <a:rPr kumimoji="0" lang="en-US" altLang="zh-CN" sz="2400" b="0" dirty="0">
                <a:latin typeface="Times New Roman" panose="02020603050405020304" pitchFamily="18" charset="0"/>
                <a:cs typeface="Times New Roman" panose="02020603050405020304" pitchFamily="18" charset="0"/>
                <a:sym typeface="Wingdings" panose="05000000000000000000" pitchFamily="2" charset="2"/>
              </a:rPr>
              <a:t>ε</a:t>
            </a:r>
            <a:r>
              <a:rPr kumimoji="0" lang="en-US" altLang="zh-CN" sz="2400" b="0" dirty="0">
                <a:latin typeface="Times New Roman" panose="02020603050405020304" pitchFamily="18" charset="0"/>
                <a:cs typeface="Times New Roman" panose="02020603050405020304" pitchFamily="18" charset="0"/>
              </a:rPr>
              <a:t>}) </a:t>
            </a:r>
            <a:endParaRPr kumimoji="0" lang="en-US" altLang="zh-CN" sz="2400" b="0" dirty="0">
              <a:latin typeface="Times New Roman" panose="02020603050405020304" pitchFamily="18" charset="0"/>
              <a:cs typeface="Times New Roman" panose="02020603050405020304" pitchFamily="18" charset="0"/>
            </a:endParaRPr>
          </a:p>
          <a:p>
            <a:pPr algn="ctr">
              <a:spcBef>
                <a:spcPct val="0"/>
              </a:spcBef>
              <a:buClrTx/>
              <a:buSzTx/>
              <a:buFontTx/>
              <a:buNone/>
            </a:pPr>
            <a:r>
              <a:rPr lang="en-US" altLang="zh-CN" sz="2400" dirty="0">
                <a:latin typeface="Times New Roman" panose="02020603050405020304" pitchFamily="18" charset="0"/>
                <a:cs typeface="Times New Roman" panose="02020603050405020304" pitchFamily="18" charset="0"/>
              </a:rPr>
              <a:t>                        ∪ </a:t>
            </a:r>
            <a:r>
              <a:rPr kumimoji="0" lang="en-US" altLang="zh-CN" sz="2400" b="0" dirty="0">
                <a:latin typeface="Times New Roman" panose="02020603050405020304" pitchFamily="18" charset="0"/>
                <a:cs typeface="Times New Roman" panose="02020603050405020304" pitchFamily="18" charset="0"/>
              </a:rPr>
              <a:t>FOLLOW(S)</a:t>
            </a: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gn="ctr">
              <a:spcBef>
                <a:spcPct val="0"/>
              </a:spcBef>
              <a:buClrTx/>
              <a:buSzTx/>
              <a:buFontTx/>
              <a:buNone/>
            </a:pPr>
            <a:r>
              <a:rPr lang="en-US" altLang="zh-CN" sz="2400" dirty="0">
                <a:solidFill>
                  <a:srgbClr val="C00000"/>
                </a:solidFill>
                <a:latin typeface="Times New Roman" panose="02020603050405020304" pitchFamily="18" charset="0"/>
                <a:cs typeface="Times New Roman" panose="02020603050405020304" pitchFamily="18" charset="0"/>
              </a:rPr>
              <a:t>                   ∪ </a:t>
            </a:r>
            <a:r>
              <a:rPr kumimoji="0" lang="en-US" altLang="zh-CN" sz="2400" b="0" dirty="0">
                <a:solidFill>
                  <a:srgbClr val="C00000"/>
                </a:solidFill>
                <a:latin typeface="Times New Roman" panose="02020603050405020304" pitchFamily="18" charset="0"/>
                <a:cs typeface="Times New Roman" panose="02020603050405020304" pitchFamily="18" charset="0"/>
              </a:rPr>
              <a:t>FIRST(D)</a:t>
            </a:r>
            <a:endParaRPr kumimoji="0" lang="en-US" altLang="zh-CN" sz="2400" b="0" dirty="0">
              <a:solidFill>
                <a:srgbClr val="C00000"/>
              </a:solidFill>
              <a:latin typeface="Times New Roman" panose="02020603050405020304" pitchFamily="18" charset="0"/>
              <a:cs typeface="Times New Roman" panose="02020603050405020304" pitchFamily="18" charset="0"/>
            </a:endParaRPr>
          </a:p>
        </p:txBody>
      </p:sp>
      <p:sp>
        <p:nvSpPr>
          <p:cNvPr id="21" name="文本框 20"/>
          <p:cNvSpPr txBox="1">
            <a:spLocks noChangeArrowheads="1"/>
          </p:cNvSpPr>
          <p:nvPr/>
        </p:nvSpPr>
        <p:spPr bwMode="auto">
          <a:xfrm>
            <a:off x="6075473" y="2586038"/>
            <a:ext cx="76495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en-US" altLang="zh-CN" sz="2400" b="0">
                <a:latin typeface="Times New Roman" panose="02020603050405020304" pitchFamily="18" charset="0"/>
                <a:cs typeface="Times New Roman" panose="02020603050405020304" pitchFamily="18" charset="0"/>
              </a:rPr>
              <a:t>#,a,c</a:t>
            </a:r>
            <a:endParaRPr kumimoji="0" lang="zh-CN" altLang="en-US" sz="2400" b="0">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0" lang="zh-CN" altLang="en-US" sz="2400" b="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250"/>
                                        <p:tgtEl>
                                          <p:spTgt spid="12"/>
                                        </p:tgtEl>
                                      </p:cBhvr>
                                    </p:animEffect>
                                    <p:set>
                                      <p:cBhvr>
                                        <p:cTn id="47" dur="1" fill="hold">
                                          <p:stCondLst>
                                            <p:cond delay="249"/>
                                          </p:stCondLst>
                                        </p:cTn>
                                        <p:tgtEl>
                                          <p:spTgt spid="12"/>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250"/>
                                        <p:tgtEl>
                                          <p:spTgt spid="13"/>
                                        </p:tgtEl>
                                      </p:cBhvr>
                                    </p:animEffect>
                                    <p:set>
                                      <p:cBhvr>
                                        <p:cTn id="50" dur="1" fill="hold">
                                          <p:stCondLst>
                                            <p:cond delay="249"/>
                                          </p:stCondLst>
                                        </p:cTn>
                                        <p:tgtEl>
                                          <p:spTgt spid="13"/>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250"/>
                                        <p:tgtEl>
                                          <p:spTgt spid="14"/>
                                        </p:tgtEl>
                                      </p:cBhvr>
                                    </p:animEffect>
                                    <p:set>
                                      <p:cBhvr>
                                        <p:cTn id="53" dur="1" fill="hold">
                                          <p:stCondLst>
                                            <p:cond delay="249"/>
                                          </p:stCondLst>
                                        </p:cTn>
                                        <p:tgtEl>
                                          <p:spTgt spid="14"/>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250"/>
                                        <p:tgtEl>
                                          <p:spTgt spid="18"/>
                                        </p:tgtEl>
                                      </p:cBhvr>
                                    </p:animEffect>
                                    <p:set>
                                      <p:cBhvr>
                                        <p:cTn id="56" dur="1" fill="hold">
                                          <p:stCondLst>
                                            <p:cond delay="249"/>
                                          </p:stCondLst>
                                        </p:cTn>
                                        <p:tgtEl>
                                          <p:spTgt spid="18"/>
                                        </p:tgtEl>
                                        <p:attrNameLst>
                                          <p:attrName>style.visibility</p:attrName>
                                        </p:attrNameLst>
                                      </p:cBhvr>
                                      <p:to>
                                        <p:strVal val="hidden"/>
                                      </p:to>
                                    </p:se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left)">
                                      <p:cBhvr>
                                        <p:cTn id="60" dur="500"/>
                                        <p:tgtEl>
                                          <p:spTgt spid="2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left)">
                                      <p:cBhvr>
                                        <p:cTn id="6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4" grpId="0"/>
      <p:bldP spid="14" grpId="1"/>
      <p:bldP spid="15" grpId="0"/>
      <p:bldP spid="16" grpId="0"/>
      <p:bldP spid="17" grpId="0"/>
      <p:bldP spid="18" grpId="0"/>
      <p:bldP spid="18" grpId="1"/>
      <p:bldP spid="19" grpId="0"/>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4E2F5EA8-713A-4D4A-8461-9627D0F69116}"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621572" name="Text Box 4"/>
          <p:cNvSpPr txBox="1">
            <a:spLocks noChangeArrowheads="1"/>
          </p:cNvSpPr>
          <p:nvPr/>
        </p:nvSpPr>
        <p:spPr bwMode="auto">
          <a:xfrm>
            <a:off x="285750" y="1428750"/>
            <a:ext cx="8031163"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lnSpc>
                <a:spcPct val="120000"/>
              </a:lnSpc>
              <a:spcBef>
                <a:spcPct val="0"/>
              </a:spcBef>
              <a:spcAft>
                <a:spcPts val="2400"/>
              </a:spcAft>
              <a:buClrTx/>
              <a:buSzTx/>
              <a:buFontTx/>
              <a:buNone/>
            </a:pPr>
            <a:r>
              <a:rPr lang="zh-CN" altLang="en-US" sz="2800" dirty="0">
                <a:latin typeface="华文细黑" panose="02010600040101010101" pitchFamily="2" charset="-122"/>
              </a:rPr>
              <a:t>　</a:t>
            </a:r>
            <a:r>
              <a:rPr lang="en-US" altLang="zh-CN" sz="2800" dirty="0">
                <a:solidFill>
                  <a:srgbClr val="3333CC"/>
                </a:solidFill>
                <a:latin typeface="华文细黑" panose="02010600040101010101" pitchFamily="2" charset="-122"/>
              </a:rPr>
              <a:t>(1)</a:t>
            </a:r>
            <a:r>
              <a:rPr lang="zh-CN" altLang="en-US" sz="2800" dirty="0">
                <a:solidFill>
                  <a:srgbClr val="3333CC"/>
                </a:solidFill>
                <a:latin typeface="华文细黑" panose="02010600040101010101" pitchFamily="2" charset="-122"/>
              </a:rPr>
              <a:t>自顶向下分析方法</a:t>
            </a:r>
            <a:endParaRPr lang="zh-CN" altLang="en-US" sz="2800" dirty="0">
              <a:solidFill>
                <a:srgbClr val="3333CC"/>
              </a:solidFill>
              <a:latin typeface="华文细黑" panose="02010600040101010101" pitchFamily="2" charset="-122"/>
            </a:endParaRPr>
          </a:p>
          <a:p>
            <a:pPr indent="438150" eaLnBrk="1" hangingPunct="1">
              <a:lnSpc>
                <a:spcPct val="120000"/>
              </a:lnSpc>
              <a:spcBef>
                <a:spcPct val="0"/>
              </a:spcBef>
              <a:spcAft>
                <a:spcPct val="20000"/>
              </a:spcAft>
              <a:buClrTx/>
              <a:buSzTx/>
              <a:buFontTx/>
              <a:buNone/>
            </a:pPr>
            <a:r>
              <a:rPr lang="zh-CN" altLang="en-US" sz="2800" dirty="0">
                <a:latin typeface="华文细黑" panose="02010600040101010101" pitchFamily="2" charset="-122"/>
              </a:rPr>
              <a:t>   语法分析从顶部</a:t>
            </a:r>
            <a:r>
              <a:rPr lang="en-US" altLang="zh-CN" sz="2800" dirty="0">
                <a:latin typeface="华文细黑" panose="02010600040101010101" pitchFamily="2" charset="-122"/>
              </a:rPr>
              <a:t>(</a:t>
            </a:r>
            <a:r>
              <a:rPr lang="zh-CN" altLang="en-US" sz="2800" dirty="0">
                <a:latin typeface="华文细黑" panose="02010600040101010101" pitchFamily="2" charset="-122"/>
              </a:rPr>
              <a:t>树根、文法的开始符号</a:t>
            </a:r>
            <a:r>
              <a:rPr lang="en-US" altLang="zh-CN" sz="2800" dirty="0">
                <a:latin typeface="华文细黑" panose="02010600040101010101" pitchFamily="2" charset="-122"/>
              </a:rPr>
              <a:t>)</a:t>
            </a:r>
            <a:r>
              <a:rPr lang="zh-CN" altLang="en-US" sz="2800" dirty="0">
                <a:latin typeface="华文细黑" panose="02010600040101010101" pitchFamily="2" charset="-122"/>
              </a:rPr>
              <a:t>到底部</a:t>
            </a:r>
            <a:r>
              <a:rPr lang="en-US" altLang="zh-CN" sz="2800" dirty="0">
                <a:latin typeface="华文细黑" panose="02010600040101010101" pitchFamily="2" charset="-122"/>
              </a:rPr>
              <a:t>(</a:t>
            </a:r>
            <a:r>
              <a:rPr lang="zh-CN" altLang="en-US" sz="2800" dirty="0">
                <a:latin typeface="华文细黑" panose="02010600040101010101" pitchFamily="2" charset="-122"/>
              </a:rPr>
              <a:t>叶子、语言的终结符号</a:t>
            </a:r>
            <a:r>
              <a:rPr lang="en-US" altLang="zh-CN" sz="2800" dirty="0">
                <a:latin typeface="华文细黑" panose="02010600040101010101" pitchFamily="2" charset="-122"/>
              </a:rPr>
              <a:t>)</a:t>
            </a:r>
            <a:r>
              <a:rPr lang="zh-CN" altLang="en-US" sz="2800" dirty="0">
                <a:latin typeface="华文细黑" panose="02010600040101010101" pitchFamily="2" charset="-122"/>
              </a:rPr>
              <a:t>为输入的符号串建立分析树。</a:t>
            </a:r>
            <a:endParaRPr lang="zh-CN" altLang="en-US" sz="2800" dirty="0">
              <a:latin typeface="华文细黑" panose="02010600040101010101" pitchFamily="2" charset="-122"/>
            </a:endParaRPr>
          </a:p>
          <a:p>
            <a:pPr eaLnBrk="1" hangingPunct="1">
              <a:lnSpc>
                <a:spcPct val="120000"/>
              </a:lnSpc>
              <a:spcBef>
                <a:spcPct val="0"/>
              </a:spcBef>
              <a:spcAft>
                <a:spcPct val="20000"/>
              </a:spcAft>
              <a:buClrTx/>
              <a:buSzTx/>
              <a:buFontTx/>
              <a:buNone/>
            </a:pPr>
            <a:r>
              <a:rPr lang="zh-CN" altLang="en-US" sz="2400" dirty="0">
                <a:latin typeface="华文细黑" panose="02010600040101010101" pitchFamily="2" charset="-122"/>
              </a:rPr>
              <a:t>       </a:t>
            </a:r>
            <a:endParaRPr lang="zh-CN" altLang="en-US" sz="2400" dirty="0">
              <a:solidFill>
                <a:schemeClr val="accent2"/>
              </a:solidFill>
              <a:latin typeface="华文细黑" panose="02010600040101010101" pitchFamily="2" charset="-122"/>
            </a:endParaRPr>
          </a:p>
        </p:txBody>
      </p:sp>
      <p:sp>
        <p:nvSpPr>
          <p:cNvPr id="11268" name="Rectangle 6"/>
          <p:cNvSpPr>
            <a:spLocks noGrp="1" noChangeArrowheads="1"/>
          </p:cNvSpPr>
          <p:nvPr>
            <p:ph type="title"/>
          </p:nvPr>
        </p:nvSpPr>
        <p:spPr>
          <a:xfrm>
            <a:off x="684213" y="333375"/>
            <a:ext cx="7632700" cy="647700"/>
          </a:xfrm>
        </p:spPr>
        <p:txBody>
          <a:bodyPr/>
          <a:lstStyle/>
          <a:p>
            <a:pPr eaLnBrk="1" hangingPunct="1"/>
            <a:r>
              <a:rPr kumimoji="1" lang="en-US" altLang="zh-CN" sz="3600" b="1"/>
              <a:t>5.1  </a:t>
            </a:r>
            <a:r>
              <a:rPr kumimoji="1" lang="zh-CN" altLang="en-US" sz="3600" b="1"/>
              <a:t>语法分析概述</a:t>
            </a:r>
            <a:endParaRPr kumimoji="1" lang="zh-CN" altLang="en-US" sz="3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157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454485CD-7015-42C8-8D3E-51BB233B9B1F}"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66563" name="Text Box 4"/>
          <p:cNvSpPr txBox="1">
            <a:spLocks noChangeArrowheads="1"/>
          </p:cNvSpPr>
          <p:nvPr/>
        </p:nvSpPr>
        <p:spPr bwMode="auto">
          <a:xfrm>
            <a:off x="611188" y="2133600"/>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endParaRPr kumimoji="0" lang="zh-CN" altLang="en-US" sz="1600" b="0">
              <a:latin typeface="Times New Roman" panose="02020603050405020304" pitchFamily="18" charset="0"/>
            </a:endParaRPr>
          </a:p>
        </p:txBody>
      </p:sp>
      <p:graphicFrame>
        <p:nvGraphicFramePr>
          <p:cNvPr id="470078" name="Group 62"/>
          <p:cNvGraphicFramePr>
            <a:graphicFrameLocks noGrp="1"/>
          </p:cNvGraphicFramePr>
          <p:nvPr>
            <p:ph sz="half" idx="2"/>
          </p:nvPr>
        </p:nvGraphicFramePr>
        <p:xfrm>
          <a:off x="3275013" y="993775"/>
          <a:ext cx="3744912" cy="2743200"/>
        </p:xfrm>
        <a:graphic>
          <a:graphicData uri="http://schemas.openxmlformats.org/drawingml/2006/table">
            <a:tbl>
              <a:tblPr/>
              <a:tblGrid>
                <a:gridCol w="666750"/>
                <a:gridCol w="1603375"/>
                <a:gridCol w="1474787"/>
              </a:tblGrid>
              <a:tr h="211138">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FIRST</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FOLLOW</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955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S</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ε</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 </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ε</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a,c</a:t>
                      </a:r>
                      <a:endParaRPr kumimoji="0" lang="zh-CN" altLang="en-US"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955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 </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ε</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endParaRPr kumimoji="0" lang="zh-CN" altLang="en-US"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955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C</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rPr>
                        <a:t>c</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Wingdings" panose="05000000000000000000" pitchFamily="2"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endParaRPr kumimoji="0" lang="zh-CN" altLang="en-US"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D</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a,c</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endParaRPr kumimoji="0" lang="zh-CN" altLang="en-US"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70079" name="Text Box 63"/>
          <p:cNvSpPr txBox="1">
            <a:spLocks noChangeArrowheads="1"/>
          </p:cNvSpPr>
          <p:nvPr/>
        </p:nvSpPr>
        <p:spPr bwMode="auto">
          <a:xfrm>
            <a:off x="2876550" y="3736975"/>
            <a:ext cx="6337300"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nSpc>
                <a:spcPct val="130000"/>
              </a:lnSpc>
              <a:spcBef>
                <a:spcPct val="0"/>
              </a:spcBef>
              <a:buClrTx/>
              <a:buSzTx/>
              <a:buFontTx/>
              <a:buNone/>
            </a:pPr>
            <a:r>
              <a:rPr kumimoji="0" lang="en-US" altLang="zh-CN" sz="2000" dirty="0">
                <a:latin typeface="Times New Roman" panose="02020603050405020304" pitchFamily="18" charset="0"/>
              </a:rPr>
              <a:t>(2)  select(S</a:t>
            </a:r>
            <a:r>
              <a:rPr kumimoji="0" lang="en-US" altLang="zh-CN" sz="2000" dirty="0">
                <a:latin typeface="Times New Roman" panose="02020603050405020304" pitchFamily="18" charset="0"/>
                <a:sym typeface="Wingdings" panose="05000000000000000000" pitchFamily="2" charset="2"/>
              </a:rPr>
              <a:t> AB</a:t>
            </a:r>
            <a:r>
              <a:rPr kumimoji="0" lang="en-US" altLang="zh-CN" sz="2000" dirty="0">
                <a:latin typeface="Times New Roman" panose="02020603050405020304" pitchFamily="18" charset="0"/>
              </a:rPr>
              <a:t>)={</a:t>
            </a:r>
            <a:r>
              <a:rPr kumimoji="0" lang="en-US" altLang="zh-CN" sz="2000" dirty="0" err="1">
                <a:latin typeface="Times New Roman" panose="02020603050405020304" pitchFamily="18" charset="0"/>
              </a:rPr>
              <a:t>b,a</a:t>
            </a:r>
            <a:r>
              <a:rPr kumimoji="0" lang="en-US" altLang="zh-CN" sz="2000" dirty="0">
                <a:latin typeface="Times New Roman" panose="02020603050405020304" pitchFamily="18" charset="0"/>
              </a:rPr>
              <a:t>,#}</a:t>
            </a:r>
            <a:endParaRPr kumimoji="0" lang="en-US" altLang="zh-CN" sz="2000" dirty="0">
              <a:latin typeface="Times New Roman" panose="02020603050405020304" pitchFamily="18" charset="0"/>
            </a:endParaRPr>
          </a:p>
          <a:p>
            <a:pPr>
              <a:lnSpc>
                <a:spcPct val="130000"/>
              </a:lnSpc>
              <a:spcBef>
                <a:spcPct val="0"/>
              </a:spcBef>
              <a:buClrTx/>
              <a:buSzTx/>
              <a:buFontTx/>
              <a:buNone/>
            </a:pPr>
            <a:r>
              <a:rPr kumimoji="0" lang="en-US" altLang="zh-CN" sz="2000" dirty="0">
                <a:latin typeface="Times New Roman" panose="02020603050405020304" pitchFamily="18" charset="0"/>
              </a:rPr>
              <a:t>       select(S</a:t>
            </a:r>
            <a:r>
              <a:rPr kumimoji="0" lang="en-US" altLang="zh-CN" sz="2000" dirty="0">
                <a:latin typeface="Times New Roman" panose="02020603050405020304" pitchFamily="18" charset="0"/>
                <a:sym typeface="Wingdings" panose="05000000000000000000" pitchFamily="2" charset="2"/>
              </a:rPr>
              <a:t> </a:t>
            </a:r>
            <a:r>
              <a:rPr kumimoji="0" lang="en-US" altLang="zh-CN" sz="2000" dirty="0" err="1">
                <a:latin typeface="Times New Roman" panose="02020603050405020304" pitchFamily="18" charset="0"/>
                <a:sym typeface="Wingdings" panose="05000000000000000000" pitchFamily="2" charset="2"/>
              </a:rPr>
              <a:t>bC</a:t>
            </a:r>
            <a:r>
              <a:rPr kumimoji="0" lang="en-US" altLang="zh-CN" sz="2000" dirty="0">
                <a:latin typeface="Times New Roman" panose="02020603050405020304" pitchFamily="18" charset="0"/>
              </a:rPr>
              <a:t>)={b}            </a:t>
            </a:r>
            <a:endParaRPr kumimoji="0" lang="zh-CN" altLang="en-US" sz="2000" dirty="0">
              <a:latin typeface="Times New Roman" panose="02020603050405020304" pitchFamily="18" charset="0"/>
            </a:endParaRPr>
          </a:p>
          <a:p>
            <a:pPr>
              <a:lnSpc>
                <a:spcPct val="130000"/>
              </a:lnSpc>
              <a:spcBef>
                <a:spcPct val="0"/>
              </a:spcBef>
              <a:buClrTx/>
              <a:buSzTx/>
              <a:buFontTx/>
              <a:buNone/>
            </a:pPr>
            <a:r>
              <a:rPr kumimoji="0" lang="zh-CN" altLang="en-US" sz="2000" dirty="0">
                <a:latin typeface="Times New Roman" panose="02020603050405020304" pitchFamily="18" charset="0"/>
              </a:rPr>
              <a:t>同理：</a:t>
            </a:r>
            <a:r>
              <a:rPr kumimoji="0" lang="en-US" altLang="zh-CN" sz="2000" dirty="0">
                <a:latin typeface="Times New Roman" panose="02020603050405020304" pitchFamily="18" charset="0"/>
              </a:rPr>
              <a:t>select(A</a:t>
            </a:r>
            <a:r>
              <a:rPr kumimoji="0" lang="en-US" altLang="zh-CN" sz="2000" dirty="0">
                <a:latin typeface="Times New Roman" panose="02020603050405020304" pitchFamily="18" charset="0"/>
                <a:sym typeface="Wingdings" panose="05000000000000000000" pitchFamily="2" charset="2"/>
              </a:rPr>
              <a:t>  ε</a:t>
            </a:r>
            <a:r>
              <a:rPr kumimoji="0" lang="en-US" altLang="zh-CN" sz="2000" dirty="0">
                <a:latin typeface="Times New Roman" panose="02020603050405020304" pitchFamily="18" charset="0"/>
              </a:rPr>
              <a:t>)=Follow(A)={#, a, c}</a:t>
            </a:r>
            <a:endParaRPr kumimoji="0" lang="en-US" altLang="zh-CN" sz="2000" dirty="0">
              <a:latin typeface="Times New Roman" panose="02020603050405020304" pitchFamily="18" charset="0"/>
            </a:endParaRPr>
          </a:p>
          <a:p>
            <a:pPr>
              <a:lnSpc>
                <a:spcPct val="130000"/>
              </a:lnSpc>
              <a:spcBef>
                <a:spcPct val="0"/>
              </a:spcBef>
              <a:buClrTx/>
              <a:buSzTx/>
              <a:buFontTx/>
              <a:buNone/>
            </a:pPr>
            <a:r>
              <a:rPr kumimoji="0" lang="en-US" altLang="zh-CN" sz="2000" dirty="0">
                <a:latin typeface="Times New Roman" panose="02020603050405020304" pitchFamily="18" charset="0"/>
              </a:rPr>
              <a:t>            select(B</a:t>
            </a:r>
            <a:r>
              <a:rPr kumimoji="0" lang="en-US" altLang="zh-CN" sz="2000" dirty="0">
                <a:latin typeface="Times New Roman" panose="02020603050405020304" pitchFamily="18" charset="0"/>
                <a:sym typeface="Wingdings" panose="05000000000000000000" pitchFamily="2" charset="2"/>
              </a:rPr>
              <a:t>  ε</a:t>
            </a:r>
            <a:r>
              <a:rPr kumimoji="0" lang="en-US" altLang="zh-CN" sz="2000" dirty="0">
                <a:latin typeface="Times New Roman" panose="02020603050405020304" pitchFamily="18" charset="0"/>
              </a:rPr>
              <a:t>) =Follow(B) ={#}</a:t>
            </a:r>
            <a:endParaRPr kumimoji="0" lang="en-US" altLang="zh-CN" sz="2000" dirty="0">
              <a:latin typeface="Times New Roman" panose="02020603050405020304" pitchFamily="18" charset="0"/>
            </a:endParaRPr>
          </a:p>
          <a:p>
            <a:pPr>
              <a:lnSpc>
                <a:spcPct val="130000"/>
              </a:lnSpc>
              <a:spcBef>
                <a:spcPct val="0"/>
              </a:spcBef>
              <a:buClrTx/>
              <a:buSzTx/>
              <a:buFontTx/>
              <a:buNone/>
            </a:pPr>
            <a:r>
              <a:rPr kumimoji="0" lang="en-US" altLang="zh-CN" sz="2000" dirty="0">
                <a:latin typeface="Times New Roman" panose="02020603050405020304" pitchFamily="18" charset="0"/>
              </a:rPr>
              <a:t>            select(C</a:t>
            </a:r>
            <a:r>
              <a:rPr kumimoji="0" lang="en-US" altLang="zh-CN" sz="2000" dirty="0">
                <a:latin typeface="Times New Roman" panose="02020603050405020304" pitchFamily="18" charset="0"/>
                <a:sym typeface="Wingdings" panose="05000000000000000000" pitchFamily="2" charset="2"/>
              </a:rPr>
              <a:t> AD</a:t>
            </a:r>
            <a:r>
              <a:rPr kumimoji="0" lang="en-US" altLang="zh-CN" sz="2000" dirty="0">
                <a:latin typeface="Times New Roman" panose="02020603050405020304" pitchFamily="18" charset="0"/>
              </a:rPr>
              <a:t>)=First(AD)={</a:t>
            </a:r>
            <a:r>
              <a:rPr kumimoji="0" lang="en-US" altLang="zh-CN" sz="2000" dirty="0" err="1">
                <a:latin typeface="Times New Roman" panose="02020603050405020304" pitchFamily="18" charset="0"/>
              </a:rPr>
              <a:t>b,a,c</a:t>
            </a:r>
            <a:r>
              <a:rPr kumimoji="0" lang="en-US" altLang="zh-CN" sz="2000" dirty="0">
                <a:latin typeface="Times New Roman" panose="02020603050405020304" pitchFamily="18" charset="0"/>
              </a:rPr>
              <a:t>}</a:t>
            </a:r>
            <a:endParaRPr kumimoji="0" lang="en-US" altLang="zh-CN" sz="2000" dirty="0">
              <a:latin typeface="Times New Roman" panose="02020603050405020304" pitchFamily="18" charset="0"/>
            </a:endParaRPr>
          </a:p>
          <a:p>
            <a:pPr>
              <a:lnSpc>
                <a:spcPct val="130000"/>
              </a:lnSpc>
              <a:spcBef>
                <a:spcPct val="0"/>
              </a:spcBef>
              <a:buClrTx/>
              <a:buSzTx/>
              <a:buFontTx/>
              <a:buNone/>
            </a:pPr>
            <a:r>
              <a:rPr kumimoji="0" lang="en-US" altLang="zh-CN" sz="2000" dirty="0">
                <a:latin typeface="Times New Roman" panose="02020603050405020304" pitchFamily="18" charset="0"/>
              </a:rPr>
              <a:t>            select(C</a:t>
            </a:r>
            <a:r>
              <a:rPr kumimoji="0" lang="en-US" altLang="zh-CN" sz="2000" dirty="0">
                <a:latin typeface="Times New Roman" panose="02020603050405020304" pitchFamily="18" charset="0"/>
                <a:sym typeface="Wingdings" panose="05000000000000000000" pitchFamily="2" charset="2"/>
              </a:rPr>
              <a:t> b</a:t>
            </a:r>
            <a:r>
              <a:rPr kumimoji="0" lang="en-US" altLang="zh-CN" sz="2000" dirty="0">
                <a:latin typeface="Times New Roman" panose="02020603050405020304" pitchFamily="18" charset="0"/>
              </a:rPr>
              <a:t>)={b}</a:t>
            </a:r>
            <a:endParaRPr kumimoji="0" lang="zh-CN" altLang="en-US" sz="2000" dirty="0">
              <a:latin typeface="Times New Roman" panose="02020603050405020304" pitchFamily="18" charset="0"/>
            </a:endParaRPr>
          </a:p>
        </p:txBody>
      </p:sp>
      <p:sp>
        <p:nvSpPr>
          <p:cNvPr id="470081" name="Text Box 65"/>
          <p:cNvSpPr txBox="1">
            <a:spLocks noChangeArrowheads="1"/>
          </p:cNvSpPr>
          <p:nvPr/>
        </p:nvSpPr>
        <p:spPr bwMode="auto">
          <a:xfrm>
            <a:off x="7666038" y="5673725"/>
            <a:ext cx="692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2000" b="0">
                <a:latin typeface="Times New Roman" panose="02020603050405020304" pitchFamily="18" charset="0"/>
              </a:rPr>
              <a:t>相交</a:t>
            </a:r>
            <a:endParaRPr kumimoji="0" lang="zh-CN" altLang="en-US" sz="2000" b="0">
              <a:latin typeface="Times New Roman" panose="02020603050405020304" pitchFamily="18" charset="0"/>
            </a:endParaRPr>
          </a:p>
        </p:txBody>
      </p:sp>
      <p:sp>
        <p:nvSpPr>
          <p:cNvPr id="11" name="AutoShape 64"/>
          <p:cNvSpPr/>
          <p:nvPr/>
        </p:nvSpPr>
        <p:spPr bwMode="auto">
          <a:xfrm>
            <a:off x="5891213" y="4005263"/>
            <a:ext cx="288925" cy="503237"/>
          </a:xfrm>
          <a:prstGeom prst="rightBrace">
            <a:avLst>
              <a:gd name="adj1" fmla="val 0"/>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endParaRPr kumimoji="0" lang="zh-CN" altLang="en-US" sz="2400" b="0">
              <a:latin typeface="Times New Roman" panose="02020603050405020304" pitchFamily="18" charset="0"/>
            </a:endParaRPr>
          </a:p>
        </p:txBody>
      </p:sp>
      <p:sp>
        <p:nvSpPr>
          <p:cNvPr id="61481" name="文本框 1"/>
          <p:cNvSpPr txBox="1">
            <a:spLocks noChangeArrowheads="1"/>
          </p:cNvSpPr>
          <p:nvPr/>
        </p:nvSpPr>
        <p:spPr bwMode="auto">
          <a:xfrm>
            <a:off x="6156325" y="4076700"/>
            <a:ext cx="2987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r>
              <a:rPr kumimoji="0" lang="zh-CN" altLang="en-US" sz="2000" dirty="0">
                <a:latin typeface="Times New Roman" panose="02020603050405020304" pitchFamily="18" charset="0"/>
              </a:rPr>
              <a:t>相交，不是</a:t>
            </a:r>
            <a:r>
              <a:rPr kumimoji="0" lang="en-US" altLang="zh-CN" sz="2000" dirty="0">
                <a:latin typeface="Times New Roman" panose="02020603050405020304" pitchFamily="18" charset="0"/>
              </a:rPr>
              <a:t>LL(1)</a:t>
            </a:r>
            <a:r>
              <a:rPr kumimoji="0" lang="zh-CN" altLang="en-US" sz="2000" dirty="0">
                <a:latin typeface="Times New Roman" panose="02020603050405020304" pitchFamily="18" charset="0"/>
              </a:rPr>
              <a:t>文法</a:t>
            </a:r>
            <a:endParaRPr kumimoji="0" lang="zh-CN" altLang="en-US" sz="2000" b="0" dirty="0">
              <a:latin typeface="Times New Roman" panose="02020603050405020304" pitchFamily="18" charset="0"/>
            </a:endParaRPr>
          </a:p>
        </p:txBody>
      </p:sp>
      <p:sp>
        <p:nvSpPr>
          <p:cNvPr id="66598" name="Text Box 6"/>
          <p:cNvSpPr txBox="1">
            <a:spLocks noChangeArrowheads="1"/>
          </p:cNvSpPr>
          <p:nvPr/>
        </p:nvSpPr>
        <p:spPr bwMode="auto">
          <a:xfrm>
            <a:off x="250825" y="1628775"/>
            <a:ext cx="2249488" cy="256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nSpc>
                <a:spcPct val="135000"/>
              </a:lnSpc>
              <a:spcBef>
                <a:spcPct val="0"/>
              </a:spcBef>
              <a:buClrTx/>
              <a:buSzTx/>
              <a:buFontTx/>
              <a:buNone/>
            </a:pPr>
            <a:r>
              <a:rPr kumimoji="0" lang="en-US" altLang="zh-CN" sz="2400">
                <a:latin typeface="Times New Roman" panose="02020603050405020304" pitchFamily="18" charset="0"/>
              </a:rPr>
              <a:t>1.  S </a:t>
            </a:r>
            <a:r>
              <a:rPr kumimoji="0" lang="en-US" altLang="zh-CN" sz="2400">
                <a:latin typeface="Times New Roman" panose="02020603050405020304" pitchFamily="18" charset="0"/>
                <a:sym typeface="Wingdings" panose="05000000000000000000" pitchFamily="2" charset="2"/>
              </a:rPr>
              <a:t>AB|bC</a:t>
            </a:r>
            <a:endParaRPr kumimoji="0" lang="en-US" altLang="zh-CN" sz="2400">
              <a:latin typeface="Times New Roman" panose="02020603050405020304" pitchFamily="18" charset="0"/>
              <a:sym typeface="Wingdings" panose="05000000000000000000" pitchFamily="2" charset="2"/>
            </a:endParaRPr>
          </a:p>
          <a:p>
            <a:pPr>
              <a:lnSpc>
                <a:spcPct val="135000"/>
              </a:lnSpc>
              <a:spcBef>
                <a:spcPct val="0"/>
              </a:spcBef>
              <a:buClrTx/>
              <a:buSzTx/>
              <a:buFontTx/>
              <a:buNone/>
            </a:pPr>
            <a:r>
              <a:rPr kumimoji="0" lang="en-US" altLang="zh-CN" sz="2400">
                <a:latin typeface="Times New Roman" panose="02020603050405020304" pitchFamily="18" charset="0"/>
              </a:rPr>
              <a:t>2.  A </a:t>
            </a:r>
            <a:r>
              <a:rPr kumimoji="0" lang="en-US" altLang="zh-CN" sz="2400">
                <a:latin typeface="Times New Roman" panose="02020603050405020304" pitchFamily="18" charset="0"/>
                <a:sym typeface="Wingdings" panose="05000000000000000000" pitchFamily="2" charset="2"/>
              </a:rPr>
              <a:t>ε|b</a:t>
            </a:r>
            <a:endParaRPr kumimoji="0" lang="en-US" altLang="zh-CN" sz="2400">
              <a:latin typeface="Times New Roman" panose="02020603050405020304" pitchFamily="18" charset="0"/>
              <a:sym typeface="Wingdings" panose="05000000000000000000" pitchFamily="2" charset="2"/>
            </a:endParaRPr>
          </a:p>
          <a:p>
            <a:pPr>
              <a:lnSpc>
                <a:spcPct val="135000"/>
              </a:lnSpc>
              <a:spcBef>
                <a:spcPct val="0"/>
              </a:spcBef>
              <a:buClrTx/>
              <a:buSzTx/>
              <a:buFontTx/>
              <a:buNone/>
            </a:pPr>
            <a:r>
              <a:rPr kumimoji="0" lang="en-US" altLang="zh-CN" sz="2400">
                <a:latin typeface="Times New Roman" panose="02020603050405020304" pitchFamily="18" charset="0"/>
              </a:rPr>
              <a:t>3.  B </a:t>
            </a:r>
            <a:r>
              <a:rPr kumimoji="0" lang="en-US" altLang="zh-CN" sz="2400">
                <a:latin typeface="Times New Roman" panose="02020603050405020304" pitchFamily="18" charset="0"/>
                <a:sym typeface="Wingdings" panose="05000000000000000000" pitchFamily="2" charset="2"/>
              </a:rPr>
              <a:t>ε|aD</a:t>
            </a:r>
            <a:endParaRPr kumimoji="0" lang="en-US" altLang="zh-CN" sz="2400">
              <a:latin typeface="Times New Roman" panose="02020603050405020304" pitchFamily="18" charset="0"/>
              <a:sym typeface="Wingdings" panose="05000000000000000000" pitchFamily="2" charset="2"/>
            </a:endParaRPr>
          </a:p>
          <a:p>
            <a:pPr>
              <a:lnSpc>
                <a:spcPct val="135000"/>
              </a:lnSpc>
              <a:spcBef>
                <a:spcPct val="0"/>
              </a:spcBef>
              <a:buClrTx/>
              <a:buSzTx/>
              <a:buFontTx/>
              <a:buNone/>
            </a:pPr>
            <a:r>
              <a:rPr kumimoji="0" lang="en-US" altLang="zh-CN" sz="2400">
                <a:latin typeface="Times New Roman" panose="02020603050405020304" pitchFamily="18" charset="0"/>
              </a:rPr>
              <a:t>4.  C </a:t>
            </a:r>
            <a:r>
              <a:rPr kumimoji="0" lang="en-US" altLang="zh-CN" sz="2400">
                <a:latin typeface="Times New Roman" panose="02020603050405020304" pitchFamily="18" charset="0"/>
                <a:sym typeface="Wingdings" panose="05000000000000000000" pitchFamily="2" charset="2"/>
              </a:rPr>
              <a:t>AD|b</a:t>
            </a:r>
            <a:endParaRPr kumimoji="0" lang="en-US" altLang="zh-CN" sz="2400">
              <a:latin typeface="Times New Roman" panose="02020603050405020304" pitchFamily="18" charset="0"/>
              <a:sym typeface="Wingdings" panose="05000000000000000000" pitchFamily="2" charset="2"/>
            </a:endParaRPr>
          </a:p>
          <a:p>
            <a:pPr>
              <a:lnSpc>
                <a:spcPct val="135000"/>
              </a:lnSpc>
              <a:spcBef>
                <a:spcPct val="0"/>
              </a:spcBef>
              <a:buClrTx/>
              <a:buSzTx/>
              <a:buFontTx/>
              <a:buNone/>
            </a:pPr>
            <a:r>
              <a:rPr kumimoji="0" lang="en-US" altLang="zh-CN" sz="2400">
                <a:latin typeface="Times New Roman" panose="02020603050405020304" pitchFamily="18" charset="0"/>
              </a:rPr>
              <a:t>5.  D </a:t>
            </a:r>
            <a:r>
              <a:rPr kumimoji="0" lang="en-US" altLang="zh-CN" sz="2400">
                <a:latin typeface="Times New Roman" panose="02020603050405020304" pitchFamily="18" charset="0"/>
                <a:sym typeface="Wingdings" panose="05000000000000000000" pitchFamily="2" charset="2"/>
              </a:rPr>
              <a:t>aS|c</a:t>
            </a:r>
            <a:endParaRPr kumimoji="0" lang="en-US" altLang="zh-CN" sz="2400">
              <a:latin typeface="Times New Roman" panose="02020603050405020304" pitchFamily="18" charset="0"/>
              <a:sym typeface="Wingdings" panose="05000000000000000000" pitchFamily="2" charset="2"/>
            </a:endParaRPr>
          </a:p>
        </p:txBody>
      </p:sp>
      <p:sp>
        <p:nvSpPr>
          <p:cNvPr id="12" name="AutoShape 64"/>
          <p:cNvSpPr/>
          <p:nvPr/>
        </p:nvSpPr>
        <p:spPr bwMode="auto">
          <a:xfrm>
            <a:off x="7426325" y="5572125"/>
            <a:ext cx="288925" cy="503238"/>
          </a:xfrm>
          <a:prstGeom prst="rightBrace">
            <a:avLst>
              <a:gd name="adj1" fmla="val 0"/>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endParaRPr kumimoji="0" lang="zh-CN" altLang="en-US" sz="2400" b="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0079">
                                            <p:txEl>
                                              <p:pRg st="0" end="0"/>
                                            </p:txEl>
                                          </p:spTgt>
                                        </p:tgtEl>
                                        <p:attrNameLst>
                                          <p:attrName>style.visibility</p:attrName>
                                        </p:attrNameLst>
                                      </p:cBhvr>
                                      <p:to>
                                        <p:strVal val="visible"/>
                                      </p:to>
                                    </p:set>
                                    <p:animEffect transition="in" filter="wipe(left)">
                                      <p:cBhvr>
                                        <p:cTn id="7" dur="500"/>
                                        <p:tgtEl>
                                          <p:spTgt spid="47007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70079">
                                            <p:txEl>
                                              <p:pRg st="1" end="1"/>
                                            </p:txEl>
                                          </p:spTgt>
                                        </p:tgtEl>
                                        <p:attrNameLst>
                                          <p:attrName>style.visibility</p:attrName>
                                        </p:attrNameLst>
                                      </p:cBhvr>
                                      <p:to>
                                        <p:strVal val="visible"/>
                                      </p:to>
                                    </p:set>
                                    <p:animEffect transition="in" filter="wipe(left)">
                                      <p:cBhvr>
                                        <p:cTn id="11" dur="500"/>
                                        <p:tgtEl>
                                          <p:spTgt spid="47007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250"/>
                                        <p:tgtEl>
                                          <p:spTgt spid="11"/>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61481"/>
                                        </p:tgtEl>
                                        <p:attrNameLst>
                                          <p:attrName>style.visibility</p:attrName>
                                        </p:attrNameLst>
                                      </p:cBhvr>
                                      <p:to>
                                        <p:strVal val="visible"/>
                                      </p:to>
                                    </p:set>
                                    <p:animEffect transition="in" filter="wipe(left)">
                                      <p:cBhvr>
                                        <p:cTn id="20" dur="500"/>
                                        <p:tgtEl>
                                          <p:spTgt spid="6148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70079">
                                            <p:txEl>
                                              <p:pRg st="2" end="2"/>
                                            </p:txEl>
                                          </p:spTgt>
                                        </p:tgtEl>
                                        <p:attrNameLst>
                                          <p:attrName>style.visibility</p:attrName>
                                        </p:attrNameLst>
                                      </p:cBhvr>
                                      <p:to>
                                        <p:strVal val="visible"/>
                                      </p:to>
                                    </p:set>
                                    <p:animEffect transition="in" filter="wipe(left)">
                                      <p:cBhvr>
                                        <p:cTn id="25" dur="500"/>
                                        <p:tgtEl>
                                          <p:spTgt spid="470079">
                                            <p:txEl>
                                              <p:pRg st="2" end="2"/>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470079">
                                            <p:txEl>
                                              <p:pRg st="3" end="3"/>
                                            </p:txEl>
                                          </p:spTgt>
                                        </p:tgtEl>
                                        <p:attrNameLst>
                                          <p:attrName>style.visibility</p:attrName>
                                        </p:attrNameLst>
                                      </p:cBhvr>
                                      <p:to>
                                        <p:strVal val="visible"/>
                                      </p:to>
                                    </p:set>
                                    <p:animEffect transition="in" filter="wipe(left)">
                                      <p:cBhvr>
                                        <p:cTn id="29" dur="500"/>
                                        <p:tgtEl>
                                          <p:spTgt spid="470079">
                                            <p:txEl>
                                              <p:pRg st="3" end="3"/>
                                            </p:txEl>
                                          </p:spTgt>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470079">
                                            <p:txEl>
                                              <p:pRg st="4" end="4"/>
                                            </p:txEl>
                                          </p:spTgt>
                                        </p:tgtEl>
                                        <p:attrNameLst>
                                          <p:attrName>style.visibility</p:attrName>
                                        </p:attrNameLst>
                                      </p:cBhvr>
                                      <p:to>
                                        <p:strVal val="visible"/>
                                      </p:to>
                                    </p:set>
                                    <p:animEffect transition="in" filter="wipe(left)">
                                      <p:cBhvr>
                                        <p:cTn id="33" dur="500"/>
                                        <p:tgtEl>
                                          <p:spTgt spid="470079">
                                            <p:txEl>
                                              <p:pRg st="4" end="4"/>
                                            </p:txEl>
                                          </p:spTgt>
                                        </p:tgtEl>
                                      </p:cBhvr>
                                    </p:animEffect>
                                  </p:childTnLst>
                                </p:cTn>
                              </p:par>
                            </p:childTnLst>
                          </p:cTn>
                        </p:par>
                        <p:par>
                          <p:cTn id="34" fill="hold">
                            <p:stCondLst>
                              <p:cond delay="1500"/>
                            </p:stCondLst>
                            <p:childTnLst>
                              <p:par>
                                <p:cTn id="35" presetID="22" presetClass="entr" presetSubtype="8" fill="hold" nodeType="afterEffect">
                                  <p:stCondLst>
                                    <p:cond delay="0"/>
                                  </p:stCondLst>
                                  <p:childTnLst>
                                    <p:set>
                                      <p:cBhvr>
                                        <p:cTn id="36" dur="1" fill="hold">
                                          <p:stCondLst>
                                            <p:cond delay="0"/>
                                          </p:stCondLst>
                                        </p:cTn>
                                        <p:tgtEl>
                                          <p:spTgt spid="470079">
                                            <p:txEl>
                                              <p:pRg st="5" end="5"/>
                                            </p:txEl>
                                          </p:spTgt>
                                        </p:tgtEl>
                                        <p:attrNameLst>
                                          <p:attrName>style.visibility</p:attrName>
                                        </p:attrNameLst>
                                      </p:cBhvr>
                                      <p:to>
                                        <p:strVal val="visible"/>
                                      </p:to>
                                    </p:set>
                                    <p:animEffect transition="in" filter="wipe(left)">
                                      <p:cBhvr>
                                        <p:cTn id="37" dur="500"/>
                                        <p:tgtEl>
                                          <p:spTgt spid="470079">
                                            <p:txEl>
                                              <p:pRg st="5" end="5"/>
                                            </p:txEl>
                                          </p:spTgt>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250"/>
                                        <p:tgtEl>
                                          <p:spTgt spid="12"/>
                                        </p:tgtEl>
                                      </p:cBhvr>
                                    </p:animEffect>
                                  </p:childTnLst>
                                </p:cTn>
                              </p:par>
                            </p:childTnLst>
                          </p:cTn>
                        </p:par>
                        <p:par>
                          <p:cTn id="42" fill="hold">
                            <p:stCondLst>
                              <p:cond delay="2500"/>
                            </p:stCondLst>
                            <p:childTnLst>
                              <p:par>
                                <p:cTn id="43" presetID="22" presetClass="entr" presetSubtype="8" fill="hold" grpId="0" nodeType="afterEffect">
                                  <p:stCondLst>
                                    <p:cond delay="0"/>
                                  </p:stCondLst>
                                  <p:childTnLst>
                                    <p:set>
                                      <p:cBhvr>
                                        <p:cTn id="44" dur="1" fill="hold">
                                          <p:stCondLst>
                                            <p:cond delay="0"/>
                                          </p:stCondLst>
                                        </p:cTn>
                                        <p:tgtEl>
                                          <p:spTgt spid="470081"/>
                                        </p:tgtEl>
                                        <p:attrNameLst>
                                          <p:attrName>style.visibility</p:attrName>
                                        </p:attrNameLst>
                                      </p:cBhvr>
                                      <p:to>
                                        <p:strVal val="visible"/>
                                      </p:to>
                                    </p:set>
                                    <p:animEffect transition="in" filter="wipe(left)">
                                      <p:cBhvr>
                                        <p:cTn id="45" dur="500"/>
                                        <p:tgtEl>
                                          <p:spTgt spid="470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81" grpId="0"/>
      <p:bldP spid="11" grpId="0" animBg="1"/>
      <p:bldP spid="61481" grpId="0"/>
      <p:bldP spid="1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533" name="Group 69"/>
          <p:cNvGraphicFramePr>
            <a:graphicFrameLocks noGrp="1"/>
          </p:cNvGraphicFramePr>
          <p:nvPr>
            <p:ph idx="1"/>
          </p:nvPr>
        </p:nvGraphicFramePr>
        <p:xfrm>
          <a:off x="3702050" y="1052513"/>
          <a:ext cx="4830763" cy="3405185"/>
        </p:xfrm>
        <a:graphic>
          <a:graphicData uri="http://schemas.openxmlformats.org/drawingml/2006/table">
            <a:tbl>
              <a:tblPr/>
              <a:tblGrid>
                <a:gridCol w="690563"/>
                <a:gridCol w="1042987"/>
                <a:gridCol w="936625"/>
                <a:gridCol w="1008063"/>
                <a:gridCol w="1152525"/>
              </a:tblGrid>
              <a:tr h="555625">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22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c</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2">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S</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  </a:t>
                      </a:r>
                      <a:endParaRPr kumimoji="0" lang="en-US" altLang="zh-CN" sz="22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2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6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6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2">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2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2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6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6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2">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B</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2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2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6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6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2">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C</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2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2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6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6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2">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D</a:t>
                      </a:r>
                      <a:endParaRPr kumimoji="0" lang="en-US" altLang="zh-CN" sz="22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2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2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6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6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763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5D31125D-CF7B-44E1-985F-7BB7726A9971}"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3" name="TextBox 2"/>
          <p:cNvSpPr txBox="1">
            <a:spLocks noChangeArrowheads="1"/>
          </p:cNvSpPr>
          <p:nvPr/>
        </p:nvSpPr>
        <p:spPr bwMode="auto">
          <a:xfrm>
            <a:off x="5486934" y="1616472"/>
            <a:ext cx="936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SzTx/>
              <a:buFontTx/>
              <a:buNone/>
            </a:pPr>
            <a:r>
              <a:rPr kumimoji="0" lang="en-US" altLang="zh-CN" sz="1800" dirty="0">
                <a:latin typeface="Times New Roman" panose="02020603050405020304" pitchFamily="18" charset="0"/>
                <a:sym typeface="Wingdings" panose="05000000000000000000" pitchFamily="2" charset="2"/>
              </a:rPr>
              <a:t>AB</a:t>
            </a:r>
            <a:endParaRPr kumimoji="0" lang="en-US" altLang="zh-CN" sz="1800" dirty="0">
              <a:latin typeface="Times New Roman" panose="02020603050405020304" pitchFamily="18" charset="0"/>
              <a:sym typeface="Wingdings" panose="05000000000000000000" pitchFamily="2" charset="2"/>
            </a:endParaRPr>
          </a:p>
        </p:txBody>
      </p:sp>
      <p:sp>
        <p:nvSpPr>
          <p:cNvPr id="7" name="TextBox 6"/>
          <p:cNvSpPr txBox="1">
            <a:spLocks noChangeArrowheads="1"/>
          </p:cNvSpPr>
          <p:nvPr/>
        </p:nvSpPr>
        <p:spPr bwMode="auto">
          <a:xfrm>
            <a:off x="5486934" y="1910159"/>
            <a:ext cx="936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SzTx/>
              <a:buFontTx/>
              <a:buNone/>
            </a:pPr>
            <a:r>
              <a:rPr kumimoji="0" lang="en-US" altLang="zh-CN" sz="1800">
                <a:latin typeface="Times New Roman" panose="02020603050405020304" pitchFamily="18" charset="0"/>
                <a:sym typeface="Wingdings" panose="05000000000000000000" pitchFamily="2" charset="2"/>
              </a:rPr>
              <a:t>bC</a:t>
            </a:r>
            <a:endParaRPr kumimoji="0" lang="en-US" altLang="zh-CN" sz="1800">
              <a:latin typeface="Times New Roman" panose="02020603050405020304" pitchFamily="18" charset="0"/>
              <a:sym typeface="Wingdings" panose="05000000000000000000" pitchFamily="2" charset="2"/>
            </a:endParaRPr>
          </a:p>
        </p:txBody>
      </p:sp>
      <p:sp>
        <p:nvSpPr>
          <p:cNvPr id="8" name="TextBox 7"/>
          <p:cNvSpPr txBox="1">
            <a:spLocks noChangeArrowheads="1"/>
          </p:cNvSpPr>
          <p:nvPr/>
        </p:nvSpPr>
        <p:spPr bwMode="auto">
          <a:xfrm>
            <a:off x="7448550" y="1657350"/>
            <a:ext cx="7921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SzTx/>
              <a:buFontTx/>
              <a:buNone/>
            </a:pPr>
            <a:r>
              <a:rPr kumimoji="0" lang="en-US" altLang="zh-CN" sz="1800" dirty="0">
                <a:latin typeface="Times New Roman" panose="02020603050405020304" pitchFamily="18" charset="0"/>
                <a:sym typeface="Wingdings" panose="05000000000000000000" pitchFamily="2" charset="2"/>
              </a:rPr>
              <a:t>AB</a:t>
            </a:r>
            <a:endParaRPr kumimoji="0" lang="en-US" altLang="zh-CN" sz="1800" dirty="0">
              <a:latin typeface="Times New Roman" panose="02020603050405020304" pitchFamily="18" charset="0"/>
              <a:sym typeface="Wingdings" panose="05000000000000000000" pitchFamily="2" charset="2"/>
            </a:endParaRPr>
          </a:p>
        </p:txBody>
      </p:sp>
      <p:sp>
        <p:nvSpPr>
          <p:cNvPr id="4" name="TextBox 3"/>
          <p:cNvSpPr txBox="1">
            <a:spLocks noChangeArrowheads="1"/>
          </p:cNvSpPr>
          <p:nvPr/>
        </p:nvSpPr>
        <p:spPr bwMode="auto">
          <a:xfrm>
            <a:off x="4715669" y="2273300"/>
            <a:ext cx="509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r>
              <a:rPr kumimoji="0" lang="en-US" altLang="zh-CN" sz="1800">
                <a:latin typeface="Times New Roman" panose="02020603050405020304" pitchFamily="18" charset="0"/>
                <a:sym typeface="Wingdings" panose="05000000000000000000" pitchFamily="2" charset="2"/>
              </a:rPr>
              <a:t>ε</a:t>
            </a:r>
            <a:endParaRPr kumimoji="0" lang="zh-CN" altLang="en-US" sz="1800" b="0">
              <a:latin typeface="Times New Roman" panose="02020603050405020304" pitchFamily="18" charset="0"/>
            </a:endParaRPr>
          </a:p>
        </p:txBody>
      </p:sp>
      <p:sp>
        <p:nvSpPr>
          <p:cNvPr id="5" name="TextBox 4"/>
          <p:cNvSpPr txBox="1">
            <a:spLocks noChangeArrowheads="1"/>
          </p:cNvSpPr>
          <p:nvPr/>
        </p:nvSpPr>
        <p:spPr bwMode="auto">
          <a:xfrm>
            <a:off x="5591596" y="3573463"/>
            <a:ext cx="5349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r>
              <a:rPr kumimoji="0" lang="en-US" altLang="zh-CN" sz="1800" dirty="0">
                <a:latin typeface="Times New Roman" panose="02020603050405020304" pitchFamily="18" charset="0"/>
                <a:sym typeface="Wingdings" panose="05000000000000000000" pitchFamily="2" charset="2"/>
              </a:rPr>
              <a:t>b</a:t>
            </a:r>
            <a:endParaRPr kumimoji="0" lang="zh-CN" altLang="en-US" sz="1800" b="0" dirty="0">
              <a:latin typeface="Times New Roman" panose="02020603050405020304" pitchFamily="18" charset="0"/>
            </a:endParaRPr>
          </a:p>
        </p:txBody>
      </p:sp>
      <p:sp>
        <p:nvSpPr>
          <p:cNvPr id="11" name="TextBox 10"/>
          <p:cNvSpPr txBox="1">
            <a:spLocks noChangeArrowheads="1"/>
          </p:cNvSpPr>
          <p:nvPr/>
        </p:nvSpPr>
        <p:spPr bwMode="auto">
          <a:xfrm>
            <a:off x="6583363" y="2273300"/>
            <a:ext cx="5095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r>
              <a:rPr kumimoji="0" lang="en-US" altLang="zh-CN" sz="1800">
                <a:latin typeface="Times New Roman" panose="02020603050405020304" pitchFamily="18" charset="0"/>
                <a:sym typeface="Wingdings" panose="05000000000000000000" pitchFamily="2" charset="2"/>
              </a:rPr>
              <a:t>ε</a:t>
            </a:r>
            <a:endParaRPr kumimoji="0" lang="zh-CN" altLang="en-US" sz="1800" b="0">
              <a:latin typeface="Times New Roman" panose="02020603050405020304" pitchFamily="18" charset="0"/>
            </a:endParaRPr>
          </a:p>
        </p:txBody>
      </p:sp>
      <p:sp>
        <p:nvSpPr>
          <p:cNvPr id="12" name="TextBox 11"/>
          <p:cNvSpPr txBox="1">
            <a:spLocks noChangeArrowheads="1"/>
          </p:cNvSpPr>
          <p:nvPr/>
        </p:nvSpPr>
        <p:spPr bwMode="auto">
          <a:xfrm>
            <a:off x="7607300" y="2273300"/>
            <a:ext cx="509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r>
              <a:rPr kumimoji="0" lang="en-US" altLang="zh-CN" sz="1800">
                <a:latin typeface="Times New Roman" panose="02020603050405020304" pitchFamily="18" charset="0"/>
                <a:sym typeface="Wingdings" panose="05000000000000000000" pitchFamily="2" charset="2"/>
              </a:rPr>
              <a:t>ε</a:t>
            </a:r>
            <a:endParaRPr kumimoji="0" lang="zh-CN" altLang="en-US" sz="1800" b="0">
              <a:latin typeface="Times New Roman" panose="02020603050405020304" pitchFamily="18" charset="0"/>
            </a:endParaRPr>
          </a:p>
        </p:txBody>
      </p:sp>
      <p:sp>
        <p:nvSpPr>
          <p:cNvPr id="9" name="TextBox 8"/>
          <p:cNvSpPr txBox="1">
            <a:spLocks noChangeArrowheads="1"/>
          </p:cNvSpPr>
          <p:nvPr/>
        </p:nvSpPr>
        <p:spPr bwMode="auto">
          <a:xfrm>
            <a:off x="4601369" y="3386138"/>
            <a:ext cx="7381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r>
              <a:rPr kumimoji="0" lang="en-US" altLang="zh-CN" sz="1800">
                <a:latin typeface="Times New Roman" panose="02020603050405020304" pitchFamily="18" charset="0"/>
                <a:sym typeface="Wingdings" panose="05000000000000000000" pitchFamily="2" charset="2"/>
              </a:rPr>
              <a:t>AD</a:t>
            </a:r>
            <a:endParaRPr kumimoji="0" lang="en-US" altLang="zh-CN" sz="1800">
              <a:latin typeface="Times New Roman" panose="02020603050405020304" pitchFamily="18" charset="0"/>
              <a:sym typeface="Wingdings" panose="05000000000000000000" pitchFamily="2" charset="2"/>
            </a:endParaRPr>
          </a:p>
        </p:txBody>
      </p:sp>
      <p:sp>
        <p:nvSpPr>
          <p:cNvPr id="16" name="TextBox 15"/>
          <p:cNvSpPr txBox="1">
            <a:spLocks noChangeArrowheads="1"/>
          </p:cNvSpPr>
          <p:nvPr/>
        </p:nvSpPr>
        <p:spPr bwMode="auto">
          <a:xfrm>
            <a:off x="6497638" y="3386138"/>
            <a:ext cx="7381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r>
              <a:rPr kumimoji="0" lang="en-US" altLang="zh-CN" sz="1800" dirty="0">
                <a:latin typeface="Times New Roman" panose="02020603050405020304" pitchFamily="18" charset="0"/>
                <a:sym typeface="Wingdings" panose="05000000000000000000" pitchFamily="2" charset="2"/>
              </a:rPr>
              <a:t>AD</a:t>
            </a:r>
            <a:endParaRPr kumimoji="0" lang="en-US" altLang="zh-CN" sz="1800" dirty="0">
              <a:latin typeface="Times New Roman" panose="02020603050405020304" pitchFamily="18" charset="0"/>
              <a:sym typeface="Wingdings" panose="05000000000000000000" pitchFamily="2" charset="2"/>
            </a:endParaRPr>
          </a:p>
        </p:txBody>
      </p:sp>
      <p:sp>
        <p:nvSpPr>
          <p:cNvPr id="17" name="TextBox 16"/>
          <p:cNvSpPr txBox="1">
            <a:spLocks noChangeArrowheads="1"/>
          </p:cNvSpPr>
          <p:nvPr/>
        </p:nvSpPr>
        <p:spPr bwMode="auto">
          <a:xfrm>
            <a:off x="4502944" y="1657350"/>
            <a:ext cx="935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SzTx/>
              <a:buFontTx/>
              <a:buNone/>
            </a:pPr>
            <a:r>
              <a:rPr kumimoji="0" lang="en-US" altLang="zh-CN" sz="1800">
                <a:latin typeface="Times New Roman" panose="02020603050405020304" pitchFamily="18" charset="0"/>
                <a:sym typeface="Wingdings" panose="05000000000000000000" pitchFamily="2" charset="2"/>
              </a:rPr>
              <a:t>AB</a:t>
            </a:r>
            <a:endParaRPr kumimoji="0" lang="en-US" altLang="zh-CN" sz="1800">
              <a:latin typeface="Times New Roman" panose="02020603050405020304" pitchFamily="18" charset="0"/>
              <a:sym typeface="Wingdings" panose="05000000000000000000" pitchFamily="2" charset="2"/>
            </a:endParaRPr>
          </a:p>
        </p:txBody>
      </p:sp>
      <p:sp>
        <p:nvSpPr>
          <p:cNvPr id="18" name="TextBox 17"/>
          <p:cNvSpPr txBox="1">
            <a:spLocks noChangeArrowheads="1"/>
          </p:cNvSpPr>
          <p:nvPr/>
        </p:nvSpPr>
        <p:spPr bwMode="auto">
          <a:xfrm>
            <a:off x="5489996" y="3278188"/>
            <a:ext cx="7381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r>
              <a:rPr kumimoji="0" lang="en-US" altLang="zh-CN" sz="1800">
                <a:latin typeface="Times New Roman" panose="02020603050405020304" pitchFamily="18" charset="0"/>
                <a:sym typeface="Wingdings" panose="05000000000000000000" pitchFamily="2" charset="2"/>
              </a:rPr>
              <a:t>AD</a:t>
            </a:r>
            <a:endParaRPr kumimoji="0" lang="en-US" altLang="zh-CN" sz="1800">
              <a:latin typeface="Times New Roman" panose="02020603050405020304" pitchFamily="18" charset="0"/>
              <a:sym typeface="Wingdings" panose="05000000000000000000" pitchFamily="2" charset="2"/>
            </a:endParaRPr>
          </a:p>
        </p:txBody>
      </p:sp>
      <p:sp>
        <p:nvSpPr>
          <p:cNvPr id="10" name="TextBox 9"/>
          <p:cNvSpPr txBox="1">
            <a:spLocks noChangeArrowheads="1"/>
          </p:cNvSpPr>
          <p:nvPr/>
        </p:nvSpPr>
        <p:spPr bwMode="auto">
          <a:xfrm>
            <a:off x="4645820" y="4002088"/>
            <a:ext cx="6492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r>
              <a:rPr kumimoji="0" lang="en-US" altLang="zh-CN" sz="1800">
                <a:latin typeface="Times New Roman" panose="02020603050405020304" pitchFamily="18" charset="0"/>
                <a:sym typeface="Wingdings" panose="05000000000000000000" pitchFamily="2" charset="2"/>
              </a:rPr>
              <a:t>aS</a:t>
            </a:r>
            <a:endParaRPr kumimoji="0" lang="en-US" altLang="zh-CN" sz="1800">
              <a:latin typeface="Times New Roman" panose="02020603050405020304" pitchFamily="18" charset="0"/>
              <a:sym typeface="Wingdings" panose="05000000000000000000" pitchFamily="2" charset="2"/>
            </a:endParaRPr>
          </a:p>
        </p:txBody>
      </p:sp>
      <p:sp>
        <p:nvSpPr>
          <p:cNvPr id="13" name="TextBox 12"/>
          <p:cNvSpPr txBox="1">
            <a:spLocks noChangeArrowheads="1"/>
          </p:cNvSpPr>
          <p:nvPr/>
        </p:nvSpPr>
        <p:spPr bwMode="auto">
          <a:xfrm>
            <a:off x="6642100" y="4002088"/>
            <a:ext cx="5095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r>
              <a:rPr kumimoji="0" lang="en-US" altLang="zh-CN" sz="1800" dirty="0">
                <a:latin typeface="Times New Roman" panose="02020603050405020304" pitchFamily="18" charset="0"/>
                <a:sym typeface="Wingdings" panose="05000000000000000000" pitchFamily="2" charset="2"/>
              </a:rPr>
              <a:t>c</a:t>
            </a:r>
            <a:endParaRPr kumimoji="0" lang="zh-CN" altLang="en-US" sz="1800" b="0" dirty="0">
              <a:latin typeface="Times New Roman" panose="02020603050405020304" pitchFamily="18" charset="0"/>
            </a:endParaRPr>
          </a:p>
        </p:txBody>
      </p:sp>
      <p:sp>
        <p:nvSpPr>
          <p:cNvPr id="22" name="TextBox 21"/>
          <p:cNvSpPr txBox="1">
            <a:spLocks noChangeArrowheads="1"/>
          </p:cNvSpPr>
          <p:nvPr/>
        </p:nvSpPr>
        <p:spPr bwMode="auto">
          <a:xfrm>
            <a:off x="5508625" y="2273300"/>
            <a:ext cx="5349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r>
              <a:rPr kumimoji="0" lang="en-US" altLang="zh-CN" sz="1800">
                <a:latin typeface="Times New Roman" panose="02020603050405020304" pitchFamily="18" charset="0"/>
                <a:sym typeface="Wingdings" panose="05000000000000000000" pitchFamily="2" charset="2"/>
              </a:rPr>
              <a:t>b</a:t>
            </a:r>
            <a:endParaRPr kumimoji="0" lang="zh-CN" altLang="en-US" sz="1800" b="0">
              <a:latin typeface="Times New Roman" panose="02020603050405020304" pitchFamily="18" charset="0"/>
            </a:endParaRPr>
          </a:p>
        </p:txBody>
      </p:sp>
      <p:sp>
        <p:nvSpPr>
          <p:cNvPr id="67647" name="Text Box 6"/>
          <p:cNvSpPr txBox="1">
            <a:spLocks noChangeArrowheads="1"/>
          </p:cNvSpPr>
          <p:nvPr/>
        </p:nvSpPr>
        <p:spPr bwMode="auto">
          <a:xfrm>
            <a:off x="611188" y="4005263"/>
            <a:ext cx="2592387" cy="2269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nSpc>
                <a:spcPct val="120000"/>
              </a:lnSpc>
              <a:spcBef>
                <a:spcPct val="0"/>
              </a:spcBef>
              <a:buClrTx/>
              <a:buSzTx/>
              <a:buFontTx/>
              <a:buNone/>
            </a:pPr>
            <a:r>
              <a:rPr kumimoji="0" lang="en-US" altLang="zh-CN" sz="2400" dirty="0">
                <a:latin typeface="Times New Roman" panose="02020603050405020304" pitchFamily="18" charset="0"/>
              </a:rPr>
              <a:t>1.  S </a:t>
            </a:r>
            <a:r>
              <a:rPr kumimoji="0" lang="en-US" altLang="zh-CN" sz="2400" dirty="0">
                <a:latin typeface="Times New Roman" panose="02020603050405020304" pitchFamily="18" charset="0"/>
                <a:sym typeface="Wingdings" panose="05000000000000000000" pitchFamily="2" charset="2"/>
              </a:rPr>
              <a:t></a:t>
            </a:r>
            <a:r>
              <a:rPr kumimoji="0" lang="en-US" altLang="zh-CN" sz="2400" dirty="0" err="1">
                <a:latin typeface="Times New Roman" panose="02020603050405020304" pitchFamily="18" charset="0"/>
                <a:sym typeface="Wingdings" panose="05000000000000000000" pitchFamily="2" charset="2"/>
              </a:rPr>
              <a:t>AB|bC</a:t>
            </a:r>
            <a:endParaRPr kumimoji="0" lang="en-US" altLang="zh-CN" sz="2400" dirty="0">
              <a:latin typeface="Times New Roman" panose="02020603050405020304" pitchFamily="18" charset="0"/>
              <a:sym typeface="Wingdings" panose="05000000000000000000" pitchFamily="2" charset="2"/>
            </a:endParaRPr>
          </a:p>
          <a:p>
            <a:pPr>
              <a:lnSpc>
                <a:spcPct val="120000"/>
              </a:lnSpc>
              <a:spcBef>
                <a:spcPct val="0"/>
              </a:spcBef>
              <a:buClrTx/>
              <a:buSzTx/>
              <a:buFontTx/>
              <a:buNone/>
            </a:pPr>
            <a:r>
              <a:rPr kumimoji="0" lang="en-US" altLang="zh-CN" sz="2400" dirty="0">
                <a:latin typeface="Times New Roman" panose="02020603050405020304" pitchFamily="18" charset="0"/>
              </a:rPr>
              <a:t>2.  A </a:t>
            </a:r>
            <a:r>
              <a:rPr kumimoji="0" lang="en-US" altLang="zh-CN" sz="2400" dirty="0">
                <a:latin typeface="Times New Roman" panose="02020603050405020304" pitchFamily="18" charset="0"/>
                <a:sym typeface="Wingdings" panose="05000000000000000000" pitchFamily="2" charset="2"/>
              </a:rPr>
              <a:t></a:t>
            </a:r>
            <a:r>
              <a:rPr kumimoji="0" lang="en-US" altLang="zh-CN" sz="2400" dirty="0" err="1">
                <a:latin typeface="Times New Roman" panose="02020603050405020304" pitchFamily="18" charset="0"/>
                <a:sym typeface="Wingdings" panose="05000000000000000000" pitchFamily="2" charset="2"/>
              </a:rPr>
              <a:t>ε|b</a:t>
            </a:r>
            <a:endParaRPr kumimoji="0" lang="en-US" altLang="zh-CN" sz="2400" dirty="0">
              <a:latin typeface="Times New Roman" panose="02020603050405020304" pitchFamily="18" charset="0"/>
              <a:sym typeface="Wingdings" panose="05000000000000000000" pitchFamily="2" charset="2"/>
            </a:endParaRPr>
          </a:p>
          <a:p>
            <a:pPr>
              <a:lnSpc>
                <a:spcPct val="120000"/>
              </a:lnSpc>
              <a:spcBef>
                <a:spcPct val="0"/>
              </a:spcBef>
              <a:buClrTx/>
              <a:buSzTx/>
              <a:buFontTx/>
              <a:buNone/>
            </a:pPr>
            <a:r>
              <a:rPr kumimoji="0" lang="en-US" altLang="zh-CN" sz="2400" dirty="0">
                <a:latin typeface="Times New Roman" panose="02020603050405020304" pitchFamily="18" charset="0"/>
              </a:rPr>
              <a:t>3.  B </a:t>
            </a:r>
            <a:r>
              <a:rPr kumimoji="0" lang="en-US" altLang="zh-CN" sz="2400" dirty="0">
                <a:latin typeface="Times New Roman" panose="02020603050405020304" pitchFamily="18" charset="0"/>
                <a:sym typeface="Wingdings" panose="05000000000000000000" pitchFamily="2" charset="2"/>
              </a:rPr>
              <a:t></a:t>
            </a:r>
            <a:r>
              <a:rPr kumimoji="0" lang="en-US" altLang="zh-CN" sz="2400" dirty="0" err="1">
                <a:latin typeface="Times New Roman" panose="02020603050405020304" pitchFamily="18" charset="0"/>
                <a:sym typeface="Wingdings" panose="05000000000000000000" pitchFamily="2" charset="2"/>
              </a:rPr>
              <a:t>ε|aD</a:t>
            </a:r>
            <a:endParaRPr kumimoji="0" lang="en-US" altLang="zh-CN" sz="2400" dirty="0">
              <a:latin typeface="Times New Roman" panose="02020603050405020304" pitchFamily="18" charset="0"/>
              <a:sym typeface="Wingdings" panose="05000000000000000000" pitchFamily="2" charset="2"/>
            </a:endParaRPr>
          </a:p>
          <a:p>
            <a:pPr>
              <a:lnSpc>
                <a:spcPct val="120000"/>
              </a:lnSpc>
              <a:spcBef>
                <a:spcPct val="0"/>
              </a:spcBef>
              <a:buClrTx/>
              <a:buSzTx/>
              <a:buFontTx/>
              <a:buNone/>
            </a:pPr>
            <a:r>
              <a:rPr kumimoji="0" lang="en-US" altLang="zh-CN" sz="2400" dirty="0">
                <a:latin typeface="Times New Roman" panose="02020603050405020304" pitchFamily="18" charset="0"/>
              </a:rPr>
              <a:t>4.  C </a:t>
            </a:r>
            <a:r>
              <a:rPr kumimoji="0" lang="en-US" altLang="zh-CN" sz="2400" dirty="0">
                <a:latin typeface="Times New Roman" panose="02020603050405020304" pitchFamily="18" charset="0"/>
                <a:sym typeface="Wingdings" panose="05000000000000000000" pitchFamily="2" charset="2"/>
              </a:rPr>
              <a:t></a:t>
            </a:r>
            <a:r>
              <a:rPr kumimoji="0" lang="en-US" altLang="zh-CN" sz="2400" dirty="0" err="1">
                <a:latin typeface="Times New Roman" panose="02020603050405020304" pitchFamily="18" charset="0"/>
                <a:sym typeface="Wingdings" panose="05000000000000000000" pitchFamily="2" charset="2"/>
              </a:rPr>
              <a:t>AD|b</a:t>
            </a:r>
            <a:endParaRPr kumimoji="0" lang="en-US" altLang="zh-CN" sz="2400" dirty="0">
              <a:latin typeface="Times New Roman" panose="02020603050405020304" pitchFamily="18" charset="0"/>
              <a:sym typeface="Wingdings" panose="05000000000000000000" pitchFamily="2" charset="2"/>
            </a:endParaRPr>
          </a:p>
          <a:p>
            <a:pPr>
              <a:lnSpc>
                <a:spcPct val="120000"/>
              </a:lnSpc>
              <a:spcBef>
                <a:spcPct val="0"/>
              </a:spcBef>
              <a:buClrTx/>
              <a:buSzTx/>
              <a:buFontTx/>
              <a:buNone/>
            </a:pPr>
            <a:r>
              <a:rPr kumimoji="0" lang="en-US" altLang="zh-CN" sz="2400" dirty="0">
                <a:latin typeface="Times New Roman" panose="02020603050405020304" pitchFamily="18" charset="0"/>
              </a:rPr>
              <a:t>5.  D </a:t>
            </a:r>
            <a:r>
              <a:rPr kumimoji="0" lang="en-US" altLang="zh-CN" sz="2400" dirty="0">
                <a:latin typeface="Times New Roman" panose="02020603050405020304" pitchFamily="18" charset="0"/>
                <a:sym typeface="Wingdings" panose="05000000000000000000" pitchFamily="2" charset="2"/>
              </a:rPr>
              <a:t></a:t>
            </a:r>
            <a:r>
              <a:rPr kumimoji="0" lang="en-US" altLang="zh-CN" sz="2400" dirty="0" err="1">
                <a:latin typeface="Times New Roman" panose="02020603050405020304" pitchFamily="18" charset="0"/>
                <a:sym typeface="Wingdings" panose="05000000000000000000" pitchFamily="2" charset="2"/>
              </a:rPr>
              <a:t>aS|c</a:t>
            </a:r>
            <a:endParaRPr kumimoji="0" lang="en-US" altLang="zh-CN" sz="2400" dirty="0">
              <a:latin typeface="Times New Roman" panose="02020603050405020304" pitchFamily="18" charset="0"/>
              <a:sym typeface="Wingdings" panose="05000000000000000000" pitchFamily="2" charset="2"/>
            </a:endParaRPr>
          </a:p>
        </p:txBody>
      </p:sp>
      <p:graphicFrame>
        <p:nvGraphicFramePr>
          <p:cNvPr id="62603" name="Group 139"/>
          <p:cNvGraphicFramePr>
            <a:graphicFrameLocks noGrp="1"/>
          </p:cNvGraphicFramePr>
          <p:nvPr/>
        </p:nvGraphicFramePr>
        <p:xfrm>
          <a:off x="468313" y="1081088"/>
          <a:ext cx="3095625" cy="2873375"/>
        </p:xfrm>
        <a:graphic>
          <a:graphicData uri="http://schemas.openxmlformats.org/drawingml/2006/table">
            <a:tbl>
              <a:tblPr/>
              <a:tblGrid>
                <a:gridCol w="550862"/>
                <a:gridCol w="1176338"/>
                <a:gridCol w="1368425"/>
              </a:tblGrid>
              <a:tr h="587375">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FIRST</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FOLLOW</a:t>
                      </a:r>
                      <a:endParaRPr kumimoji="0" lang="en-US" altLang="zh-CN" sz="20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955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S</a:t>
                      </a:r>
                      <a:endPar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b,a</a:t>
                      </a:r>
                      <a:r>
                        <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 </a:t>
                      </a:r>
                      <a:r>
                        <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Wingdings" panose="05000000000000000000" pitchFamily="2" charset="2"/>
                        </a:rPr>
                        <a:t>ε</a:t>
                      </a:r>
                      <a:endPar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Wingdings" panose="05000000000000000000" pitchFamily="2"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a:t>
                      </a:r>
                      <a:endPar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b, </a:t>
                      </a:r>
                      <a:r>
                        <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Wingdings" panose="05000000000000000000" pitchFamily="2" charset="2"/>
                        </a:rPr>
                        <a:t>ε</a:t>
                      </a:r>
                      <a:endPar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Wingdings" panose="05000000000000000000" pitchFamily="2"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en-US" altLang="zh-CN" sz="2400" b="0"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a,c</a:t>
                      </a:r>
                      <a:endParaRPr kumimoji="0" lang="zh-CN" altLang="en-US"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955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B</a:t>
                      </a:r>
                      <a:endPar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 </a:t>
                      </a:r>
                      <a:r>
                        <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Wingdings" panose="05000000000000000000" pitchFamily="2" charset="2"/>
                        </a:rPr>
                        <a:t>ε</a:t>
                      </a:r>
                      <a:endPar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Wingdings" panose="05000000000000000000" pitchFamily="2"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zh-CN" altLang="en-US"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955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C</a:t>
                      </a:r>
                      <a:endPar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b,a</a:t>
                      </a:r>
                      <a:r>
                        <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 </a:t>
                      </a:r>
                      <a:r>
                        <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Wingdings" panose="05000000000000000000" pitchFamily="2" charset="2"/>
                        </a:rPr>
                        <a:t>c</a:t>
                      </a:r>
                      <a:endPar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Wingdings" panose="05000000000000000000" pitchFamily="2"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zh-CN" altLang="en-US"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D</a:t>
                      </a:r>
                      <a:endPar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a,c</a:t>
                      </a:r>
                      <a:endPar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zh-CN" altLang="en-US" sz="24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7678" name="Rectangle 134"/>
          <p:cNvSpPr>
            <a:spLocks noChangeArrowheads="1"/>
          </p:cNvSpPr>
          <p:nvPr/>
        </p:nvSpPr>
        <p:spPr bwMode="auto">
          <a:xfrm>
            <a:off x="4572000" y="404813"/>
            <a:ext cx="26225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r>
              <a:rPr lang="en-US" altLang="zh-CN" dirty="0">
                <a:solidFill>
                  <a:schemeClr val="tx2"/>
                </a:solidFill>
                <a:latin typeface="华文细黑" panose="02010600040101010101" pitchFamily="2" charset="-122"/>
              </a:rPr>
              <a:t>LL(1)</a:t>
            </a:r>
            <a:r>
              <a:rPr lang="zh-CN" altLang="en-US" dirty="0">
                <a:solidFill>
                  <a:schemeClr val="tx2"/>
                </a:solidFill>
                <a:latin typeface="华文细黑" panose="02010600040101010101" pitchFamily="2" charset="-122"/>
              </a:rPr>
              <a:t>分析表</a:t>
            </a:r>
            <a:endParaRPr lang="zh-CN" altLang="en-US" dirty="0">
              <a:solidFill>
                <a:schemeClr val="tx2"/>
              </a:solidFill>
              <a:latin typeface="华文细黑" panose="02010600040101010101" pitchFamily="2" charset="-122"/>
            </a:endParaRPr>
          </a:p>
        </p:txBody>
      </p:sp>
      <p:sp>
        <p:nvSpPr>
          <p:cNvPr id="6" name="TextBox 5"/>
          <p:cNvSpPr txBox="1">
            <a:spLocks noChangeArrowheads="1"/>
          </p:cNvSpPr>
          <p:nvPr/>
        </p:nvSpPr>
        <p:spPr bwMode="auto">
          <a:xfrm>
            <a:off x="4626770" y="2849563"/>
            <a:ext cx="687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r>
              <a:rPr kumimoji="0" lang="en-US" altLang="zh-CN" sz="1800">
                <a:latin typeface="Times New Roman" panose="02020603050405020304" pitchFamily="18" charset="0"/>
                <a:sym typeface="Wingdings" panose="05000000000000000000" pitchFamily="2" charset="2"/>
              </a:rPr>
              <a:t>aD</a:t>
            </a:r>
            <a:endParaRPr kumimoji="0" lang="en-US" altLang="zh-CN" sz="1800">
              <a:latin typeface="Times New Roman" panose="02020603050405020304" pitchFamily="18" charset="0"/>
              <a:sym typeface="Wingdings" panose="05000000000000000000" pitchFamily="2" charset="2"/>
            </a:endParaRPr>
          </a:p>
        </p:txBody>
      </p:sp>
      <p:sp>
        <p:nvSpPr>
          <p:cNvPr id="14" name="TextBox 13"/>
          <p:cNvSpPr txBox="1">
            <a:spLocks noChangeArrowheads="1"/>
          </p:cNvSpPr>
          <p:nvPr/>
        </p:nvSpPr>
        <p:spPr bwMode="auto">
          <a:xfrm>
            <a:off x="7588250" y="2849563"/>
            <a:ext cx="509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r>
              <a:rPr kumimoji="0" lang="en-US" altLang="zh-CN" sz="1800">
                <a:latin typeface="Times New Roman" panose="02020603050405020304" pitchFamily="18" charset="0"/>
                <a:sym typeface="Wingdings" panose="05000000000000000000" pitchFamily="2" charset="2"/>
              </a:rPr>
              <a:t>ε</a:t>
            </a:r>
            <a:endParaRPr kumimoji="0" lang="zh-CN" altLang="en-US" sz="1800" b="0">
              <a:latin typeface="Times New Roman" panose="02020603050405020304" pitchFamily="18" charset="0"/>
            </a:endParaRPr>
          </a:p>
        </p:txBody>
      </p:sp>
      <p:sp>
        <p:nvSpPr>
          <p:cNvPr id="23" name="Text Box 63"/>
          <p:cNvSpPr txBox="1">
            <a:spLocks noChangeArrowheads="1"/>
          </p:cNvSpPr>
          <p:nvPr/>
        </p:nvSpPr>
        <p:spPr bwMode="auto">
          <a:xfrm>
            <a:off x="3563292" y="4509120"/>
            <a:ext cx="4969521"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nSpc>
                <a:spcPct val="130000"/>
              </a:lnSpc>
              <a:spcBef>
                <a:spcPct val="0"/>
              </a:spcBef>
              <a:buClrTx/>
              <a:buSzTx/>
              <a:buFontTx/>
              <a:buNone/>
            </a:pPr>
            <a:r>
              <a:rPr kumimoji="0" lang="en-US" altLang="zh-CN" sz="2000" dirty="0">
                <a:latin typeface="Times New Roman" panose="02020603050405020304" pitchFamily="18" charset="0"/>
              </a:rPr>
              <a:t>(2)  select(S</a:t>
            </a:r>
            <a:r>
              <a:rPr kumimoji="0" lang="en-US" altLang="zh-CN" sz="2000" dirty="0">
                <a:latin typeface="Times New Roman" panose="02020603050405020304" pitchFamily="18" charset="0"/>
                <a:sym typeface="Wingdings" panose="05000000000000000000" pitchFamily="2" charset="2"/>
              </a:rPr>
              <a:t> AB</a:t>
            </a:r>
            <a:r>
              <a:rPr kumimoji="0" lang="en-US" altLang="zh-CN" sz="2000" dirty="0">
                <a:latin typeface="Times New Roman" panose="02020603050405020304" pitchFamily="18" charset="0"/>
              </a:rPr>
              <a:t>)={</a:t>
            </a:r>
            <a:r>
              <a:rPr kumimoji="0" lang="en-US" altLang="zh-CN" sz="2000" dirty="0" err="1">
                <a:latin typeface="Times New Roman" panose="02020603050405020304" pitchFamily="18" charset="0"/>
              </a:rPr>
              <a:t>b,a</a:t>
            </a:r>
            <a:r>
              <a:rPr kumimoji="0" lang="en-US" altLang="zh-CN" sz="2000" dirty="0">
                <a:latin typeface="Times New Roman" panose="02020603050405020304" pitchFamily="18" charset="0"/>
              </a:rPr>
              <a:t>,#}</a:t>
            </a:r>
            <a:endParaRPr kumimoji="0" lang="en-US" altLang="zh-CN" sz="2000" dirty="0">
              <a:latin typeface="Times New Roman" panose="02020603050405020304" pitchFamily="18" charset="0"/>
            </a:endParaRPr>
          </a:p>
          <a:p>
            <a:pPr>
              <a:lnSpc>
                <a:spcPct val="130000"/>
              </a:lnSpc>
              <a:spcBef>
                <a:spcPct val="0"/>
              </a:spcBef>
              <a:buClrTx/>
              <a:buSzTx/>
              <a:buFontTx/>
              <a:buNone/>
            </a:pPr>
            <a:r>
              <a:rPr kumimoji="0" lang="en-US" altLang="zh-CN" sz="2000" dirty="0">
                <a:latin typeface="Times New Roman" panose="02020603050405020304" pitchFamily="18" charset="0"/>
              </a:rPr>
              <a:t>       select(S</a:t>
            </a:r>
            <a:r>
              <a:rPr kumimoji="0" lang="en-US" altLang="zh-CN" sz="2000" dirty="0">
                <a:latin typeface="Times New Roman" panose="02020603050405020304" pitchFamily="18" charset="0"/>
                <a:sym typeface="Wingdings" panose="05000000000000000000" pitchFamily="2" charset="2"/>
              </a:rPr>
              <a:t> </a:t>
            </a:r>
            <a:r>
              <a:rPr kumimoji="0" lang="en-US" altLang="zh-CN" sz="2000" dirty="0" err="1">
                <a:latin typeface="Times New Roman" panose="02020603050405020304" pitchFamily="18" charset="0"/>
                <a:sym typeface="Wingdings" panose="05000000000000000000" pitchFamily="2" charset="2"/>
              </a:rPr>
              <a:t>bC</a:t>
            </a:r>
            <a:r>
              <a:rPr kumimoji="0" lang="en-US" altLang="zh-CN" sz="2000" dirty="0">
                <a:latin typeface="Times New Roman" panose="02020603050405020304" pitchFamily="18" charset="0"/>
              </a:rPr>
              <a:t>)={b}            </a:t>
            </a:r>
            <a:endParaRPr kumimoji="0" lang="zh-CN" altLang="en-US" sz="2000" dirty="0">
              <a:latin typeface="Times New Roman" panose="02020603050405020304" pitchFamily="18" charset="0"/>
            </a:endParaRPr>
          </a:p>
          <a:p>
            <a:pPr>
              <a:lnSpc>
                <a:spcPct val="130000"/>
              </a:lnSpc>
              <a:spcBef>
                <a:spcPct val="0"/>
              </a:spcBef>
              <a:buClrTx/>
              <a:buSzTx/>
              <a:buFontTx/>
              <a:buNone/>
            </a:pPr>
            <a:r>
              <a:rPr kumimoji="0" lang="en-US" altLang="zh-CN" sz="2000" dirty="0">
                <a:latin typeface="Times New Roman" panose="02020603050405020304" pitchFamily="18" charset="0"/>
              </a:rPr>
              <a:t>       select(A</a:t>
            </a:r>
            <a:r>
              <a:rPr kumimoji="0" lang="en-US" altLang="zh-CN" sz="2000" dirty="0">
                <a:latin typeface="Times New Roman" panose="02020603050405020304" pitchFamily="18" charset="0"/>
                <a:sym typeface="Wingdings" panose="05000000000000000000" pitchFamily="2" charset="2"/>
              </a:rPr>
              <a:t>  ε</a:t>
            </a:r>
            <a:r>
              <a:rPr kumimoji="0" lang="en-US" altLang="zh-CN" sz="2000" dirty="0">
                <a:latin typeface="Times New Roman" panose="02020603050405020304" pitchFamily="18" charset="0"/>
              </a:rPr>
              <a:t>)=Follow(A)={#, a, c}</a:t>
            </a:r>
            <a:endParaRPr kumimoji="0" lang="en-US" altLang="zh-CN" sz="2000" dirty="0">
              <a:latin typeface="Times New Roman" panose="02020603050405020304" pitchFamily="18" charset="0"/>
            </a:endParaRPr>
          </a:p>
          <a:p>
            <a:pPr>
              <a:lnSpc>
                <a:spcPct val="130000"/>
              </a:lnSpc>
              <a:spcBef>
                <a:spcPct val="0"/>
              </a:spcBef>
              <a:buClrTx/>
              <a:buSzTx/>
              <a:buFontTx/>
              <a:buNone/>
            </a:pPr>
            <a:r>
              <a:rPr kumimoji="0" lang="en-US" altLang="zh-CN" sz="2000" dirty="0">
                <a:latin typeface="Times New Roman" panose="02020603050405020304" pitchFamily="18" charset="0"/>
              </a:rPr>
              <a:t>       select(C</a:t>
            </a:r>
            <a:r>
              <a:rPr kumimoji="0" lang="en-US" altLang="zh-CN" sz="2000" dirty="0">
                <a:latin typeface="Times New Roman" panose="02020603050405020304" pitchFamily="18" charset="0"/>
                <a:sym typeface="Wingdings" panose="05000000000000000000" pitchFamily="2" charset="2"/>
              </a:rPr>
              <a:t> AD</a:t>
            </a:r>
            <a:r>
              <a:rPr kumimoji="0" lang="en-US" altLang="zh-CN" sz="2000" dirty="0">
                <a:latin typeface="Times New Roman" panose="02020603050405020304" pitchFamily="18" charset="0"/>
              </a:rPr>
              <a:t>)=First(AD)={</a:t>
            </a:r>
            <a:r>
              <a:rPr kumimoji="0" lang="en-US" altLang="zh-CN" sz="2000" dirty="0" err="1">
                <a:latin typeface="Times New Roman" panose="02020603050405020304" pitchFamily="18" charset="0"/>
              </a:rPr>
              <a:t>b,a,c</a:t>
            </a:r>
            <a:r>
              <a:rPr kumimoji="0" lang="en-US" altLang="zh-CN" sz="2000" dirty="0">
                <a:latin typeface="Times New Roman" panose="02020603050405020304" pitchFamily="18" charset="0"/>
              </a:rPr>
              <a:t>}</a:t>
            </a:r>
            <a:endParaRPr kumimoji="0" lang="en-US" altLang="zh-CN" sz="20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62533"/>
                                        </p:tgtEl>
                                        <p:attrNameLst>
                                          <p:attrName>style.visibility</p:attrName>
                                        </p:attrNameLst>
                                      </p:cBhvr>
                                      <p:to>
                                        <p:strVal val="visible"/>
                                      </p:to>
                                    </p:set>
                                    <p:animEffect transition="in" filter="barn(outVertical)">
                                      <p:cBhvr>
                                        <p:cTn id="7" dur="250"/>
                                        <p:tgtEl>
                                          <p:spTgt spid="625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left)">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left)">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wipe(left)">
                                      <p:cBhvr>
                                        <p:cTn id="72" dur="500"/>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wipe(left)">
                                      <p:cBhvr>
                                        <p:cTn id="77" dur="500"/>
                                        <p:tgtEl>
                                          <p:spTgt spid="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wipe(left)">
                                      <p:cBhvr>
                                        <p:cTn id="82" dur="500"/>
                                        <p:tgtEl>
                                          <p:spTgt spid="1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wipe(left)">
                                      <p:cBhvr>
                                        <p:cTn id="87" dur="500"/>
                                        <p:tgtEl>
                                          <p:spTgt spid="1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23">
                                            <p:txEl>
                                              <p:pRg st="0" end="0"/>
                                            </p:txEl>
                                          </p:spTgt>
                                        </p:tgtEl>
                                        <p:attrNameLst>
                                          <p:attrName>style.visibility</p:attrName>
                                        </p:attrNameLst>
                                      </p:cBhvr>
                                      <p:to>
                                        <p:strVal val="visible"/>
                                      </p:to>
                                    </p:set>
                                    <p:animEffect transition="in" filter="wipe(left)">
                                      <p:cBhvr>
                                        <p:cTn id="92" dur="500"/>
                                        <p:tgtEl>
                                          <p:spTgt spid="23">
                                            <p:txEl>
                                              <p:pRg st="0" end="0"/>
                                            </p:txEl>
                                          </p:spTgt>
                                        </p:tgtEl>
                                      </p:cBhvr>
                                    </p:animEffect>
                                  </p:childTnLst>
                                </p:cTn>
                              </p:par>
                            </p:childTnLst>
                          </p:cTn>
                        </p:par>
                        <p:par>
                          <p:cTn id="93" fill="hold">
                            <p:stCondLst>
                              <p:cond delay="500"/>
                            </p:stCondLst>
                            <p:childTnLst>
                              <p:par>
                                <p:cTn id="94" presetID="22" presetClass="entr" presetSubtype="8" fill="hold" nodeType="afterEffect">
                                  <p:stCondLst>
                                    <p:cond delay="0"/>
                                  </p:stCondLst>
                                  <p:childTnLst>
                                    <p:set>
                                      <p:cBhvr>
                                        <p:cTn id="95" dur="1" fill="hold">
                                          <p:stCondLst>
                                            <p:cond delay="0"/>
                                          </p:stCondLst>
                                        </p:cTn>
                                        <p:tgtEl>
                                          <p:spTgt spid="23">
                                            <p:txEl>
                                              <p:pRg st="1" end="1"/>
                                            </p:txEl>
                                          </p:spTgt>
                                        </p:tgtEl>
                                        <p:attrNameLst>
                                          <p:attrName>style.visibility</p:attrName>
                                        </p:attrNameLst>
                                      </p:cBhvr>
                                      <p:to>
                                        <p:strVal val="visible"/>
                                      </p:to>
                                    </p:set>
                                    <p:animEffect transition="in" filter="wipe(left)">
                                      <p:cBhvr>
                                        <p:cTn id="96" dur="500"/>
                                        <p:tgtEl>
                                          <p:spTgt spid="23">
                                            <p:txEl>
                                              <p:pRg st="1" end="1"/>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23">
                                            <p:txEl>
                                              <p:pRg st="2" end="2"/>
                                            </p:txEl>
                                          </p:spTgt>
                                        </p:tgtEl>
                                        <p:attrNameLst>
                                          <p:attrName>style.visibility</p:attrName>
                                        </p:attrNameLst>
                                      </p:cBhvr>
                                      <p:to>
                                        <p:strVal val="visible"/>
                                      </p:to>
                                    </p:set>
                                    <p:animEffect transition="in" filter="wipe(left)">
                                      <p:cBhvr>
                                        <p:cTn id="101" dur="500"/>
                                        <p:tgtEl>
                                          <p:spTgt spid="23">
                                            <p:txEl>
                                              <p:pRg st="2" end="2"/>
                                            </p:txEl>
                                          </p:spTgt>
                                        </p:tgtEl>
                                      </p:cBhvr>
                                    </p:animEffect>
                                  </p:childTnLst>
                                </p:cTn>
                              </p:par>
                            </p:childTnLst>
                          </p:cTn>
                        </p:par>
                        <p:par>
                          <p:cTn id="102" fill="hold">
                            <p:stCondLst>
                              <p:cond delay="500"/>
                            </p:stCondLst>
                            <p:childTnLst>
                              <p:par>
                                <p:cTn id="103" presetID="22" presetClass="entr" presetSubtype="8" fill="hold" nodeType="afterEffect">
                                  <p:stCondLst>
                                    <p:cond delay="0"/>
                                  </p:stCondLst>
                                  <p:childTnLst>
                                    <p:set>
                                      <p:cBhvr>
                                        <p:cTn id="104" dur="1" fill="hold">
                                          <p:stCondLst>
                                            <p:cond delay="0"/>
                                          </p:stCondLst>
                                        </p:cTn>
                                        <p:tgtEl>
                                          <p:spTgt spid="23">
                                            <p:txEl>
                                              <p:pRg st="3" end="3"/>
                                            </p:txEl>
                                          </p:spTgt>
                                        </p:tgtEl>
                                        <p:attrNameLst>
                                          <p:attrName>style.visibility</p:attrName>
                                        </p:attrNameLst>
                                      </p:cBhvr>
                                      <p:to>
                                        <p:strVal val="visible"/>
                                      </p:to>
                                    </p:set>
                                    <p:animEffect transition="in" filter="wipe(left)">
                                      <p:cBhvr>
                                        <p:cTn id="105" dur="500"/>
                                        <p:tgtEl>
                                          <p:spTgt spid="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4" grpId="0"/>
      <p:bldP spid="5" grpId="0"/>
      <p:bldP spid="11" grpId="0"/>
      <p:bldP spid="12" grpId="0"/>
      <p:bldP spid="9" grpId="0"/>
      <p:bldP spid="16" grpId="0"/>
      <p:bldP spid="17" grpId="0"/>
      <p:bldP spid="18" grpId="0"/>
      <p:bldP spid="10" grpId="0"/>
      <p:bldP spid="13" grpId="0"/>
      <p:bldP spid="22" grpId="0"/>
      <p:bldP spid="6" grpId="0"/>
      <p:bldP spid="1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7"/>
          <p:cNvSpPr txBox="1">
            <a:spLocks noChangeArrowheads="1"/>
          </p:cNvSpPr>
          <p:nvPr/>
        </p:nvSpPr>
        <p:spPr bwMode="auto">
          <a:xfrm>
            <a:off x="352053" y="625912"/>
            <a:ext cx="357187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just">
              <a:buNone/>
            </a:pPr>
            <a:r>
              <a:rPr kumimoji="0" lang="en-US" altLang="zh-CN" sz="2400" dirty="0">
                <a:solidFill>
                  <a:srgbClr val="FF0000"/>
                </a:solidFill>
                <a:latin typeface="Times New Roman" panose="02020603050405020304" pitchFamily="18" charset="0"/>
              </a:rPr>
              <a:t>    </a:t>
            </a:r>
            <a:r>
              <a:rPr kumimoji="0" lang="en-US" altLang="zh-CN" sz="2000" dirty="0">
                <a:solidFill>
                  <a:srgbClr val="FF0000"/>
                </a:solidFill>
                <a:latin typeface="Times New Roman" panose="02020603050405020304" pitchFamily="18" charset="0"/>
              </a:rPr>
              <a:t>G[S]:   </a:t>
            </a:r>
            <a:r>
              <a:rPr kumimoji="0" lang="en-US" altLang="zh-CN" sz="2000" dirty="0">
                <a:latin typeface="Times New Roman" panose="02020603050405020304" pitchFamily="18" charset="0"/>
              </a:rPr>
              <a:t>S</a:t>
            </a:r>
            <a:r>
              <a:rPr kumimoji="0" lang="en-US" altLang="zh-CN" sz="2000" dirty="0">
                <a:latin typeface="Times New Roman" panose="02020603050405020304" pitchFamily="18" charset="0"/>
                <a:sym typeface="Symbol" panose="05050102010706020507" pitchFamily="18" charset="2"/>
              </a:rPr>
              <a:t></a:t>
            </a:r>
            <a:r>
              <a:rPr kumimoji="0" lang="en-US" altLang="zh-CN" sz="2000" dirty="0">
                <a:latin typeface="Times New Roman" panose="02020603050405020304" pitchFamily="18" charset="0"/>
              </a:rPr>
              <a:t>BA  </a:t>
            </a:r>
            <a:endParaRPr kumimoji="0" lang="en-US" altLang="zh-CN" sz="2000" dirty="0">
              <a:latin typeface="Times New Roman" panose="02020603050405020304" pitchFamily="18" charset="0"/>
            </a:endParaRPr>
          </a:p>
          <a:p>
            <a:pPr algn="just">
              <a:buNone/>
            </a:pPr>
            <a:r>
              <a:rPr kumimoji="0" lang="en-US" altLang="zh-CN" sz="2000" dirty="0">
                <a:latin typeface="Times New Roman" panose="02020603050405020304" pitchFamily="18" charset="0"/>
              </a:rPr>
              <a:t>	   </a:t>
            </a:r>
            <a:r>
              <a:rPr kumimoji="0" lang="en-US" altLang="zh-CN" sz="2000" dirty="0" err="1">
                <a:latin typeface="Times New Roman" panose="02020603050405020304" pitchFamily="18" charset="0"/>
              </a:rPr>
              <a:t>A</a:t>
            </a:r>
            <a:r>
              <a:rPr kumimoji="0" lang="en-US" altLang="zh-CN" sz="2000" dirty="0" err="1">
                <a:latin typeface="Times New Roman" panose="02020603050405020304" pitchFamily="18" charset="0"/>
                <a:sym typeface="Symbol" panose="05050102010706020507" pitchFamily="18" charset="2"/>
              </a:rPr>
              <a:t></a:t>
            </a:r>
            <a:r>
              <a:rPr kumimoji="0" lang="en-US" altLang="zh-CN" sz="2000" dirty="0" err="1">
                <a:latin typeface="Times New Roman" panose="02020603050405020304" pitchFamily="18" charset="0"/>
              </a:rPr>
              <a:t>aB</a:t>
            </a:r>
            <a:r>
              <a:rPr kumimoji="0" lang="en-US" altLang="zh-CN" sz="2000" dirty="0">
                <a:latin typeface="Times New Roman" panose="02020603050405020304" pitchFamily="18" charset="0"/>
              </a:rPr>
              <a:t>|</a:t>
            </a:r>
            <a:r>
              <a:rPr kumimoji="0" lang="en-US" altLang="zh-CN" sz="2000" dirty="0">
                <a:latin typeface="Times New Roman" panose="02020603050405020304" pitchFamily="18" charset="0"/>
                <a:sym typeface="Symbol" panose="05050102010706020507" pitchFamily="18" charset="2"/>
              </a:rPr>
              <a:t></a:t>
            </a:r>
            <a:r>
              <a:rPr kumimoji="0" lang="en-US" altLang="zh-CN" sz="2000" dirty="0">
                <a:latin typeface="Times New Roman" panose="02020603050405020304" pitchFamily="18" charset="0"/>
              </a:rPr>
              <a:t>  </a:t>
            </a:r>
            <a:endParaRPr kumimoji="0" lang="en-US" altLang="zh-CN" sz="2000" dirty="0">
              <a:latin typeface="Times New Roman" panose="02020603050405020304" pitchFamily="18" charset="0"/>
            </a:endParaRPr>
          </a:p>
          <a:p>
            <a:pPr algn="just">
              <a:buNone/>
            </a:pPr>
            <a:r>
              <a:rPr kumimoji="0" lang="en-US" altLang="zh-CN" sz="2000" dirty="0">
                <a:latin typeface="Times New Roman" panose="02020603050405020304" pitchFamily="18" charset="0"/>
              </a:rPr>
              <a:t>                 B</a:t>
            </a:r>
            <a:r>
              <a:rPr kumimoji="0" lang="en-US" altLang="zh-CN" sz="2000" dirty="0">
                <a:latin typeface="Times New Roman" panose="02020603050405020304" pitchFamily="18" charset="0"/>
                <a:sym typeface="Symbol" panose="05050102010706020507" pitchFamily="18" charset="2"/>
              </a:rPr>
              <a:t></a:t>
            </a:r>
            <a:r>
              <a:rPr kumimoji="0" lang="en-US" altLang="zh-CN" sz="2000" dirty="0">
                <a:latin typeface="Times New Roman" panose="02020603050405020304" pitchFamily="18" charset="0"/>
              </a:rPr>
              <a:t>DC </a:t>
            </a:r>
            <a:endParaRPr kumimoji="0" lang="en-US" altLang="zh-CN" sz="2000" dirty="0">
              <a:latin typeface="Times New Roman" panose="02020603050405020304" pitchFamily="18" charset="0"/>
            </a:endParaRPr>
          </a:p>
          <a:p>
            <a:pPr algn="just">
              <a:buNone/>
            </a:pPr>
            <a:r>
              <a:rPr kumimoji="0" lang="en-US" altLang="zh-CN" sz="2000" dirty="0">
                <a:latin typeface="Times New Roman" panose="02020603050405020304" pitchFamily="18" charset="0"/>
              </a:rPr>
              <a:t>                 C</a:t>
            </a:r>
            <a:r>
              <a:rPr kumimoji="0" lang="en-US" altLang="zh-CN" sz="2000" dirty="0">
                <a:latin typeface="Times New Roman" panose="02020603050405020304" pitchFamily="18" charset="0"/>
                <a:sym typeface="Symbol" panose="05050102010706020507" pitchFamily="18" charset="2"/>
              </a:rPr>
              <a:t></a:t>
            </a:r>
            <a:r>
              <a:rPr kumimoji="0" lang="en-US" altLang="zh-CN" sz="2000" dirty="0">
                <a:latin typeface="Times New Roman" panose="02020603050405020304" pitchFamily="18" charset="0"/>
              </a:rPr>
              <a:t> b|</a:t>
            </a:r>
            <a:r>
              <a:rPr kumimoji="0" lang="en-US" altLang="zh-CN" sz="2000" dirty="0">
                <a:latin typeface="Times New Roman" panose="02020603050405020304" pitchFamily="18" charset="0"/>
                <a:sym typeface="Symbol" panose="05050102010706020507" pitchFamily="18" charset="2"/>
              </a:rPr>
              <a:t></a:t>
            </a:r>
            <a:r>
              <a:rPr kumimoji="0" lang="en-US" altLang="zh-CN" sz="2000" dirty="0">
                <a:latin typeface="Times New Roman" panose="02020603050405020304" pitchFamily="18" charset="0"/>
              </a:rPr>
              <a:t>  </a:t>
            </a:r>
            <a:endParaRPr kumimoji="0" lang="en-US" altLang="zh-CN" sz="2000" dirty="0">
              <a:latin typeface="Times New Roman" panose="02020603050405020304" pitchFamily="18" charset="0"/>
            </a:endParaRPr>
          </a:p>
          <a:p>
            <a:pPr algn="just">
              <a:buNone/>
            </a:pPr>
            <a:r>
              <a:rPr kumimoji="0" lang="en-US" altLang="zh-CN" sz="2000" dirty="0">
                <a:latin typeface="Times New Roman" panose="02020603050405020304" pitchFamily="18" charset="0"/>
              </a:rPr>
              <a:t>                 </a:t>
            </a:r>
            <a:r>
              <a:rPr kumimoji="0" lang="en-US" altLang="zh-CN" sz="2000" dirty="0" err="1">
                <a:latin typeface="Times New Roman" panose="02020603050405020304" pitchFamily="18" charset="0"/>
              </a:rPr>
              <a:t>D</a:t>
            </a:r>
            <a:r>
              <a:rPr kumimoji="0" lang="en-US" altLang="zh-CN" sz="2000" dirty="0" err="1">
                <a:latin typeface="Times New Roman" panose="02020603050405020304" pitchFamily="18" charset="0"/>
                <a:sym typeface="Symbol" panose="05050102010706020507" pitchFamily="18" charset="2"/>
              </a:rPr>
              <a:t></a:t>
            </a:r>
            <a:r>
              <a:rPr kumimoji="0" lang="en-US" altLang="zh-CN" sz="2000" dirty="0" err="1">
                <a:latin typeface="Times New Roman" panose="02020603050405020304" pitchFamily="18" charset="0"/>
              </a:rPr>
              <a:t>d</a:t>
            </a:r>
            <a:r>
              <a:rPr kumimoji="0" lang="en-US" altLang="zh-CN" sz="2000" dirty="0">
                <a:latin typeface="Times New Roman" panose="02020603050405020304" pitchFamily="18" charset="0"/>
              </a:rPr>
              <a:t>|</a:t>
            </a:r>
            <a:r>
              <a:rPr kumimoji="0" lang="en-US" altLang="zh-CN" sz="2000" dirty="0">
                <a:latin typeface="Times New Roman" panose="02020603050405020304" pitchFamily="18" charset="0"/>
                <a:sym typeface="Symbol" panose="05050102010706020507" pitchFamily="18" charset="2"/>
              </a:rPr>
              <a:t></a:t>
            </a:r>
            <a:endParaRPr kumimoji="0" lang="en-US" altLang="zh-CN" sz="2000" dirty="0">
              <a:latin typeface="Times New Roman" panose="02020603050405020304" pitchFamily="18" charset="0"/>
            </a:endParaRPr>
          </a:p>
        </p:txBody>
      </p:sp>
      <p:graphicFrame>
        <p:nvGraphicFramePr>
          <p:cNvPr id="97400" name="Group 120"/>
          <p:cNvGraphicFramePr>
            <a:graphicFrameLocks noGrp="1"/>
          </p:cNvGraphicFramePr>
          <p:nvPr/>
        </p:nvGraphicFramePr>
        <p:xfrm>
          <a:off x="642938" y="2630016"/>
          <a:ext cx="2895600" cy="2743200"/>
        </p:xfrm>
        <a:graphic>
          <a:graphicData uri="http://schemas.openxmlformats.org/drawingml/2006/table">
            <a:tbl>
              <a:tblPr/>
              <a:tblGrid>
                <a:gridCol w="519112"/>
                <a:gridCol w="1114425"/>
                <a:gridCol w="1262063"/>
              </a:tblGrid>
              <a:tr h="4191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first</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follow</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a,b,d</a:t>
                      </a: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Symbol" panose="05050102010706020507" pitchFamily="18" charset="2"/>
                        </a:rPr>
                        <a:t></a:t>
                      </a:r>
                      <a:r>
                        <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 </a:t>
                      </a: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Symbol" panose="05050102010706020507" pitchFamily="18" charset="2"/>
                        </a:rPr>
                        <a:t></a:t>
                      </a:r>
                      <a:r>
                        <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B</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b,d</a:t>
                      </a: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Symbol" panose="05050102010706020507" pitchFamily="18" charset="2"/>
                        </a:rPr>
                        <a:t></a:t>
                      </a:r>
                      <a:endPar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 #</a:t>
                      </a:r>
                      <a:r>
                        <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C</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b,</a:t>
                      </a: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Symbol" panose="05050102010706020507" pitchFamily="18" charset="2"/>
                        </a:rPr>
                        <a:t></a:t>
                      </a:r>
                      <a:endPar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 #</a:t>
                      </a:r>
                      <a:r>
                        <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D</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d, </a:t>
                      </a: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Symbol" panose="05050102010706020507" pitchFamily="18" charset="2"/>
                        </a:rPr>
                        <a:t></a:t>
                      </a:r>
                      <a:endPar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 b, #</a:t>
                      </a:r>
                      <a:r>
                        <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7409" name="Group 129"/>
          <p:cNvGraphicFramePr>
            <a:graphicFrameLocks noGrp="1"/>
          </p:cNvGraphicFramePr>
          <p:nvPr/>
        </p:nvGraphicFramePr>
        <p:xfrm>
          <a:off x="4067944" y="2408704"/>
          <a:ext cx="4876800" cy="3108528"/>
        </p:xfrm>
        <a:graphic>
          <a:graphicData uri="http://schemas.openxmlformats.org/drawingml/2006/table">
            <a:tbl>
              <a:tblPr/>
              <a:tblGrid>
                <a:gridCol w="736600"/>
                <a:gridCol w="1016000"/>
                <a:gridCol w="990600"/>
                <a:gridCol w="1066800"/>
                <a:gridCol w="1066800"/>
              </a:tblGrid>
              <a:tr h="518054">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a:t>
                      </a:r>
                      <a:endPar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d</a:t>
                      </a:r>
                      <a:endPar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endPar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54">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S</a:t>
                      </a:r>
                      <a:endPar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BA</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BA</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BA</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BA</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54">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a:t>
                      </a:r>
                      <a:endPar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0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aB</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54">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DC </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DC</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DC</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i="0" u="none" strike="noStrike" cap="none" normalizeH="0" baseline="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DC</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54">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C</a:t>
                      </a:r>
                      <a:endPar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b</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marT="45684" marB="456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54">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D</a:t>
                      </a:r>
                      <a:endPar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d</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marT="45684" marB="456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7406" name="Text Box 126"/>
          <p:cNvSpPr txBox="1">
            <a:spLocks noChangeArrowheads="1"/>
          </p:cNvSpPr>
          <p:nvPr/>
        </p:nvSpPr>
        <p:spPr bwMode="auto">
          <a:xfrm>
            <a:off x="214313" y="5589240"/>
            <a:ext cx="876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buNone/>
            </a:pPr>
            <a:r>
              <a:rPr kumimoji="0" lang="zh-CN" altLang="en-US" sz="2400" dirty="0">
                <a:latin typeface="华文细黑" panose="02010600040101010101" pitchFamily="2" charset="-122"/>
              </a:rPr>
              <a:t>因为预测分析表无多重定义，</a:t>
            </a:r>
            <a:r>
              <a:rPr kumimoji="0" lang="zh-CN" altLang="en-US" sz="2400" dirty="0">
                <a:latin typeface="Times New Roman" panose="02020603050405020304" pitchFamily="18" charset="0"/>
              </a:rPr>
              <a:t> </a:t>
            </a:r>
            <a:r>
              <a:rPr kumimoji="0" lang="zh-CN" altLang="en-US" sz="2400" dirty="0">
                <a:latin typeface="华文细黑" panose="02010600040101010101" pitchFamily="2" charset="-122"/>
              </a:rPr>
              <a:t>所以改写后的文法是</a:t>
            </a:r>
            <a:r>
              <a:rPr kumimoji="0" lang="en-US" altLang="zh-CN" sz="2400" dirty="0">
                <a:latin typeface="Times New Roman" panose="02020603050405020304" pitchFamily="18" charset="0"/>
              </a:rPr>
              <a:t>LL(1)</a:t>
            </a:r>
            <a:r>
              <a:rPr kumimoji="0" lang="zh-CN" altLang="en-US" sz="2400" dirty="0">
                <a:latin typeface="华文细黑" panose="02010600040101010101" pitchFamily="2" charset="-122"/>
              </a:rPr>
              <a:t>文法</a:t>
            </a:r>
            <a:r>
              <a:rPr kumimoji="0" lang="zh-CN" altLang="en-US" sz="2400" dirty="0">
                <a:latin typeface="Times New Roman" panose="02020603050405020304" pitchFamily="18" charset="0"/>
              </a:rPr>
              <a:t> </a:t>
            </a:r>
            <a:endParaRPr kumimoji="0" lang="zh-CN" altLang="en-US" sz="2400" dirty="0">
              <a:latin typeface="Times New Roman" panose="02020603050405020304" pitchFamily="18" charset="0"/>
            </a:endParaRPr>
          </a:p>
        </p:txBody>
      </p:sp>
      <p:sp>
        <p:nvSpPr>
          <p:cNvPr id="6" name="Rectangle 3"/>
          <p:cNvSpPr txBox="1">
            <a:spLocks noChangeArrowheads="1"/>
          </p:cNvSpPr>
          <p:nvPr/>
        </p:nvSpPr>
        <p:spPr bwMode="auto">
          <a:xfrm>
            <a:off x="467544" y="255447"/>
            <a:ext cx="7848600" cy="503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华文细黑" panose="02010600040101010101" pitchFamily="2" charset="-122"/>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华文细黑" panose="02010600040101010101" pitchFamily="2" charset="-122"/>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华文细黑" panose="02010600040101010101" pitchFamily="2" charset="-122"/>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华文细黑" panose="02010600040101010101" pitchFamily="2" charset="-122"/>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华文细黑" panose="02010600040101010101" pitchFamily="2" charset="-122"/>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a:lstStyle>
          <a:p>
            <a:pPr eaLnBrk="1" hangingPunct="1">
              <a:lnSpc>
                <a:spcPct val="130000"/>
              </a:lnSpc>
              <a:buFont typeface="Wingdings" panose="05000000000000000000" pitchFamily="2" charset="2"/>
              <a:buNone/>
            </a:pPr>
            <a:r>
              <a:rPr kumimoji="0" lang="en-US" altLang="zh-CN" sz="2200" b="1" kern="0" dirty="0">
                <a:latin typeface="Times New Roman" panose="02020603050405020304" pitchFamily="18" charset="0"/>
                <a:cs typeface="Times New Roman" panose="02020603050405020304" pitchFamily="18" charset="0"/>
              </a:rPr>
              <a:t>[</a:t>
            </a:r>
            <a:r>
              <a:rPr kumimoji="0" lang="zh-CN" altLang="en-US" sz="2200" b="1" kern="0" dirty="0">
                <a:latin typeface="Times New Roman" panose="02020603050405020304" pitchFamily="18" charset="0"/>
                <a:cs typeface="Times New Roman" panose="02020603050405020304" pitchFamily="18" charset="0"/>
              </a:rPr>
              <a:t>练习</a:t>
            </a:r>
            <a:r>
              <a:rPr kumimoji="0" lang="en-US" altLang="zh-CN" sz="2200" b="1" kern="0" dirty="0">
                <a:latin typeface="Times New Roman" panose="02020603050405020304" pitchFamily="18" charset="0"/>
                <a:cs typeface="Times New Roman" panose="02020603050405020304" pitchFamily="18" charset="0"/>
              </a:rPr>
              <a:t>] </a:t>
            </a:r>
            <a:r>
              <a:rPr kumimoji="0" lang="zh-CN" altLang="en-US" sz="2200" b="1" kern="0" dirty="0">
                <a:latin typeface="Times New Roman" panose="02020603050405020304" pitchFamily="18" charset="0"/>
                <a:cs typeface="Times New Roman" panose="02020603050405020304" pitchFamily="18" charset="0"/>
              </a:rPr>
              <a:t>判断</a:t>
            </a:r>
            <a:r>
              <a:rPr kumimoji="0" lang="en-US" altLang="zh-CN" sz="2200" b="1" kern="0" dirty="0">
                <a:latin typeface="Times New Roman" panose="02020603050405020304" pitchFamily="18" charset="0"/>
                <a:cs typeface="Times New Roman" panose="02020603050405020304" pitchFamily="18" charset="0"/>
              </a:rPr>
              <a:t>G</a:t>
            </a:r>
            <a:r>
              <a:rPr kumimoji="0" lang="zh-CN" altLang="en-US" sz="2200" b="1" kern="0" dirty="0">
                <a:latin typeface="Times New Roman" panose="02020603050405020304" pitchFamily="18" charset="0"/>
                <a:cs typeface="Times New Roman" panose="02020603050405020304" pitchFamily="18" charset="0"/>
              </a:rPr>
              <a:t>是否是</a:t>
            </a:r>
            <a:r>
              <a:rPr kumimoji="0" lang="en-US" altLang="zh-CN" sz="2200" b="1" kern="0" dirty="0">
                <a:latin typeface="Times New Roman" panose="02020603050405020304" pitchFamily="18" charset="0"/>
                <a:cs typeface="Times New Roman" panose="02020603050405020304" pitchFamily="18" charset="0"/>
              </a:rPr>
              <a:t>LL(1)</a:t>
            </a:r>
            <a:r>
              <a:rPr kumimoji="0" lang="zh-CN" altLang="en-US" sz="2200" b="1" kern="0" dirty="0">
                <a:latin typeface="Times New Roman" panose="02020603050405020304" pitchFamily="18" charset="0"/>
                <a:cs typeface="Times New Roman" panose="02020603050405020304" pitchFamily="18" charset="0"/>
              </a:rPr>
              <a:t>文法，如果是，构造</a:t>
            </a:r>
            <a:r>
              <a:rPr kumimoji="0" lang="en-US" altLang="zh-CN" sz="2200" b="1" kern="0" dirty="0">
                <a:latin typeface="Times New Roman" panose="02020603050405020304" pitchFamily="18" charset="0"/>
                <a:cs typeface="Times New Roman" panose="02020603050405020304" pitchFamily="18" charset="0"/>
              </a:rPr>
              <a:t>LL(1)</a:t>
            </a:r>
            <a:r>
              <a:rPr kumimoji="0" lang="zh-CN" altLang="en-US" sz="2200" b="1" kern="0">
                <a:latin typeface="Times New Roman" panose="02020603050405020304" pitchFamily="18" charset="0"/>
                <a:cs typeface="Times New Roman" panose="02020603050405020304" pitchFamily="18" charset="0"/>
              </a:rPr>
              <a:t>分析表</a:t>
            </a:r>
            <a:r>
              <a:rPr kumimoji="0" lang="zh-CN" altLang="en-US" sz="2200" kern="0">
                <a:latin typeface="Times New Roman" panose="02020603050405020304" pitchFamily="18" charset="0"/>
                <a:cs typeface="Times New Roman" panose="02020603050405020304" pitchFamily="18" charset="0"/>
              </a:rPr>
              <a:t>。</a:t>
            </a:r>
            <a:endParaRPr kumimoji="0" lang="en-US" altLang="zh-CN" sz="2200" b="1"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97400"/>
                                        </p:tgtEl>
                                        <p:attrNameLst>
                                          <p:attrName>style.visibility</p:attrName>
                                        </p:attrNameLst>
                                      </p:cBhvr>
                                      <p:to>
                                        <p:strVal val="visible"/>
                                      </p:to>
                                    </p:set>
                                    <p:animEffect transition="in" filter="strips(downRight)">
                                      <p:cBhvr>
                                        <p:cTn id="7" dur="500"/>
                                        <p:tgtEl>
                                          <p:spTgt spid="9740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97409"/>
                                        </p:tgtEl>
                                        <p:attrNameLst>
                                          <p:attrName>style.visibility</p:attrName>
                                        </p:attrNameLst>
                                      </p:cBhvr>
                                      <p:to>
                                        <p:strVal val="visible"/>
                                      </p:to>
                                    </p:set>
                                    <p:animEffect transition="in" filter="strips(downRight)">
                                      <p:cBhvr>
                                        <p:cTn id="12" dur="500"/>
                                        <p:tgtEl>
                                          <p:spTgt spid="9740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7406"/>
                                        </p:tgtEl>
                                        <p:attrNameLst>
                                          <p:attrName>style.visibility</p:attrName>
                                        </p:attrNameLst>
                                      </p:cBhvr>
                                      <p:to>
                                        <p:strVal val="visible"/>
                                      </p:to>
                                    </p:set>
                                    <p:animEffect transition="in" filter="fade">
                                      <p:cBhvr>
                                        <p:cTn id="17" dur="500"/>
                                        <p:tgtEl>
                                          <p:spTgt spid="97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406"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C9C5D2CA-B9A0-417E-BCD9-4EB449513491}"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68611" name="Rectangle 2"/>
          <p:cNvSpPr>
            <a:spLocks noGrp="1" noChangeArrowheads="1"/>
          </p:cNvSpPr>
          <p:nvPr>
            <p:ph type="title"/>
          </p:nvPr>
        </p:nvSpPr>
        <p:spPr>
          <a:xfrm>
            <a:off x="684213" y="404813"/>
            <a:ext cx="7775575" cy="576262"/>
          </a:xfrm>
        </p:spPr>
        <p:txBody>
          <a:bodyPr/>
          <a:lstStyle/>
          <a:p>
            <a:pPr eaLnBrk="1" hangingPunct="1"/>
            <a:r>
              <a:rPr kumimoji="1" lang="en-US" altLang="zh-CN" sz="3600" b="1">
                <a:solidFill>
                  <a:srgbClr val="3333CC"/>
                </a:solidFill>
              </a:rPr>
              <a:t>5.3.3 </a:t>
            </a:r>
            <a:r>
              <a:rPr kumimoji="1" lang="zh-CN" altLang="en-US" sz="3600" b="1">
                <a:solidFill>
                  <a:srgbClr val="3333CC"/>
                </a:solidFill>
              </a:rPr>
              <a:t>文法的变换</a:t>
            </a:r>
            <a:endParaRPr lang="zh-CN" altLang="en-US" sz="3600">
              <a:solidFill>
                <a:srgbClr val="3333CC"/>
              </a:solidFill>
            </a:endParaRPr>
          </a:p>
        </p:txBody>
      </p:sp>
      <p:sp>
        <p:nvSpPr>
          <p:cNvPr id="559108" name="Text Box 4"/>
          <p:cNvSpPr txBox="1">
            <a:spLocks noChangeArrowheads="1"/>
          </p:cNvSpPr>
          <p:nvPr/>
        </p:nvSpPr>
        <p:spPr bwMode="auto">
          <a:xfrm>
            <a:off x="323528" y="1270000"/>
            <a:ext cx="856895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000" b="1">
                <a:solidFill>
                  <a:schemeClr val="tx2"/>
                </a:solidFill>
                <a:latin typeface="楷体_GB2312" pitchFamily="49" charset="-122"/>
                <a:ea typeface="楷体_GB2312" pitchFamily="49" charset="-122"/>
              </a:defRPr>
            </a:lvl1pPr>
            <a:lvl2pPr marL="742950" indent="-285750">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eaLnBrk="1" hangingPunct="1"/>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预测分析法是一种确定的自顶向下的语法分析，它要求文法必须是</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LL(1)</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形式。</a:t>
            </a:r>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某些非</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LL(1)</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文法，经过变换后，有可能改造成</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LL(1)</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文法。</a:t>
            </a:r>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r>
              <a:rPr lang="en-US" altLang="zh-CN" sz="2400"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1.</a:t>
            </a:r>
            <a:r>
              <a:rPr lang="zh-CN" altLang="en-US" sz="2400"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左递归文法的变换</a:t>
            </a:r>
            <a:endParaRPr lang="zh-CN" altLang="en-US" sz="2400"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左递归文法必然不是</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LL(1)</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文法。经过消除左递归的变换后，新的文法不一定是</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LL(1)</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文法，需进一步利用</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LL(1)</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文法的条件进行判断。 </a:t>
            </a:r>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9108">
                                            <p:txEl>
                                              <p:pRg st="0" end="0"/>
                                            </p:txEl>
                                          </p:spTgt>
                                        </p:tgtEl>
                                        <p:attrNameLst>
                                          <p:attrName>style.visibility</p:attrName>
                                        </p:attrNameLst>
                                      </p:cBhvr>
                                      <p:to>
                                        <p:strVal val="visible"/>
                                      </p:to>
                                    </p:set>
                                    <p:animEffect transition="in" filter="fade">
                                      <p:cBhvr>
                                        <p:cTn id="7" dur="500"/>
                                        <p:tgtEl>
                                          <p:spTgt spid="5591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9108">
                                            <p:txEl>
                                              <p:pRg st="1" end="1"/>
                                            </p:txEl>
                                          </p:spTgt>
                                        </p:tgtEl>
                                        <p:attrNameLst>
                                          <p:attrName>style.visibility</p:attrName>
                                        </p:attrNameLst>
                                      </p:cBhvr>
                                      <p:to>
                                        <p:strVal val="visible"/>
                                      </p:to>
                                    </p:set>
                                    <p:animEffect transition="in" filter="fade">
                                      <p:cBhvr>
                                        <p:cTn id="12" dur="500"/>
                                        <p:tgtEl>
                                          <p:spTgt spid="5591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9108">
                                            <p:txEl>
                                              <p:pRg st="3" end="3"/>
                                            </p:txEl>
                                          </p:spTgt>
                                        </p:tgtEl>
                                        <p:attrNameLst>
                                          <p:attrName>style.visibility</p:attrName>
                                        </p:attrNameLst>
                                      </p:cBhvr>
                                      <p:to>
                                        <p:strVal val="visible"/>
                                      </p:to>
                                    </p:set>
                                    <p:animEffect transition="in" filter="fade">
                                      <p:cBhvr>
                                        <p:cTn id="17" dur="500"/>
                                        <p:tgtEl>
                                          <p:spTgt spid="55910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59108">
                                            <p:txEl>
                                              <p:pRg st="5" end="5"/>
                                            </p:txEl>
                                          </p:spTgt>
                                        </p:tgtEl>
                                        <p:attrNameLst>
                                          <p:attrName>style.visibility</p:attrName>
                                        </p:attrNameLst>
                                      </p:cBhvr>
                                      <p:to>
                                        <p:strVal val="visible"/>
                                      </p:to>
                                    </p:set>
                                    <p:animEffect transition="in" filter="fade">
                                      <p:cBhvr>
                                        <p:cTn id="22" dur="500"/>
                                        <p:tgtEl>
                                          <p:spTgt spid="55910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8"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A8C5AC84-1A93-45EB-8900-8B865A11F495}"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70659" name="Text Box 3"/>
          <p:cNvSpPr txBox="1">
            <a:spLocks noChangeArrowheads="1"/>
          </p:cNvSpPr>
          <p:nvPr/>
        </p:nvSpPr>
        <p:spPr bwMode="auto">
          <a:xfrm>
            <a:off x="467544" y="1270000"/>
            <a:ext cx="8219256"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endParaRPr lang="en-US" altLang="zh-CN" sz="2400" dirty="0">
              <a:solidFill>
                <a:srgbClr val="FF3300"/>
              </a:solidFill>
              <a:latin typeface="Times New Roman" panose="02020603050405020304" pitchFamily="18" charset="0"/>
              <a:cs typeface="Times New Roman" panose="02020603050405020304" pitchFamily="18" charset="0"/>
            </a:endParaRPr>
          </a:p>
          <a:p>
            <a:pPr>
              <a:spcBef>
                <a:spcPct val="0"/>
              </a:spcBef>
              <a:buClrTx/>
              <a:buSzTx/>
              <a:buFontTx/>
              <a:buNone/>
            </a:pPr>
            <a:r>
              <a:rPr lang="en-US" altLang="zh-CN" sz="2400" dirty="0">
                <a:solidFill>
                  <a:srgbClr val="FF3300"/>
                </a:solidFill>
                <a:latin typeface="Times New Roman" panose="02020603050405020304" pitchFamily="18" charset="0"/>
                <a:cs typeface="Times New Roman" panose="02020603050405020304" pitchFamily="18" charset="0"/>
              </a:rPr>
              <a:t>1.</a:t>
            </a:r>
            <a:r>
              <a:rPr lang="zh-CN" altLang="en-US" sz="2400" dirty="0">
                <a:solidFill>
                  <a:srgbClr val="FF3300"/>
                </a:solidFill>
                <a:latin typeface="Times New Roman" panose="02020603050405020304" pitchFamily="18" charset="0"/>
                <a:cs typeface="Times New Roman" panose="02020603050405020304" pitchFamily="18" charset="0"/>
              </a:rPr>
              <a:t>左递归文法的变换</a:t>
            </a:r>
            <a:endParaRPr lang="zh-CN" altLang="en-US" sz="2400" dirty="0">
              <a:solidFill>
                <a:srgbClr val="FF3300"/>
              </a:solidFill>
              <a:latin typeface="Times New Roman" panose="02020603050405020304" pitchFamily="18" charset="0"/>
              <a:cs typeface="Times New Roman" panose="02020603050405020304" pitchFamily="18" charset="0"/>
            </a:endParaRPr>
          </a:p>
          <a:p>
            <a:pPr>
              <a:spcBef>
                <a:spcPct val="0"/>
              </a:spcBef>
              <a:buClrTx/>
              <a:buSzTx/>
              <a:buFontTx/>
              <a:buNone/>
            </a:pPr>
            <a:endParaRPr lang="zh-CN" altLang="en-US" sz="2400" dirty="0">
              <a:solidFill>
                <a:srgbClr val="FF3300"/>
              </a:solidFill>
              <a:latin typeface="Times New Roman" panose="02020603050405020304" pitchFamily="18" charset="0"/>
              <a:cs typeface="Times New Roman" panose="02020603050405020304" pitchFamily="18" charset="0"/>
            </a:endParaRPr>
          </a:p>
          <a:p>
            <a:pPr>
              <a:spcBef>
                <a:spcPct val="0"/>
              </a:spcBef>
              <a:buClrTx/>
              <a:buSzTx/>
              <a:buFontTx/>
              <a:buNone/>
            </a:pPr>
            <a:r>
              <a:rPr lang="zh-CN" altLang="en-US" sz="2400" dirty="0">
                <a:latin typeface="Times New Roman" panose="02020603050405020304" pitchFamily="18" charset="0"/>
                <a:cs typeface="Times New Roman" panose="02020603050405020304" pitchFamily="18" charset="0"/>
              </a:rPr>
              <a:t>例：给定文法</a:t>
            </a:r>
            <a:r>
              <a:rPr lang="en-US" altLang="zh-CN" sz="2400" dirty="0">
                <a:latin typeface="Times New Roman" panose="02020603050405020304" pitchFamily="18" charset="0"/>
                <a:cs typeface="Times New Roman" panose="02020603050405020304" pitchFamily="18" charset="0"/>
              </a:rPr>
              <a:t>G[S]</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 (E)</a:t>
            </a:r>
            <a:endParaRPr lang="en-US" altLang="zh-CN" sz="2400" dirty="0">
              <a:latin typeface="Times New Roman" panose="02020603050405020304" pitchFamily="18" charset="0"/>
              <a:cs typeface="Times New Roman" panose="02020603050405020304" pitchFamily="18" charset="0"/>
            </a:endParaRPr>
          </a:p>
          <a:p>
            <a:pPr>
              <a:spcBef>
                <a:spcPct val="0"/>
              </a:spcBef>
              <a:buClrTx/>
              <a:buSzTx/>
              <a:buFontTx/>
              <a:buNone/>
            </a:pPr>
            <a:r>
              <a:rPr lang="en-US" altLang="zh-CN" sz="2400" dirty="0">
                <a:latin typeface="Times New Roman" panose="02020603050405020304" pitchFamily="18" charset="0"/>
                <a:cs typeface="Times New Roman" panose="02020603050405020304" pitchFamily="18" charset="0"/>
              </a:rPr>
              <a:t>                                       E</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E+S | E-S | S</a:t>
            </a:r>
            <a:endParaRPr lang="en-US" altLang="zh-CN" sz="2400" dirty="0">
              <a:latin typeface="Times New Roman" panose="02020603050405020304" pitchFamily="18" charset="0"/>
              <a:cs typeface="Times New Roman" panose="02020603050405020304" pitchFamily="18" charset="0"/>
            </a:endParaRPr>
          </a:p>
          <a:p>
            <a:pPr>
              <a:spcBef>
                <a:spcPct val="0"/>
              </a:spcBef>
              <a:buClrTx/>
              <a:buSzTx/>
              <a:buFontTx/>
              <a:buNone/>
            </a:pPr>
            <a:r>
              <a:rPr lang="en-US" altLang="zh-CN" sz="2400" dirty="0">
                <a:latin typeface="Times New Roman" panose="02020603050405020304" pitchFamily="18" charset="0"/>
                <a:cs typeface="Times New Roman" panose="02020603050405020304" pitchFamily="18" charset="0"/>
              </a:rPr>
              <a:t>   (1)  </a:t>
            </a:r>
            <a:r>
              <a:rPr lang="zh-CN" altLang="en-US" sz="2400" dirty="0">
                <a:latin typeface="Times New Roman" panose="02020603050405020304" pitchFamily="18" charset="0"/>
                <a:cs typeface="Times New Roman" panose="02020603050405020304" pitchFamily="18" charset="0"/>
              </a:rPr>
              <a:t>求每一非终极符的</a:t>
            </a:r>
            <a:r>
              <a:rPr lang="en-US" altLang="zh-CN" sz="2400" dirty="0">
                <a:latin typeface="Times New Roman" panose="02020603050405020304" pitchFamily="18" charset="0"/>
                <a:cs typeface="Times New Roman" panose="02020603050405020304" pitchFamily="18" charset="0"/>
              </a:rPr>
              <a:t>First</a:t>
            </a:r>
            <a:r>
              <a:rPr lang="zh-CN" altLang="en-US" sz="2400" dirty="0">
                <a:latin typeface="Times New Roman" panose="02020603050405020304" pitchFamily="18" charset="0"/>
                <a:cs typeface="Times New Roman" panose="02020603050405020304" pitchFamily="18" charset="0"/>
              </a:rPr>
              <a:t>集和</a:t>
            </a:r>
            <a:r>
              <a:rPr lang="en-US" altLang="zh-CN" sz="2400" dirty="0">
                <a:latin typeface="Times New Roman" panose="02020603050405020304" pitchFamily="18" charset="0"/>
                <a:cs typeface="Times New Roman" panose="02020603050405020304" pitchFamily="18" charset="0"/>
              </a:rPr>
              <a:t>Follow</a:t>
            </a:r>
            <a:r>
              <a:rPr lang="zh-CN" altLang="en-US" sz="2400" dirty="0">
                <a:latin typeface="Times New Roman" panose="02020603050405020304" pitchFamily="18" charset="0"/>
                <a:cs typeface="Times New Roman" panose="02020603050405020304" pitchFamily="18" charset="0"/>
              </a:rPr>
              <a:t>集。</a:t>
            </a:r>
            <a:endParaRPr lang="zh-CN" altLang="en-US" sz="2400" dirty="0">
              <a:latin typeface="Times New Roman" panose="02020603050405020304" pitchFamily="18" charset="0"/>
              <a:cs typeface="Times New Roman" panose="02020603050405020304" pitchFamily="18" charset="0"/>
            </a:endParaRPr>
          </a:p>
          <a:p>
            <a:pPr>
              <a:spcBef>
                <a:spcPct val="0"/>
              </a:spcBef>
              <a:buClrTx/>
              <a:buSzTx/>
              <a:buFontTx/>
              <a:buNone/>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）判断该文法是否为</a:t>
            </a:r>
            <a:r>
              <a:rPr lang="en-US" altLang="zh-CN" sz="2400" dirty="0">
                <a:latin typeface="Times New Roman" panose="02020603050405020304" pitchFamily="18" charset="0"/>
                <a:cs typeface="Times New Roman" panose="02020603050405020304" pitchFamily="18" charset="0"/>
              </a:rPr>
              <a:t>LL(1)</a:t>
            </a:r>
            <a:r>
              <a:rPr lang="zh-CN" altLang="en-US" sz="2400" dirty="0">
                <a:latin typeface="Times New Roman" panose="02020603050405020304" pitchFamily="18" charset="0"/>
                <a:cs typeface="Times New Roman" panose="02020603050405020304" pitchFamily="18" charset="0"/>
              </a:rPr>
              <a:t>文法，为什么？能否进行文法</a:t>
            </a:r>
            <a:endParaRPr lang="en-US" altLang="zh-CN" sz="2400" dirty="0">
              <a:latin typeface="Times New Roman" panose="02020603050405020304" pitchFamily="18" charset="0"/>
              <a:cs typeface="Times New Roman" panose="02020603050405020304" pitchFamily="18" charset="0"/>
            </a:endParaRPr>
          </a:p>
          <a:p>
            <a:pPr>
              <a:spcBef>
                <a:spcPct val="0"/>
              </a:spcBef>
              <a:buClrTx/>
              <a:buSzTx/>
              <a:buFontTx/>
              <a:buNone/>
            </a:pPr>
            <a:r>
              <a:rPr lang="zh-CN" altLang="en-US" sz="2400" dirty="0">
                <a:latin typeface="Times New Roman" panose="02020603050405020304" pitchFamily="18" charset="0"/>
                <a:cs typeface="Times New Roman" panose="02020603050405020304" pitchFamily="18" charset="0"/>
              </a:rPr>
              <a:t>变换成为</a:t>
            </a:r>
            <a:r>
              <a:rPr lang="en-US" altLang="zh-CN" sz="2400" dirty="0">
                <a:latin typeface="Times New Roman" panose="02020603050405020304" pitchFamily="18" charset="0"/>
                <a:cs typeface="Times New Roman" panose="02020603050405020304" pitchFamily="18" charset="0"/>
              </a:rPr>
              <a:t>LL(1)</a:t>
            </a:r>
            <a:r>
              <a:rPr lang="zh-CN" altLang="en-US" sz="2400" dirty="0">
                <a:latin typeface="Times New Roman" panose="02020603050405020304" pitchFamily="18" charset="0"/>
                <a:cs typeface="Times New Roman" panose="02020603050405020304" pitchFamily="18" charset="0"/>
              </a:rPr>
              <a:t>文法？若能，给出</a:t>
            </a:r>
            <a:r>
              <a:rPr lang="en-US" altLang="zh-CN" sz="2400" dirty="0">
                <a:latin typeface="Times New Roman" panose="02020603050405020304" pitchFamily="18" charset="0"/>
                <a:cs typeface="Times New Roman" panose="02020603050405020304" pitchFamily="18" charset="0"/>
              </a:rPr>
              <a:t>LL(1)</a:t>
            </a:r>
            <a:r>
              <a:rPr lang="zh-CN" altLang="en-US" sz="2400" dirty="0">
                <a:latin typeface="Times New Roman" panose="02020603050405020304" pitchFamily="18" charset="0"/>
                <a:cs typeface="Times New Roman" panose="02020603050405020304" pitchFamily="18" charset="0"/>
              </a:rPr>
              <a:t>分析表。</a:t>
            </a:r>
            <a:endParaRPr lang="zh-CN" altLang="en-US" sz="2400"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endParaRPr lang="zh-CN" altLang="en-US" sz="2400" dirty="0">
              <a:latin typeface="Times New Roman" panose="02020603050405020304" pitchFamily="18" charset="0"/>
              <a:cs typeface="Times New Roman" panose="02020603050405020304" pitchFamily="18" charset="0"/>
            </a:endParaRPr>
          </a:p>
        </p:txBody>
      </p:sp>
      <p:sp>
        <p:nvSpPr>
          <p:cNvPr id="70660" name="Rectangle 5"/>
          <p:cNvSpPr>
            <a:spLocks noGrp="1" noChangeArrowheads="1"/>
          </p:cNvSpPr>
          <p:nvPr>
            <p:ph type="title"/>
          </p:nvPr>
        </p:nvSpPr>
        <p:spPr>
          <a:xfrm>
            <a:off x="684213" y="404813"/>
            <a:ext cx="7775575" cy="576262"/>
          </a:xfrm>
        </p:spPr>
        <p:txBody>
          <a:bodyPr/>
          <a:lstStyle/>
          <a:p>
            <a:pPr eaLnBrk="1" hangingPunct="1"/>
            <a:r>
              <a:rPr kumimoji="1" lang="en-US" altLang="zh-CN" sz="3600" b="1"/>
              <a:t>5.3.3 </a:t>
            </a:r>
            <a:r>
              <a:rPr kumimoji="1" lang="zh-CN" altLang="en-US" sz="3600" b="1"/>
              <a:t>文法的变换</a:t>
            </a:r>
            <a:endParaRPr kumimoji="1" lang="zh-CN" altLang="en-US" sz="3600" b="1"/>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AED8556E-B704-42EB-870F-9A3135978BAD}"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72707" name="Text Box 2"/>
          <p:cNvSpPr txBox="1">
            <a:spLocks noChangeArrowheads="1"/>
          </p:cNvSpPr>
          <p:nvPr/>
        </p:nvSpPr>
        <p:spPr bwMode="auto">
          <a:xfrm>
            <a:off x="107950" y="215900"/>
            <a:ext cx="903605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2"/>
                </a:solidFill>
                <a:latin typeface="楷体_GB2312" pitchFamily="49" charset="-122"/>
                <a:ea typeface="楷体_GB2312" pitchFamily="49" charset="-122"/>
              </a:defRPr>
            </a:lvl1pPr>
            <a:lvl2pPr marL="742950" indent="-285750">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eaLnBrk="1" hangingPunct="1"/>
            <a:r>
              <a:rPr lang="en-US" altLang="zh-CN" sz="2400" dirty="0">
                <a:solidFill>
                  <a:srgbClr val="FF3300"/>
                </a:solidFill>
                <a:latin typeface="Times New Roman" panose="02020603050405020304" pitchFamily="18" charset="0"/>
                <a:ea typeface="华文隶书" panose="02010800040101010101" pitchFamily="2" charset="-122"/>
                <a:cs typeface="Times New Roman" panose="02020603050405020304" pitchFamily="18" charset="0"/>
              </a:rPr>
              <a:t>    1</a:t>
            </a:r>
            <a:r>
              <a:rPr lang="en-US" altLang="zh-CN" sz="2400"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a:t>
            </a:r>
            <a:r>
              <a:rPr lang="zh-CN" altLang="en-US" sz="2400"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左递归文法的变换</a:t>
            </a:r>
            <a:endParaRPr lang="zh-CN" altLang="en-US" sz="2400"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spcBef>
                <a:spcPct val="50000"/>
              </a:spcBef>
            </a:pP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例：给定文法 </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G[S]</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S</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r>
              <a:rPr lang="en-US" altLang="zh-CN" sz="24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i</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|(E)    E</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E+S|E-S|S</a:t>
            </a:r>
            <a:endPar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spcBef>
                <a:spcPct val="50000"/>
              </a:spcBef>
            </a:pP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(1)</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求每一非终极符的</a:t>
            </a:r>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spcBef>
                <a:spcPct val="50000"/>
              </a:spcBef>
            </a:pP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First</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集和</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Follow</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集。</a:t>
            </a:r>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p:txBody>
      </p:sp>
      <p:graphicFrame>
        <p:nvGraphicFramePr>
          <p:cNvPr id="563203" name="Group 3"/>
          <p:cNvGraphicFramePr>
            <a:graphicFrameLocks noGrp="1"/>
          </p:cNvGraphicFramePr>
          <p:nvPr>
            <p:ph/>
          </p:nvPr>
        </p:nvGraphicFramePr>
        <p:xfrm>
          <a:off x="4084638" y="1428750"/>
          <a:ext cx="3582987" cy="1655763"/>
        </p:xfrm>
        <a:graphic>
          <a:graphicData uri="http://schemas.openxmlformats.org/drawingml/2006/table">
            <a:tbl>
              <a:tblPr/>
              <a:tblGrid>
                <a:gridCol w="812800"/>
                <a:gridCol w="1058862"/>
                <a:gridCol w="1711325"/>
              </a:tblGrid>
              <a:tr h="55245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First</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Follow</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S</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E</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63221" name="Text Box 21"/>
          <p:cNvSpPr txBox="1">
            <a:spLocks noChangeArrowheads="1"/>
          </p:cNvSpPr>
          <p:nvPr/>
        </p:nvSpPr>
        <p:spPr bwMode="auto">
          <a:xfrm>
            <a:off x="46037" y="3084513"/>
            <a:ext cx="86407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2"/>
                </a:solidFill>
                <a:latin typeface="楷体_GB2312" pitchFamily="49" charset="-122"/>
                <a:ea typeface="楷体_GB2312" pitchFamily="49" charset="-122"/>
              </a:defRPr>
            </a:lvl1pPr>
            <a:lvl2pPr marL="742950" indent="-285750">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eaLnBrk="1" hangingPunct="1">
              <a:spcBef>
                <a:spcPct val="50000"/>
              </a:spcBef>
            </a:pP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(2)</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因为该文法是左递归文法，所以不是</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LL(1)</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文法。</a:t>
            </a:r>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spcBef>
                <a:spcPct val="50000"/>
              </a:spcBef>
            </a:pP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r>
              <a:rPr lang="zh-CN" altLang="en-US" sz="2400"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变换左递归文法：</a:t>
            </a:r>
            <a:endParaRPr lang="zh-CN" altLang="en-US" sz="2400"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63222" name="Text Box 22"/>
          <p:cNvSpPr txBox="1">
            <a:spLocks noChangeArrowheads="1"/>
          </p:cNvSpPr>
          <p:nvPr/>
        </p:nvSpPr>
        <p:spPr bwMode="auto">
          <a:xfrm>
            <a:off x="857250" y="4000500"/>
            <a:ext cx="2778125" cy="212365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2"/>
                </a:solidFill>
                <a:latin typeface="楷体_GB2312" pitchFamily="49" charset="-122"/>
                <a:ea typeface="楷体_GB2312" pitchFamily="49" charset="-122"/>
              </a:defRPr>
            </a:lvl1pPr>
            <a:lvl2pPr marL="742950" indent="-285750">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eaLnBrk="1" hangingPunct="1"/>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E</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E(+S|-S)|S</a:t>
            </a:r>
            <a:endPar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spcBef>
                <a:spcPct val="50000"/>
              </a:spcBef>
            </a:pPr>
            <a:r>
              <a:rPr lang="zh-CN" altLang="en-US" sz="2400" dirty="0">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消除左递归：</a:t>
            </a:r>
            <a:endParaRPr lang="en-US" altLang="zh-CN" sz="2400" dirty="0">
              <a:solidFill>
                <a:srgbClr val="003399"/>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spcBef>
                <a:spcPct val="50000"/>
              </a:spcBef>
            </a:pP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E</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SE</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endPar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spcBef>
                <a:spcPct val="50000"/>
              </a:spcBef>
            </a:pP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E</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+S|-S)E</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p:txBody>
      </p:sp>
      <p:sp>
        <p:nvSpPr>
          <p:cNvPr id="563223" name="AutoShape 23"/>
          <p:cNvSpPr>
            <a:spLocks noChangeArrowheads="1"/>
          </p:cNvSpPr>
          <p:nvPr/>
        </p:nvSpPr>
        <p:spPr bwMode="auto">
          <a:xfrm>
            <a:off x="4017963" y="4484688"/>
            <a:ext cx="244475" cy="917575"/>
          </a:xfrm>
          <a:prstGeom prst="rightArrow">
            <a:avLst>
              <a:gd name="adj1" fmla="val 50000"/>
              <a:gd name="adj2" fmla="val 50000"/>
            </a:avLst>
          </a:prstGeom>
          <a:solidFill>
            <a:srgbClr val="FF0000"/>
          </a:solidFill>
          <a:ln w="9525" algn="ctr">
            <a:solidFill>
              <a:srgbClr val="FF3300"/>
            </a:solidFill>
            <a:miter lim="800000"/>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spcBef>
                <a:spcPct val="0"/>
              </a:spcBef>
              <a:buClrTx/>
              <a:buSzTx/>
              <a:buFontTx/>
              <a:buNone/>
            </a:pPr>
            <a:endParaRPr kumimoji="0" lang="zh-CN" altLang="en-US" sz="2400" b="0">
              <a:latin typeface="Times New Roman" panose="02020603050405020304" pitchFamily="18" charset="0"/>
            </a:endParaRPr>
          </a:p>
        </p:txBody>
      </p:sp>
      <p:sp>
        <p:nvSpPr>
          <p:cNvPr id="563224" name="Text Box 24"/>
          <p:cNvSpPr txBox="1">
            <a:spLocks noChangeArrowheads="1"/>
          </p:cNvSpPr>
          <p:nvPr/>
        </p:nvSpPr>
        <p:spPr bwMode="auto">
          <a:xfrm>
            <a:off x="4714875" y="4000500"/>
            <a:ext cx="3214688" cy="2124075"/>
          </a:xfrm>
          <a:prstGeom prst="rect">
            <a:avLst/>
          </a:prstGeom>
          <a:solidFill>
            <a:schemeClr val="accent1">
              <a:lumMod val="20000"/>
              <a:lumOff val="80000"/>
            </a:schemeClr>
          </a:solidFill>
          <a:ln>
            <a:noFill/>
          </a:ln>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SzTx/>
              <a:buFontTx/>
              <a:buNone/>
            </a:pPr>
            <a:r>
              <a:rPr lang="en-US" altLang="zh-CN" sz="2400" dirty="0">
                <a:latin typeface="Times New Roman" panose="02020603050405020304" pitchFamily="18" charset="0"/>
                <a:cs typeface="Times New Roman" panose="02020603050405020304" pitchFamily="18" charset="0"/>
              </a:rPr>
              <a:t>G</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[S]</a:t>
            </a: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eaLnBrk="1" hangingPunct="1">
              <a:lnSpc>
                <a:spcPct val="130000"/>
              </a:lnSpc>
              <a:spcBef>
                <a:spcPct val="0"/>
              </a:spcBef>
              <a:buClrTx/>
              <a:buSzTx/>
              <a:buFontTx/>
              <a:buNone/>
            </a:pPr>
            <a:r>
              <a:rPr lang="en-US" altLang="zh-CN" sz="2400" dirty="0">
                <a:latin typeface="Times New Roman" panose="02020603050405020304" pitchFamily="18" charset="0"/>
                <a:cs typeface="Times New Roman" panose="02020603050405020304" pitchFamily="18" charset="0"/>
              </a:rPr>
              <a:t>S</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|(E) </a:t>
            </a:r>
            <a:endParaRPr lang="en-US" altLang="zh-CN" sz="2400" dirty="0">
              <a:latin typeface="Times New Roman" panose="02020603050405020304" pitchFamily="18" charset="0"/>
              <a:cs typeface="Times New Roman" panose="02020603050405020304" pitchFamily="18" charset="0"/>
            </a:endParaRPr>
          </a:p>
          <a:p>
            <a:pPr eaLnBrk="1" hangingPunct="1">
              <a:spcBef>
                <a:spcPct val="50000"/>
              </a:spcBef>
              <a:buClrTx/>
              <a:buSzTx/>
              <a:buFontTx/>
              <a:buNone/>
            </a:pPr>
            <a:r>
              <a:rPr lang="en-US" altLang="zh-CN" sz="2400" dirty="0">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SE</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eaLnBrk="1" hangingPunct="1">
              <a:spcBef>
                <a:spcPct val="50000"/>
              </a:spcBef>
              <a:buClrTx/>
              <a:buSzTx/>
              <a:buFontTx/>
              <a:buNone/>
            </a:pPr>
            <a:r>
              <a:rPr lang="en-US" altLang="zh-CN" sz="2400" dirty="0">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+SE</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|-SE</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10" name="矩形 9"/>
          <p:cNvSpPr>
            <a:spLocks noChangeArrowheads="1"/>
          </p:cNvSpPr>
          <p:nvPr/>
        </p:nvSpPr>
        <p:spPr bwMode="auto">
          <a:xfrm>
            <a:off x="5964238" y="2012950"/>
            <a:ext cx="1177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buFont typeface="Wingdings" panose="05000000000000000000" pitchFamily="2" charset="2"/>
              <a:buNone/>
            </a:pPr>
            <a:r>
              <a:rPr kumimoji="0" lang="en-US" altLang="zh-CN" sz="2400">
                <a:latin typeface="Times New Roman" panose="02020603050405020304" pitchFamily="18" charset="0"/>
                <a:cs typeface="Times New Roman" panose="02020603050405020304" pitchFamily="18" charset="0"/>
              </a:rPr>
              <a:t>#, ), +, -</a:t>
            </a:r>
            <a:endParaRPr kumimoji="0" lang="en-US" altLang="zh-CN" sz="2400">
              <a:latin typeface="Times New Roman" panose="02020603050405020304" pitchFamily="18" charset="0"/>
              <a:cs typeface="Times New Roman" panose="02020603050405020304" pitchFamily="18" charset="0"/>
            </a:endParaRPr>
          </a:p>
        </p:txBody>
      </p:sp>
      <p:sp>
        <p:nvSpPr>
          <p:cNvPr id="11" name="矩形 10"/>
          <p:cNvSpPr>
            <a:spLocks noChangeArrowheads="1"/>
          </p:cNvSpPr>
          <p:nvPr/>
        </p:nvSpPr>
        <p:spPr bwMode="auto">
          <a:xfrm>
            <a:off x="5929313" y="2513013"/>
            <a:ext cx="947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buFont typeface="Wingdings" panose="05000000000000000000" pitchFamily="2" charset="2"/>
              <a:buNone/>
            </a:pPr>
            <a:r>
              <a:rPr kumimoji="0" lang="zh-CN" altLang="en-US" sz="2400">
                <a:latin typeface="Times New Roman" panose="02020603050405020304" pitchFamily="18" charset="0"/>
                <a:cs typeface="Times New Roman" panose="02020603050405020304" pitchFamily="18" charset="0"/>
              </a:rPr>
              <a:t> </a:t>
            </a:r>
            <a:r>
              <a:rPr kumimoji="0" lang="en-US" altLang="zh-CN" sz="2400">
                <a:latin typeface="Times New Roman" panose="02020603050405020304" pitchFamily="18" charset="0"/>
                <a:cs typeface="Times New Roman" panose="02020603050405020304" pitchFamily="18" charset="0"/>
              </a:rPr>
              <a:t>), +, -</a:t>
            </a:r>
            <a:endParaRPr kumimoji="0" lang="en-US" altLang="zh-CN"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563203"/>
                                        </p:tgtEl>
                                        <p:attrNameLst>
                                          <p:attrName>style.visibility</p:attrName>
                                        </p:attrNameLst>
                                      </p:cBhvr>
                                      <p:to>
                                        <p:strVal val="visible"/>
                                      </p:to>
                                    </p:set>
                                    <p:animEffect transition="in" filter="barn(outVertical)">
                                      <p:cBhvr>
                                        <p:cTn id="7" dur="500"/>
                                        <p:tgtEl>
                                          <p:spTgt spid="5632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grpId="0" nodeType="clickEffect">
                                  <p:stCondLst>
                                    <p:cond delay="0"/>
                                  </p:stCondLst>
                                  <p:childTnLst>
                                    <p:set>
                                      <p:cBhvr>
                                        <p:cTn id="21" dur="1" fill="hold">
                                          <p:stCondLst>
                                            <p:cond delay="0"/>
                                          </p:stCondLst>
                                        </p:cTn>
                                        <p:tgtEl>
                                          <p:spTgt spid="563221"/>
                                        </p:tgtEl>
                                        <p:attrNameLst>
                                          <p:attrName>style.visibility</p:attrName>
                                        </p:attrNameLst>
                                      </p:cBhvr>
                                      <p:to>
                                        <p:strVal val="visible"/>
                                      </p:to>
                                    </p:set>
                                    <p:animEffect transition="in" filter="fade">
                                      <p:cBhvr>
                                        <p:cTn id="22" dur="500"/>
                                        <p:tgtEl>
                                          <p:spTgt spid="563221"/>
                                        </p:tgtEl>
                                      </p:cBhvr>
                                    </p:animEffect>
                                    <p:anim calcmode="lin" valueType="num">
                                      <p:cBhvr>
                                        <p:cTn id="23" dur="500" fill="hold"/>
                                        <p:tgtEl>
                                          <p:spTgt spid="563221"/>
                                        </p:tgtEl>
                                        <p:attrNameLst>
                                          <p:attrName>ppt_x</p:attrName>
                                        </p:attrNameLst>
                                      </p:cBhvr>
                                      <p:tavLst>
                                        <p:tav tm="0">
                                          <p:val>
                                            <p:strVal val="#ppt_x"/>
                                          </p:val>
                                        </p:tav>
                                        <p:tav tm="100000">
                                          <p:val>
                                            <p:strVal val="#ppt_x"/>
                                          </p:val>
                                        </p:tav>
                                      </p:tavLst>
                                    </p:anim>
                                    <p:anim calcmode="lin" valueType="num">
                                      <p:cBhvr>
                                        <p:cTn id="24" dur="500" fill="hold"/>
                                        <p:tgtEl>
                                          <p:spTgt spid="56322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63222">
                                            <p:txEl>
                                              <p:pRg st="0" end="0"/>
                                            </p:txEl>
                                          </p:spTgt>
                                        </p:tgtEl>
                                        <p:attrNameLst>
                                          <p:attrName>style.visibility</p:attrName>
                                        </p:attrNameLst>
                                      </p:cBhvr>
                                      <p:to>
                                        <p:strVal val="visible"/>
                                      </p:to>
                                    </p:set>
                                    <p:animEffect transition="in" filter="wipe(left)">
                                      <p:cBhvr>
                                        <p:cTn id="29" dur="500"/>
                                        <p:tgtEl>
                                          <p:spTgt spid="563222">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63222">
                                            <p:txEl>
                                              <p:pRg st="1" end="1"/>
                                            </p:txEl>
                                          </p:spTgt>
                                        </p:tgtEl>
                                        <p:attrNameLst>
                                          <p:attrName>style.visibility</p:attrName>
                                        </p:attrNameLst>
                                      </p:cBhvr>
                                      <p:to>
                                        <p:strVal val="visible"/>
                                      </p:to>
                                    </p:set>
                                    <p:animEffect transition="in" filter="wipe(left)">
                                      <p:cBhvr>
                                        <p:cTn id="34" dur="500"/>
                                        <p:tgtEl>
                                          <p:spTgt spid="563222">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63222">
                                            <p:txEl>
                                              <p:pRg st="2" end="2"/>
                                            </p:txEl>
                                          </p:spTgt>
                                        </p:tgtEl>
                                        <p:attrNameLst>
                                          <p:attrName>style.visibility</p:attrName>
                                        </p:attrNameLst>
                                      </p:cBhvr>
                                      <p:to>
                                        <p:strVal val="visible"/>
                                      </p:to>
                                    </p:set>
                                    <p:animEffect transition="in" filter="wipe(left)">
                                      <p:cBhvr>
                                        <p:cTn id="39" dur="500"/>
                                        <p:tgtEl>
                                          <p:spTgt spid="563222">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563222">
                                            <p:txEl>
                                              <p:pRg st="3" end="3"/>
                                            </p:txEl>
                                          </p:spTgt>
                                        </p:tgtEl>
                                        <p:attrNameLst>
                                          <p:attrName>style.visibility</p:attrName>
                                        </p:attrNameLst>
                                      </p:cBhvr>
                                      <p:to>
                                        <p:strVal val="visible"/>
                                      </p:to>
                                    </p:set>
                                    <p:animEffect transition="in" filter="wipe(left)">
                                      <p:cBhvr>
                                        <p:cTn id="44" dur="500"/>
                                        <p:tgtEl>
                                          <p:spTgt spid="563222">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563223"/>
                                        </p:tgtEl>
                                        <p:attrNameLst>
                                          <p:attrName>style.visibility</p:attrName>
                                        </p:attrNameLst>
                                      </p:cBhvr>
                                      <p:to>
                                        <p:strVal val="visible"/>
                                      </p:to>
                                    </p:set>
                                    <p:animEffect transition="in" filter="wipe(left)">
                                      <p:cBhvr>
                                        <p:cTn id="49" dur="250"/>
                                        <p:tgtEl>
                                          <p:spTgt spid="56322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563224"/>
                                        </p:tgtEl>
                                        <p:attrNameLst>
                                          <p:attrName>style.visibility</p:attrName>
                                        </p:attrNameLst>
                                      </p:cBhvr>
                                      <p:to>
                                        <p:strVal val="visible"/>
                                      </p:to>
                                    </p:set>
                                    <p:animEffect transition="in" filter="wipe(left)">
                                      <p:cBhvr>
                                        <p:cTn id="54" dur="500"/>
                                        <p:tgtEl>
                                          <p:spTgt spid="563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1" grpId="0"/>
      <p:bldP spid="563223" grpId="0" animBg="1"/>
      <p:bldP spid="563224" grpId="0" animBg="1"/>
      <p:bldP spid="10" grpId="0"/>
      <p:bldP spid="1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6"/>
          <p:cNvSpPr>
            <a:spLocks noGrp="1"/>
          </p:cNvSpPr>
          <p:nvPr>
            <p:ph type="sldNum" sz="quarter" idx="12"/>
          </p:nvPr>
        </p:nvSpPr>
        <p:spPr>
          <a:xfrm>
            <a:off x="6553200" y="6013178"/>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B92A3748-35B4-4BA9-B63B-E3AFEAC1C6E6}"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74755" name="Text Box 2"/>
          <p:cNvSpPr txBox="1">
            <a:spLocks noChangeArrowheads="1"/>
          </p:cNvSpPr>
          <p:nvPr/>
        </p:nvSpPr>
        <p:spPr bwMode="auto">
          <a:xfrm>
            <a:off x="144463" y="188640"/>
            <a:ext cx="9036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2"/>
                </a:solidFill>
                <a:latin typeface="楷体_GB2312" pitchFamily="49" charset="-122"/>
                <a:ea typeface="楷体_GB2312" pitchFamily="49" charset="-122"/>
              </a:defRPr>
            </a:lvl1pPr>
            <a:lvl2pPr marL="742950" indent="-285750">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eaLnBrk="1" hangingPunct="1">
              <a:spcBef>
                <a:spcPct val="20000"/>
              </a:spcBef>
              <a:buClr>
                <a:schemeClr val="accent1"/>
              </a:buClr>
              <a:buSzPct val="65000"/>
              <a:buFont typeface="Wingdings" panose="05000000000000000000" pitchFamily="2" charset="2"/>
              <a:buChar char="n"/>
            </a:pP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3</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）求文法</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G</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[S]</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的</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每一非终极符的</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First</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集和</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Follow</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集。</a:t>
            </a:r>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65251" name="Text Box 3"/>
          <p:cNvSpPr txBox="1">
            <a:spLocks noChangeArrowheads="1"/>
          </p:cNvSpPr>
          <p:nvPr/>
        </p:nvSpPr>
        <p:spPr bwMode="auto">
          <a:xfrm>
            <a:off x="179388" y="2982640"/>
            <a:ext cx="8640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pPr>
            <a:r>
              <a:rPr lang="zh-CN" altLang="en-US" sz="2400" dirty="0">
                <a:latin typeface="华文细黑" panose="02010600040101010101" pitchFamily="2" charset="-122"/>
              </a:rPr>
              <a:t>（</a:t>
            </a:r>
            <a:r>
              <a:rPr lang="en-US" altLang="zh-CN" sz="2400" dirty="0">
                <a:latin typeface="华文细黑" panose="02010600040101010101" pitchFamily="2" charset="-122"/>
              </a:rPr>
              <a:t>4</a:t>
            </a:r>
            <a:r>
              <a:rPr lang="zh-CN" altLang="en-US" sz="2400" dirty="0">
                <a:latin typeface="华文细黑" panose="02010600040101010101" pitchFamily="2" charset="-122"/>
              </a:rPr>
              <a:t>）</a:t>
            </a:r>
            <a:r>
              <a:rPr lang="zh-CN" altLang="en-US" sz="2400" dirty="0">
                <a:latin typeface="Times New Roman" panose="02020603050405020304" pitchFamily="18" charset="0"/>
              </a:rPr>
              <a:t>文法</a:t>
            </a:r>
            <a:r>
              <a:rPr lang="en-US" altLang="zh-CN" sz="2400" dirty="0">
                <a:latin typeface="Times New Roman" panose="02020603050405020304" pitchFamily="18" charset="0"/>
              </a:rPr>
              <a:t>G</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[S]</a:t>
            </a:r>
            <a:r>
              <a:rPr lang="zh-CN" altLang="en-US" sz="2400" dirty="0">
                <a:latin typeface="Times New Roman" panose="02020603050405020304" pitchFamily="18" charset="0"/>
              </a:rPr>
              <a:t>的</a:t>
            </a:r>
            <a:r>
              <a:rPr lang="en-US" altLang="zh-CN" sz="2400" dirty="0">
                <a:latin typeface="Times New Roman" panose="02020603050405020304" pitchFamily="18" charset="0"/>
              </a:rPr>
              <a:t>LL(1)</a:t>
            </a:r>
            <a:r>
              <a:rPr lang="zh-CN" altLang="en-US" sz="2400" dirty="0">
                <a:latin typeface="Times New Roman" panose="02020603050405020304" pitchFamily="18" charset="0"/>
              </a:rPr>
              <a:t>分析表                </a:t>
            </a:r>
            <a:endParaRPr lang="zh-CN" altLang="en-US" sz="2400" dirty="0">
              <a:solidFill>
                <a:srgbClr val="FF3300"/>
              </a:solidFill>
              <a:latin typeface="Times New Roman" panose="02020603050405020304" pitchFamily="18" charset="0"/>
            </a:endParaRPr>
          </a:p>
        </p:txBody>
      </p:sp>
      <p:graphicFrame>
        <p:nvGraphicFramePr>
          <p:cNvPr id="565319" name="Group 71"/>
          <p:cNvGraphicFramePr>
            <a:graphicFrameLocks noGrp="1"/>
          </p:cNvGraphicFramePr>
          <p:nvPr>
            <p:ph sz="half" idx="1"/>
          </p:nvPr>
        </p:nvGraphicFramePr>
        <p:xfrm>
          <a:off x="4500563" y="966515"/>
          <a:ext cx="4248150" cy="1871664"/>
        </p:xfrm>
        <a:graphic>
          <a:graphicData uri="http://schemas.openxmlformats.org/drawingml/2006/table">
            <a:tbl>
              <a:tblPr/>
              <a:tblGrid>
                <a:gridCol w="801687"/>
                <a:gridCol w="1201738"/>
                <a:gridCol w="2244725"/>
              </a:tblGrid>
              <a:tr h="442913">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First</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Follow</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S</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E</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E</a:t>
                      </a: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r>
                        <a:rPr kumimoji="0" lang="en-US" altLang="zh-CN"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r>
                        <a:rPr kumimoji="0" lang="en-US" altLang="zh-CN" sz="2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0" lang="en-US" altLang="zh-CN" sz="2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5274" name="Group 26"/>
          <p:cNvGraphicFramePr>
            <a:graphicFrameLocks noGrp="1"/>
          </p:cNvGraphicFramePr>
          <p:nvPr>
            <p:ph sz="half" idx="2"/>
          </p:nvPr>
        </p:nvGraphicFramePr>
        <p:xfrm>
          <a:off x="827088" y="3460478"/>
          <a:ext cx="6769100" cy="2071852"/>
        </p:xfrm>
        <a:graphic>
          <a:graphicData uri="http://schemas.openxmlformats.org/drawingml/2006/table">
            <a:tbl>
              <a:tblPr/>
              <a:tblGrid>
                <a:gridCol w="912812"/>
                <a:gridCol w="968375"/>
                <a:gridCol w="1052513"/>
                <a:gridCol w="1203325"/>
                <a:gridCol w="977900"/>
                <a:gridCol w="903287"/>
                <a:gridCol w="750888"/>
              </a:tblGrid>
              <a:tr h="397187">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i</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4447">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79">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E</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06">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E</a:t>
                      </a: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Symbol" panose="05050102010706020507" pitchFamily="18" charset="2"/>
                        </a:rPr>
                        <a:t></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Symbol" panose="05050102010706020507" pitchFamily="18" charset="2"/>
                      </a:endParaRPr>
                    </a:p>
                  </a:txBody>
                  <a:tcPr marL="91441" marR="91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marL="91441" marR="91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L="91441" marR="91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4821" name="Text Box 68"/>
          <p:cNvSpPr txBox="1">
            <a:spLocks noChangeArrowheads="1"/>
          </p:cNvSpPr>
          <p:nvPr/>
        </p:nvSpPr>
        <p:spPr bwMode="auto">
          <a:xfrm>
            <a:off x="785813" y="841103"/>
            <a:ext cx="3384550" cy="2124075"/>
          </a:xfrm>
          <a:prstGeom prst="rect">
            <a:avLst/>
          </a:prstGeom>
          <a:solidFill>
            <a:schemeClr val="accent1">
              <a:lumMod val="20000"/>
              <a:lumOff val="80000"/>
            </a:schemeClr>
          </a:solidFill>
          <a:ln>
            <a:noFill/>
          </a:ln>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Font typeface="Wingdings" panose="05000000000000000000" pitchFamily="2" charset="2"/>
              <a:buNone/>
            </a:pPr>
            <a:r>
              <a:rPr lang="en-US" altLang="zh-CN" sz="2400" dirty="0">
                <a:latin typeface="Times New Roman" panose="02020603050405020304" pitchFamily="18" charset="0"/>
              </a:rPr>
              <a:t>G</a:t>
            </a:r>
            <a:r>
              <a:rPr lang="en-US" altLang="zh-CN" sz="2400" dirty="0">
                <a:latin typeface="Times New Roman" panose="02020603050405020304" pitchFamily="18" charset="0"/>
                <a:sym typeface="Symbol" panose="05050102010706020507" pitchFamily="18" charset="2"/>
              </a:rPr>
              <a:t>[S]</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eaLnBrk="1" hangingPunct="1">
              <a:spcBef>
                <a:spcPct val="50000"/>
              </a:spcBef>
              <a:buFont typeface="Wingdings" panose="05000000000000000000" pitchFamily="2" charset="2"/>
              <a:buNone/>
            </a:pPr>
            <a:r>
              <a:rPr lang="en-US" altLang="zh-CN" sz="2400" dirty="0">
                <a:latin typeface="Times New Roman" panose="02020603050405020304" pitchFamily="18" charset="0"/>
              </a:rPr>
              <a:t>	S</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|(E) </a:t>
            </a:r>
            <a:endParaRPr lang="en-US" altLang="zh-CN" sz="2400" dirty="0">
              <a:latin typeface="Times New Roman" panose="02020603050405020304" pitchFamily="18" charset="0"/>
            </a:endParaRPr>
          </a:p>
          <a:p>
            <a:pPr eaLnBrk="1" hangingPunct="1">
              <a:spcBef>
                <a:spcPct val="50000"/>
              </a:spcBef>
              <a:buFont typeface="Wingdings" panose="05000000000000000000" pitchFamily="2" charset="2"/>
              <a:buNone/>
            </a:pPr>
            <a:r>
              <a:rPr lang="en-US" altLang="zh-CN" sz="2400" dirty="0">
                <a:latin typeface="Times New Roman" panose="02020603050405020304" pitchFamily="18" charset="0"/>
              </a:rPr>
              <a:t>	E</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SE</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eaLnBrk="1" hangingPunct="1">
              <a:spcBef>
                <a:spcPct val="50000"/>
              </a:spcBef>
              <a:buFont typeface="Wingdings" panose="05000000000000000000" pitchFamily="2" charset="2"/>
              <a:buNone/>
            </a:pPr>
            <a:r>
              <a:rPr lang="en-US" altLang="zh-CN" sz="2400" dirty="0">
                <a:latin typeface="Times New Roman" panose="02020603050405020304" pitchFamily="18" charset="0"/>
              </a:rPr>
              <a:t>	E</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+SE</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|-SE</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a:t>
            </a:r>
            <a:r>
              <a:rPr lang="en-US" altLang="zh-CN" sz="2400" dirty="0">
                <a:latin typeface="Times New Roman" panose="02020603050405020304" pitchFamily="18" charset="0"/>
                <a:sym typeface="Symbol" panose="05050102010706020507" pitchFamily="18" charset="2"/>
              </a:rPr>
              <a:t></a:t>
            </a:r>
            <a:endParaRPr lang="en-US" altLang="zh-CN" sz="2400" dirty="0">
              <a:latin typeface="Times New Roman" panose="02020603050405020304" pitchFamily="18" charset="0"/>
              <a:sym typeface="Symbol" panose="05050102010706020507" pitchFamily="18" charset="2"/>
            </a:endParaRPr>
          </a:p>
        </p:txBody>
      </p:sp>
      <p:sp>
        <p:nvSpPr>
          <p:cNvPr id="565317" name="Text Box 69"/>
          <p:cNvSpPr txBox="1">
            <a:spLocks noChangeArrowheads="1"/>
          </p:cNvSpPr>
          <p:nvPr/>
        </p:nvSpPr>
        <p:spPr bwMode="auto">
          <a:xfrm>
            <a:off x="321469" y="5621065"/>
            <a:ext cx="8501062" cy="830263"/>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2"/>
                </a:solidFill>
                <a:latin typeface="楷体_GB2312" pitchFamily="49" charset="-122"/>
                <a:ea typeface="楷体_GB2312" pitchFamily="49" charset="-122"/>
              </a:defRPr>
            </a:lvl1pPr>
            <a:lvl2pPr marL="742950" indent="-285750">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eaLnBrk="1" hangingPunct="1">
              <a:spcBef>
                <a:spcPct val="50000"/>
              </a:spcBef>
              <a:buClr>
                <a:schemeClr val="accent1"/>
              </a:buClr>
              <a:buSzPct val="65000"/>
              <a:buFont typeface="Wingdings" panose="05000000000000000000" pitchFamily="2" charset="2"/>
              <a:buNone/>
            </a:pPr>
            <a:r>
              <a:rPr lang="zh-CN" altLang="en-US" sz="2400" dirty="0">
                <a:solidFill>
                  <a:schemeClr val="tx1"/>
                </a:solidFill>
                <a:latin typeface="Times New Roman" panose="02020603050405020304" pitchFamily="18" charset="0"/>
                <a:ea typeface="华文细黑" panose="02010600040101010101" pitchFamily="2" charset="-122"/>
              </a:rPr>
              <a:t>      因为</a:t>
            </a:r>
            <a:r>
              <a:rPr lang="en-US" altLang="zh-CN" sz="2400" dirty="0">
                <a:solidFill>
                  <a:schemeClr val="tx1"/>
                </a:solidFill>
                <a:latin typeface="Times New Roman" panose="02020603050405020304" pitchFamily="18" charset="0"/>
                <a:ea typeface="华文细黑" panose="02010600040101010101" pitchFamily="2" charset="-122"/>
              </a:rPr>
              <a:t>LL(1)</a:t>
            </a:r>
            <a:r>
              <a:rPr lang="zh-CN" altLang="en-US" sz="2400" dirty="0">
                <a:solidFill>
                  <a:schemeClr val="tx1"/>
                </a:solidFill>
                <a:latin typeface="Times New Roman" panose="02020603050405020304" pitchFamily="18" charset="0"/>
                <a:ea typeface="华文细黑" panose="02010600040101010101" pitchFamily="2" charset="-122"/>
              </a:rPr>
              <a:t>分析表无多重定义，所以变换后的文法</a:t>
            </a:r>
            <a:r>
              <a:rPr lang="en-US" altLang="zh-CN" sz="2400" dirty="0">
                <a:solidFill>
                  <a:schemeClr val="tx1"/>
                </a:solidFill>
                <a:latin typeface="Times New Roman" panose="02020603050405020304" pitchFamily="18" charset="0"/>
                <a:ea typeface="华文细黑" panose="02010600040101010101" pitchFamily="2" charset="-122"/>
              </a:rPr>
              <a:t>G</a:t>
            </a:r>
            <a:r>
              <a:rPr lang="en-US" altLang="zh-CN" sz="2400" dirty="0">
                <a:solidFill>
                  <a:schemeClr val="tx1"/>
                </a:solidFill>
                <a:latin typeface="Times New Roman" panose="02020603050405020304" pitchFamily="18" charset="0"/>
                <a:ea typeface="华文细黑" panose="02010600040101010101" pitchFamily="2" charset="-122"/>
                <a:sym typeface="Symbol" panose="05050102010706020507" pitchFamily="18" charset="2"/>
              </a:rPr>
              <a:t></a:t>
            </a:r>
            <a:r>
              <a:rPr lang="en-US" altLang="zh-CN" sz="2400" dirty="0">
                <a:solidFill>
                  <a:schemeClr val="tx1"/>
                </a:solidFill>
                <a:latin typeface="Times New Roman" panose="02020603050405020304" pitchFamily="18" charset="0"/>
                <a:ea typeface="华文细黑" panose="02010600040101010101" pitchFamily="2" charset="-122"/>
              </a:rPr>
              <a:t>[S]</a:t>
            </a:r>
            <a:r>
              <a:rPr lang="zh-CN" altLang="en-US" sz="2400" dirty="0">
                <a:solidFill>
                  <a:schemeClr val="tx1"/>
                </a:solidFill>
                <a:latin typeface="Times New Roman" panose="02020603050405020304" pitchFamily="18" charset="0"/>
                <a:ea typeface="华文细黑" panose="02010600040101010101" pitchFamily="2" charset="-122"/>
              </a:rPr>
              <a:t>是</a:t>
            </a:r>
            <a:r>
              <a:rPr lang="en-US" altLang="zh-CN" sz="2400" dirty="0">
                <a:solidFill>
                  <a:schemeClr val="tx1"/>
                </a:solidFill>
                <a:latin typeface="Times New Roman" panose="02020603050405020304" pitchFamily="18" charset="0"/>
                <a:ea typeface="华文细黑" panose="02010600040101010101" pitchFamily="2" charset="-122"/>
              </a:rPr>
              <a:t>LL(1)</a:t>
            </a:r>
            <a:r>
              <a:rPr lang="zh-CN" altLang="en-US" sz="2400" dirty="0">
                <a:solidFill>
                  <a:schemeClr val="tx1"/>
                </a:solidFill>
                <a:latin typeface="Times New Roman" panose="02020603050405020304" pitchFamily="18" charset="0"/>
                <a:ea typeface="华文细黑" panose="02010600040101010101" pitchFamily="2" charset="-122"/>
              </a:rPr>
              <a:t>文法</a:t>
            </a:r>
            <a:r>
              <a:rPr lang="zh-CN" altLang="en-US" sz="2400" dirty="0">
                <a:solidFill>
                  <a:schemeClr val="tx1"/>
                </a:solidFill>
                <a:latin typeface="华文细黑" panose="02010600040101010101" pitchFamily="2" charset="-122"/>
                <a:ea typeface="华文细黑" panose="02010600040101010101" pitchFamily="2" charset="-122"/>
              </a:rPr>
              <a:t>。</a:t>
            </a:r>
            <a:endParaRPr lang="zh-CN" altLang="en-US" sz="2400" dirty="0">
              <a:solidFill>
                <a:schemeClr val="tx1"/>
              </a:solidFill>
              <a:latin typeface="华文细黑" panose="02010600040101010101" pitchFamily="2" charset="-122"/>
              <a:ea typeface="华文细黑" panose="02010600040101010101" pitchFamily="2" charset="-122"/>
            </a:endParaRPr>
          </a:p>
        </p:txBody>
      </p:sp>
      <p:sp>
        <p:nvSpPr>
          <p:cNvPr id="9" name="矩形 8"/>
          <p:cNvSpPr>
            <a:spLocks noChangeArrowheads="1"/>
          </p:cNvSpPr>
          <p:nvPr/>
        </p:nvSpPr>
        <p:spPr bwMode="auto">
          <a:xfrm>
            <a:off x="6500813" y="1379265"/>
            <a:ext cx="2252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buFont typeface="Wingdings" panose="05000000000000000000" pitchFamily="2" charset="2"/>
              <a:buNone/>
            </a:pPr>
            <a:r>
              <a:rPr kumimoji="0" lang="en-US" altLang="zh-CN" sz="2400">
                <a:latin typeface="华文细黑" panose="02010600040101010101" pitchFamily="2" charset="-122"/>
              </a:rPr>
              <a:t>#, </a:t>
            </a:r>
            <a:r>
              <a:rPr kumimoji="0" lang="en-US" altLang="zh-CN" sz="2400">
                <a:latin typeface="Times New Roman" panose="02020603050405020304" pitchFamily="18" charset="0"/>
              </a:rPr>
              <a:t>),</a:t>
            </a:r>
            <a:r>
              <a:rPr kumimoji="0" lang="en-US" altLang="zh-CN" sz="2400">
                <a:latin typeface="华文细黑" panose="02010600040101010101" pitchFamily="2" charset="-122"/>
              </a:rPr>
              <a:t> +, -</a:t>
            </a:r>
            <a:endParaRPr kumimoji="0" lang="en-US" altLang="zh-CN" sz="2400">
              <a:latin typeface="华文细黑" panose="02010600040101010101" pitchFamily="2" charset="-122"/>
            </a:endParaRPr>
          </a:p>
        </p:txBody>
      </p:sp>
      <p:sp>
        <p:nvSpPr>
          <p:cNvPr id="10" name="矩形 9"/>
          <p:cNvSpPr>
            <a:spLocks noChangeArrowheads="1"/>
          </p:cNvSpPr>
          <p:nvPr/>
        </p:nvSpPr>
        <p:spPr bwMode="auto">
          <a:xfrm>
            <a:off x="6500813" y="1769790"/>
            <a:ext cx="22145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buFont typeface="Wingdings" panose="05000000000000000000" pitchFamily="2" charset="2"/>
              <a:buNone/>
            </a:pPr>
            <a:r>
              <a:rPr kumimoji="0" lang="zh-CN" altLang="en-US" sz="3200">
                <a:latin typeface="华文细黑" panose="02010600040101010101" pitchFamily="2" charset="-122"/>
              </a:rPr>
              <a:t> </a:t>
            </a:r>
            <a:r>
              <a:rPr kumimoji="0" lang="en-US" altLang="zh-CN" sz="2400">
                <a:latin typeface="Times New Roman" panose="02020603050405020304" pitchFamily="18" charset="0"/>
                <a:cs typeface="Times New Roman" panose="02020603050405020304" pitchFamily="18" charset="0"/>
              </a:rPr>
              <a:t>)</a:t>
            </a:r>
            <a:endParaRPr kumimoji="0" lang="en-US" altLang="zh-CN" sz="2400">
              <a:latin typeface="Times New Roman" panose="02020603050405020304" pitchFamily="18" charset="0"/>
              <a:cs typeface="Times New Roman" panose="02020603050405020304" pitchFamily="18" charset="0"/>
            </a:endParaRPr>
          </a:p>
        </p:txBody>
      </p:sp>
      <p:sp>
        <p:nvSpPr>
          <p:cNvPr id="11" name="矩形 10"/>
          <p:cNvSpPr>
            <a:spLocks noChangeArrowheads="1"/>
          </p:cNvSpPr>
          <p:nvPr/>
        </p:nvSpPr>
        <p:spPr bwMode="auto">
          <a:xfrm>
            <a:off x="6500813" y="2198415"/>
            <a:ext cx="22145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buFont typeface="Wingdings" panose="05000000000000000000" pitchFamily="2" charset="2"/>
              <a:buNone/>
            </a:pPr>
            <a:r>
              <a:rPr kumimoji="0" lang="zh-CN" altLang="en-US" sz="3200">
                <a:latin typeface="华文细黑" panose="02010600040101010101" pitchFamily="2" charset="-122"/>
              </a:rPr>
              <a:t> </a:t>
            </a:r>
            <a:r>
              <a:rPr kumimoji="0" lang="en-US" altLang="zh-CN" sz="2400">
                <a:latin typeface="Times New Roman" panose="02020603050405020304" pitchFamily="18" charset="0"/>
                <a:cs typeface="Times New Roman" panose="02020603050405020304" pitchFamily="18" charset="0"/>
              </a:rPr>
              <a:t>)</a:t>
            </a:r>
            <a:endParaRPr kumimoji="0" lang="en-US" altLang="zh-CN" sz="2400">
              <a:latin typeface="Times New Roman" panose="02020603050405020304" pitchFamily="18" charset="0"/>
              <a:cs typeface="Times New Roman" panose="02020603050405020304" pitchFamily="18" charset="0"/>
            </a:endParaRPr>
          </a:p>
        </p:txBody>
      </p:sp>
      <p:graphicFrame>
        <p:nvGraphicFramePr>
          <p:cNvPr id="12" name="表格 11"/>
          <p:cNvGraphicFramePr>
            <a:graphicFrameLocks noGrp="1"/>
          </p:cNvGraphicFramePr>
          <p:nvPr/>
        </p:nvGraphicFramePr>
        <p:xfrm>
          <a:off x="1727200" y="3912915"/>
          <a:ext cx="4202113" cy="455613"/>
        </p:xfrm>
        <a:graphic>
          <a:graphicData uri="http://schemas.openxmlformats.org/drawingml/2006/table">
            <a:tbl>
              <a:tblPr/>
              <a:tblGrid>
                <a:gridCol w="968375"/>
                <a:gridCol w="1052513"/>
                <a:gridCol w="1203325"/>
                <a:gridCol w="977900"/>
              </a:tblGrid>
              <a:tr h="4556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r>
                        <a:rPr kumimoji="0" lang="en-US" altLang="zh-CN" sz="22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41" marR="9144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L="91441" marR="9144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L="91441" marR="9144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(E)</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41" marR="9144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bl>
          </a:graphicData>
        </a:graphic>
      </p:graphicFrame>
      <p:graphicFrame>
        <p:nvGraphicFramePr>
          <p:cNvPr id="13" name="表格 12"/>
          <p:cNvGraphicFramePr>
            <a:graphicFrameLocks noGrp="1"/>
          </p:cNvGraphicFramePr>
          <p:nvPr/>
        </p:nvGraphicFramePr>
        <p:xfrm>
          <a:off x="1727200" y="4471119"/>
          <a:ext cx="4202113" cy="455613"/>
        </p:xfrm>
        <a:graphic>
          <a:graphicData uri="http://schemas.openxmlformats.org/drawingml/2006/table">
            <a:tbl>
              <a:tblPr/>
              <a:tblGrid>
                <a:gridCol w="968375"/>
                <a:gridCol w="1052513"/>
                <a:gridCol w="1203325"/>
                <a:gridCol w="977900"/>
              </a:tblGrid>
              <a:tr h="4556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SE</a:t>
                      </a: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marL="91441" marR="9144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L="91441" marR="9144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L="91441" marR="9144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SE</a:t>
                      </a: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marL="91441" marR="9144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bl>
          </a:graphicData>
        </a:graphic>
      </p:graphicFrame>
      <p:sp>
        <p:nvSpPr>
          <p:cNvPr id="15" name="矩形 14"/>
          <p:cNvSpPr>
            <a:spLocks noChangeArrowheads="1"/>
          </p:cNvSpPr>
          <p:nvPr/>
        </p:nvSpPr>
        <p:spPr bwMode="auto">
          <a:xfrm>
            <a:off x="6012160" y="4966004"/>
            <a:ext cx="66075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buFont typeface="Wingdings" panose="05000000000000000000" pitchFamily="2" charset="2"/>
              <a:buNone/>
            </a:pPr>
            <a:r>
              <a:rPr kumimoji="0" lang="zh-CN" altLang="en-US" sz="2200" dirty="0">
                <a:latin typeface="Times New Roman" panose="02020603050405020304" pitchFamily="18" charset="0"/>
                <a:cs typeface="Times New Roman" panose="02020603050405020304" pitchFamily="18" charset="0"/>
              </a:rPr>
              <a:t>→</a:t>
            </a:r>
            <a:r>
              <a:rPr kumimoji="0" lang="zh-CN" altLang="en-US" sz="2200" dirty="0">
                <a:latin typeface="Times New Roman" panose="02020603050405020304" pitchFamily="18" charset="0"/>
                <a:cs typeface="Times New Roman" panose="02020603050405020304" pitchFamily="18" charset="0"/>
                <a:sym typeface="Symbol" panose="05050102010706020507" pitchFamily="18" charset="2"/>
              </a:rPr>
              <a:t> </a:t>
            </a:r>
            <a:endParaRPr kumimoji="0" lang="zh-CN" altLang="en-US" sz="2200" dirty="0">
              <a:latin typeface="Times New Roman" panose="02020603050405020304" pitchFamily="18" charset="0"/>
              <a:cs typeface="Times New Roman" panose="02020603050405020304" pitchFamily="18" charset="0"/>
              <a:sym typeface="Symbol" panose="05050102010706020507" pitchFamily="18" charset="2"/>
            </a:endParaRPr>
          </a:p>
        </p:txBody>
      </p:sp>
      <p:graphicFrame>
        <p:nvGraphicFramePr>
          <p:cNvPr id="17" name="表格 16"/>
          <p:cNvGraphicFramePr>
            <a:graphicFrameLocks noGrp="1"/>
          </p:cNvGraphicFramePr>
          <p:nvPr/>
        </p:nvGraphicFramePr>
        <p:xfrm>
          <a:off x="2714625" y="4998740"/>
          <a:ext cx="2255838" cy="604863"/>
        </p:xfrm>
        <a:graphic>
          <a:graphicData uri="http://schemas.openxmlformats.org/drawingml/2006/table">
            <a:tbl>
              <a:tblPr/>
              <a:tblGrid>
                <a:gridCol w="1052513"/>
                <a:gridCol w="1203325"/>
              </a:tblGrid>
              <a:tr h="6048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SE</a:t>
                      </a: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marL="91441" marR="9144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SE</a:t>
                      </a: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marL="91441" marR="91441"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53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65251"/>
                                        </p:tgtEl>
                                        <p:attrNameLst>
                                          <p:attrName>style.visibility</p:attrName>
                                        </p:attrNameLst>
                                      </p:cBhvr>
                                      <p:to>
                                        <p:strVal val="visible"/>
                                      </p:to>
                                    </p:set>
                                    <p:animEffect transition="in" filter="wipe(left)">
                                      <p:cBhvr>
                                        <p:cTn id="26" dur="500"/>
                                        <p:tgtEl>
                                          <p:spTgt spid="56525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527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47" presetClass="entr" presetSubtype="0" fill="hold" grpId="0" nodeType="clickEffect">
                                  <p:stCondLst>
                                    <p:cond delay="0"/>
                                  </p:stCondLst>
                                  <p:childTnLst>
                                    <p:set>
                                      <p:cBhvr>
                                        <p:cTn id="54" dur="1" fill="hold">
                                          <p:stCondLst>
                                            <p:cond delay="0"/>
                                          </p:stCondLst>
                                        </p:cTn>
                                        <p:tgtEl>
                                          <p:spTgt spid="565317"/>
                                        </p:tgtEl>
                                        <p:attrNameLst>
                                          <p:attrName>style.visibility</p:attrName>
                                        </p:attrNameLst>
                                      </p:cBhvr>
                                      <p:to>
                                        <p:strVal val="visible"/>
                                      </p:to>
                                    </p:set>
                                    <p:animEffect transition="in" filter="fade">
                                      <p:cBhvr>
                                        <p:cTn id="55" dur="250"/>
                                        <p:tgtEl>
                                          <p:spTgt spid="565317"/>
                                        </p:tgtEl>
                                      </p:cBhvr>
                                    </p:animEffect>
                                    <p:anim calcmode="lin" valueType="num">
                                      <p:cBhvr>
                                        <p:cTn id="56" dur="250" fill="hold"/>
                                        <p:tgtEl>
                                          <p:spTgt spid="565317"/>
                                        </p:tgtEl>
                                        <p:attrNameLst>
                                          <p:attrName>ppt_x</p:attrName>
                                        </p:attrNameLst>
                                      </p:cBhvr>
                                      <p:tavLst>
                                        <p:tav tm="0">
                                          <p:val>
                                            <p:strVal val="#ppt_x"/>
                                          </p:val>
                                        </p:tav>
                                        <p:tav tm="100000">
                                          <p:val>
                                            <p:strVal val="#ppt_x"/>
                                          </p:val>
                                        </p:tav>
                                      </p:tavLst>
                                    </p:anim>
                                    <p:anim calcmode="lin" valueType="num">
                                      <p:cBhvr>
                                        <p:cTn id="57" dur="250" fill="hold"/>
                                        <p:tgtEl>
                                          <p:spTgt spid="5653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1" grpId="0"/>
      <p:bldP spid="565317" grpId="0" animBg="1"/>
      <p:bldP spid="9" grpId="0"/>
      <p:bldP spid="10" grpId="0"/>
      <p:bldP spid="11" grpId="0"/>
      <p:bldP spid="1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82FDE3E4-F833-4A55-B45B-218D05401AAB}"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567300" name="Text Box 4"/>
          <p:cNvSpPr txBox="1">
            <a:spLocks noChangeArrowheads="1"/>
          </p:cNvSpPr>
          <p:nvPr/>
        </p:nvSpPr>
        <p:spPr bwMode="auto">
          <a:xfrm>
            <a:off x="323850" y="1052513"/>
            <a:ext cx="8402638"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2"/>
                </a:solidFill>
                <a:latin typeface="楷体_GB2312" pitchFamily="49" charset="-122"/>
                <a:ea typeface="楷体_GB2312" pitchFamily="49" charset="-122"/>
              </a:defRPr>
            </a:lvl1pPr>
            <a:lvl2pPr marL="742950" indent="-285750">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eaLnBrk="1" hangingPunct="1">
              <a:lnSpc>
                <a:spcPct val="120000"/>
              </a:lnSpc>
              <a:spcBef>
                <a:spcPct val="20000"/>
              </a:spcBef>
              <a:buClr>
                <a:schemeClr val="accent1"/>
              </a:buClr>
              <a:buSzPct val="65000"/>
              <a:buFont typeface="Wingdings" panose="05000000000000000000" pitchFamily="2" charset="2"/>
              <a:buChar char="n"/>
            </a:pPr>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20000"/>
              </a:lnSpc>
              <a:spcBef>
                <a:spcPct val="20000"/>
              </a:spcBef>
              <a:buClr>
                <a:schemeClr val="accent1"/>
              </a:buClr>
              <a:buSzPct val="65000"/>
              <a:buFont typeface="Wingdings" panose="05000000000000000000" pitchFamily="2" charset="2"/>
              <a:buChar char="n"/>
            </a:pPr>
            <a:r>
              <a:rPr lang="en-US" altLang="zh-CN" sz="2400"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2. </a:t>
            </a:r>
            <a:r>
              <a:rPr lang="zh-CN" altLang="en-US" sz="2400"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提取左公共因子变换</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endParaRPr lang="zh-CN" altLang="en-US" sz="2400"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20000"/>
              </a:lnSpc>
              <a:spcBef>
                <a:spcPct val="20000"/>
              </a:spcBef>
              <a:buClr>
                <a:schemeClr val="accent1"/>
              </a:buClr>
              <a:buSzPct val="65000"/>
              <a:buFont typeface="Wingdings" panose="05000000000000000000" pitchFamily="2" charset="2"/>
              <a:buChar char="n"/>
            </a:pPr>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20000"/>
              </a:lnSpc>
              <a:spcBef>
                <a:spcPct val="20000"/>
              </a:spcBef>
              <a:buClr>
                <a:schemeClr val="accent1"/>
              </a:buClr>
              <a:buSzPct val="65000"/>
            </a:pP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含有左公共因子的文法肯定不是</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LL(1)</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文法，经过提取</a:t>
            </a:r>
            <a:endPar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20000"/>
              </a:lnSpc>
              <a:spcBef>
                <a:spcPct val="20000"/>
              </a:spcBef>
              <a:buClr>
                <a:schemeClr val="accent1"/>
              </a:buClr>
              <a:buSzPct val="65000"/>
            </a:pP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左公共因子变换后（可能这种变换需多次进行），新文法也</a:t>
            </a:r>
            <a:endPar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20000"/>
              </a:lnSpc>
              <a:spcBef>
                <a:spcPct val="20000"/>
              </a:spcBef>
              <a:buClr>
                <a:schemeClr val="accent1"/>
              </a:buClr>
              <a:buSzPct val="65000"/>
            </a:pP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不一定是</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LL(1)</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文法，还需进一步由</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LL(1)</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条件判定。</a:t>
            </a:r>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6804" name="Rectangle 6"/>
          <p:cNvSpPr>
            <a:spLocks noGrp="1" noChangeArrowheads="1"/>
          </p:cNvSpPr>
          <p:nvPr>
            <p:ph type="title"/>
          </p:nvPr>
        </p:nvSpPr>
        <p:spPr>
          <a:xfrm>
            <a:off x="323850" y="404813"/>
            <a:ext cx="7775575" cy="576262"/>
          </a:xfrm>
          <a:noFill/>
        </p:spPr>
        <p:txBody>
          <a:bodyPr/>
          <a:lstStyle/>
          <a:p>
            <a:pPr eaLnBrk="1" hangingPunct="1"/>
            <a:r>
              <a:rPr kumimoji="1" lang="en-US" altLang="zh-CN" sz="3600" b="1"/>
              <a:t>5.3.3 </a:t>
            </a:r>
            <a:r>
              <a:rPr kumimoji="1" lang="zh-CN" altLang="en-US" sz="3600" b="1"/>
              <a:t>文法的变换</a:t>
            </a:r>
            <a:endParaRPr kumimoji="1" lang="zh-CN" altLang="en-US" sz="3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67300"/>
                                        </p:tgtEl>
                                        <p:attrNameLst>
                                          <p:attrName>style.visibility</p:attrName>
                                        </p:attrNameLst>
                                      </p:cBhvr>
                                      <p:to>
                                        <p:strVal val="visible"/>
                                      </p:to>
                                    </p:set>
                                    <p:animEffect transition="in" filter="fade">
                                      <p:cBhvr>
                                        <p:cTn id="7" dur="1000"/>
                                        <p:tgtEl>
                                          <p:spTgt spid="567300"/>
                                        </p:tgtEl>
                                      </p:cBhvr>
                                    </p:animEffect>
                                    <p:anim calcmode="lin" valueType="num">
                                      <p:cBhvr>
                                        <p:cTn id="8" dur="1000" fill="hold"/>
                                        <p:tgtEl>
                                          <p:spTgt spid="567300"/>
                                        </p:tgtEl>
                                        <p:attrNameLst>
                                          <p:attrName>ppt_x</p:attrName>
                                        </p:attrNameLst>
                                      </p:cBhvr>
                                      <p:tavLst>
                                        <p:tav tm="0">
                                          <p:val>
                                            <p:strVal val="#ppt_x"/>
                                          </p:val>
                                        </p:tav>
                                        <p:tav tm="100000">
                                          <p:val>
                                            <p:strVal val="#ppt_x"/>
                                          </p:val>
                                        </p:tav>
                                      </p:tavLst>
                                    </p:anim>
                                    <p:anim calcmode="lin" valueType="num">
                                      <p:cBhvr>
                                        <p:cTn id="9" dur="1000" fill="hold"/>
                                        <p:tgtEl>
                                          <p:spTgt spid="5673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ECA9426F-68A8-4E88-907A-0B2AF21BF1BE}"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569346" name="Text Box 2"/>
          <p:cNvSpPr txBox="1">
            <a:spLocks noChangeArrowheads="1"/>
          </p:cNvSpPr>
          <p:nvPr/>
        </p:nvSpPr>
        <p:spPr bwMode="auto">
          <a:xfrm>
            <a:off x="323528" y="411163"/>
            <a:ext cx="9109397" cy="622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000" b="1">
                <a:solidFill>
                  <a:schemeClr val="tx2"/>
                </a:solidFill>
                <a:latin typeface="楷体_GB2312" pitchFamily="49" charset="-122"/>
                <a:ea typeface="楷体_GB2312" pitchFamily="49" charset="-122"/>
              </a:defRPr>
            </a:lvl1pPr>
            <a:lvl2pPr marL="742950" indent="-285750">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eaLnBrk="1" hangingPunct="1">
              <a:spcBef>
                <a:spcPct val="20000"/>
              </a:spcBef>
              <a:buClr>
                <a:schemeClr val="accent1"/>
              </a:buClr>
              <a:buSzPct val="65000"/>
            </a:pPr>
            <a:r>
              <a:rPr lang="en-US" altLang="zh-CN" sz="2400"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     2.</a:t>
            </a:r>
            <a:r>
              <a:rPr lang="zh-CN" altLang="en-US" sz="2400"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提取左公共因子变换</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spcBef>
                <a:spcPct val="20000"/>
              </a:spcBef>
              <a:buClr>
                <a:schemeClr val="accent1"/>
              </a:buClr>
              <a:buSzPct val="65000"/>
              <a:buFont typeface="Wingdings" panose="05000000000000000000" pitchFamily="2" charset="2"/>
              <a:buChar char="n"/>
            </a:pPr>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spcBef>
                <a:spcPct val="20000"/>
              </a:spcBef>
              <a:buClr>
                <a:schemeClr val="accent1"/>
              </a:buClr>
              <a:buSzPct val="65000"/>
              <a:buFont typeface="Wingdings" panose="05000000000000000000" pitchFamily="2" charset="2"/>
              <a:buChar char="n"/>
            </a:pP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例：变换下列文法</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G[S]</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S</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r>
              <a:rPr lang="en-US" altLang="zh-CN" sz="24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aSb|aSc</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，并判断是否为</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LL(1)</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文法。</a:t>
            </a:r>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spcBef>
                <a:spcPct val="20000"/>
              </a:spcBef>
              <a:buClr>
                <a:schemeClr val="accent1"/>
              </a:buClr>
              <a:buSzPct val="65000"/>
              <a:buFont typeface="Wingdings" panose="05000000000000000000" pitchFamily="2" charset="2"/>
              <a:buChar char="n"/>
            </a:pPr>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spcBef>
                <a:spcPct val="50000"/>
              </a:spcBef>
              <a:buClr>
                <a:schemeClr val="accent1"/>
              </a:buClr>
              <a:buSzPct val="65000"/>
            </a:pP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解</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提取左公共因子变换</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endPar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spcBef>
                <a:spcPct val="50000"/>
              </a:spcBef>
              <a:buClr>
                <a:schemeClr val="accent1"/>
              </a:buClr>
              <a:buSzPct val="65000"/>
            </a:pP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S</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r>
              <a:rPr lang="en-US" altLang="zh-CN" sz="24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aS</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t>
            </a:r>
            <a:r>
              <a:rPr lang="en-US" altLang="zh-CN" sz="24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b|c</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p>
            <a:pPr eaLnBrk="1" hangingPunct="1">
              <a:spcBef>
                <a:spcPct val="20000"/>
              </a:spcBef>
              <a:buClr>
                <a:schemeClr val="accent1"/>
              </a:buClr>
              <a:buSzPct val="65000"/>
            </a:pP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       </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令</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 B </a:t>
            </a:r>
            <a:r>
              <a:rPr lang="en-US" altLang="zh-CN" sz="24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b|c</a:t>
            </a:r>
            <a:endPar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spcBef>
                <a:spcPct val="20000"/>
              </a:spcBef>
              <a:buClr>
                <a:schemeClr val="accent1"/>
              </a:buClr>
              <a:buSzPct val="65000"/>
            </a:pPr>
            <a:endPar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spcBef>
                <a:spcPct val="20000"/>
              </a:spcBef>
              <a:buClr>
                <a:schemeClr val="accent1"/>
              </a:buClr>
              <a:buSzPct val="65000"/>
            </a:pP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变换后的文法</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t>
            </a:r>
            <a:endPar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spcBef>
                <a:spcPct val="50000"/>
              </a:spcBef>
              <a:buClr>
                <a:schemeClr val="accent1"/>
              </a:buClr>
              <a:buSzPct val="65000"/>
            </a:pP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G’[S]</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S</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r>
              <a:rPr lang="en-US" altLang="zh-CN" sz="24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aSB</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p>
            <a:pPr eaLnBrk="1" hangingPunct="1">
              <a:spcBef>
                <a:spcPct val="50000"/>
              </a:spcBef>
              <a:buClr>
                <a:schemeClr val="accent1"/>
              </a:buClr>
              <a:buSzPct val="65000"/>
            </a:pP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                      B </a:t>
            </a:r>
            <a:r>
              <a:rPr lang="en-US" altLang="zh-CN" sz="24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b|c</a:t>
            </a:r>
            <a:endPar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spcBef>
                <a:spcPct val="20000"/>
              </a:spcBef>
              <a:buClr>
                <a:schemeClr val="accent1"/>
              </a:buClr>
              <a:buSzPct val="65000"/>
              <a:buFont typeface="Wingdings" panose="05000000000000000000" pitchFamily="2" charset="2"/>
              <a:buChar char="n"/>
            </a:pPr>
            <a:endPar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spcBef>
                <a:spcPct val="20000"/>
              </a:spcBef>
              <a:buClr>
                <a:schemeClr val="accent1"/>
              </a:buClr>
              <a:buSzPct val="65000"/>
              <a:buFont typeface="Wingdings" panose="05000000000000000000" pitchFamily="2" charset="2"/>
              <a:buChar char="n"/>
            </a:pP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endPar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69347" name="Text Box 3"/>
          <p:cNvSpPr txBox="1">
            <a:spLocks noChangeArrowheads="1"/>
          </p:cNvSpPr>
          <p:nvPr/>
        </p:nvSpPr>
        <p:spPr bwMode="auto">
          <a:xfrm>
            <a:off x="4356100" y="1885950"/>
            <a:ext cx="4176713" cy="2678113"/>
          </a:xfrm>
          <a:prstGeom prst="rect">
            <a:avLst/>
          </a:prstGeom>
          <a:solidFill>
            <a:schemeClr val="accent1">
              <a:lumMod val="20000"/>
              <a:lumOff val="80000"/>
            </a:schemeClr>
          </a:solidFill>
          <a:ln>
            <a:noFill/>
          </a:ln>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en-US" altLang="zh-CN" sz="2400" dirty="0">
                <a:latin typeface="Times New Roman" panose="02020603050405020304" pitchFamily="18" charset="0"/>
                <a:ea typeface="华文隶书" panose="02010800040101010101" pitchFamily="2" charset="-122"/>
                <a:cs typeface="Times New Roman" panose="02020603050405020304" pitchFamily="18" charset="0"/>
              </a:rPr>
              <a:t>G</a:t>
            </a:r>
            <a:r>
              <a:rPr lang="en-US" altLang="zh-CN" sz="2400" dirty="0">
                <a:latin typeface="Times New Roman" panose="02020603050405020304" pitchFamily="18" charset="0"/>
                <a:ea typeface="华文隶书" panose="02010800040101010101" pitchFamily="2" charset="-122"/>
                <a:cs typeface="Times New Roman" panose="02020603050405020304" pitchFamily="18" charset="0"/>
                <a:sym typeface="Symbol" panose="05050102010706020507" pitchFamily="18" charset="2"/>
              </a:rPr>
              <a:t>[S]</a:t>
            </a:r>
            <a:r>
              <a:rPr lang="en-US" altLang="zh-CN" sz="2400" dirty="0">
                <a:latin typeface="Times New Roman" panose="02020603050405020304" pitchFamily="18" charset="0"/>
                <a:ea typeface="华文隶书" panose="02010800040101010101" pitchFamily="2" charset="-122"/>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eaLnBrk="1" hangingPunct="1">
              <a:spcBef>
                <a:spcPct val="50000"/>
              </a:spcBef>
              <a:buNone/>
            </a:pPr>
            <a:r>
              <a:rPr lang="en-US" altLang="zh-CN" sz="2400" dirty="0">
                <a:latin typeface="Times New Roman" panose="02020603050405020304" pitchFamily="18" charset="0"/>
                <a:cs typeface="Times New Roman" panose="02020603050405020304" pitchFamily="18" charset="0"/>
              </a:rPr>
              <a:t>Select(S</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aSB</a:t>
            </a:r>
            <a:r>
              <a:rPr lang="en-US" altLang="zh-CN" sz="2400" dirty="0">
                <a:latin typeface="Times New Roman" panose="02020603050405020304" pitchFamily="18" charset="0"/>
                <a:cs typeface="Times New Roman" panose="02020603050405020304" pitchFamily="18" charset="0"/>
              </a:rPr>
              <a:t>)={a}</a:t>
            </a:r>
            <a:endParaRPr lang="en-US" altLang="zh-CN" sz="2400" dirty="0">
              <a:latin typeface="Times New Roman" panose="02020603050405020304" pitchFamily="18" charset="0"/>
              <a:cs typeface="Times New Roman" panose="02020603050405020304" pitchFamily="18" charset="0"/>
            </a:endParaRPr>
          </a:p>
          <a:p>
            <a:pPr eaLnBrk="1" hangingPunct="1">
              <a:spcBef>
                <a:spcPct val="50000"/>
              </a:spcBef>
              <a:buNone/>
            </a:pPr>
            <a:r>
              <a:rPr lang="en-US" altLang="zh-CN" sz="2400" dirty="0">
                <a:latin typeface="Times New Roman" panose="02020603050405020304" pitchFamily="18" charset="0"/>
                <a:cs typeface="Times New Roman" panose="02020603050405020304" pitchFamily="18" charset="0"/>
              </a:rPr>
              <a:t>Select(S</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cs typeface="Times New Roman" panose="02020603050405020304" pitchFamily="18" charset="0"/>
                <a:sym typeface="Symbol" panose="05050102010706020507" pitchFamily="18" charset="2"/>
              </a:rPr>
              <a:t>b,c</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dirty="0">
              <a:latin typeface="Times New Roman" panose="02020603050405020304" pitchFamily="18" charset="0"/>
              <a:cs typeface="Times New Roman" panose="02020603050405020304" pitchFamily="18" charset="0"/>
              <a:sym typeface="Symbol" panose="05050102010706020507" pitchFamily="18" charset="2"/>
            </a:endParaRPr>
          </a:p>
          <a:p>
            <a:pPr eaLnBrk="1" hangingPunct="1">
              <a:spcBef>
                <a:spcPct val="50000"/>
              </a:spcBef>
              <a:buNone/>
            </a:pP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Select(B b)={b}</a:t>
            </a:r>
            <a:endParaRPr lang="en-US" altLang="zh-CN" sz="2400" dirty="0">
              <a:latin typeface="Times New Roman" panose="02020603050405020304" pitchFamily="18" charset="0"/>
              <a:cs typeface="Times New Roman" panose="02020603050405020304" pitchFamily="18" charset="0"/>
              <a:sym typeface="Symbol" panose="05050102010706020507" pitchFamily="18" charset="2"/>
            </a:endParaRPr>
          </a:p>
          <a:p>
            <a:pPr eaLnBrk="1" hangingPunct="1">
              <a:spcBef>
                <a:spcPct val="50000"/>
              </a:spcBef>
              <a:buNone/>
            </a:pP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Select(B c)={c}</a:t>
            </a:r>
            <a:endParaRPr lang="zh-CN" altLang="en-US" sz="2400"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569348" name="Text Box 4"/>
          <p:cNvSpPr txBox="1">
            <a:spLocks noChangeArrowheads="1"/>
          </p:cNvSpPr>
          <p:nvPr/>
        </p:nvSpPr>
        <p:spPr bwMode="auto">
          <a:xfrm>
            <a:off x="3491880" y="4768851"/>
            <a:ext cx="5327650" cy="83099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2"/>
                </a:solidFill>
                <a:latin typeface="楷体_GB2312" pitchFamily="49" charset="-122"/>
                <a:ea typeface="楷体_GB2312" pitchFamily="49" charset="-122"/>
              </a:defRPr>
            </a:lvl1pPr>
            <a:lvl2pPr marL="742950" indent="-285750">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eaLnBrk="1" hangingPunct="1">
              <a:spcBef>
                <a:spcPts val="0"/>
              </a:spcBef>
              <a:buClr>
                <a:schemeClr val="accent1"/>
              </a:buClr>
              <a:buSzPct val="65000"/>
            </a:pP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具有相同左部的产生式的</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Select</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集</a:t>
            </a:r>
            <a:endPar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spcBef>
                <a:spcPts val="0"/>
              </a:spcBef>
              <a:buClr>
                <a:schemeClr val="accent1"/>
              </a:buClr>
              <a:buSzPct val="65000"/>
            </a:pP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两两不相交，故</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G</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[S]</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为</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LL(1)</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文法。 </a:t>
            </a:r>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9346">
                                            <p:txEl>
                                              <p:pRg st="4" end="4"/>
                                            </p:txEl>
                                          </p:spTgt>
                                        </p:tgtEl>
                                        <p:attrNameLst>
                                          <p:attrName>style.visibility</p:attrName>
                                        </p:attrNameLst>
                                      </p:cBhvr>
                                      <p:to>
                                        <p:strVal val="visible"/>
                                      </p:to>
                                    </p:set>
                                    <p:animEffect transition="in" filter="wipe(left)">
                                      <p:cBhvr>
                                        <p:cTn id="7" dur="500"/>
                                        <p:tgtEl>
                                          <p:spTgt spid="569346">
                                            <p:txEl>
                                              <p:pRg st="4" end="4"/>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69346">
                                            <p:txEl>
                                              <p:pRg st="5" end="5"/>
                                            </p:txEl>
                                          </p:spTgt>
                                        </p:tgtEl>
                                        <p:attrNameLst>
                                          <p:attrName>style.visibility</p:attrName>
                                        </p:attrNameLst>
                                      </p:cBhvr>
                                      <p:to>
                                        <p:strVal val="visible"/>
                                      </p:to>
                                    </p:set>
                                    <p:animEffect transition="in" filter="wipe(left)">
                                      <p:cBhvr>
                                        <p:cTn id="10" dur="500"/>
                                        <p:tgtEl>
                                          <p:spTgt spid="569346">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69346">
                                            <p:txEl>
                                              <p:pRg st="6" end="6"/>
                                            </p:txEl>
                                          </p:spTgt>
                                        </p:tgtEl>
                                        <p:attrNameLst>
                                          <p:attrName>style.visibility</p:attrName>
                                        </p:attrNameLst>
                                      </p:cBhvr>
                                      <p:to>
                                        <p:strVal val="visible"/>
                                      </p:to>
                                    </p:set>
                                    <p:animEffect transition="in" filter="wipe(left)">
                                      <p:cBhvr>
                                        <p:cTn id="15" dur="500"/>
                                        <p:tgtEl>
                                          <p:spTgt spid="569346">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69346">
                                            <p:txEl>
                                              <p:pRg st="8" end="8"/>
                                            </p:txEl>
                                          </p:spTgt>
                                        </p:tgtEl>
                                        <p:attrNameLst>
                                          <p:attrName>style.visibility</p:attrName>
                                        </p:attrNameLst>
                                      </p:cBhvr>
                                      <p:to>
                                        <p:strVal val="visible"/>
                                      </p:to>
                                    </p:set>
                                    <p:animEffect transition="in" filter="wipe(left)">
                                      <p:cBhvr>
                                        <p:cTn id="20" dur="500"/>
                                        <p:tgtEl>
                                          <p:spTgt spid="569346">
                                            <p:txEl>
                                              <p:pRg st="8" end="8"/>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569346">
                                            <p:txEl>
                                              <p:pRg st="9" end="9"/>
                                            </p:txEl>
                                          </p:spTgt>
                                        </p:tgtEl>
                                        <p:attrNameLst>
                                          <p:attrName>style.visibility</p:attrName>
                                        </p:attrNameLst>
                                      </p:cBhvr>
                                      <p:to>
                                        <p:strVal val="visible"/>
                                      </p:to>
                                    </p:set>
                                    <p:animEffect transition="in" filter="wipe(left)">
                                      <p:cBhvr>
                                        <p:cTn id="23" dur="500"/>
                                        <p:tgtEl>
                                          <p:spTgt spid="569346">
                                            <p:txEl>
                                              <p:pRg st="9" end="9"/>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569346">
                                            <p:txEl>
                                              <p:pRg st="10" end="10"/>
                                            </p:txEl>
                                          </p:spTgt>
                                        </p:tgtEl>
                                        <p:attrNameLst>
                                          <p:attrName>style.visibility</p:attrName>
                                        </p:attrNameLst>
                                      </p:cBhvr>
                                      <p:to>
                                        <p:strVal val="visible"/>
                                      </p:to>
                                    </p:set>
                                    <p:animEffect transition="in" filter="wipe(left)">
                                      <p:cBhvr>
                                        <p:cTn id="26" dur="500"/>
                                        <p:tgtEl>
                                          <p:spTgt spid="569346">
                                            <p:txEl>
                                              <p:pRg st="10" end="1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69347"/>
                                        </p:tgtEl>
                                        <p:attrNameLst>
                                          <p:attrName>style.visibility</p:attrName>
                                        </p:attrNameLst>
                                      </p:cBhvr>
                                      <p:to>
                                        <p:strVal val="visible"/>
                                      </p:to>
                                    </p:set>
                                    <p:animEffect transition="in" filter="fade">
                                      <p:cBhvr>
                                        <p:cTn id="31" dur="250"/>
                                        <p:tgtEl>
                                          <p:spTgt spid="569347"/>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569347">
                                            <p:txEl>
                                              <p:pRg st="0" end="0"/>
                                            </p:txEl>
                                          </p:spTgt>
                                        </p:tgtEl>
                                        <p:attrNameLst>
                                          <p:attrName>style.visibility</p:attrName>
                                        </p:attrNameLst>
                                      </p:cBhvr>
                                      <p:to>
                                        <p:strVal val="visible"/>
                                      </p:to>
                                    </p:set>
                                    <p:animEffect transition="in" filter="wipe(left)">
                                      <p:cBhvr>
                                        <p:cTn id="35" dur="500"/>
                                        <p:tgtEl>
                                          <p:spTgt spid="569347">
                                            <p:txEl>
                                              <p:pRg st="0" end="0"/>
                                            </p:txEl>
                                          </p:spTgt>
                                        </p:tgtEl>
                                      </p:cBhvr>
                                    </p:animEffect>
                                  </p:childTnLst>
                                </p:cTn>
                              </p:par>
                            </p:childTnLst>
                          </p:cTn>
                        </p:par>
                        <p:par>
                          <p:cTn id="36" fill="hold">
                            <p:stCondLst>
                              <p:cond delay="1000"/>
                            </p:stCondLst>
                            <p:childTnLst>
                              <p:par>
                                <p:cTn id="37" presetID="22" presetClass="entr" presetSubtype="8" fill="hold" nodeType="afterEffect">
                                  <p:stCondLst>
                                    <p:cond delay="0"/>
                                  </p:stCondLst>
                                  <p:childTnLst>
                                    <p:set>
                                      <p:cBhvr>
                                        <p:cTn id="38" dur="1" fill="hold">
                                          <p:stCondLst>
                                            <p:cond delay="0"/>
                                          </p:stCondLst>
                                        </p:cTn>
                                        <p:tgtEl>
                                          <p:spTgt spid="569347">
                                            <p:txEl>
                                              <p:pRg st="1" end="1"/>
                                            </p:txEl>
                                          </p:spTgt>
                                        </p:tgtEl>
                                        <p:attrNameLst>
                                          <p:attrName>style.visibility</p:attrName>
                                        </p:attrNameLst>
                                      </p:cBhvr>
                                      <p:to>
                                        <p:strVal val="visible"/>
                                      </p:to>
                                    </p:set>
                                    <p:animEffect transition="in" filter="wipe(left)">
                                      <p:cBhvr>
                                        <p:cTn id="39" dur="500"/>
                                        <p:tgtEl>
                                          <p:spTgt spid="569347">
                                            <p:txEl>
                                              <p:pRg st="1" end="1"/>
                                            </p:txEl>
                                          </p:spTgt>
                                        </p:tgtEl>
                                      </p:cBhvr>
                                    </p:animEffect>
                                  </p:childTnLst>
                                </p:cTn>
                              </p:par>
                            </p:childTnLst>
                          </p:cTn>
                        </p:par>
                        <p:par>
                          <p:cTn id="40" fill="hold">
                            <p:stCondLst>
                              <p:cond delay="1500"/>
                            </p:stCondLst>
                            <p:childTnLst>
                              <p:par>
                                <p:cTn id="41" presetID="22" presetClass="entr" presetSubtype="8" fill="hold" nodeType="afterEffect">
                                  <p:stCondLst>
                                    <p:cond delay="0"/>
                                  </p:stCondLst>
                                  <p:childTnLst>
                                    <p:set>
                                      <p:cBhvr>
                                        <p:cTn id="42" dur="1" fill="hold">
                                          <p:stCondLst>
                                            <p:cond delay="0"/>
                                          </p:stCondLst>
                                        </p:cTn>
                                        <p:tgtEl>
                                          <p:spTgt spid="569347">
                                            <p:txEl>
                                              <p:pRg st="2" end="2"/>
                                            </p:txEl>
                                          </p:spTgt>
                                        </p:tgtEl>
                                        <p:attrNameLst>
                                          <p:attrName>style.visibility</p:attrName>
                                        </p:attrNameLst>
                                      </p:cBhvr>
                                      <p:to>
                                        <p:strVal val="visible"/>
                                      </p:to>
                                    </p:set>
                                    <p:animEffect transition="in" filter="wipe(left)">
                                      <p:cBhvr>
                                        <p:cTn id="43" dur="500"/>
                                        <p:tgtEl>
                                          <p:spTgt spid="569347">
                                            <p:txEl>
                                              <p:pRg st="2" end="2"/>
                                            </p:txEl>
                                          </p:spTgt>
                                        </p:tgtEl>
                                      </p:cBhvr>
                                    </p:animEffect>
                                  </p:childTnLst>
                                </p:cTn>
                              </p:par>
                            </p:childTnLst>
                          </p:cTn>
                        </p:par>
                        <p:par>
                          <p:cTn id="44" fill="hold">
                            <p:stCondLst>
                              <p:cond delay="2000"/>
                            </p:stCondLst>
                            <p:childTnLst>
                              <p:par>
                                <p:cTn id="45" presetID="22" presetClass="entr" presetSubtype="8" fill="hold" nodeType="afterEffect">
                                  <p:stCondLst>
                                    <p:cond delay="0"/>
                                  </p:stCondLst>
                                  <p:childTnLst>
                                    <p:set>
                                      <p:cBhvr>
                                        <p:cTn id="46" dur="1" fill="hold">
                                          <p:stCondLst>
                                            <p:cond delay="0"/>
                                          </p:stCondLst>
                                        </p:cTn>
                                        <p:tgtEl>
                                          <p:spTgt spid="569347">
                                            <p:txEl>
                                              <p:pRg st="3" end="3"/>
                                            </p:txEl>
                                          </p:spTgt>
                                        </p:tgtEl>
                                        <p:attrNameLst>
                                          <p:attrName>style.visibility</p:attrName>
                                        </p:attrNameLst>
                                      </p:cBhvr>
                                      <p:to>
                                        <p:strVal val="visible"/>
                                      </p:to>
                                    </p:set>
                                    <p:animEffect transition="in" filter="wipe(left)">
                                      <p:cBhvr>
                                        <p:cTn id="47" dur="500"/>
                                        <p:tgtEl>
                                          <p:spTgt spid="569347">
                                            <p:txEl>
                                              <p:pRg st="3" end="3"/>
                                            </p:txEl>
                                          </p:spTgt>
                                        </p:tgtEl>
                                      </p:cBhvr>
                                    </p:animEffect>
                                  </p:childTnLst>
                                </p:cTn>
                              </p:par>
                            </p:childTnLst>
                          </p:cTn>
                        </p:par>
                        <p:par>
                          <p:cTn id="48" fill="hold">
                            <p:stCondLst>
                              <p:cond delay="2500"/>
                            </p:stCondLst>
                            <p:childTnLst>
                              <p:par>
                                <p:cTn id="49" presetID="22" presetClass="entr" presetSubtype="8" fill="hold" nodeType="afterEffect">
                                  <p:stCondLst>
                                    <p:cond delay="0"/>
                                  </p:stCondLst>
                                  <p:childTnLst>
                                    <p:set>
                                      <p:cBhvr>
                                        <p:cTn id="50" dur="1" fill="hold">
                                          <p:stCondLst>
                                            <p:cond delay="0"/>
                                          </p:stCondLst>
                                        </p:cTn>
                                        <p:tgtEl>
                                          <p:spTgt spid="569347">
                                            <p:txEl>
                                              <p:pRg st="4" end="4"/>
                                            </p:txEl>
                                          </p:spTgt>
                                        </p:tgtEl>
                                        <p:attrNameLst>
                                          <p:attrName>style.visibility</p:attrName>
                                        </p:attrNameLst>
                                      </p:cBhvr>
                                      <p:to>
                                        <p:strVal val="visible"/>
                                      </p:to>
                                    </p:set>
                                    <p:animEffect transition="in" filter="wipe(left)">
                                      <p:cBhvr>
                                        <p:cTn id="51" dur="500"/>
                                        <p:tgtEl>
                                          <p:spTgt spid="569347">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69348"/>
                                        </p:tgtEl>
                                        <p:attrNameLst>
                                          <p:attrName>style.visibility</p:attrName>
                                        </p:attrNameLst>
                                      </p:cBhvr>
                                      <p:to>
                                        <p:strVal val="visible"/>
                                      </p:to>
                                    </p:set>
                                    <p:animEffect transition="in" filter="fade">
                                      <p:cBhvr>
                                        <p:cTn id="56" dur="500"/>
                                        <p:tgtEl>
                                          <p:spTgt spid="569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7" grpId="0" animBg="1"/>
      <p:bldP spid="56934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BED7F3C6-EF55-408E-81C4-DB3D1A5BC85E}"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476163" name="Rectangle 3"/>
          <p:cNvSpPr>
            <a:spLocks noGrp="1" noChangeArrowheads="1"/>
          </p:cNvSpPr>
          <p:nvPr>
            <p:ph type="body" sz="half" idx="1"/>
          </p:nvPr>
        </p:nvSpPr>
        <p:spPr>
          <a:xfrm>
            <a:off x="395288" y="333375"/>
            <a:ext cx="8320087" cy="3595688"/>
          </a:xfrm>
        </p:spPr>
        <p:txBody>
          <a:bodyPr/>
          <a:lstStyle/>
          <a:p>
            <a:pPr eaLnBrk="1" hangingPunct="1">
              <a:lnSpc>
                <a:spcPct val="90000"/>
              </a:lnSpc>
              <a:spcBef>
                <a:spcPct val="0"/>
              </a:spcBef>
              <a:buClrTx/>
              <a:buSzTx/>
              <a:buFontTx/>
              <a:buNone/>
            </a:pPr>
            <a:r>
              <a:rPr kumimoji="1" lang="en-US" altLang="zh-CN" sz="2000" b="1" dirty="0">
                <a:latin typeface="华文细黑" panose="02010600040101010101" pitchFamily="2" charset="-122"/>
              </a:rPr>
              <a:t> </a:t>
            </a:r>
            <a:r>
              <a:rPr kumimoji="1" lang="en-US" altLang="zh-CN" sz="2000" b="1" dirty="0">
                <a:solidFill>
                  <a:srgbClr val="FF3300"/>
                </a:solidFill>
                <a:latin typeface="华文细黑" panose="02010600040101010101" pitchFamily="2" charset="-122"/>
              </a:rPr>
              <a:t>2.</a:t>
            </a:r>
            <a:r>
              <a:rPr kumimoji="1" lang="zh-CN" altLang="en-US" sz="2000" b="1" dirty="0">
                <a:solidFill>
                  <a:srgbClr val="FF3300"/>
                </a:solidFill>
                <a:latin typeface="华文细黑" panose="02010600040101010101" pitchFamily="2" charset="-122"/>
              </a:rPr>
              <a:t>提取左公共因子变换</a:t>
            </a:r>
            <a:r>
              <a:rPr kumimoji="1" lang="zh-CN" altLang="en-US" sz="2000" b="1" dirty="0">
                <a:latin typeface="华文细黑" panose="02010600040101010101" pitchFamily="2" charset="-122"/>
              </a:rPr>
              <a:t> </a:t>
            </a:r>
            <a:endParaRPr kumimoji="1" lang="zh-CN" altLang="en-US" sz="2000" b="1" dirty="0">
              <a:latin typeface="华文细黑" panose="02010600040101010101" pitchFamily="2" charset="-122"/>
            </a:endParaRPr>
          </a:p>
          <a:p>
            <a:pPr eaLnBrk="1" hangingPunct="1">
              <a:lnSpc>
                <a:spcPct val="130000"/>
              </a:lnSpc>
              <a:buFont typeface="Wingdings" panose="05000000000000000000" pitchFamily="2" charset="2"/>
              <a:buNone/>
            </a:pPr>
            <a:r>
              <a:rPr lang="zh-CN" altLang="en-US" sz="2000" b="1" dirty="0">
                <a:latin typeface="Times New Roman" panose="02020603050405020304" pitchFamily="18" charset="0"/>
              </a:rPr>
              <a:t>思考题：能否通过文法变换，将下面文法转换为</a:t>
            </a:r>
            <a:r>
              <a:rPr lang="en-US" altLang="zh-CN" sz="2000" b="1" dirty="0">
                <a:latin typeface="Times New Roman" panose="02020603050405020304" pitchFamily="18" charset="0"/>
              </a:rPr>
              <a:t>LL(1)</a:t>
            </a:r>
            <a:r>
              <a:rPr lang="zh-CN" altLang="en-US" sz="2000" b="1" dirty="0">
                <a:latin typeface="Times New Roman" panose="02020603050405020304" pitchFamily="18" charset="0"/>
              </a:rPr>
              <a:t>文法。</a:t>
            </a:r>
            <a:endParaRPr lang="zh-CN" altLang="en-US" sz="2000" b="1" dirty="0">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S </a:t>
            </a:r>
            <a:r>
              <a:rPr lang="en-US" altLang="zh-CN" sz="2000" b="1" dirty="0">
                <a:latin typeface="Times New Roman" panose="02020603050405020304" pitchFamily="18" charset="0"/>
                <a:sym typeface="Wingdings" panose="05000000000000000000" pitchFamily="2" charset="2"/>
              </a:rPr>
              <a:t></a:t>
            </a:r>
            <a:r>
              <a:rPr lang="en-US" altLang="zh-CN" sz="2000" b="1" dirty="0" err="1">
                <a:latin typeface="Times New Roman" panose="02020603050405020304" pitchFamily="18" charset="0"/>
                <a:sym typeface="Wingdings" panose="05000000000000000000" pitchFamily="2" charset="2"/>
              </a:rPr>
              <a:t>iBtSeS</a:t>
            </a:r>
            <a:r>
              <a:rPr lang="en-US" altLang="zh-CN" sz="2000" b="1" dirty="0">
                <a:latin typeface="Times New Roman" panose="02020603050405020304" pitchFamily="18" charset="0"/>
                <a:sym typeface="Wingdings" panose="05000000000000000000" pitchFamily="2" charset="2"/>
              </a:rPr>
              <a:t> | </a:t>
            </a:r>
            <a:r>
              <a:rPr lang="en-US" altLang="zh-CN" sz="2000" b="1" dirty="0" err="1">
                <a:latin typeface="Times New Roman" panose="02020603050405020304" pitchFamily="18" charset="0"/>
                <a:sym typeface="Wingdings" panose="05000000000000000000" pitchFamily="2" charset="2"/>
              </a:rPr>
              <a:t>iBtS</a:t>
            </a:r>
            <a:r>
              <a:rPr lang="en-US" altLang="zh-CN" sz="2000" b="1" dirty="0">
                <a:latin typeface="Times New Roman" panose="02020603050405020304" pitchFamily="18" charset="0"/>
                <a:sym typeface="Wingdings" panose="05000000000000000000" pitchFamily="2" charset="2"/>
              </a:rPr>
              <a:t> | a</a:t>
            </a:r>
            <a:endParaRPr lang="en-US" altLang="zh-CN" sz="2000" b="1" dirty="0">
              <a:latin typeface="Times New Roman" panose="02020603050405020304" pitchFamily="18" charset="0"/>
              <a:sym typeface="Wingdings" panose="05000000000000000000" pitchFamily="2" charset="2"/>
            </a:endParaRPr>
          </a:p>
          <a:p>
            <a:pPr eaLnBrk="1" hangingPunct="1">
              <a:lnSpc>
                <a:spcPct val="130000"/>
              </a:lnSpc>
              <a:buFont typeface="Wingdings" panose="05000000000000000000" pitchFamily="2" charset="2"/>
              <a:buNone/>
            </a:pPr>
            <a:r>
              <a:rPr lang="en-US" altLang="zh-CN" sz="2000" b="1" dirty="0">
                <a:latin typeface="Times New Roman" panose="02020603050405020304" pitchFamily="18" charset="0"/>
                <a:sym typeface="Wingdings" panose="05000000000000000000" pitchFamily="2" charset="2"/>
              </a:rPr>
              <a:t>     B b</a:t>
            </a:r>
            <a:endParaRPr lang="en-US" altLang="zh-CN" sz="2000" b="1" dirty="0">
              <a:latin typeface="Times New Roman" panose="02020603050405020304" pitchFamily="18" charset="0"/>
              <a:sym typeface="Wingdings" panose="05000000000000000000" pitchFamily="2" charset="2"/>
            </a:endParaRPr>
          </a:p>
          <a:p>
            <a:pPr eaLnBrk="1" hangingPunct="1">
              <a:lnSpc>
                <a:spcPct val="130000"/>
              </a:lnSpc>
              <a:buFont typeface="Wingdings" panose="05000000000000000000" pitchFamily="2" charset="2"/>
              <a:buNone/>
            </a:pPr>
            <a:r>
              <a:rPr lang="zh-CN" altLang="en-US" sz="2000" b="1" dirty="0">
                <a:latin typeface="Times New Roman" panose="02020603050405020304" pitchFamily="18" charset="0"/>
                <a:sym typeface="Wingdings" panose="05000000000000000000" pitchFamily="2" charset="2"/>
              </a:rPr>
              <a:t>解：</a:t>
            </a:r>
            <a:r>
              <a:rPr lang="en-US" altLang="zh-CN" sz="2000" b="1" dirty="0">
                <a:latin typeface="Times New Roman" panose="02020603050405020304" pitchFamily="18" charset="0"/>
                <a:sym typeface="Wingdings" panose="05000000000000000000" pitchFamily="2" charset="2"/>
              </a:rPr>
              <a:t>S </a:t>
            </a:r>
            <a:r>
              <a:rPr lang="en-US" altLang="zh-CN" sz="2000" b="1" dirty="0" err="1">
                <a:latin typeface="Times New Roman" panose="02020603050405020304" pitchFamily="18" charset="0"/>
                <a:sym typeface="Wingdings" panose="05000000000000000000" pitchFamily="2" charset="2"/>
              </a:rPr>
              <a:t>ibtSS</a:t>
            </a:r>
            <a:r>
              <a:rPr lang="en-US" altLang="zh-CN" sz="2000" b="1" dirty="0">
                <a:latin typeface="Times New Roman" panose="02020603050405020304" pitchFamily="18" charset="0"/>
                <a:sym typeface="Wingdings" panose="05000000000000000000" pitchFamily="2" charset="2"/>
              </a:rPr>
              <a:t>’ | a</a:t>
            </a:r>
            <a:endParaRPr lang="en-US" altLang="zh-CN" sz="2000" b="1" dirty="0">
              <a:latin typeface="Times New Roman" panose="02020603050405020304" pitchFamily="18" charset="0"/>
              <a:sym typeface="Wingdings" panose="05000000000000000000" pitchFamily="2" charset="2"/>
            </a:endParaRPr>
          </a:p>
          <a:p>
            <a:pPr eaLnBrk="1" hangingPunct="1">
              <a:lnSpc>
                <a:spcPct val="130000"/>
              </a:lnSpc>
              <a:buFont typeface="Wingdings" panose="05000000000000000000" pitchFamily="2" charset="2"/>
              <a:buNone/>
            </a:pPr>
            <a:r>
              <a:rPr lang="en-US" altLang="zh-CN" sz="2000" b="1" dirty="0">
                <a:latin typeface="Times New Roman" panose="02020603050405020304" pitchFamily="18" charset="0"/>
                <a:sym typeface="Wingdings" panose="05000000000000000000" pitchFamily="2" charset="2"/>
              </a:rPr>
              <a:t>        S’ </a:t>
            </a:r>
            <a:r>
              <a:rPr lang="en-US" altLang="zh-CN" sz="2000" b="1" dirty="0" err="1">
                <a:latin typeface="Times New Roman" panose="02020603050405020304" pitchFamily="18" charset="0"/>
                <a:sym typeface="Wingdings" panose="05000000000000000000" pitchFamily="2" charset="2"/>
              </a:rPr>
              <a:t>eS|ε</a:t>
            </a:r>
            <a:r>
              <a:rPr lang="en-US" altLang="zh-CN" sz="2000" b="1" dirty="0">
                <a:latin typeface="Times New Roman" panose="02020603050405020304" pitchFamily="18" charset="0"/>
                <a:sym typeface="Wingdings" panose="05000000000000000000" pitchFamily="2" charset="2"/>
              </a:rPr>
              <a:t>  </a:t>
            </a:r>
            <a:endParaRPr lang="en-US" altLang="zh-CN" sz="2000" b="1" dirty="0">
              <a:latin typeface="Times New Roman" panose="02020603050405020304" pitchFamily="18" charset="0"/>
              <a:sym typeface="Wingdings" panose="05000000000000000000" pitchFamily="2" charset="2"/>
            </a:endParaRPr>
          </a:p>
          <a:p>
            <a:pPr eaLnBrk="1" hangingPunct="1">
              <a:lnSpc>
                <a:spcPct val="130000"/>
              </a:lnSpc>
              <a:buFont typeface="Wingdings" panose="05000000000000000000" pitchFamily="2" charset="2"/>
              <a:buNone/>
            </a:pPr>
            <a:r>
              <a:rPr lang="zh-CN" altLang="en-US" sz="2000" b="1" dirty="0">
                <a:latin typeface="Times New Roman" panose="02020603050405020304" pitchFamily="18" charset="0"/>
                <a:sym typeface="Wingdings" panose="05000000000000000000" pitchFamily="2" charset="2"/>
              </a:rPr>
              <a:t>因为 </a:t>
            </a:r>
            <a:r>
              <a:rPr lang="en-US" altLang="zh-CN" sz="2000" b="1" dirty="0">
                <a:latin typeface="Times New Roman" panose="02020603050405020304" pitchFamily="18" charset="0"/>
                <a:sym typeface="Wingdings" panose="05000000000000000000" pitchFamily="2" charset="2"/>
              </a:rPr>
              <a:t>select(S’  ε)=Follow</a:t>
            </a:r>
            <a:r>
              <a:rPr lang="zh-CN" altLang="en-US" sz="2000" b="1" dirty="0">
                <a:latin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sym typeface="Wingdings" panose="05000000000000000000" pitchFamily="2" charset="2"/>
              </a:rPr>
              <a:t> S’ </a:t>
            </a:r>
            <a:r>
              <a:rPr lang="zh-CN" altLang="en-US" sz="2000" b="1" dirty="0">
                <a:latin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sym typeface="Wingdings" panose="05000000000000000000" pitchFamily="2" charset="2"/>
              </a:rPr>
              <a:t>={#, e}  </a:t>
            </a:r>
            <a:r>
              <a:rPr lang="zh-CN" altLang="en-US" sz="2000" b="1" dirty="0">
                <a:latin typeface="Times New Roman" panose="02020603050405020304" pitchFamily="18" charset="0"/>
                <a:sym typeface="Wingdings" panose="05000000000000000000" pitchFamily="2" charset="2"/>
              </a:rPr>
              <a:t>，与</a:t>
            </a:r>
            <a:r>
              <a:rPr lang="en-US" altLang="zh-CN" sz="2000" b="1" dirty="0">
                <a:latin typeface="Times New Roman" panose="02020603050405020304" pitchFamily="18" charset="0"/>
                <a:sym typeface="Wingdings" panose="05000000000000000000" pitchFamily="2" charset="2"/>
              </a:rPr>
              <a:t>{e}</a:t>
            </a:r>
            <a:r>
              <a:rPr lang="zh-CN" altLang="en-US" sz="2000" b="1" dirty="0">
                <a:latin typeface="Times New Roman" panose="02020603050405020304" pitchFamily="18" charset="0"/>
                <a:sym typeface="Wingdings" panose="05000000000000000000" pitchFamily="2" charset="2"/>
              </a:rPr>
              <a:t>是相交的，</a:t>
            </a:r>
            <a:endParaRPr lang="en-US" altLang="zh-CN" sz="2000" b="1" dirty="0">
              <a:latin typeface="Times New Roman" panose="02020603050405020304" pitchFamily="18" charset="0"/>
              <a:sym typeface="Wingdings" panose="05000000000000000000" pitchFamily="2" charset="2"/>
            </a:endParaRPr>
          </a:p>
          <a:p>
            <a:pPr eaLnBrk="1" hangingPunct="1">
              <a:lnSpc>
                <a:spcPct val="130000"/>
              </a:lnSpc>
              <a:buFont typeface="Wingdings" panose="05000000000000000000" pitchFamily="2" charset="2"/>
              <a:buNone/>
            </a:pPr>
            <a:r>
              <a:rPr lang="zh-CN" altLang="en-US" sz="2000" b="1" dirty="0">
                <a:latin typeface="Times New Roman" panose="02020603050405020304" pitchFamily="18" charset="0"/>
                <a:sym typeface="Wingdings" panose="05000000000000000000" pitchFamily="2" charset="2"/>
              </a:rPr>
              <a:t>不满足</a:t>
            </a:r>
            <a:r>
              <a:rPr lang="en-US" altLang="zh-CN" sz="2000" b="1" dirty="0">
                <a:latin typeface="Times New Roman" panose="02020603050405020304" pitchFamily="18" charset="0"/>
                <a:sym typeface="Wingdings" panose="05000000000000000000" pitchFamily="2" charset="2"/>
              </a:rPr>
              <a:t>LL(1)</a:t>
            </a:r>
            <a:r>
              <a:rPr lang="zh-CN" altLang="en-US" sz="2000" b="1" dirty="0">
                <a:latin typeface="Times New Roman" panose="02020603050405020304" pitchFamily="18" charset="0"/>
                <a:sym typeface="Wingdings" panose="05000000000000000000" pitchFamily="2" charset="2"/>
              </a:rPr>
              <a:t>条件，所以不是</a:t>
            </a:r>
            <a:r>
              <a:rPr lang="en-US" altLang="zh-CN" sz="2000" b="1" dirty="0">
                <a:latin typeface="Times New Roman" panose="02020603050405020304" pitchFamily="18" charset="0"/>
                <a:sym typeface="Wingdings" panose="05000000000000000000" pitchFamily="2" charset="2"/>
              </a:rPr>
              <a:t>LL(1)</a:t>
            </a:r>
            <a:r>
              <a:rPr lang="zh-CN" altLang="en-US" sz="2000" b="1" dirty="0">
                <a:latin typeface="Times New Roman" panose="02020603050405020304" pitchFamily="18" charset="0"/>
                <a:sym typeface="Wingdings" panose="05000000000000000000" pitchFamily="2" charset="2"/>
              </a:rPr>
              <a:t>文法</a:t>
            </a:r>
            <a:endParaRPr lang="zh-CN" altLang="en-US" sz="2000" b="1" dirty="0">
              <a:latin typeface="Times New Roman" panose="02020603050405020304" pitchFamily="18" charset="0"/>
              <a:sym typeface="Wingdings" panose="05000000000000000000" pitchFamily="2" charset="2"/>
            </a:endParaRPr>
          </a:p>
        </p:txBody>
      </p:sp>
      <p:graphicFrame>
        <p:nvGraphicFramePr>
          <p:cNvPr id="476236" name="Group 76"/>
          <p:cNvGraphicFramePr>
            <a:graphicFrameLocks noGrp="1"/>
          </p:cNvGraphicFramePr>
          <p:nvPr>
            <p:ph sz="half" idx="2"/>
          </p:nvPr>
        </p:nvGraphicFramePr>
        <p:xfrm>
          <a:off x="642938" y="4000500"/>
          <a:ext cx="7200900" cy="1873250"/>
        </p:xfrm>
        <a:graphic>
          <a:graphicData uri="http://schemas.openxmlformats.org/drawingml/2006/table">
            <a:tbl>
              <a:tblPr/>
              <a:tblGrid>
                <a:gridCol w="847725"/>
                <a:gridCol w="1241425"/>
                <a:gridCol w="460375"/>
                <a:gridCol w="852487"/>
                <a:gridCol w="1293813"/>
                <a:gridCol w="654050"/>
                <a:gridCol w="1851025"/>
              </a:tblGrid>
              <a:tr h="4572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682" marB="4568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i</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682" marB="456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t</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682" marB="456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682" marB="456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e</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682" marB="456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b</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682" marB="456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682" marB="4568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682" marB="4568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endParaRPr>
                    </a:p>
                  </a:txBody>
                  <a:tcPr marT="45682" marB="456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682" marB="456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endParaRPr>
                    </a:p>
                  </a:txBody>
                  <a:tcPr marT="45682" marB="456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endParaRPr>
                    </a:p>
                  </a:txBody>
                  <a:tcPr marT="45682" marB="456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682" marB="456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682" marB="4568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535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682" marB="4568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682" marB="456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682" marB="456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682" marB="456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endParaRPr>
                    </a:p>
                  </a:txBody>
                  <a:tcPr marT="45682" marB="456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marT="45682" marB="4568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Wingdings" panose="05000000000000000000" pitchFamily="2" charset="2"/>
                      </a:endParaRPr>
                    </a:p>
                  </a:txBody>
                  <a:tcPr marT="45682" marB="4568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文本框 1"/>
          <p:cNvSpPr txBox="1">
            <a:spLocks noChangeArrowheads="1"/>
          </p:cNvSpPr>
          <p:nvPr/>
        </p:nvSpPr>
        <p:spPr bwMode="auto">
          <a:xfrm>
            <a:off x="1435100" y="4529138"/>
            <a:ext cx="1290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buFont typeface="Wingdings" panose="05000000000000000000" pitchFamily="2" charset="2"/>
              <a:buNone/>
            </a:pPr>
            <a:r>
              <a:rPr kumimoji="0" lang="en-US" altLang="zh-CN" sz="2400" b="0" dirty="0">
                <a:latin typeface="Times New Roman" panose="02020603050405020304" pitchFamily="18" charset="0"/>
                <a:cs typeface="Times New Roman" panose="02020603050405020304" pitchFamily="18" charset="0"/>
                <a:sym typeface="Wingdings" panose="05000000000000000000" pitchFamily="2" charset="2"/>
              </a:rPr>
              <a:t></a:t>
            </a:r>
            <a:r>
              <a:rPr kumimoji="0" lang="en-US" altLang="zh-CN" sz="2400" b="0" dirty="0" err="1">
                <a:latin typeface="Times New Roman" panose="02020603050405020304" pitchFamily="18" charset="0"/>
                <a:cs typeface="Times New Roman" panose="02020603050405020304" pitchFamily="18" charset="0"/>
                <a:sym typeface="Wingdings" panose="05000000000000000000" pitchFamily="2" charset="2"/>
              </a:rPr>
              <a:t>ibtSS</a:t>
            </a:r>
            <a:r>
              <a:rPr kumimoji="0" lang="en-US" altLang="zh-CN" sz="2400" b="0" dirty="0">
                <a:latin typeface="Times New Roman" panose="02020603050405020304" pitchFamily="18" charset="0"/>
                <a:cs typeface="Times New Roman" panose="02020603050405020304" pitchFamily="18" charset="0"/>
                <a:sym typeface="Wingdings" panose="05000000000000000000" pitchFamily="2" charset="2"/>
              </a:rPr>
              <a:t>’</a:t>
            </a:r>
            <a:endParaRPr kumimoji="0" lang="zh-CN" altLang="en-US" sz="2400" b="0" dirty="0">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3" name="文本框 2"/>
          <p:cNvSpPr txBox="1">
            <a:spLocks noChangeArrowheads="1"/>
          </p:cNvSpPr>
          <p:nvPr/>
        </p:nvSpPr>
        <p:spPr bwMode="auto">
          <a:xfrm>
            <a:off x="3224213" y="4529138"/>
            <a:ext cx="6222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buFont typeface="Wingdings" panose="05000000000000000000" pitchFamily="2" charset="2"/>
              <a:buNone/>
            </a:pPr>
            <a:r>
              <a:rPr kumimoji="0" lang="en-US" altLang="zh-CN" sz="2400" b="0">
                <a:latin typeface="Times New Roman" panose="02020603050405020304" pitchFamily="18" charset="0"/>
                <a:cs typeface="Times New Roman" panose="02020603050405020304" pitchFamily="18" charset="0"/>
                <a:sym typeface="Wingdings" panose="05000000000000000000" pitchFamily="2" charset="2"/>
              </a:rPr>
              <a:t>a</a:t>
            </a:r>
            <a:endParaRPr kumimoji="0" lang="zh-CN" altLang="en-US" sz="2400" b="0">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4" name="文本框 3"/>
          <p:cNvSpPr txBox="1">
            <a:spLocks noChangeArrowheads="1"/>
          </p:cNvSpPr>
          <p:nvPr/>
        </p:nvSpPr>
        <p:spPr bwMode="auto">
          <a:xfrm>
            <a:off x="4070350" y="5013176"/>
            <a:ext cx="1122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buFont typeface="Wingdings" panose="05000000000000000000" pitchFamily="2" charset="2"/>
              <a:buNone/>
            </a:pPr>
            <a:r>
              <a:rPr kumimoji="0" lang="en-US" altLang="zh-CN" sz="2400" b="0" dirty="0">
                <a:latin typeface="Times New Roman" panose="02020603050405020304" pitchFamily="18" charset="0"/>
                <a:cs typeface="Times New Roman" panose="02020603050405020304" pitchFamily="18" charset="0"/>
              </a:rPr>
              <a:t>S’ </a:t>
            </a:r>
            <a:r>
              <a:rPr kumimoji="0" lang="en-US" altLang="zh-CN" sz="2400" b="0" dirty="0">
                <a:latin typeface="Times New Roman" panose="02020603050405020304" pitchFamily="18" charset="0"/>
                <a:cs typeface="Times New Roman" panose="02020603050405020304" pitchFamily="18" charset="0"/>
                <a:sym typeface="Wingdings" panose="05000000000000000000" pitchFamily="2" charset="2"/>
              </a:rPr>
              <a:t></a:t>
            </a:r>
            <a:r>
              <a:rPr kumimoji="0" lang="en-US" altLang="zh-CN" sz="2400" b="0" dirty="0" err="1">
                <a:latin typeface="Times New Roman" panose="02020603050405020304" pitchFamily="18" charset="0"/>
                <a:cs typeface="Times New Roman" panose="02020603050405020304" pitchFamily="18" charset="0"/>
                <a:sym typeface="Wingdings" panose="05000000000000000000" pitchFamily="2" charset="2"/>
              </a:rPr>
              <a:t>eS</a:t>
            </a:r>
            <a:endParaRPr kumimoji="0" lang="en-US" altLang="zh-CN" sz="2400" b="0" dirty="0">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5" name="文本框 4"/>
          <p:cNvSpPr txBox="1">
            <a:spLocks noChangeArrowheads="1"/>
          </p:cNvSpPr>
          <p:nvPr/>
        </p:nvSpPr>
        <p:spPr bwMode="auto">
          <a:xfrm>
            <a:off x="4146550" y="5408463"/>
            <a:ext cx="1057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buFont typeface="Wingdings" panose="05000000000000000000" pitchFamily="2" charset="2"/>
              <a:buNone/>
            </a:pPr>
            <a:r>
              <a:rPr kumimoji="0" lang="en-US" altLang="zh-CN" sz="2400" b="0">
                <a:latin typeface="Times New Roman" panose="02020603050405020304" pitchFamily="18" charset="0"/>
                <a:cs typeface="Times New Roman" panose="02020603050405020304" pitchFamily="18" charset="0"/>
                <a:sym typeface="Wingdings" panose="05000000000000000000" pitchFamily="2" charset="2"/>
              </a:rPr>
              <a:t>S’  ε</a:t>
            </a:r>
            <a:endParaRPr kumimoji="0" lang="zh-CN" altLang="en-US" sz="2400" b="0">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6" name="文本框 5"/>
          <p:cNvSpPr txBox="1">
            <a:spLocks noChangeArrowheads="1"/>
          </p:cNvSpPr>
          <p:nvPr/>
        </p:nvSpPr>
        <p:spPr bwMode="auto">
          <a:xfrm>
            <a:off x="6372200" y="5143347"/>
            <a:ext cx="1055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buFont typeface="Wingdings" panose="05000000000000000000" pitchFamily="2" charset="2"/>
              <a:buNone/>
            </a:pPr>
            <a:r>
              <a:rPr kumimoji="0" lang="en-US" altLang="zh-CN" sz="2400" b="0" dirty="0">
                <a:latin typeface="Times New Roman" panose="02020603050405020304" pitchFamily="18" charset="0"/>
                <a:cs typeface="Times New Roman" panose="02020603050405020304" pitchFamily="18" charset="0"/>
                <a:sym typeface="Wingdings" panose="05000000000000000000" pitchFamily="2" charset="2"/>
              </a:rPr>
              <a:t>S’  ε</a:t>
            </a:r>
            <a:endParaRPr kumimoji="0" lang="zh-CN" altLang="en-US" sz="2400" b="0" dirty="0">
              <a:latin typeface="Times New Roman" panose="02020603050405020304" pitchFamily="18" charset="0"/>
              <a:cs typeface="Times New Roman" panose="02020603050405020304" pitchFamily="18" charset="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6163">
                                            <p:txEl>
                                              <p:pRg st="4" end="4"/>
                                            </p:txEl>
                                          </p:spTgt>
                                        </p:tgtEl>
                                        <p:attrNameLst>
                                          <p:attrName>style.visibility</p:attrName>
                                        </p:attrNameLst>
                                      </p:cBhvr>
                                      <p:to>
                                        <p:strVal val="visible"/>
                                      </p:to>
                                    </p:set>
                                    <p:animEffect transition="in" filter="fade">
                                      <p:cBhvr>
                                        <p:cTn id="7" dur="500"/>
                                        <p:tgtEl>
                                          <p:spTgt spid="47616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76163">
                                            <p:txEl>
                                              <p:pRg st="5" end="5"/>
                                            </p:txEl>
                                          </p:spTgt>
                                        </p:tgtEl>
                                        <p:attrNameLst>
                                          <p:attrName>style.visibility</p:attrName>
                                        </p:attrNameLst>
                                      </p:cBhvr>
                                      <p:to>
                                        <p:strVal val="visible"/>
                                      </p:to>
                                    </p:set>
                                    <p:animEffect transition="in" filter="fade">
                                      <p:cBhvr>
                                        <p:cTn id="10" dur="500"/>
                                        <p:tgtEl>
                                          <p:spTgt spid="47616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76163">
                                            <p:txEl>
                                              <p:pRg st="6" end="6"/>
                                            </p:txEl>
                                          </p:spTgt>
                                        </p:tgtEl>
                                        <p:attrNameLst>
                                          <p:attrName>style.visibility</p:attrName>
                                        </p:attrNameLst>
                                      </p:cBhvr>
                                      <p:to>
                                        <p:strVal val="visible"/>
                                      </p:to>
                                    </p:set>
                                    <p:animEffect transition="in" filter="wipe(down)">
                                      <p:cBhvr>
                                        <p:cTn id="15" dur="500"/>
                                        <p:tgtEl>
                                          <p:spTgt spid="476163">
                                            <p:txEl>
                                              <p:pRg st="6" end="6"/>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76163">
                                            <p:txEl>
                                              <p:pRg st="7" end="7"/>
                                            </p:txEl>
                                          </p:spTgt>
                                        </p:tgtEl>
                                        <p:attrNameLst>
                                          <p:attrName>style.visibility</p:attrName>
                                        </p:attrNameLst>
                                      </p:cBhvr>
                                      <p:to>
                                        <p:strVal val="visible"/>
                                      </p:to>
                                    </p:set>
                                    <p:animEffect transition="in" filter="wipe(down)">
                                      <p:cBhvr>
                                        <p:cTn id="18" dur="500"/>
                                        <p:tgtEl>
                                          <p:spTgt spid="47616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62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left)">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7C567FA4-47AA-4AC8-B6E0-9EA5225C194A}"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621572" name="Text Box 4"/>
          <p:cNvSpPr txBox="1">
            <a:spLocks noChangeArrowheads="1"/>
          </p:cNvSpPr>
          <p:nvPr/>
        </p:nvSpPr>
        <p:spPr bwMode="auto">
          <a:xfrm>
            <a:off x="285750" y="1428750"/>
            <a:ext cx="853440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lnSpc>
                <a:spcPct val="120000"/>
              </a:lnSpc>
              <a:spcBef>
                <a:spcPct val="0"/>
              </a:spcBef>
              <a:spcAft>
                <a:spcPct val="20000"/>
              </a:spcAft>
              <a:buClrTx/>
              <a:buSzTx/>
              <a:buFontTx/>
              <a:buNone/>
            </a:pPr>
            <a:r>
              <a:rPr lang="zh-CN" altLang="en-US" sz="2800" dirty="0">
                <a:solidFill>
                  <a:srgbClr val="FF0000"/>
                </a:solidFill>
                <a:latin typeface="华文细黑" panose="02010600040101010101" pitchFamily="2" charset="-122"/>
              </a:rPr>
              <a:t>确定的自顶向下分析</a:t>
            </a:r>
            <a:endParaRPr lang="en-US" altLang="zh-CN" sz="2800" dirty="0">
              <a:solidFill>
                <a:srgbClr val="FF0000"/>
              </a:solidFill>
              <a:latin typeface="华文细黑" panose="02010600040101010101" pitchFamily="2" charset="-122"/>
            </a:endParaRPr>
          </a:p>
          <a:p>
            <a:pPr marL="0" indent="0" eaLnBrk="1" hangingPunct="1">
              <a:lnSpc>
                <a:spcPct val="120000"/>
              </a:lnSpc>
              <a:spcBef>
                <a:spcPct val="0"/>
              </a:spcBef>
              <a:spcAft>
                <a:spcPct val="20000"/>
              </a:spcAft>
              <a:buClrTx/>
              <a:buSzTx/>
              <a:buFontTx/>
              <a:buNone/>
            </a:pPr>
            <a:r>
              <a:rPr lang="zh-CN" altLang="en-US" sz="2800" dirty="0">
                <a:solidFill>
                  <a:srgbClr val="000066"/>
                </a:solidFill>
                <a:latin typeface="华文细黑" panose="02010600040101010101" pitchFamily="2" charset="-122"/>
              </a:rPr>
              <a:t>        </a:t>
            </a:r>
            <a:r>
              <a:rPr lang="zh-CN" altLang="en-US" sz="2800" dirty="0">
                <a:latin typeface="华文细黑" panose="02010600040101010101" pitchFamily="2" charset="-122"/>
              </a:rPr>
              <a:t>确定的自顶向下分析方法对文法要求比较严格，   必须无二义性、且消除左递归和回溯。</a:t>
            </a:r>
            <a:endParaRPr lang="en-US" altLang="zh-CN" sz="2800" dirty="0">
              <a:latin typeface="华文细黑" panose="02010600040101010101" pitchFamily="2" charset="-122"/>
            </a:endParaRPr>
          </a:p>
          <a:p>
            <a:pPr eaLnBrk="1" hangingPunct="1">
              <a:lnSpc>
                <a:spcPct val="120000"/>
              </a:lnSpc>
              <a:spcBef>
                <a:spcPct val="0"/>
              </a:spcBef>
              <a:spcAft>
                <a:spcPct val="20000"/>
              </a:spcAft>
              <a:buClrTx/>
              <a:buSzTx/>
              <a:buFontTx/>
              <a:buNone/>
            </a:pPr>
            <a:r>
              <a:rPr lang="en-US" altLang="zh-CN" sz="2800" dirty="0">
                <a:latin typeface="华文细黑" panose="02010600040101010101" pitchFamily="2" charset="-122"/>
              </a:rPr>
              <a:t>        </a:t>
            </a:r>
            <a:r>
              <a:rPr lang="zh-CN" altLang="en-US" sz="2800" dirty="0">
                <a:latin typeface="华文细黑" panose="02010600040101010101" pitchFamily="2" charset="-122"/>
              </a:rPr>
              <a:t>典型的方法是</a:t>
            </a:r>
            <a:r>
              <a:rPr lang="zh-CN" altLang="en-US" sz="2800" dirty="0">
                <a:solidFill>
                  <a:srgbClr val="003399"/>
                </a:solidFill>
                <a:latin typeface="华文细黑" panose="02010600040101010101" pitchFamily="2" charset="-122"/>
              </a:rPr>
              <a:t>递归下降分析方法</a:t>
            </a:r>
            <a:r>
              <a:rPr lang="zh-CN" altLang="en-US" sz="2800" dirty="0">
                <a:latin typeface="华文细黑" panose="02010600040101010101" pitchFamily="2" charset="-122"/>
              </a:rPr>
              <a:t>和</a:t>
            </a:r>
            <a:r>
              <a:rPr lang="en-US" altLang="zh-CN" sz="2800" dirty="0">
                <a:solidFill>
                  <a:srgbClr val="003399"/>
                </a:solidFill>
                <a:latin typeface="华文细黑" panose="02010600040101010101" pitchFamily="2" charset="-122"/>
              </a:rPr>
              <a:t>LL</a:t>
            </a:r>
            <a:r>
              <a:rPr lang="zh-CN" altLang="en-US" sz="2800" dirty="0">
                <a:solidFill>
                  <a:srgbClr val="003399"/>
                </a:solidFill>
                <a:latin typeface="华文细黑" panose="02010600040101010101" pitchFamily="2" charset="-122"/>
              </a:rPr>
              <a:t>分析方法</a:t>
            </a:r>
            <a:r>
              <a:rPr lang="zh-CN" altLang="en-US" sz="2800" dirty="0">
                <a:latin typeface="华文细黑" panose="02010600040101010101" pitchFamily="2" charset="-122"/>
              </a:rPr>
              <a:t>。</a:t>
            </a:r>
            <a:endParaRPr lang="zh-CN" altLang="en-US" sz="2800" dirty="0">
              <a:latin typeface="华文细黑" panose="02010600040101010101" pitchFamily="2" charset="-122"/>
            </a:endParaRPr>
          </a:p>
          <a:p>
            <a:pPr eaLnBrk="1" hangingPunct="1">
              <a:lnSpc>
                <a:spcPct val="120000"/>
              </a:lnSpc>
              <a:spcBef>
                <a:spcPct val="0"/>
              </a:spcBef>
              <a:spcAft>
                <a:spcPct val="20000"/>
              </a:spcAft>
              <a:buClrTx/>
              <a:buSzTx/>
              <a:buFontTx/>
              <a:buNone/>
            </a:pPr>
            <a:r>
              <a:rPr lang="zh-CN" altLang="en-US" sz="2800" dirty="0">
                <a:latin typeface="华文细黑" panose="02010600040101010101" pitchFamily="2" charset="-122"/>
              </a:rPr>
              <a:t>        递归下降分析方法便于手工构造语法分析器。</a:t>
            </a:r>
            <a:endParaRPr lang="en-US" altLang="zh-CN" sz="2800" dirty="0">
              <a:latin typeface="华文细黑" panose="02010600040101010101" pitchFamily="2" charset="-122"/>
            </a:endParaRPr>
          </a:p>
          <a:p>
            <a:pPr marL="0" indent="0" eaLnBrk="1" hangingPunct="1">
              <a:lnSpc>
                <a:spcPct val="120000"/>
              </a:lnSpc>
              <a:spcBef>
                <a:spcPct val="0"/>
              </a:spcBef>
              <a:spcAft>
                <a:spcPct val="20000"/>
              </a:spcAft>
              <a:buClrTx/>
              <a:buSzTx/>
              <a:buFontTx/>
              <a:buNone/>
            </a:pPr>
            <a:r>
              <a:rPr lang="en-US" altLang="zh-CN" sz="2800" dirty="0">
                <a:solidFill>
                  <a:srgbClr val="000066"/>
                </a:solidFill>
                <a:latin typeface="华文细黑" panose="02010600040101010101" pitchFamily="2" charset="-122"/>
              </a:rPr>
              <a:t>        LL</a:t>
            </a:r>
            <a:r>
              <a:rPr lang="zh-CN" altLang="en-US" sz="2800" dirty="0">
                <a:solidFill>
                  <a:srgbClr val="000066"/>
                </a:solidFill>
                <a:latin typeface="华文细黑" panose="02010600040101010101" pitchFamily="2" charset="-122"/>
              </a:rPr>
              <a:t>分析</a:t>
            </a:r>
            <a:r>
              <a:rPr lang="zh-CN" altLang="en-US" sz="2800" dirty="0">
                <a:latin typeface="华文细黑" panose="02010600040101010101" pitchFamily="2" charset="-122"/>
              </a:rPr>
              <a:t>法便于用语法分析器的自动构造工具，自动构造语法分析器。</a:t>
            </a:r>
            <a:endParaRPr lang="zh-CN" altLang="en-US" sz="2800" dirty="0">
              <a:latin typeface="华文细黑" panose="02010600040101010101" pitchFamily="2" charset="-122"/>
            </a:endParaRPr>
          </a:p>
          <a:p>
            <a:pPr eaLnBrk="1" hangingPunct="1">
              <a:spcBef>
                <a:spcPct val="0"/>
              </a:spcBef>
              <a:buClrTx/>
              <a:buSzTx/>
              <a:buFontTx/>
              <a:buNone/>
            </a:pPr>
            <a:endParaRPr lang="zh-CN" altLang="en-US" sz="2400" dirty="0">
              <a:solidFill>
                <a:schemeClr val="accent2"/>
              </a:solidFill>
              <a:latin typeface="华文细黑" panose="02010600040101010101" pitchFamily="2" charset="-122"/>
            </a:endParaRPr>
          </a:p>
        </p:txBody>
      </p:sp>
      <p:sp>
        <p:nvSpPr>
          <p:cNvPr id="12292" name="Rectangle 6"/>
          <p:cNvSpPr>
            <a:spLocks noGrp="1" noChangeArrowheads="1"/>
          </p:cNvSpPr>
          <p:nvPr>
            <p:ph type="title"/>
          </p:nvPr>
        </p:nvSpPr>
        <p:spPr>
          <a:xfrm>
            <a:off x="684213" y="333375"/>
            <a:ext cx="7632700" cy="647700"/>
          </a:xfrm>
        </p:spPr>
        <p:txBody>
          <a:bodyPr/>
          <a:lstStyle/>
          <a:p>
            <a:pPr eaLnBrk="1" hangingPunct="1"/>
            <a:r>
              <a:rPr kumimoji="1" lang="en-US" altLang="zh-CN" sz="3600" b="1"/>
              <a:t>5.1  </a:t>
            </a:r>
            <a:r>
              <a:rPr kumimoji="1" lang="zh-CN" altLang="en-US" sz="3600" b="1"/>
              <a:t>语法分析概述</a:t>
            </a:r>
            <a:endParaRPr kumimoji="1" lang="zh-CN" altLang="en-US" sz="3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157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157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157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011F9CA0-FDA4-4138-A71E-21126C3E7250}"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70659" name="Text Box 2"/>
          <p:cNvSpPr txBox="1">
            <a:spLocks noChangeArrowheads="1"/>
          </p:cNvSpPr>
          <p:nvPr/>
        </p:nvSpPr>
        <p:spPr bwMode="auto">
          <a:xfrm>
            <a:off x="287338" y="433388"/>
            <a:ext cx="8893175" cy="367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2"/>
                </a:solidFill>
                <a:latin typeface="楷体_GB2312" pitchFamily="49" charset="-122"/>
                <a:ea typeface="楷体_GB2312" pitchFamily="49" charset="-122"/>
              </a:defRPr>
            </a:lvl1pPr>
            <a:lvl2pPr>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eaLnBrk="1" hangingPunct="1">
              <a:lnSpc>
                <a:spcPct val="130000"/>
              </a:lnSpc>
              <a:spcBef>
                <a:spcPct val="20000"/>
              </a:spcBef>
              <a:buClr>
                <a:schemeClr val="accent1"/>
              </a:buClr>
              <a:buSzPct val="65000"/>
            </a:pPr>
            <a:r>
              <a:rPr lang="en-US" altLang="zh-CN" sz="2400"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3. </a:t>
            </a:r>
            <a:r>
              <a:rPr lang="zh-CN" altLang="en-US" sz="2400"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角替换</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endPar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a:lnSpc>
                <a:spcPct val="130000"/>
              </a:lnSpc>
              <a:spcBef>
                <a:spcPct val="20000"/>
              </a:spcBef>
              <a:buClr>
                <a:schemeClr val="accent1"/>
              </a:buClr>
              <a:buSzPct val="65000"/>
            </a:pPr>
            <a:r>
              <a:rPr kumimoji="0"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角：一规则右部的最左出现，称为规则的角。如： </a:t>
            </a:r>
            <a:r>
              <a:rPr lang="en-US" altLang="zh-CN" sz="24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S</a:t>
            </a:r>
            <a:r>
              <a:rPr lang="en-US" altLang="zh-CN" sz="24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lang="en-US" altLang="zh-CN" sz="24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cS|Ac</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endParaRPr kumimoji="0"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a:lnSpc>
                <a:spcPct val="130000"/>
              </a:lnSpc>
              <a:spcBef>
                <a:spcPct val="20000"/>
              </a:spcBef>
              <a:buClr>
                <a:schemeClr val="accent1"/>
              </a:buClr>
              <a:buSzPct val="65000"/>
            </a:pPr>
            <a:r>
              <a:rPr kumimoji="0" lang="zh-CN" altLang="en-US" sz="2400" dirty="0">
                <a:solidFill>
                  <a:srgbClr val="003399"/>
                </a:solidFill>
                <a:latin typeface="Times New Roman" panose="02020603050405020304" pitchFamily="18" charset="0"/>
                <a:ea typeface="华文细黑" panose="02010600040101010101" pitchFamily="2" charset="-122"/>
                <a:cs typeface="Times New Roman" panose="02020603050405020304" pitchFamily="18" charset="0"/>
              </a:rPr>
              <a:t>角替换</a:t>
            </a:r>
            <a:r>
              <a:rPr kumimoji="0"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：对一规则的非终极符的角，用其规则右部去替换它。 </a:t>
            </a:r>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lvl="1" eaLnBrk="1" hangingPunct="1">
              <a:lnSpc>
                <a:spcPct val="130000"/>
              </a:lnSpc>
              <a:spcBef>
                <a:spcPct val="50000"/>
              </a:spcBef>
              <a:buClr>
                <a:schemeClr val="accent1"/>
              </a:buClr>
              <a:buSzPct val="65000"/>
              <a:buFont typeface="Wingdings" panose="05000000000000000000" pitchFamily="2" charset="2"/>
              <a:buChar char="n"/>
            </a:pP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非终极符角的出现意味着左公共因子可能是隐式的。</a:t>
            </a:r>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lvl="1" eaLnBrk="1" hangingPunct="1">
              <a:lnSpc>
                <a:spcPct val="130000"/>
              </a:lnSpc>
              <a:spcBef>
                <a:spcPct val="50000"/>
              </a:spcBef>
              <a:buClr>
                <a:schemeClr val="accent1"/>
              </a:buClr>
              <a:buSzPct val="65000"/>
              <a:buFont typeface="Wingdings" panose="05000000000000000000" pitchFamily="2" charset="2"/>
              <a:buChar char="n"/>
            </a:pP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消除隐式左公共因子可采用角替换。</a:t>
            </a:r>
            <a:endPar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lvl="1" eaLnBrk="1" hangingPunct="1">
              <a:lnSpc>
                <a:spcPct val="130000"/>
              </a:lnSpc>
              <a:spcBef>
                <a:spcPct val="50000"/>
              </a:spcBef>
              <a:buClr>
                <a:schemeClr val="accent1"/>
              </a:buClr>
              <a:buSzPct val="65000"/>
              <a:buFont typeface="Wingdings" panose="05000000000000000000" pitchFamily="2" charset="2"/>
              <a:buChar char="n"/>
            </a:pP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角替换与提取左公共因子往往同时进行。    </a:t>
            </a:r>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92900" name="Text Box 4"/>
          <p:cNvSpPr txBox="1">
            <a:spLocks noChangeArrowheads="1"/>
          </p:cNvSpPr>
          <p:nvPr/>
        </p:nvSpPr>
        <p:spPr bwMode="auto">
          <a:xfrm>
            <a:off x="323850" y="4429125"/>
            <a:ext cx="88201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2"/>
                </a:solidFill>
                <a:latin typeface="楷体_GB2312" pitchFamily="49" charset="-122"/>
                <a:ea typeface="楷体_GB2312" pitchFamily="49" charset="-122"/>
              </a:defRPr>
            </a:lvl1pPr>
            <a:lvl2pPr marL="742950" indent="-285750">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a:spcBef>
                <a:spcPct val="50000"/>
              </a:spcBef>
              <a:buClr>
                <a:schemeClr val="accent1"/>
              </a:buClr>
              <a:buSzPct val="65000"/>
              <a:buFont typeface="Wingdings" panose="05000000000000000000" pitchFamily="2" charset="2"/>
              <a:buNone/>
            </a:pPr>
            <a:r>
              <a:rPr lang="zh-CN" altLang="en-US" sz="2400" dirty="0">
                <a:solidFill>
                  <a:schemeClr val="tx1"/>
                </a:solidFill>
                <a:latin typeface="华文细黑" panose="02010600040101010101" pitchFamily="2" charset="-122"/>
                <a:ea typeface="华文细黑" panose="02010600040101010101" pitchFamily="2" charset="-122"/>
              </a:rPr>
              <a:t>角替换是一种辅助手段</a:t>
            </a:r>
            <a:r>
              <a:rPr lang="en-US" altLang="zh-CN" sz="2400" dirty="0">
                <a:solidFill>
                  <a:schemeClr val="tx1"/>
                </a:solidFill>
                <a:latin typeface="华文细黑" panose="02010600040101010101" pitchFamily="2" charset="-122"/>
                <a:ea typeface="华文细黑" panose="02010600040101010101" pitchFamily="2" charset="-122"/>
              </a:rPr>
              <a:t>,</a:t>
            </a:r>
            <a:r>
              <a:rPr lang="zh-CN" altLang="en-US" sz="2400" dirty="0">
                <a:solidFill>
                  <a:schemeClr val="tx1"/>
                </a:solidFill>
                <a:latin typeface="华文细黑" panose="02010600040101010101" pitchFamily="2" charset="-122"/>
                <a:ea typeface="华文细黑" panose="02010600040101010101" pitchFamily="2" charset="-122"/>
              </a:rPr>
              <a:t>用于发现隐含的左递归、左公共因子。</a:t>
            </a:r>
            <a:endParaRPr lang="en-US" altLang="zh-CN" sz="2400" dirty="0">
              <a:solidFill>
                <a:schemeClr val="tx1"/>
              </a:solidFill>
              <a:latin typeface="华文细黑" panose="02010600040101010101" pitchFamily="2" charset="-122"/>
              <a:ea typeface="华文细黑" panose="02010600040101010101" pitchFamily="2" charset="-122"/>
            </a:endParaRPr>
          </a:p>
          <a:p>
            <a:pPr>
              <a:spcBef>
                <a:spcPct val="50000"/>
              </a:spcBef>
              <a:buClr>
                <a:schemeClr val="accent1"/>
              </a:buClr>
              <a:buSzPct val="65000"/>
              <a:buFont typeface="Wingdings" panose="05000000000000000000" pitchFamily="2" charset="2"/>
              <a:buNone/>
            </a:pPr>
            <a:r>
              <a:rPr lang="zh-CN" altLang="en-US" sz="2400" dirty="0">
                <a:solidFill>
                  <a:srgbClr val="C00000"/>
                </a:solidFill>
                <a:latin typeface="华文细黑" panose="02010600040101010101" pitchFamily="2" charset="-122"/>
                <a:ea typeface="华文细黑" panose="02010600040101010101" pitchFamily="2" charset="-122"/>
              </a:rPr>
              <a:t>角替换本身不改变文法的</a:t>
            </a:r>
            <a:r>
              <a:rPr lang="en-US" altLang="zh-CN" sz="2400" dirty="0">
                <a:solidFill>
                  <a:srgbClr val="C00000"/>
                </a:solidFill>
                <a:latin typeface="华文细黑" panose="02010600040101010101" pitchFamily="2" charset="-122"/>
                <a:ea typeface="华文细黑" panose="02010600040101010101" pitchFamily="2" charset="-122"/>
              </a:rPr>
              <a:t>LL(1)</a:t>
            </a:r>
            <a:r>
              <a:rPr lang="zh-CN" altLang="en-US" sz="2400" dirty="0">
                <a:solidFill>
                  <a:srgbClr val="C00000"/>
                </a:solidFill>
                <a:latin typeface="华文细黑" panose="02010600040101010101" pitchFamily="2" charset="-122"/>
                <a:ea typeface="华文细黑" panose="02010600040101010101" pitchFamily="2" charset="-122"/>
              </a:rPr>
              <a:t>性质。</a:t>
            </a:r>
            <a:endParaRPr lang="zh-CN" altLang="en-US" sz="2400" dirty="0">
              <a:solidFill>
                <a:srgbClr val="C00000"/>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659"/>
                                        </p:tgtEl>
                                        <p:attrNameLst>
                                          <p:attrName>style.visibility</p:attrName>
                                        </p:attrNameLst>
                                      </p:cBhvr>
                                      <p:to>
                                        <p:strVal val="visible"/>
                                      </p:to>
                                    </p:set>
                                    <p:animEffect transition="in" filter="fade">
                                      <p:cBhvr>
                                        <p:cTn id="7" dur="500"/>
                                        <p:tgtEl>
                                          <p:spTgt spid="706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2900"/>
                                        </p:tgtEl>
                                        <p:attrNameLst>
                                          <p:attrName>style.visibility</p:attrName>
                                        </p:attrNameLst>
                                      </p:cBhvr>
                                      <p:to>
                                        <p:strVal val="visible"/>
                                      </p:to>
                                    </p:set>
                                    <p:animEffect transition="in" filter="wipe(left)">
                                      <p:cBhvr>
                                        <p:cTn id="12" dur="500"/>
                                        <p:tgtEl>
                                          <p:spTgt spid="592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p:bldP spid="59290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FC583005-606E-4ADE-8410-49A7F0DF932F}"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575490" name="Text Box 2"/>
          <p:cNvSpPr txBox="1">
            <a:spLocks noChangeArrowheads="1"/>
          </p:cNvSpPr>
          <p:nvPr/>
        </p:nvSpPr>
        <p:spPr bwMode="auto">
          <a:xfrm>
            <a:off x="323850" y="260350"/>
            <a:ext cx="8820150" cy="581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2"/>
                </a:solidFill>
                <a:latin typeface="楷体_GB2312" pitchFamily="49" charset="-122"/>
                <a:ea typeface="楷体_GB2312" pitchFamily="49" charset="-122"/>
              </a:defRPr>
            </a:lvl1pPr>
            <a:lvl2pPr marL="742950" indent="-285750">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eaLnBrk="1" hangingPunct="1">
              <a:spcBef>
                <a:spcPct val="20000"/>
              </a:spcBef>
              <a:buClr>
                <a:schemeClr val="accent1"/>
              </a:buClr>
              <a:buSzPct val="65000"/>
            </a:pPr>
            <a:r>
              <a:rPr lang="en-US" altLang="zh-CN" sz="2400"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3. </a:t>
            </a:r>
            <a:r>
              <a:rPr lang="zh-CN" altLang="en-US" sz="2400" dirty="0">
                <a:solidFill>
                  <a:srgbClr val="FF3300"/>
                </a:solidFill>
                <a:latin typeface="Times New Roman" panose="02020603050405020304" pitchFamily="18" charset="0"/>
                <a:ea typeface="华文细黑" panose="02010600040101010101" pitchFamily="2" charset="-122"/>
                <a:cs typeface="Times New Roman" panose="02020603050405020304" pitchFamily="18" charset="0"/>
              </a:rPr>
              <a:t>角替换</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marL="342900" indent="-342900" eaLnBrk="1" hangingPunct="1">
              <a:lnSpc>
                <a:spcPct val="120000"/>
              </a:lnSpc>
              <a:buClr>
                <a:schemeClr val="accent1"/>
              </a:buClr>
              <a:buSzPct val="65000"/>
              <a:buFont typeface="Wingdings" panose="05000000000000000000" pitchFamily="2" charset="2"/>
              <a:buChar char="n"/>
            </a:pP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例</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下列文法是否为</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LL(1)</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文法？</a:t>
            </a:r>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20000"/>
              </a:lnSpc>
              <a:buClr>
                <a:schemeClr val="accent1"/>
              </a:buClr>
              <a:buSzPct val="65000"/>
            </a:pP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文法</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G[S]</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t>
            </a:r>
            <a:r>
              <a:rPr lang="en-US" altLang="zh-CN" sz="24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S</a:t>
            </a:r>
            <a:r>
              <a:rPr lang="en-US" altLang="zh-CN" sz="24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lang="en-US" altLang="zh-CN" sz="24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cS|Ac</a:t>
            </a:r>
            <a:endPar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20000"/>
              </a:lnSpc>
              <a:buClr>
                <a:schemeClr val="accent1"/>
              </a:buClr>
              <a:buSzPct val="65000"/>
            </a:pP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r>
              <a:rPr lang="en-US" altLang="zh-CN" sz="24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a:t>
            </a:r>
            <a:r>
              <a:rPr lang="en-US" altLang="zh-CN" sz="24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lang="en-US" altLang="zh-CN" sz="24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aS|b</a:t>
            </a:r>
            <a:endPar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20000"/>
              </a:lnSpc>
              <a:buClr>
                <a:schemeClr val="accent1"/>
              </a:buClr>
              <a:buSzPct val="65000"/>
            </a:pPr>
            <a:r>
              <a:rPr lang="zh-CN" altLang="en-US"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解：产生式</a:t>
            </a:r>
            <a:r>
              <a:rPr lang="en-US" altLang="zh-CN" sz="22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S</a:t>
            </a:r>
            <a:r>
              <a:rPr lang="en-US" altLang="zh-CN" sz="22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lang="en-US" altLang="zh-CN" sz="22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Ac</a:t>
            </a:r>
            <a:r>
              <a:rPr lang="en-US" altLang="zh-CN"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r>
              <a:rPr lang="zh-CN" altLang="en-US"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中含有角</a:t>
            </a:r>
            <a:r>
              <a:rPr lang="en-US" altLang="zh-CN"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a:t>
            </a:r>
            <a:r>
              <a:rPr lang="zh-CN" altLang="en-US"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，角替换为：</a:t>
            </a:r>
            <a:r>
              <a:rPr lang="en-US" altLang="zh-CN" sz="22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S</a:t>
            </a:r>
            <a:r>
              <a:rPr lang="en-US" altLang="zh-CN" sz="22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lang="en-US" altLang="zh-CN" sz="22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aSc|bc</a:t>
            </a:r>
            <a:endParaRPr lang="en-US" altLang="zh-CN"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lnSpc>
                <a:spcPct val="120000"/>
              </a:lnSpc>
              <a:buClr>
                <a:schemeClr val="accent1"/>
              </a:buClr>
              <a:buSzPct val="65000"/>
            </a:pPr>
            <a:r>
              <a:rPr lang="zh-CN" altLang="en-US"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由于</a:t>
            </a:r>
            <a:r>
              <a:rPr lang="en-US" altLang="zh-CN"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G</a:t>
            </a:r>
            <a:r>
              <a:rPr lang="en-US" altLang="zh-CN"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[S]</a:t>
            </a:r>
            <a:r>
              <a:rPr lang="zh-CN" altLang="en-US"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中非终极符</a:t>
            </a:r>
            <a:r>
              <a:rPr lang="en-US" altLang="zh-CN"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a:t>
            </a:r>
            <a:r>
              <a:rPr lang="zh-CN" altLang="en-US"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变成不可达符号，</a:t>
            </a:r>
            <a:r>
              <a:rPr lang="en-US" altLang="zh-CN" sz="22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a:t>
            </a:r>
            <a:r>
              <a:rPr lang="en-US" altLang="zh-CN" sz="22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lang="en-US" altLang="zh-CN" sz="22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aS|b</a:t>
            </a:r>
            <a:r>
              <a:rPr lang="zh-CN" altLang="en-US"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应予以删除。</a:t>
            </a:r>
            <a:endParaRPr lang="zh-CN" altLang="en-US"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a:lnSpc>
                <a:spcPct val="120000"/>
              </a:lnSpc>
              <a:buClr>
                <a:schemeClr val="accent1"/>
              </a:buClr>
              <a:buSzPct val="65000"/>
            </a:pPr>
            <a:r>
              <a:rPr lang="zh-CN" altLang="en-US"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改造后的文法</a:t>
            </a:r>
            <a:r>
              <a:rPr lang="en-US" altLang="zh-CN"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G</a:t>
            </a:r>
            <a:r>
              <a:rPr lang="en-US" altLang="zh-CN"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[S]</a:t>
            </a:r>
            <a:r>
              <a:rPr lang="en-US" altLang="zh-CN"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endParaRPr lang="en-US" altLang="zh-CN"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a:lnSpc>
                <a:spcPct val="120000"/>
              </a:lnSpc>
              <a:buClr>
                <a:schemeClr val="accent1"/>
              </a:buClr>
              <a:buSzPct val="65000"/>
            </a:pPr>
            <a:r>
              <a:rPr lang="en-US" altLang="zh-CN"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r>
              <a:rPr lang="en-US" altLang="zh-CN" sz="22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S</a:t>
            </a:r>
            <a:r>
              <a:rPr lang="en-US" altLang="zh-CN" sz="22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lang="en-US" altLang="zh-CN" sz="22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cS|aSc|bc</a:t>
            </a:r>
            <a:endParaRPr lang="en-US" altLang="zh-CN"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a:lnSpc>
                <a:spcPct val="120000"/>
              </a:lnSpc>
              <a:buClr>
                <a:schemeClr val="accent1"/>
              </a:buClr>
              <a:buSzPct val="65000"/>
            </a:pPr>
            <a:r>
              <a:rPr lang="en-US" altLang="zh-CN"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Select(</a:t>
            </a:r>
            <a:r>
              <a:rPr lang="en-US" altLang="zh-CN" sz="22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S</a:t>
            </a:r>
            <a:r>
              <a:rPr lang="en-US" altLang="zh-CN" sz="22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lang="en-US" altLang="zh-CN" sz="22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cS</a:t>
            </a:r>
            <a:r>
              <a:rPr lang="en-US" altLang="zh-CN"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)={c}</a:t>
            </a:r>
            <a:endParaRPr lang="en-US" altLang="zh-CN"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a:lnSpc>
                <a:spcPct val="120000"/>
              </a:lnSpc>
              <a:buClr>
                <a:schemeClr val="accent1"/>
              </a:buClr>
              <a:buSzPct val="65000"/>
            </a:pPr>
            <a:r>
              <a:rPr lang="en-US" altLang="zh-CN"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Select(</a:t>
            </a:r>
            <a:r>
              <a:rPr lang="en-US" altLang="zh-CN" sz="22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S</a:t>
            </a:r>
            <a:r>
              <a:rPr lang="en-US" altLang="zh-CN" sz="22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lang="en-US" altLang="zh-CN" sz="22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aSc</a:t>
            </a:r>
            <a:r>
              <a:rPr lang="en-US" altLang="zh-CN"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a:t>
            </a:r>
            <a:endParaRPr lang="en-US" altLang="zh-CN"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a:lnSpc>
                <a:spcPct val="120000"/>
              </a:lnSpc>
              <a:buClr>
                <a:schemeClr val="accent1"/>
              </a:buClr>
              <a:buSzPct val="65000"/>
            </a:pPr>
            <a:r>
              <a:rPr lang="en-US" altLang="zh-CN"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Select(</a:t>
            </a:r>
            <a:r>
              <a:rPr lang="en-US" altLang="zh-CN" sz="22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S</a:t>
            </a:r>
            <a:r>
              <a:rPr lang="en-US" altLang="zh-CN" sz="22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lang="en-US" altLang="zh-CN" sz="22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bc</a:t>
            </a:r>
            <a:r>
              <a:rPr lang="en-US" altLang="zh-CN"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)={b}</a:t>
            </a:r>
            <a:endParaRPr lang="en-US" altLang="zh-CN"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a:lnSpc>
                <a:spcPct val="120000"/>
              </a:lnSpc>
              <a:buClr>
                <a:schemeClr val="accent1"/>
              </a:buClr>
              <a:buSzPct val="65000"/>
            </a:pPr>
            <a:r>
              <a:rPr lang="zh-CN" altLang="en-US" sz="8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endParaRPr lang="en-US" altLang="zh-CN" sz="8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a:lnSpc>
                <a:spcPct val="120000"/>
              </a:lnSpc>
              <a:buClr>
                <a:schemeClr val="accent1"/>
              </a:buClr>
              <a:buSzPct val="65000"/>
            </a:pPr>
            <a:r>
              <a:rPr lang="en-US" altLang="zh-CN"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r>
              <a:rPr lang="zh-CN" altLang="en-US"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显然</a:t>
            </a:r>
            <a:r>
              <a:rPr lang="en-US" altLang="zh-CN"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r>
              <a:rPr lang="zh-CN" altLang="en-US"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具有相同左部的产生式的</a:t>
            </a:r>
            <a:r>
              <a:rPr lang="en-US" altLang="zh-CN"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Select</a:t>
            </a:r>
            <a:r>
              <a:rPr lang="zh-CN" altLang="en-US"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集两两相交为空，</a:t>
            </a:r>
            <a:endParaRPr lang="zh-CN" altLang="en-US"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a:lnSpc>
                <a:spcPct val="120000"/>
              </a:lnSpc>
              <a:buClr>
                <a:schemeClr val="accent1"/>
              </a:buClr>
              <a:buSzPct val="65000"/>
            </a:pPr>
            <a:r>
              <a:rPr lang="zh-CN" altLang="en-US"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故为</a:t>
            </a:r>
            <a:r>
              <a:rPr lang="en-US" altLang="zh-CN"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LL(1)</a:t>
            </a:r>
            <a:r>
              <a:rPr lang="zh-CN" altLang="en-US" sz="22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文法。</a:t>
            </a:r>
            <a:endPar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5490">
                                            <p:txEl>
                                              <p:pRg st="4" end="4"/>
                                            </p:txEl>
                                          </p:spTgt>
                                        </p:tgtEl>
                                        <p:attrNameLst>
                                          <p:attrName>style.visibility</p:attrName>
                                        </p:attrNameLst>
                                      </p:cBhvr>
                                      <p:to>
                                        <p:strVal val="visible"/>
                                      </p:to>
                                    </p:set>
                                    <p:animEffect transition="in" filter="wipe(left)">
                                      <p:cBhvr>
                                        <p:cTn id="7" dur="500"/>
                                        <p:tgtEl>
                                          <p:spTgt spid="575490">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5490">
                                            <p:txEl>
                                              <p:pRg st="5" end="5"/>
                                            </p:txEl>
                                          </p:spTgt>
                                        </p:tgtEl>
                                        <p:attrNameLst>
                                          <p:attrName>style.visibility</p:attrName>
                                        </p:attrNameLst>
                                      </p:cBhvr>
                                      <p:to>
                                        <p:strVal val="visible"/>
                                      </p:to>
                                    </p:set>
                                    <p:animEffect transition="in" filter="wipe(left)">
                                      <p:cBhvr>
                                        <p:cTn id="12" dur="500"/>
                                        <p:tgtEl>
                                          <p:spTgt spid="575490">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75490">
                                            <p:txEl>
                                              <p:pRg st="6" end="6"/>
                                            </p:txEl>
                                          </p:spTgt>
                                        </p:tgtEl>
                                        <p:attrNameLst>
                                          <p:attrName>style.visibility</p:attrName>
                                        </p:attrNameLst>
                                      </p:cBhvr>
                                      <p:to>
                                        <p:strVal val="visible"/>
                                      </p:to>
                                    </p:set>
                                    <p:animEffect transition="in" filter="wipe(left)">
                                      <p:cBhvr>
                                        <p:cTn id="17" dur="500"/>
                                        <p:tgtEl>
                                          <p:spTgt spid="575490">
                                            <p:txEl>
                                              <p:pRg st="6" end="6"/>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75490">
                                            <p:txEl>
                                              <p:pRg st="7" end="7"/>
                                            </p:txEl>
                                          </p:spTgt>
                                        </p:tgtEl>
                                        <p:attrNameLst>
                                          <p:attrName>style.visibility</p:attrName>
                                        </p:attrNameLst>
                                      </p:cBhvr>
                                      <p:to>
                                        <p:strVal val="visible"/>
                                      </p:to>
                                    </p:set>
                                    <p:animEffect transition="in" filter="wipe(left)">
                                      <p:cBhvr>
                                        <p:cTn id="21" dur="500"/>
                                        <p:tgtEl>
                                          <p:spTgt spid="575490">
                                            <p:txEl>
                                              <p:pRg st="7" end="7"/>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575490">
                                            <p:txEl>
                                              <p:pRg st="8" end="8"/>
                                            </p:txEl>
                                          </p:spTgt>
                                        </p:tgtEl>
                                        <p:attrNameLst>
                                          <p:attrName>style.visibility</p:attrName>
                                        </p:attrNameLst>
                                      </p:cBhvr>
                                      <p:to>
                                        <p:strVal val="visible"/>
                                      </p:to>
                                    </p:set>
                                    <p:animEffect transition="in" filter="wipe(left)">
                                      <p:cBhvr>
                                        <p:cTn id="25" dur="500"/>
                                        <p:tgtEl>
                                          <p:spTgt spid="575490">
                                            <p:txEl>
                                              <p:pRg st="8" end="8"/>
                                            </p:txEl>
                                          </p:spTgt>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575490">
                                            <p:txEl>
                                              <p:pRg st="9" end="9"/>
                                            </p:txEl>
                                          </p:spTgt>
                                        </p:tgtEl>
                                        <p:attrNameLst>
                                          <p:attrName>style.visibility</p:attrName>
                                        </p:attrNameLst>
                                      </p:cBhvr>
                                      <p:to>
                                        <p:strVal val="visible"/>
                                      </p:to>
                                    </p:set>
                                    <p:animEffect transition="in" filter="wipe(left)">
                                      <p:cBhvr>
                                        <p:cTn id="29" dur="500"/>
                                        <p:tgtEl>
                                          <p:spTgt spid="575490">
                                            <p:txEl>
                                              <p:pRg st="9" end="9"/>
                                            </p:txEl>
                                          </p:spTgt>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575490">
                                            <p:txEl>
                                              <p:pRg st="10" end="10"/>
                                            </p:txEl>
                                          </p:spTgt>
                                        </p:tgtEl>
                                        <p:attrNameLst>
                                          <p:attrName>style.visibility</p:attrName>
                                        </p:attrNameLst>
                                      </p:cBhvr>
                                      <p:to>
                                        <p:strVal val="visible"/>
                                      </p:to>
                                    </p:set>
                                    <p:animEffect transition="in" filter="wipe(left)">
                                      <p:cBhvr>
                                        <p:cTn id="33" dur="500"/>
                                        <p:tgtEl>
                                          <p:spTgt spid="575490">
                                            <p:txEl>
                                              <p:pRg st="10" end="1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575490">
                                            <p:txEl>
                                              <p:pRg st="11" end="11"/>
                                            </p:txEl>
                                          </p:spTgt>
                                        </p:tgtEl>
                                        <p:attrNameLst>
                                          <p:attrName>style.visibility</p:attrName>
                                        </p:attrNameLst>
                                      </p:cBhvr>
                                      <p:to>
                                        <p:strVal val="visible"/>
                                      </p:to>
                                    </p:set>
                                    <p:animEffect transition="in" filter="wipe(down)">
                                      <p:cBhvr>
                                        <p:cTn id="38" dur="500"/>
                                        <p:tgtEl>
                                          <p:spTgt spid="575490">
                                            <p:txEl>
                                              <p:pRg st="11" end="1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575490">
                                            <p:txEl>
                                              <p:pRg st="12" end="12"/>
                                            </p:txEl>
                                          </p:spTgt>
                                        </p:tgtEl>
                                        <p:attrNameLst>
                                          <p:attrName>style.visibility</p:attrName>
                                        </p:attrNameLst>
                                      </p:cBhvr>
                                      <p:to>
                                        <p:strVal val="visible"/>
                                      </p:to>
                                    </p:set>
                                    <p:animEffect transition="in" filter="wipe(down)">
                                      <p:cBhvr>
                                        <p:cTn id="43" dur="500"/>
                                        <p:tgtEl>
                                          <p:spTgt spid="575490">
                                            <p:txEl>
                                              <p:pRg st="12" end="12"/>
                                            </p:txEl>
                                          </p:spTgt>
                                        </p:tgtEl>
                                      </p:cBhvr>
                                    </p:animEffect>
                                  </p:childTnLst>
                                </p:cTn>
                              </p:par>
                            </p:childTnLst>
                          </p:cTn>
                        </p:par>
                        <p:par>
                          <p:cTn id="44" fill="hold">
                            <p:stCondLst>
                              <p:cond delay="500"/>
                            </p:stCondLst>
                            <p:childTnLst>
                              <p:par>
                                <p:cTn id="45" presetID="22" presetClass="entr" presetSubtype="4" fill="hold" nodeType="afterEffect">
                                  <p:stCondLst>
                                    <p:cond delay="0"/>
                                  </p:stCondLst>
                                  <p:childTnLst>
                                    <p:set>
                                      <p:cBhvr>
                                        <p:cTn id="46" dur="1" fill="hold">
                                          <p:stCondLst>
                                            <p:cond delay="0"/>
                                          </p:stCondLst>
                                        </p:cTn>
                                        <p:tgtEl>
                                          <p:spTgt spid="575490">
                                            <p:txEl>
                                              <p:pRg st="13" end="13"/>
                                            </p:txEl>
                                          </p:spTgt>
                                        </p:tgtEl>
                                        <p:attrNameLst>
                                          <p:attrName>style.visibility</p:attrName>
                                        </p:attrNameLst>
                                      </p:cBhvr>
                                      <p:to>
                                        <p:strVal val="visible"/>
                                      </p:to>
                                    </p:set>
                                    <p:animEffect transition="in" filter="wipe(down)">
                                      <p:cBhvr>
                                        <p:cTn id="47" dur="500"/>
                                        <p:tgtEl>
                                          <p:spTgt spid="575490">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84213" y="142875"/>
            <a:ext cx="8031162" cy="571500"/>
          </a:xfrm>
        </p:spPr>
        <p:txBody>
          <a:bodyPr/>
          <a:lstStyle/>
          <a:p>
            <a:pPr eaLnBrk="1" hangingPunct="1"/>
            <a:r>
              <a:rPr lang="en-US" altLang="zh-CN" sz="2400" b="1" dirty="0">
                <a:solidFill>
                  <a:schemeClr val="tx1"/>
                </a:solidFill>
                <a:latin typeface="华文细黑" panose="02010600040101010101" pitchFamily="2" charset="-122"/>
              </a:rPr>
              <a:t>6</a:t>
            </a:r>
            <a:r>
              <a:rPr lang="en-US" altLang="zh-CN" sz="2400" b="1" dirty="0">
                <a:solidFill>
                  <a:schemeClr val="tx1"/>
                </a:solidFill>
              </a:rPr>
              <a:t> (2)</a:t>
            </a:r>
            <a:r>
              <a:rPr lang="en-US" altLang="zh-CN" sz="2400" b="1" dirty="0">
                <a:solidFill>
                  <a:schemeClr val="tx1"/>
                </a:solidFill>
                <a:latin typeface="华文细黑" panose="02010600040101010101" pitchFamily="2" charset="-122"/>
              </a:rPr>
              <a:t> </a:t>
            </a:r>
            <a:r>
              <a:rPr lang="zh-CN" altLang="en-US" sz="2400" b="1" dirty="0">
                <a:solidFill>
                  <a:schemeClr val="tx1"/>
                </a:solidFill>
              </a:rPr>
              <a:t>下面哪些文法是</a:t>
            </a:r>
            <a:r>
              <a:rPr lang="en-US" altLang="zh-CN" sz="2400" b="1" dirty="0">
                <a:solidFill>
                  <a:schemeClr val="tx1"/>
                </a:solidFill>
                <a:latin typeface="华文细黑" panose="02010600040101010101" pitchFamily="2" charset="-122"/>
              </a:rPr>
              <a:t>LL(1)</a:t>
            </a:r>
            <a:r>
              <a:rPr lang="zh-CN" altLang="en-US" sz="2400" b="1" dirty="0">
                <a:solidFill>
                  <a:schemeClr val="tx1"/>
                </a:solidFill>
              </a:rPr>
              <a:t>文法？哪些能改写为</a:t>
            </a:r>
            <a:r>
              <a:rPr lang="en-US" altLang="zh-CN" sz="2400" b="1" dirty="0">
                <a:solidFill>
                  <a:schemeClr val="tx1"/>
                </a:solidFill>
                <a:latin typeface="华文细黑" panose="02010600040101010101" pitchFamily="2" charset="-122"/>
              </a:rPr>
              <a:t>LL(1)</a:t>
            </a:r>
            <a:r>
              <a:rPr lang="zh-CN" altLang="en-US" sz="2400" b="1" dirty="0">
                <a:solidFill>
                  <a:schemeClr val="tx1"/>
                </a:solidFill>
              </a:rPr>
              <a:t>文法。</a:t>
            </a:r>
            <a:endParaRPr lang="zh-CN" altLang="en-US" sz="2400" b="1" dirty="0">
              <a:solidFill>
                <a:schemeClr val="tx1"/>
              </a:solidFill>
              <a:latin typeface="华文细黑" panose="02010600040101010101" pitchFamily="2" charset="-122"/>
            </a:endParaRPr>
          </a:p>
        </p:txBody>
      </p:sp>
      <p:sp>
        <p:nvSpPr>
          <p:cNvPr id="2053" name="Text Box 5"/>
          <p:cNvSpPr txBox="1">
            <a:spLocks noChangeArrowheads="1"/>
          </p:cNvSpPr>
          <p:nvPr/>
        </p:nvSpPr>
        <p:spPr bwMode="auto">
          <a:xfrm>
            <a:off x="0" y="608013"/>
            <a:ext cx="853244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buNone/>
            </a:pPr>
            <a:r>
              <a:rPr kumimoji="0" lang="en-US" altLang="zh-CN" sz="2400" dirty="0">
                <a:latin typeface="Times New Roman" panose="02020603050405020304" pitchFamily="18" charset="0"/>
                <a:cs typeface="Times New Roman" panose="02020603050405020304" pitchFamily="18" charset="0"/>
              </a:rPr>
              <a:t> 	G[S]:   S</a:t>
            </a:r>
            <a:r>
              <a:rPr kumimoji="0"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kumimoji="0" lang="en-US" altLang="zh-CN" sz="2400" dirty="0">
                <a:latin typeface="Times New Roman" panose="02020603050405020304" pitchFamily="18" charset="0"/>
                <a:cs typeface="Times New Roman" panose="02020603050405020304" pitchFamily="18" charset="0"/>
              </a:rPr>
              <a:t>AB      </a:t>
            </a:r>
            <a:r>
              <a:rPr kumimoji="0" lang="en-US" altLang="zh-CN" sz="2400" dirty="0">
                <a:latin typeface="Times New Roman" panose="02020603050405020304" pitchFamily="18" charset="0"/>
                <a:cs typeface="Times New Roman" panose="02020603050405020304" pitchFamily="18" charset="0"/>
                <a:sym typeface="Wingdings 2" panose="05020102010507070707" pitchFamily="18" charset="2"/>
              </a:rPr>
              <a:t></a:t>
            </a:r>
            <a:r>
              <a:rPr kumimoji="0" lang="en-US" altLang="zh-CN" sz="2400" dirty="0">
                <a:latin typeface="Times New Roman" panose="02020603050405020304" pitchFamily="18" charset="0"/>
                <a:cs typeface="Times New Roman" panose="02020603050405020304" pitchFamily="18" charset="0"/>
              </a:rPr>
              <a:t>  </a:t>
            </a:r>
            <a:endParaRPr kumimoji="0" lang="en-US" altLang="zh-CN" sz="2400" dirty="0">
              <a:latin typeface="Times New Roman" panose="02020603050405020304" pitchFamily="18" charset="0"/>
              <a:cs typeface="Times New Roman" panose="02020603050405020304" pitchFamily="18" charset="0"/>
            </a:endParaRPr>
          </a:p>
          <a:p>
            <a:pPr>
              <a:buNone/>
            </a:pPr>
            <a:r>
              <a:rPr kumimoji="0" lang="en-US" altLang="zh-CN" sz="2400" dirty="0">
                <a:solidFill>
                  <a:srgbClr val="FF3300"/>
                </a:solidFill>
                <a:latin typeface="Times New Roman" panose="02020603050405020304" pitchFamily="18" charset="0"/>
                <a:cs typeface="Times New Roman" panose="02020603050405020304" pitchFamily="18" charset="0"/>
              </a:rPr>
              <a:t>		</a:t>
            </a:r>
            <a:r>
              <a:rPr kumimoji="0" lang="en-US" altLang="zh-CN" sz="2400" dirty="0" err="1">
                <a:solidFill>
                  <a:srgbClr val="FF3300"/>
                </a:solidFill>
                <a:latin typeface="Times New Roman" panose="02020603050405020304" pitchFamily="18" charset="0"/>
                <a:cs typeface="Times New Roman" panose="02020603050405020304" pitchFamily="18" charset="0"/>
              </a:rPr>
              <a:t>A</a:t>
            </a:r>
            <a:r>
              <a:rPr kumimoji="0" lang="en-US" altLang="zh-CN" sz="2400" dirty="0" err="1">
                <a:solidFill>
                  <a:srgbClr val="FF3300"/>
                </a:solidFill>
                <a:latin typeface="Times New Roman" panose="02020603050405020304" pitchFamily="18" charset="0"/>
                <a:cs typeface="Times New Roman" panose="02020603050405020304" pitchFamily="18" charset="0"/>
                <a:sym typeface="Symbol" panose="05050102010706020507" pitchFamily="18" charset="2"/>
              </a:rPr>
              <a:t></a:t>
            </a:r>
            <a:r>
              <a:rPr kumimoji="0" lang="en-US" altLang="zh-CN" sz="2400" dirty="0" err="1">
                <a:solidFill>
                  <a:srgbClr val="FF3300"/>
                </a:solidFill>
                <a:latin typeface="Times New Roman" panose="02020603050405020304" pitchFamily="18" charset="0"/>
                <a:cs typeface="Times New Roman" panose="02020603050405020304" pitchFamily="18" charset="0"/>
              </a:rPr>
              <a:t>Ba</a:t>
            </a:r>
            <a:r>
              <a:rPr kumimoji="0" lang="en-US" altLang="zh-CN" sz="2400" dirty="0">
                <a:solidFill>
                  <a:srgbClr val="FF3300"/>
                </a:solidFill>
                <a:latin typeface="Times New Roman" panose="02020603050405020304" pitchFamily="18" charset="0"/>
                <a:cs typeface="Times New Roman" panose="02020603050405020304" pitchFamily="18" charset="0"/>
              </a:rPr>
              <a:t>|</a:t>
            </a:r>
            <a:r>
              <a:rPr kumimoji="0" lang="en-US" altLang="zh-CN" sz="2400" dirty="0">
                <a:solidFill>
                  <a:srgbClr val="FF3300"/>
                </a:solidFill>
                <a:latin typeface="Times New Roman" panose="02020603050405020304" pitchFamily="18" charset="0"/>
                <a:cs typeface="Times New Roman" panose="02020603050405020304" pitchFamily="18" charset="0"/>
                <a:sym typeface="Symbol" panose="05050102010706020507" pitchFamily="18" charset="2"/>
              </a:rPr>
              <a:t></a:t>
            </a:r>
            <a:r>
              <a:rPr kumimoji="0" lang="en-US" altLang="zh-CN" sz="2400" dirty="0">
                <a:solidFill>
                  <a:srgbClr val="FF3300"/>
                </a:solidFill>
                <a:latin typeface="Times New Roman" panose="02020603050405020304" pitchFamily="18" charset="0"/>
                <a:cs typeface="Times New Roman" panose="02020603050405020304" pitchFamily="18" charset="0"/>
              </a:rPr>
              <a:t>    </a:t>
            </a:r>
            <a:r>
              <a:rPr kumimoji="0" lang="en-US" altLang="zh-CN" sz="2400" dirty="0">
                <a:solidFill>
                  <a:srgbClr val="FF3300"/>
                </a:solidFill>
                <a:latin typeface="Times New Roman" panose="02020603050405020304" pitchFamily="18" charset="0"/>
                <a:cs typeface="Times New Roman" panose="02020603050405020304" pitchFamily="18" charset="0"/>
                <a:sym typeface="Wingdings 2" panose="05020102010507070707" pitchFamily="18" charset="2"/>
              </a:rPr>
              <a:t></a:t>
            </a:r>
            <a:r>
              <a:rPr kumimoji="0" lang="en-US" altLang="zh-CN" sz="2400" dirty="0">
                <a:latin typeface="Times New Roman" panose="02020603050405020304" pitchFamily="18" charset="0"/>
                <a:cs typeface="Times New Roman" panose="02020603050405020304" pitchFamily="18" charset="0"/>
              </a:rPr>
              <a:t>   </a:t>
            </a:r>
            <a:endParaRPr kumimoji="0" lang="en-US" altLang="zh-CN" sz="2400" dirty="0">
              <a:latin typeface="Times New Roman" panose="02020603050405020304" pitchFamily="18" charset="0"/>
              <a:cs typeface="Times New Roman" panose="02020603050405020304" pitchFamily="18" charset="0"/>
            </a:endParaRPr>
          </a:p>
          <a:p>
            <a:pPr>
              <a:buNone/>
            </a:pPr>
            <a:r>
              <a:rPr kumimoji="0" lang="en-US" altLang="zh-CN" sz="2400" dirty="0">
                <a:latin typeface="Times New Roman" panose="02020603050405020304" pitchFamily="18" charset="0"/>
                <a:cs typeface="Times New Roman" panose="02020603050405020304" pitchFamily="18" charset="0"/>
              </a:rPr>
              <a:t>		</a:t>
            </a:r>
            <a:r>
              <a:rPr kumimoji="0" lang="en-US" altLang="zh-CN" sz="2400" dirty="0" err="1">
                <a:latin typeface="Times New Roman" panose="02020603050405020304" pitchFamily="18" charset="0"/>
                <a:cs typeface="Times New Roman" panose="02020603050405020304" pitchFamily="18" charset="0"/>
              </a:rPr>
              <a:t>B</a:t>
            </a:r>
            <a:r>
              <a:rPr kumimoji="0" lang="en-US" altLang="zh-CN" sz="2400" dirty="0" err="1">
                <a:latin typeface="Times New Roman" panose="02020603050405020304" pitchFamily="18" charset="0"/>
                <a:cs typeface="Times New Roman" panose="02020603050405020304" pitchFamily="18" charset="0"/>
                <a:sym typeface="Symbol" panose="05050102010706020507" pitchFamily="18" charset="2"/>
              </a:rPr>
              <a:t></a:t>
            </a:r>
            <a:r>
              <a:rPr kumimoji="0" lang="en-US" altLang="zh-CN" sz="2400" dirty="0" err="1">
                <a:latin typeface="Times New Roman" panose="02020603050405020304" pitchFamily="18" charset="0"/>
                <a:cs typeface="Times New Roman" panose="02020603050405020304" pitchFamily="18" charset="0"/>
              </a:rPr>
              <a:t>Db|D</a:t>
            </a:r>
            <a:r>
              <a:rPr kumimoji="0" lang="en-US" altLang="zh-CN" sz="2400" dirty="0">
                <a:latin typeface="Times New Roman" panose="02020603050405020304" pitchFamily="18" charset="0"/>
                <a:cs typeface="Times New Roman" panose="02020603050405020304" pitchFamily="18" charset="0"/>
              </a:rPr>
              <a:t>   </a:t>
            </a:r>
            <a:r>
              <a:rPr kumimoji="0" lang="en-US" altLang="zh-CN" sz="2400" dirty="0">
                <a:latin typeface="Times New Roman" panose="02020603050405020304" pitchFamily="18" charset="0"/>
                <a:cs typeface="Times New Roman" panose="02020603050405020304" pitchFamily="18" charset="0"/>
                <a:sym typeface="Wingdings 2" panose="05020102010507070707" pitchFamily="18" charset="2"/>
              </a:rPr>
              <a:t></a:t>
            </a:r>
            <a:r>
              <a:rPr kumimoji="0" lang="en-US" altLang="zh-CN" sz="2400" dirty="0">
                <a:latin typeface="Times New Roman" panose="02020603050405020304" pitchFamily="18" charset="0"/>
                <a:cs typeface="Times New Roman" panose="02020603050405020304" pitchFamily="18" charset="0"/>
              </a:rPr>
              <a:t>     </a:t>
            </a:r>
            <a:endParaRPr kumimoji="0" lang="en-US" altLang="zh-CN" sz="2400" dirty="0">
              <a:latin typeface="Times New Roman" panose="02020603050405020304" pitchFamily="18" charset="0"/>
              <a:cs typeface="Times New Roman" panose="02020603050405020304" pitchFamily="18" charset="0"/>
            </a:endParaRPr>
          </a:p>
          <a:p>
            <a:pPr>
              <a:buNone/>
            </a:pPr>
            <a:r>
              <a:rPr kumimoji="0" lang="en-US" altLang="zh-CN" sz="2400" dirty="0">
                <a:latin typeface="Times New Roman" panose="02020603050405020304" pitchFamily="18" charset="0"/>
                <a:cs typeface="Times New Roman" panose="02020603050405020304" pitchFamily="18" charset="0"/>
              </a:rPr>
              <a:t>		</a:t>
            </a:r>
            <a:r>
              <a:rPr kumimoji="0" lang="en-US" altLang="zh-CN" sz="2400" dirty="0" err="1">
                <a:latin typeface="Times New Roman" panose="02020603050405020304" pitchFamily="18" charset="0"/>
                <a:cs typeface="Times New Roman" panose="02020603050405020304" pitchFamily="18" charset="0"/>
              </a:rPr>
              <a:t>D</a:t>
            </a:r>
            <a:r>
              <a:rPr kumimoji="0" lang="en-US" altLang="zh-CN" sz="2400" dirty="0" err="1">
                <a:latin typeface="Times New Roman" panose="02020603050405020304" pitchFamily="18" charset="0"/>
                <a:cs typeface="Times New Roman" panose="02020603050405020304" pitchFamily="18" charset="0"/>
                <a:sym typeface="Symbol" panose="05050102010706020507" pitchFamily="18" charset="2"/>
              </a:rPr>
              <a:t></a:t>
            </a:r>
            <a:r>
              <a:rPr kumimoji="0" lang="en-US" altLang="zh-CN" sz="2400" dirty="0" err="1">
                <a:latin typeface="Times New Roman" panose="02020603050405020304" pitchFamily="18" charset="0"/>
                <a:cs typeface="Times New Roman" panose="02020603050405020304" pitchFamily="18" charset="0"/>
              </a:rPr>
              <a:t>d</a:t>
            </a:r>
            <a:r>
              <a:rPr kumimoji="0" lang="en-US" altLang="zh-CN" sz="2400" dirty="0">
                <a:latin typeface="Times New Roman" panose="02020603050405020304" pitchFamily="18" charset="0"/>
                <a:cs typeface="Times New Roman" panose="02020603050405020304" pitchFamily="18" charset="0"/>
              </a:rPr>
              <a:t>|</a:t>
            </a:r>
            <a:r>
              <a:rPr kumimoji="0"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kumimoji="0" lang="en-US" altLang="zh-CN" sz="2400" dirty="0">
                <a:latin typeface="Times New Roman" panose="02020603050405020304" pitchFamily="18" charset="0"/>
                <a:cs typeface="Times New Roman" panose="02020603050405020304" pitchFamily="18" charset="0"/>
                <a:sym typeface="Wingdings 2" panose="05020102010507070707" pitchFamily="18" charset="2"/>
              </a:rPr>
              <a:t></a:t>
            </a:r>
            <a:r>
              <a:rPr kumimoji="0" lang="en-US" altLang="zh-CN" sz="2400" dirty="0">
                <a:latin typeface="Times New Roman" panose="02020603050405020304" pitchFamily="18" charset="0"/>
                <a:cs typeface="Times New Roman" panose="02020603050405020304" pitchFamily="18" charset="0"/>
              </a:rPr>
              <a:t> </a:t>
            </a:r>
            <a:endParaRPr kumimoji="0" lang="en-US" altLang="zh-CN" sz="2400" dirty="0">
              <a:latin typeface="Times New Roman" panose="02020603050405020304" pitchFamily="18" charset="0"/>
              <a:cs typeface="Times New Roman" panose="02020603050405020304" pitchFamily="18" charset="0"/>
              <a:sym typeface="Symbol" panose="05050102010706020507" pitchFamily="18" charset="2"/>
            </a:endParaRPr>
          </a:p>
          <a:p>
            <a:pPr algn="just">
              <a:buNone/>
            </a:pPr>
            <a:r>
              <a:rPr kumimoji="0" lang="zh-CN" altLang="en-US" sz="2400" dirty="0">
                <a:latin typeface="Times New Roman" panose="02020603050405020304" pitchFamily="18" charset="0"/>
                <a:cs typeface="Times New Roman" panose="02020603050405020304" pitchFamily="18" charset="0"/>
              </a:rPr>
              <a:t>解： 对于</a:t>
            </a:r>
            <a:r>
              <a:rPr kumimoji="0" lang="en-US" altLang="zh-CN" sz="2400" dirty="0">
                <a:latin typeface="Times New Roman" panose="02020603050405020304" pitchFamily="18" charset="0"/>
                <a:cs typeface="Times New Roman" panose="02020603050405020304" pitchFamily="18" charset="0"/>
              </a:rPr>
              <a:t>S</a:t>
            </a:r>
            <a:r>
              <a:rPr kumimoji="0"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kumimoji="0" lang="en-US" altLang="zh-CN" sz="2400" dirty="0">
                <a:latin typeface="Times New Roman" panose="02020603050405020304" pitchFamily="18" charset="0"/>
                <a:cs typeface="Times New Roman" panose="02020603050405020304" pitchFamily="18" charset="0"/>
              </a:rPr>
              <a:t> AB </a:t>
            </a:r>
            <a:r>
              <a:rPr kumimoji="0" lang="zh-CN" altLang="en-US" sz="2400" dirty="0">
                <a:latin typeface="Times New Roman" panose="02020603050405020304" pitchFamily="18" charset="0"/>
                <a:cs typeface="Times New Roman" panose="02020603050405020304" pitchFamily="18" charset="0"/>
              </a:rPr>
              <a:t>和</a:t>
            </a:r>
            <a:r>
              <a:rPr kumimoji="0" lang="en-US" altLang="zh-CN" sz="2400" dirty="0" err="1">
                <a:latin typeface="Times New Roman" panose="02020603050405020304" pitchFamily="18" charset="0"/>
                <a:cs typeface="Times New Roman" panose="02020603050405020304" pitchFamily="18" charset="0"/>
              </a:rPr>
              <a:t>A</a:t>
            </a:r>
            <a:r>
              <a:rPr kumimoji="0" lang="en-US" altLang="zh-CN" sz="2400" dirty="0" err="1">
                <a:latin typeface="Times New Roman" panose="02020603050405020304" pitchFamily="18" charset="0"/>
                <a:cs typeface="Times New Roman" panose="02020603050405020304" pitchFamily="18" charset="0"/>
                <a:sym typeface="Symbol" panose="05050102010706020507" pitchFamily="18" charset="2"/>
              </a:rPr>
              <a:t></a:t>
            </a:r>
            <a:r>
              <a:rPr kumimoji="0" lang="en-US" altLang="zh-CN" sz="2400" dirty="0" err="1">
                <a:latin typeface="Times New Roman" panose="02020603050405020304" pitchFamily="18" charset="0"/>
                <a:cs typeface="Times New Roman" panose="02020603050405020304" pitchFamily="18" charset="0"/>
              </a:rPr>
              <a:t>Ba</a:t>
            </a:r>
            <a:r>
              <a:rPr kumimoji="0" lang="en-US" altLang="zh-CN" sz="2400" dirty="0">
                <a:latin typeface="Times New Roman" panose="02020603050405020304" pitchFamily="18" charset="0"/>
                <a:cs typeface="Times New Roman" panose="02020603050405020304" pitchFamily="18" charset="0"/>
              </a:rPr>
              <a:t>| </a:t>
            </a:r>
            <a:r>
              <a:rPr kumimoji="0"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kumimoji="0" lang="en-US" altLang="zh-CN" sz="2400" dirty="0">
                <a:latin typeface="Times New Roman" panose="02020603050405020304" pitchFamily="18" charset="0"/>
                <a:cs typeface="Times New Roman" panose="02020603050405020304" pitchFamily="18" charset="0"/>
              </a:rPr>
              <a:t> </a:t>
            </a:r>
            <a:r>
              <a:rPr kumimoji="0" lang="zh-CN" altLang="en-US" sz="2400" dirty="0">
                <a:latin typeface="Times New Roman" panose="02020603050405020304" pitchFamily="18" charset="0"/>
                <a:cs typeface="Times New Roman" panose="02020603050405020304" pitchFamily="18" charset="0"/>
              </a:rPr>
              <a:t>来说，有隐含的左公共因子，</a:t>
            </a:r>
            <a:endParaRPr kumimoji="0" lang="zh-CN" altLang="en-US" sz="2400" dirty="0">
              <a:latin typeface="Times New Roman" panose="02020603050405020304" pitchFamily="18" charset="0"/>
              <a:cs typeface="Times New Roman" panose="02020603050405020304" pitchFamily="18" charset="0"/>
            </a:endParaRPr>
          </a:p>
          <a:p>
            <a:pPr algn="just">
              <a:buNone/>
            </a:pPr>
            <a:r>
              <a:rPr kumimoji="0" lang="zh-CN" altLang="en-US" sz="2400" dirty="0">
                <a:latin typeface="Times New Roman" panose="02020603050405020304" pitchFamily="18" charset="0"/>
                <a:cs typeface="Times New Roman" panose="02020603050405020304" pitchFamily="18" charset="0"/>
              </a:rPr>
              <a:t>         而    </a:t>
            </a:r>
            <a:r>
              <a:rPr kumimoji="0" lang="en-US" altLang="zh-CN" sz="2400" dirty="0" err="1">
                <a:latin typeface="Times New Roman" panose="02020603050405020304" pitchFamily="18" charset="0"/>
                <a:cs typeface="Times New Roman" panose="02020603050405020304" pitchFamily="18" charset="0"/>
              </a:rPr>
              <a:t>B</a:t>
            </a:r>
            <a:r>
              <a:rPr kumimoji="0" lang="en-US" altLang="zh-CN" sz="2400" dirty="0" err="1">
                <a:latin typeface="Times New Roman" panose="02020603050405020304" pitchFamily="18" charset="0"/>
                <a:cs typeface="Times New Roman" panose="02020603050405020304" pitchFamily="18" charset="0"/>
                <a:sym typeface="Symbol" panose="05050102010706020507" pitchFamily="18" charset="2"/>
              </a:rPr>
              <a:t></a:t>
            </a:r>
            <a:r>
              <a:rPr kumimoji="0" lang="en-US" altLang="zh-CN" sz="2400" dirty="0" err="1">
                <a:latin typeface="Times New Roman" panose="02020603050405020304" pitchFamily="18" charset="0"/>
                <a:cs typeface="Times New Roman" panose="02020603050405020304" pitchFamily="18" charset="0"/>
              </a:rPr>
              <a:t>Db|D</a:t>
            </a:r>
            <a:r>
              <a:rPr kumimoji="0" lang="en-US" altLang="zh-CN" sz="2400" dirty="0">
                <a:latin typeface="Times New Roman" panose="02020603050405020304" pitchFamily="18" charset="0"/>
                <a:cs typeface="Times New Roman" panose="02020603050405020304" pitchFamily="18" charset="0"/>
              </a:rPr>
              <a:t> </a:t>
            </a:r>
            <a:r>
              <a:rPr kumimoji="0" lang="zh-CN" altLang="en-US" sz="2400" dirty="0">
                <a:latin typeface="Times New Roman" panose="02020603050405020304" pitchFamily="18" charset="0"/>
                <a:cs typeface="Times New Roman" panose="02020603050405020304" pitchFamily="18" charset="0"/>
              </a:rPr>
              <a:t>有左公共因子，所以不是</a:t>
            </a:r>
            <a:r>
              <a:rPr kumimoji="0" lang="en-US" altLang="zh-CN" sz="2400" dirty="0">
                <a:latin typeface="Times New Roman" panose="02020603050405020304" pitchFamily="18" charset="0"/>
                <a:cs typeface="Times New Roman" panose="02020603050405020304" pitchFamily="18" charset="0"/>
              </a:rPr>
              <a:t>LL(1)</a:t>
            </a:r>
            <a:r>
              <a:rPr kumimoji="0" lang="zh-CN" altLang="en-US" sz="2400" dirty="0">
                <a:latin typeface="Times New Roman" panose="02020603050405020304" pitchFamily="18" charset="0"/>
                <a:cs typeface="Times New Roman" panose="02020603050405020304" pitchFamily="18" charset="0"/>
              </a:rPr>
              <a:t>文法。</a:t>
            </a:r>
            <a:endParaRPr kumimoji="0" lang="en-US" altLang="zh-CN" sz="2400" dirty="0">
              <a:latin typeface="Times New Roman" panose="02020603050405020304" pitchFamily="18" charset="0"/>
              <a:cs typeface="Times New Roman" panose="02020603050405020304" pitchFamily="18" charset="0"/>
            </a:endParaRPr>
          </a:p>
        </p:txBody>
      </p:sp>
      <p:sp>
        <p:nvSpPr>
          <p:cNvPr id="2098" name="Text Box 50"/>
          <p:cNvSpPr txBox="1">
            <a:spLocks noChangeArrowheads="1"/>
          </p:cNvSpPr>
          <p:nvPr/>
        </p:nvSpPr>
        <p:spPr bwMode="auto">
          <a:xfrm>
            <a:off x="57472" y="3286125"/>
            <a:ext cx="87630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just">
              <a:buNone/>
            </a:pPr>
            <a:r>
              <a:rPr kumimoji="0" lang="zh-CN" altLang="en-US" sz="2400" dirty="0">
                <a:solidFill>
                  <a:srgbClr val="FF3300"/>
                </a:solidFill>
                <a:latin typeface="Times New Roman" panose="02020603050405020304" pitchFamily="18" charset="0"/>
                <a:cs typeface="Times New Roman" panose="02020603050405020304" pitchFamily="18" charset="0"/>
              </a:rPr>
              <a:t>        </a:t>
            </a:r>
            <a:r>
              <a:rPr kumimoji="0" lang="zh-CN" altLang="en-US" sz="2400" dirty="0">
                <a:latin typeface="Times New Roman" panose="02020603050405020304" pitchFamily="18" charset="0"/>
                <a:cs typeface="Times New Roman" panose="02020603050405020304" pitchFamily="18" charset="0"/>
              </a:rPr>
              <a:t>角替换</a:t>
            </a:r>
            <a:r>
              <a:rPr kumimoji="0" lang="en-US" altLang="zh-CN" sz="2400" dirty="0">
                <a:latin typeface="Times New Roman" panose="02020603050405020304" pitchFamily="18" charset="0"/>
                <a:cs typeface="Times New Roman" panose="02020603050405020304" pitchFamily="18" charset="0"/>
              </a:rPr>
              <a:t>,</a:t>
            </a:r>
            <a:endParaRPr kumimoji="0" lang="en-US" altLang="zh-CN" sz="2400" dirty="0">
              <a:latin typeface="Times New Roman" panose="02020603050405020304" pitchFamily="18" charset="0"/>
              <a:cs typeface="Times New Roman" panose="02020603050405020304" pitchFamily="18" charset="0"/>
            </a:endParaRPr>
          </a:p>
          <a:p>
            <a:pPr algn="just">
              <a:buNone/>
            </a:pPr>
            <a:r>
              <a:rPr kumimoji="0" lang="en-US" altLang="zh-CN" sz="2400" dirty="0">
                <a:latin typeface="Times New Roman" panose="02020603050405020304" pitchFamily="18" charset="0"/>
                <a:cs typeface="Times New Roman" panose="02020603050405020304" pitchFamily="18" charset="0"/>
                <a:sym typeface="Wingdings 2" panose="05020102010507070707" pitchFamily="18" charset="2"/>
              </a:rPr>
              <a:t>       </a:t>
            </a:r>
            <a:r>
              <a:rPr kumimoji="0" lang="zh-CN" altLang="en-US" sz="2400" dirty="0">
                <a:latin typeface="Times New Roman" panose="02020603050405020304" pitchFamily="18" charset="0"/>
                <a:cs typeface="Times New Roman" panose="02020603050405020304" pitchFamily="18" charset="0"/>
              </a:rPr>
              <a:t>代入</a:t>
            </a:r>
            <a:r>
              <a:rPr kumimoji="0" lang="zh-CN" altLang="en-US" sz="2400" dirty="0">
                <a:latin typeface="Times New Roman" panose="02020603050405020304" pitchFamily="18" charset="0"/>
                <a:cs typeface="Times New Roman" panose="02020603050405020304" pitchFamily="18" charset="0"/>
                <a:sym typeface="Wingdings 2" panose="05020102010507070707" pitchFamily="18" charset="2"/>
              </a:rPr>
              <a:t></a:t>
            </a:r>
            <a:r>
              <a:rPr kumimoji="0" lang="zh-CN" altLang="en-US" sz="2400" dirty="0">
                <a:latin typeface="Times New Roman" panose="02020603050405020304" pitchFamily="18" charset="0"/>
                <a:cs typeface="Times New Roman" panose="02020603050405020304" pitchFamily="18" charset="0"/>
              </a:rPr>
              <a:t> ，得</a:t>
            </a:r>
            <a:r>
              <a:rPr kumimoji="0" lang="en-US" altLang="zh-CN" sz="2400" dirty="0">
                <a:latin typeface="Times New Roman" panose="02020603050405020304" pitchFamily="18" charset="0"/>
                <a:cs typeface="Times New Roman" panose="02020603050405020304" pitchFamily="18" charset="0"/>
              </a:rPr>
              <a:t>: 	         S</a:t>
            </a:r>
            <a:r>
              <a:rPr kumimoji="0"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kumimoji="0" lang="en-US" altLang="zh-CN" sz="2400" dirty="0">
                <a:latin typeface="Times New Roman" panose="02020603050405020304" pitchFamily="18" charset="0"/>
                <a:cs typeface="Times New Roman" panose="02020603050405020304" pitchFamily="18" charset="0"/>
              </a:rPr>
              <a:t> </a:t>
            </a:r>
            <a:r>
              <a:rPr kumimoji="0" lang="en-US" altLang="zh-CN" sz="2400" dirty="0" err="1">
                <a:latin typeface="Times New Roman" panose="02020603050405020304" pitchFamily="18" charset="0"/>
                <a:cs typeface="Times New Roman" panose="02020603050405020304" pitchFamily="18" charset="0"/>
              </a:rPr>
              <a:t>BaB|B</a:t>
            </a:r>
            <a:r>
              <a:rPr kumimoji="0" lang="en-US" altLang="zh-CN" sz="2400" dirty="0">
                <a:latin typeface="Times New Roman" panose="02020603050405020304" pitchFamily="18" charset="0"/>
                <a:cs typeface="Times New Roman" panose="02020603050405020304" pitchFamily="18" charset="0"/>
              </a:rPr>
              <a:t> , </a:t>
            </a:r>
            <a:endParaRPr kumimoji="0" lang="en-US" altLang="zh-CN" sz="2400" dirty="0">
              <a:latin typeface="Times New Roman" panose="02020603050405020304" pitchFamily="18" charset="0"/>
              <a:cs typeface="Times New Roman" panose="02020603050405020304" pitchFamily="18" charset="0"/>
            </a:endParaRPr>
          </a:p>
          <a:p>
            <a:pPr algn="just">
              <a:buNone/>
            </a:pPr>
            <a:r>
              <a:rPr kumimoji="0" lang="en-US" altLang="zh-CN" sz="2400" dirty="0">
                <a:latin typeface="Times New Roman" panose="02020603050405020304" pitchFamily="18" charset="0"/>
                <a:cs typeface="Times New Roman" panose="02020603050405020304" pitchFamily="18" charset="0"/>
              </a:rPr>
              <a:t>       </a:t>
            </a:r>
            <a:r>
              <a:rPr kumimoji="0" lang="zh-CN" altLang="en-US" sz="2400" dirty="0">
                <a:latin typeface="Times New Roman" panose="02020603050405020304" pitchFamily="18" charset="0"/>
                <a:cs typeface="Times New Roman" panose="02020603050405020304" pitchFamily="18" charset="0"/>
              </a:rPr>
              <a:t>提取左公共因子：  </a:t>
            </a:r>
            <a:r>
              <a:rPr kumimoji="0" lang="en-US" altLang="zh-CN" sz="2400" dirty="0">
                <a:latin typeface="Times New Roman" panose="02020603050405020304" pitchFamily="18" charset="0"/>
                <a:cs typeface="Times New Roman" panose="02020603050405020304" pitchFamily="18" charset="0"/>
              </a:rPr>
              <a:t>    S</a:t>
            </a:r>
            <a:r>
              <a:rPr kumimoji="0"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kumimoji="0" lang="en-US" altLang="zh-CN" sz="2400" dirty="0">
                <a:latin typeface="Times New Roman" panose="02020603050405020304" pitchFamily="18" charset="0"/>
                <a:cs typeface="Times New Roman" panose="02020603050405020304" pitchFamily="18" charset="0"/>
              </a:rPr>
              <a:t>BS’  </a:t>
            </a:r>
            <a:endParaRPr kumimoji="0" lang="en-US" altLang="zh-CN" sz="2400" dirty="0">
              <a:latin typeface="Times New Roman" panose="02020603050405020304" pitchFamily="18" charset="0"/>
              <a:cs typeface="Times New Roman" panose="02020603050405020304" pitchFamily="18" charset="0"/>
            </a:endParaRPr>
          </a:p>
          <a:p>
            <a:pPr lvl="2" algn="just">
              <a:buNone/>
            </a:pPr>
            <a:r>
              <a:rPr kumimoji="0" lang="en-US" altLang="zh-CN" sz="2400" dirty="0">
                <a:latin typeface="Times New Roman" panose="02020603050405020304" pitchFamily="18" charset="0"/>
                <a:cs typeface="Times New Roman" panose="02020603050405020304" pitchFamily="18" charset="0"/>
              </a:rPr>
              <a:t>		         S’</a:t>
            </a:r>
            <a:r>
              <a:rPr kumimoji="0"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kumimoji="0" lang="en-US" altLang="zh-CN" sz="2400" dirty="0" err="1">
                <a:latin typeface="Times New Roman" panose="02020603050405020304" pitchFamily="18" charset="0"/>
                <a:cs typeface="Times New Roman" panose="02020603050405020304" pitchFamily="18" charset="0"/>
              </a:rPr>
              <a:t>aB</a:t>
            </a:r>
            <a:r>
              <a:rPr kumimoji="0" lang="en-US" altLang="zh-CN" sz="2400" dirty="0">
                <a:latin typeface="Times New Roman" panose="02020603050405020304" pitchFamily="18" charset="0"/>
                <a:cs typeface="Times New Roman" panose="02020603050405020304" pitchFamily="18" charset="0"/>
              </a:rPr>
              <a:t>|</a:t>
            </a:r>
            <a:r>
              <a:rPr kumimoji="0"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kumimoji="0" lang="en-US" altLang="zh-CN" sz="2400" dirty="0">
                <a:latin typeface="Times New Roman" panose="02020603050405020304" pitchFamily="18" charset="0"/>
                <a:cs typeface="Times New Roman" panose="02020603050405020304" pitchFamily="18" charset="0"/>
              </a:rPr>
              <a:t> </a:t>
            </a:r>
            <a:endParaRPr kumimoji="0" lang="en-US" altLang="zh-CN" sz="2400" dirty="0">
              <a:latin typeface="Times New Roman" panose="02020603050405020304" pitchFamily="18" charset="0"/>
              <a:cs typeface="Times New Roman" panose="02020603050405020304" pitchFamily="18" charset="0"/>
            </a:endParaRPr>
          </a:p>
          <a:p>
            <a:pPr algn="just">
              <a:buNone/>
            </a:pPr>
            <a:r>
              <a:rPr kumimoji="0" lang="zh-CN" altLang="en-US" sz="2400" dirty="0">
                <a:latin typeface="Times New Roman" panose="02020603050405020304" pitchFamily="18" charset="0"/>
                <a:cs typeface="Times New Roman" panose="02020603050405020304" pitchFamily="18" charset="0"/>
                <a:sym typeface="Wingdings 2" panose="05020102010507070707" pitchFamily="18" charset="2"/>
              </a:rPr>
              <a:t>       提取</a:t>
            </a:r>
            <a:r>
              <a:rPr kumimoji="0" lang="zh-CN" altLang="en-US" sz="2400" dirty="0">
                <a:latin typeface="Times New Roman" panose="02020603050405020304" pitchFamily="18" charset="0"/>
                <a:cs typeface="Times New Roman" panose="02020603050405020304" pitchFamily="18" charset="0"/>
              </a:rPr>
              <a:t>左公共因子 ： </a:t>
            </a:r>
            <a:r>
              <a:rPr kumimoji="0" lang="en-US" altLang="zh-CN" sz="2400" dirty="0">
                <a:latin typeface="Times New Roman" panose="02020603050405020304" pitchFamily="18" charset="0"/>
                <a:cs typeface="Times New Roman" panose="02020603050405020304" pitchFamily="18" charset="0"/>
              </a:rPr>
              <a:t>B</a:t>
            </a:r>
            <a:r>
              <a:rPr kumimoji="0"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kumimoji="0" lang="en-US" altLang="zh-CN" sz="2400" dirty="0">
                <a:latin typeface="Times New Roman" panose="02020603050405020304" pitchFamily="18" charset="0"/>
                <a:cs typeface="Times New Roman" panose="02020603050405020304" pitchFamily="18" charset="0"/>
              </a:rPr>
              <a:t>DB’  </a:t>
            </a:r>
            <a:endParaRPr kumimoji="0" lang="en-US" altLang="zh-CN" sz="2400" dirty="0">
              <a:latin typeface="Times New Roman" panose="02020603050405020304" pitchFamily="18" charset="0"/>
              <a:cs typeface="Times New Roman" panose="02020603050405020304" pitchFamily="18" charset="0"/>
            </a:endParaRPr>
          </a:p>
          <a:p>
            <a:pPr algn="just">
              <a:buNone/>
            </a:pPr>
            <a:r>
              <a:rPr kumimoji="0" lang="en-US" altLang="zh-CN" sz="2400" dirty="0">
                <a:latin typeface="Times New Roman" panose="02020603050405020304" pitchFamily="18" charset="0"/>
                <a:cs typeface="Times New Roman" panose="02020603050405020304" pitchFamily="18" charset="0"/>
              </a:rPr>
              <a:t>                                             B’</a:t>
            </a:r>
            <a:r>
              <a:rPr kumimoji="0"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kumimoji="0" lang="en-US" altLang="zh-CN" sz="2400" dirty="0">
                <a:latin typeface="Times New Roman" panose="02020603050405020304" pitchFamily="18" charset="0"/>
                <a:cs typeface="Times New Roman" panose="02020603050405020304" pitchFamily="18" charset="0"/>
              </a:rPr>
              <a:t> b| </a:t>
            </a:r>
            <a:r>
              <a:rPr kumimoji="0"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kumimoji="0" lang="en-US" altLang="zh-CN" sz="2400" dirty="0">
                <a:latin typeface="Times New Roman" panose="02020603050405020304" pitchFamily="18" charset="0"/>
                <a:cs typeface="Times New Roman" panose="02020603050405020304" pitchFamily="18" charset="0"/>
              </a:rPr>
              <a:t> </a:t>
            </a:r>
            <a:endParaRPr kumimoji="0" lang="en-US" altLang="zh-C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3">
                                            <p:txEl>
                                              <p:pRg st="4" end="4"/>
                                            </p:txEl>
                                          </p:spTgt>
                                        </p:tgtEl>
                                        <p:attrNameLst>
                                          <p:attrName>style.visibility</p:attrName>
                                        </p:attrNameLst>
                                      </p:cBhvr>
                                      <p:to>
                                        <p:strVal val="visible"/>
                                      </p:to>
                                    </p:set>
                                    <p:animEffect transition="in" filter="wipe(left)">
                                      <p:cBhvr>
                                        <p:cTn id="7" dur="500"/>
                                        <p:tgtEl>
                                          <p:spTgt spid="2053">
                                            <p:txEl>
                                              <p:pRg st="4" end="4"/>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53">
                                            <p:txEl>
                                              <p:pRg st="5" end="5"/>
                                            </p:txEl>
                                          </p:spTgt>
                                        </p:tgtEl>
                                        <p:attrNameLst>
                                          <p:attrName>style.visibility</p:attrName>
                                        </p:attrNameLst>
                                      </p:cBhvr>
                                      <p:to>
                                        <p:strVal val="visible"/>
                                      </p:to>
                                    </p:set>
                                    <p:animEffect transition="in" filter="wipe(left)">
                                      <p:cBhvr>
                                        <p:cTn id="11" dur="500"/>
                                        <p:tgtEl>
                                          <p:spTgt spid="2053">
                                            <p:txEl>
                                              <p:pRg st="5" end="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098">
                                            <p:txEl>
                                              <p:pRg st="0" end="0"/>
                                            </p:txEl>
                                          </p:spTgt>
                                        </p:tgtEl>
                                        <p:attrNameLst>
                                          <p:attrName>style.visibility</p:attrName>
                                        </p:attrNameLst>
                                      </p:cBhvr>
                                      <p:to>
                                        <p:strVal val="visible"/>
                                      </p:to>
                                    </p:set>
                                    <p:animEffect transition="in" filter="wipe(left)">
                                      <p:cBhvr>
                                        <p:cTn id="16" dur="500"/>
                                        <p:tgtEl>
                                          <p:spTgt spid="2098">
                                            <p:txEl>
                                              <p:pRg st="0" end="0"/>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098">
                                            <p:txEl>
                                              <p:pRg st="1" end="1"/>
                                            </p:txEl>
                                          </p:spTgt>
                                        </p:tgtEl>
                                        <p:attrNameLst>
                                          <p:attrName>style.visibility</p:attrName>
                                        </p:attrNameLst>
                                      </p:cBhvr>
                                      <p:to>
                                        <p:strVal val="visible"/>
                                      </p:to>
                                    </p:set>
                                    <p:animEffect transition="in" filter="wipe(left)">
                                      <p:cBhvr>
                                        <p:cTn id="20" dur="500"/>
                                        <p:tgtEl>
                                          <p:spTgt spid="2098">
                                            <p:txEl>
                                              <p:pRg st="1" end="1"/>
                                            </p:txEl>
                                          </p:spTgt>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2098">
                                            <p:txEl>
                                              <p:pRg st="2" end="2"/>
                                            </p:txEl>
                                          </p:spTgt>
                                        </p:tgtEl>
                                        <p:attrNameLst>
                                          <p:attrName>style.visibility</p:attrName>
                                        </p:attrNameLst>
                                      </p:cBhvr>
                                      <p:to>
                                        <p:strVal val="visible"/>
                                      </p:to>
                                    </p:set>
                                    <p:animEffect transition="in" filter="wipe(left)">
                                      <p:cBhvr>
                                        <p:cTn id="24" dur="500"/>
                                        <p:tgtEl>
                                          <p:spTgt spid="2098">
                                            <p:txEl>
                                              <p:pRg st="2" end="2"/>
                                            </p:txEl>
                                          </p:spTgt>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2098">
                                            <p:txEl>
                                              <p:pRg st="3" end="3"/>
                                            </p:txEl>
                                          </p:spTgt>
                                        </p:tgtEl>
                                        <p:attrNameLst>
                                          <p:attrName>style.visibility</p:attrName>
                                        </p:attrNameLst>
                                      </p:cBhvr>
                                      <p:to>
                                        <p:strVal val="visible"/>
                                      </p:to>
                                    </p:set>
                                    <p:animEffect transition="in" filter="wipe(left)">
                                      <p:cBhvr>
                                        <p:cTn id="28" dur="500"/>
                                        <p:tgtEl>
                                          <p:spTgt spid="2098">
                                            <p:txEl>
                                              <p:pRg st="3" end="3"/>
                                            </p:txEl>
                                          </p:spTgt>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2098">
                                            <p:txEl>
                                              <p:pRg st="4" end="4"/>
                                            </p:txEl>
                                          </p:spTgt>
                                        </p:tgtEl>
                                        <p:attrNameLst>
                                          <p:attrName>style.visibility</p:attrName>
                                        </p:attrNameLst>
                                      </p:cBhvr>
                                      <p:to>
                                        <p:strVal val="visible"/>
                                      </p:to>
                                    </p:set>
                                    <p:animEffect transition="in" filter="wipe(left)">
                                      <p:cBhvr>
                                        <p:cTn id="32" dur="500"/>
                                        <p:tgtEl>
                                          <p:spTgt spid="2098">
                                            <p:txEl>
                                              <p:pRg st="4" end="4"/>
                                            </p:txEl>
                                          </p:spTgt>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098">
                                            <p:txEl>
                                              <p:pRg st="5" end="5"/>
                                            </p:txEl>
                                          </p:spTgt>
                                        </p:tgtEl>
                                        <p:attrNameLst>
                                          <p:attrName>style.visibility</p:attrName>
                                        </p:attrNameLst>
                                      </p:cBhvr>
                                      <p:to>
                                        <p:strVal val="visible"/>
                                      </p:to>
                                    </p:set>
                                    <p:animEffect transition="in" filter="wipe(left)">
                                      <p:cBhvr>
                                        <p:cTn id="36" dur="500"/>
                                        <p:tgtEl>
                                          <p:spTgt spid="20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84213" y="142875"/>
            <a:ext cx="8031162" cy="571500"/>
          </a:xfrm>
        </p:spPr>
        <p:txBody>
          <a:bodyPr/>
          <a:lstStyle/>
          <a:p>
            <a:pPr eaLnBrk="1" hangingPunct="1"/>
            <a:r>
              <a:rPr lang="en-US" altLang="zh-CN" sz="2400" b="1" dirty="0">
                <a:solidFill>
                  <a:schemeClr val="tx1"/>
                </a:solidFill>
                <a:latin typeface="华文细黑" panose="02010600040101010101" pitchFamily="2" charset="-122"/>
              </a:rPr>
              <a:t>6</a:t>
            </a:r>
            <a:r>
              <a:rPr lang="en-US" altLang="zh-CN" sz="2400" b="1" dirty="0">
                <a:solidFill>
                  <a:schemeClr val="tx1"/>
                </a:solidFill>
              </a:rPr>
              <a:t> (2)</a:t>
            </a:r>
            <a:r>
              <a:rPr lang="en-US" altLang="zh-CN" sz="2400" b="1" dirty="0">
                <a:solidFill>
                  <a:schemeClr val="tx1"/>
                </a:solidFill>
                <a:latin typeface="华文细黑" panose="02010600040101010101" pitchFamily="2" charset="-122"/>
              </a:rPr>
              <a:t> </a:t>
            </a:r>
            <a:r>
              <a:rPr lang="zh-CN" altLang="en-US" sz="2400" b="1" dirty="0">
                <a:solidFill>
                  <a:schemeClr val="tx1"/>
                </a:solidFill>
              </a:rPr>
              <a:t>下面哪些文法是</a:t>
            </a:r>
            <a:r>
              <a:rPr lang="en-US" altLang="zh-CN" sz="2400" b="1" dirty="0">
                <a:solidFill>
                  <a:schemeClr val="tx1"/>
                </a:solidFill>
                <a:latin typeface="华文细黑" panose="02010600040101010101" pitchFamily="2" charset="-122"/>
              </a:rPr>
              <a:t>LL(1)</a:t>
            </a:r>
            <a:r>
              <a:rPr lang="zh-CN" altLang="en-US" sz="2400" b="1" dirty="0">
                <a:solidFill>
                  <a:schemeClr val="tx1"/>
                </a:solidFill>
              </a:rPr>
              <a:t>文法？哪些能改写为</a:t>
            </a:r>
            <a:r>
              <a:rPr lang="en-US" altLang="zh-CN" sz="2400" b="1" dirty="0">
                <a:solidFill>
                  <a:schemeClr val="tx1"/>
                </a:solidFill>
                <a:latin typeface="华文细黑" panose="02010600040101010101" pitchFamily="2" charset="-122"/>
              </a:rPr>
              <a:t>LL(1)</a:t>
            </a:r>
            <a:r>
              <a:rPr lang="zh-CN" altLang="en-US" sz="2400" b="1" dirty="0">
                <a:solidFill>
                  <a:schemeClr val="tx1"/>
                </a:solidFill>
              </a:rPr>
              <a:t>文法。</a:t>
            </a:r>
            <a:endParaRPr lang="zh-CN" altLang="en-US" sz="2400" b="1" dirty="0">
              <a:solidFill>
                <a:schemeClr val="tx1"/>
              </a:solidFill>
              <a:latin typeface="华文细黑" panose="02010600040101010101" pitchFamily="2" charset="-122"/>
            </a:endParaRPr>
          </a:p>
        </p:txBody>
      </p:sp>
      <p:sp>
        <p:nvSpPr>
          <p:cNvPr id="87043" name="Text Box 5"/>
          <p:cNvSpPr txBox="1">
            <a:spLocks noChangeArrowheads="1"/>
          </p:cNvSpPr>
          <p:nvPr/>
        </p:nvSpPr>
        <p:spPr bwMode="auto">
          <a:xfrm>
            <a:off x="0" y="608013"/>
            <a:ext cx="91440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buNone/>
            </a:pPr>
            <a:r>
              <a:rPr kumimoji="0" lang="en-US" altLang="zh-CN" sz="2400" dirty="0">
                <a:latin typeface="Times New Roman" panose="02020603050405020304" pitchFamily="18" charset="0"/>
              </a:rPr>
              <a:t> 	G[S]:   S</a:t>
            </a:r>
            <a:r>
              <a:rPr kumimoji="0" lang="en-US" altLang="zh-CN" sz="2400" dirty="0">
                <a:latin typeface="Times New Roman" panose="02020603050405020304" pitchFamily="18" charset="0"/>
                <a:sym typeface="Symbol" panose="05050102010706020507" pitchFamily="18" charset="2"/>
              </a:rPr>
              <a:t></a:t>
            </a:r>
            <a:r>
              <a:rPr kumimoji="0" lang="en-US" altLang="zh-CN" sz="2400" dirty="0">
                <a:latin typeface="Times New Roman" panose="02020603050405020304" pitchFamily="18" charset="0"/>
              </a:rPr>
              <a:t>AB      </a:t>
            </a:r>
            <a:r>
              <a:rPr kumimoji="0" lang="en-US" altLang="zh-CN" sz="2400" dirty="0">
                <a:latin typeface="Times New Roman" panose="02020603050405020304" pitchFamily="18" charset="0"/>
                <a:sym typeface="Wingdings 2" panose="05020102010507070707" pitchFamily="18" charset="2"/>
              </a:rPr>
              <a:t></a:t>
            </a:r>
            <a:r>
              <a:rPr kumimoji="0" lang="en-US" altLang="zh-CN" sz="2400" dirty="0">
                <a:latin typeface="Times New Roman" panose="02020603050405020304" pitchFamily="18" charset="0"/>
              </a:rPr>
              <a:t>  </a:t>
            </a:r>
            <a:endParaRPr kumimoji="0" lang="en-US" altLang="zh-CN" sz="2400" dirty="0">
              <a:latin typeface="Times New Roman" panose="02020603050405020304" pitchFamily="18" charset="0"/>
            </a:endParaRPr>
          </a:p>
          <a:p>
            <a:pPr>
              <a:buNone/>
            </a:pPr>
            <a:r>
              <a:rPr kumimoji="0" lang="en-US" altLang="zh-CN" sz="2400" dirty="0">
                <a:solidFill>
                  <a:srgbClr val="FF3300"/>
                </a:solidFill>
                <a:latin typeface="Times New Roman" panose="02020603050405020304" pitchFamily="18" charset="0"/>
              </a:rPr>
              <a:t>		</a:t>
            </a:r>
            <a:r>
              <a:rPr kumimoji="0" lang="en-US" altLang="zh-CN" sz="2400" dirty="0" err="1">
                <a:solidFill>
                  <a:srgbClr val="FF3300"/>
                </a:solidFill>
                <a:latin typeface="Times New Roman" panose="02020603050405020304" pitchFamily="18" charset="0"/>
              </a:rPr>
              <a:t>A</a:t>
            </a:r>
            <a:r>
              <a:rPr kumimoji="0" lang="en-US" altLang="zh-CN" sz="2400" dirty="0" err="1">
                <a:solidFill>
                  <a:srgbClr val="FF3300"/>
                </a:solidFill>
                <a:latin typeface="Times New Roman" panose="02020603050405020304" pitchFamily="18" charset="0"/>
                <a:sym typeface="Symbol" panose="05050102010706020507" pitchFamily="18" charset="2"/>
              </a:rPr>
              <a:t></a:t>
            </a:r>
            <a:r>
              <a:rPr kumimoji="0" lang="en-US" altLang="zh-CN" sz="2400" dirty="0" err="1">
                <a:solidFill>
                  <a:srgbClr val="FF3300"/>
                </a:solidFill>
                <a:latin typeface="Times New Roman" panose="02020603050405020304" pitchFamily="18" charset="0"/>
              </a:rPr>
              <a:t>Ba</a:t>
            </a:r>
            <a:r>
              <a:rPr kumimoji="0" lang="en-US" altLang="zh-CN" sz="2400" dirty="0">
                <a:solidFill>
                  <a:srgbClr val="FF3300"/>
                </a:solidFill>
                <a:latin typeface="Times New Roman" panose="02020603050405020304" pitchFamily="18" charset="0"/>
              </a:rPr>
              <a:t>|</a:t>
            </a:r>
            <a:r>
              <a:rPr kumimoji="0" lang="en-US" altLang="zh-CN" sz="2400" dirty="0">
                <a:solidFill>
                  <a:srgbClr val="FF3300"/>
                </a:solidFill>
                <a:latin typeface="Times New Roman" panose="02020603050405020304" pitchFamily="18" charset="0"/>
                <a:sym typeface="Symbol" panose="05050102010706020507" pitchFamily="18" charset="2"/>
              </a:rPr>
              <a:t></a:t>
            </a:r>
            <a:r>
              <a:rPr kumimoji="0" lang="en-US" altLang="zh-CN" sz="2400" dirty="0">
                <a:solidFill>
                  <a:srgbClr val="FF3300"/>
                </a:solidFill>
                <a:latin typeface="Times New Roman" panose="02020603050405020304" pitchFamily="18" charset="0"/>
              </a:rPr>
              <a:t>    </a:t>
            </a:r>
            <a:r>
              <a:rPr kumimoji="0" lang="en-US" altLang="zh-CN" sz="2400" dirty="0">
                <a:solidFill>
                  <a:srgbClr val="FF3300"/>
                </a:solidFill>
                <a:latin typeface="Times New Roman" panose="02020603050405020304" pitchFamily="18" charset="0"/>
                <a:sym typeface="Wingdings 2" panose="05020102010507070707" pitchFamily="18" charset="2"/>
              </a:rPr>
              <a:t></a:t>
            </a:r>
            <a:r>
              <a:rPr kumimoji="0" lang="en-US" altLang="zh-CN" sz="2400" dirty="0">
                <a:latin typeface="Times New Roman" panose="02020603050405020304" pitchFamily="18" charset="0"/>
              </a:rPr>
              <a:t>   </a:t>
            </a:r>
            <a:endParaRPr kumimoji="0" lang="en-US" altLang="zh-CN" sz="2400" dirty="0">
              <a:latin typeface="Times New Roman" panose="02020603050405020304" pitchFamily="18" charset="0"/>
            </a:endParaRPr>
          </a:p>
          <a:p>
            <a:pPr>
              <a:buNone/>
            </a:pPr>
            <a:r>
              <a:rPr kumimoji="0" lang="en-US" altLang="zh-CN" sz="2400" dirty="0">
                <a:latin typeface="Times New Roman" panose="02020603050405020304" pitchFamily="18" charset="0"/>
              </a:rPr>
              <a:t>		</a:t>
            </a:r>
            <a:r>
              <a:rPr kumimoji="0" lang="en-US" altLang="zh-CN" sz="2400" dirty="0" err="1">
                <a:latin typeface="Times New Roman" panose="02020603050405020304" pitchFamily="18" charset="0"/>
              </a:rPr>
              <a:t>B</a:t>
            </a:r>
            <a:r>
              <a:rPr kumimoji="0" lang="en-US" altLang="zh-CN" sz="2400" dirty="0" err="1">
                <a:latin typeface="Times New Roman" panose="02020603050405020304" pitchFamily="18" charset="0"/>
                <a:sym typeface="Symbol" panose="05050102010706020507" pitchFamily="18" charset="2"/>
              </a:rPr>
              <a:t></a:t>
            </a:r>
            <a:r>
              <a:rPr kumimoji="0" lang="en-US" altLang="zh-CN" sz="2400" dirty="0" err="1">
                <a:latin typeface="Times New Roman" panose="02020603050405020304" pitchFamily="18" charset="0"/>
              </a:rPr>
              <a:t>Db|D</a:t>
            </a:r>
            <a:r>
              <a:rPr kumimoji="0" lang="en-US" altLang="zh-CN" sz="2400" dirty="0">
                <a:latin typeface="Times New Roman" panose="02020603050405020304" pitchFamily="18" charset="0"/>
              </a:rPr>
              <a:t>   </a:t>
            </a:r>
            <a:r>
              <a:rPr kumimoji="0" lang="en-US" altLang="zh-CN" sz="2400" dirty="0">
                <a:latin typeface="Times New Roman" panose="02020603050405020304" pitchFamily="18" charset="0"/>
                <a:sym typeface="Wingdings 2" panose="05020102010507070707" pitchFamily="18" charset="2"/>
              </a:rPr>
              <a:t></a:t>
            </a:r>
            <a:r>
              <a:rPr kumimoji="0" lang="en-US" altLang="zh-CN" sz="2400" dirty="0">
                <a:latin typeface="Times New Roman" panose="02020603050405020304" pitchFamily="18" charset="0"/>
              </a:rPr>
              <a:t>     </a:t>
            </a:r>
            <a:endParaRPr kumimoji="0" lang="en-US" altLang="zh-CN" sz="2400" dirty="0">
              <a:latin typeface="Times New Roman" panose="02020603050405020304" pitchFamily="18" charset="0"/>
            </a:endParaRPr>
          </a:p>
          <a:p>
            <a:pPr>
              <a:buNone/>
            </a:pPr>
            <a:r>
              <a:rPr kumimoji="0" lang="en-US" altLang="zh-CN" sz="2400" dirty="0">
                <a:latin typeface="Times New Roman" panose="02020603050405020304" pitchFamily="18" charset="0"/>
              </a:rPr>
              <a:t>		</a:t>
            </a:r>
            <a:r>
              <a:rPr kumimoji="0" lang="en-US" altLang="zh-CN" sz="2400" dirty="0" err="1">
                <a:latin typeface="Times New Roman" panose="02020603050405020304" pitchFamily="18" charset="0"/>
              </a:rPr>
              <a:t>D</a:t>
            </a:r>
            <a:r>
              <a:rPr kumimoji="0" lang="en-US" altLang="zh-CN" sz="2400" dirty="0" err="1">
                <a:latin typeface="Times New Roman" panose="02020603050405020304" pitchFamily="18" charset="0"/>
                <a:sym typeface="Symbol" panose="05050102010706020507" pitchFamily="18" charset="2"/>
              </a:rPr>
              <a:t></a:t>
            </a:r>
            <a:r>
              <a:rPr kumimoji="0" lang="en-US" altLang="zh-CN" sz="2400" dirty="0" err="1">
                <a:latin typeface="Times New Roman" panose="02020603050405020304" pitchFamily="18" charset="0"/>
              </a:rPr>
              <a:t>d</a:t>
            </a:r>
            <a:r>
              <a:rPr kumimoji="0" lang="en-US" altLang="zh-CN" sz="2400" dirty="0">
                <a:latin typeface="Times New Roman" panose="02020603050405020304" pitchFamily="18" charset="0"/>
              </a:rPr>
              <a:t>|</a:t>
            </a:r>
            <a:r>
              <a:rPr kumimoji="0" lang="en-US" altLang="zh-CN" sz="2400" dirty="0">
                <a:latin typeface="Times New Roman" panose="02020603050405020304" pitchFamily="18" charset="0"/>
                <a:sym typeface="Symbol" panose="05050102010706020507" pitchFamily="18" charset="2"/>
              </a:rPr>
              <a:t>       </a:t>
            </a:r>
            <a:r>
              <a:rPr kumimoji="0" lang="en-US" altLang="zh-CN" sz="2400" dirty="0">
                <a:latin typeface="Times New Roman" panose="02020603050405020304" pitchFamily="18" charset="0"/>
                <a:sym typeface="Wingdings 2" panose="05020102010507070707" pitchFamily="18" charset="2"/>
              </a:rPr>
              <a:t></a:t>
            </a:r>
            <a:r>
              <a:rPr kumimoji="0" lang="en-US" altLang="zh-CN" sz="2400" dirty="0">
                <a:latin typeface="Times New Roman" panose="02020603050405020304" pitchFamily="18" charset="0"/>
              </a:rPr>
              <a:t> </a:t>
            </a:r>
            <a:endParaRPr kumimoji="0" lang="en-US" altLang="zh-CN" sz="2400" dirty="0">
              <a:latin typeface="Times New Roman" panose="02020603050405020304" pitchFamily="18" charset="0"/>
              <a:sym typeface="Symbol" panose="05050102010706020507" pitchFamily="18" charset="2"/>
            </a:endParaRPr>
          </a:p>
          <a:p>
            <a:pPr algn="just">
              <a:buNone/>
            </a:pPr>
            <a:r>
              <a:rPr kumimoji="0" lang="zh-CN" altLang="en-US" sz="2400" dirty="0">
                <a:latin typeface="Times New Roman" panose="02020603050405020304" pitchFamily="18" charset="0"/>
              </a:rPr>
              <a:t>           续：</a:t>
            </a:r>
            <a:endParaRPr kumimoji="0" lang="en-US" altLang="zh-CN" sz="2400" dirty="0">
              <a:latin typeface="Times New Roman" panose="02020603050405020304" pitchFamily="18" charset="0"/>
            </a:endParaRPr>
          </a:p>
        </p:txBody>
      </p:sp>
      <p:sp>
        <p:nvSpPr>
          <p:cNvPr id="2098" name="Text Box 50"/>
          <p:cNvSpPr txBox="1">
            <a:spLocks noChangeArrowheads="1"/>
          </p:cNvSpPr>
          <p:nvPr/>
        </p:nvSpPr>
        <p:spPr bwMode="auto">
          <a:xfrm>
            <a:off x="755576" y="2911378"/>
            <a:ext cx="253652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just">
              <a:buNone/>
            </a:pPr>
            <a:r>
              <a:rPr kumimoji="0" lang="zh-CN" altLang="en-US" sz="2400" dirty="0">
                <a:latin typeface="华文细黑" panose="02010600040101010101" pitchFamily="2" charset="-122"/>
                <a:sym typeface="Wingdings 2" panose="05020102010507070707" pitchFamily="18" charset="2"/>
              </a:rPr>
              <a:t> 删除，得</a:t>
            </a:r>
            <a:r>
              <a:rPr kumimoji="0" lang="zh-CN" altLang="en-US" sz="2400" dirty="0">
                <a:solidFill>
                  <a:srgbClr val="FF0000"/>
                </a:solidFill>
                <a:latin typeface="华文细黑" panose="02010600040101010101" pitchFamily="2" charset="-122"/>
              </a:rPr>
              <a:t> </a:t>
            </a:r>
            <a:endParaRPr kumimoji="0" lang="zh-CN" altLang="en-US" sz="2400" dirty="0">
              <a:solidFill>
                <a:srgbClr val="FF0000"/>
              </a:solidFill>
              <a:latin typeface="华文细黑" panose="02010600040101010101" pitchFamily="2" charset="-122"/>
            </a:endParaRPr>
          </a:p>
        </p:txBody>
      </p:sp>
      <p:sp>
        <p:nvSpPr>
          <p:cNvPr id="2099" name="Text Box 51"/>
          <p:cNvSpPr txBox="1">
            <a:spLocks noChangeArrowheads="1"/>
          </p:cNvSpPr>
          <p:nvPr/>
        </p:nvSpPr>
        <p:spPr bwMode="auto">
          <a:xfrm>
            <a:off x="395536" y="3441505"/>
            <a:ext cx="6215062"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lvl="1">
              <a:buClr>
                <a:schemeClr val="accent1"/>
              </a:buClr>
              <a:buSzPct val="65000"/>
              <a:buNone/>
            </a:pPr>
            <a:r>
              <a:rPr kumimoji="0" lang="en-US" altLang="zh-CN" sz="2400" dirty="0">
                <a:solidFill>
                  <a:srgbClr val="FF0000"/>
                </a:solidFill>
                <a:latin typeface="Times New Roman" panose="02020603050405020304" pitchFamily="18" charset="0"/>
              </a:rPr>
              <a:t>G’[S]:   </a:t>
            </a:r>
            <a:r>
              <a:rPr kumimoji="0" lang="en-US" altLang="zh-CN" sz="2400" dirty="0">
                <a:latin typeface="Times New Roman" panose="02020603050405020304" pitchFamily="18" charset="0"/>
              </a:rPr>
              <a:t>S</a:t>
            </a:r>
            <a:r>
              <a:rPr kumimoji="0" lang="en-US" altLang="zh-CN" sz="2400" dirty="0">
                <a:latin typeface="Times New Roman" panose="02020603050405020304" pitchFamily="18" charset="0"/>
                <a:sym typeface="Symbol" panose="05050102010706020507" pitchFamily="18" charset="2"/>
              </a:rPr>
              <a:t></a:t>
            </a:r>
            <a:r>
              <a:rPr kumimoji="0" lang="en-US" altLang="zh-CN" sz="2400" dirty="0">
                <a:latin typeface="Times New Roman" panose="02020603050405020304" pitchFamily="18" charset="0"/>
              </a:rPr>
              <a:t>BS’ </a:t>
            </a:r>
            <a:endParaRPr kumimoji="0" lang="en-US" altLang="zh-CN" sz="2400" dirty="0">
              <a:latin typeface="Times New Roman" panose="02020603050405020304" pitchFamily="18" charset="0"/>
            </a:endParaRPr>
          </a:p>
          <a:p>
            <a:pPr>
              <a:buNone/>
            </a:pPr>
            <a:r>
              <a:rPr kumimoji="0" lang="en-US" altLang="zh-CN" sz="2400" dirty="0">
                <a:latin typeface="Times New Roman" panose="02020603050405020304" pitchFamily="18" charset="0"/>
              </a:rPr>
              <a:t> 	        S ’</a:t>
            </a:r>
            <a:r>
              <a:rPr kumimoji="0" lang="en-US" altLang="zh-CN" sz="2400" dirty="0">
                <a:latin typeface="Times New Roman" panose="02020603050405020304" pitchFamily="18" charset="0"/>
                <a:sym typeface="Symbol" panose="05050102010706020507" pitchFamily="18" charset="2"/>
              </a:rPr>
              <a:t></a:t>
            </a:r>
            <a:r>
              <a:rPr kumimoji="0" lang="en-US" altLang="zh-CN" sz="2400" dirty="0" err="1">
                <a:latin typeface="Times New Roman" panose="02020603050405020304" pitchFamily="18" charset="0"/>
              </a:rPr>
              <a:t>aB</a:t>
            </a:r>
            <a:r>
              <a:rPr kumimoji="0" lang="en-US" altLang="zh-CN" sz="2400" dirty="0">
                <a:latin typeface="Times New Roman" panose="02020603050405020304" pitchFamily="18" charset="0"/>
              </a:rPr>
              <a:t>|</a:t>
            </a:r>
            <a:r>
              <a:rPr kumimoji="0" lang="en-US" altLang="zh-CN" sz="2400" dirty="0">
                <a:latin typeface="Times New Roman" panose="02020603050405020304" pitchFamily="18" charset="0"/>
                <a:sym typeface="Symbol" panose="05050102010706020507" pitchFamily="18" charset="2"/>
              </a:rPr>
              <a:t></a:t>
            </a:r>
            <a:r>
              <a:rPr kumimoji="0" lang="en-US" altLang="zh-CN" sz="2400" dirty="0">
                <a:latin typeface="Times New Roman" panose="02020603050405020304" pitchFamily="18" charset="0"/>
              </a:rPr>
              <a:t> </a:t>
            </a:r>
            <a:endParaRPr kumimoji="0" lang="en-US" altLang="zh-CN" sz="2400" dirty="0">
              <a:latin typeface="Times New Roman" panose="02020603050405020304" pitchFamily="18" charset="0"/>
            </a:endParaRPr>
          </a:p>
          <a:p>
            <a:pPr>
              <a:buNone/>
            </a:pPr>
            <a:r>
              <a:rPr kumimoji="0" lang="en-US" altLang="zh-CN" sz="2400" dirty="0">
                <a:latin typeface="Times New Roman" panose="02020603050405020304" pitchFamily="18" charset="0"/>
              </a:rPr>
              <a:t>                    B</a:t>
            </a:r>
            <a:r>
              <a:rPr kumimoji="0" lang="en-US" altLang="zh-CN" sz="2400" dirty="0">
                <a:latin typeface="Times New Roman" panose="02020603050405020304" pitchFamily="18" charset="0"/>
                <a:sym typeface="Symbol" panose="05050102010706020507" pitchFamily="18" charset="2"/>
              </a:rPr>
              <a:t></a:t>
            </a:r>
            <a:r>
              <a:rPr kumimoji="0" lang="en-US" altLang="zh-CN" sz="2400" dirty="0">
                <a:latin typeface="Times New Roman" panose="02020603050405020304" pitchFamily="18" charset="0"/>
              </a:rPr>
              <a:t>DB’  </a:t>
            </a:r>
            <a:endParaRPr kumimoji="0" lang="en-US" altLang="zh-CN" sz="2400" dirty="0">
              <a:latin typeface="Times New Roman" panose="02020603050405020304" pitchFamily="18" charset="0"/>
            </a:endParaRPr>
          </a:p>
          <a:p>
            <a:pPr>
              <a:buNone/>
            </a:pPr>
            <a:r>
              <a:rPr kumimoji="0" lang="en-US" altLang="zh-CN" sz="2400" dirty="0">
                <a:latin typeface="Times New Roman" panose="02020603050405020304" pitchFamily="18" charset="0"/>
              </a:rPr>
              <a:t>	        </a:t>
            </a:r>
            <a:r>
              <a:rPr kumimoji="0" lang="en-US" altLang="zh-CN" sz="2400" dirty="0" err="1">
                <a:latin typeface="Times New Roman" panose="02020603050405020304" pitchFamily="18" charset="0"/>
              </a:rPr>
              <a:t>B’</a:t>
            </a:r>
            <a:r>
              <a:rPr kumimoji="0" lang="en-US" altLang="zh-CN" sz="2400" dirty="0" err="1">
                <a:latin typeface="Times New Roman" panose="02020603050405020304" pitchFamily="18" charset="0"/>
                <a:sym typeface="Symbol" panose="05050102010706020507" pitchFamily="18" charset="2"/>
              </a:rPr>
              <a:t></a:t>
            </a:r>
            <a:r>
              <a:rPr kumimoji="0" lang="en-US" altLang="zh-CN" sz="2400" dirty="0" err="1">
                <a:latin typeface="Times New Roman" panose="02020603050405020304" pitchFamily="18" charset="0"/>
              </a:rPr>
              <a:t>b</a:t>
            </a:r>
            <a:r>
              <a:rPr kumimoji="0" lang="en-US" altLang="zh-CN" sz="2400" dirty="0">
                <a:latin typeface="Times New Roman" panose="02020603050405020304" pitchFamily="18" charset="0"/>
              </a:rPr>
              <a:t>|</a:t>
            </a:r>
            <a:r>
              <a:rPr kumimoji="0" lang="en-US" altLang="zh-CN" sz="2400" dirty="0">
                <a:latin typeface="Times New Roman" panose="02020603050405020304" pitchFamily="18" charset="0"/>
                <a:sym typeface="Symbol" panose="05050102010706020507" pitchFamily="18" charset="2"/>
              </a:rPr>
              <a:t></a:t>
            </a:r>
            <a:r>
              <a:rPr kumimoji="0" lang="en-US" altLang="zh-CN" sz="2400" dirty="0">
                <a:latin typeface="Times New Roman" panose="02020603050405020304" pitchFamily="18" charset="0"/>
              </a:rPr>
              <a:t> </a:t>
            </a:r>
            <a:endParaRPr kumimoji="0" lang="en-US" altLang="zh-CN" sz="2400" dirty="0">
              <a:latin typeface="Times New Roman" panose="02020603050405020304" pitchFamily="18" charset="0"/>
            </a:endParaRPr>
          </a:p>
          <a:p>
            <a:pPr>
              <a:buNone/>
            </a:pPr>
            <a:r>
              <a:rPr kumimoji="0" lang="en-US" altLang="zh-CN" sz="2400" dirty="0">
                <a:latin typeface="Times New Roman" panose="02020603050405020304" pitchFamily="18" charset="0"/>
              </a:rPr>
              <a:t>                    </a:t>
            </a:r>
            <a:r>
              <a:rPr kumimoji="0" lang="en-US" altLang="zh-CN" sz="2400" dirty="0" err="1">
                <a:latin typeface="Times New Roman" panose="02020603050405020304" pitchFamily="18" charset="0"/>
              </a:rPr>
              <a:t>D</a:t>
            </a:r>
            <a:r>
              <a:rPr kumimoji="0" lang="en-US" altLang="zh-CN" sz="2400" dirty="0" err="1">
                <a:latin typeface="Times New Roman" panose="02020603050405020304" pitchFamily="18" charset="0"/>
                <a:sym typeface="Symbol" panose="05050102010706020507" pitchFamily="18" charset="2"/>
              </a:rPr>
              <a:t></a:t>
            </a:r>
            <a:r>
              <a:rPr kumimoji="0" lang="en-US" altLang="zh-CN" sz="2400" dirty="0" err="1">
                <a:latin typeface="Times New Roman" panose="02020603050405020304" pitchFamily="18" charset="0"/>
              </a:rPr>
              <a:t>d</a:t>
            </a:r>
            <a:r>
              <a:rPr kumimoji="0" lang="en-US" altLang="zh-CN" sz="2400" dirty="0">
                <a:latin typeface="Times New Roman" panose="02020603050405020304" pitchFamily="18" charset="0"/>
              </a:rPr>
              <a:t>|</a:t>
            </a:r>
            <a:r>
              <a:rPr kumimoji="0" lang="en-US" altLang="zh-CN" sz="2400" dirty="0">
                <a:latin typeface="Times New Roman" panose="02020603050405020304" pitchFamily="18" charset="0"/>
                <a:sym typeface="Symbol" panose="05050102010706020507" pitchFamily="18" charset="2"/>
              </a:rPr>
              <a:t></a:t>
            </a:r>
            <a:r>
              <a:rPr kumimoji="0" lang="en-US" altLang="zh-CN" sz="2400" dirty="0">
                <a:latin typeface="Times New Roman" panose="02020603050405020304" pitchFamily="18" charset="0"/>
              </a:rPr>
              <a:t> </a:t>
            </a:r>
            <a:endParaRPr kumimoji="0" lang="en-US" altLang="zh-CN"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98">
                                            <p:txEl>
                                              <p:pRg st="0" end="0"/>
                                            </p:txEl>
                                          </p:spTgt>
                                        </p:tgtEl>
                                        <p:attrNameLst>
                                          <p:attrName>style.visibility</p:attrName>
                                        </p:attrNameLst>
                                      </p:cBhvr>
                                      <p:to>
                                        <p:strVal val="visible"/>
                                      </p:to>
                                    </p:set>
                                    <p:animEffect transition="in" filter="wipe(left)">
                                      <p:cBhvr>
                                        <p:cTn id="7" dur="500"/>
                                        <p:tgtEl>
                                          <p:spTgt spid="20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99">
                                            <p:txEl>
                                              <p:pRg st="0" end="0"/>
                                            </p:txEl>
                                          </p:spTgt>
                                        </p:tgtEl>
                                        <p:attrNameLst>
                                          <p:attrName>style.visibility</p:attrName>
                                        </p:attrNameLst>
                                      </p:cBhvr>
                                      <p:to>
                                        <p:strVal val="visible"/>
                                      </p:to>
                                    </p:set>
                                    <p:animEffect transition="in" filter="wipe(left)">
                                      <p:cBhvr>
                                        <p:cTn id="12" dur="500"/>
                                        <p:tgtEl>
                                          <p:spTgt spid="2099">
                                            <p:txEl>
                                              <p:pRg st="0" end="0"/>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099">
                                            <p:txEl>
                                              <p:pRg st="1" end="1"/>
                                            </p:txEl>
                                          </p:spTgt>
                                        </p:tgtEl>
                                        <p:attrNameLst>
                                          <p:attrName>style.visibility</p:attrName>
                                        </p:attrNameLst>
                                      </p:cBhvr>
                                      <p:to>
                                        <p:strVal val="visible"/>
                                      </p:to>
                                    </p:set>
                                    <p:animEffect transition="in" filter="wipe(left)">
                                      <p:cBhvr>
                                        <p:cTn id="16" dur="500"/>
                                        <p:tgtEl>
                                          <p:spTgt spid="2099">
                                            <p:txEl>
                                              <p:pRg st="1" end="1"/>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2099">
                                            <p:txEl>
                                              <p:pRg st="2" end="2"/>
                                            </p:txEl>
                                          </p:spTgt>
                                        </p:tgtEl>
                                        <p:attrNameLst>
                                          <p:attrName>style.visibility</p:attrName>
                                        </p:attrNameLst>
                                      </p:cBhvr>
                                      <p:to>
                                        <p:strVal val="visible"/>
                                      </p:to>
                                    </p:set>
                                    <p:animEffect transition="in" filter="wipe(left)">
                                      <p:cBhvr>
                                        <p:cTn id="20" dur="500"/>
                                        <p:tgtEl>
                                          <p:spTgt spid="2099">
                                            <p:txEl>
                                              <p:pRg st="2" end="2"/>
                                            </p:txEl>
                                          </p:spTgt>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2099">
                                            <p:txEl>
                                              <p:pRg st="3" end="3"/>
                                            </p:txEl>
                                          </p:spTgt>
                                        </p:tgtEl>
                                        <p:attrNameLst>
                                          <p:attrName>style.visibility</p:attrName>
                                        </p:attrNameLst>
                                      </p:cBhvr>
                                      <p:to>
                                        <p:strVal val="visible"/>
                                      </p:to>
                                    </p:set>
                                    <p:animEffect transition="in" filter="wipe(left)">
                                      <p:cBhvr>
                                        <p:cTn id="24" dur="500"/>
                                        <p:tgtEl>
                                          <p:spTgt spid="2099">
                                            <p:txEl>
                                              <p:pRg st="3" end="3"/>
                                            </p:txEl>
                                          </p:spTgt>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2099">
                                            <p:txEl>
                                              <p:pRg st="4" end="4"/>
                                            </p:txEl>
                                          </p:spTgt>
                                        </p:tgtEl>
                                        <p:attrNameLst>
                                          <p:attrName>style.visibility</p:attrName>
                                        </p:attrNameLst>
                                      </p:cBhvr>
                                      <p:to>
                                        <p:strVal val="visible"/>
                                      </p:to>
                                    </p:set>
                                    <p:animEffect transition="in" filter="wipe(left)">
                                      <p:cBhvr>
                                        <p:cTn id="28" dur="500"/>
                                        <p:tgtEl>
                                          <p:spTgt spid="2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7"/>
          <p:cNvSpPr txBox="1">
            <a:spLocks noChangeArrowheads="1"/>
          </p:cNvSpPr>
          <p:nvPr/>
        </p:nvSpPr>
        <p:spPr bwMode="auto">
          <a:xfrm>
            <a:off x="214313" y="214313"/>
            <a:ext cx="3571875"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just">
              <a:buNone/>
            </a:pPr>
            <a:r>
              <a:rPr kumimoji="0" lang="en-US" altLang="zh-CN" sz="2400" dirty="0">
                <a:solidFill>
                  <a:srgbClr val="FF0000"/>
                </a:solidFill>
                <a:latin typeface="Times New Roman" panose="02020603050405020304" pitchFamily="18" charset="0"/>
              </a:rPr>
              <a:t>    G’[S]:  </a:t>
            </a:r>
            <a:r>
              <a:rPr kumimoji="0" lang="en-US" altLang="zh-CN" sz="2400" dirty="0">
                <a:latin typeface="Times New Roman" panose="02020603050405020304" pitchFamily="18" charset="0"/>
              </a:rPr>
              <a:t>S</a:t>
            </a:r>
            <a:r>
              <a:rPr kumimoji="0" lang="en-US" altLang="zh-CN" sz="2400" dirty="0">
                <a:latin typeface="Times New Roman" panose="02020603050405020304" pitchFamily="18" charset="0"/>
                <a:sym typeface="Symbol" panose="05050102010706020507" pitchFamily="18" charset="2"/>
              </a:rPr>
              <a:t></a:t>
            </a:r>
            <a:r>
              <a:rPr kumimoji="0" lang="en-US" altLang="zh-CN" sz="2400" dirty="0">
                <a:latin typeface="Times New Roman" panose="02020603050405020304" pitchFamily="18" charset="0"/>
              </a:rPr>
              <a:t>BS’  </a:t>
            </a:r>
            <a:endParaRPr kumimoji="0" lang="en-US" altLang="zh-CN" sz="2400" dirty="0">
              <a:latin typeface="Times New Roman" panose="02020603050405020304" pitchFamily="18" charset="0"/>
            </a:endParaRPr>
          </a:p>
          <a:p>
            <a:pPr algn="just">
              <a:buNone/>
            </a:pPr>
            <a:r>
              <a:rPr kumimoji="0" lang="en-US" altLang="zh-CN" sz="2400" dirty="0">
                <a:latin typeface="Times New Roman" panose="02020603050405020304" pitchFamily="18" charset="0"/>
              </a:rPr>
              <a:t>	     S’</a:t>
            </a:r>
            <a:r>
              <a:rPr kumimoji="0" lang="en-US" altLang="zh-CN" sz="2400" dirty="0">
                <a:latin typeface="Times New Roman" panose="02020603050405020304" pitchFamily="18" charset="0"/>
                <a:sym typeface="Symbol" panose="05050102010706020507" pitchFamily="18" charset="2"/>
              </a:rPr>
              <a:t></a:t>
            </a:r>
            <a:r>
              <a:rPr kumimoji="0" lang="en-US" altLang="zh-CN" sz="2400" dirty="0" err="1">
                <a:latin typeface="Times New Roman" panose="02020603050405020304" pitchFamily="18" charset="0"/>
              </a:rPr>
              <a:t>aB</a:t>
            </a:r>
            <a:r>
              <a:rPr kumimoji="0" lang="en-US" altLang="zh-CN" sz="2400" dirty="0">
                <a:latin typeface="Times New Roman" panose="02020603050405020304" pitchFamily="18" charset="0"/>
              </a:rPr>
              <a:t>|</a:t>
            </a:r>
            <a:r>
              <a:rPr kumimoji="0" lang="en-US" altLang="zh-CN" sz="2400" dirty="0">
                <a:latin typeface="Times New Roman" panose="02020603050405020304" pitchFamily="18" charset="0"/>
                <a:sym typeface="Symbol" panose="05050102010706020507" pitchFamily="18" charset="2"/>
              </a:rPr>
              <a:t></a:t>
            </a:r>
            <a:r>
              <a:rPr kumimoji="0" lang="en-US" altLang="zh-CN" sz="2400" dirty="0">
                <a:latin typeface="Times New Roman" panose="02020603050405020304" pitchFamily="18" charset="0"/>
              </a:rPr>
              <a:t>  </a:t>
            </a:r>
            <a:endParaRPr kumimoji="0" lang="en-US" altLang="zh-CN" sz="2400" dirty="0">
              <a:latin typeface="Times New Roman" panose="02020603050405020304" pitchFamily="18" charset="0"/>
            </a:endParaRPr>
          </a:p>
          <a:p>
            <a:pPr algn="just">
              <a:buNone/>
            </a:pPr>
            <a:r>
              <a:rPr kumimoji="0" lang="en-US" altLang="zh-CN" sz="2400" dirty="0">
                <a:latin typeface="Times New Roman" panose="02020603050405020304" pitchFamily="18" charset="0"/>
              </a:rPr>
              <a:t>                 B</a:t>
            </a:r>
            <a:r>
              <a:rPr kumimoji="0" lang="en-US" altLang="zh-CN" sz="2400" dirty="0">
                <a:latin typeface="Times New Roman" panose="02020603050405020304" pitchFamily="18" charset="0"/>
                <a:sym typeface="Symbol" panose="05050102010706020507" pitchFamily="18" charset="2"/>
              </a:rPr>
              <a:t></a:t>
            </a:r>
            <a:r>
              <a:rPr kumimoji="0" lang="en-US" altLang="zh-CN" sz="2400" dirty="0">
                <a:latin typeface="Times New Roman" panose="02020603050405020304" pitchFamily="18" charset="0"/>
              </a:rPr>
              <a:t>DB’  </a:t>
            </a:r>
            <a:endParaRPr kumimoji="0" lang="en-US" altLang="zh-CN" sz="2400" dirty="0">
              <a:latin typeface="Times New Roman" panose="02020603050405020304" pitchFamily="18" charset="0"/>
            </a:endParaRPr>
          </a:p>
          <a:p>
            <a:pPr algn="just">
              <a:buNone/>
            </a:pPr>
            <a:r>
              <a:rPr kumimoji="0" lang="en-US" altLang="zh-CN" sz="2400" dirty="0">
                <a:latin typeface="Times New Roman" panose="02020603050405020304" pitchFamily="18" charset="0"/>
              </a:rPr>
              <a:t>                 B’</a:t>
            </a:r>
            <a:r>
              <a:rPr kumimoji="0" lang="en-US" altLang="zh-CN" sz="2400" dirty="0">
                <a:latin typeface="Times New Roman" panose="02020603050405020304" pitchFamily="18" charset="0"/>
                <a:sym typeface="Symbol" panose="05050102010706020507" pitchFamily="18" charset="2"/>
              </a:rPr>
              <a:t></a:t>
            </a:r>
            <a:r>
              <a:rPr kumimoji="0" lang="en-US" altLang="zh-CN" sz="2400" dirty="0">
                <a:latin typeface="Times New Roman" panose="02020603050405020304" pitchFamily="18" charset="0"/>
              </a:rPr>
              <a:t> b|</a:t>
            </a:r>
            <a:r>
              <a:rPr kumimoji="0" lang="en-US" altLang="zh-CN" sz="2400" dirty="0">
                <a:latin typeface="Times New Roman" panose="02020603050405020304" pitchFamily="18" charset="0"/>
                <a:sym typeface="Symbol" panose="05050102010706020507" pitchFamily="18" charset="2"/>
              </a:rPr>
              <a:t></a:t>
            </a:r>
            <a:r>
              <a:rPr kumimoji="0" lang="en-US" altLang="zh-CN" sz="2400" dirty="0">
                <a:latin typeface="Times New Roman" panose="02020603050405020304" pitchFamily="18" charset="0"/>
              </a:rPr>
              <a:t>  </a:t>
            </a:r>
            <a:endParaRPr kumimoji="0" lang="en-US" altLang="zh-CN" sz="2400" dirty="0">
              <a:latin typeface="Times New Roman" panose="02020603050405020304" pitchFamily="18" charset="0"/>
            </a:endParaRPr>
          </a:p>
          <a:p>
            <a:pPr algn="just">
              <a:buNone/>
            </a:pPr>
            <a:r>
              <a:rPr kumimoji="0" lang="en-US" altLang="zh-CN" sz="2400" dirty="0">
                <a:latin typeface="Times New Roman" panose="02020603050405020304" pitchFamily="18" charset="0"/>
              </a:rPr>
              <a:t>                 </a:t>
            </a:r>
            <a:r>
              <a:rPr kumimoji="0" lang="en-US" altLang="zh-CN" sz="2400" dirty="0" err="1">
                <a:latin typeface="Times New Roman" panose="02020603050405020304" pitchFamily="18" charset="0"/>
              </a:rPr>
              <a:t>D</a:t>
            </a:r>
            <a:r>
              <a:rPr kumimoji="0" lang="en-US" altLang="zh-CN" sz="2400" dirty="0" err="1">
                <a:latin typeface="Times New Roman" panose="02020603050405020304" pitchFamily="18" charset="0"/>
                <a:sym typeface="Symbol" panose="05050102010706020507" pitchFamily="18" charset="2"/>
              </a:rPr>
              <a:t></a:t>
            </a:r>
            <a:r>
              <a:rPr kumimoji="0" lang="en-US" altLang="zh-CN" sz="2400" dirty="0" err="1">
                <a:latin typeface="Times New Roman" panose="02020603050405020304" pitchFamily="18" charset="0"/>
              </a:rPr>
              <a:t>d</a:t>
            </a:r>
            <a:r>
              <a:rPr kumimoji="0" lang="en-US" altLang="zh-CN" sz="2400" dirty="0">
                <a:latin typeface="Times New Roman" panose="02020603050405020304" pitchFamily="18" charset="0"/>
              </a:rPr>
              <a:t>|</a:t>
            </a:r>
            <a:r>
              <a:rPr kumimoji="0" lang="en-US" altLang="zh-CN" sz="2400" dirty="0">
                <a:latin typeface="Times New Roman" panose="02020603050405020304" pitchFamily="18" charset="0"/>
                <a:sym typeface="Symbol" panose="05050102010706020507" pitchFamily="18" charset="2"/>
              </a:rPr>
              <a:t></a:t>
            </a:r>
            <a:endParaRPr kumimoji="0" lang="en-US" altLang="zh-CN" sz="2400" dirty="0">
              <a:latin typeface="Times New Roman" panose="02020603050405020304" pitchFamily="18" charset="0"/>
            </a:endParaRPr>
          </a:p>
        </p:txBody>
      </p:sp>
      <p:graphicFrame>
        <p:nvGraphicFramePr>
          <p:cNvPr id="97400" name="Group 120"/>
          <p:cNvGraphicFramePr>
            <a:graphicFrameLocks noGrp="1"/>
          </p:cNvGraphicFramePr>
          <p:nvPr/>
        </p:nvGraphicFramePr>
        <p:xfrm>
          <a:off x="642938" y="2392363"/>
          <a:ext cx="2895600" cy="2743200"/>
        </p:xfrm>
        <a:graphic>
          <a:graphicData uri="http://schemas.openxmlformats.org/drawingml/2006/table">
            <a:tbl>
              <a:tblPr/>
              <a:tblGrid>
                <a:gridCol w="519112"/>
                <a:gridCol w="1114425"/>
                <a:gridCol w="1262063"/>
              </a:tblGrid>
              <a:tr h="4191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first</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follow</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a,b,d</a:t>
                      </a: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Symbol" panose="05050102010706020507" pitchFamily="18" charset="2"/>
                        </a:rPr>
                        <a:t></a:t>
                      </a:r>
                      <a:r>
                        <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S’</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 </a:t>
                      </a: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Symbol" panose="05050102010706020507" pitchFamily="18" charset="2"/>
                        </a:rPr>
                        <a:t></a:t>
                      </a:r>
                      <a:r>
                        <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B</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b,d</a:t>
                      </a: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Symbol" panose="05050102010706020507" pitchFamily="18" charset="2"/>
                        </a:rPr>
                        <a:t></a:t>
                      </a:r>
                      <a:endPar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 #</a:t>
                      </a:r>
                      <a:r>
                        <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B’</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b,</a:t>
                      </a: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Symbol" panose="05050102010706020507" pitchFamily="18" charset="2"/>
                        </a:rPr>
                        <a:t></a:t>
                      </a:r>
                      <a:endPar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 #</a:t>
                      </a:r>
                      <a:r>
                        <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D</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d, </a:t>
                      </a: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Symbol" panose="05050102010706020507" pitchFamily="18" charset="2"/>
                        </a:rPr>
                        <a:t></a:t>
                      </a:r>
                      <a:endPar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 b, #</a:t>
                      </a:r>
                      <a:r>
                        <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endParaRPr kumimoji="1" lang="en-US" altLang="zh-CN" sz="24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7409" name="Group 129"/>
          <p:cNvGraphicFramePr>
            <a:graphicFrameLocks noGrp="1"/>
          </p:cNvGraphicFramePr>
          <p:nvPr/>
        </p:nvGraphicFramePr>
        <p:xfrm>
          <a:off x="4067944" y="2212571"/>
          <a:ext cx="4876800" cy="3108528"/>
        </p:xfrm>
        <a:graphic>
          <a:graphicData uri="http://schemas.openxmlformats.org/drawingml/2006/table">
            <a:tbl>
              <a:tblPr/>
              <a:tblGrid>
                <a:gridCol w="736600"/>
                <a:gridCol w="1016000"/>
                <a:gridCol w="990600"/>
                <a:gridCol w="1066800"/>
                <a:gridCol w="1066800"/>
              </a:tblGrid>
              <a:tr h="518054">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a:t>
                      </a:r>
                      <a:endPar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d</a:t>
                      </a:r>
                      <a:endPar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endPar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54">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S</a:t>
                      </a:r>
                      <a:endPar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BS’ </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BS’</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BS’</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BS’</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54">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S’</a:t>
                      </a:r>
                      <a:endPar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r>
                        <a:rPr kumimoji="1" lang="en-US" altLang="zh-CN" sz="20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aB</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54">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DB’ </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DB’</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DB’</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DB’</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54">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b</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marT="45684" marB="456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54">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D</a:t>
                      </a:r>
                      <a:endParaRPr kumimoji="1" lang="en-US" altLang="zh-CN" sz="28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T="45684" marB="456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d</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marT="45684" marB="456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7406" name="Text Box 126"/>
          <p:cNvSpPr txBox="1">
            <a:spLocks noChangeArrowheads="1"/>
          </p:cNvSpPr>
          <p:nvPr/>
        </p:nvSpPr>
        <p:spPr bwMode="auto">
          <a:xfrm>
            <a:off x="214313" y="5589240"/>
            <a:ext cx="876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buNone/>
            </a:pPr>
            <a:r>
              <a:rPr kumimoji="0" lang="zh-CN" altLang="en-US" sz="2400" dirty="0">
                <a:latin typeface="华文细黑" panose="02010600040101010101" pitchFamily="2" charset="-122"/>
              </a:rPr>
              <a:t>因为预测分析表无多重定义，</a:t>
            </a:r>
            <a:r>
              <a:rPr kumimoji="0" lang="zh-CN" altLang="en-US" sz="2400" dirty="0">
                <a:latin typeface="Times New Roman" panose="02020603050405020304" pitchFamily="18" charset="0"/>
              </a:rPr>
              <a:t> </a:t>
            </a:r>
            <a:r>
              <a:rPr kumimoji="0" lang="zh-CN" altLang="en-US" sz="2400" dirty="0">
                <a:latin typeface="华文细黑" panose="02010600040101010101" pitchFamily="2" charset="-122"/>
              </a:rPr>
              <a:t>所以改写后的文法是</a:t>
            </a:r>
            <a:r>
              <a:rPr kumimoji="0" lang="en-US" altLang="zh-CN" sz="2400" dirty="0">
                <a:latin typeface="Times New Roman" panose="02020603050405020304" pitchFamily="18" charset="0"/>
              </a:rPr>
              <a:t>LL(1)</a:t>
            </a:r>
            <a:r>
              <a:rPr kumimoji="0" lang="zh-CN" altLang="en-US" sz="2400" dirty="0">
                <a:latin typeface="华文细黑" panose="02010600040101010101" pitchFamily="2" charset="-122"/>
              </a:rPr>
              <a:t>文法</a:t>
            </a:r>
            <a:r>
              <a:rPr kumimoji="0" lang="zh-CN" altLang="en-US" sz="2400" dirty="0">
                <a:latin typeface="Times New Roman" panose="02020603050405020304" pitchFamily="18" charset="0"/>
              </a:rPr>
              <a:t> </a:t>
            </a:r>
            <a:endParaRPr kumimoji="0" lang="zh-CN" altLang="en-US"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97400"/>
                                        </p:tgtEl>
                                        <p:attrNameLst>
                                          <p:attrName>style.visibility</p:attrName>
                                        </p:attrNameLst>
                                      </p:cBhvr>
                                      <p:to>
                                        <p:strVal val="visible"/>
                                      </p:to>
                                    </p:set>
                                    <p:animEffect transition="in" filter="strips(downRight)">
                                      <p:cBhvr>
                                        <p:cTn id="7" dur="500"/>
                                        <p:tgtEl>
                                          <p:spTgt spid="9740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97409"/>
                                        </p:tgtEl>
                                        <p:attrNameLst>
                                          <p:attrName>style.visibility</p:attrName>
                                        </p:attrNameLst>
                                      </p:cBhvr>
                                      <p:to>
                                        <p:strVal val="visible"/>
                                      </p:to>
                                    </p:set>
                                    <p:animEffect transition="in" filter="strips(downRight)">
                                      <p:cBhvr>
                                        <p:cTn id="12" dur="500"/>
                                        <p:tgtEl>
                                          <p:spTgt spid="9740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7406"/>
                                        </p:tgtEl>
                                        <p:attrNameLst>
                                          <p:attrName>style.visibility</p:attrName>
                                        </p:attrNameLst>
                                      </p:cBhvr>
                                      <p:to>
                                        <p:strVal val="visible"/>
                                      </p:to>
                                    </p:set>
                                    <p:animEffect transition="in" filter="fade">
                                      <p:cBhvr>
                                        <p:cTn id="17" dur="500"/>
                                        <p:tgtEl>
                                          <p:spTgt spid="97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406"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99F1E7D9-E5C8-4593-8E37-C4B154D8C1FC}"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74755" name="Rectangle 2"/>
          <p:cNvSpPr>
            <a:spLocks noGrp="1" noChangeArrowheads="1"/>
          </p:cNvSpPr>
          <p:nvPr>
            <p:ph type="body" idx="1"/>
          </p:nvPr>
        </p:nvSpPr>
        <p:spPr>
          <a:xfrm>
            <a:off x="468313" y="620713"/>
            <a:ext cx="8229600" cy="5761037"/>
          </a:xfrm>
        </p:spPr>
        <p:txBody>
          <a:bodyPr/>
          <a:lstStyle/>
          <a:p>
            <a:pPr eaLnBrk="1" hangingPunct="1">
              <a:lnSpc>
                <a:spcPct val="130000"/>
              </a:lnSpc>
              <a:defRPr/>
            </a:pPr>
            <a:r>
              <a:rPr lang="zh-CN" altLang="en-US" sz="2120" b="1" dirty="0">
                <a:latin typeface="Times New Roman" panose="02020603050405020304" pitchFamily="18" charset="0"/>
              </a:rPr>
              <a:t>例：</a:t>
            </a:r>
            <a:r>
              <a:rPr lang="en-US" altLang="zh-CN" sz="2120" b="1" dirty="0">
                <a:latin typeface="Times New Roman" panose="02020603050405020304" pitchFamily="18" charset="0"/>
              </a:rPr>
              <a:t>S </a:t>
            </a:r>
            <a:r>
              <a:rPr lang="en-US" altLang="zh-CN" sz="2120" b="1" dirty="0">
                <a:latin typeface="Times New Roman" panose="02020603050405020304" pitchFamily="18" charset="0"/>
                <a:sym typeface="Wingdings" panose="05000000000000000000" pitchFamily="2" charset="2"/>
              </a:rPr>
              <a:t></a:t>
            </a:r>
            <a:r>
              <a:rPr lang="en-US" altLang="zh-CN" sz="2120" b="1" dirty="0" err="1">
                <a:latin typeface="Times New Roman" panose="02020603050405020304" pitchFamily="18" charset="0"/>
                <a:sym typeface="Wingdings" panose="05000000000000000000" pitchFamily="2" charset="2"/>
              </a:rPr>
              <a:t>Ap</a:t>
            </a:r>
            <a:r>
              <a:rPr lang="en-US" altLang="zh-CN" sz="2120" b="1" dirty="0">
                <a:latin typeface="Times New Roman" panose="02020603050405020304" pitchFamily="18" charset="0"/>
                <a:sym typeface="Wingdings" panose="05000000000000000000" pitchFamily="2" charset="2"/>
              </a:rPr>
              <a:t> | </a:t>
            </a:r>
            <a:r>
              <a:rPr lang="en-US" altLang="zh-CN" sz="2120" b="1" dirty="0" err="1">
                <a:latin typeface="Times New Roman" panose="02020603050405020304" pitchFamily="18" charset="0"/>
                <a:sym typeface="Wingdings" panose="05000000000000000000" pitchFamily="2" charset="2"/>
              </a:rPr>
              <a:t>Bq</a:t>
            </a:r>
            <a:r>
              <a:rPr lang="en-US" altLang="zh-CN" sz="2120" b="1" dirty="0">
                <a:latin typeface="Times New Roman" panose="02020603050405020304" pitchFamily="18" charset="0"/>
                <a:sym typeface="Wingdings" panose="05000000000000000000" pitchFamily="2" charset="2"/>
              </a:rPr>
              <a:t>, A </a:t>
            </a:r>
            <a:r>
              <a:rPr lang="en-US" altLang="zh-CN" sz="2120" b="1" dirty="0" err="1">
                <a:latin typeface="Times New Roman" panose="02020603050405020304" pitchFamily="18" charset="0"/>
                <a:sym typeface="Wingdings" panose="05000000000000000000" pitchFamily="2" charset="2"/>
              </a:rPr>
              <a:t>aAp</a:t>
            </a:r>
            <a:r>
              <a:rPr lang="en-US" altLang="zh-CN" sz="2120" b="1" dirty="0">
                <a:latin typeface="Times New Roman" panose="02020603050405020304" pitchFamily="18" charset="0"/>
                <a:sym typeface="Wingdings" panose="05000000000000000000" pitchFamily="2" charset="2"/>
              </a:rPr>
              <a:t> | d, B  </a:t>
            </a:r>
            <a:r>
              <a:rPr lang="en-US" altLang="zh-CN" sz="2120" b="1" dirty="0" err="1">
                <a:latin typeface="Times New Roman" panose="02020603050405020304" pitchFamily="18" charset="0"/>
                <a:sym typeface="Wingdings" panose="05000000000000000000" pitchFamily="2" charset="2"/>
              </a:rPr>
              <a:t>aBq</a:t>
            </a:r>
            <a:r>
              <a:rPr lang="en-US" altLang="zh-CN" sz="2120" b="1" dirty="0">
                <a:latin typeface="Times New Roman" panose="02020603050405020304" pitchFamily="18" charset="0"/>
                <a:sym typeface="Wingdings" panose="05000000000000000000" pitchFamily="2" charset="2"/>
              </a:rPr>
              <a:t> | e</a:t>
            </a:r>
            <a:endParaRPr lang="en-US" altLang="zh-CN" sz="2120" b="1" dirty="0">
              <a:latin typeface="Times New Roman" panose="02020603050405020304" pitchFamily="18" charset="0"/>
              <a:sym typeface="Wingdings" panose="05000000000000000000" pitchFamily="2" charset="2"/>
            </a:endParaRPr>
          </a:p>
          <a:p>
            <a:pPr eaLnBrk="1" hangingPunct="1">
              <a:lnSpc>
                <a:spcPct val="130000"/>
              </a:lnSpc>
              <a:buFont typeface="Wingdings" panose="05000000000000000000" pitchFamily="2" charset="2"/>
              <a:buNone/>
              <a:defRPr/>
            </a:pPr>
            <a:r>
              <a:rPr lang="en-US" altLang="zh-CN" sz="2120" b="1" dirty="0">
                <a:latin typeface="Times New Roman" panose="02020603050405020304" pitchFamily="18" charset="0"/>
                <a:sym typeface="Wingdings" panose="05000000000000000000" pitchFamily="2" charset="2"/>
              </a:rPr>
              <a:t>	</a:t>
            </a:r>
            <a:r>
              <a:rPr lang="zh-CN" altLang="en-US" sz="2120" b="1" dirty="0">
                <a:latin typeface="Times New Roman" panose="02020603050405020304" pitchFamily="18" charset="0"/>
                <a:sym typeface="Wingdings" panose="05000000000000000000" pitchFamily="2" charset="2"/>
              </a:rPr>
              <a:t>解：角替换</a:t>
            </a:r>
            <a:endParaRPr lang="zh-CN" altLang="en-US" sz="2120" b="1" dirty="0">
              <a:latin typeface="Times New Roman" panose="02020603050405020304" pitchFamily="18" charset="0"/>
              <a:sym typeface="Wingdings" panose="05000000000000000000" pitchFamily="2" charset="2"/>
            </a:endParaRPr>
          </a:p>
          <a:p>
            <a:pPr eaLnBrk="1" hangingPunct="1">
              <a:lnSpc>
                <a:spcPct val="130000"/>
              </a:lnSpc>
              <a:buFont typeface="Wingdings" panose="05000000000000000000" pitchFamily="2" charset="2"/>
              <a:buNone/>
              <a:defRPr/>
            </a:pPr>
            <a:r>
              <a:rPr lang="zh-CN" altLang="en-US" sz="2120" b="1" dirty="0">
                <a:latin typeface="Times New Roman" panose="02020603050405020304" pitchFamily="18" charset="0"/>
                <a:sym typeface="Wingdings" panose="05000000000000000000" pitchFamily="2" charset="2"/>
              </a:rPr>
              <a:t>                     </a:t>
            </a:r>
            <a:r>
              <a:rPr lang="en-US" altLang="zh-CN" sz="2120" b="1" dirty="0">
                <a:latin typeface="Times New Roman" panose="02020603050405020304" pitchFamily="18" charset="0"/>
                <a:sym typeface="Wingdings" panose="05000000000000000000" pitchFamily="2" charset="2"/>
              </a:rPr>
              <a:t>S (</a:t>
            </a:r>
            <a:r>
              <a:rPr lang="en-US" altLang="zh-CN" sz="2120" b="1" dirty="0" err="1">
                <a:latin typeface="Times New Roman" panose="02020603050405020304" pitchFamily="18" charset="0"/>
                <a:sym typeface="Wingdings" panose="05000000000000000000" pitchFamily="2" charset="2"/>
              </a:rPr>
              <a:t>aAp</a:t>
            </a:r>
            <a:r>
              <a:rPr lang="en-US" altLang="zh-CN" sz="2120" b="1" dirty="0">
                <a:latin typeface="Times New Roman" panose="02020603050405020304" pitchFamily="18" charset="0"/>
                <a:sym typeface="Wingdings" panose="05000000000000000000" pitchFamily="2" charset="2"/>
              </a:rPr>
              <a:t> | d)p | (</a:t>
            </a:r>
            <a:r>
              <a:rPr lang="en-US" altLang="zh-CN" sz="2120" b="1" dirty="0" err="1">
                <a:latin typeface="Times New Roman" panose="02020603050405020304" pitchFamily="18" charset="0"/>
                <a:sym typeface="Wingdings" panose="05000000000000000000" pitchFamily="2" charset="2"/>
              </a:rPr>
              <a:t>aBq</a:t>
            </a:r>
            <a:r>
              <a:rPr lang="en-US" altLang="zh-CN" sz="2120" b="1" dirty="0">
                <a:latin typeface="Times New Roman" panose="02020603050405020304" pitchFamily="18" charset="0"/>
                <a:sym typeface="Wingdings" panose="05000000000000000000" pitchFamily="2" charset="2"/>
              </a:rPr>
              <a:t> | e)q</a:t>
            </a:r>
            <a:endParaRPr lang="en-US" altLang="zh-CN" sz="2120" b="1" dirty="0">
              <a:latin typeface="Times New Roman" panose="02020603050405020304" pitchFamily="18" charset="0"/>
              <a:sym typeface="Wingdings" panose="05000000000000000000" pitchFamily="2" charset="2"/>
            </a:endParaRPr>
          </a:p>
          <a:p>
            <a:pPr eaLnBrk="1" hangingPunct="1">
              <a:lnSpc>
                <a:spcPct val="130000"/>
              </a:lnSpc>
              <a:buFont typeface="Wingdings" panose="05000000000000000000" pitchFamily="2" charset="2"/>
              <a:buNone/>
              <a:defRPr/>
            </a:pPr>
            <a:r>
              <a:rPr lang="en-US" altLang="zh-CN" sz="2120" b="1" dirty="0">
                <a:latin typeface="Times New Roman" panose="02020603050405020304" pitchFamily="18" charset="0"/>
                <a:sym typeface="Wingdings" panose="05000000000000000000" pitchFamily="2" charset="2"/>
              </a:rPr>
              <a:t>	</a:t>
            </a:r>
            <a:r>
              <a:rPr lang="zh-CN" altLang="en-US" sz="2120" b="1" dirty="0">
                <a:latin typeface="Times New Roman" panose="02020603050405020304" pitchFamily="18" charset="0"/>
                <a:sym typeface="Wingdings" panose="05000000000000000000" pitchFamily="2" charset="2"/>
              </a:rPr>
              <a:t>即：        </a:t>
            </a:r>
            <a:r>
              <a:rPr lang="en-US" altLang="zh-CN" sz="2120" b="1" dirty="0">
                <a:latin typeface="Times New Roman" panose="02020603050405020304" pitchFamily="18" charset="0"/>
                <a:sym typeface="Wingdings" panose="05000000000000000000" pitchFamily="2" charset="2"/>
              </a:rPr>
              <a:t>S </a:t>
            </a:r>
            <a:r>
              <a:rPr lang="en-US" altLang="zh-CN" sz="2120" b="1" dirty="0" err="1">
                <a:latin typeface="Times New Roman" panose="02020603050405020304" pitchFamily="18" charset="0"/>
                <a:sym typeface="Wingdings" panose="05000000000000000000" pitchFamily="2" charset="2"/>
              </a:rPr>
              <a:t>aApp</a:t>
            </a:r>
            <a:r>
              <a:rPr lang="en-US" altLang="zh-CN" sz="2120" b="1" dirty="0">
                <a:latin typeface="Times New Roman" panose="02020603050405020304" pitchFamily="18" charset="0"/>
                <a:sym typeface="Wingdings" panose="05000000000000000000" pitchFamily="2" charset="2"/>
              </a:rPr>
              <a:t> | </a:t>
            </a:r>
            <a:r>
              <a:rPr lang="en-US" altLang="zh-CN" sz="2120" b="1" dirty="0" err="1">
                <a:latin typeface="Times New Roman" panose="02020603050405020304" pitchFamily="18" charset="0"/>
                <a:sym typeface="Wingdings" panose="05000000000000000000" pitchFamily="2" charset="2"/>
              </a:rPr>
              <a:t>aBqq</a:t>
            </a:r>
            <a:r>
              <a:rPr lang="en-US" altLang="zh-CN" sz="2120" b="1" dirty="0">
                <a:latin typeface="Times New Roman" panose="02020603050405020304" pitchFamily="18" charset="0"/>
                <a:sym typeface="Wingdings" panose="05000000000000000000" pitchFamily="2" charset="2"/>
              </a:rPr>
              <a:t> | </a:t>
            </a:r>
            <a:r>
              <a:rPr lang="en-US" altLang="zh-CN" sz="2120" b="1" dirty="0" err="1">
                <a:latin typeface="Times New Roman" panose="02020603050405020304" pitchFamily="18" charset="0"/>
                <a:sym typeface="Wingdings" panose="05000000000000000000" pitchFamily="2" charset="2"/>
              </a:rPr>
              <a:t>dp</a:t>
            </a:r>
            <a:r>
              <a:rPr lang="en-US" altLang="zh-CN" sz="2120" b="1" dirty="0">
                <a:latin typeface="Times New Roman" panose="02020603050405020304" pitchFamily="18" charset="0"/>
                <a:sym typeface="Wingdings" panose="05000000000000000000" pitchFamily="2" charset="2"/>
              </a:rPr>
              <a:t> | </a:t>
            </a:r>
            <a:r>
              <a:rPr lang="en-US" altLang="zh-CN" sz="2120" b="1" dirty="0" err="1">
                <a:latin typeface="Times New Roman" panose="02020603050405020304" pitchFamily="18" charset="0"/>
                <a:sym typeface="Wingdings" panose="05000000000000000000" pitchFamily="2" charset="2"/>
              </a:rPr>
              <a:t>eq</a:t>
            </a:r>
            <a:endParaRPr lang="en-US" altLang="zh-CN" sz="2120" b="1" dirty="0">
              <a:latin typeface="Times New Roman" panose="02020603050405020304" pitchFamily="18" charset="0"/>
              <a:sym typeface="Wingdings" panose="05000000000000000000" pitchFamily="2" charset="2"/>
            </a:endParaRPr>
          </a:p>
          <a:p>
            <a:pPr eaLnBrk="1" hangingPunct="1">
              <a:lnSpc>
                <a:spcPct val="130000"/>
              </a:lnSpc>
              <a:buFont typeface="Wingdings" panose="05000000000000000000" pitchFamily="2" charset="2"/>
              <a:buNone/>
              <a:defRPr/>
            </a:pPr>
            <a:r>
              <a:rPr lang="en-US" altLang="zh-CN" sz="2120" b="1" dirty="0">
                <a:latin typeface="Times New Roman" panose="02020603050405020304" pitchFamily="18" charset="0"/>
                <a:sym typeface="Wingdings" panose="05000000000000000000" pitchFamily="2" charset="2"/>
              </a:rPr>
              <a:t>     	                A  </a:t>
            </a:r>
            <a:r>
              <a:rPr lang="en-US" altLang="zh-CN" sz="2120" b="1" dirty="0" err="1">
                <a:latin typeface="Times New Roman" panose="02020603050405020304" pitchFamily="18" charset="0"/>
                <a:sym typeface="Wingdings" panose="05000000000000000000" pitchFamily="2" charset="2"/>
              </a:rPr>
              <a:t>aAp</a:t>
            </a:r>
            <a:r>
              <a:rPr lang="en-US" altLang="zh-CN" sz="2120" b="1" dirty="0">
                <a:latin typeface="Times New Roman" panose="02020603050405020304" pitchFamily="18" charset="0"/>
                <a:sym typeface="Wingdings" panose="05000000000000000000" pitchFamily="2" charset="2"/>
              </a:rPr>
              <a:t> | d,         B  </a:t>
            </a:r>
            <a:r>
              <a:rPr lang="en-US" altLang="zh-CN" sz="2120" b="1" dirty="0" err="1">
                <a:latin typeface="Times New Roman" panose="02020603050405020304" pitchFamily="18" charset="0"/>
                <a:sym typeface="Wingdings" panose="05000000000000000000" pitchFamily="2" charset="2"/>
              </a:rPr>
              <a:t>aBq</a:t>
            </a:r>
            <a:r>
              <a:rPr lang="en-US" altLang="zh-CN" sz="2120" b="1" dirty="0">
                <a:latin typeface="Times New Roman" panose="02020603050405020304" pitchFamily="18" charset="0"/>
                <a:sym typeface="Wingdings" panose="05000000000000000000" pitchFamily="2" charset="2"/>
              </a:rPr>
              <a:t> | e</a:t>
            </a:r>
            <a:endParaRPr lang="en-US" altLang="zh-CN" sz="2120" b="1" dirty="0">
              <a:latin typeface="Times New Roman" panose="02020603050405020304" pitchFamily="18" charset="0"/>
              <a:sym typeface="Wingdings" panose="05000000000000000000" pitchFamily="2" charset="2"/>
            </a:endParaRPr>
          </a:p>
          <a:p>
            <a:pPr eaLnBrk="1" hangingPunct="1">
              <a:lnSpc>
                <a:spcPct val="130000"/>
              </a:lnSpc>
              <a:buFont typeface="Wingdings" panose="05000000000000000000" pitchFamily="2" charset="2"/>
              <a:buNone/>
              <a:defRPr/>
            </a:pPr>
            <a:r>
              <a:rPr lang="en-US" altLang="zh-CN" sz="2120" b="1" dirty="0">
                <a:latin typeface="Times New Roman" panose="02020603050405020304" pitchFamily="18" charset="0"/>
                <a:sym typeface="Wingdings" panose="05000000000000000000" pitchFamily="2" charset="2"/>
              </a:rPr>
              <a:t>	</a:t>
            </a:r>
            <a:r>
              <a:rPr lang="zh-CN" altLang="en-US" sz="2120" b="1" dirty="0">
                <a:latin typeface="Times New Roman" panose="02020603050405020304" pitchFamily="18" charset="0"/>
                <a:sym typeface="Wingdings" panose="05000000000000000000" pitchFamily="2" charset="2"/>
              </a:rPr>
              <a:t>对</a:t>
            </a:r>
            <a:r>
              <a:rPr lang="en-US" altLang="zh-CN" sz="2120" b="1" dirty="0">
                <a:latin typeface="Times New Roman" panose="02020603050405020304" pitchFamily="18" charset="0"/>
                <a:sym typeface="Wingdings" panose="05000000000000000000" pitchFamily="2" charset="2"/>
              </a:rPr>
              <a:t>S</a:t>
            </a:r>
            <a:r>
              <a:rPr lang="zh-CN" altLang="en-US" sz="2120" b="1" dirty="0">
                <a:latin typeface="Times New Roman" panose="02020603050405020304" pitchFamily="18" charset="0"/>
                <a:sym typeface="Wingdings" panose="05000000000000000000" pitchFamily="2" charset="2"/>
              </a:rPr>
              <a:t>变换，</a:t>
            </a:r>
            <a:r>
              <a:rPr lang="en-US" altLang="zh-CN" sz="2120" b="1" dirty="0">
                <a:latin typeface="Times New Roman" panose="02020603050405020304" pitchFamily="18" charset="0"/>
                <a:sym typeface="Wingdings" panose="05000000000000000000" pitchFamily="2" charset="2"/>
              </a:rPr>
              <a:t>S </a:t>
            </a:r>
            <a:r>
              <a:rPr lang="en-US" altLang="zh-CN" sz="2120" b="1" dirty="0" err="1">
                <a:latin typeface="Times New Roman" panose="02020603050405020304" pitchFamily="18" charset="0"/>
                <a:sym typeface="Wingdings" panose="05000000000000000000" pitchFamily="2" charset="2"/>
              </a:rPr>
              <a:t>aS</a:t>
            </a:r>
            <a:r>
              <a:rPr lang="en-US" altLang="zh-CN" sz="2120" b="1" dirty="0">
                <a:latin typeface="Times New Roman" panose="02020603050405020304" pitchFamily="18" charset="0"/>
                <a:sym typeface="Wingdings" panose="05000000000000000000" pitchFamily="2" charset="2"/>
              </a:rPr>
              <a:t>’ | </a:t>
            </a:r>
            <a:r>
              <a:rPr lang="en-US" altLang="zh-CN" sz="2120" b="1" dirty="0" err="1">
                <a:latin typeface="Times New Roman" panose="02020603050405020304" pitchFamily="18" charset="0"/>
                <a:sym typeface="Wingdings" panose="05000000000000000000" pitchFamily="2" charset="2"/>
              </a:rPr>
              <a:t>dp</a:t>
            </a:r>
            <a:r>
              <a:rPr lang="en-US" altLang="zh-CN" sz="2120" b="1" dirty="0">
                <a:latin typeface="Times New Roman" panose="02020603050405020304" pitchFamily="18" charset="0"/>
                <a:sym typeface="Wingdings" panose="05000000000000000000" pitchFamily="2" charset="2"/>
              </a:rPr>
              <a:t> | </a:t>
            </a:r>
            <a:r>
              <a:rPr lang="en-US" altLang="zh-CN" sz="2120" b="1" dirty="0" err="1">
                <a:latin typeface="Times New Roman" panose="02020603050405020304" pitchFamily="18" charset="0"/>
                <a:sym typeface="Wingdings" panose="05000000000000000000" pitchFamily="2" charset="2"/>
              </a:rPr>
              <a:t>eq</a:t>
            </a:r>
            <a:endParaRPr lang="en-US" altLang="zh-CN" sz="2120" b="1" dirty="0">
              <a:latin typeface="Times New Roman" panose="02020603050405020304" pitchFamily="18" charset="0"/>
              <a:sym typeface="Wingdings" panose="05000000000000000000" pitchFamily="2" charset="2"/>
            </a:endParaRPr>
          </a:p>
          <a:p>
            <a:pPr eaLnBrk="1" hangingPunct="1">
              <a:lnSpc>
                <a:spcPct val="130000"/>
              </a:lnSpc>
              <a:buFont typeface="Wingdings" panose="05000000000000000000" pitchFamily="2" charset="2"/>
              <a:buNone/>
              <a:defRPr/>
            </a:pPr>
            <a:r>
              <a:rPr lang="en-US" altLang="zh-CN" sz="2120" b="1" dirty="0">
                <a:latin typeface="Times New Roman" panose="02020603050405020304" pitchFamily="18" charset="0"/>
                <a:sym typeface="Wingdings" panose="05000000000000000000" pitchFamily="2" charset="2"/>
              </a:rPr>
              <a:t>     	                   </a:t>
            </a:r>
            <a:r>
              <a:rPr lang="en-US" altLang="zh-CN" sz="2120" b="1" dirty="0">
                <a:solidFill>
                  <a:srgbClr val="003399"/>
                </a:solidFill>
                <a:latin typeface="Times New Roman" panose="02020603050405020304" pitchFamily="18" charset="0"/>
                <a:sym typeface="Wingdings" panose="05000000000000000000" pitchFamily="2" charset="2"/>
              </a:rPr>
              <a:t>S’ App | </a:t>
            </a:r>
            <a:r>
              <a:rPr lang="en-US" altLang="zh-CN" sz="2120" b="1" dirty="0" err="1">
                <a:solidFill>
                  <a:srgbClr val="003399"/>
                </a:solidFill>
                <a:latin typeface="Times New Roman" panose="02020603050405020304" pitchFamily="18" charset="0"/>
                <a:sym typeface="Wingdings" panose="05000000000000000000" pitchFamily="2" charset="2"/>
              </a:rPr>
              <a:t>Bqq</a:t>
            </a:r>
            <a:endParaRPr lang="en-US" altLang="zh-CN" sz="2120" b="1" dirty="0">
              <a:solidFill>
                <a:srgbClr val="003399"/>
              </a:solidFill>
              <a:latin typeface="Times New Roman" panose="02020603050405020304" pitchFamily="18" charset="0"/>
              <a:sym typeface="Wingdings" panose="05000000000000000000" pitchFamily="2" charset="2"/>
            </a:endParaRPr>
          </a:p>
          <a:p>
            <a:pPr eaLnBrk="1" hangingPunct="1">
              <a:lnSpc>
                <a:spcPct val="130000"/>
              </a:lnSpc>
              <a:buFont typeface="Wingdings" panose="05000000000000000000" pitchFamily="2" charset="2"/>
              <a:buNone/>
              <a:defRPr/>
            </a:pPr>
            <a:r>
              <a:rPr lang="en-US" altLang="zh-CN" sz="2120" b="1" dirty="0">
                <a:latin typeface="Times New Roman" panose="02020603050405020304" pitchFamily="18" charset="0"/>
                <a:sym typeface="Wingdings" panose="05000000000000000000" pitchFamily="2" charset="2"/>
              </a:rPr>
              <a:t>	</a:t>
            </a:r>
            <a:r>
              <a:rPr lang="zh-CN" altLang="en-US" sz="2120" b="1" dirty="0">
                <a:latin typeface="Times New Roman" panose="02020603050405020304" pitchFamily="18" charset="0"/>
                <a:sym typeface="Wingdings" panose="05000000000000000000" pitchFamily="2" charset="2"/>
              </a:rPr>
              <a:t>对</a:t>
            </a:r>
            <a:r>
              <a:rPr lang="en-US" altLang="zh-CN" sz="2120" b="1" dirty="0">
                <a:latin typeface="Times New Roman" panose="02020603050405020304" pitchFamily="18" charset="0"/>
                <a:sym typeface="Wingdings" panose="05000000000000000000" pitchFamily="2" charset="2"/>
              </a:rPr>
              <a:t>S‘</a:t>
            </a:r>
            <a:r>
              <a:rPr lang="zh-CN" altLang="en-US" sz="2120" b="1" dirty="0">
                <a:latin typeface="Times New Roman" panose="02020603050405020304" pitchFamily="18" charset="0"/>
                <a:sym typeface="Wingdings" panose="05000000000000000000" pitchFamily="2" charset="2"/>
              </a:rPr>
              <a:t>角替换， </a:t>
            </a:r>
            <a:r>
              <a:rPr lang="en-US" altLang="zh-CN" sz="2120" b="1" dirty="0">
                <a:latin typeface="Times New Roman" panose="02020603050405020304" pitchFamily="18" charset="0"/>
                <a:sym typeface="Wingdings" panose="05000000000000000000" pitchFamily="2" charset="2"/>
              </a:rPr>
              <a:t>S’ (</a:t>
            </a:r>
            <a:r>
              <a:rPr lang="en-US" altLang="zh-CN" sz="2120" b="1" dirty="0" err="1">
                <a:latin typeface="Times New Roman" panose="02020603050405020304" pitchFamily="18" charset="0"/>
                <a:sym typeface="Wingdings" panose="05000000000000000000" pitchFamily="2" charset="2"/>
              </a:rPr>
              <a:t>aAp</a:t>
            </a:r>
            <a:r>
              <a:rPr lang="en-US" altLang="zh-CN" sz="2120" b="1" dirty="0">
                <a:latin typeface="Times New Roman" panose="02020603050405020304" pitchFamily="18" charset="0"/>
                <a:sym typeface="Wingdings" panose="05000000000000000000" pitchFamily="2" charset="2"/>
              </a:rPr>
              <a:t> | d)pp | (</a:t>
            </a:r>
            <a:r>
              <a:rPr lang="en-US" altLang="zh-CN" sz="2120" b="1" dirty="0" err="1">
                <a:latin typeface="Times New Roman" panose="02020603050405020304" pitchFamily="18" charset="0"/>
                <a:sym typeface="Wingdings" panose="05000000000000000000" pitchFamily="2" charset="2"/>
              </a:rPr>
              <a:t>aBq</a:t>
            </a:r>
            <a:r>
              <a:rPr lang="en-US" altLang="zh-CN" sz="2120" b="1" dirty="0">
                <a:latin typeface="Times New Roman" panose="02020603050405020304" pitchFamily="18" charset="0"/>
                <a:sym typeface="Wingdings" panose="05000000000000000000" pitchFamily="2" charset="2"/>
              </a:rPr>
              <a:t> | e)</a:t>
            </a:r>
            <a:r>
              <a:rPr lang="en-US" altLang="zh-CN" sz="2120" b="1" dirty="0" err="1">
                <a:latin typeface="Times New Roman" panose="02020603050405020304" pitchFamily="18" charset="0"/>
                <a:sym typeface="Wingdings" panose="05000000000000000000" pitchFamily="2" charset="2"/>
              </a:rPr>
              <a:t>qq</a:t>
            </a:r>
            <a:endParaRPr lang="en-US" altLang="zh-CN" sz="2120" b="1" dirty="0">
              <a:latin typeface="Times New Roman" panose="02020603050405020304" pitchFamily="18" charset="0"/>
              <a:sym typeface="Wingdings" panose="05000000000000000000" pitchFamily="2" charset="2"/>
            </a:endParaRPr>
          </a:p>
          <a:p>
            <a:pPr eaLnBrk="1" hangingPunct="1">
              <a:lnSpc>
                <a:spcPct val="130000"/>
              </a:lnSpc>
              <a:buFont typeface="Wingdings" panose="05000000000000000000" pitchFamily="2" charset="2"/>
              <a:buNone/>
              <a:defRPr/>
            </a:pPr>
            <a:r>
              <a:rPr lang="en-US" altLang="zh-CN" sz="2120" b="1" dirty="0">
                <a:latin typeface="Times New Roman" panose="02020603050405020304" pitchFamily="18" charset="0"/>
                <a:sym typeface="Wingdings" panose="05000000000000000000" pitchFamily="2" charset="2"/>
              </a:rPr>
              <a:t>	</a:t>
            </a:r>
            <a:r>
              <a:rPr lang="zh-CN" altLang="en-US" sz="2120" b="1" dirty="0">
                <a:latin typeface="Times New Roman" panose="02020603050405020304" pitchFamily="18" charset="0"/>
                <a:sym typeface="Wingdings" panose="05000000000000000000" pitchFamily="2" charset="2"/>
              </a:rPr>
              <a:t>再提取左因式，</a:t>
            </a:r>
            <a:r>
              <a:rPr lang="en-US" altLang="zh-CN" sz="2120" b="1" dirty="0">
                <a:latin typeface="Times New Roman" panose="02020603050405020304" pitchFamily="18" charset="0"/>
                <a:sym typeface="Wingdings" panose="05000000000000000000" pitchFamily="2" charset="2"/>
              </a:rPr>
              <a:t>S’ </a:t>
            </a:r>
            <a:r>
              <a:rPr lang="en-US" altLang="zh-CN" sz="2120" b="1" dirty="0" err="1">
                <a:latin typeface="Times New Roman" panose="02020603050405020304" pitchFamily="18" charset="0"/>
                <a:sym typeface="Wingdings" panose="05000000000000000000" pitchFamily="2" charset="2"/>
              </a:rPr>
              <a:t>aS</a:t>
            </a:r>
            <a:r>
              <a:rPr lang="en-US" altLang="zh-CN" sz="2120" b="1" dirty="0">
                <a:latin typeface="Times New Roman" panose="02020603050405020304" pitchFamily="18" charset="0"/>
                <a:sym typeface="Wingdings" panose="05000000000000000000" pitchFamily="2" charset="2"/>
              </a:rPr>
              <a:t>’’ | </a:t>
            </a:r>
            <a:r>
              <a:rPr lang="en-US" altLang="zh-CN" sz="2120" b="1" dirty="0" err="1">
                <a:latin typeface="Times New Roman" panose="02020603050405020304" pitchFamily="18" charset="0"/>
                <a:sym typeface="Wingdings" panose="05000000000000000000" pitchFamily="2" charset="2"/>
              </a:rPr>
              <a:t>dpp</a:t>
            </a:r>
            <a:r>
              <a:rPr lang="en-US" altLang="zh-CN" sz="2120" b="1" dirty="0">
                <a:latin typeface="Times New Roman" panose="02020603050405020304" pitchFamily="18" charset="0"/>
                <a:sym typeface="Wingdings" panose="05000000000000000000" pitchFamily="2" charset="2"/>
              </a:rPr>
              <a:t> | </a:t>
            </a:r>
            <a:r>
              <a:rPr lang="en-US" altLang="zh-CN" sz="2120" b="1" dirty="0" err="1">
                <a:latin typeface="Times New Roman" panose="02020603050405020304" pitchFamily="18" charset="0"/>
                <a:sym typeface="Wingdings" panose="05000000000000000000" pitchFamily="2" charset="2"/>
              </a:rPr>
              <a:t>eqq</a:t>
            </a:r>
            <a:endParaRPr lang="en-US" altLang="zh-CN" sz="2120" b="1" dirty="0">
              <a:latin typeface="Times New Roman" panose="02020603050405020304" pitchFamily="18" charset="0"/>
              <a:sym typeface="Wingdings" panose="05000000000000000000" pitchFamily="2" charset="2"/>
            </a:endParaRPr>
          </a:p>
          <a:p>
            <a:pPr eaLnBrk="1" hangingPunct="1">
              <a:lnSpc>
                <a:spcPct val="130000"/>
              </a:lnSpc>
              <a:buFont typeface="Wingdings" panose="05000000000000000000" pitchFamily="2" charset="2"/>
              <a:buNone/>
              <a:defRPr/>
            </a:pPr>
            <a:r>
              <a:rPr lang="en-US" altLang="zh-CN" sz="2120" b="1" dirty="0">
                <a:latin typeface="Times New Roman" panose="02020603050405020304" pitchFamily="18" charset="0"/>
                <a:sym typeface="Wingdings" panose="05000000000000000000" pitchFamily="2" charset="2"/>
              </a:rPr>
              <a:t>                                  </a:t>
            </a:r>
            <a:r>
              <a:rPr lang="en-US" altLang="zh-CN" sz="2120" b="1" dirty="0">
                <a:solidFill>
                  <a:srgbClr val="003399"/>
                </a:solidFill>
                <a:latin typeface="Times New Roman" panose="02020603050405020304" pitchFamily="18" charset="0"/>
                <a:sym typeface="Wingdings" panose="05000000000000000000" pitchFamily="2" charset="2"/>
              </a:rPr>
              <a:t>S’’ </a:t>
            </a:r>
            <a:r>
              <a:rPr lang="en-US" altLang="zh-CN" sz="2120" b="1" dirty="0" err="1">
                <a:solidFill>
                  <a:srgbClr val="003399"/>
                </a:solidFill>
                <a:latin typeface="Times New Roman" panose="02020603050405020304" pitchFamily="18" charset="0"/>
                <a:sym typeface="Wingdings" panose="05000000000000000000" pitchFamily="2" charset="2"/>
              </a:rPr>
              <a:t>Appp</a:t>
            </a:r>
            <a:r>
              <a:rPr lang="en-US" altLang="zh-CN" sz="2120" b="1" dirty="0">
                <a:solidFill>
                  <a:srgbClr val="003399"/>
                </a:solidFill>
                <a:latin typeface="Times New Roman" panose="02020603050405020304" pitchFamily="18" charset="0"/>
                <a:sym typeface="Wingdings" panose="05000000000000000000" pitchFamily="2" charset="2"/>
              </a:rPr>
              <a:t> | </a:t>
            </a:r>
            <a:r>
              <a:rPr lang="en-US" altLang="zh-CN" sz="2120" b="1" dirty="0" err="1">
                <a:solidFill>
                  <a:srgbClr val="003399"/>
                </a:solidFill>
                <a:latin typeface="Times New Roman" panose="02020603050405020304" pitchFamily="18" charset="0"/>
                <a:sym typeface="Wingdings" panose="05000000000000000000" pitchFamily="2" charset="2"/>
              </a:rPr>
              <a:t>Bqqq</a:t>
            </a:r>
            <a:endParaRPr lang="en-US" altLang="zh-CN" sz="2120" b="1" dirty="0">
              <a:solidFill>
                <a:srgbClr val="003399"/>
              </a:solidFill>
              <a:latin typeface="Times New Roman" panose="02020603050405020304" pitchFamily="18" charset="0"/>
              <a:sym typeface="Wingdings" panose="05000000000000000000" pitchFamily="2" charset="2"/>
            </a:endParaRPr>
          </a:p>
          <a:p>
            <a:pPr eaLnBrk="1" hangingPunct="1">
              <a:lnSpc>
                <a:spcPct val="130000"/>
              </a:lnSpc>
              <a:buFont typeface="Wingdings" panose="05000000000000000000" pitchFamily="2" charset="2"/>
              <a:buNone/>
              <a:defRPr/>
            </a:pPr>
            <a:r>
              <a:rPr lang="en-US" altLang="zh-CN" sz="2120" b="1" dirty="0">
                <a:latin typeface="Times New Roman" panose="02020603050405020304" pitchFamily="18" charset="0"/>
                <a:sym typeface="Wingdings" panose="05000000000000000000" pitchFamily="2" charset="2"/>
              </a:rPr>
              <a:t>	</a:t>
            </a:r>
            <a:r>
              <a:rPr lang="zh-CN" altLang="en-US" sz="2120" b="1" dirty="0">
                <a:latin typeface="Times New Roman" panose="02020603050405020304" pitchFamily="18" charset="0"/>
                <a:sym typeface="Wingdings" panose="05000000000000000000" pitchFamily="2" charset="2"/>
              </a:rPr>
              <a:t>继续重复，仍然有左因式。</a:t>
            </a:r>
            <a:endParaRPr lang="en-US" altLang="zh-CN" sz="2120" b="1" dirty="0">
              <a:latin typeface="Times New Roman" panose="02020603050405020304" pitchFamily="18" charset="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animEffect transition="in" filter="wipe(left)">
                                      <p:cBhvr>
                                        <p:cTn id="7" dur="500"/>
                                        <p:tgtEl>
                                          <p:spTgt spid="7475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4755">
                                            <p:txEl>
                                              <p:pRg st="2" end="2"/>
                                            </p:txEl>
                                          </p:spTgt>
                                        </p:tgtEl>
                                        <p:attrNameLst>
                                          <p:attrName>style.visibility</p:attrName>
                                        </p:attrNameLst>
                                      </p:cBhvr>
                                      <p:to>
                                        <p:strVal val="visible"/>
                                      </p:to>
                                    </p:set>
                                    <p:animEffect transition="in" filter="wipe(left)">
                                      <p:cBhvr>
                                        <p:cTn id="11" dur="500"/>
                                        <p:tgtEl>
                                          <p:spTgt spid="74755">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4755">
                                            <p:txEl>
                                              <p:pRg st="3" end="3"/>
                                            </p:txEl>
                                          </p:spTgt>
                                        </p:tgtEl>
                                        <p:attrNameLst>
                                          <p:attrName>style.visibility</p:attrName>
                                        </p:attrNameLst>
                                      </p:cBhvr>
                                      <p:to>
                                        <p:strVal val="visible"/>
                                      </p:to>
                                    </p:set>
                                    <p:animEffect transition="in" filter="wipe(left)">
                                      <p:cBhvr>
                                        <p:cTn id="15" dur="500"/>
                                        <p:tgtEl>
                                          <p:spTgt spid="74755">
                                            <p:txEl>
                                              <p:pRg st="3" end="3"/>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4755">
                                            <p:txEl>
                                              <p:pRg st="4" end="4"/>
                                            </p:txEl>
                                          </p:spTgt>
                                        </p:tgtEl>
                                        <p:attrNameLst>
                                          <p:attrName>style.visibility</p:attrName>
                                        </p:attrNameLst>
                                      </p:cBhvr>
                                      <p:to>
                                        <p:strVal val="visible"/>
                                      </p:to>
                                    </p:set>
                                    <p:animEffect transition="in" filter="wipe(left)">
                                      <p:cBhvr>
                                        <p:cTn id="19" dur="500"/>
                                        <p:tgtEl>
                                          <p:spTgt spid="7475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4755">
                                            <p:txEl>
                                              <p:pRg st="5" end="5"/>
                                            </p:txEl>
                                          </p:spTgt>
                                        </p:tgtEl>
                                        <p:attrNameLst>
                                          <p:attrName>style.visibility</p:attrName>
                                        </p:attrNameLst>
                                      </p:cBhvr>
                                      <p:to>
                                        <p:strVal val="visible"/>
                                      </p:to>
                                    </p:set>
                                    <p:animEffect transition="in" filter="wipe(left)">
                                      <p:cBhvr>
                                        <p:cTn id="24" dur="500"/>
                                        <p:tgtEl>
                                          <p:spTgt spid="74755">
                                            <p:txEl>
                                              <p:pRg st="5" end="5"/>
                                            </p:txEl>
                                          </p:spTgt>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74755">
                                            <p:txEl>
                                              <p:pRg st="6" end="6"/>
                                            </p:txEl>
                                          </p:spTgt>
                                        </p:tgtEl>
                                        <p:attrNameLst>
                                          <p:attrName>style.visibility</p:attrName>
                                        </p:attrNameLst>
                                      </p:cBhvr>
                                      <p:to>
                                        <p:strVal val="visible"/>
                                      </p:to>
                                    </p:set>
                                    <p:animEffect transition="in" filter="wipe(left)">
                                      <p:cBhvr>
                                        <p:cTn id="28" dur="500"/>
                                        <p:tgtEl>
                                          <p:spTgt spid="74755">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4755">
                                            <p:txEl>
                                              <p:pRg st="7" end="7"/>
                                            </p:txEl>
                                          </p:spTgt>
                                        </p:tgtEl>
                                        <p:attrNameLst>
                                          <p:attrName>style.visibility</p:attrName>
                                        </p:attrNameLst>
                                      </p:cBhvr>
                                      <p:to>
                                        <p:strVal val="visible"/>
                                      </p:to>
                                    </p:set>
                                    <p:animEffect transition="in" filter="wipe(left)">
                                      <p:cBhvr>
                                        <p:cTn id="33" dur="500"/>
                                        <p:tgtEl>
                                          <p:spTgt spid="74755">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74755">
                                            <p:txEl>
                                              <p:pRg st="8" end="8"/>
                                            </p:txEl>
                                          </p:spTgt>
                                        </p:tgtEl>
                                        <p:attrNameLst>
                                          <p:attrName>style.visibility</p:attrName>
                                        </p:attrNameLst>
                                      </p:cBhvr>
                                      <p:to>
                                        <p:strVal val="visible"/>
                                      </p:to>
                                    </p:set>
                                    <p:animEffect transition="in" filter="wipe(left)">
                                      <p:cBhvr>
                                        <p:cTn id="38" dur="500"/>
                                        <p:tgtEl>
                                          <p:spTgt spid="74755">
                                            <p:txEl>
                                              <p:pRg st="8" end="8"/>
                                            </p:txEl>
                                          </p:spTgt>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74755">
                                            <p:txEl>
                                              <p:pRg st="9" end="9"/>
                                            </p:txEl>
                                          </p:spTgt>
                                        </p:tgtEl>
                                        <p:attrNameLst>
                                          <p:attrName>style.visibility</p:attrName>
                                        </p:attrNameLst>
                                      </p:cBhvr>
                                      <p:to>
                                        <p:strVal val="visible"/>
                                      </p:to>
                                    </p:set>
                                    <p:animEffect transition="in" filter="wipe(left)">
                                      <p:cBhvr>
                                        <p:cTn id="42" dur="500"/>
                                        <p:tgtEl>
                                          <p:spTgt spid="74755">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4755">
                                            <p:txEl>
                                              <p:pRg st="10" end="10"/>
                                            </p:txEl>
                                          </p:spTgt>
                                        </p:tgtEl>
                                        <p:attrNameLst>
                                          <p:attrName>style.visibility</p:attrName>
                                        </p:attrNameLst>
                                      </p:cBhvr>
                                      <p:to>
                                        <p:strVal val="visible"/>
                                      </p:to>
                                    </p:set>
                                    <p:animEffect transition="in" filter="wipe(left)">
                                      <p:cBhvr>
                                        <p:cTn id="47" dur="500"/>
                                        <p:tgtEl>
                                          <p:spTgt spid="7475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8F300F67-68FD-4236-B6FA-9AE8352528DA}"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579588" name="Text Box 4"/>
          <p:cNvSpPr txBox="1">
            <a:spLocks noChangeArrowheads="1"/>
          </p:cNvSpPr>
          <p:nvPr/>
        </p:nvSpPr>
        <p:spPr bwMode="auto">
          <a:xfrm>
            <a:off x="144463" y="1412875"/>
            <a:ext cx="903605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buNone/>
            </a:pPr>
            <a:r>
              <a:rPr lang="zh-CN" altLang="en-US" sz="2400" dirty="0">
                <a:latin typeface="Times New Roman" panose="02020603050405020304" pitchFamily="18" charset="0"/>
                <a:cs typeface="Times New Roman" panose="02020603050405020304" pitchFamily="18" charset="0"/>
              </a:rPr>
              <a:t>关于文法变换，有下面的结论：</a:t>
            </a:r>
            <a:endParaRPr lang="zh-CN" altLang="en-US" sz="2400" dirty="0">
              <a:latin typeface="Times New Roman" panose="02020603050405020304" pitchFamily="18" charset="0"/>
              <a:cs typeface="Times New Roman" panose="02020603050405020304" pitchFamily="18" charset="0"/>
            </a:endParaRPr>
          </a:p>
          <a:p>
            <a:pPr eaLnBrk="1" hangingPunct="1">
              <a:spcBef>
                <a:spcPct val="50000"/>
              </a:spcBef>
              <a:buNone/>
            </a:pP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存在某些文法，不能在有限步骤内提取完左公共因子。</a:t>
            </a:r>
            <a:endParaRPr lang="zh-CN" altLang="en-US" sz="2400" dirty="0">
              <a:latin typeface="Times New Roman" panose="02020603050405020304" pitchFamily="18" charset="0"/>
              <a:cs typeface="Times New Roman" panose="02020603050405020304" pitchFamily="18" charset="0"/>
            </a:endParaRPr>
          </a:p>
          <a:p>
            <a:pPr eaLnBrk="1" hangingPunct="1">
              <a:spcBef>
                <a:spcPct val="50000"/>
              </a:spcBef>
              <a:buNone/>
            </a:pP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一个文法经变换后，没有空产生式，且无左递归时，</a:t>
            </a:r>
            <a:endParaRPr lang="en-US" altLang="zh-CN" sz="2400" dirty="0">
              <a:latin typeface="Times New Roman" panose="02020603050405020304" pitchFamily="18" charset="0"/>
              <a:cs typeface="Times New Roman" panose="02020603050405020304" pitchFamily="18" charset="0"/>
            </a:endParaRPr>
          </a:p>
          <a:p>
            <a:pPr eaLnBrk="1" hangingPunct="1">
              <a:spcBef>
                <a:spcPts val="0"/>
              </a:spcBef>
              <a:buNone/>
            </a:pPr>
            <a:r>
              <a:rPr lang="zh-CN" altLang="en-US" sz="2400" dirty="0">
                <a:latin typeface="Times New Roman" panose="02020603050405020304" pitchFamily="18" charset="0"/>
                <a:cs typeface="Times New Roman" panose="02020603050405020304" pitchFamily="18" charset="0"/>
              </a:rPr>
              <a:t>则改写后的文法是</a:t>
            </a:r>
            <a:r>
              <a:rPr lang="en-US" altLang="zh-CN" sz="2400" dirty="0">
                <a:latin typeface="Times New Roman" panose="02020603050405020304" pitchFamily="18" charset="0"/>
                <a:cs typeface="Times New Roman" panose="02020603050405020304" pitchFamily="18" charset="0"/>
              </a:rPr>
              <a:t>LL(1)</a:t>
            </a:r>
            <a:r>
              <a:rPr lang="zh-CN" altLang="en-US" sz="2400" dirty="0">
                <a:latin typeface="Times New Roman" panose="02020603050405020304" pitchFamily="18" charset="0"/>
                <a:cs typeface="Times New Roman" panose="02020603050405020304" pitchFamily="18" charset="0"/>
              </a:rPr>
              <a:t>文法，否则需进一步</a:t>
            </a:r>
            <a:r>
              <a:rPr kumimoji="0" lang="zh-CN" altLang="en-US" sz="2400" dirty="0">
                <a:latin typeface="Times New Roman" panose="02020603050405020304" pitchFamily="18" charset="0"/>
                <a:cs typeface="Times New Roman" panose="02020603050405020304" pitchFamily="18" charset="0"/>
              </a:rPr>
              <a:t>用</a:t>
            </a:r>
            <a:r>
              <a:rPr kumimoji="0" lang="en-US" altLang="zh-CN" sz="2400" dirty="0">
                <a:latin typeface="Times New Roman" panose="02020603050405020304" pitchFamily="18" charset="0"/>
                <a:cs typeface="Times New Roman" panose="02020603050405020304" pitchFamily="18" charset="0"/>
              </a:rPr>
              <a:t>LL(1)</a:t>
            </a:r>
            <a:r>
              <a:rPr kumimoji="0" lang="zh-CN" altLang="en-US" sz="2400" dirty="0">
                <a:latin typeface="Times New Roman" panose="02020603050405020304" pitchFamily="18" charset="0"/>
                <a:cs typeface="Times New Roman" panose="02020603050405020304" pitchFamily="18" charset="0"/>
              </a:rPr>
              <a:t>条件</a:t>
            </a:r>
            <a:r>
              <a:rPr lang="zh-CN" altLang="en-US" sz="2400" dirty="0">
                <a:latin typeface="Times New Roman" panose="02020603050405020304" pitchFamily="18" charset="0"/>
                <a:cs typeface="Times New Roman" panose="02020603050405020304" pitchFamily="18" charset="0"/>
              </a:rPr>
              <a:t>判断。</a:t>
            </a:r>
            <a:endParaRPr lang="zh-CN" altLang="en-US" sz="2400" dirty="0">
              <a:latin typeface="Times New Roman" panose="02020603050405020304" pitchFamily="18" charset="0"/>
              <a:cs typeface="Times New Roman" panose="02020603050405020304" pitchFamily="18" charset="0"/>
            </a:endParaRPr>
          </a:p>
          <a:p>
            <a:pPr eaLnBrk="1" hangingPunct="1">
              <a:spcBef>
                <a:spcPct val="50000"/>
              </a:spcBef>
              <a:buNone/>
            </a:pPr>
            <a:r>
              <a:rPr lang="en-US" altLang="zh-CN" sz="2400" dirty="0">
                <a:latin typeface="Times New Roman" panose="02020603050405020304" pitchFamily="18" charset="0"/>
                <a:cs typeface="Times New Roman" panose="02020603050405020304" pitchFamily="18" charset="0"/>
              </a:rPr>
              <a:t>(3)LL(1)</a:t>
            </a:r>
            <a:r>
              <a:rPr lang="zh-CN" altLang="en-US" sz="2400" dirty="0">
                <a:latin typeface="Times New Roman" panose="02020603050405020304" pitchFamily="18" charset="0"/>
                <a:cs typeface="Times New Roman" panose="02020603050405020304" pitchFamily="18" charset="0"/>
              </a:rPr>
              <a:t>文法通过角替换后，保留</a:t>
            </a:r>
            <a:r>
              <a:rPr lang="en-US" altLang="zh-CN" sz="2400" dirty="0">
                <a:latin typeface="Times New Roman" panose="02020603050405020304" pitchFamily="18" charset="0"/>
                <a:cs typeface="Times New Roman" panose="02020603050405020304" pitchFamily="18" charset="0"/>
              </a:rPr>
              <a:t>LL(1)</a:t>
            </a:r>
            <a:r>
              <a:rPr lang="zh-CN" altLang="en-US" sz="2400" dirty="0">
                <a:latin typeface="Times New Roman" panose="02020603050405020304" pitchFamily="18" charset="0"/>
                <a:cs typeface="Times New Roman" panose="02020603050405020304" pitchFamily="18" charset="0"/>
              </a:rPr>
              <a:t>性质。</a:t>
            </a:r>
            <a:endParaRPr lang="en-US" altLang="zh-CN" sz="2400" dirty="0">
              <a:latin typeface="Times New Roman" panose="02020603050405020304" pitchFamily="18" charset="0"/>
              <a:cs typeface="Times New Roman" panose="02020603050405020304" pitchFamily="18" charset="0"/>
            </a:endParaRPr>
          </a:p>
          <a:p>
            <a:pPr eaLnBrk="1" hangingPunct="1">
              <a:spcBef>
                <a:spcPct val="50000"/>
              </a:spcBef>
              <a:buNone/>
            </a:pPr>
            <a:r>
              <a:rPr lang="en-US" altLang="zh-CN" sz="2400" dirty="0">
                <a:latin typeface="Times New Roman" panose="02020603050405020304" pitchFamily="18" charset="0"/>
                <a:cs typeface="Times New Roman" panose="02020603050405020304" pitchFamily="18" charset="0"/>
              </a:rPr>
              <a:t>(4)</a:t>
            </a:r>
            <a:r>
              <a:rPr lang="zh-CN" altLang="en-US" sz="2400" dirty="0">
                <a:latin typeface="Times New Roman" panose="02020603050405020304" pitchFamily="18" charset="0"/>
                <a:cs typeface="Times New Roman" panose="02020603050405020304" pitchFamily="18" charset="0"/>
              </a:rPr>
              <a:t>文法变换可能会使某些产生式变成无用产生式，</a:t>
            </a:r>
            <a:endParaRPr lang="en-US" altLang="zh-CN" sz="2400" dirty="0">
              <a:latin typeface="Times New Roman" panose="02020603050405020304" pitchFamily="18" charset="0"/>
              <a:cs typeface="Times New Roman" panose="02020603050405020304" pitchFamily="18" charset="0"/>
            </a:endParaRPr>
          </a:p>
          <a:p>
            <a:pPr eaLnBrk="1" hangingPunct="1">
              <a:spcBef>
                <a:spcPts val="0"/>
              </a:spcBef>
              <a:buNone/>
            </a:pPr>
            <a:r>
              <a:rPr lang="zh-CN" altLang="en-US" sz="2400" dirty="0">
                <a:latin typeface="Times New Roman" panose="02020603050405020304" pitchFamily="18" charset="0"/>
                <a:cs typeface="Times New Roman" panose="02020603050405020304" pitchFamily="18" charset="0"/>
              </a:rPr>
              <a:t>即伴随着对文法的化简。</a:t>
            </a:r>
            <a:endParaRPr lang="zh-CN" altLang="en-US" sz="2400" dirty="0">
              <a:latin typeface="Times New Roman" panose="02020603050405020304" pitchFamily="18" charset="0"/>
              <a:cs typeface="Times New Roman" panose="02020603050405020304" pitchFamily="18" charset="0"/>
            </a:endParaRPr>
          </a:p>
        </p:txBody>
      </p:sp>
      <p:sp>
        <p:nvSpPr>
          <p:cNvPr id="90117" name="Rectangle 7"/>
          <p:cNvSpPr>
            <a:spLocks noGrp="1" noChangeArrowheads="1"/>
          </p:cNvSpPr>
          <p:nvPr>
            <p:ph type="title"/>
          </p:nvPr>
        </p:nvSpPr>
        <p:spPr>
          <a:xfrm>
            <a:off x="684213" y="404813"/>
            <a:ext cx="7775575" cy="576262"/>
          </a:xfrm>
          <a:noFill/>
        </p:spPr>
        <p:txBody>
          <a:bodyPr/>
          <a:lstStyle/>
          <a:p>
            <a:pPr eaLnBrk="1" hangingPunct="1"/>
            <a:r>
              <a:rPr kumimoji="1" lang="en-US" altLang="zh-CN" sz="3600" b="1"/>
              <a:t>5.3.3 </a:t>
            </a:r>
            <a:r>
              <a:rPr kumimoji="1" lang="zh-CN" altLang="en-US" sz="3600" b="1"/>
              <a:t>文法的变换</a:t>
            </a:r>
            <a:endParaRPr kumimoji="1" lang="zh-CN" altLang="en-US" sz="3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9588">
                                            <p:txEl>
                                              <p:pRg st="1" end="1"/>
                                            </p:txEl>
                                          </p:spTgt>
                                        </p:tgtEl>
                                        <p:attrNameLst>
                                          <p:attrName>style.visibility</p:attrName>
                                        </p:attrNameLst>
                                      </p:cBhvr>
                                      <p:to>
                                        <p:strVal val="visible"/>
                                      </p:to>
                                    </p:set>
                                    <p:animEffect transition="in" filter="wipe(left)">
                                      <p:cBhvr>
                                        <p:cTn id="7" dur="500"/>
                                        <p:tgtEl>
                                          <p:spTgt spid="57958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9588">
                                            <p:txEl>
                                              <p:pRg st="2" end="2"/>
                                            </p:txEl>
                                          </p:spTgt>
                                        </p:tgtEl>
                                        <p:attrNameLst>
                                          <p:attrName>style.visibility</p:attrName>
                                        </p:attrNameLst>
                                      </p:cBhvr>
                                      <p:to>
                                        <p:strVal val="visible"/>
                                      </p:to>
                                    </p:set>
                                    <p:animEffect transition="in" filter="wipe(left)">
                                      <p:cBhvr>
                                        <p:cTn id="12" dur="500"/>
                                        <p:tgtEl>
                                          <p:spTgt spid="57958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79588">
                                            <p:txEl>
                                              <p:pRg st="3" end="3"/>
                                            </p:txEl>
                                          </p:spTgt>
                                        </p:tgtEl>
                                        <p:attrNameLst>
                                          <p:attrName>style.visibility</p:attrName>
                                        </p:attrNameLst>
                                      </p:cBhvr>
                                      <p:to>
                                        <p:strVal val="visible"/>
                                      </p:to>
                                    </p:set>
                                    <p:animEffect transition="in" filter="wipe(left)">
                                      <p:cBhvr>
                                        <p:cTn id="17" dur="500"/>
                                        <p:tgtEl>
                                          <p:spTgt spid="57958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79588">
                                            <p:txEl>
                                              <p:pRg st="4" end="4"/>
                                            </p:txEl>
                                          </p:spTgt>
                                        </p:tgtEl>
                                        <p:attrNameLst>
                                          <p:attrName>style.visibility</p:attrName>
                                        </p:attrNameLst>
                                      </p:cBhvr>
                                      <p:to>
                                        <p:strVal val="visible"/>
                                      </p:to>
                                    </p:set>
                                    <p:animEffect transition="in" filter="wipe(left)">
                                      <p:cBhvr>
                                        <p:cTn id="22" dur="500"/>
                                        <p:tgtEl>
                                          <p:spTgt spid="57958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79588">
                                            <p:txEl>
                                              <p:pRg st="5" end="5"/>
                                            </p:txEl>
                                          </p:spTgt>
                                        </p:tgtEl>
                                        <p:attrNameLst>
                                          <p:attrName>style.visibility</p:attrName>
                                        </p:attrNameLst>
                                      </p:cBhvr>
                                      <p:to>
                                        <p:strVal val="visible"/>
                                      </p:to>
                                    </p:set>
                                    <p:animEffect transition="in" filter="wipe(left)">
                                      <p:cBhvr>
                                        <p:cTn id="27" dur="500"/>
                                        <p:tgtEl>
                                          <p:spTgt spid="57958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79588">
                                            <p:txEl>
                                              <p:pRg st="6" end="6"/>
                                            </p:txEl>
                                          </p:spTgt>
                                        </p:tgtEl>
                                        <p:attrNameLst>
                                          <p:attrName>style.visibility</p:attrName>
                                        </p:attrNameLst>
                                      </p:cBhvr>
                                      <p:to>
                                        <p:strVal val="visible"/>
                                      </p:to>
                                    </p:set>
                                    <p:animEffect transition="in" filter="wipe(left)">
                                      <p:cBhvr>
                                        <p:cTn id="32" dur="500"/>
                                        <p:tgtEl>
                                          <p:spTgt spid="57958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A39B675F-1A28-41AD-9D53-2E8AB106E805}"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92163" name="Text Box 2"/>
          <p:cNvSpPr txBox="1">
            <a:spLocks noChangeArrowheads="1"/>
          </p:cNvSpPr>
          <p:nvPr/>
        </p:nvSpPr>
        <p:spPr bwMode="auto">
          <a:xfrm>
            <a:off x="0" y="1484313"/>
            <a:ext cx="903605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r>
              <a:rPr lang="zh-CN" altLang="en-US" sz="2400" dirty="0">
                <a:latin typeface="华文隶书" panose="02010800040101010101" pitchFamily="2" charset="-122"/>
                <a:ea typeface="华文隶书" panose="02010800040101010101" pitchFamily="2" charset="-122"/>
              </a:rPr>
              <a:t> </a:t>
            </a:r>
            <a:r>
              <a:rPr lang="zh-CN" altLang="en-US" sz="2400" dirty="0">
                <a:latin typeface="Times New Roman" panose="02020603050405020304" pitchFamily="18" charset="0"/>
              </a:rPr>
              <a:t>例</a:t>
            </a:r>
            <a:r>
              <a:rPr lang="en-US" altLang="zh-CN" sz="2400" dirty="0">
                <a:latin typeface="Times New Roman" panose="02020603050405020304" pitchFamily="18" charset="0"/>
              </a:rPr>
              <a:t>: </a:t>
            </a:r>
            <a:r>
              <a:rPr lang="zh-CN" altLang="en-US" sz="2400" dirty="0">
                <a:latin typeface="Times New Roman" panose="02020603050405020304" pitchFamily="18" charset="0"/>
              </a:rPr>
              <a:t>判断下列文法是否是</a:t>
            </a:r>
            <a:r>
              <a:rPr lang="en-US" altLang="zh-CN" sz="2400" dirty="0">
                <a:latin typeface="Times New Roman" panose="02020603050405020304" pitchFamily="18" charset="0"/>
              </a:rPr>
              <a:t>LL(1)</a:t>
            </a:r>
            <a:r>
              <a:rPr lang="zh-CN" altLang="en-US" sz="2400" dirty="0">
                <a:latin typeface="Times New Roman" panose="02020603050405020304" pitchFamily="18" charset="0"/>
              </a:rPr>
              <a:t>文法，并给出</a:t>
            </a:r>
            <a:r>
              <a:rPr lang="en-US" altLang="zh-CN" sz="2400" dirty="0">
                <a:latin typeface="Times New Roman" panose="02020603050405020304" pitchFamily="18" charset="0"/>
              </a:rPr>
              <a:t>LL(1)</a:t>
            </a:r>
            <a:r>
              <a:rPr lang="zh-CN" altLang="en-US" sz="2400" dirty="0">
                <a:latin typeface="Times New Roman" panose="02020603050405020304" pitchFamily="18" charset="0"/>
              </a:rPr>
              <a:t>分析表。</a:t>
            </a:r>
            <a:endParaRPr lang="en-US" altLang="zh-CN" sz="2400" dirty="0">
              <a:latin typeface="Times New Roman" panose="02020603050405020304" pitchFamily="18" charset="0"/>
            </a:endParaRPr>
          </a:p>
          <a:p>
            <a:pPr eaLnBrk="1" hangingPunct="1">
              <a:spcBef>
                <a:spcPct val="50000"/>
              </a:spcBef>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文法</a:t>
            </a:r>
            <a:r>
              <a:rPr lang="en-US" altLang="zh-CN" sz="2400" dirty="0">
                <a:latin typeface="Times New Roman" panose="02020603050405020304" pitchFamily="18" charset="0"/>
              </a:rPr>
              <a:t>G[E]:</a:t>
            </a:r>
            <a:endParaRPr lang="en-US" altLang="zh-CN" sz="2400" dirty="0">
              <a:latin typeface="Times New Roman" panose="02020603050405020304" pitchFamily="18" charset="0"/>
            </a:endParaRPr>
          </a:p>
          <a:p>
            <a:pPr eaLnBrk="1" hangingPunct="1">
              <a:spcBef>
                <a:spcPct val="50000"/>
              </a:spcBef>
              <a:buNone/>
            </a:pPr>
            <a:r>
              <a:rPr lang="en-US" altLang="zh-CN" sz="2400" dirty="0">
                <a:latin typeface="Times New Roman" panose="02020603050405020304" pitchFamily="18" charset="0"/>
              </a:rPr>
              <a:t>		E</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TE</a:t>
            </a:r>
            <a:r>
              <a:rPr lang="en-US" altLang="zh-CN" sz="2400" dirty="0">
                <a:latin typeface="Times New Roman" panose="02020603050405020304" pitchFamily="18" charset="0"/>
                <a:sym typeface="Symbol" panose="05050102010706020507" pitchFamily="18" charset="2"/>
              </a:rPr>
              <a:t></a:t>
            </a:r>
            <a:endParaRPr lang="en-US" altLang="zh-CN" sz="2400" dirty="0">
              <a:latin typeface="Times New Roman" panose="02020603050405020304" pitchFamily="18" charset="0"/>
              <a:sym typeface="Symbol" panose="05050102010706020507" pitchFamily="18" charset="2"/>
            </a:endParaRPr>
          </a:p>
          <a:p>
            <a:pPr eaLnBrk="1" hangingPunct="1">
              <a:spcBef>
                <a:spcPct val="50000"/>
              </a:spcBef>
              <a:buNone/>
            </a:pPr>
            <a:r>
              <a:rPr lang="en-US" altLang="zh-CN" sz="24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rPr>
              <a:t>E</a:t>
            </a:r>
            <a:r>
              <a:rPr lang="en-US" altLang="zh-CN" sz="2400" dirty="0">
                <a:latin typeface="Times New Roman" panose="02020603050405020304" pitchFamily="18" charset="0"/>
                <a:sym typeface="Symbol" panose="05050102010706020507" pitchFamily="18" charset="2"/>
              </a:rPr>
              <a:t>+T</a:t>
            </a:r>
            <a:r>
              <a:rPr lang="en-US" altLang="zh-CN" sz="2400" dirty="0">
                <a:latin typeface="Times New Roman" panose="02020603050405020304" pitchFamily="18" charset="0"/>
              </a:rPr>
              <a:t>E</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ε</a:t>
            </a:r>
            <a:endParaRPr lang="en-US" altLang="zh-CN" sz="2400" dirty="0">
              <a:latin typeface="Times New Roman" panose="02020603050405020304" pitchFamily="18" charset="0"/>
            </a:endParaRPr>
          </a:p>
          <a:p>
            <a:pPr eaLnBrk="1" hangingPunct="1">
              <a:spcBef>
                <a:spcPct val="50000"/>
              </a:spcBef>
              <a:buNone/>
            </a:pPr>
            <a:r>
              <a:rPr lang="en-US" altLang="zh-CN" sz="2400" dirty="0">
                <a:latin typeface="Times New Roman" panose="02020603050405020304" pitchFamily="18" charset="0"/>
              </a:rPr>
              <a:t> 		T</a:t>
            </a:r>
            <a:r>
              <a:rPr lang="en-US" altLang="zh-CN" sz="2400" dirty="0">
                <a:latin typeface="Times New Roman" panose="02020603050405020304" pitchFamily="18" charset="0"/>
                <a:sym typeface="Symbol" panose="05050102010706020507" pitchFamily="18" charset="2"/>
              </a:rPr>
              <a:t>F</a:t>
            </a:r>
            <a:r>
              <a:rPr lang="en-US" altLang="zh-CN" sz="2400" dirty="0">
                <a:latin typeface="Times New Roman" panose="02020603050405020304" pitchFamily="18" charset="0"/>
              </a:rPr>
              <a:t>T</a:t>
            </a:r>
            <a:r>
              <a:rPr lang="en-US" altLang="zh-CN" sz="2400" dirty="0">
                <a:latin typeface="Times New Roman" panose="02020603050405020304" pitchFamily="18" charset="0"/>
                <a:sym typeface="Symbol" panose="05050102010706020507" pitchFamily="18" charset="2"/>
              </a:rPr>
              <a:t></a:t>
            </a:r>
            <a:endParaRPr lang="en-US" altLang="zh-CN" sz="2400" dirty="0">
              <a:latin typeface="Times New Roman" panose="02020603050405020304" pitchFamily="18" charset="0"/>
              <a:sym typeface="Symbol" panose="05050102010706020507" pitchFamily="18" charset="2"/>
            </a:endParaRPr>
          </a:p>
          <a:p>
            <a:pPr eaLnBrk="1" hangingPunct="1">
              <a:spcBef>
                <a:spcPct val="50000"/>
              </a:spcBef>
              <a:buNone/>
            </a:pPr>
            <a:r>
              <a:rPr lang="en-US" altLang="zh-CN" sz="24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rPr>
              <a:t>T</a:t>
            </a:r>
            <a:r>
              <a:rPr lang="en-US" altLang="zh-CN" sz="2400" dirty="0">
                <a:latin typeface="Times New Roman" panose="02020603050405020304" pitchFamily="18" charset="0"/>
                <a:sym typeface="Symbol" panose="05050102010706020507" pitchFamily="18" charset="2"/>
              </a:rPr>
              <a:t>*F</a:t>
            </a:r>
            <a:r>
              <a:rPr lang="en-US" altLang="zh-CN" sz="2400" dirty="0">
                <a:latin typeface="Times New Roman" panose="02020603050405020304" pitchFamily="18" charset="0"/>
              </a:rPr>
              <a:t>T</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ε</a:t>
            </a:r>
            <a:endParaRPr lang="en-US" altLang="zh-CN" sz="2400" dirty="0">
              <a:latin typeface="Times New Roman" panose="02020603050405020304" pitchFamily="18" charset="0"/>
            </a:endParaRPr>
          </a:p>
          <a:p>
            <a:pPr eaLnBrk="1" hangingPunct="1">
              <a:spcBef>
                <a:spcPct val="50000"/>
              </a:spcBef>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F</a:t>
            </a:r>
            <a:r>
              <a:rPr lang="en-US" altLang="zh-CN" sz="2400" dirty="0" err="1">
                <a:latin typeface="Times New Roman" panose="02020603050405020304" pitchFamily="18" charset="0"/>
                <a:sym typeface="Symbol" panose="05050102010706020507" pitchFamily="18" charset="2"/>
              </a:rPr>
              <a:t>i</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(E)</a:t>
            </a:r>
            <a:endParaRPr lang="en-US" altLang="zh-CN" sz="2400" dirty="0">
              <a:latin typeface="华文细黑" panose="02010600040101010101" pitchFamily="2" charset="-122"/>
            </a:endParaRPr>
          </a:p>
        </p:txBody>
      </p:sp>
      <p:sp>
        <p:nvSpPr>
          <p:cNvPr id="92164" name="Rectangle 3"/>
          <p:cNvSpPr>
            <a:spLocks noChangeArrowheads="1"/>
          </p:cNvSpPr>
          <p:nvPr/>
        </p:nvSpPr>
        <p:spPr bwMode="auto">
          <a:xfrm>
            <a:off x="323850" y="6080125"/>
            <a:ext cx="460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762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endParaRPr lang="zh-CN" altLang="en-US" sz="2400" b="0">
              <a:latin typeface="Times New Roman" panose="02020603050405020304" pitchFamily="18" charset="0"/>
            </a:endParaRPr>
          </a:p>
        </p:txBody>
      </p:sp>
      <p:sp>
        <p:nvSpPr>
          <p:cNvPr id="586757" name="Text Box 5"/>
          <p:cNvSpPr txBox="1">
            <a:spLocks noChangeArrowheads="1"/>
          </p:cNvSpPr>
          <p:nvPr/>
        </p:nvSpPr>
        <p:spPr bwMode="auto">
          <a:xfrm>
            <a:off x="3491482" y="1847850"/>
            <a:ext cx="57610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zh-CN" altLang="en-US" sz="2400" dirty="0">
                <a:latin typeface="Times New Roman" panose="02020603050405020304" pitchFamily="18" charset="0"/>
              </a:rPr>
              <a:t>解</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eaLnBrk="1" hangingPunct="1">
              <a:spcBef>
                <a:spcPct val="50000"/>
              </a:spcBef>
              <a:buNone/>
            </a:pPr>
            <a:r>
              <a:rPr lang="en-US" altLang="zh-CN" sz="2400" dirty="0">
                <a:latin typeface="Times New Roman" panose="02020603050405020304" pitchFamily="18" charset="0"/>
              </a:rPr>
              <a:t>(1)</a:t>
            </a:r>
            <a:r>
              <a:rPr lang="zh-CN" altLang="en-US" sz="2400" dirty="0">
                <a:latin typeface="Times New Roman" panose="02020603050405020304" pitchFamily="18" charset="0"/>
              </a:rPr>
              <a:t>求非终极符的</a:t>
            </a:r>
            <a:r>
              <a:rPr lang="en-US" altLang="zh-CN" sz="2400" dirty="0">
                <a:latin typeface="Times New Roman" panose="02020603050405020304" pitchFamily="18" charset="0"/>
              </a:rPr>
              <a:t>First</a:t>
            </a:r>
            <a:r>
              <a:rPr lang="zh-CN" altLang="en-US" sz="2400" dirty="0">
                <a:latin typeface="Times New Roman" panose="02020603050405020304" pitchFamily="18" charset="0"/>
              </a:rPr>
              <a:t>集和</a:t>
            </a:r>
            <a:r>
              <a:rPr lang="en-US" altLang="zh-CN" sz="2400" dirty="0">
                <a:latin typeface="Times New Roman" panose="02020603050405020304" pitchFamily="18" charset="0"/>
              </a:rPr>
              <a:t>Follow</a:t>
            </a:r>
            <a:r>
              <a:rPr lang="zh-CN" altLang="en-US" sz="2400" dirty="0">
                <a:latin typeface="Times New Roman" panose="02020603050405020304" pitchFamily="18" charset="0"/>
              </a:rPr>
              <a:t>集 </a:t>
            </a:r>
            <a:endParaRPr lang="zh-CN" altLang="en-US" sz="2400" dirty="0">
              <a:latin typeface="Times New Roman" panose="02020603050405020304" pitchFamily="18" charset="0"/>
            </a:endParaRPr>
          </a:p>
        </p:txBody>
      </p:sp>
      <p:graphicFrame>
        <p:nvGraphicFramePr>
          <p:cNvPr id="586758" name="Group 6"/>
          <p:cNvGraphicFramePr>
            <a:graphicFrameLocks noGrp="1"/>
          </p:cNvGraphicFramePr>
          <p:nvPr>
            <p:ph/>
          </p:nvPr>
        </p:nvGraphicFramePr>
        <p:xfrm>
          <a:off x="3563938" y="2886075"/>
          <a:ext cx="5256212" cy="2924175"/>
        </p:xfrm>
        <a:graphic>
          <a:graphicData uri="http://schemas.openxmlformats.org/drawingml/2006/table">
            <a:tbl>
              <a:tblPr/>
              <a:tblGrid>
                <a:gridCol w="1223962"/>
                <a:gridCol w="1871663"/>
                <a:gridCol w="2160587"/>
              </a:tblGrid>
              <a:tr h="517525">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accent1"/>
                        </a:buClr>
                        <a:buSzPct val="65000"/>
                        <a:buFont typeface="Wingdings" panose="05000000000000000000" pitchFamily="2" charset="2"/>
                        <a:buChar char="n"/>
                      </a:pPr>
                      <a:endParaRPr kumimoji="1" lang="zh-CN" altLang="en-US"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accent1"/>
                        </a:buClr>
                        <a:buSzPct val="65000"/>
                        <a:buFont typeface="Wingdings" panose="05000000000000000000" pitchFamily="2" charset="2"/>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First</a:t>
                      </a:r>
                      <a:endPar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accent1"/>
                        </a:buClr>
                        <a:buSzPct val="65000"/>
                        <a:buFont typeface="Wingdings" panose="05000000000000000000" pitchFamily="2" charset="2"/>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Follow</a:t>
                      </a:r>
                      <a:endPar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accent1"/>
                        </a:buClr>
                        <a:buSzPct val="65000"/>
                        <a:buFont typeface="Wingdings" panose="05000000000000000000" pitchFamily="2" charset="2"/>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E</a:t>
                      </a:r>
                      <a:endPar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accent1"/>
                        </a:buClr>
                        <a:buSzPct val="65000"/>
                        <a:buFont typeface="Wingdings" panose="05000000000000000000" pitchFamily="2" charset="2"/>
                        <a:buNone/>
                      </a:pPr>
                      <a:endPar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accent1"/>
                        </a:buClr>
                        <a:buSzPct val="65000"/>
                        <a:buFont typeface="Wingdings" panose="05000000000000000000" pitchFamily="2" charset="2"/>
                        <a:buNone/>
                      </a:pPr>
                      <a:endPar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accent1"/>
                        </a:buClr>
                        <a:buSzPct val="65000"/>
                        <a:buFont typeface="Wingdings" panose="05000000000000000000" pitchFamily="2" charset="2"/>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E</a:t>
                      </a: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Symbol" panose="05050102010706020507" pitchFamily="18" charset="2"/>
                        </a:rPr>
                        <a:t></a:t>
                      </a:r>
                      <a:endPar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Symbol" panose="05050102010706020507"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accent1"/>
                        </a:buClr>
                        <a:buSzPct val="65000"/>
                        <a:buFont typeface="Wingdings" panose="05000000000000000000" pitchFamily="2" charset="2"/>
                        <a:buNone/>
                      </a:pPr>
                      <a:endPar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accent1"/>
                        </a:buClr>
                        <a:buSzPct val="65000"/>
                        <a:buFont typeface="Wingdings" panose="05000000000000000000" pitchFamily="2" charset="2"/>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T</a:t>
                      </a:r>
                      <a:endPar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accent1"/>
                        </a:buClr>
                        <a:buSzPct val="65000"/>
                        <a:buFont typeface="Wingdings" panose="05000000000000000000" pitchFamily="2" charset="2"/>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T</a:t>
                      </a: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Symbol" panose="05050102010706020507" pitchFamily="18" charset="2"/>
                        </a:rPr>
                        <a:t></a:t>
                      </a:r>
                      <a:endPar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Symbol" panose="05050102010706020507"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accent1"/>
                        </a:buClr>
                        <a:buSzPct val="65000"/>
                        <a:buFont typeface="Wingdings" panose="05000000000000000000" pitchFamily="2" charset="2"/>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F</a:t>
                      </a:r>
                      <a:endPar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accent1"/>
                        </a:buClr>
                        <a:buSzPct val="65000"/>
                        <a:buFont typeface="Wingdings" panose="05000000000000000000" pitchFamily="2" charset="2"/>
                        <a:buNone/>
                      </a:pPr>
                      <a:endParaRPr kumimoji="1" lang="en-US" altLang="zh-CN" sz="24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196" name="Rectangle 36"/>
          <p:cNvSpPr>
            <a:spLocks noChangeArrowheads="1"/>
          </p:cNvSpPr>
          <p:nvPr/>
        </p:nvSpPr>
        <p:spPr bwMode="auto">
          <a:xfrm>
            <a:off x="684213" y="333375"/>
            <a:ext cx="7848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buNone/>
            </a:pPr>
            <a:r>
              <a:rPr lang="zh-CN" altLang="en-US" sz="3600" dirty="0">
                <a:solidFill>
                  <a:schemeClr val="tx2"/>
                </a:solidFill>
                <a:latin typeface="Garamond" panose="02020404030301010803" pitchFamily="18" charset="0"/>
              </a:rPr>
              <a:t>例题</a:t>
            </a:r>
            <a:endParaRPr lang="en-US" altLang="zh-CN" sz="3600" dirty="0">
              <a:solidFill>
                <a:schemeClr val="tx2"/>
              </a:solidFill>
              <a:latin typeface="Garamond" panose="02020404030301010803" pitchFamily="18" charset="0"/>
            </a:endParaRPr>
          </a:p>
        </p:txBody>
      </p:sp>
      <p:graphicFrame>
        <p:nvGraphicFramePr>
          <p:cNvPr id="8" name="表格 7"/>
          <p:cNvGraphicFramePr>
            <a:graphicFrameLocks noGrp="1"/>
          </p:cNvGraphicFramePr>
          <p:nvPr/>
        </p:nvGraphicFramePr>
        <p:xfrm>
          <a:off x="4786313" y="3857625"/>
          <a:ext cx="1871662" cy="1949450"/>
        </p:xfrm>
        <a:graphic>
          <a:graphicData uri="http://schemas.openxmlformats.org/drawingml/2006/table">
            <a:tbl>
              <a:tblPr/>
              <a:tblGrid>
                <a:gridCol w="1871662"/>
              </a:tblGrid>
              <a:tr h="517525">
                <a:tc>
                  <a:txBody>
                    <a:bodyPr/>
                    <a:lstStyle/>
                    <a:p>
                      <a:pPr marL="0" marR="0" lvl="0" indent="0" algn="l" defTabSz="914400" rtl="0" eaLnBrk="1" fontAlgn="base" latinLnBrk="0" hangingPunct="1">
                        <a:lnSpc>
                          <a:spcPct val="100000"/>
                        </a:lnSpc>
                        <a:spcBef>
                          <a:spcPct val="50000"/>
                        </a:spcBef>
                        <a:spcAft>
                          <a:spcPct val="0"/>
                        </a:spcAft>
                        <a:buClr>
                          <a:schemeClr val="accent1"/>
                        </a:buClr>
                        <a:buSzPct val="65000"/>
                        <a:buFont typeface="Wingdings" panose="05000000000000000000" pitchFamily="2" charset="2"/>
                        <a:buNone/>
                      </a:pPr>
                      <a:r>
                        <a:rPr kumimoji="1" lang="en-US" altLang="zh-CN" sz="2400" b="1" kern="1200" dirty="0">
                          <a:solidFill>
                            <a:schemeClr val="tx1"/>
                          </a:solidFill>
                          <a:latin typeface="Times New Roman" panose="02020603050405020304" pitchFamily="18" charset="0"/>
                          <a:ea typeface="华文细黑" panose="02010600040101010101" pitchFamily="2" charset="-122"/>
                          <a:cs typeface="+mn-cs"/>
                        </a:rPr>
                        <a:t>+ , ε</a:t>
                      </a:r>
                      <a:endParaRPr kumimoji="1" lang="en-US" altLang="zh-CN" sz="2400" b="1" kern="1200" dirty="0">
                        <a:solidFill>
                          <a:schemeClr val="tx1"/>
                        </a:solidFill>
                        <a:latin typeface="Times New Roman" panose="02020603050405020304" pitchFamily="18" charset="0"/>
                        <a:ea typeface="华文细黑" panose="02010600040101010101" pitchFamily="2" charset="-122"/>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50000"/>
                        </a:spcBef>
                        <a:spcAft>
                          <a:spcPct val="0"/>
                        </a:spcAft>
                        <a:buClr>
                          <a:schemeClr val="accent1"/>
                        </a:buClr>
                        <a:buSzPct val="65000"/>
                        <a:buFont typeface="Wingdings" panose="05000000000000000000" pitchFamily="2" charset="2"/>
                        <a:buNone/>
                      </a:pPr>
                      <a:r>
                        <a:rPr kumimoji="1" lang="en-US" altLang="zh-CN" sz="2400" b="1" kern="1200" dirty="0" err="1">
                          <a:solidFill>
                            <a:schemeClr val="tx1"/>
                          </a:solidFill>
                          <a:latin typeface="Times New Roman" panose="02020603050405020304" pitchFamily="18" charset="0"/>
                          <a:ea typeface="华文细黑" panose="02010600040101010101" pitchFamily="2" charset="-122"/>
                          <a:cs typeface="+mn-cs"/>
                        </a:rPr>
                        <a:t>i</a:t>
                      </a:r>
                      <a:r>
                        <a:rPr kumimoji="1" lang="en-US" altLang="zh-CN" sz="2400" b="1" kern="1200" dirty="0">
                          <a:solidFill>
                            <a:schemeClr val="tx1"/>
                          </a:solidFill>
                          <a:latin typeface="Times New Roman" panose="02020603050405020304" pitchFamily="18" charset="0"/>
                          <a:ea typeface="华文细黑" panose="02010600040101010101" pitchFamily="2" charset="-122"/>
                          <a:cs typeface="+mn-cs"/>
                        </a:rPr>
                        <a:t>, (</a:t>
                      </a:r>
                      <a:endParaRPr kumimoji="1" lang="en-US" altLang="zh-CN" sz="2400" b="1" kern="1200" dirty="0">
                        <a:solidFill>
                          <a:schemeClr val="tx1"/>
                        </a:solidFill>
                        <a:latin typeface="Times New Roman" panose="02020603050405020304" pitchFamily="18" charset="0"/>
                        <a:ea typeface="华文细黑" panose="02010600040101010101" pitchFamily="2" charset="-122"/>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50000"/>
                        </a:spcBef>
                        <a:spcAft>
                          <a:spcPct val="0"/>
                        </a:spcAft>
                        <a:buClr>
                          <a:schemeClr val="accent1"/>
                        </a:buClr>
                        <a:buSzPct val="65000"/>
                        <a:buFont typeface="Wingdings" panose="05000000000000000000" pitchFamily="2" charset="2"/>
                        <a:buNone/>
                      </a:pPr>
                      <a:r>
                        <a:rPr kumimoji="1" lang="zh-CN" altLang="en-US" sz="2400" b="1" kern="1200" dirty="0">
                          <a:solidFill>
                            <a:schemeClr val="tx1"/>
                          </a:solidFill>
                          <a:latin typeface="Times New Roman" panose="02020603050405020304" pitchFamily="18" charset="0"/>
                          <a:ea typeface="华文细黑" panose="02010600040101010101" pitchFamily="2" charset="-122"/>
                          <a:cs typeface="+mn-cs"/>
                        </a:rPr>
                        <a:t>* </a:t>
                      </a:r>
                      <a:r>
                        <a:rPr kumimoji="1" lang="en-US" altLang="zh-CN" sz="2400" b="1" kern="1200" dirty="0">
                          <a:solidFill>
                            <a:schemeClr val="tx1"/>
                          </a:solidFill>
                          <a:latin typeface="Times New Roman" panose="02020603050405020304" pitchFamily="18" charset="0"/>
                          <a:ea typeface="华文细黑" panose="02010600040101010101" pitchFamily="2" charset="-122"/>
                          <a:cs typeface="+mn-cs"/>
                        </a:rPr>
                        <a:t>, ε</a:t>
                      </a:r>
                      <a:endParaRPr kumimoji="1" lang="en-US" altLang="zh-CN" sz="2400" b="1" kern="1200" dirty="0">
                        <a:solidFill>
                          <a:schemeClr val="tx1"/>
                        </a:solidFill>
                        <a:latin typeface="Times New Roman" panose="02020603050405020304" pitchFamily="18" charset="0"/>
                        <a:ea typeface="华文细黑" panose="02010600040101010101" pitchFamily="2" charset="-122"/>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50000"/>
                        </a:spcBef>
                        <a:spcAft>
                          <a:spcPct val="0"/>
                        </a:spcAft>
                        <a:buClr>
                          <a:schemeClr val="accent1"/>
                        </a:buClr>
                        <a:buSzPct val="65000"/>
                        <a:buFont typeface="Wingdings" panose="05000000000000000000" pitchFamily="2" charset="2"/>
                        <a:buNone/>
                      </a:pPr>
                      <a:r>
                        <a:rPr kumimoji="1" lang="en-US" altLang="zh-CN" sz="2400" b="1" kern="1200" dirty="0" err="1">
                          <a:solidFill>
                            <a:schemeClr val="tx1"/>
                          </a:solidFill>
                          <a:latin typeface="Times New Roman" panose="02020603050405020304" pitchFamily="18" charset="0"/>
                          <a:ea typeface="华文细黑" panose="02010600040101010101" pitchFamily="2" charset="-122"/>
                          <a:cs typeface="+mn-cs"/>
                        </a:rPr>
                        <a:t>i</a:t>
                      </a:r>
                      <a:r>
                        <a:rPr kumimoji="1" lang="en-US" altLang="zh-CN" sz="2400" b="1" kern="1200" dirty="0">
                          <a:solidFill>
                            <a:schemeClr val="tx1"/>
                          </a:solidFill>
                          <a:latin typeface="Times New Roman" panose="02020603050405020304" pitchFamily="18" charset="0"/>
                          <a:ea typeface="华文细黑" panose="02010600040101010101" pitchFamily="2" charset="-122"/>
                          <a:cs typeface="+mn-cs"/>
                        </a:rPr>
                        <a:t>,  (</a:t>
                      </a:r>
                      <a:endParaRPr kumimoji="1" lang="en-US" altLang="zh-CN" sz="2400" b="1" kern="1200" dirty="0">
                        <a:solidFill>
                          <a:schemeClr val="tx1"/>
                        </a:solidFill>
                        <a:latin typeface="Times New Roman" panose="02020603050405020304" pitchFamily="18" charset="0"/>
                        <a:ea typeface="华文细黑" panose="02010600040101010101" pitchFamily="2" charset="-122"/>
                        <a:cs typeface="+mn-cs"/>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r>
            </a:tbl>
          </a:graphicData>
        </a:graphic>
      </p:graphicFrame>
      <p:sp>
        <p:nvSpPr>
          <p:cNvPr id="9" name="矩形 8"/>
          <p:cNvSpPr>
            <a:spLocks noChangeArrowheads="1"/>
          </p:cNvSpPr>
          <p:nvPr/>
        </p:nvSpPr>
        <p:spPr bwMode="auto">
          <a:xfrm>
            <a:off x="4786313" y="3429000"/>
            <a:ext cx="4984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FontTx/>
              <a:buNone/>
            </a:pPr>
            <a:r>
              <a:rPr lang="en-US" altLang="zh-CN" sz="2200">
                <a:latin typeface="Times New Roman" panose="02020603050405020304" pitchFamily="18" charset="0"/>
              </a:rPr>
              <a:t>i, (</a:t>
            </a:r>
            <a:endParaRPr lang="en-US" altLang="zh-CN" sz="2200">
              <a:latin typeface="Times New Roman" panose="02020603050405020304" pitchFamily="18" charset="0"/>
            </a:endParaRPr>
          </a:p>
        </p:txBody>
      </p:sp>
      <p:sp>
        <p:nvSpPr>
          <p:cNvPr id="10" name="矩形 9"/>
          <p:cNvSpPr>
            <a:spLocks noChangeArrowheads="1"/>
          </p:cNvSpPr>
          <p:nvPr/>
        </p:nvSpPr>
        <p:spPr bwMode="auto">
          <a:xfrm>
            <a:off x="6715125" y="3429000"/>
            <a:ext cx="5619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FontTx/>
              <a:buNone/>
            </a:pPr>
            <a:r>
              <a:rPr lang="en-US" altLang="zh-CN" sz="2200">
                <a:latin typeface="Times New Roman" panose="02020603050405020304" pitchFamily="18" charset="0"/>
              </a:rPr>
              <a:t>#, )</a:t>
            </a:r>
            <a:endParaRPr lang="en-US" altLang="zh-CN" sz="2200">
              <a:latin typeface="Times New Roman" panose="02020603050405020304" pitchFamily="18" charset="0"/>
            </a:endParaRPr>
          </a:p>
        </p:txBody>
      </p:sp>
      <p:sp>
        <p:nvSpPr>
          <p:cNvPr id="11" name="矩形 10"/>
          <p:cNvSpPr>
            <a:spLocks noChangeArrowheads="1"/>
          </p:cNvSpPr>
          <p:nvPr/>
        </p:nvSpPr>
        <p:spPr bwMode="auto">
          <a:xfrm>
            <a:off x="6724650" y="3927475"/>
            <a:ext cx="5619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FontTx/>
              <a:buNone/>
            </a:pPr>
            <a:r>
              <a:rPr lang="en-US" altLang="zh-CN" sz="2200" dirty="0">
                <a:latin typeface="Times New Roman" panose="02020603050405020304" pitchFamily="18" charset="0"/>
              </a:rPr>
              <a:t>#, )</a:t>
            </a:r>
            <a:endParaRPr lang="en-US" altLang="zh-CN" sz="2200" dirty="0">
              <a:latin typeface="Times New Roman" panose="02020603050405020304" pitchFamily="18" charset="0"/>
            </a:endParaRPr>
          </a:p>
        </p:txBody>
      </p:sp>
      <p:graphicFrame>
        <p:nvGraphicFramePr>
          <p:cNvPr id="12" name="表格 11"/>
          <p:cNvGraphicFramePr>
            <a:graphicFrameLocks noGrp="1"/>
          </p:cNvGraphicFramePr>
          <p:nvPr/>
        </p:nvGraphicFramePr>
        <p:xfrm>
          <a:off x="6643688" y="4383088"/>
          <a:ext cx="2160587" cy="944562"/>
        </p:xfrm>
        <a:graphic>
          <a:graphicData uri="http://schemas.openxmlformats.org/drawingml/2006/table">
            <a:tbl>
              <a:tblPr/>
              <a:tblGrid>
                <a:gridCol w="2160587"/>
              </a:tblGrid>
              <a:tr h="426863">
                <a:tc>
                  <a:txBody>
                    <a:bodyPr/>
                    <a:lstStyle/>
                    <a:p>
                      <a:pPr marL="0" marR="0" lvl="0" indent="0" algn="l" defTabSz="914400" rtl="0" eaLnBrk="1" fontAlgn="base" latinLnBrk="0" hangingPunct="1">
                        <a:lnSpc>
                          <a:spcPct val="100000"/>
                        </a:lnSpc>
                        <a:spcBef>
                          <a:spcPct val="50000"/>
                        </a:spcBef>
                        <a:spcAft>
                          <a:spcPct val="0"/>
                        </a:spcAft>
                        <a:buClr>
                          <a:schemeClr val="accent1"/>
                        </a:buClr>
                        <a:buSzPct val="65000"/>
                        <a:buFont typeface="Wingdings" panose="05000000000000000000" pitchFamily="2" charset="2"/>
                        <a:buNone/>
                      </a:pPr>
                      <a:r>
                        <a:rPr kumimoji="1" lang="en-US" altLang="zh-CN" sz="2200" b="1" kern="1200" dirty="0">
                          <a:solidFill>
                            <a:schemeClr val="tx1"/>
                          </a:solidFill>
                          <a:latin typeface="Times New Roman" panose="02020603050405020304" pitchFamily="18" charset="0"/>
                          <a:ea typeface="华文细黑" panose="02010600040101010101" pitchFamily="2" charset="-122"/>
                          <a:cs typeface="+mn-cs"/>
                        </a:rPr>
                        <a:t>+, #,  )</a:t>
                      </a:r>
                      <a:endParaRPr kumimoji="1" lang="en-US" altLang="zh-CN" sz="2200" b="1" kern="1200" dirty="0">
                        <a:solidFill>
                          <a:schemeClr val="tx1"/>
                        </a:solidFill>
                        <a:latin typeface="Times New Roman" panose="02020603050405020304" pitchFamily="18" charset="0"/>
                        <a:ea typeface="华文细黑" panose="02010600040101010101" pitchFamily="2" charset="-122"/>
                        <a:cs typeface="+mn-cs"/>
                      </a:endParaRPr>
                    </a:p>
                  </a:txBody>
                  <a:tcPr marT="45735" marB="45735"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517699">
                <a:tc>
                  <a:txBody>
                    <a:bodyPr/>
                    <a:lstStyle/>
                    <a:p>
                      <a:pPr marL="0" marR="0" lvl="0" indent="0" algn="l" defTabSz="914400" rtl="0" eaLnBrk="1" fontAlgn="base" latinLnBrk="0" hangingPunct="1">
                        <a:lnSpc>
                          <a:spcPct val="100000"/>
                        </a:lnSpc>
                        <a:spcBef>
                          <a:spcPct val="50000"/>
                        </a:spcBef>
                        <a:spcAft>
                          <a:spcPct val="0"/>
                        </a:spcAft>
                        <a:buClr>
                          <a:schemeClr val="accent1"/>
                        </a:buClr>
                        <a:buSzPct val="65000"/>
                        <a:buFont typeface="Wingdings" panose="05000000000000000000" pitchFamily="2" charset="2"/>
                        <a:buNone/>
                      </a:pPr>
                      <a:r>
                        <a:rPr kumimoji="1" lang="en-US" altLang="zh-CN" sz="2200" b="1" kern="1200" dirty="0">
                          <a:solidFill>
                            <a:schemeClr val="tx1"/>
                          </a:solidFill>
                          <a:latin typeface="Times New Roman" panose="02020603050405020304" pitchFamily="18" charset="0"/>
                          <a:ea typeface="华文细黑" panose="02010600040101010101" pitchFamily="2" charset="-122"/>
                          <a:cs typeface="+mn-cs"/>
                        </a:rPr>
                        <a:t>+, #,  )</a:t>
                      </a:r>
                      <a:endParaRPr kumimoji="1" lang="en-US" altLang="zh-CN" sz="2200" b="1" kern="1200" dirty="0">
                        <a:solidFill>
                          <a:schemeClr val="tx1"/>
                        </a:solidFill>
                        <a:latin typeface="Times New Roman" panose="02020603050405020304" pitchFamily="18" charset="0"/>
                        <a:ea typeface="华文细黑" panose="02010600040101010101" pitchFamily="2" charset="-122"/>
                        <a:cs typeface="+mn-cs"/>
                      </a:endParaRPr>
                    </a:p>
                  </a:txBody>
                  <a:tcPr marT="45735" marB="45735"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bl>
          </a:graphicData>
        </a:graphic>
      </p:graphicFrame>
      <p:sp>
        <p:nvSpPr>
          <p:cNvPr id="13" name="TextBox 12"/>
          <p:cNvSpPr txBox="1">
            <a:spLocks noChangeArrowheads="1"/>
          </p:cNvSpPr>
          <p:nvPr/>
        </p:nvSpPr>
        <p:spPr bwMode="auto">
          <a:xfrm>
            <a:off x="6643688" y="5357813"/>
            <a:ext cx="16430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0"/>
              </a:spcBef>
              <a:buClrTx/>
              <a:buSzTx/>
              <a:buFontTx/>
              <a:buNone/>
            </a:pPr>
            <a:r>
              <a:rPr lang="en-US" altLang="zh-CN" sz="2200">
                <a:latin typeface="Times New Roman" panose="02020603050405020304" pitchFamily="18" charset="0"/>
              </a:rPr>
              <a:t>+, #,  ),</a:t>
            </a:r>
            <a:r>
              <a:rPr lang="zh-CN" altLang="en-US" sz="2200">
                <a:latin typeface="Times New Roman" panose="02020603050405020304" pitchFamily="18" charset="0"/>
              </a:rPr>
              <a:t>*</a:t>
            </a:r>
            <a:r>
              <a:rPr lang="en-US" altLang="zh-CN" sz="2200">
                <a:latin typeface="Times New Roman" panose="02020603050405020304" pitchFamily="18" charset="0"/>
              </a:rPr>
              <a:t> </a:t>
            </a:r>
            <a:endParaRPr lang="en-US" altLang="zh-CN" sz="22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6757">
                                            <p:txEl>
                                              <p:pRg st="0" end="0"/>
                                            </p:txEl>
                                          </p:spTgt>
                                        </p:tgtEl>
                                        <p:attrNameLst>
                                          <p:attrName>style.visibility</p:attrName>
                                        </p:attrNameLst>
                                      </p:cBhvr>
                                      <p:to>
                                        <p:strVal val="visible"/>
                                      </p:to>
                                    </p:set>
                                    <p:animEffect transition="in" filter="wipe(left)">
                                      <p:cBhvr>
                                        <p:cTn id="7" dur="500"/>
                                        <p:tgtEl>
                                          <p:spTgt spid="58675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86757">
                                            <p:txEl>
                                              <p:pRg st="1" end="1"/>
                                            </p:txEl>
                                          </p:spTgt>
                                        </p:tgtEl>
                                        <p:attrNameLst>
                                          <p:attrName>style.visibility</p:attrName>
                                        </p:attrNameLst>
                                      </p:cBhvr>
                                      <p:to>
                                        <p:strVal val="visible"/>
                                      </p:to>
                                    </p:set>
                                    <p:animEffect transition="in" filter="wipe(left)">
                                      <p:cBhvr>
                                        <p:cTn id="10" dur="500"/>
                                        <p:tgtEl>
                                          <p:spTgt spid="58675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586758"/>
                                        </p:tgtEl>
                                        <p:attrNameLst>
                                          <p:attrName>style.visibility</p:attrName>
                                        </p:attrNameLst>
                                      </p:cBhvr>
                                      <p:to>
                                        <p:strVal val="visible"/>
                                      </p:to>
                                    </p:set>
                                    <p:animEffect transition="in" filter="strips(downRight)">
                                      <p:cBhvr>
                                        <p:cTn id="15" dur="500"/>
                                        <p:tgtEl>
                                          <p:spTgt spid="58675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25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animEffect transition="in" filter="wipe(left)">
                                      <p:cBhvr>
                                        <p:cTn id="35" dur="500"/>
                                        <p:tgtEl>
                                          <p:spTgt spid="11">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3"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FA9BFD86-4CF8-4943-ABFA-47852446F093}"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94211" name="Text Box 3"/>
          <p:cNvSpPr txBox="1">
            <a:spLocks noChangeArrowheads="1"/>
          </p:cNvSpPr>
          <p:nvPr/>
        </p:nvSpPr>
        <p:spPr bwMode="auto">
          <a:xfrm>
            <a:off x="287338" y="214313"/>
            <a:ext cx="88566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buNone/>
            </a:pPr>
            <a:r>
              <a:rPr lang="zh-CN" altLang="en-US" sz="2400" dirty="0">
                <a:latin typeface="Times New Roman" panose="02020603050405020304" pitchFamily="18" charset="0"/>
              </a:rPr>
              <a:t>文法</a:t>
            </a:r>
            <a:r>
              <a:rPr lang="en-US" altLang="zh-CN" sz="2400" dirty="0">
                <a:latin typeface="Times New Roman" panose="02020603050405020304" pitchFamily="18" charset="0"/>
              </a:rPr>
              <a:t>G[E]:</a:t>
            </a:r>
            <a:endParaRPr lang="en-US" altLang="zh-CN" sz="2400" dirty="0">
              <a:latin typeface="Times New Roman" panose="02020603050405020304" pitchFamily="18" charset="0"/>
            </a:endParaRPr>
          </a:p>
          <a:p>
            <a:pPr eaLnBrk="1" hangingPunct="1">
              <a:spcBef>
                <a:spcPct val="50000"/>
              </a:spcBef>
              <a:buNone/>
            </a:pPr>
            <a:r>
              <a:rPr lang="en-US" altLang="zh-CN" sz="2400" dirty="0">
                <a:latin typeface="Times New Roman" panose="02020603050405020304" pitchFamily="18" charset="0"/>
              </a:rPr>
              <a:t> E</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TE</a:t>
            </a:r>
            <a:r>
              <a:rPr lang="en-US" altLang="zh-CN" sz="24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rPr>
              <a:t>E</a:t>
            </a:r>
            <a:r>
              <a:rPr lang="en-US" altLang="zh-CN" sz="2400" dirty="0">
                <a:latin typeface="Times New Roman" panose="02020603050405020304" pitchFamily="18" charset="0"/>
                <a:sym typeface="Symbol" panose="05050102010706020507" pitchFamily="18" charset="2"/>
              </a:rPr>
              <a:t>+T</a:t>
            </a:r>
            <a:r>
              <a:rPr lang="en-US" altLang="zh-CN" sz="2400" dirty="0">
                <a:latin typeface="Times New Roman" panose="02020603050405020304" pitchFamily="18" charset="0"/>
              </a:rPr>
              <a:t>E</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ε  T</a:t>
            </a:r>
            <a:r>
              <a:rPr lang="en-US" altLang="zh-CN" sz="2400" dirty="0">
                <a:latin typeface="Times New Roman" panose="02020603050405020304" pitchFamily="18" charset="0"/>
                <a:sym typeface="Symbol" panose="05050102010706020507" pitchFamily="18" charset="2"/>
              </a:rPr>
              <a:t>F</a:t>
            </a:r>
            <a:r>
              <a:rPr lang="en-US" altLang="zh-CN" sz="2400" dirty="0">
                <a:latin typeface="Times New Roman" panose="02020603050405020304" pitchFamily="18" charset="0"/>
              </a:rPr>
              <a:t>T</a:t>
            </a:r>
            <a:r>
              <a:rPr lang="en-US" altLang="zh-CN" sz="24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rPr>
              <a:t>T</a:t>
            </a:r>
            <a:r>
              <a:rPr lang="en-US" altLang="zh-CN" sz="2400" dirty="0">
                <a:latin typeface="Times New Roman" panose="02020603050405020304" pitchFamily="18" charset="0"/>
                <a:sym typeface="Symbol" panose="05050102010706020507" pitchFamily="18" charset="2"/>
              </a:rPr>
              <a:t>*F</a:t>
            </a:r>
            <a:r>
              <a:rPr lang="en-US" altLang="zh-CN" sz="2400" dirty="0">
                <a:latin typeface="Times New Roman" panose="02020603050405020304" pitchFamily="18" charset="0"/>
              </a:rPr>
              <a:t>T</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ε        </a:t>
            </a:r>
            <a:r>
              <a:rPr lang="en-US" altLang="zh-CN" sz="2400" dirty="0" err="1">
                <a:latin typeface="Times New Roman" panose="02020603050405020304" pitchFamily="18" charset="0"/>
              </a:rPr>
              <a:t>F</a:t>
            </a:r>
            <a:r>
              <a:rPr lang="en-US" altLang="zh-CN" sz="2400" dirty="0" err="1">
                <a:latin typeface="Times New Roman" panose="02020603050405020304" pitchFamily="18" charset="0"/>
                <a:sym typeface="Symbol" panose="05050102010706020507" pitchFamily="18" charset="2"/>
              </a:rPr>
              <a:t>i</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(E)     </a:t>
            </a:r>
            <a:endParaRPr lang="en-US" altLang="zh-CN" sz="2400" dirty="0">
              <a:latin typeface="Times New Roman" panose="02020603050405020304" pitchFamily="18" charset="0"/>
            </a:endParaRPr>
          </a:p>
        </p:txBody>
      </p:sp>
      <p:sp>
        <p:nvSpPr>
          <p:cNvPr id="94212" name="Rectangle 4"/>
          <p:cNvSpPr>
            <a:spLocks noChangeArrowheads="1"/>
          </p:cNvSpPr>
          <p:nvPr/>
        </p:nvSpPr>
        <p:spPr bwMode="auto">
          <a:xfrm>
            <a:off x="323850" y="6080125"/>
            <a:ext cx="460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762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endParaRPr lang="zh-CN" altLang="en-US" sz="2400" b="0">
              <a:latin typeface="Times New Roman" panose="02020603050405020304" pitchFamily="18" charset="0"/>
            </a:endParaRPr>
          </a:p>
        </p:txBody>
      </p:sp>
      <p:sp>
        <p:nvSpPr>
          <p:cNvPr id="94213" name="Text Box 5"/>
          <p:cNvSpPr txBox="1">
            <a:spLocks noChangeArrowheads="1"/>
          </p:cNvSpPr>
          <p:nvPr/>
        </p:nvSpPr>
        <p:spPr bwMode="auto">
          <a:xfrm>
            <a:off x="0" y="1143000"/>
            <a:ext cx="57610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zh-CN" altLang="en-US" sz="2400" dirty="0">
                <a:latin typeface="华文细黑" panose="02010600040101010101" pitchFamily="2" charset="-122"/>
              </a:rPr>
              <a:t>解</a:t>
            </a:r>
            <a:r>
              <a:rPr lang="en-US" altLang="zh-CN" sz="2400" dirty="0">
                <a:latin typeface="华文细黑" panose="02010600040101010101" pitchFamily="2" charset="-122"/>
              </a:rPr>
              <a:t>:(1)</a:t>
            </a:r>
            <a:endParaRPr lang="en-US" altLang="zh-CN" sz="2400" dirty="0">
              <a:latin typeface="华文细黑" panose="02010600040101010101" pitchFamily="2" charset="-122"/>
            </a:endParaRPr>
          </a:p>
          <a:p>
            <a:pPr eaLnBrk="1" hangingPunct="1">
              <a:spcBef>
                <a:spcPct val="50000"/>
              </a:spcBef>
              <a:buNone/>
            </a:pPr>
            <a:endParaRPr lang="en-US" altLang="zh-CN" sz="2400" dirty="0">
              <a:latin typeface="华文隶书" panose="02010800040101010101" pitchFamily="2" charset="-122"/>
              <a:ea typeface="华文隶书" panose="02010800040101010101" pitchFamily="2" charset="-122"/>
            </a:endParaRPr>
          </a:p>
        </p:txBody>
      </p:sp>
      <p:graphicFrame>
        <p:nvGraphicFramePr>
          <p:cNvPr id="588896" name="Group 96"/>
          <p:cNvGraphicFramePr>
            <a:graphicFrameLocks noGrp="1"/>
          </p:cNvGraphicFramePr>
          <p:nvPr>
            <p:ph sz="half" idx="1"/>
          </p:nvPr>
        </p:nvGraphicFramePr>
        <p:xfrm>
          <a:off x="73025" y="1571625"/>
          <a:ext cx="2843213" cy="4100515"/>
        </p:xfrm>
        <a:graphic>
          <a:graphicData uri="http://schemas.openxmlformats.org/drawingml/2006/table">
            <a:tbl>
              <a:tblPr/>
              <a:tblGrid>
                <a:gridCol w="441325"/>
                <a:gridCol w="776288"/>
                <a:gridCol w="1625600"/>
              </a:tblGrid>
              <a:tr h="728663">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First</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Follow</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6588">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E</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i</a:t>
                      </a: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0725">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E</a:t>
                      </a: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Symbol" panose="05050102010706020507" pitchFamily="18" charset="2"/>
                        </a:rPr>
                        <a:t></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Symbol" panose="05050102010706020507"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ε</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938">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T</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i</a:t>
                      </a: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  )</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8663">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T</a:t>
                      </a: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Symbol" panose="05050102010706020507" pitchFamily="18" charset="2"/>
                        </a:rPr>
                        <a:t></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Symbol" panose="05050102010706020507"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ε</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  )</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938">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F</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i</a:t>
                      </a: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 #,  ), *</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7860" name="Text Box 36"/>
          <p:cNvSpPr txBox="1">
            <a:spLocks noChangeArrowheads="1"/>
          </p:cNvSpPr>
          <p:nvPr/>
        </p:nvSpPr>
        <p:spPr bwMode="auto">
          <a:xfrm>
            <a:off x="5076825" y="1146175"/>
            <a:ext cx="424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2"/>
                </a:solidFill>
                <a:latin typeface="楷体_GB2312" pitchFamily="49" charset="-122"/>
                <a:ea typeface="楷体_GB2312" pitchFamily="49" charset="-122"/>
              </a:defRPr>
            </a:lvl1pPr>
            <a:lvl2pPr marL="742950" indent="-285750">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eaLnBrk="1" hangingPunct="1">
              <a:spcBef>
                <a:spcPct val="50000"/>
              </a:spcBef>
              <a:buClr>
                <a:schemeClr val="accent1"/>
              </a:buClr>
              <a:buSzPct val="65000"/>
            </a:pPr>
            <a:r>
              <a:rPr lang="en-US" altLang="zh-CN" sz="2400" dirty="0">
                <a:solidFill>
                  <a:schemeClr val="tx1"/>
                </a:solidFill>
                <a:latin typeface="华文细黑" panose="02010600040101010101" pitchFamily="2" charset="-122"/>
                <a:ea typeface="华文细黑" panose="02010600040101010101" pitchFamily="2" charset="-122"/>
              </a:rPr>
              <a:t>(2) </a:t>
            </a:r>
            <a:r>
              <a:rPr lang="zh-CN" altLang="en-US" sz="2400" dirty="0">
                <a:solidFill>
                  <a:schemeClr val="tx1"/>
                </a:solidFill>
                <a:latin typeface="华文细黑" panose="02010600040101010101" pitchFamily="2" charset="-122"/>
                <a:ea typeface="华文细黑" panose="02010600040101010101" pitchFamily="2" charset="-122"/>
              </a:rPr>
              <a:t>求</a:t>
            </a:r>
            <a:r>
              <a:rPr lang="en-US" altLang="zh-CN" sz="2400" dirty="0">
                <a:solidFill>
                  <a:schemeClr val="tx1"/>
                </a:solidFill>
                <a:latin typeface="Times New Roman" panose="02020603050405020304" pitchFamily="18" charset="0"/>
                <a:ea typeface="华文细黑" panose="02010600040101010101" pitchFamily="2" charset="-122"/>
                <a:sym typeface="Symbol" panose="05050102010706020507" pitchFamily="18" charset="2"/>
              </a:rPr>
              <a:t>LL(1)</a:t>
            </a:r>
            <a:r>
              <a:rPr lang="zh-CN" altLang="en-US" sz="2400" dirty="0">
                <a:solidFill>
                  <a:schemeClr val="tx1"/>
                </a:solidFill>
                <a:latin typeface="华文细黑" panose="02010600040101010101" pitchFamily="2" charset="-122"/>
                <a:ea typeface="华文细黑" panose="02010600040101010101" pitchFamily="2" charset="-122"/>
              </a:rPr>
              <a:t>分析表</a:t>
            </a:r>
            <a:endParaRPr lang="zh-CN" altLang="en-US" sz="2400" dirty="0">
              <a:solidFill>
                <a:schemeClr val="tx1"/>
              </a:solidFill>
              <a:latin typeface="华文细黑" panose="02010600040101010101" pitchFamily="2" charset="-122"/>
              <a:ea typeface="华文细黑" panose="02010600040101010101" pitchFamily="2" charset="-122"/>
            </a:endParaRPr>
          </a:p>
        </p:txBody>
      </p:sp>
      <p:graphicFrame>
        <p:nvGraphicFramePr>
          <p:cNvPr id="588897" name="Group 97"/>
          <p:cNvGraphicFramePr>
            <a:graphicFrameLocks noGrp="1"/>
          </p:cNvGraphicFramePr>
          <p:nvPr>
            <p:ph sz="half" idx="2"/>
          </p:nvPr>
        </p:nvGraphicFramePr>
        <p:xfrm>
          <a:off x="2987675" y="1641475"/>
          <a:ext cx="6084888" cy="4032250"/>
        </p:xfrm>
        <a:graphic>
          <a:graphicData uri="http://schemas.openxmlformats.org/drawingml/2006/table">
            <a:tbl>
              <a:tblPr/>
              <a:tblGrid>
                <a:gridCol w="576263"/>
                <a:gridCol w="1008062"/>
                <a:gridCol w="1008063"/>
                <a:gridCol w="865187"/>
                <a:gridCol w="890588"/>
                <a:gridCol w="836612"/>
                <a:gridCol w="900113"/>
              </a:tblGrid>
              <a:tr h="60325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rPr>
                        <a:t>i</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E</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E</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Symbol" panose="05050102010706020507" pitchFamily="18" charset="2"/>
                        </a:rPr>
                        <a:t></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Symbol" panose="05050102010706020507"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T</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T</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Symbol" panose="05050102010706020507" pitchFamily="18" charset="2"/>
                        </a:rPr>
                        <a:t></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sym typeface="Symbol" panose="05050102010706020507"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rPr>
                        <a:t>F</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矩形 8"/>
          <p:cNvSpPr>
            <a:spLocks noChangeArrowheads="1"/>
          </p:cNvSpPr>
          <p:nvPr/>
        </p:nvSpPr>
        <p:spPr bwMode="auto">
          <a:xfrm>
            <a:off x="800721" y="5701932"/>
            <a:ext cx="7886079"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FontTx/>
              <a:buNone/>
            </a:pPr>
            <a:r>
              <a:rPr lang="zh-CN" altLang="en-US" sz="2400" dirty="0">
                <a:latin typeface="Times New Roman" panose="02020603050405020304" pitchFamily="18" charset="0"/>
              </a:rPr>
              <a:t>因为</a:t>
            </a:r>
            <a:r>
              <a:rPr lang="en-US" altLang="zh-CN" sz="2400" dirty="0">
                <a:latin typeface="Times New Roman" panose="02020603050405020304" pitchFamily="18" charset="0"/>
              </a:rPr>
              <a:t>LL(1)</a:t>
            </a:r>
            <a:r>
              <a:rPr lang="zh-CN" altLang="en-US" sz="2400" dirty="0">
                <a:latin typeface="Times New Roman" panose="02020603050405020304" pitchFamily="18" charset="0"/>
              </a:rPr>
              <a:t>分析表无多重定义，所以该文法是</a:t>
            </a:r>
            <a:r>
              <a:rPr lang="en-US" altLang="zh-CN" sz="2400" dirty="0">
                <a:latin typeface="Times New Roman" panose="02020603050405020304" pitchFamily="18" charset="0"/>
              </a:rPr>
              <a:t>LL(1)</a:t>
            </a:r>
            <a:r>
              <a:rPr lang="zh-CN" altLang="en-US" sz="2400" dirty="0">
                <a:latin typeface="Times New Roman" panose="02020603050405020304" pitchFamily="18" charset="0"/>
              </a:rPr>
              <a:t>文法。</a:t>
            </a:r>
            <a:endParaRPr lang="zh-CN" altLang="en-US" sz="2400" dirty="0">
              <a:latin typeface="Times New Roman" panose="02020603050405020304" pitchFamily="18" charset="0"/>
            </a:endParaRPr>
          </a:p>
        </p:txBody>
      </p:sp>
      <p:graphicFrame>
        <p:nvGraphicFramePr>
          <p:cNvPr id="11" name="表格 10"/>
          <p:cNvGraphicFramePr>
            <a:graphicFrameLocks noGrp="1"/>
          </p:cNvGraphicFramePr>
          <p:nvPr/>
        </p:nvGraphicFramePr>
        <p:xfrm>
          <a:off x="5572125" y="2243138"/>
          <a:ext cx="1755775" cy="685800"/>
        </p:xfrm>
        <a:graphic>
          <a:graphicData uri="http://schemas.openxmlformats.org/drawingml/2006/table">
            <a:tbl>
              <a:tblPr/>
              <a:tblGrid>
                <a:gridCol w="865188"/>
                <a:gridCol w="890587"/>
              </a:tblGrid>
              <a:tr h="6858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r>
                        <a:rPr kumimoji="0" lang="en-US" altLang="zh-CN"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TE</a:t>
                      </a:r>
                      <a:r>
                        <a:rPr kumimoji="0" lang="en-US" altLang="zh-CN"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r>
                        <a:rPr kumimoji="0" lang="en-US" altLang="zh-CN"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TE</a:t>
                      </a:r>
                      <a:r>
                        <a:rPr kumimoji="0" lang="en-US" altLang="zh-CN"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bl>
          </a:graphicData>
        </a:graphic>
      </p:graphicFrame>
      <p:sp>
        <p:nvSpPr>
          <p:cNvPr id="94312" name="TextBox 11"/>
          <p:cNvSpPr txBox="1">
            <a:spLocks noChangeArrowheads="1"/>
          </p:cNvSpPr>
          <p:nvPr/>
        </p:nvSpPr>
        <p:spPr bwMode="auto">
          <a:xfrm>
            <a:off x="3714750" y="3000375"/>
            <a:ext cx="5429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endParaRPr kumimoji="0" lang="zh-CN" altLang="en-US" sz="2400" b="0">
              <a:latin typeface="Times New Roman" panose="02020603050405020304" pitchFamily="18" charset="0"/>
            </a:endParaRPr>
          </a:p>
        </p:txBody>
      </p:sp>
      <p:graphicFrame>
        <p:nvGraphicFramePr>
          <p:cNvPr id="13" name="表格 12"/>
          <p:cNvGraphicFramePr>
            <a:graphicFrameLocks noGrp="1"/>
          </p:cNvGraphicFramePr>
          <p:nvPr/>
        </p:nvGraphicFramePr>
        <p:xfrm>
          <a:off x="3571875" y="2928938"/>
          <a:ext cx="5500687" cy="714375"/>
        </p:xfrm>
        <a:graphic>
          <a:graphicData uri="http://schemas.openxmlformats.org/drawingml/2006/table">
            <a:tbl>
              <a:tblPr/>
              <a:tblGrid>
                <a:gridCol w="1006611"/>
                <a:gridCol w="1006610"/>
                <a:gridCol w="863940"/>
                <a:gridCol w="889305"/>
                <a:gridCol w="835407"/>
                <a:gridCol w="898814"/>
              </a:tblGrid>
              <a:tr h="7143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r>
                        <a:rPr kumimoji="0" lang="en-US" altLang="zh-CN"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r>
                        <a:rPr kumimoji="0" lang="en-US" altLang="zh-CN"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TE</a:t>
                      </a:r>
                      <a:r>
                        <a:rPr kumimoji="0" lang="en-US" altLang="zh-CN"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r>
                        <a:rPr kumimoji="0" lang="en-US" altLang="zh-CN" sz="26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ε</a:t>
                      </a:r>
                      <a:endParaRPr kumimoji="0" lang="en-US" altLang="zh-CN" sz="26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r>
                        <a:rPr kumimoji="0" lang="en-US" altLang="zh-CN" sz="26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ε</a:t>
                      </a:r>
                      <a:endParaRPr kumimoji="0" lang="en-US" altLang="zh-CN" sz="26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bl>
          </a:graphicData>
        </a:graphic>
      </p:graphicFrame>
      <p:graphicFrame>
        <p:nvGraphicFramePr>
          <p:cNvPr id="15" name="表格 14"/>
          <p:cNvGraphicFramePr>
            <a:graphicFrameLocks noGrp="1"/>
          </p:cNvGraphicFramePr>
          <p:nvPr/>
        </p:nvGraphicFramePr>
        <p:xfrm>
          <a:off x="5572125" y="3643313"/>
          <a:ext cx="1785938" cy="642937"/>
        </p:xfrm>
        <a:graphic>
          <a:graphicData uri="http://schemas.openxmlformats.org/drawingml/2006/table">
            <a:tbl>
              <a:tblPr/>
              <a:tblGrid>
                <a:gridCol w="880052"/>
                <a:gridCol w="905886"/>
              </a:tblGrid>
              <a:tr h="64293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r>
                        <a:rPr kumimoji="0" lang="en-US" altLang="zh-CN"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F</a:t>
                      </a:r>
                      <a:r>
                        <a:rPr kumimoji="0" lang="en-US" altLang="zh-CN"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a:t>
                      </a:r>
                      <a:r>
                        <a:rPr kumimoji="0" lang="en-US" altLang="zh-CN"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endParaRPr>
                    </a:p>
                  </a:txBody>
                  <a:tcPr marL="91439" marR="9143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r>
                        <a:rPr kumimoji="0" lang="en-US" altLang="zh-CN"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F</a:t>
                      </a:r>
                      <a:r>
                        <a:rPr kumimoji="0" lang="en-US" altLang="zh-CN"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a:t>
                      </a:r>
                      <a:r>
                        <a:rPr kumimoji="0" lang="en-US" altLang="zh-CN"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endParaRPr>
                    </a:p>
                  </a:txBody>
                  <a:tcPr marL="91439" marR="9143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bl>
          </a:graphicData>
        </a:graphic>
      </p:graphicFrame>
      <p:graphicFrame>
        <p:nvGraphicFramePr>
          <p:cNvPr id="17" name="表格 16"/>
          <p:cNvGraphicFramePr>
            <a:graphicFrameLocks noGrp="1"/>
          </p:cNvGraphicFramePr>
          <p:nvPr/>
        </p:nvGraphicFramePr>
        <p:xfrm>
          <a:off x="3571875" y="4286250"/>
          <a:ext cx="5500688" cy="714375"/>
        </p:xfrm>
        <a:graphic>
          <a:graphicData uri="http://schemas.openxmlformats.org/drawingml/2006/table">
            <a:tbl>
              <a:tblPr/>
              <a:tblGrid>
                <a:gridCol w="1006611"/>
                <a:gridCol w="1006610"/>
                <a:gridCol w="863941"/>
                <a:gridCol w="889304"/>
                <a:gridCol w="835407"/>
                <a:gridCol w="898815"/>
              </a:tblGrid>
              <a:tr h="7143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r>
                        <a:rPr kumimoji="0" lang="en-US" altLang="zh-CN" sz="26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ε</a:t>
                      </a:r>
                      <a:endParaRPr kumimoji="0" lang="en-US" altLang="zh-CN" sz="26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r>
                        <a:rPr kumimoji="0" lang="en-US" altLang="zh-CN"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F</a:t>
                      </a:r>
                      <a:r>
                        <a:rPr kumimoji="0" lang="en-US" altLang="zh-CN"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a:t>
                      </a:r>
                      <a:r>
                        <a:rPr kumimoji="0" lang="en-US" altLang="zh-CN"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endParaRPr kumimoji="0" lang="en-US" altLang="zh-CN"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r>
                        <a:rPr kumimoji="0" lang="en-US" altLang="zh-CN" sz="26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ε</a:t>
                      </a:r>
                      <a:endParaRPr kumimoji="0" lang="en-US" altLang="zh-CN" sz="26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r>
                        <a:rPr kumimoji="0" lang="en-US" altLang="zh-CN" sz="26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ε</a:t>
                      </a:r>
                      <a:endParaRPr kumimoji="0" lang="en-US" altLang="zh-CN" sz="26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bl>
          </a:graphicData>
        </a:graphic>
      </p:graphicFrame>
      <p:sp>
        <p:nvSpPr>
          <p:cNvPr id="94353" name="TextBox 17"/>
          <p:cNvSpPr txBox="1">
            <a:spLocks noChangeArrowheads="1"/>
          </p:cNvSpPr>
          <p:nvPr/>
        </p:nvSpPr>
        <p:spPr bwMode="auto">
          <a:xfrm>
            <a:off x="5786438" y="5072063"/>
            <a:ext cx="928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endParaRPr kumimoji="0" lang="zh-CN" altLang="en-US" sz="2400" b="0">
              <a:latin typeface="Times New Roman" panose="02020603050405020304" pitchFamily="18" charset="0"/>
            </a:endParaRPr>
          </a:p>
        </p:txBody>
      </p:sp>
      <p:graphicFrame>
        <p:nvGraphicFramePr>
          <p:cNvPr id="19" name="表格 18"/>
          <p:cNvGraphicFramePr>
            <a:graphicFrameLocks noGrp="1"/>
          </p:cNvGraphicFramePr>
          <p:nvPr/>
        </p:nvGraphicFramePr>
        <p:xfrm>
          <a:off x="5602288" y="5000625"/>
          <a:ext cx="1755775" cy="685800"/>
        </p:xfrm>
        <a:graphic>
          <a:graphicData uri="http://schemas.openxmlformats.org/drawingml/2006/table">
            <a:tbl>
              <a:tblPr/>
              <a:tblGrid>
                <a:gridCol w="865188"/>
                <a:gridCol w="890587"/>
              </a:tblGrid>
              <a:tr h="6858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r>
                        <a:rPr kumimoji="0" lang="en-US" altLang="zh-CN" sz="2000" b="1"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i</a:t>
                      </a:r>
                      <a:endParaRPr kumimoji="0" lang="en-US" altLang="zh-CN"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r>
                        <a:rPr kumimoji="0" lang="en-US" altLang="zh-CN"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(E)</a:t>
                      </a:r>
                      <a:endParaRPr kumimoji="0" lang="en-US" altLang="zh-CN" sz="20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860"/>
                                        </p:tgtEl>
                                        <p:attrNameLst>
                                          <p:attrName>style.visibility</p:attrName>
                                        </p:attrNameLst>
                                      </p:cBhvr>
                                      <p:to>
                                        <p:strVal val="visible"/>
                                      </p:to>
                                    </p:set>
                                    <p:anim calcmode="lin" valueType="num">
                                      <p:cBhvr additive="base">
                                        <p:cTn id="7" dur="500" fill="hold"/>
                                        <p:tgtEl>
                                          <p:spTgt spid="77860"/>
                                        </p:tgtEl>
                                        <p:attrNameLst>
                                          <p:attrName>ppt_x</p:attrName>
                                        </p:attrNameLst>
                                      </p:cBhvr>
                                      <p:tavLst>
                                        <p:tav tm="0">
                                          <p:val>
                                            <p:strVal val="#ppt_x"/>
                                          </p:val>
                                        </p:tav>
                                        <p:tav tm="100000">
                                          <p:val>
                                            <p:strVal val="#ppt_x"/>
                                          </p:val>
                                        </p:tav>
                                      </p:tavLst>
                                    </p:anim>
                                    <p:anim calcmode="lin" valueType="num">
                                      <p:cBhvr additive="base">
                                        <p:cTn id="8" dur="500" fill="hold"/>
                                        <p:tgtEl>
                                          <p:spTgt spid="778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nodeType="clickEffect">
                                  <p:stCondLst>
                                    <p:cond delay="0"/>
                                  </p:stCondLst>
                                  <p:childTnLst>
                                    <p:set>
                                      <p:cBhvr>
                                        <p:cTn id="12" dur="1" fill="hold">
                                          <p:stCondLst>
                                            <p:cond delay="0"/>
                                          </p:stCondLst>
                                        </p:cTn>
                                        <p:tgtEl>
                                          <p:spTgt spid="588897"/>
                                        </p:tgtEl>
                                        <p:attrNameLst>
                                          <p:attrName>style.visibility</p:attrName>
                                        </p:attrNameLst>
                                      </p:cBhvr>
                                      <p:to>
                                        <p:strVal val="visible"/>
                                      </p:to>
                                    </p:set>
                                    <p:animEffect transition="in" filter="strips(downRight)">
                                      <p:cBhvr>
                                        <p:cTn id="13" dur="500"/>
                                        <p:tgtEl>
                                          <p:spTgt spid="58889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anim calcmode="lin" valueType="num">
                                      <p:cBhvr>
                                        <p:cTn id="44" dur="1000" fill="hold"/>
                                        <p:tgtEl>
                                          <p:spTgt spid="9"/>
                                        </p:tgtEl>
                                        <p:attrNameLst>
                                          <p:attrName>ppt_x</p:attrName>
                                        </p:attrNameLst>
                                      </p:cBhvr>
                                      <p:tavLst>
                                        <p:tav tm="0">
                                          <p:val>
                                            <p:strVal val="#ppt_x"/>
                                          </p:val>
                                        </p:tav>
                                        <p:tav tm="100000">
                                          <p:val>
                                            <p:strVal val="#ppt_x"/>
                                          </p:val>
                                        </p:tav>
                                      </p:tavLst>
                                    </p:anim>
                                    <p:anim calcmode="lin" valueType="num">
                                      <p:cBhvr>
                                        <p:cTn id="4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60" grpId="0"/>
      <p:bldP spid="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5B16BED4-3889-4D9D-B508-D4D12E0AE213}"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582659" name="Text Box 3"/>
          <p:cNvSpPr txBox="1">
            <a:spLocks noChangeArrowheads="1"/>
          </p:cNvSpPr>
          <p:nvPr/>
        </p:nvSpPr>
        <p:spPr bwMode="auto">
          <a:xfrm>
            <a:off x="0" y="1125538"/>
            <a:ext cx="903605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2"/>
                </a:solidFill>
                <a:latin typeface="楷体_GB2312" pitchFamily="49" charset="-122"/>
                <a:ea typeface="楷体_GB2312" pitchFamily="49" charset="-122"/>
              </a:defRPr>
            </a:lvl1pPr>
            <a:lvl2pPr marL="742950" indent="-285750">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eaLnBrk="1" hangingPunct="1">
              <a:spcBef>
                <a:spcPct val="20000"/>
              </a:spcBef>
              <a:buClr>
                <a:schemeClr val="accent1"/>
              </a:buClr>
              <a:buSzPct val="65000"/>
            </a:pPr>
            <a:r>
              <a:rPr lang="en-US" altLang="zh-CN" sz="2400" dirty="0">
                <a:solidFill>
                  <a:schemeClr val="tx1"/>
                </a:solidFill>
                <a:latin typeface="华文细黑" panose="02010600040101010101" pitchFamily="2" charset="-122"/>
                <a:ea typeface="华文细黑" panose="02010600040101010101" pitchFamily="2" charset="-122"/>
              </a:rPr>
              <a:t>         LL(1)</a:t>
            </a:r>
            <a:r>
              <a:rPr lang="zh-CN" altLang="en-US" sz="2400" dirty="0">
                <a:solidFill>
                  <a:schemeClr val="tx1"/>
                </a:solidFill>
                <a:latin typeface="华文细黑" panose="02010600040101010101" pitchFamily="2" charset="-122"/>
                <a:ea typeface="华文细黑" panose="02010600040101010101" pitchFamily="2" charset="-122"/>
              </a:rPr>
              <a:t>分析器是由一张</a:t>
            </a:r>
            <a:r>
              <a:rPr lang="en-US" altLang="zh-CN" sz="2400" dirty="0">
                <a:solidFill>
                  <a:schemeClr val="tx1"/>
                </a:solidFill>
                <a:latin typeface="华文细黑" panose="02010600040101010101" pitchFamily="2" charset="-122"/>
                <a:ea typeface="华文细黑" panose="02010600040101010101" pitchFamily="2" charset="-122"/>
              </a:rPr>
              <a:t>LL(1)</a:t>
            </a:r>
            <a:r>
              <a:rPr lang="zh-CN" altLang="en-US" sz="2400" dirty="0">
                <a:solidFill>
                  <a:schemeClr val="tx1"/>
                </a:solidFill>
                <a:latin typeface="华文细黑" panose="02010600040101010101" pitchFamily="2" charset="-122"/>
                <a:ea typeface="华文细黑" panose="02010600040101010101" pitchFamily="2" charset="-122"/>
              </a:rPr>
              <a:t>分析表，一个控制程序和一个分析栈组成。分析栈中存放文法符号。</a:t>
            </a:r>
            <a:endParaRPr lang="zh-CN" altLang="en-US" sz="2400" dirty="0">
              <a:solidFill>
                <a:schemeClr val="tx1"/>
              </a:solidFill>
              <a:latin typeface="华文细黑" panose="02010600040101010101" pitchFamily="2" charset="-122"/>
              <a:ea typeface="华文细黑" panose="02010600040101010101" pitchFamily="2" charset="-122"/>
            </a:endParaRPr>
          </a:p>
          <a:p>
            <a:pPr eaLnBrk="1" hangingPunct="1">
              <a:spcBef>
                <a:spcPct val="50000"/>
              </a:spcBef>
              <a:buClr>
                <a:schemeClr val="accent1"/>
              </a:buClr>
              <a:buSzPct val="65000"/>
            </a:pPr>
            <a:r>
              <a:rPr lang="zh-CN" altLang="en-US" sz="2400" dirty="0">
                <a:solidFill>
                  <a:schemeClr val="tx1"/>
                </a:solidFill>
                <a:latin typeface="华文细黑" panose="02010600040101010101" pitchFamily="2" charset="-122"/>
                <a:ea typeface="华文细黑" panose="02010600040101010101" pitchFamily="2" charset="-122"/>
              </a:rPr>
              <a:t>         </a:t>
            </a:r>
            <a:r>
              <a:rPr lang="en-US" altLang="zh-CN" sz="2400" dirty="0">
                <a:solidFill>
                  <a:schemeClr val="tx1"/>
                </a:solidFill>
                <a:latin typeface="华文细黑" panose="02010600040101010101" pitchFamily="2" charset="-122"/>
                <a:ea typeface="华文细黑" panose="02010600040101010101" pitchFamily="2" charset="-122"/>
              </a:rPr>
              <a:t>LL(1)</a:t>
            </a:r>
            <a:r>
              <a:rPr lang="zh-CN" altLang="en-US" sz="2400" dirty="0">
                <a:solidFill>
                  <a:schemeClr val="tx1"/>
                </a:solidFill>
                <a:latin typeface="华文细黑" panose="02010600040101010101" pitchFamily="2" charset="-122"/>
                <a:ea typeface="华文细黑" panose="02010600040101010101" pitchFamily="2" charset="-122"/>
              </a:rPr>
              <a:t>分析器模型如图所示：     </a:t>
            </a:r>
            <a:endParaRPr lang="zh-CN" altLang="en-US" sz="2400" dirty="0">
              <a:solidFill>
                <a:schemeClr val="tx1"/>
              </a:solidFill>
              <a:latin typeface="华文细黑" panose="02010600040101010101" pitchFamily="2" charset="-122"/>
              <a:ea typeface="华文细黑" panose="02010600040101010101" pitchFamily="2" charset="-122"/>
            </a:endParaRPr>
          </a:p>
        </p:txBody>
      </p:sp>
      <p:grpSp>
        <p:nvGrpSpPr>
          <p:cNvPr id="2" name="Group 4"/>
          <p:cNvGrpSpPr/>
          <p:nvPr/>
        </p:nvGrpSpPr>
        <p:grpSpPr bwMode="auto">
          <a:xfrm>
            <a:off x="863600" y="2930524"/>
            <a:ext cx="7740650" cy="2390775"/>
            <a:chOff x="408" y="2296"/>
            <a:chExt cx="4876" cy="1506"/>
          </a:xfrm>
        </p:grpSpPr>
        <p:sp>
          <p:nvSpPr>
            <p:cNvPr id="96262" name="Line 5"/>
            <p:cNvSpPr>
              <a:spLocks noChangeShapeType="1"/>
            </p:cNvSpPr>
            <p:nvPr/>
          </p:nvSpPr>
          <p:spPr bwMode="auto">
            <a:xfrm>
              <a:off x="567" y="2341"/>
              <a:ext cx="0" cy="953"/>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63" name="Line 6"/>
            <p:cNvSpPr>
              <a:spLocks noChangeShapeType="1"/>
            </p:cNvSpPr>
            <p:nvPr/>
          </p:nvSpPr>
          <p:spPr bwMode="auto">
            <a:xfrm>
              <a:off x="941" y="2337"/>
              <a:ext cx="0" cy="953"/>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64" name="Line 7"/>
            <p:cNvSpPr>
              <a:spLocks noChangeShapeType="1"/>
            </p:cNvSpPr>
            <p:nvPr/>
          </p:nvSpPr>
          <p:spPr bwMode="auto">
            <a:xfrm>
              <a:off x="567" y="3294"/>
              <a:ext cx="363" cy="0"/>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65" name="Line 8"/>
            <p:cNvSpPr>
              <a:spLocks noChangeShapeType="1"/>
            </p:cNvSpPr>
            <p:nvPr/>
          </p:nvSpPr>
          <p:spPr bwMode="auto">
            <a:xfrm>
              <a:off x="567" y="3067"/>
              <a:ext cx="363" cy="0"/>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66" name="Line 9"/>
            <p:cNvSpPr>
              <a:spLocks noChangeShapeType="1"/>
            </p:cNvSpPr>
            <p:nvPr/>
          </p:nvSpPr>
          <p:spPr bwMode="auto">
            <a:xfrm>
              <a:off x="567" y="2840"/>
              <a:ext cx="363" cy="0"/>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67" name="Line 10"/>
            <p:cNvSpPr>
              <a:spLocks noChangeShapeType="1"/>
            </p:cNvSpPr>
            <p:nvPr/>
          </p:nvSpPr>
          <p:spPr bwMode="auto">
            <a:xfrm>
              <a:off x="567" y="2614"/>
              <a:ext cx="363" cy="0"/>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68" name="Text Box 11"/>
            <p:cNvSpPr txBox="1">
              <a:spLocks noChangeArrowheads="1"/>
            </p:cNvSpPr>
            <p:nvPr/>
          </p:nvSpPr>
          <p:spPr bwMode="auto">
            <a:xfrm>
              <a:off x="612" y="3057"/>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en-US" altLang="zh-CN" sz="2400" dirty="0">
                  <a:latin typeface="华文隶书" panose="02010800040101010101" pitchFamily="2" charset="-122"/>
                  <a:ea typeface="华文隶书" panose="02010800040101010101" pitchFamily="2" charset="-122"/>
                </a:rPr>
                <a:t>#</a:t>
              </a:r>
              <a:endParaRPr lang="en-US" altLang="zh-CN" sz="2400" dirty="0">
                <a:latin typeface="华文隶书" panose="02010800040101010101" pitchFamily="2" charset="-122"/>
                <a:ea typeface="华文隶书" panose="02010800040101010101" pitchFamily="2" charset="-122"/>
              </a:endParaRPr>
            </a:p>
          </p:txBody>
        </p:sp>
        <p:sp>
          <p:nvSpPr>
            <p:cNvPr id="96269" name="Text Box 12"/>
            <p:cNvSpPr txBox="1">
              <a:spLocks noChangeArrowheads="1"/>
            </p:cNvSpPr>
            <p:nvPr/>
          </p:nvSpPr>
          <p:spPr bwMode="auto">
            <a:xfrm>
              <a:off x="657" y="2812"/>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en-US" altLang="zh-CN" sz="2400" dirty="0">
                  <a:latin typeface="华文隶书" panose="02010800040101010101" pitchFamily="2" charset="-122"/>
                  <a:ea typeface="华文隶书" panose="02010800040101010101" pitchFamily="2" charset="-122"/>
                </a:rPr>
                <a:t>S</a:t>
              </a:r>
              <a:endParaRPr lang="en-US" altLang="zh-CN" sz="2400" dirty="0">
                <a:latin typeface="华文隶书" panose="02010800040101010101" pitchFamily="2" charset="-122"/>
                <a:ea typeface="华文隶书" panose="02010800040101010101" pitchFamily="2" charset="-122"/>
              </a:endParaRPr>
            </a:p>
          </p:txBody>
        </p:sp>
        <p:sp>
          <p:nvSpPr>
            <p:cNvPr id="96270" name="Text Box 13"/>
            <p:cNvSpPr txBox="1">
              <a:spLocks noChangeArrowheads="1"/>
            </p:cNvSpPr>
            <p:nvPr/>
          </p:nvSpPr>
          <p:spPr bwMode="auto">
            <a:xfrm>
              <a:off x="612" y="2603"/>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pPr>
              <a:endParaRPr lang="zh-CN" altLang="en-US" sz="2400">
                <a:latin typeface="华文隶书" panose="02010800040101010101" pitchFamily="2" charset="-122"/>
                <a:ea typeface="华文隶书" panose="02010800040101010101" pitchFamily="2" charset="-122"/>
              </a:endParaRPr>
            </a:p>
          </p:txBody>
        </p:sp>
        <p:sp>
          <p:nvSpPr>
            <p:cNvPr id="96271" name="Text Box 14"/>
            <p:cNvSpPr txBox="1">
              <a:spLocks noChangeArrowheads="1"/>
            </p:cNvSpPr>
            <p:nvPr/>
          </p:nvSpPr>
          <p:spPr bwMode="auto">
            <a:xfrm>
              <a:off x="408" y="3384"/>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2"/>
                  </a:solidFill>
                  <a:latin typeface="楷体_GB2312" pitchFamily="49" charset="-122"/>
                  <a:ea typeface="楷体_GB2312" pitchFamily="49" charset="-122"/>
                </a:defRPr>
              </a:lvl1pPr>
              <a:lvl2pPr marL="742950" indent="-285750">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eaLnBrk="1" hangingPunct="1">
                <a:spcBef>
                  <a:spcPct val="50000"/>
                </a:spcBef>
                <a:buClr>
                  <a:schemeClr val="accent1"/>
                </a:buClr>
                <a:buSzPct val="65000"/>
              </a:pPr>
              <a:r>
                <a:rPr lang="zh-CN" altLang="en-US" sz="2400" dirty="0">
                  <a:solidFill>
                    <a:schemeClr val="tx1"/>
                  </a:solidFill>
                  <a:latin typeface="华文细黑" panose="02010600040101010101" pitchFamily="2" charset="-122"/>
                  <a:ea typeface="华文细黑" panose="02010600040101010101" pitchFamily="2" charset="-122"/>
                </a:rPr>
                <a:t>分析栈</a:t>
              </a:r>
              <a:endParaRPr lang="zh-CN" altLang="en-US" sz="2400" dirty="0">
                <a:solidFill>
                  <a:schemeClr val="tx1"/>
                </a:solidFill>
                <a:latin typeface="华文细黑" panose="02010600040101010101" pitchFamily="2" charset="-122"/>
                <a:ea typeface="华文细黑" panose="02010600040101010101" pitchFamily="2" charset="-122"/>
              </a:endParaRPr>
            </a:p>
          </p:txBody>
        </p:sp>
        <p:sp>
          <p:nvSpPr>
            <p:cNvPr id="96273" name="Line 16"/>
            <p:cNvSpPr>
              <a:spLocks noChangeShapeType="1"/>
            </p:cNvSpPr>
            <p:nvPr/>
          </p:nvSpPr>
          <p:spPr bwMode="auto">
            <a:xfrm>
              <a:off x="1882" y="2296"/>
              <a:ext cx="0" cy="363"/>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74" name="Line 17"/>
            <p:cNvSpPr>
              <a:spLocks noChangeShapeType="1"/>
            </p:cNvSpPr>
            <p:nvPr/>
          </p:nvSpPr>
          <p:spPr bwMode="auto">
            <a:xfrm>
              <a:off x="2154" y="2296"/>
              <a:ext cx="0" cy="363"/>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75" name="Line 18"/>
            <p:cNvSpPr>
              <a:spLocks noChangeShapeType="1"/>
            </p:cNvSpPr>
            <p:nvPr/>
          </p:nvSpPr>
          <p:spPr bwMode="auto">
            <a:xfrm>
              <a:off x="2430" y="2296"/>
              <a:ext cx="0" cy="363"/>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76" name="Line 19"/>
            <p:cNvSpPr>
              <a:spLocks noChangeShapeType="1"/>
            </p:cNvSpPr>
            <p:nvPr/>
          </p:nvSpPr>
          <p:spPr bwMode="auto">
            <a:xfrm>
              <a:off x="2699" y="2296"/>
              <a:ext cx="0" cy="363"/>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77" name="Line 20"/>
            <p:cNvSpPr>
              <a:spLocks noChangeShapeType="1"/>
            </p:cNvSpPr>
            <p:nvPr/>
          </p:nvSpPr>
          <p:spPr bwMode="auto">
            <a:xfrm>
              <a:off x="2971" y="2296"/>
              <a:ext cx="0" cy="363"/>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78" name="Line 21"/>
            <p:cNvSpPr>
              <a:spLocks noChangeShapeType="1"/>
            </p:cNvSpPr>
            <p:nvPr/>
          </p:nvSpPr>
          <p:spPr bwMode="auto">
            <a:xfrm>
              <a:off x="3243" y="2296"/>
              <a:ext cx="0" cy="363"/>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79" name="Text Box 22"/>
            <p:cNvSpPr txBox="1">
              <a:spLocks noChangeArrowheads="1"/>
            </p:cNvSpPr>
            <p:nvPr/>
          </p:nvSpPr>
          <p:spPr bwMode="auto">
            <a:xfrm>
              <a:off x="1610" y="2315"/>
              <a:ext cx="31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en-US" altLang="zh-CN" sz="2400" dirty="0">
                  <a:latin typeface="华文隶书" panose="02010800040101010101" pitchFamily="2" charset="-122"/>
                  <a:ea typeface="华文隶书" panose="02010800040101010101" pitchFamily="2" charset="-122"/>
                </a:rPr>
                <a:t>a</a:t>
              </a:r>
              <a:r>
                <a:rPr lang="en-US" altLang="zh-CN" sz="2400" baseline="-25000" dirty="0">
                  <a:latin typeface="华文隶书" panose="02010800040101010101" pitchFamily="2" charset="-122"/>
                  <a:ea typeface="华文隶书" panose="02010800040101010101" pitchFamily="2" charset="-122"/>
                </a:rPr>
                <a:t>1</a:t>
              </a:r>
              <a:endParaRPr lang="en-US" altLang="zh-CN" sz="2400" baseline="-25000" dirty="0">
                <a:latin typeface="华文隶书" panose="02010800040101010101" pitchFamily="2" charset="-122"/>
                <a:ea typeface="华文隶书" panose="02010800040101010101" pitchFamily="2" charset="-122"/>
              </a:endParaRPr>
            </a:p>
          </p:txBody>
        </p:sp>
        <p:sp>
          <p:nvSpPr>
            <p:cNvPr id="96280" name="Text Box 23"/>
            <p:cNvSpPr txBox="1">
              <a:spLocks noChangeArrowheads="1"/>
            </p:cNvSpPr>
            <p:nvPr/>
          </p:nvSpPr>
          <p:spPr bwMode="auto">
            <a:xfrm>
              <a:off x="1882" y="2315"/>
              <a:ext cx="31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en-US" altLang="zh-CN" sz="2400" dirty="0">
                  <a:latin typeface="华文隶书" panose="02010800040101010101" pitchFamily="2" charset="-122"/>
                  <a:ea typeface="华文隶书" panose="02010800040101010101" pitchFamily="2" charset="-122"/>
                </a:rPr>
                <a:t>a</a:t>
              </a:r>
              <a:r>
                <a:rPr lang="en-US" altLang="zh-CN" sz="2400" baseline="-25000" dirty="0">
                  <a:latin typeface="华文隶书" panose="02010800040101010101" pitchFamily="2" charset="-122"/>
                  <a:ea typeface="华文隶书" panose="02010800040101010101" pitchFamily="2" charset="-122"/>
                </a:rPr>
                <a:t>2</a:t>
              </a:r>
              <a:endParaRPr lang="en-US" altLang="zh-CN" sz="2400" baseline="-25000" dirty="0">
                <a:latin typeface="华文隶书" panose="02010800040101010101" pitchFamily="2" charset="-122"/>
                <a:ea typeface="华文隶书" panose="02010800040101010101" pitchFamily="2" charset="-122"/>
              </a:endParaRPr>
            </a:p>
          </p:txBody>
        </p:sp>
        <p:sp>
          <p:nvSpPr>
            <p:cNvPr id="96281" name="Text Box 24"/>
            <p:cNvSpPr txBox="1">
              <a:spLocks noChangeArrowheads="1"/>
            </p:cNvSpPr>
            <p:nvPr/>
          </p:nvSpPr>
          <p:spPr bwMode="auto">
            <a:xfrm>
              <a:off x="2406" y="2317"/>
              <a:ext cx="4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en-US" altLang="zh-CN" sz="2400" dirty="0">
                  <a:latin typeface="华文隶书" panose="02010800040101010101" pitchFamily="2" charset="-122"/>
                  <a:ea typeface="华文隶书" panose="02010800040101010101" pitchFamily="2" charset="-122"/>
                </a:rPr>
                <a:t>a</a:t>
              </a:r>
              <a:r>
                <a:rPr lang="en-US" altLang="zh-CN" sz="2400" baseline="-25000" dirty="0">
                  <a:latin typeface="华文隶书" panose="02010800040101010101" pitchFamily="2" charset="-122"/>
                  <a:ea typeface="华文隶书" panose="02010800040101010101" pitchFamily="2" charset="-122"/>
                </a:rPr>
                <a:t>i</a:t>
              </a:r>
              <a:endParaRPr lang="en-US" altLang="zh-CN" sz="2400" baseline="-25000" dirty="0">
                <a:latin typeface="华文隶书" panose="02010800040101010101" pitchFamily="2" charset="-122"/>
                <a:ea typeface="华文隶书" panose="02010800040101010101" pitchFamily="2" charset="-122"/>
              </a:endParaRPr>
            </a:p>
          </p:txBody>
        </p:sp>
        <p:sp>
          <p:nvSpPr>
            <p:cNvPr id="96282" name="Text Box 25"/>
            <p:cNvSpPr txBox="1">
              <a:spLocks noChangeArrowheads="1"/>
            </p:cNvSpPr>
            <p:nvPr/>
          </p:nvSpPr>
          <p:spPr bwMode="auto">
            <a:xfrm>
              <a:off x="2971" y="2317"/>
              <a:ext cx="5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en-US" altLang="zh-CN" sz="2400" dirty="0">
                  <a:latin typeface="华文隶书" panose="02010800040101010101" pitchFamily="2" charset="-122"/>
                  <a:ea typeface="华文隶书" panose="02010800040101010101" pitchFamily="2" charset="-122"/>
                </a:rPr>
                <a:t>a</a:t>
              </a:r>
              <a:r>
                <a:rPr lang="en-US" altLang="zh-CN" sz="2400" baseline="-25000" dirty="0">
                  <a:latin typeface="华文隶书" panose="02010800040101010101" pitchFamily="2" charset="-122"/>
                  <a:ea typeface="华文隶书" panose="02010800040101010101" pitchFamily="2" charset="-122"/>
                </a:rPr>
                <a:t>n</a:t>
              </a:r>
              <a:endParaRPr lang="en-US" altLang="zh-CN" sz="2400" baseline="-25000" dirty="0">
                <a:latin typeface="华文隶书" panose="02010800040101010101" pitchFamily="2" charset="-122"/>
                <a:ea typeface="华文隶书" panose="02010800040101010101" pitchFamily="2" charset="-122"/>
              </a:endParaRPr>
            </a:p>
          </p:txBody>
        </p:sp>
        <p:sp>
          <p:nvSpPr>
            <p:cNvPr id="96283" name="Text Box 26"/>
            <p:cNvSpPr txBox="1">
              <a:spLocks noChangeArrowheads="1"/>
            </p:cNvSpPr>
            <p:nvPr/>
          </p:nvSpPr>
          <p:spPr bwMode="auto">
            <a:xfrm>
              <a:off x="2154" y="2317"/>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en-US" altLang="zh-CN" sz="2400" dirty="0">
                  <a:latin typeface="Times New Roman" panose="02020603050405020304" pitchFamily="18" charset="0"/>
                  <a:ea typeface="华文隶书" panose="02010800040101010101" pitchFamily="2" charset="-122"/>
                </a:rPr>
                <a:t>…</a:t>
              </a:r>
              <a:endParaRPr lang="en-US" altLang="zh-CN" sz="2400" dirty="0">
                <a:latin typeface="华文隶书" panose="02010800040101010101" pitchFamily="2" charset="-122"/>
                <a:ea typeface="华文隶书" panose="02010800040101010101" pitchFamily="2" charset="-122"/>
              </a:endParaRPr>
            </a:p>
          </p:txBody>
        </p:sp>
        <p:sp>
          <p:nvSpPr>
            <p:cNvPr id="96284" name="Text Box 27"/>
            <p:cNvSpPr txBox="1">
              <a:spLocks noChangeArrowheads="1"/>
            </p:cNvSpPr>
            <p:nvPr/>
          </p:nvSpPr>
          <p:spPr bwMode="auto">
            <a:xfrm>
              <a:off x="2699" y="2317"/>
              <a:ext cx="3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en-US" altLang="zh-CN" sz="2400" dirty="0">
                  <a:latin typeface="Times New Roman" panose="02020603050405020304" pitchFamily="18" charset="0"/>
                  <a:ea typeface="华文隶书" panose="02010800040101010101" pitchFamily="2" charset="-122"/>
                </a:rPr>
                <a:t>…</a:t>
              </a:r>
              <a:endParaRPr lang="en-US" altLang="zh-CN" sz="2400" dirty="0">
                <a:latin typeface="华文隶书" panose="02010800040101010101" pitchFamily="2" charset="-122"/>
                <a:ea typeface="华文隶书" panose="02010800040101010101" pitchFamily="2" charset="-122"/>
              </a:endParaRPr>
            </a:p>
          </p:txBody>
        </p:sp>
        <p:sp>
          <p:nvSpPr>
            <p:cNvPr id="96285" name="Text Box 28"/>
            <p:cNvSpPr txBox="1">
              <a:spLocks noChangeArrowheads="1"/>
            </p:cNvSpPr>
            <p:nvPr/>
          </p:nvSpPr>
          <p:spPr bwMode="auto">
            <a:xfrm>
              <a:off x="3833" y="2324"/>
              <a:ext cx="9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000" b="1">
                  <a:solidFill>
                    <a:schemeClr val="tx2"/>
                  </a:solidFill>
                  <a:latin typeface="楷体_GB2312" pitchFamily="49" charset="-122"/>
                  <a:ea typeface="楷体_GB2312" pitchFamily="49" charset="-122"/>
                </a:defRPr>
              </a:lvl1pPr>
              <a:lvl2pPr marL="742950" indent="-285750">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eaLnBrk="1" hangingPunct="1">
                <a:spcBef>
                  <a:spcPct val="50000"/>
                </a:spcBef>
                <a:buClr>
                  <a:schemeClr val="accent1"/>
                </a:buClr>
                <a:buSzPct val="65000"/>
              </a:pPr>
              <a:r>
                <a:rPr lang="zh-CN" altLang="en-US" sz="2400" dirty="0">
                  <a:solidFill>
                    <a:schemeClr val="tx1"/>
                  </a:solidFill>
                  <a:latin typeface="华文细黑" panose="02010600040101010101" pitchFamily="2" charset="-122"/>
                  <a:ea typeface="华文细黑" panose="02010600040101010101" pitchFamily="2" charset="-122"/>
                </a:rPr>
                <a:t>输入数据</a:t>
              </a:r>
              <a:endParaRPr lang="zh-CN" altLang="en-US" sz="2400" dirty="0">
                <a:solidFill>
                  <a:schemeClr val="tx1"/>
                </a:solidFill>
                <a:latin typeface="华文细黑" panose="02010600040101010101" pitchFamily="2" charset="-122"/>
                <a:ea typeface="华文细黑" panose="02010600040101010101" pitchFamily="2" charset="-122"/>
              </a:endParaRPr>
            </a:p>
          </p:txBody>
        </p:sp>
        <p:sp>
          <p:nvSpPr>
            <p:cNvPr id="96286" name="Text Box 29"/>
            <p:cNvSpPr txBox="1">
              <a:spLocks noChangeArrowheads="1"/>
            </p:cNvSpPr>
            <p:nvPr/>
          </p:nvSpPr>
          <p:spPr bwMode="auto">
            <a:xfrm>
              <a:off x="1837" y="2886"/>
              <a:ext cx="1543" cy="28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spcBef>
                  <a:spcPct val="50000"/>
                </a:spcBef>
                <a:buNone/>
              </a:pPr>
              <a:r>
                <a:rPr lang="en-US" altLang="zh-CN" sz="2400" dirty="0">
                  <a:latin typeface="华文隶书" panose="02010800040101010101" pitchFamily="2" charset="-122"/>
                  <a:ea typeface="华文隶书" panose="02010800040101010101" pitchFamily="2" charset="-122"/>
                </a:rPr>
                <a:t>LL(1)</a:t>
              </a:r>
              <a:r>
                <a:rPr lang="zh-CN" altLang="en-US" sz="2400" dirty="0">
                  <a:latin typeface="华文隶书" panose="02010800040101010101" pitchFamily="2" charset="-122"/>
                  <a:ea typeface="华文隶书" panose="02010800040101010101" pitchFamily="2" charset="-122"/>
                </a:rPr>
                <a:t>分析器</a:t>
              </a:r>
              <a:endParaRPr lang="zh-CN" altLang="en-US" sz="2400" dirty="0">
                <a:latin typeface="华文隶书" panose="02010800040101010101" pitchFamily="2" charset="-122"/>
                <a:ea typeface="华文隶书" panose="02010800040101010101" pitchFamily="2" charset="-122"/>
              </a:endParaRPr>
            </a:p>
          </p:txBody>
        </p:sp>
        <p:sp>
          <p:nvSpPr>
            <p:cNvPr id="96287" name="Text Box 30"/>
            <p:cNvSpPr txBox="1">
              <a:spLocks noChangeArrowheads="1"/>
            </p:cNvSpPr>
            <p:nvPr/>
          </p:nvSpPr>
          <p:spPr bwMode="auto">
            <a:xfrm>
              <a:off x="1813" y="3514"/>
              <a:ext cx="1567" cy="288"/>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spcBef>
                  <a:spcPct val="50000"/>
                </a:spcBef>
                <a:buNone/>
              </a:pPr>
              <a:r>
                <a:rPr lang="zh-CN" altLang="en-US" sz="2400" dirty="0">
                  <a:latin typeface="华文隶书" panose="02010800040101010101" pitchFamily="2" charset="-122"/>
                  <a:ea typeface="华文隶书" panose="02010800040101010101" pitchFamily="2" charset="-122"/>
                </a:rPr>
                <a:t>   </a:t>
              </a:r>
              <a:r>
                <a:rPr lang="en-US" altLang="zh-CN" sz="2400" dirty="0">
                  <a:latin typeface="华文隶书" panose="02010800040101010101" pitchFamily="2" charset="-122"/>
                  <a:ea typeface="华文隶书" panose="02010800040101010101" pitchFamily="2" charset="-122"/>
                </a:rPr>
                <a:t>LL(1)</a:t>
              </a:r>
              <a:r>
                <a:rPr lang="zh-CN" altLang="en-US" sz="2400" dirty="0">
                  <a:latin typeface="华文隶书" panose="02010800040101010101" pitchFamily="2" charset="-122"/>
                  <a:ea typeface="华文隶书" panose="02010800040101010101" pitchFamily="2" charset="-122"/>
                </a:rPr>
                <a:t>分析表</a:t>
              </a:r>
              <a:endParaRPr lang="zh-CN" altLang="en-US" sz="2400" dirty="0">
                <a:latin typeface="华文隶书" panose="02010800040101010101" pitchFamily="2" charset="-122"/>
                <a:ea typeface="华文隶书" panose="02010800040101010101" pitchFamily="2" charset="-122"/>
              </a:endParaRPr>
            </a:p>
          </p:txBody>
        </p:sp>
        <p:sp>
          <p:nvSpPr>
            <p:cNvPr id="96288" name="Line 31"/>
            <p:cNvSpPr>
              <a:spLocks noChangeShapeType="1"/>
            </p:cNvSpPr>
            <p:nvPr/>
          </p:nvSpPr>
          <p:spPr bwMode="auto">
            <a:xfrm>
              <a:off x="2562" y="3158"/>
              <a:ext cx="0" cy="272"/>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89" name="Line 32"/>
            <p:cNvSpPr>
              <a:spLocks noChangeShapeType="1"/>
            </p:cNvSpPr>
            <p:nvPr/>
          </p:nvSpPr>
          <p:spPr bwMode="auto">
            <a:xfrm flipH="1">
              <a:off x="1020" y="3022"/>
              <a:ext cx="817"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90" name="Line 33"/>
            <p:cNvSpPr>
              <a:spLocks noChangeShapeType="1"/>
            </p:cNvSpPr>
            <p:nvPr/>
          </p:nvSpPr>
          <p:spPr bwMode="auto">
            <a:xfrm flipV="1">
              <a:off x="2562" y="2704"/>
              <a:ext cx="0" cy="136"/>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91" name="Line 34"/>
            <p:cNvSpPr>
              <a:spLocks noChangeShapeType="1"/>
            </p:cNvSpPr>
            <p:nvPr/>
          </p:nvSpPr>
          <p:spPr bwMode="auto">
            <a:xfrm>
              <a:off x="3424" y="3022"/>
              <a:ext cx="635" cy="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6292" name="Text Box 35"/>
            <p:cNvSpPr txBox="1">
              <a:spLocks noChangeArrowheads="1"/>
            </p:cNvSpPr>
            <p:nvPr/>
          </p:nvSpPr>
          <p:spPr bwMode="auto">
            <a:xfrm>
              <a:off x="4059" y="2795"/>
              <a:ext cx="1225"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2"/>
                  </a:solidFill>
                  <a:latin typeface="楷体_GB2312" pitchFamily="49" charset="-122"/>
                  <a:ea typeface="楷体_GB2312" pitchFamily="49" charset="-122"/>
                </a:defRPr>
              </a:lvl1pPr>
              <a:lvl2pPr marL="742950" indent="-285750">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eaLnBrk="1" hangingPunct="1">
                <a:spcBef>
                  <a:spcPct val="50000"/>
                </a:spcBef>
                <a:buClr>
                  <a:schemeClr val="accent1"/>
                </a:buClr>
                <a:buSzPct val="65000"/>
              </a:pPr>
              <a:r>
                <a:rPr lang="zh-CN" altLang="en-US" sz="2400" dirty="0">
                  <a:solidFill>
                    <a:schemeClr val="tx1"/>
                  </a:solidFill>
                  <a:latin typeface="华文细黑" panose="02010600040101010101" pitchFamily="2" charset="-122"/>
                  <a:ea typeface="华文细黑" panose="02010600040101010101" pitchFamily="2" charset="-122"/>
                </a:rPr>
                <a:t>输出最左推导规则序列</a:t>
              </a:r>
              <a:endParaRPr lang="zh-CN" altLang="en-US" sz="2400" dirty="0">
                <a:solidFill>
                  <a:schemeClr val="tx1"/>
                </a:solidFill>
                <a:latin typeface="华文细黑" panose="02010600040101010101" pitchFamily="2" charset="-122"/>
                <a:ea typeface="华文细黑" panose="02010600040101010101" pitchFamily="2" charset="-122"/>
              </a:endParaRPr>
            </a:p>
          </p:txBody>
        </p:sp>
      </p:grpSp>
      <p:sp>
        <p:nvSpPr>
          <p:cNvPr id="96261" name="Rectangle 37"/>
          <p:cNvSpPr>
            <a:spLocks noGrp="1" noChangeArrowheads="1"/>
          </p:cNvSpPr>
          <p:nvPr>
            <p:ph type="title"/>
          </p:nvPr>
        </p:nvSpPr>
        <p:spPr>
          <a:xfrm>
            <a:off x="684213" y="333375"/>
            <a:ext cx="7848600" cy="647700"/>
          </a:xfrm>
          <a:noFill/>
        </p:spPr>
        <p:txBody>
          <a:bodyPr/>
          <a:lstStyle/>
          <a:p>
            <a:pPr eaLnBrk="1" hangingPunct="1"/>
            <a:r>
              <a:rPr kumimoji="1" lang="en-US" altLang="zh-CN" sz="3600" b="1" dirty="0"/>
              <a:t>5.3.4  LL(1)</a:t>
            </a:r>
            <a:r>
              <a:rPr kumimoji="1" lang="zh-CN" altLang="en-US" sz="3600" b="1" dirty="0"/>
              <a:t>分析器</a:t>
            </a:r>
            <a:endParaRPr kumimoji="1" lang="en-US" altLang="zh-CN"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2659">
                                            <p:txEl>
                                              <p:pRg st="1" end="1"/>
                                            </p:txEl>
                                          </p:spTgt>
                                        </p:tgtEl>
                                        <p:attrNameLst>
                                          <p:attrName>style.visibility</p:attrName>
                                        </p:attrNameLst>
                                      </p:cBhvr>
                                      <p:to>
                                        <p:strVal val="visible"/>
                                      </p:to>
                                    </p:set>
                                    <p:animEffect transition="in" filter="wipe(left)">
                                      <p:cBhvr>
                                        <p:cTn id="7" dur="500"/>
                                        <p:tgtEl>
                                          <p:spTgt spid="582659">
                                            <p:txEl>
                                              <p:pRg st="1" end="1"/>
                                            </p:txEl>
                                          </p:spTgt>
                                        </p:tgtEl>
                                      </p:cBhvr>
                                    </p:animEffect>
                                  </p:childTnLst>
                                </p:cTn>
                              </p:par>
                            </p:childTnLst>
                          </p:cTn>
                        </p:par>
                        <p:par>
                          <p:cTn id="8" fill="hold">
                            <p:stCondLst>
                              <p:cond delay="500"/>
                            </p:stCondLst>
                            <p:childTnLst>
                              <p:par>
                                <p:cTn id="9" presetID="5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Scale>
                                      <p:cBhvr>
                                        <p:cTn id="11" dur="75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750" decel="50000" fill="hold">
                                          <p:stCondLst>
                                            <p:cond delay="0"/>
                                          </p:stCondLst>
                                        </p:cTn>
                                        <p:tgtEl>
                                          <p:spTgt spid="2"/>
                                        </p:tgtEl>
                                        <p:attrNameLst>
                                          <p:attrName>ppt_x</p:attrName>
                                          <p:attrName>ppt_y</p:attrName>
                                        </p:attrNameLst>
                                      </p:cBhvr>
                                    </p:animMotion>
                                    <p:animEffect transition="in" filter="fade">
                                      <p:cBhvr>
                                        <p:cTn id="13"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C63FCC55-B674-43BF-8B53-EA3C55E30575}"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622596" name="Text Box 4"/>
          <p:cNvSpPr txBox="1">
            <a:spLocks noChangeArrowheads="1"/>
          </p:cNvSpPr>
          <p:nvPr/>
        </p:nvSpPr>
        <p:spPr bwMode="auto">
          <a:xfrm>
            <a:off x="0" y="1357313"/>
            <a:ext cx="8820472" cy="2486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lnSpc>
                <a:spcPct val="120000"/>
              </a:lnSpc>
              <a:spcBef>
                <a:spcPct val="0"/>
              </a:spcBef>
              <a:spcAft>
                <a:spcPct val="20000"/>
              </a:spcAft>
              <a:buClrTx/>
              <a:buSzTx/>
              <a:buFontTx/>
              <a:buNone/>
            </a:pPr>
            <a:r>
              <a:rPr lang="zh-CN" altLang="en-US" sz="2800" dirty="0">
                <a:solidFill>
                  <a:srgbClr val="3333CC"/>
                </a:solidFill>
                <a:latin typeface="华文细黑" panose="02010600040101010101" pitchFamily="2" charset="-122"/>
              </a:rPr>
              <a:t>（</a:t>
            </a:r>
            <a:r>
              <a:rPr lang="en-US" altLang="zh-CN" sz="2800" dirty="0">
                <a:solidFill>
                  <a:srgbClr val="3333CC"/>
                </a:solidFill>
                <a:latin typeface="华文细黑" panose="02010600040101010101" pitchFamily="2" charset="-122"/>
              </a:rPr>
              <a:t>2</a:t>
            </a:r>
            <a:r>
              <a:rPr lang="zh-CN" altLang="en-US" sz="2800" dirty="0">
                <a:solidFill>
                  <a:srgbClr val="3333CC"/>
                </a:solidFill>
                <a:latin typeface="华文细黑" panose="02010600040101010101" pitchFamily="2" charset="-122"/>
              </a:rPr>
              <a:t>）自底向上分析方法</a:t>
            </a:r>
            <a:endParaRPr lang="zh-CN" altLang="en-US" sz="2800" dirty="0">
              <a:solidFill>
                <a:srgbClr val="3333CC"/>
              </a:solidFill>
              <a:latin typeface="华文细黑" panose="02010600040101010101" pitchFamily="2" charset="-122"/>
            </a:endParaRPr>
          </a:p>
          <a:p>
            <a:pPr marL="0" indent="0" eaLnBrk="1" hangingPunct="1">
              <a:lnSpc>
                <a:spcPct val="120000"/>
              </a:lnSpc>
              <a:spcBef>
                <a:spcPts val="600"/>
              </a:spcBef>
              <a:spcAft>
                <a:spcPct val="20000"/>
              </a:spcAft>
              <a:buClrTx/>
              <a:buSzTx/>
              <a:buFontTx/>
              <a:buNone/>
            </a:pPr>
            <a:r>
              <a:rPr lang="zh-CN" altLang="en-US" sz="2800" dirty="0">
                <a:latin typeface="华文细黑" panose="02010600040101010101" pitchFamily="2" charset="-122"/>
              </a:rPr>
              <a:t>        语法分析从底部到顶部为输入的符号串建立分析树。</a:t>
            </a:r>
            <a:endParaRPr lang="en-US" altLang="zh-CN" sz="2800" dirty="0">
              <a:latin typeface="华文细黑" panose="02010600040101010101" pitchFamily="2" charset="-122"/>
            </a:endParaRPr>
          </a:p>
          <a:p>
            <a:pPr marL="0" indent="0" eaLnBrk="1" hangingPunct="1">
              <a:lnSpc>
                <a:spcPct val="120000"/>
              </a:lnSpc>
              <a:spcBef>
                <a:spcPts val="600"/>
              </a:spcBef>
              <a:spcAft>
                <a:spcPct val="20000"/>
              </a:spcAft>
              <a:buClrTx/>
              <a:buSzTx/>
              <a:buFontTx/>
              <a:buNone/>
            </a:pPr>
            <a:r>
              <a:rPr lang="en-US" altLang="zh-CN" sz="2800" dirty="0">
                <a:latin typeface="华文细黑" panose="02010600040101010101" pitchFamily="2" charset="-122"/>
              </a:rPr>
              <a:t>        </a:t>
            </a:r>
            <a:r>
              <a:rPr lang="zh-CN" altLang="en-US" sz="2800" dirty="0">
                <a:latin typeface="华文细黑" panose="02010600040101010101" pitchFamily="2" charset="-122"/>
              </a:rPr>
              <a:t>最常见的</a:t>
            </a:r>
            <a:r>
              <a:rPr lang="en-US" altLang="zh-CN" sz="2800" dirty="0">
                <a:latin typeface="华文细黑" panose="02010600040101010101" pitchFamily="2" charset="-122"/>
              </a:rPr>
              <a:t>LR</a:t>
            </a:r>
            <a:r>
              <a:rPr lang="zh-CN" altLang="en-US" sz="2800" dirty="0">
                <a:latin typeface="华文细黑" panose="02010600040101010101" pitchFamily="2" charset="-122"/>
              </a:rPr>
              <a:t>分析方法就是自底向上分析方法。而且是确定的。</a:t>
            </a:r>
            <a:endParaRPr lang="en-US" altLang="zh-CN" sz="2800" dirty="0">
              <a:latin typeface="华文细黑" panose="02010600040101010101" pitchFamily="2" charset="-122"/>
            </a:endParaRPr>
          </a:p>
        </p:txBody>
      </p:sp>
      <p:sp>
        <p:nvSpPr>
          <p:cNvPr id="13316" name="Rectangle 8"/>
          <p:cNvSpPr>
            <a:spLocks noGrp="1" noChangeArrowheads="1"/>
          </p:cNvSpPr>
          <p:nvPr>
            <p:ph type="title"/>
          </p:nvPr>
        </p:nvSpPr>
        <p:spPr>
          <a:xfrm>
            <a:off x="684213" y="333375"/>
            <a:ext cx="7632700" cy="647700"/>
          </a:xfrm>
        </p:spPr>
        <p:txBody>
          <a:bodyPr/>
          <a:lstStyle/>
          <a:p>
            <a:pPr eaLnBrk="1" hangingPunct="1"/>
            <a:r>
              <a:rPr kumimoji="1" lang="en-US" altLang="zh-CN" sz="3600" b="1"/>
              <a:t>5.1  </a:t>
            </a:r>
            <a:r>
              <a:rPr kumimoji="1" lang="zh-CN" altLang="en-US" sz="3600" b="1"/>
              <a:t>语法分析概述</a:t>
            </a:r>
            <a:endParaRPr kumimoji="1" lang="zh-CN" altLang="en-US" sz="3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259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259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7A1BA161-98D2-48D0-BB24-0F89C5ABB8D2}"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98307" name="Line 5"/>
          <p:cNvSpPr>
            <a:spLocks noChangeShapeType="1"/>
          </p:cNvSpPr>
          <p:nvPr/>
        </p:nvSpPr>
        <p:spPr bwMode="auto">
          <a:xfrm>
            <a:off x="5221288" y="4178300"/>
            <a:ext cx="1266825" cy="0"/>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8308" name="Line 6"/>
          <p:cNvSpPr>
            <a:spLocks noChangeShapeType="1"/>
          </p:cNvSpPr>
          <p:nvPr/>
        </p:nvSpPr>
        <p:spPr bwMode="auto">
          <a:xfrm>
            <a:off x="5221288" y="3735388"/>
            <a:ext cx="0" cy="460375"/>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8309" name="Line 7"/>
          <p:cNvSpPr>
            <a:spLocks noChangeShapeType="1"/>
          </p:cNvSpPr>
          <p:nvPr/>
        </p:nvSpPr>
        <p:spPr bwMode="auto">
          <a:xfrm>
            <a:off x="5232400" y="3746500"/>
            <a:ext cx="1266825" cy="0"/>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8310" name="Line 8"/>
          <p:cNvSpPr>
            <a:spLocks noChangeShapeType="1"/>
          </p:cNvSpPr>
          <p:nvPr/>
        </p:nvSpPr>
        <p:spPr bwMode="auto">
          <a:xfrm flipV="1">
            <a:off x="1187624" y="4249738"/>
            <a:ext cx="0" cy="460375"/>
          </a:xfrm>
          <a:prstGeom prst="line">
            <a:avLst/>
          </a:prstGeom>
          <a:noFill/>
          <a:ln w="15875">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11" name="Text Box 9"/>
          <p:cNvSpPr txBox="1">
            <a:spLocks noChangeArrowheads="1"/>
          </p:cNvSpPr>
          <p:nvPr/>
        </p:nvSpPr>
        <p:spPr bwMode="auto">
          <a:xfrm>
            <a:off x="5148263" y="3717925"/>
            <a:ext cx="16287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buNone/>
            </a:pPr>
            <a:r>
              <a:rPr lang="en-US" altLang="zh-CN" sz="2400" dirty="0">
                <a:latin typeface="华文隶书" panose="02010800040101010101" pitchFamily="2" charset="-122"/>
                <a:ea typeface="华文隶书" panose="02010800040101010101" pitchFamily="2" charset="-122"/>
              </a:rPr>
              <a:t># S</a:t>
            </a:r>
            <a:endParaRPr lang="en-US" altLang="zh-CN" sz="2400" dirty="0">
              <a:latin typeface="华文隶书" panose="02010800040101010101" pitchFamily="2" charset="-122"/>
              <a:ea typeface="华文隶书" panose="02010800040101010101" pitchFamily="2" charset="-122"/>
            </a:endParaRPr>
          </a:p>
        </p:txBody>
      </p:sp>
      <p:sp>
        <p:nvSpPr>
          <p:cNvPr id="98312" name="Rectangle 10"/>
          <p:cNvSpPr>
            <a:spLocks noChangeArrowheads="1"/>
          </p:cNvSpPr>
          <p:nvPr/>
        </p:nvSpPr>
        <p:spPr bwMode="auto">
          <a:xfrm>
            <a:off x="395288" y="1700213"/>
            <a:ext cx="6084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76225">
              <a:defRPr kumimoji="1" sz="3000" b="1">
                <a:solidFill>
                  <a:schemeClr val="tx2"/>
                </a:solidFill>
                <a:latin typeface="楷体_GB2312" pitchFamily="49" charset="-122"/>
                <a:ea typeface="楷体_GB2312" pitchFamily="49" charset="-122"/>
              </a:defRPr>
            </a:lvl1pPr>
            <a:lvl2pPr marL="742950" indent="-285750">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indent="0" eaLnBrk="1" hangingPunct="1">
              <a:spcBef>
                <a:spcPct val="20000"/>
              </a:spcBef>
              <a:buClr>
                <a:schemeClr val="accent1"/>
              </a:buClr>
              <a:buSzPct val="65000"/>
            </a:pPr>
            <a:r>
              <a:rPr lang="zh-CN" altLang="en-US" sz="2400" dirty="0">
                <a:solidFill>
                  <a:srgbClr val="FF3300"/>
                </a:solidFill>
                <a:latin typeface="华文细黑" panose="02010600040101010101" pitchFamily="2" charset="-122"/>
                <a:ea typeface="华文细黑" panose="02010600040101010101" pitchFamily="2" charset="-122"/>
              </a:rPr>
              <a:t>分析器初态</a:t>
            </a:r>
            <a:r>
              <a:rPr lang="en-US" altLang="zh-CN" sz="2400" dirty="0">
                <a:solidFill>
                  <a:srgbClr val="FF3300"/>
                </a:solidFill>
                <a:latin typeface="华文细黑" panose="02010600040101010101" pitchFamily="2" charset="-122"/>
                <a:ea typeface="华文细黑" panose="02010600040101010101" pitchFamily="2" charset="-122"/>
              </a:rPr>
              <a:t>:</a:t>
            </a:r>
            <a:endParaRPr lang="en-US" altLang="zh-CN" sz="2400" b="0" dirty="0">
              <a:solidFill>
                <a:srgbClr val="FF3300"/>
              </a:solidFill>
              <a:latin typeface="华文细黑" panose="02010600040101010101" pitchFamily="2" charset="-122"/>
              <a:ea typeface="华文细黑" panose="02010600040101010101" pitchFamily="2" charset="-122"/>
            </a:endParaRPr>
          </a:p>
        </p:txBody>
      </p:sp>
      <p:sp>
        <p:nvSpPr>
          <p:cNvPr id="98313" name="Rectangle 11"/>
          <p:cNvSpPr>
            <a:spLocks noChangeArrowheads="1"/>
          </p:cNvSpPr>
          <p:nvPr/>
        </p:nvSpPr>
        <p:spPr bwMode="auto">
          <a:xfrm>
            <a:off x="250825" y="2312200"/>
            <a:ext cx="8877751"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76225">
              <a:defRPr kumimoji="1" sz="3000" b="1">
                <a:solidFill>
                  <a:schemeClr val="tx2"/>
                </a:solidFill>
                <a:latin typeface="楷体_GB2312" pitchFamily="49" charset="-122"/>
                <a:ea typeface="楷体_GB2312" pitchFamily="49" charset="-122"/>
              </a:defRPr>
            </a:lvl1pPr>
            <a:lvl2pPr marL="742950" indent="-285750">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indent="0" eaLnBrk="1" hangingPunct="1">
              <a:spcBef>
                <a:spcPct val="20000"/>
              </a:spcBef>
              <a:buClr>
                <a:schemeClr val="accent1"/>
              </a:buClr>
              <a:buSzPct val="65000"/>
            </a:pPr>
            <a:r>
              <a:rPr lang="zh-CN" altLang="en-US" sz="2400" dirty="0">
                <a:solidFill>
                  <a:schemeClr val="tx1"/>
                </a:solidFill>
                <a:latin typeface="华文细黑" panose="02010600040101010101" pitchFamily="2" charset="-122"/>
                <a:ea typeface="华文细黑" panose="02010600040101010101" pitchFamily="2" charset="-122"/>
              </a:rPr>
              <a:t>如图所示</a:t>
            </a:r>
            <a:r>
              <a:rPr lang="en-US" altLang="zh-CN" sz="2400" dirty="0">
                <a:solidFill>
                  <a:schemeClr val="tx1"/>
                </a:solidFill>
                <a:latin typeface="华文细黑" panose="02010600040101010101" pitchFamily="2" charset="-122"/>
                <a:ea typeface="华文细黑" panose="02010600040101010101" pitchFamily="2" charset="-122"/>
              </a:rPr>
              <a:t>, </a:t>
            </a:r>
            <a:r>
              <a:rPr lang="zh-CN" altLang="en-US" sz="2400" dirty="0">
                <a:solidFill>
                  <a:schemeClr val="tx1"/>
                </a:solidFill>
                <a:latin typeface="华文细黑" panose="02010600040101010101" pitchFamily="2" charset="-122"/>
                <a:ea typeface="华文细黑" panose="02010600040101010101" pitchFamily="2" charset="-122"/>
              </a:rPr>
              <a:t>分析栈中压入“</a:t>
            </a:r>
            <a:r>
              <a:rPr lang="en-US" altLang="zh-CN" sz="2400" dirty="0">
                <a:solidFill>
                  <a:schemeClr val="tx1"/>
                </a:solidFill>
                <a:latin typeface="华文细黑" panose="02010600040101010101" pitchFamily="2" charset="-122"/>
                <a:ea typeface="华文细黑" panose="02010600040101010101" pitchFamily="2" charset="-122"/>
              </a:rPr>
              <a:t>#”</a:t>
            </a:r>
            <a:r>
              <a:rPr lang="zh-CN" altLang="en-US" sz="2400" dirty="0">
                <a:solidFill>
                  <a:schemeClr val="tx1"/>
                </a:solidFill>
                <a:latin typeface="华文细黑" panose="02010600040101010101" pitchFamily="2" charset="-122"/>
                <a:ea typeface="华文细黑" panose="02010600040101010101" pitchFamily="2" charset="-122"/>
              </a:rPr>
              <a:t>和文法开始符号</a:t>
            </a:r>
            <a:r>
              <a:rPr lang="en-US" altLang="zh-CN" sz="2400" dirty="0">
                <a:solidFill>
                  <a:schemeClr val="tx1"/>
                </a:solidFill>
                <a:latin typeface="华文细黑" panose="02010600040101010101" pitchFamily="2" charset="-122"/>
                <a:ea typeface="华文细黑" panose="02010600040101010101" pitchFamily="2" charset="-122"/>
              </a:rPr>
              <a:t>S</a:t>
            </a:r>
            <a:r>
              <a:rPr lang="zh-CN" altLang="en-US" sz="2400" dirty="0">
                <a:solidFill>
                  <a:schemeClr val="tx1"/>
                </a:solidFill>
                <a:latin typeface="华文细黑" panose="02010600040101010101" pitchFamily="2" charset="-122"/>
                <a:ea typeface="华文细黑" panose="02010600040101010101" pitchFamily="2" charset="-122"/>
              </a:rPr>
              <a:t>，栈顶元素是</a:t>
            </a:r>
            <a:r>
              <a:rPr lang="en-US" altLang="zh-CN" sz="2400" dirty="0">
                <a:solidFill>
                  <a:schemeClr val="tx1"/>
                </a:solidFill>
                <a:latin typeface="华文细黑" panose="02010600040101010101" pitchFamily="2" charset="-122"/>
                <a:ea typeface="华文细黑" panose="02010600040101010101" pitchFamily="2" charset="-122"/>
              </a:rPr>
              <a:t>S</a:t>
            </a:r>
            <a:r>
              <a:rPr lang="zh-CN" altLang="en-US" sz="2400" dirty="0">
                <a:solidFill>
                  <a:schemeClr val="tx1"/>
                </a:solidFill>
                <a:latin typeface="华文细黑" panose="02010600040101010101" pitchFamily="2" charset="-122"/>
                <a:ea typeface="华文细黑" panose="02010600040101010101" pitchFamily="2" charset="-122"/>
              </a:rPr>
              <a:t>。</a:t>
            </a:r>
            <a:endParaRPr lang="zh-CN" altLang="en-US" sz="2400" dirty="0">
              <a:solidFill>
                <a:schemeClr val="tx1"/>
              </a:solidFill>
              <a:latin typeface="华文细黑" panose="02010600040101010101" pitchFamily="2" charset="-122"/>
              <a:ea typeface="华文细黑" panose="02010600040101010101" pitchFamily="2" charset="-122"/>
            </a:endParaRPr>
          </a:p>
          <a:p>
            <a:pPr indent="0">
              <a:spcBef>
                <a:spcPct val="20000"/>
              </a:spcBef>
              <a:buClr>
                <a:schemeClr val="accent1"/>
              </a:buClr>
              <a:buSzPct val="65000"/>
            </a:pPr>
            <a:r>
              <a:rPr lang="zh-CN" altLang="en-US" sz="2400" dirty="0">
                <a:solidFill>
                  <a:schemeClr val="tx1"/>
                </a:solidFill>
                <a:latin typeface="华文细黑" panose="02010600040101010101" pitchFamily="2" charset="-122"/>
                <a:ea typeface="华文细黑" panose="02010600040101010101" pitchFamily="2" charset="-122"/>
              </a:rPr>
              <a:t>待匹配指针指向输入串的第一个待匹配符</a:t>
            </a:r>
            <a:r>
              <a:rPr lang="en-US" altLang="zh-CN" sz="2400" dirty="0">
                <a:solidFill>
                  <a:schemeClr val="tx1"/>
                </a:solidFill>
                <a:latin typeface="华文细黑" panose="02010600040101010101" pitchFamily="2" charset="-122"/>
                <a:ea typeface="华文细黑" panose="02010600040101010101" pitchFamily="2" charset="-122"/>
              </a:rPr>
              <a:t>. </a:t>
            </a:r>
            <a:endParaRPr lang="en-US" altLang="zh-CN" sz="2400" dirty="0">
              <a:solidFill>
                <a:schemeClr val="tx1"/>
              </a:solidFill>
              <a:latin typeface="华文细黑" panose="02010600040101010101" pitchFamily="2" charset="-122"/>
              <a:ea typeface="华文细黑" panose="02010600040101010101" pitchFamily="2" charset="-122"/>
            </a:endParaRPr>
          </a:p>
        </p:txBody>
      </p:sp>
      <p:sp>
        <p:nvSpPr>
          <p:cNvPr id="98314" name="Rectangle 12"/>
          <p:cNvSpPr>
            <a:spLocks noChangeArrowheads="1"/>
          </p:cNvSpPr>
          <p:nvPr/>
        </p:nvSpPr>
        <p:spPr bwMode="auto">
          <a:xfrm>
            <a:off x="0" y="3476625"/>
            <a:ext cx="460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762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endParaRPr lang="zh-CN" altLang="en-US" sz="2400" b="0">
              <a:latin typeface="Times New Roman" panose="02020603050405020304" pitchFamily="18" charset="0"/>
            </a:endParaRPr>
          </a:p>
        </p:txBody>
      </p:sp>
      <p:sp>
        <p:nvSpPr>
          <p:cNvPr id="98316" name="Line 14"/>
          <p:cNvSpPr>
            <a:spLocks noChangeShapeType="1"/>
          </p:cNvSpPr>
          <p:nvPr/>
        </p:nvSpPr>
        <p:spPr bwMode="auto">
          <a:xfrm>
            <a:off x="1376363" y="3714750"/>
            <a:ext cx="0" cy="576263"/>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8317" name="Line 15"/>
          <p:cNvSpPr>
            <a:spLocks noChangeShapeType="1"/>
          </p:cNvSpPr>
          <p:nvPr/>
        </p:nvSpPr>
        <p:spPr bwMode="auto">
          <a:xfrm>
            <a:off x="1808163" y="3714750"/>
            <a:ext cx="0" cy="576263"/>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8318" name="Line 16"/>
          <p:cNvSpPr>
            <a:spLocks noChangeShapeType="1"/>
          </p:cNvSpPr>
          <p:nvPr/>
        </p:nvSpPr>
        <p:spPr bwMode="auto">
          <a:xfrm>
            <a:off x="2246313" y="3714750"/>
            <a:ext cx="0" cy="576263"/>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8319" name="Line 17"/>
          <p:cNvSpPr>
            <a:spLocks noChangeShapeType="1"/>
          </p:cNvSpPr>
          <p:nvPr/>
        </p:nvSpPr>
        <p:spPr bwMode="auto">
          <a:xfrm>
            <a:off x="2673350" y="3714750"/>
            <a:ext cx="0" cy="576263"/>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8320" name="Line 18"/>
          <p:cNvSpPr>
            <a:spLocks noChangeShapeType="1"/>
          </p:cNvSpPr>
          <p:nvPr/>
        </p:nvSpPr>
        <p:spPr bwMode="auto">
          <a:xfrm>
            <a:off x="3105150" y="3714750"/>
            <a:ext cx="0" cy="576263"/>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8321" name="Line 19"/>
          <p:cNvSpPr>
            <a:spLocks noChangeShapeType="1"/>
          </p:cNvSpPr>
          <p:nvPr/>
        </p:nvSpPr>
        <p:spPr bwMode="auto">
          <a:xfrm>
            <a:off x="3536950" y="3714750"/>
            <a:ext cx="0" cy="576263"/>
          </a:xfrm>
          <a:prstGeom prst="line">
            <a:avLst/>
          </a:prstGeom>
          <a:noFill/>
          <a:ln w="9525">
            <a:solidFill>
              <a:srgbClr val="FF33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8322" name="Text Box 20"/>
          <p:cNvSpPr txBox="1">
            <a:spLocks noChangeArrowheads="1"/>
          </p:cNvSpPr>
          <p:nvPr/>
        </p:nvSpPr>
        <p:spPr bwMode="auto">
          <a:xfrm>
            <a:off x="944563" y="3772049"/>
            <a:ext cx="5032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en-US" altLang="zh-CN" sz="2400" dirty="0">
                <a:latin typeface="华文隶书" panose="02010800040101010101" pitchFamily="2" charset="-122"/>
                <a:ea typeface="华文隶书" panose="02010800040101010101" pitchFamily="2" charset="-122"/>
              </a:rPr>
              <a:t>a</a:t>
            </a:r>
            <a:r>
              <a:rPr lang="en-US" altLang="zh-CN" sz="2400" baseline="-25000" dirty="0">
                <a:latin typeface="华文隶书" panose="02010800040101010101" pitchFamily="2" charset="-122"/>
                <a:ea typeface="华文隶书" panose="02010800040101010101" pitchFamily="2" charset="-122"/>
              </a:rPr>
              <a:t>1</a:t>
            </a:r>
            <a:endParaRPr lang="en-US" altLang="zh-CN" sz="2400" baseline="-25000" dirty="0">
              <a:latin typeface="华文隶书" panose="02010800040101010101" pitchFamily="2" charset="-122"/>
              <a:ea typeface="华文隶书" panose="02010800040101010101" pitchFamily="2" charset="-122"/>
            </a:endParaRPr>
          </a:p>
        </p:txBody>
      </p:sp>
      <p:sp>
        <p:nvSpPr>
          <p:cNvPr id="98323" name="Text Box 21"/>
          <p:cNvSpPr txBox="1">
            <a:spLocks noChangeArrowheads="1"/>
          </p:cNvSpPr>
          <p:nvPr/>
        </p:nvSpPr>
        <p:spPr bwMode="auto">
          <a:xfrm>
            <a:off x="1376363" y="3772049"/>
            <a:ext cx="5032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en-US" altLang="zh-CN" sz="2400" dirty="0">
                <a:latin typeface="华文隶书" panose="02010800040101010101" pitchFamily="2" charset="-122"/>
                <a:ea typeface="华文隶书" panose="02010800040101010101" pitchFamily="2" charset="-122"/>
              </a:rPr>
              <a:t>a</a:t>
            </a:r>
            <a:r>
              <a:rPr lang="en-US" altLang="zh-CN" sz="2400" baseline="-25000" dirty="0">
                <a:latin typeface="华文隶书" panose="02010800040101010101" pitchFamily="2" charset="-122"/>
                <a:ea typeface="华文隶书" panose="02010800040101010101" pitchFamily="2" charset="-122"/>
              </a:rPr>
              <a:t>2</a:t>
            </a:r>
            <a:endParaRPr lang="en-US" altLang="zh-CN" sz="2400" baseline="-25000" dirty="0">
              <a:latin typeface="华文隶书" panose="02010800040101010101" pitchFamily="2" charset="-122"/>
              <a:ea typeface="华文隶书" panose="02010800040101010101" pitchFamily="2" charset="-122"/>
            </a:endParaRPr>
          </a:p>
        </p:txBody>
      </p:sp>
      <p:sp>
        <p:nvSpPr>
          <p:cNvPr id="98324" name="Text Box 22"/>
          <p:cNvSpPr txBox="1">
            <a:spLocks noChangeArrowheads="1"/>
          </p:cNvSpPr>
          <p:nvPr/>
        </p:nvSpPr>
        <p:spPr bwMode="auto">
          <a:xfrm>
            <a:off x="2239963" y="3772049"/>
            <a:ext cx="5032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en-US" altLang="zh-CN" sz="2400" dirty="0">
                <a:latin typeface="华文隶书" panose="02010800040101010101" pitchFamily="2" charset="-122"/>
                <a:ea typeface="华文隶书" panose="02010800040101010101" pitchFamily="2" charset="-122"/>
              </a:rPr>
              <a:t>a</a:t>
            </a:r>
            <a:r>
              <a:rPr lang="en-US" altLang="zh-CN" sz="2400" baseline="-25000" dirty="0">
                <a:latin typeface="华文隶书" panose="02010800040101010101" pitchFamily="2" charset="-122"/>
                <a:ea typeface="华文隶书" panose="02010800040101010101" pitchFamily="2" charset="-122"/>
              </a:rPr>
              <a:t>i</a:t>
            </a:r>
            <a:endParaRPr lang="en-US" altLang="zh-CN" sz="2400" baseline="-25000" dirty="0">
              <a:latin typeface="华文隶书" panose="02010800040101010101" pitchFamily="2" charset="-122"/>
              <a:ea typeface="华文隶书" panose="02010800040101010101" pitchFamily="2" charset="-122"/>
            </a:endParaRPr>
          </a:p>
        </p:txBody>
      </p:sp>
      <p:sp>
        <p:nvSpPr>
          <p:cNvPr id="98325" name="Text Box 23"/>
          <p:cNvSpPr txBox="1">
            <a:spLocks noChangeArrowheads="1"/>
          </p:cNvSpPr>
          <p:nvPr/>
        </p:nvSpPr>
        <p:spPr bwMode="auto">
          <a:xfrm>
            <a:off x="3105150" y="3772049"/>
            <a:ext cx="5032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en-US" altLang="zh-CN" sz="2400" dirty="0">
                <a:latin typeface="华文隶书" panose="02010800040101010101" pitchFamily="2" charset="-122"/>
                <a:ea typeface="华文隶书" panose="02010800040101010101" pitchFamily="2" charset="-122"/>
              </a:rPr>
              <a:t>a</a:t>
            </a:r>
            <a:r>
              <a:rPr lang="en-US" altLang="zh-CN" sz="2400" baseline="-25000" dirty="0">
                <a:latin typeface="华文隶书" panose="02010800040101010101" pitchFamily="2" charset="-122"/>
                <a:ea typeface="华文隶书" panose="02010800040101010101" pitchFamily="2" charset="-122"/>
              </a:rPr>
              <a:t>n</a:t>
            </a:r>
            <a:endParaRPr lang="en-US" altLang="zh-CN" sz="2400" baseline="-25000" dirty="0">
              <a:latin typeface="华文隶书" panose="02010800040101010101" pitchFamily="2" charset="-122"/>
              <a:ea typeface="华文隶书" panose="02010800040101010101" pitchFamily="2" charset="-122"/>
            </a:endParaRPr>
          </a:p>
        </p:txBody>
      </p:sp>
      <p:sp>
        <p:nvSpPr>
          <p:cNvPr id="98326" name="Text Box 24"/>
          <p:cNvSpPr txBox="1">
            <a:spLocks noChangeArrowheads="1"/>
          </p:cNvSpPr>
          <p:nvPr/>
        </p:nvSpPr>
        <p:spPr bwMode="auto">
          <a:xfrm>
            <a:off x="1808163" y="3774281"/>
            <a:ext cx="360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en-US" altLang="zh-CN" sz="2400" dirty="0">
                <a:latin typeface="Times New Roman" panose="02020603050405020304" pitchFamily="18" charset="0"/>
                <a:ea typeface="华文隶书" panose="02010800040101010101" pitchFamily="2" charset="-122"/>
              </a:rPr>
              <a:t>…</a:t>
            </a:r>
            <a:endParaRPr lang="en-US" altLang="zh-CN" sz="2400" dirty="0">
              <a:latin typeface="华文隶书" panose="02010800040101010101" pitchFamily="2" charset="-122"/>
              <a:ea typeface="华文隶书" panose="02010800040101010101" pitchFamily="2" charset="-122"/>
            </a:endParaRPr>
          </a:p>
        </p:txBody>
      </p:sp>
      <p:sp>
        <p:nvSpPr>
          <p:cNvPr id="98327" name="Text Box 25"/>
          <p:cNvSpPr txBox="1">
            <a:spLocks noChangeArrowheads="1"/>
          </p:cNvSpPr>
          <p:nvPr/>
        </p:nvSpPr>
        <p:spPr bwMode="auto">
          <a:xfrm>
            <a:off x="2671763" y="3774281"/>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en-US" altLang="zh-CN" sz="2400" dirty="0">
                <a:latin typeface="Times New Roman" panose="02020603050405020304" pitchFamily="18" charset="0"/>
                <a:ea typeface="华文隶书" panose="02010800040101010101" pitchFamily="2" charset="-122"/>
              </a:rPr>
              <a:t>…</a:t>
            </a:r>
            <a:endParaRPr lang="en-US" altLang="zh-CN" sz="2400" dirty="0">
              <a:latin typeface="华文隶书" panose="02010800040101010101" pitchFamily="2" charset="-122"/>
              <a:ea typeface="华文隶书" panose="02010800040101010101" pitchFamily="2" charset="-122"/>
            </a:endParaRPr>
          </a:p>
        </p:txBody>
      </p:sp>
      <p:sp>
        <p:nvSpPr>
          <p:cNvPr id="98328" name="Line 26"/>
          <p:cNvSpPr>
            <a:spLocks noChangeShapeType="1"/>
          </p:cNvSpPr>
          <p:nvPr/>
        </p:nvSpPr>
        <p:spPr bwMode="auto">
          <a:xfrm flipV="1">
            <a:off x="5553075" y="3602038"/>
            <a:ext cx="0" cy="5048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Lst>
        </p:spPr>
        <p:txBody>
          <a:bodyPr>
            <a:spAutoFit/>
          </a:bodyPr>
          <a:lstStyle/>
          <a:p>
            <a:endParaRPr lang="zh-CN" altLang="en-US"/>
          </a:p>
        </p:txBody>
      </p:sp>
      <p:sp>
        <p:nvSpPr>
          <p:cNvPr id="98329" name="Line 27"/>
          <p:cNvSpPr>
            <a:spLocks noChangeShapeType="1"/>
          </p:cNvSpPr>
          <p:nvPr/>
        </p:nvSpPr>
        <p:spPr bwMode="auto">
          <a:xfrm flipV="1">
            <a:off x="5580112" y="4221088"/>
            <a:ext cx="0" cy="433387"/>
          </a:xfrm>
          <a:prstGeom prst="line">
            <a:avLst/>
          </a:prstGeom>
          <a:noFill/>
          <a:ln w="15875">
            <a:solidFill>
              <a:srgbClr val="FF330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8330" name="Rectangle 30"/>
          <p:cNvSpPr>
            <a:spLocks noGrp="1" noChangeArrowheads="1"/>
          </p:cNvSpPr>
          <p:nvPr>
            <p:ph type="title"/>
          </p:nvPr>
        </p:nvSpPr>
        <p:spPr>
          <a:xfrm>
            <a:off x="684213" y="333375"/>
            <a:ext cx="7848600" cy="647700"/>
          </a:xfrm>
          <a:noFill/>
        </p:spPr>
        <p:txBody>
          <a:bodyPr/>
          <a:lstStyle/>
          <a:p>
            <a:pPr eaLnBrk="1" hangingPunct="1"/>
            <a:r>
              <a:rPr kumimoji="1" lang="en-US" altLang="zh-CN" b="1" dirty="0"/>
              <a:t>5.3.4  LL(1)</a:t>
            </a:r>
            <a:r>
              <a:rPr kumimoji="1" lang="zh-CN" altLang="en-US" b="1" dirty="0"/>
              <a:t>分析器</a:t>
            </a:r>
            <a:endParaRPr kumimoji="1" lang="en-US" altLang="zh-CN" b="1"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256CC209-E06B-4469-A6F1-D9329FFAC0EF}"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100355" name="Rectangle 25"/>
          <p:cNvSpPr>
            <a:spLocks noGrp="1" noChangeArrowheads="1"/>
          </p:cNvSpPr>
          <p:nvPr>
            <p:ph type="title"/>
          </p:nvPr>
        </p:nvSpPr>
        <p:spPr>
          <a:xfrm>
            <a:off x="684213" y="333375"/>
            <a:ext cx="7673975" cy="309563"/>
          </a:xfrm>
          <a:noFill/>
        </p:spPr>
        <p:txBody>
          <a:bodyPr/>
          <a:lstStyle/>
          <a:p>
            <a:pPr eaLnBrk="1" hangingPunct="1"/>
            <a:r>
              <a:rPr lang="zh-CN" altLang="en-US" sz="2200" b="1">
                <a:solidFill>
                  <a:schemeClr val="tx1"/>
                </a:solidFill>
              </a:rPr>
              <a:t>预测分析总控程序伪代码</a:t>
            </a:r>
            <a:endParaRPr lang="en-US" altLang="zh-CN" sz="2200" b="1">
              <a:solidFill>
                <a:schemeClr val="tx1"/>
              </a:solidFill>
            </a:endParaRPr>
          </a:p>
        </p:txBody>
      </p:sp>
      <p:sp>
        <p:nvSpPr>
          <p:cNvPr id="100356" name="Text Box 29"/>
          <p:cNvSpPr txBox="1">
            <a:spLocks noChangeArrowheads="1"/>
          </p:cNvSpPr>
          <p:nvPr/>
        </p:nvSpPr>
        <p:spPr bwMode="auto">
          <a:xfrm>
            <a:off x="0" y="855663"/>
            <a:ext cx="8929688" cy="4930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buNone/>
            </a:pPr>
            <a:r>
              <a:rPr lang="zh-CN" altLang="en-US" sz="2400" dirty="0">
                <a:latin typeface="Times New Roman" panose="02020603050405020304" pitchFamily="18" charset="0"/>
              </a:rPr>
              <a:t>    </a:t>
            </a:r>
            <a:r>
              <a:rPr lang="zh-CN" altLang="en-US" sz="2200" dirty="0">
                <a:latin typeface="Times New Roman" panose="02020603050405020304" pitchFamily="18" charset="0"/>
              </a:rPr>
              <a:t>设 </a:t>
            </a:r>
            <a:r>
              <a:rPr lang="en-US" altLang="zh-CN" sz="2200" dirty="0">
                <a:latin typeface="Times New Roman" panose="02020603050405020304" pitchFamily="18" charset="0"/>
              </a:rPr>
              <a:t>w</a:t>
            </a:r>
            <a:r>
              <a:rPr lang="zh-CN" altLang="en-US" sz="2200" dirty="0">
                <a:latin typeface="Times New Roman" panose="02020603050405020304" pitchFamily="18" charset="0"/>
              </a:rPr>
              <a:t>是待匹配符号串，</a:t>
            </a:r>
            <a:r>
              <a:rPr lang="en-US" altLang="zh-CN" sz="2200" dirty="0" err="1">
                <a:latin typeface="Times New Roman" panose="02020603050405020304" pitchFamily="18" charset="0"/>
              </a:rPr>
              <a:t>ip</a:t>
            </a:r>
            <a:r>
              <a:rPr lang="zh-CN" altLang="en-US" sz="2200" dirty="0">
                <a:latin typeface="Times New Roman" panose="02020603050405020304" pitchFamily="18" charset="0"/>
              </a:rPr>
              <a:t>指向</a:t>
            </a:r>
            <a:r>
              <a:rPr lang="en-US" altLang="zh-CN" sz="2200" dirty="0">
                <a:latin typeface="Times New Roman" panose="02020603050405020304" pitchFamily="18" charset="0"/>
              </a:rPr>
              <a:t>w#</a:t>
            </a:r>
            <a:r>
              <a:rPr lang="zh-CN" altLang="en-US" sz="2200" dirty="0">
                <a:latin typeface="Times New Roman" panose="02020603050405020304" pitchFamily="18" charset="0"/>
              </a:rPr>
              <a:t>的第一个符号 </a:t>
            </a:r>
            <a:endParaRPr lang="en-US" altLang="zh-CN" sz="2200" dirty="0">
              <a:latin typeface="Times New Roman" panose="02020603050405020304" pitchFamily="18" charset="0"/>
            </a:endParaRPr>
          </a:p>
          <a:p>
            <a:pPr eaLnBrk="1" hangingPunct="1">
              <a:buNone/>
            </a:pPr>
            <a:r>
              <a:rPr lang="en-US" altLang="zh-CN" sz="2200" dirty="0">
                <a:latin typeface="Times New Roman" panose="02020603050405020304" pitchFamily="18" charset="0"/>
              </a:rPr>
              <a:t>      do</a:t>
            </a:r>
            <a:endParaRPr lang="en-US" altLang="zh-CN" sz="2200" dirty="0">
              <a:latin typeface="Times New Roman" panose="02020603050405020304" pitchFamily="18" charset="0"/>
            </a:endParaRPr>
          </a:p>
          <a:p>
            <a:pPr eaLnBrk="1" hangingPunct="1">
              <a:buNone/>
            </a:pPr>
            <a:r>
              <a:rPr lang="en-US" altLang="zh-CN" sz="2200" dirty="0">
                <a:solidFill>
                  <a:srgbClr val="003399"/>
                </a:solidFill>
                <a:latin typeface="Times New Roman" panose="02020603050405020304" pitchFamily="18" charset="0"/>
              </a:rPr>
              <a:t>           {</a:t>
            </a:r>
            <a:endParaRPr lang="en-US" altLang="zh-CN" sz="2200" dirty="0">
              <a:solidFill>
                <a:srgbClr val="003399"/>
              </a:solidFill>
              <a:latin typeface="Times New Roman" panose="02020603050405020304" pitchFamily="18" charset="0"/>
            </a:endParaRPr>
          </a:p>
          <a:p>
            <a:pPr eaLnBrk="1" hangingPunct="1">
              <a:buNone/>
            </a:pPr>
            <a:r>
              <a:rPr lang="zh-CN" altLang="en-US" sz="2200" dirty="0">
                <a:latin typeface="Times New Roman" panose="02020603050405020304" pitchFamily="18" charset="0"/>
              </a:rPr>
              <a:t>              让</a:t>
            </a:r>
            <a:r>
              <a:rPr lang="en-US" altLang="zh-CN" sz="2200" dirty="0">
                <a:latin typeface="Times New Roman" panose="02020603050405020304" pitchFamily="18" charset="0"/>
              </a:rPr>
              <a:t>X</a:t>
            </a:r>
            <a:r>
              <a:rPr lang="zh-CN" altLang="en-US" sz="2200" dirty="0">
                <a:latin typeface="Times New Roman" panose="02020603050405020304" pitchFamily="18" charset="0"/>
              </a:rPr>
              <a:t>等于栈顶符号，并且让</a:t>
            </a:r>
            <a:r>
              <a:rPr lang="en-US" altLang="zh-CN" sz="2200" dirty="0">
                <a:latin typeface="Times New Roman" panose="02020603050405020304" pitchFamily="18" charset="0"/>
              </a:rPr>
              <a:t>a</a:t>
            </a:r>
            <a:r>
              <a:rPr lang="zh-CN" altLang="en-US" sz="2200" dirty="0">
                <a:latin typeface="Times New Roman" panose="02020603050405020304" pitchFamily="18" charset="0"/>
              </a:rPr>
              <a:t>是</a:t>
            </a:r>
            <a:r>
              <a:rPr lang="en-US" altLang="zh-CN" sz="2200" dirty="0" err="1">
                <a:latin typeface="Times New Roman" panose="02020603050405020304" pitchFamily="18" charset="0"/>
              </a:rPr>
              <a:t>ip</a:t>
            </a:r>
            <a:r>
              <a:rPr lang="zh-CN" altLang="en-US" sz="2200" dirty="0">
                <a:latin typeface="Times New Roman" panose="02020603050405020304" pitchFamily="18" charset="0"/>
              </a:rPr>
              <a:t>指向的符号；      </a:t>
            </a:r>
            <a:endParaRPr lang="zh-CN" altLang="en-US" sz="2200" dirty="0">
              <a:latin typeface="Times New Roman" panose="02020603050405020304" pitchFamily="18" charset="0"/>
            </a:endParaRPr>
          </a:p>
          <a:p>
            <a:pPr eaLnBrk="1" hangingPunct="1">
              <a:buNone/>
            </a:pPr>
            <a:r>
              <a:rPr lang="en-US" altLang="zh-CN" sz="2200" dirty="0">
                <a:latin typeface="Times New Roman" panose="02020603050405020304" pitchFamily="18" charset="0"/>
              </a:rPr>
              <a:t>               </a:t>
            </a:r>
            <a:r>
              <a:rPr lang="en-US" altLang="zh-CN" sz="2200" dirty="0">
                <a:solidFill>
                  <a:srgbClr val="C00000"/>
                </a:solidFill>
                <a:latin typeface="Times New Roman" panose="02020603050405020304" pitchFamily="18" charset="0"/>
              </a:rPr>
              <a:t>if  </a:t>
            </a:r>
            <a:r>
              <a:rPr lang="en-US" altLang="zh-CN" sz="2200" dirty="0">
                <a:latin typeface="Times New Roman" panose="02020603050405020304" pitchFamily="18" charset="0"/>
              </a:rPr>
              <a:t>(X</a:t>
            </a:r>
            <a:r>
              <a:rPr lang="zh-CN" altLang="en-US" sz="2200" dirty="0">
                <a:latin typeface="Times New Roman" panose="02020603050405020304" pitchFamily="18" charset="0"/>
              </a:rPr>
              <a:t>是终极符或</a:t>
            </a:r>
            <a:r>
              <a:rPr lang="en-US" altLang="zh-CN" sz="2200" dirty="0">
                <a:latin typeface="Times New Roman" panose="02020603050405020304" pitchFamily="18" charset="0"/>
              </a:rPr>
              <a:t>`#`)</a:t>
            </a:r>
            <a:endParaRPr lang="en-US" altLang="zh-CN" sz="2200" dirty="0">
              <a:latin typeface="Times New Roman" panose="02020603050405020304" pitchFamily="18" charset="0"/>
            </a:endParaRPr>
          </a:p>
          <a:p>
            <a:pPr algn="ctr">
              <a:buNone/>
            </a:pPr>
            <a:r>
              <a:rPr lang="en-US" altLang="zh-CN" sz="2200" dirty="0">
                <a:latin typeface="Times New Roman" panose="02020603050405020304" pitchFamily="18" charset="0"/>
              </a:rPr>
              <a:t>{ if (X= =a)  {</a:t>
            </a:r>
            <a:r>
              <a:rPr lang="zh-CN" altLang="en-US" sz="2200" dirty="0">
                <a:latin typeface="Times New Roman" panose="02020603050405020304" pitchFamily="18" charset="0"/>
              </a:rPr>
              <a:t>把</a:t>
            </a:r>
            <a:r>
              <a:rPr lang="en-US" altLang="zh-CN" sz="2200" dirty="0">
                <a:latin typeface="Times New Roman" panose="02020603050405020304" pitchFamily="18" charset="0"/>
              </a:rPr>
              <a:t>X</a:t>
            </a:r>
            <a:r>
              <a:rPr lang="zh-CN" altLang="en-US" sz="2200" dirty="0">
                <a:latin typeface="Times New Roman" panose="02020603050405020304" pitchFamily="18" charset="0"/>
              </a:rPr>
              <a:t>从栈顶弹出，并推进</a:t>
            </a:r>
            <a:r>
              <a:rPr lang="en-US" altLang="zh-CN" sz="2200" dirty="0" err="1">
                <a:latin typeface="Times New Roman" panose="02020603050405020304" pitchFamily="18" charset="0"/>
              </a:rPr>
              <a:t>ip</a:t>
            </a:r>
            <a:r>
              <a:rPr lang="zh-CN" altLang="en-US" sz="2200" dirty="0">
                <a:latin typeface="Times New Roman" panose="02020603050405020304" pitchFamily="18" charset="0"/>
              </a:rPr>
              <a:t>；</a:t>
            </a:r>
            <a:r>
              <a:rPr lang="en-US" altLang="zh-CN" sz="2200" dirty="0">
                <a:latin typeface="Times New Roman" panose="02020603050405020304" pitchFamily="18" charset="0"/>
              </a:rPr>
              <a:t>}</a:t>
            </a:r>
            <a:endParaRPr lang="en-US" altLang="zh-CN" sz="2200" dirty="0">
              <a:latin typeface="Times New Roman" panose="02020603050405020304" pitchFamily="18" charset="0"/>
            </a:endParaRPr>
          </a:p>
          <a:p>
            <a:pPr algn="ctr">
              <a:buNone/>
            </a:pPr>
            <a:r>
              <a:rPr lang="en-US" altLang="zh-CN" sz="2200" dirty="0">
                <a:latin typeface="Times New Roman" panose="02020603050405020304" pitchFamily="18" charset="0"/>
              </a:rPr>
              <a:t>else Error;  }</a:t>
            </a:r>
            <a:endParaRPr lang="en-US" altLang="zh-CN" sz="2200" dirty="0">
              <a:latin typeface="Times New Roman" panose="02020603050405020304" pitchFamily="18" charset="0"/>
            </a:endParaRPr>
          </a:p>
          <a:p>
            <a:pPr algn="ctr">
              <a:buNone/>
            </a:pPr>
            <a:r>
              <a:rPr lang="en-US" altLang="zh-CN" sz="2200" dirty="0">
                <a:solidFill>
                  <a:srgbClr val="C00000"/>
                </a:solidFill>
                <a:latin typeface="Times New Roman" panose="02020603050405020304" pitchFamily="18" charset="0"/>
              </a:rPr>
              <a:t>else</a:t>
            </a:r>
            <a:r>
              <a:rPr lang="en-US" altLang="zh-CN" sz="2200" dirty="0">
                <a:latin typeface="Times New Roman" panose="02020603050405020304" pitchFamily="18" charset="0"/>
              </a:rPr>
              <a:t> if (M[X , a]= =“</a:t>
            </a:r>
            <a:r>
              <a:rPr kumimoji="0" lang="en-US" altLang="zh-CN" sz="2200" dirty="0">
                <a:latin typeface="Times New Roman" panose="02020603050405020304" pitchFamily="18" charset="0"/>
              </a:rPr>
              <a:t>X </a:t>
            </a:r>
            <a:r>
              <a:rPr kumimoji="0" lang="en-US" altLang="zh-CN" sz="2200" dirty="0">
                <a:latin typeface="Times New Roman" panose="02020603050405020304" pitchFamily="18" charset="0"/>
                <a:sym typeface="Wingdings" panose="05000000000000000000" pitchFamily="2" charset="2"/>
              </a:rPr>
              <a:t>y</a:t>
            </a:r>
            <a:r>
              <a:rPr kumimoji="0" lang="en-US" altLang="zh-CN" sz="2200" baseline="-25000" dirty="0">
                <a:latin typeface="Times New Roman" panose="02020603050405020304" pitchFamily="18" charset="0"/>
                <a:sym typeface="Wingdings" panose="05000000000000000000" pitchFamily="2" charset="2"/>
              </a:rPr>
              <a:t>1</a:t>
            </a:r>
            <a:r>
              <a:rPr kumimoji="0" lang="en-US" altLang="zh-CN" sz="2200" dirty="0">
                <a:latin typeface="Times New Roman" panose="02020603050405020304" pitchFamily="18" charset="0"/>
                <a:sym typeface="Wingdings" panose="05000000000000000000" pitchFamily="2" charset="2"/>
              </a:rPr>
              <a:t>y</a:t>
            </a:r>
            <a:r>
              <a:rPr kumimoji="0" lang="en-US" altLang="zh-CN" sz="2200" baseline="-25000" dirty="0">
                <a:latin typeface="Times New Roman" panose="02020603050405020304" pitchFamily="18" charset="0"/>
                <a:sym typeface="Wingdings" panose="05000000000000000000" pitchFamily="2" charset="2"/>
              </a:rPr>
              <a:t>2</a:t>
            </a:r>
            <a:r>
              <a:rPr kumimoji="0" lang="en-US" altLang="zh-CN" sz="2200" dirty="0">
                <a:latin typeface="Times New Roman" panose="02020603050405020304" pitchFamily="18" charset="0"/>
                <a:sym typeface="Wingdings" panose="05000000000000000000" pitchFamily="2" charset="2"/>
              </a:rPr>
              <a:t>…</a:t>
            </a:r>
            <a:r>
              <a:rPr kumimoji="0" lang="en-US" altLang="zh-CN" sz="2200" dirty="0" err="1">
                <a:latin typeface="Times New Roman" panose="02020603050405020304" pitchFamily="18" charset="0"/>
                <a:sym typeface="Wingdings" panose="05000000000000000000" pitchFamily="2" charset="2"/>
              </a:rPr>
              <a:t>y</a:t>
            </a:r>
            <a:r>
              <a:rPr kumimoji="0" lang="en-US" altLang="zh-CN" sz="2200" baseline="-25000" dirty="0" err="1">
                <a:latin typeface="Times New Roman" panose="02020603050405020304" pitchFamily="18" charset="0"/>
                <a:sym typeface="Wingdings" panose="05000000000000000000" pitchFamily="2" charset="2"/>
              </a:rPr>
              <a:t>k</a:t>
            </a:r>
            <a:r>
              <a:rPr lang="en-US" altLang="zh-CN" sz="2200" dirty="0">
                <a:latin typeface="Times New Roman" panose="02020603050405020304" pitchFamily="18" charset="0"/>
              </a:rPr>
              <a:t>”)</a:t>
            </a:r>
            <a:endParaRPr lang="en-US" altLang="zh-CN" sz="2200" dirty="0">
              <a:latin typeface="Times New Roman" panose="02020603050405020304" pitchFamily="18" charset="0"/>
            </a:endParaRPr>
          </a:p>
          <a:p>
            <a:pPr algn="ctr">
              <a:buNone/>
            </a:pPr>
            <a:r>
              <a:rPr lang="en-US" altLang="zh-CN" sz="2200" dirty="0">
                <a:latin typeface="Times New Roman" panose="02020603050405020304" pitchFamily="18" charset="0"/>
              </a:rPr>
              <a:t>{</a:t>
            </a:r>
            <a:r>
              <a:rPr lang="zh-CN" altLang="en-US" sz="2200" dirty="0">
                <a:latin typeface="Times New Roman" panose="02020603050405020304" pitchFamily="18" charset="0"/>
              </a:rPr>
              <a:t>从栈中弹出</a:t>
            </a:r>
            <a:r>
              <a:rPr lang="en-US" altLang="zh-CN" sz="2200" dirty="0">
                <a:latin typeface="Times New Roman" panose="02020603050405020304" pitchFamily="18" charset="0"/>
              </a:rPr>
              <a:t>X</a:t>
            </a:r>
            <a:r>
              <a:rPr lang="zh-CN" altLang="en-US" sz="2200" dirty="0">
                <a:latin typeface="Times New Roman" panose="02020603050405020304" pitchFamily="18" charset="0"/>
              </a:rPr>
              <a:t>；</a:t>
            </a:r>
            <a:endParaRPr lang="zh-CN" altLang="en-US" sz="2200" dirty="0">
              <a:latin typeface="Times New Roman" panose="02020603050405020304" pitchFamily="18" charset="0"/>
            </a:endParaRPr>
          </a:p>
          <a:p>
            <a:pPr algn="ctr">
              <a:buNone/>
            </a:pPr>
            <a:r>
              <a:rPr lang="zh-CN" altLang="en-US" sz="2200" dirty="0">
                <a:latin typeface="Times New Roman" panose="02020603050405020304" pitchFamily="18" charset="0"/>
              </a:rPr>
              <a:t>                                              把</a:t>
            </a:r>
            <a:r>
              <a:rPr lang="en-US" altLang="zh-CN" sz="2200" dirty="0" err="1">
                <a:latin typeface="Times New Roman" panose="02020603050405020304" pitchFamily="18" charset="0"/>
              </a:rPr>
              <a:t>y</a:t>
            </a:r>
            <a:r>
              <a:rPr lang="en-US" altLang="zh-CN" sz="2200" baseline="-25000" dirty="0" err="1">
                <a:latin typeface="Times New Roman" panose="02020603050405020304" pitchFamily="18" charset="0"/>
              </a:rPr>
              <a:t>k</a:t>
            </a:r>
            <a:r>
              <a:rPr lang="en-US" altLang="zh-CN" sz="2200" dirty="0">
                <a:latin typeface="Times New Roman" panose="02020603050405020304" pitchFamily="18" charset="0"/>
              </a:rPr>
              <a:t>,  y</a:t>
            </a:r>
            <a:r>
              <a:rPr lang="en-US" altLang="zh-CN" sz="2200" baseline="-25000" dirty="0">
                <a:latin typeface="Times New Roman" panose="02020603050405020304" pitchFamily="18" charset="0"/>
              </a:rPr>
              <a:t>k-1</a:t>
            </a:r>
            <a:r>
              <a:rPr lang="en-US" altLang="zh-CN" sz="2200" dirty="0">
                <a:latin typeface="Times New Roman" panose="02020603050405020304" pitchFamily="18" charset="0"/>
              </a:rPr>
              <a:t>, …, y</a:t>
            </a:r>
            <a:r>
              <a:rPr lang="en-US" altLang="zh-CN" sz="2200" baseline="-25000" dirty="0">
                <a:latin typeface="Times New Roman" panose="02020603050405020304" pitchFamily="18" charset="0"/>
              </a:rPr>
              <a:t>1</a:t>
            </a:r>
            <a:r>
              <a:rPr lang="zh-CN" altLang="en-US" sz="2200" dirty="0">
                <a:latin typeface="Times New Roman" panose="02020603050405020304" pitchFamily="18" charset="0"/>
              </a:rPr>
              <a:t>压入栈；       </a:t>
            </a:r>
            <a:r>
              <a:rPr lang="en-US" altLang="zh-CN" sz="2200" dirty="0">
                <a:latin typeface="Times New Roman" panose="02020603050405020304" pitchFamily="18" charset="0"/>
              </a:rPr>
              <a:t>/*  y1 </a:t>
            </a:r>
            <a:r>
              <a:rPr lang="zh-CN" altLang="en-US" sz="2200" dirty="0">
                <a:latin typeface="Times New Roman" panose="02020603050405020304" pitchFamily="18" charset="0"/>
              </a:rPr>
              <a:t>在栈顶  </a:t>
            </a:r>
            <a:r>
              <a:rPr lang="en-US" altLang="zh-CN" sz="2200" dirty="0">
                <a:latin typeface="Times New Roman" panose="02020603050405020304" pitchFamily="18" charset="0"/>
              </a:rPr>
              <a:t>}</a:t>
            </a:r>
            <a:endParaRPr lang="en-US" altLang="zh-CN" sz="2200" dirty="0">
              <a:latin typeface="Times New Roman" panose="02020603050405020304" pitchFamily="18" charset="0"/>
            </a:endParaRPr>
          </a:p>
          <a:p>
            <a:pPr algn="ctr">
              <a:buNone/>
            </a:pPr>
            <a:r>
              <a:rPr lang="en-US" altLang="zh-CN" sz="2200" dirty="0">
                <a:latin typeface="Times New Roman" panose="02020603050405020304" pitchFamily="18" charset="0"/>
              </a:rPr>
              <a:t>else Error; </a:t>
            </a:r>
            <a:endParaRPr lang="en-US" altLang="zh-CN" sz="2200" dirty="0">
              <a:latin typeface="Times New Roman" panose="02020603050405020304" pitchFamily="18" charset="0"/>
            </a:endParaRPr>
          </a:p>
          <a:p>
            <a:pPr algn="ctr">
              <a:buNone/>
            </a:pPr>
            <a:r>
              <a:rPr lang="en-US" altLang="zh-CN" sz="2200" dirty="0">
                <a:solidFill>
                  <a:srgbClr val="003399"/>
                </a:solidFill>
                <a:latin typeface="Times New Roman" panose="02020603050405020304" pitchFamily="18" charset="0"/>
              </a:rPr>
              <a:t>}</a:t>
            </a:r>
            <a:r>
              <a:rPr lang="en-US" altLang="zh-CN" sz="2200" dirty="0">
                <a:latin typeface="Times New Roman" panose="02020603050405020304" pitchFamily="18" charset="0"/>
              </a:rPr>
              <a:t> while {X!=’#’}</a:t>
            </a:r>
            <a:endParaRPr lang="en-US" altLang="zh-CN" sz="2200" dirty="0">
              <a:latin typeface="Times New Roman" panose="02020603050405020304" pitchFamily="18"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2EF0C0EC-8028-4D4C-94C5-9DE3922A8D99}"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102403" name="Text Box 2"/>
          <p:cNvSpPr txBox="1">
            <a:spLocks noChangeArrowheads="1"/>
          </p:cNvSpPr>
          <p:nvPr/>
        </p:nvSpPr>
        <p:spPr bwMode="auto">
          <a:xfrm>
            <a:off x="0" y="1484313"/>
            <a:ext cx="903605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r>
              <a:rPr lang="zh-CN" altLang="en-US" sz="2400" dirty="0">
                <a:latin typeface="Times New Roman" panose="02020603050405020304" pitchFamily="18" charset="0"/>
                <a:ea typeface="华文隶书" panose="02010800040101010101" pitchFamily="2" charset="-122"/>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例</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以输入串 </a:t>
            </a:r>
            <a:r>
              <a:rPr lang="en-US" altLang="zh-CN" sz="2400" dirty="0" err="1">
                <a:latin typeface="Times New Roman" panose="02020603050405020304" pitchFamily="18" charset="0"/>
                <a:cs typeface="Times New Roman" panose="02020603050405020304" pitchFamily="18" charset="0"/>
              </a:rPr>
              <a:t>i+i</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为例</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给出用</a:t>
            </a:r>
            <a:r>
              <a:rPr lang="en-US" altLang="zh-CN" sz="2400" dirty="0">
                <a:latin typeface="Times New Roman" panose="02020603050405020304" pitchFamily="18" charset="0"/>
                <a:cs typeface="Times New Roman" panose="02020603050405020304" pitchFamily="18" charset="0"/>
              </a:rPr>
              <a:t>LL(1)</a:t>
            </a:r>
            <a:r>
              <a:rPr lang="zh-CN" altLang="en-US" sz="2400" dirty="0">
                <a:latin typeface="Times New Roman" panose="02020603050405020304" pitchFamily="18" charset="0"/>
                <a:cs typeface="Times New Roman" panose="02020603050405020304" pitchFamily="18" charset="0"/>
              </a:rPr>
              <a:t>分析器识别符号串的过程</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eaLnBrk="1" hangingPunct="1">
              <a:spcBef>
                <a:spcPct val="50000"/>
              </a:spcBef>
              <a:buNone/>
            </a:pPr>
            <a:r>
              <a:rPr lang="zh-CN" altLang="en-US" sz="2400" dirty="0">
                <a:latin typeface="Times New Roman" panose="02020603050405020304" pitchFamily="18" charset="0"/>
                <a:cs typeface="Times New Roman" panose="02020603050405020304" pitchFamily="18" charset="0"/>
              </a:rPr>
              <a:t> 文法</a:t>
            </a:r>
            <a:r>
              <a:rPr lang="en-US" altLang="zh-CN" sz="2400" dirty="0">
                <a:latin typeface="Times New Roman" panose="02020603050405020304" pitchFamily="18" charset="0"/>
                <a:cs typeface="Times New Roman" panose="02020603050405020304" pitchFamily="18" charset="0"/>
              </a:rPr>
              <a:t>G[E]:</a:t>
            </a:r>
            <a:endParaRPr lang="en-US" altLang="zh-CN" sz="2400" dirty="0">
              <a:latin typeface="Times New Roman" panose="02020603050405020304" pitchFamily="18" charset="0"/>
              <a:cs typeface="Times New Roman" panose="02020603050405020304" pitchFamily="18" charset="0"/>
            </a:endParaRPr>
          </a:p>
          <a:p>
            <a:pPr eaLnBrk="1" hangingPunct="1">
              <a:spcBef>
                <a:spcPct val="50000"/>
              </a:spcBef>
              <a:buNone/>
            </a:pPr>
            <a:r>
              <a:rPr lang="en-US" altLang="zh-CN" sz="2400" dirty="0">
                <a:latin typeface="Times New Roman" panose="02020603050405020304" pitchFamily="18" charset="0"/>
                <a:cs typeface="Times New Roman" panose="02020603050405020304" pitchFamily="18" charset="0"/>
              </a:rPr>
              <a:t>        E</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TE</a:t>
            </a:r>
            <a:r>
              <a:rPr lang="en-US" altLang="zh-CN" sz="2400" dirty="0">
                <a:latin typeface="Times New Roman" panose="02020603050405020304" pitchFamily="18" charset="0"/>
                <a:ea typeface="华文隶书" panose="02010800040101010101" pitchFamily="2" charset="-122"/>
                <a:cs typeface="Times New Roman" panose="02020603050405020304" pitchFamily="18" charset="0"/>
                <a:sym typeface="Symbol" panose="05050102010706020507" pitchFamily="18" charset="2"/>
              </a:rPr>
              <a:t></a:t>
            </a:r>
            <a:endParaRPr lang="en-US" altLang="zh-CN" sz="2400" dirty="0">
              <a:latin typeface="Times New Roman" panose="02020603050405020304" pitchFamily="18" charset="0"/>
              <a:ea typeface="华文隶书" panose="02010800040101010101" pitchFamily="2" charset="-122"/>
              <a:cs typeface="Times New Roman" panose="02020603050405020304" pitchFamily="18" charset="0"/>
              <a:sym typeface="Symbol" panose="05050102010706020507" pitchFamily="18" charset="2"/>
            </a:endParaRPr>
          </a:p>
          <a:p>
            <a:pPr eaLnBrk="1" hangingPunct="1">
              <a:spcBef>
                <a:spcPct val="50000"/>
              </a:spcBef>
              <a:buNone/>
            </a:pP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+T</a:t>
            </a:r>
            <a:r>
              <a:rPr lang="en-US" altLang="zh-CN" sz="2400" dirty="0">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ea typeface="华文隶书" panose="02010800040101010101" pitchFamily="2" charset="-122"/>
                <a:cs typeface="Times New Roman" panose="02020603050405020304" pitchFamily="18" charset="0"/>
              </a:rPr>
              <a:t>ε</a:t>
            </a:r>
            <a:endParaRPr lang="en-US" altLang="zh-CN" sz="2400" dirty="0">
              <a:latin typeface="Times New Roman" panose="02020603050405020304" pitchFamily="18" charset="0"/>
              <a:ea typeface="华文隶书" panose="02010800040101010101" pitchFamily="2" charset="-122"/>
              <a:cs typeface="Times New Roman" panose="02020603050405020304" pitchFamily="18" charset="0"/>
            </a:endParaRPr>
          </a:p>
          <a:p>
            <a:pPr eaLnBrk="1" hangingPunct="1">
              <a:spcBef>
                <a:spcPct val="50000"/>
              </a:spcBef>
              <a:buNone/>
            </a:pPr>
            <a:r>
              <a:rPr lang="en-US" altLang="zh-CN" sz="2400" dirty="0">
                <a:latin typeface="Times New Roman" panose="02020603050405020304" pitchFamily="18" charset="0"/>
                <a:cs typeface="Times New Roman" panose="02020603050405020304" pitchFamily="18" charset="0"/>
              </a:rPr>
              <a:t>        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F</a:t>
            </a:r>
            <a:r>
              <a:rPr lang="en-US" altLang="zh-CN" sz="2400" dirty="0">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dirty="0">
              <a:latin typeface="Times New Roman" panose="02020603050405020304" pitchFamily="18" charset="0"/>
              <a:cs typeface="Times New Roman" panose="02020603050405020304" pitchFamily="18" charset="0"/>
              <a:sym typeface="Symbol" panose="05050102010706020507" pitchFamily="18" charset="2"/>
            </a:endParaRPr>
          </a:p>
          <a:p>
            <a:pPr eaLnBrk="1" hangingPunct="1">
              <a:spcBef>
                <a:spcPct val="50000"/>
              </a:spcBef>
              <a:buNone/>
            </a:pP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*F</a:t>
            </a:r>
            <a:r>
              <a:rPr lang="en-US" altLang="zh-CN" sz="2400" dirty="0">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ea typeface="华文隶书" panose="02010800040101010101" pitchFamily="2" charset="-122"/>
                <a:cs typeface="Times New Roman" panose="02020603050405020304" pitchFamily="18" charset="0"/>
              </a:rPr>
              <a:t>ε</a:t>
            </a:r>
            <a:endParaRPr lang="en-US" altLang="zh-CN" sz="2400" dirty="0">
              <a:latin typeface="Times New Roman" panose="02020603050405020304" pitchFamily="18" charset="0"/>
              <a:ea typeface="华文隶书" panose="02010800040101010101" pitchFamily="2" charset="-122"/>
              <a:cs typeface="Times New Roman" panose="02020603050405020304" pitchFamily="18" charset="0"/>
            </a:endParaRPr>
          </a:p>
          <a:p>
            <a:pPr eaLnBrk="1" hangingPunct="1">
              <a:spcBef>
                <a:spcPct val="50000"/>
              </a:spcBef>
              <a:buNone/>
            </a:pP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F</a:t>
            </a:r>
            <a:r>
              <a:rPr lang="en-US" altLang="zh-CN" sz="2400"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(E)</a:t>
            </a:r>
            <a:endParaRPr lang="en-US" altLang="zh-CN" sz="2400" dirty="0">
              <a:latin typeface="Times New Roman" panose="02020603050405020304" pitchFamily="18" charset="0"/>
              <a:cs typeface="Times New Roman" panose="02020603050405020304" pitchFamily="18" charset="0"/>
            </a:endParaRPr>
          </a:p>
        </p:txBody>
      </p:sp>
      <p:sp>
        <p:nvSpPr>
          <p:cNvPr id="102404" name="Rectangle 3"/>
          <p:cNvSpPr>
            <a:spLocks noChangeArrowheads="1"/>
          </p:cNvSpPr>
          <p:nvPr/>
        </p:nvSpPr>
        <p:spPr bwMode="auto">
          <a:xfrm>
            <a:off x="323850" y="6080125"/>
            <a:ext cx="460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762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endParaRPr lang="zh-CN" altLang="en-US" sz="2400" b="0">
              <a:latin typeface="Times New Roman" panose="02020603050405020304" pitchFamily="18" charset="0"/>
            </a:endParaRPr>
          </a:p>
        </p:txBody>
      </p:sp>
      <p:sp>
        <p:nvSpPr>
          <p:cNvPr id="586757" name="Text Box 5"/>
          <p:cNvSpPr txBox="1">
            <a:spLocks noChangeArrowheads="1"/>
          </p:cNvSpPr>
          <p:nvPr/>
        </p:nvSpPr>
        <p:spPr bwMode="auto">
          <a:xfrm>
            <a:off x="3203575" y="1847850"/>
            <a:ext cx="57610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zh-CN" altLang="en-US" sz="2400" dirty="0">
                <a:latin typeface="Times New Roman" panose="02020603050405020304" pitchFamily="18" charset="0"/>
                <a:ea typeface="华文隶书" panose="02010800040101010101" pitchFamily="2" charset="-122"/>
                <a:cs typeface="Times New Roman" panose="02020603050405020304" pitchFamily="18" charset="0"/>
              </a:rPr>
              <a:t>解</a:t>
            </a:r>
            <a:r>
              <a:rPr lang="en-US" altLang="zh-CN" sz="2400" dirty="0">
                <a:latin typeface="Times New Roman" panose="02020603050405020304" pitchFamily="18" charset="0"/>
                <a:ea typeface="华文隶书" panose="02010800040101010101" pitchFamily="2" charset="-122"/>
                <a:cs typeface="Times New Roman" panose="02020603050405020304" pitchFamily="18" charset="0"/>
              </a:rPr>
              <a:t>:</a:t>
            </a:r>
            <a:endParaRPr lang="en-US" altLang="zh-CN" sz="2400" dirty="0">
              <a:latin typeface="Times New Roman" panose="02020603050405020304" pitchFamily="18" charset="0"/>
              <a:ea typeface="华文隶书" panose="02010800040101010101" pitchFamily="2" charset="-122"/>
              <a:cs typeface="Times New Roman" panose="02020603050405020304" pitchFamily="18" charset="0"/>
            </a:endParaRPr>
          </a:p>
          <a:p>
            <a:pPr eaLnBrk="1" hangingPunct="1">
              <a:spcBef>
                <a:spcPct val="50000"/>
              </a:spcBef>
              <a:buNone/>
            </a:pP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求非终极符的</a:t>
            </a:r>
            <a:r>
              <a:rPr lang="en-US" altLang="zh-CN" sz="2400" dirty="0">
                <a:latin typeface="Times New Roman" panose="02020603050405020304" pitchFamily="18" charset="0"/>
                <a:cs typeface="Times New Roman" panose="02020603050405020304" pitchFamily="18" charset="0"/>
              </a:rPr>
              <a:t>First</a:t>
            </a:r>
            <a:r>
              <a:rPr lang="zh-CN" altLang="en-US" sz="2400" dirty="0">
                <a:latin typeface="Times New Roman" panose="02020603050405020304" pitchFamily="18" charset="0"/>
                <a:cs typeface="Times New Roman" panose="02020603050405020304" pitchFamily="18" charset="0"/>
              </a:rPr>
              <a:t>集和</a:t>
            </a:r>
            <a:r>
              <a:rPr lang="en-US" altLang="zh-CN" sz="2400" dirty="0">
                <a:latin typeface="Times New Roman" panose="02020603050405020304" pitchFamily="18" charset="0"/>
                <a:cs typeface="Times New Roman" panose="02020603050405020304" pitchFamily="18" charset="0"/>
              </a:rPr>
              <a:t>Follow</a:t>
            </a:r>
            <a:r>
              <a:rPr lang="zh-CN" altLang="en-US" sz="2400" dirty="0">
                <a:latin typeface="Times New Roman" panose="02020603050405020304" pitchFamily="18" charset="0"/>
                <a:cs typeface="Times New Roman" panose="02020603050405020304" pitchFamily="18" charset="0"/>
              </a:rPr>
              <a:t>集</a:t>
            </a:r>
            <a:r>
              <a:rPr lang="zh-CN" altLang="en-US" sz="2400" dirty="0">
                <a:latin typeface="Times New Roman" panose="02020603050405020304" pitchFamily="18" charset="0"/>
                <a:ea typeface="华文隶书" panose="02010800040101010101" pitchFamily="2" charset="-122"/>
                <a:cs typeface="Times New Roman" panose="02020603050405020304" pitchFamily="18" charset="0"/>
              </a:rPr>
              <a:t> </a:t>
            </a:r>
            <a:endParaRPr lang="zh-CN" altLang="en-US" sz="2400" dirty="0">
              <a:latin typeface="Times New Roman" panose="02020603050405020304" pitchFamily="18" charset="0"/>
              <a:ea typeface="华文隶书" panose="02010800040101010101" pitchFamily="2" charset="-122"/>
              <a:cs typeface="Times New Roman" panose="02020603050405020304" pitchFamily="18" charset="0"/>
            </a:endParaRPr>
          </a:p>
        </p:txBody>
      </p:sp>
      <p:graphicFrame>
        <p:nvGraphicFramePr>
          <p:cNvPr id="586758" name="Group 6"/>
          <p:cNvGraphicFramePr>
            <a:graphicFrameLocks noGrp="1"/>
          </p:cNvGraphicFramePr>
          <p:nvPr>
            <p:ph/>
          </p:nvPr>
        </p:nvGraphicFramePr>
        <p:xfrm>
          <a:off x="3563938" y="2886075"/>
          <a:ext cx="5256212" cy="2919414"/>
        </p:xfrm>
        <a:graphic>
          <a:graphicData uri="http://schemas.openxmlformats.org/drawingml/2006/table">
            <a:tbl>
              <a:tblPr/>
              <a:tblGrid>
                <a:gridCol w="1223962"/>
                <a:gridCol w="1871663"/>
                <a:gridCol w="2160587"/>
              </a:tblGrid>
              <a:tr h="517525">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2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First</a:t>
                      </a:r>
                      <a:endParaRPr kumimoji="0" lang="en-US" altLang="zh-CN" sz="2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Follow</a:t>
                      </a:r>
                      <a:endParaRPr kumimoji="0" lang="en-US" altLang="zh-CN" sz="2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E</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E</a:t>
                      </a:r>
                      <a:r>
                        <a:rPr kumimoji="0" lang="en-US" altLang="zh-CN" sz="2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0" lang="en-US" altLang="zh-CN" sz="2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 </a:t>
                      </a:r>
                      <a:r>
                        <a:rPr kumimoji="0" lang="en-US" altLang="zh-CN" sz="2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ε</a:t>
                      </a:r>
                      <a:endParaRPr kumimoji="0" lang="en-US" altLang="zh-CN" sz="2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T</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  )</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T</a:t>
                      </a:r>
                      <a:r>
                        <a:rPr kumimoji="0" lang="en-US" altLang="zh-CN" sz="2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0" lang="en-US" altLang="zh-CN" sz="2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r>
                        <a:rPr kumimoji="0" lang="en-US" altLang="zh-CN" sz="2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ε</a:t>
                      </a:r>
                      <a:endParaRPr kumimoji="0" lang="en-US" altLang="zh-CN" sz="2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  )</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F</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  ), *</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2436" name="Rectangle 36"/>
          <p:cNvSpPr>
            <a:spLocks noChangeArrowheads="1"/>
          </p:cNvSpPr>
          <p:nvPr/>
        </p:nvSpPr>
        <p:spPr bwMode="auto">
          <a:xfrm>
            <a:off x="684213" y="333375"/>
            <a:ext cx="7848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buNone/>
            </a:pPr>
            <a:r>
              <a:rPr lang="en-US" altLang="zh-CN" sz="4000" dirty="0">
                <a:solidFill>
                  <a:schemeClr val="tx2"/>
                </a:solidFill>
                <a:latin typeface="Garamond" panose="02020404030301010803" pitchFamily="18" charset="0"/>
              </a:rPr>
              <a:t>5.3.4  LL(1)</a:t>
            </a:r>
            <a:r>
              <a:rPr lang="zh-CN" altLang="en-US" sz="4000" dirty="0">
                <a:solidFill>
                  <a:schemeClr val="tx2"/>
                </a:solidFill>
                <a:latin typeface="Garamond" panose="02020404030301010803" pitchFamily="18" charset="0"/>
              </a:rPr>
              <a:t>分析器</a:t>
            </a:r>
            <a:endParaRPr lang="en-US" altLang="zh-CN" sz="4000" dirty="0">
              <a:solidFill>
                <a:schemeClr val="tx2"/>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6757">
                                            <p:txEl>
                                              <p:pRg st="0" end="0"/>
                                            </p:txEl>
                                          </p:spTgt>
                                        </p:tgtEl>
                                        <p:attrNameLst>
                                          <p:attrName>style.visibility</p:attrName>
                                        </p:attrNameLst>
                                      </p:cBhvr>
                                      <p:to>
                                        <p:strVal val="visible"/>
                                      </p:to>
                                    </p:set>
                                    <p:animEffect transition="in" filter="wipe(left)">
                                      <p:cBhvr>
                                        <p:cTn id="7" dur="500"/>
                                        <p:tgtEl>
                                          <p:spTgt spid="58675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86757">
                                            <p:txEl>
                                              <p:pRg st="1" end="1"/>
                                            </p:txEl>
                                          </p:spTgt>
                                        </p:tgtEl>
                                        <p:attrNameLst>
                                          <p:attrName>style.visibility</p:attrName>
                                        </p:attrNameLst>
                                      </p:cBhvr>
                                      <p:to>
                                        <p:strVal val="visible"/>
                                      </p:to>
                                    </p:set>
                                    <p:animEffect transition="in" filter="wipe(left)">
                                      <p:cBhvr>
                                        <p:cTn id="11" dur="500"/>
                                        <p:tgtEl>
                                          <p:spTgt spid="58675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nodeType="clickEffect">
                                  <p:stCondLst>
                                    <p:cond delay="0"/>
                                  </p:stCondLst>
                                  <p:childTnLst>
                                    <p:set>
                                      <p:cBhvr>
                                        <p:cTn id="15" dur="1" fill="hold">
                                          <p:stCondLst>
                                            <p:cond delay="0"/>
                                          </p:stCondLst>
                                        </p:cTn>
                                        <p:tgtEl>
                                          <p:spTgt spid="586758"/>
                                        </p:tgtEl>
                                        <p:attrNameLst>
                                          <p:attrName>style.visibility</p:attrName>
                                        </p:attrNameLst>
                                      </p:cBhvr>
                                      <p:to>
                                        <p:strVal val="visible"/>
                                      </p:to>
                                    </p:set>
                                    <p:animEffect transition="in" filter="strips(downRight)">
                                      <p:cBhvr>
                                        <p:cTn id="16" dur="500"/>
                                        <p:tgtEl>
                                          <p:spTgt spid="586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B3D1CAEE-9E3D-4644-B6D3-2A4BC9BB4CCD}"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104451" name="Text Box 3"/>
          <p:cNvSpPr txBox="1">
            <a:spLocks noChangeArrowheads="1"/>
          </p:cNvSpPr>
          <p:nvPr/>
        </p:nvSpPr>
        <p:spPr bwMode="auto">
          <a:xfrm>
            <a:off x="395288" y="407988"/>
            <a:ext cx="82089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buNone/>
            </a:pPr>
            <a:r>
              <a:rPr lang="zh-CN" altLang="en-US" sz="2400" dirty="0">
                <a:latin typeface="Times New Roman" panose="02020603050405020304" pitchFamily="18" charset="0"/>
                <a:cs typeface="Times New Roman" panose="02020603050405020304" pitchFamily="18" charset="0"/>
              </a:rPr>
              <a:t>文法</a:t>
            </a:r>
            <a:r>
              <a:rPr lang="en-US" altLang="zh-CN" sz="2400" dirty="0">
                <a:latin typeface="Times New Roman" panose="02020603050405020304" pitchFamily="18" charset="0"/>
                <a:cs typeface="Times New Roman" panose="02020603050405020304" pitchFamily="18" charset="0"/>
              </a:rPr>
              <a:t>G[E]:</a:t>
            </a:r>
            <a:endParaRPr lang="en-US" altLang="zh-CN" sz="2400" dirty="0">
              <a:latin typeface="Times New Roman" panose="02020603050405020304" pitchFamily="18" charset="0"/>
              <a:cs typeface="Times New Roman" panose="02020603050405020304" pitchFamily="18" charset="0"/>
            </a:endParaRPr>
          </a:p>
          <a:p>
            <a:pPr eaLnBrk="1" hangingPunct="1">
              <a:spcBef>
                <a:spcPct val="50000"/>
              </a:spcBef>
              <a:buNone/>
            </a:pPr>
            <a:r>
              <a:rPr lang="en-US" altLang="zh-CN" sz="2400" dirty="0">
                <a:latin typeface="Times New Roman" panose="02020603050405020304" pitchFamily="18" charset="0"/>
                <a:cs typeface="Times New Roman" panose="02020603050405020304" pitchFamily="18" charset="0"/>
              </a:rPr>
              <a:t> E</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TE</a:t>
            </a:r>
            <a:r>
              <a:rPr lang="en-US" altLang="zh-CN" sz="2400" dirty="0">
                <a:latin typeface="Times New Roman" panose="02020603050405020304" pitchFamily="18" charset="0"/>
                <a:ea typeface="华文隶书" panose="02010800040101010101" pitchFamily="2" charset="-122"/>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+T</a:t>
            </a:r>
            <a:r>
              <a:rPr lang="en-US" altLang="zh-CN" sz="2400" dirty="0">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ea typeface="华文隶书" panose="02010800040101010101" pitchFamily="2" charset="-122"/>
                <a:cs typeface="Times New Roman" panose="02020603050405020304" pitchFamily="18" charset="0"/>
              </a:rPr>
              <a:t>ε</a:t>
            </a:r>
            <a:r>
              <a:rPr lang="en-US" altLang="zh-CN" sz="2400" dirty="0">
                <a:latin typeface="Times New Roman" panose="02020603050405020304" pitchFamily="18" charset="0"/>
                <a:cs typeface="Times New Roman" panose="02020603050405020304" pitchFamily="18" charset="0"/>
              </a:rPr>
              <a:t>  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F</a:t>
            </a:r>
            <a:r>
              <a:rPr lang="en-US" altLang="zh-CN" sz="2400" dirty="0">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*F</a:t>
            </a:r>
            <a:r>
              <a:rPr lang="en-US" altLang="zh-CN" sz="2400" dirty="0">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ea typeface="华文隶书" panose="02010800040101010101" pitchFamily="2" charset="-122"/>
                <a:cs typeface="Times New Roman" panose="02020603050405020304" pitchFamily="18" charset="0"/>
              </a:rPr>
              <a:t>ε    </a:t>
            </a:r>
            <a:r>
              <a:rPr lang="en-US" altLang="zh-CN" sz="2400" dirty="0" err="1">
                <a:latin typeface="Times New Roman" panose="02020603050405020304" pitchFamily="18" charset="0"/>
                <a:cs typeface="Times New Roman" panose="02020603050405020304" pitchFamily="18" charset="0"/>
              </a:rPr>
              <a:t>F</a:t>
            </a:r>
            <a:r>
              <a:rPr lang="en-US" altLang="zh-CN" sz="2400"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(E)     </a:t>
            </a:r>
            <a:endParaRPr lang="en-US" altLang="zh-CN" sz="2400" dirty="0">
              <a:latin typeface="Times New Roman" panose="02020603050405020304" pitchFamily="18" charset="0"/>
              <a:cs typeface="Times New Roman" panose="02020603050405020304" pitchFamily="18" charset="0"/>
            </a:endParaRPr>
          </a:p>
        </p:txBody>
      </p:sp>
      <p:sp>
        <p:nvSpPr>
          <p:cNvPr id="104452" name="Rectangle 4"/>
          <p:cNvSpPr>
            <a:spLocks noChangeArrowheads="1"/>
          </p:cNvSpPr>
          <p:nvPr/>
        </p:nvSpPr>
        <p:spPr bwMode="auto">
          <a:xfrm>
            <a:off x="323850" y="6080125"/>
            <a:ext cx="460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762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endParaRPr lang="zh-CN" altLang="en-US" sz="2400" b="0">
              <a:latin typeface="Times New Roman" panose="02020603050405020304" pitchFamily="18" charset="0"/>
            </a:endParaRPr>
          </a:p>
        </p:txBody>
      </p:sp>
      <p:sp>
        <p:nvSpPr>
          <p:cNvPr id="104453" name="Text Box 5"/>
          <p:cNvSpPr txBox="1">
            <a:spLocks noChangeArrowheads="1"/>
          </p:cNvSpPr>
          <p:nvPr/>
        </p:nvSpPr>
        <p:spPr bwMode="auto">
          <a:xfrm>
            <a:off x="0" y="1484313"/>
            <a:ext cx="57610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pPr>
            <a:r>
              <a:rPr lang="zh-CN" altLang="en-US" sz="2400" dirty="0">
                <a:latin typeface="华文细黑" panose="02010600040101010101" pitchFamily="2" charset="-122"/>
              </a:rPr>
              <a:t>解</a:t>
            </a:r>
            <a:r>
              <a:rPr lang="en-US" altLang="zh-CN" sz="2400" dirty="0">
                <a:latin typeface="华文细黑" panose="02010600040101010101" pitchFamily="2" charset="-122"/>
              </a:rPr>
              <a:t>:   (1)</a:t>
            </a:r>
            <a:endParaRPr lang="en-US" altLang="zh-CN" sz="2400" dirty="0">
              <a:latin typeface="华文细黑" panose="02010600040101010101" pitchFamily="2" charset="-122"/>
            </a:endParaRPr>
          </a:p>
        </p:txBody>
      </p:sp>
      <p:graphicFrame>
        <p:nvGraphicFramePr>
          <p:cNvPr id="588896" name="Group 96"/>
          <p:cNvGraphicFramePr>
            <a:graphicFrameLocks noGrp="1"/>
          </p:cNvGraphicFramePr>
          <p:nvPr>
            <p:ph sz="half" idx="1"/>
          </p:nvPr>
        </p:nvGraphicFramePr>
        <p:xfrm>
          <a:off x="144463" y="2060575"/>
          <a:ext cx="2698750" cy="4100515"/>
        </p:xfrm>
        <a:graphic>
          <a:graphicData uri="http://schemas.openxmlformats.org/drawingml/2006/table">
            <a:tbl>
              <a:tblPr/>
              <a:tblGrid>
                <a:gridCol w="419100"/>
                <a:gridCol w="736600"/>
                <a:gridCol w="1543050"/>
              </a:tblGrid>
              <a:tr h="719138">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05" marR="91405" marT="45081" marB="450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First</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05" marR="91405" marT="45081" marB="450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Follow</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05" marR="91405" marT="45081" marB="450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063">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E</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05" marR="91405" marT="45081" marB="450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05" marR="91405" marT="45081" marB="450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05" marR="91405" marT="45081" marB="450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12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E</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marL="91405" marR="91405" marT="45081" marB="450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+,ε</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05" marR="91405" marT="45081" marB="450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05" marR="91405" marT="45081" marB="450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3413">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T</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05" marR="91405" marT="45081" marB="450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05" marR="91405" marT="45081" marB="450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  )</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05" marR="91405" marT="45081" marB="450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9138">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T</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marL="91405" marR="91405" marT="45081" marB="450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,ε</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05" marR="91405" marT="45081" marB="450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  )</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05" marR="91405" marT="45081" marB="450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F</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05" marR="91405" marT="45081" marB="450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05" marR="91405" marT="45081" marB="450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  ), *</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05" marR="91405" marT="45081" marB="450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052" name="Text Box 36"/>
          <p:cNvSpPr txBox="1">
            <a:spLocks noChangeArrowheads="1"/>
          </p:cNvSpPr>
          <p:nvPr/>
        </p:nvSpPr>
        <p:spPr bwMode="auto">
          <a:xfrm>
            <a:off x="4211638" y="1557338"/>
            <a:ext cx="424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en-US" altLang="zh-CN" sz="2400" dirty="0">
                <a:latin typeface="华文细黑" panose="02010600040101010101" pitchFamily="2" charset="-122"/>
              </a:rPr>
              <a:t>(2) </a:t>
            </a:r>
            <a:r>
              <a:rPr lang="zh-CN" altLang="en-US" sz="2400" dirty="0">
                <a:latin typeface="华文细黑" panose="02010600040101010101" pitchFamily="2" charset="-122"/>
              </a:rPr>
              <a:t>求</a:t>
            </a:r>
            <a:r>
              <a:rPr lang="en-US" altLang="zh-CN" sz="2400" dirty="0">
                <a:latin typeface="华文细黑" panose="02010600040101010101" pitchFamily="2" charset="-122"/>
              </a:rPr>
              <a:t>LL(1)</a:t>
            </a:r>
            <a:r>
              <a:rPr lang="zh-CN" altLang="en-US" sz="2400" dirty="0">
                <a:latin typeface="华文细黑" panose="02010600040101010101" pitchFamily="2" charset="-122"/>
              </a:rPr>
              <a:t>分析表</a:t>
            </a:r>
            <a:endParaRPr lang="zh-CN" altLang="en-US" sz="2400" dirty="0">
              <a:latin typeface="华文细黑" panose="02010600040101010101" pitchFamily="2" charset="-122"/>
            </a:endParaRPr>
          </a:p>
        </p:txBody>
      </p:sp>
      <p:graphicFrame>
        <p:nvGraphicFramePr>
          <p:cNvPr id="588897" name="Group 97"/>
          <p:cNvGraphicFramePr>
            <a:graphicFrameLocks noGrp="1"/>
          </p:cNvGraphicFramePr>
          <p:nvPr>
            <p:ph sz="half" idx="2"/>
          </p:nvPr>
        </p:nvGraphicFramePr>
        <p:xfrm>
          <a:off x="3059113" y="2133600"/>
          <a:ext cx="5976937" cy="4032250"/>
        </p:xfrm>
        <a:graphic>
          <a:graphicData uri="http://schemas.openxmlformats.org/drawingml/2006/table">
            <a:tbl>
              <a:tblPr/>
              <a:tblGrid>
                <a:gridCol w="566737"/>
                <a:gridCol w="989013"/>
                <a:gridCol w="990600"/>
                <a:gridCol w="849312"/>
                <a:gridCol w="874713"/>
                <a:gridCol w="822325"/>
                <a:gridCol w="884237"/>
              </a:tblGrid>
              <a:tr h="60325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33" marR="914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endParaRPr kumimoji="0" lang="en-US" altLang="zh-CN"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endParaRPr kumimoji="0" lang="zh-CN" altLang="en-US"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endParaRPr kumimoji="0" lang="en-US" altLang="zh-CN"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endParaRPr kumimoji="0" lang="zh-CN" altLang="en-US"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endParaRPr kumimoji="0" lang="zh-CN" altLang="en-US"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a:t>
                      </a:r>
                      <a:endParaRPr kumimoji="0" lang="en-US" altLang="zh-CN"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33" marR="914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E</a:t>
                      </a:r>
                      <a:endParaRPr kumimoji="0" lang="en-US" altLang="zh-CN"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33" marR="914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TE</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TE</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33" marR="914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E</a:t>
                      </a:r>
                      <a:r>
                        <a:rPr kumimoji="0" lang="en-US" altLang="zh-CN" sz="2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0" lang="en-US" altLang="zh-CN" sz="2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marL="91433" marR="914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TE</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0" lang="en-US" altLang="zh-CN" sz="2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ε</a:t>
                      </a:r>
                      <a:endParaRPr kumimoji="0" lang="en-US" altLang="zh-CN" sz="2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0" lang="en-US" altLang="zh-CN" sz="2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ε</a:t>
                      </a:r>
                      <a:endParaRPr kumimoji="0" lang="en-US" altLang="zh-CN" sz="2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33" marR="914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T</a:t>
                      </a:r>
                      <a:endParaRPr kumimoji="0" lang="en-US" altLang="zh-CN"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33" marR="914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F</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T</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F</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T</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33" marR="914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T</a:t>
                      </a:r>
                      <a:r>
                        <a:rPr kumimoji="0" lang="en-US" altLang="zh-CN" sz="2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0" lang="en-US" altLang="zh-CN" sz="2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marL="91433" marR="914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0" lang="en-US" altLang="zh-CN" sz="2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ε</a:t>
                      </a:r>
                      <a:endParaRPr kumimoji="0" lang="en-US" altLang="zh-CN" sz="2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F</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T</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0" lang="en-US" altLang="zh-CN" sz="2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ε</a:t>
                      </a:r>
                      <a:endParaRPr kumimoji="0" lang="en-US" altLang="zh-CN" sz="2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0" lang="en-US" altLang="zh-CN" sz="2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ε</a:t>
                      </a:r>
                      <a:endParaRPr kumimoji="0" lang="en-US" altLang="zh-CN" sz="26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33" marR="914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F</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33" marR="914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0" lang="en-US" altLang="zh-CN" sz="2000" b="1" i="0" u="none" strike="noStrike" cap="none" normalizeH="0" baseline="0" dirty="0" err="1">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i</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a:t>
                      </a:r>
                      <a:r>
                        <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rPr>
                        <a:t>(E)</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sym typeface="Symbol" panose="05050102010706020507" pitchFamily="18" charset="2"/>
                      </a:endParaRP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33" marR="91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2600" b="0" i="0" u="none" strike="noStrike" cap="none" normalizeH="0" baseline="0" dirty="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a:txBody>
                  <a:tcPr marL="91433" marR="914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52"/>
                                        </p:tgtEl>
                                        <p:attrNameLst>
                                          <p:attrName>style.visibility</p:attrName>
                                        </p:attrNameLst>
                                      </p:cBhvr>
                                      <p:to>
                                        <p:strVal val="visible"/>
                                      </p:to>
                                    </p:set>
                                    <p:animEffect transition="in" filter="wipe(left)">
                                      <p:cBhvr>
                                        <p:cTn id="7" dur="500"/>
                                        <p:tgtEl>
                                          <p:spTgt spid="8605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88897"/>
                                        </p:tgtEl>
                                        <p:attrNameLst>
                                          <p:attrName>style.visibility</p:attrName>
                                        </p:attrNameLst>
                                      </p:cBhvr>
                                      <p:to>
                                        <p:strVal val="visible"/>
                                      </p:to>
                                    </p:set>
                                    <p:animEffect transition="in" filter="strips(downRight)">
                                      <p:cBhvr>
                                        <p:cTn id="12" dur="500"/>
                                        <p:tgtEl>
                                          <p:spTgt spid="588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5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FDB50245-42ED-46A6-903D-4CA5951893CF}"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106499" name="Text Box 3"/>
          <p:cNvSpPr txBox="1">
            <a:spLocks noChangeArrowheads="1"/>
          </p:cNvSpPr>
          <p:nvPr/>
        </p:nvSpPr>
        <p:spPr bwMode="auto">
          <a:xfrm>
            <a:off x="360363" y="163513"/>
            <a:ext cx="8783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buNone/>
            </a:pPr>
            <a:r>
              <a:rPr lang="en-US" altLang="zh-CN" sz="2400" dirty="0">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TE</a:t>
            </a:r>
            <a:r>
              <a:rPr lang="en-US" altLang="zh-CN" sz="2400" dirty="0">
                <a:latin typeface="Times New Roman" panose="02020603050405020304" pitchFamily="18" charset="0"/>
                <a:ea typeface="华文隶书" panose="02010800040101010101" pitchFamily="2" charset="-122"/>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+T</a:t>
            </a:r>
            <a:r>
              <a:rPr lang="en-US" altLang="zh-CN" sz="2400" dirty="0">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ea typeface="华文隶书" panose="02010800040101010101" pitchFamily="2" charset="-122"/>
                <a:cs typeface="Times New Roman" panose="02020603050405020304" pitchFamily="18" charset="0"/>
              </a:rPr>
              <a:t>ε</a:t>
            </a:r>
            <a:r>
              <a:rPr lang="en-US" altLang="zh-CN" sz="2400" dirty="0">
                <a:latin typeface="Times New Roman" panose="02020603050405020304" pitchFamily="18" charset="0"/>
                <a:cs typeface="Times New Roman" panose="02020603050405020304" pitchFamily="18" charset="0"/>
              </a:rPr>
              <a:t>  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F</a:t>
            </a:r>
            <a:r>
              <a:rPr lang="en-US" altLang="zh-CN" sz="2400" dirty="0">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*F</a:t>
            </a:r>
            <a:r>
              <a:rPr lang="en-US" altLang="zh-CN" sz="2400" dirty="0">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ea typeface="华文隶书" panose="02010800040101010101" pitchFamily="2" charset="-122"/>
                <a:cs typeface="Times New Roman" panose="02020603050405020304" pitchFamily="18" charset="0"/>
              </a:rPr>
              <a:t>ε    </a:t>
            </a:r>
            <a:r>
              <a:rPr lang="en-US" altLang="zh-CN" sz="2400" dirty="0" err="1">
                <a:latin typeface="Times New Roman" panose="02020603050405020304" pitchFamily="18" charset="0"/>
                <a:cs typeface="Times New Roman" panose="02020603050405020304" pitchFamily="18" charset="0"/>
              </a:rPr>
              <a:t>F</a:t>
            </a:r>
            <a:r>
              <a:rPr lang="en-US" altLang="zh-CN" sz="2400"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(E)  </a:t>
            </a:r>
            <a:endParaRPr lang="en-US" altLang="zh-CN" sz="2400" dirty="0">
              <a:latin typeface="Times New Roman" panose="02020603050405020304" pitchFamily="18" charset="0"/>
              <a:cs typeface="Times New Roman" panose="02020603050405020304" pitchFamily="18" charset="0"/>
            </a:endParaRPr>
          </a:p>
        </p:txBody>
      </p:sp>
      <p:sp>
        <p:nvSpPr>
          <p:cNvPr id="106500" name="Rectangle 4"/>
          <p:cNvSpPr>
            <a:spLocks noChangeArrowheads="1"/>
          </p:cNvSpPr>
          <p:nvPr/>
        </p:nvSpPr>
        <p:spPr bwMode="auto">
          <a:xfrm>
            <a:off x="323850" y="6080125"/>
            <a:ext cx="460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7622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endParaRPr lang="zh-CN" altLang="en-US" sz="2400" b="0">
              <a:latin typeface="Times New Roman" panose="02020603050405020304" pitchFamily="18" charset="0"/>
            </a:endParaRPr>
          </a:p>
        </p:txBody>
      </p:sp>
      <p:sp>
        <p:nvSpPr>
          <p:cNvPr id="106501" name="Text Box 5"/>
          <p:cNvSpPr txBox="1">
            <a:spLocks noChangeArrowheads="1"/>
          </p:cNvSpPr>
          <p:nvPr/>
        </p:nvSpPr>
        <p:spPr bwMode="auto">
          <a:xfrm>
            <a:off x="0" y="692150"/>
            <a:ext cx="5761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pPr>
            <a:r>
              <a:rPr lang="zh-CN" altLang="en-US" sz="2400">
                <a:latin typeface="华文隶书" panose="02010800040101010101" pitchFamily="2" charset="-122"/>
                <a:ea typeface="华文隶书" panose="02010800040101010101" pitchFamily="2" charset="-122"/>
              </a:rPr>
              <a:t>解</a:t>
            </a:r>
            <a:r>
              <a:rPr lang="en-US" altLang="zh-CN" sz="2400">
                <a:latin typeface="华文隶书" panose="02010800040101010101" pitchFamily="2" charset="-122"/>
                <a:ea typeface="华文隶书" panose="02010800040101010101" pitchFamily="2" charset="-122"/>
              </a:rPr>
              <a:t>:</a:t>
            </a:r>
            <a:endParaRPr lang="en-US" altLang="zh-CN" sz="2400">
              <a:latin typeface="华文隶书" panose="02010800040101010101" pitchFamily="2" charset="-122"/>
              <a:ea typeface="华文隶书" panose="02010800040101010101" pitchFamily="2" charset="-122"/>
            </a:endParaRPr>
          </a:p>
        </p:txBody>
      </p:sp>
      <p:graphicFrame>
        <p:nvGraphicFramePr>
          <p:cNvPr id="590931" name="Group 83"/>
          <p:cNvGraphicFramePr>
            <a:graphicFrameLocks noGrp="1"/>
          </p:cNvGraphicFramePr>
          <p:nvPr>
            <p:ph sz="half" idx="2"/>
          </p:nvPr>
        </p:nvGraphicFramePr>
        <p:xfrm>
          <a:off x="647353" y="620688"/>
          <a:ext cx="6084887" cy="2286000"/>
        </p:xfrm>
        <a:graphic>
          <a:graphicData uri="http://schemas.openxmlformats.org/drawingml/2006/table">
            <a:tbl>
              <a:tblPr/>
              <a:tblGrid>
                <a:gridCol w="576262"/>
                <a:gridCol w="1008063"/>
                <a:gridCol w="1008062"/>
                <a:gridCol w="865188"/>
                <a:gridCol w="890587"/>
                <a:gridCol w="836613"/>
                <a:gridCol w="900112"/>
              </a:tblGrid>
              <a:tr h="174625">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zh-CN" altLang="en-US"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0"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i</a:t>
                      </a:r>
                      <a:endParaRPr kumimoji="0" lang="en-US" altLang="zh-CN"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zh-CN" altLang="en-US"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zh-CN" altLang="en-US"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endParaRPr kumimoji="0" lang="en-US" altLang="zh-CN"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E</a:t>
                      </a:r>
                      <a:endParaRPr kumimoji="0" lang="en-US" altLang="zh-CN"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TE</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endPar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TE</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endPar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E</a:t>
                      </a:r>
                      <a:r>
                        <a:rPr kumimoji="0" lang="en-US" altLang="zh-CN" sz="19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sym typeface="Symbol" panose="05050102010706020507" pitchFamily="18" charset="2"/>
                        </a:rPr>
                        <a:t></a:t>
                      </a:r>
                      <a:endParaRPr kumimoji="0" lang="en-US" altLang="zh-CN" sz="19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sym typeface="Symbol" panose="05050102010706020507"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TE</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endPar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ε</a:t>
                      </a:r>
                      <a:endPar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ε</a:t>
                      </a:r>
                      <a:endPar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a:t>
                      </a:r>
                      <a:endParaRPr kumimoji="0" lang="en-US" altLang="zh-CN"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F</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endPar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F</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endPar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T</a:t>
                      </a:r>
                      <a:r>
                        <a:rPr kumimoji="0" lang="en-US" altLang="zh-CN" sz="19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sym typeface="Symbol" panose="05050102010706020507" pitchFamily="18" charset="2"/>
                        </a:rPr>
                        <a:t></a:t>
                      </a:r>
                      <a:endParaRPr kumimoji="0" lang="en-US" altLang="zh-CN" sz="19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sym typeface="Symbol" panose="05050102010706020507"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ε</a:t>
                      </a:r>
                      <a:endPar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F</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endPar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ε</a:t>
                      </a:r>
                      <a:endPar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ε</a:t>
                      </a:r>
                      <a:endPar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rPr>
                        <a:t>F</a:t>
                      </a:r>
                      <a:endParaRPr kumimoji="0" lang="en-US" altLang="zh-CN" sz="1900" b="1" i="0" u="none" strike="noStrike" cap="none" normalizeH="0" baseline="0" dirty="0">
                        <a:ln>
                          <a:noFill/>
                        </a:ln>
                        <a:solidFill>
                          <a:schemeClr val="tx1"/>
                        </a:solidFill>
                        <a:effectLst/>
                        <a:latin typeface="华文细黑" panose="02010600040101010101" pitchFamily="2" charset="-122"/>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r>
                        <a:rPr kumimoji="0" lang="en-US" altLang="zh-CN" sz="1900" b="1"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i</a:t>
                      </a:r>
                      <a:endPar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(E)</a:t>
                      </a:r>
                      <a:endPar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en-US"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0932" name="Group 84"/>
          <p:cNvGraphicFramePr>
            <a:graphicFrameLocks noGrp="1"/>
          </p:cNvGraphicFramePr>
          <p:nvPr>
            <p:ph sz="half" idx="1"/>
          </p:nvPr>
        </p:nvGraphicFramePr>
        <p:xfrm>
          <a:off x="611188" y="3140968"/>
          <a:ext cx="6840537" cy="3316442"/>
        </p:xfrm>
        <a:graphic>
          <a:graphicData uri="http://schemas.openxmlformats.org/drawingml/2006/table">
            <a:tbl>
              <a:tblPr/>
              <a:tblGrid>
                <a:gridCol w="720725"/>
                <a:gridCol w="1800225"/>
                <a:gridCol w="1584325"/>
                <a:gridCol w="2735262"/>
              </a:tblGrid>
              <a:tr h="503174">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步骤</a:t>
                      </a:r>
                      <a:endParaRPr kumimoji="0" lang="zh-CN" altLang="en-US"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分析栈</a:t>
                      </a:r>
                      <a:endParaRPr kumimoji="0" lang="zh-CN" altLang="en-US"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余留输入串</a:t>
                      </a:r>
                      <a:endParaRPr kumimoji="0" lang="zh-CN" altLang="en-US"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产生式子</a:t>
                      </a:r>
                      <a:endParaRPr kumimoji="0" lang="zh-CN" altLang="en-US"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13114">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1</a:t>
                      </a:r>
                      <a:endParaRPr kumimoji="0" lang="en-US" altLang="zh-CN"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2</a:t>
                      </a:r>
                      <a:endParaRPr kumimoji="0" lang="en-US" altLang="zh-CN"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3</a:t>
                      </a:r>
                      <a:endParaRPr kumimoji="0" lang="en-US" altLang="zh-CN"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4</a:t>
                      </a:r>
                      <a:endParaRPr kumimoji="0" lang="en-US" altLang="zh-CN"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5</a:t>
                      </a:r>
                      <a:endParaRPr kumimoji="0" lang="en-US" altLang="zh-CN"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6</a:t>
                      </a:r>
                      <a:endParaRPr kumimoji="0" lang="en-US" altLang="zh-CN"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7</a:t>
                      </a:r>
                      <a:endParaRPr kumimoji="0" lang="en-US" altLang="zh-CN"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8</a:t>
                      </a:r>
                      <a:endParaRPr kumimoji="0" lang="en-US" altLang="zh-CN" sz="1900" b="0"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#E</a:t>
                      </a:r>
                      <a:endPar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 </a:t>
                      </a:r>
                      <a:r>
                        <a:rPr kumimoji="0" lang="en-US" altLang="zh-CN" sz="1900" b="1" i="0" u="none" strike="noStrike" cap="none" normalizeH="0" baseline="0" dirty="0">
                          <a:ln>
                            <a:noFill/>
                          </a:ln>
                          <a:solidFill>
                            <a:srgbClr val="C00000"/>
                          </a:solidFill>
                          <a:effectLst/>
                          <a:latin typeface="Arial" panose="020B0604020202020204" pitchFamily="34" charset="0"/>
                          <a:ea typeface="华文细黑" panose="02010600040101010101" pitchFamily="2" charset="-122"/>
                        </a:rPr>
                        <a:t>E</a:t>
                      </a:r>
                      <a:r>
                        <a:rPr kumimoji="0" lang="en-US" altLang="zh-CN" sz="1900" b="1" i="0" u="none" strike="noStrike" cap="none" normalizeH="0" baseline="0" dirty="0">
                          <a:ln>
                            <a:noFill/>
                          </a:ln>
                          <a:solidFill>
                            <a:srgbClr val="C00000"/>
                          </a:solidFill>
                          <a:effectLst/>
                          <a:latin typeface="Arial" panose="020B0604020202020204" pitchFamily="34" charset="0"/>
                          <a:ea typeface="华文细黑" panose="02010600040101010101" pitchFamily="2" charset="-122"/>
                          <a:sym typeface="Symbol" panose="05050102010706020507" pitchFamily="18" charset="2"/>
                        </a:rPr>
                        <a:t>T</a:t>
                      </a:r>
                      <a:endParaRPr kumimoji="0" lang="en-US" altLang="zh-CN" sz="1900" b="1" i="0" u="none" strike="noStrike" cap="none" normalizeH="0" baseline="0" dirty="0">
                        <a:ln>
                          <a:noFill/>
                        </a:ln>
                        <a:solidFill>
                          <a:srgbClr val="C00000"/>
                        </a:solidFill>
                        <a:effectLst/>
                        <a:latin typeface="Arial" panose="020B0604020202020204" pitchFamily="34" charset="0"/>
                        <a:ea typeface="华文细黑" panose="02010600040101010101" pitchFamily="2" charset="-122"/>
                        <a:sym typeface="Symbol" panose="05050102010706020507" pitchFamily="18" charset="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 E</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 </a:t>
                      </a:r>
                      <a:r>
                        <a:rPr kumimoji="0" lang="en-US" altLang="zh-CN" sz="1900" b="1" i="0" u="none" strike="noStrike" cap="none" normalizeH="0" baseline="0" dirty="0">
                          <a:ln>
                            <a:noFill/>
                          </a:ln>
                          <a:solidFill>
                            <a:srgbClr val="C00000"/>
                          </a:solidFill>
                          <a:effectLst/>
                          <a:latin typeface="Arial" panose="020B0604020202020204" pitchFamily="34" charset="0"/>
                          <a:ea typeface="华文细黑" panose="02010600040101010101" pitchFamily="2" charset="-122"/>
                        </a:rPr>
                        <a:t>T</a:t>
                      </a:r>
                      <a:r>
                        <a:rPr kumimoji="0" lang="en-US" altLang="zh-CN" sz="1900" b="1" i="0" u="none" strike="noStrike" cap="none" normalizeH="0" baseline="0" dirty="0">
                          <a:ln>
                            <a:noFill/>
                          </a:ln>
                          <a:solidFill>
                            <a:srgbClr val="C00000"/>
                          </a:solidFill>
                          <a:effectLst/>
                          <a:latin typeface="Arial" panose="020B0604020202020204" pitchFamily="34" charset="0"/>
                          <a:ea typeface="华文细黑" panose="02010600040101010101" pitchFamily="2" charset="-122"/>
                          <a:sym typeface="Symbol" panose="05050102010706020507" pitchFamily="18" charset="2"/>
                        </a:rPr>
                        <a:t>F</a:t>
                      </a:r>
                      <a:endParaRPr kumimoji="0" lang="en-US" altLang="zh-CN" sz="1900" b="1" i="0" u="none" strike="noStrike" cap="none" normalizeH="0" baseline="0" dirty="0">
                        <a:ln>
                          <a:noFill/>
                        </a:ln>
                        <a:solidFill>
                          <a:srgbClr val="C00000"/>
                        </a:solidFill>
                        <a:effectLst/>
                        <a:latin typeface="Arial" panose="020B0604020202020204" pitchFamily="34" charset="0"/>
                        <a:ea typeface="华文细黑" panose="02010600040101010101" pitchFamily="2" charset="-122"/>
                        <a:sym typeface="Symbol" panose="05050102010706020507" pitchFamily="18" charset="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 E</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 </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 </a:t>
                      </a:r>
                      <a:r>
                        <a:rPr kumimoji="0" lang="en-US" altLang="zh-CN" sz="1900" b="1" i="0" u="none" strike="noStrike" cap="none" normalizeH="0" baseline="0" dirty="0" err="1">
                          <a:ln>
                            <a:noFill/>
                          </a:ln>
                          <a:solidFill>
                            <a:srgbClr val="C00000"/>
                          </a:solidFill>
                          <a:effectLst/>
                          <a:latin typeface="Arial" panose="020B0604020202020204" pitchFamily="34" charset="0"/>
                          <a:ea typeface="华文细黑" panose="02010600040101010101" pitchFamily="2" charset="-122"/>
                          <a:sym typeface="Symbol" panose="05050102010706020507" pitchFamily="18" charset="2"/>
                        </a:rPr>
                        <a:t>i</a:t>
                      </a:r>
                      <a:endParaRPr kumimoji="0" lang="en-US" altLang="zh-CN" sz="1900" b="1" i="0" u="none" strike="noStrike" cap="none" normalizeH="0" baseline="0" dirty="0">
                        <a:ln>
                          <a:noFill/>
                        </a:ln>
                        <a:solidFill>
                          <a:srgbClr val="C00000"/>
                        </a:solidFill>
                        <a:effectLst/>
                        <a:latin typeface="Arial" panose="020B0604020202020204" pitchFamily="34" charset="0"/>
                        <a:ea typeface="华文细黑" panose="02010600040101010101" pitchFamily="2" charset="-122"/>
                        <a:sym typeface="Symbol" panose="05050102010706020507" pitchFamily="18" charset="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 E</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 </a:t>
                      </a:r>
                      <a:r>
                        <a:rPr kumimoji="0" lang="en-US" altLang="zh-CN" sz="1900" b="1" i="0" u="none" strike="noStrike" cap="none" normalizeH="0" baseline="0" dirty="0">
                          <a:ln>
                            <a:noFill/>
                          </a:ln>
                          <a:solidFill>
                            <a:srgbClr val="C00000"/>
                          </a:solidFill>
                          <a:effectLst/>
                          <a:latin typeface="Arial" panose="020B0604020202020204" pitchFamily="34" charset="0"/>
                          <a:ea typeface="华文细黑" panose="02010600040101010101" pitchFamily="2" charset="-122"/>
                        </a:rPr>
                        <a:t>T</a:t>
                      </a:r>
                      <a:r>
                        <a:rPr kumimoji="0" lang="en-US" altLang="zh-CN" sz="1900" b="1" i="0" u="none" strike="noStrike" cap="none" normalizeH="0" baseline="0" dirty="0">
                          <a:ln>
                            <a:noFill/>
                          </a:ln>
                          <a:solidFill>
                            <a:srgbClr val="C00000"/>
                          </a:solidFill>
                          <a:effectLst/>
                          <a:latin typeface="Arial" panose="020B0604020202020204" pitchFamily="34" charset="0"/>
                          <a:ea typeface="华文细黑" panose="02010600040101010101" pitchFamily="2" charset="-122"/>
                          <a:sym typeface="Symbol" panose="05050102010706020507" pitchFamily="18" charset="2"/>
                        </a:rPr>
                        <a:t></a:t>
                      </a:r>
                      <a:endParaRPr kumimoji="0" lang="en-US" altLang="zh-CN" sz="1900" b="1" i="0" u="none" strike="noStrike" cap="none" normalizeH="0" baseline="0" dirty="0">
                        <a:ln>
                          <a:noFill/>
                        </a:ln>
                        <a:solidFill>
                          <a:srgbClr val="C00000"/>
                        </a:solidFill>
                        <a:effectLst/>
                        <a:latin typeface="Arial" panose="020B0604020202020204" pitchFamily="34" charset="0"/>
                        <a:ea typeface="华文细黑" panose="02010600040101010101" pitchFamily="2" charset="-122"/>
                        <a:sym typeface="Symbol" panose="05050102010706020507" pitchFamily="18" charset="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 E</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endPar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r>
                        <a:rPr kumimoji="0" lang="en-US" altLang="zh-CN" sz="1900" b="1" i="0" u="none" strike="noStrike" cap="none" normalizeH="0" baseline="0" dirty="0">
                          <a:ln>
                            <a:noFill/>
                          </a:ln>
                          <a:solidFill>
                            <a:srgbClr val="C00000"/>
                          </a:solidFill>
                          <a:effectLst/>
                          <a:latin typeface="Arial" panose="020B0604020202020204" pitchFamily="34" charset="0"/>
                          <a:ea typeface="华文细黑" panose="02010600040101010101" pitchFamily="2" charset="-122"/>
                        </a:rPr>
                        <a:t>E</a:t>
                      </a:r>
                      <a:r>
                        <a:rPr kumimoji="0" lang="en-US" altLang="zh-CN" sz="1900" b="1" i="0" u="none" strike="noStrike" cap="none" normalizeH="0" baseline="0" dirty="0">
                          <a:ln>
                            <a:noFill/>
                          </a:ln>
                          <a:solidFill>
                            <a:srgbClr val="C00000"/>
                          </a:solidFill>
                          <a:effectLst/>
                          <a:latin typeface="Arial" panose="020B0604020202020204" pitchFamily="34" charset="0"/>
                          <a:ea typeface="华文细黑" panose="02010600040101010101" pitchFamily="2" charset="-122"/>
                          <a:sym typeface="Symbol" panose="05050102010706020507" pitchFamily="18" charset="2"/>
                        </a:rPr>
                        <a:t>T+</a:t>
                      </a:r>
                      <a:endParaRPr kumimoji="0" lang="en-US" altLang="zh-CN" sz="1900" b="1" i="0" u="none" strike="noStrike" cap="none" normalizeH="0" baseline="0" dirty="0">
                        <a:ln>
                          <a:noFill/>
                        </a:ln>
                        <a:solidFill>
                          <a:srgbClr val="C00000"/>
                        </a:solidFill>
                        <a:effectLst/>
                        <a:latin typeface="Arial" panose="020B0604020202020204" pitchFamily="34" charset="0"/>
                        <a:ea typeface="华文细黑" panose="02010600040101010101" pitchFamily="2" charset="-122"/>
                        <a:sym typeface="Symbol" panose="05050102010706020507" pitchFamily="18" charset="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E</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T</a:t>
                      </a:r>
                      <a:endPar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1"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i+i</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en-US" altLang="zh-CN" sz="1900" b="1"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i</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 #</a:t>
                      </a:r>
                      <a:endPar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1"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i+i</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en-US" altLang="zh-CN" sz="1900" b="1"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i</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 #</a:t>
                      </a:r>
                      <a:endPar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1"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i+i</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en-US" altLang="zh-CN" sz="1900" b="1"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i</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 #</a:t>
                      </a:r>
                      <a:endPar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1"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i+i</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en-US" altLang="zh-CN" sz="1900" b="1"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i</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 #</a:t>
                      </a:r>
                      <a:endPar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 +</a:t>
                      </a:r>
                      <a:r>
                        <a:rPr kumimoji="0" lang="en-US" altLang="zh-CN" sz="1900" b="1"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i</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en-US" altLang="zh-CN" sz="1900" b="1"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i</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 #</a:t>
                      </a:r>
                      <a:endPar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 +</a:t>
                      </a:r>
                      <a:r>
                        <a:rPr kumimoji="0" lang="en-US" altLang="zh-CN" sz="1900" b="1"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i</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en-US" altLang="zh-CN" sz="1900" b="1"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i</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 #</a:t>
                      </a:r>
                      <a:endPar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 +</a:t>
                      </a:r>
                      <a:r>
                        <a:rPr kumimoji="0" lang="en-US" altLang="zh-CN" sz="1900" b="1"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i</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en-US" altLang="zh-CN" sz="1900" b="1"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i</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 #</a:t>
                      </a:r>
                      <a:endPar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   </a:t>
                      </a:r>
                      <a:r>
                        <a:rPr kumimoji="0" lang="en-US" altLang="zh-CN" sz="1900" b="1"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i</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a:t>
                      </a:r>
                      <a:r>
                        <a:rPr kumimoji="0" lang="en-US" altLang="zh-CN" sz="1900" b="1"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i</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 #</a:t>
                      </a:r>
                      <a:endPar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E</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TE</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endPar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F</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endPar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1"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rPr>
                        <a:t>F</a:t>
                      </a:r>
                      <a:r>
                        <a:rPr kumimoji="0" lang="en-US" altLang="zh-CN" sz="1900" b="1" i="0" u="none" strike="noStrike" cap="none" normalizeH="0" baseline="0" dirty="0" err="1">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i</a:t>
                      </a:r>
                      <a:endPar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匹配</a:t>
                      </a:r>
                      <a:endParaRPr kumimoji="0" lang="zh-CN" altLang="en-US"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ε</a:t>
                      </a:r>
                      <a:endPar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E</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+T</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E</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endPar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匹配</a:t>
                      </a:r>
                      <a:endParaRPr kumimoji="0" lang="zh-CN" altLang="en-US"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F</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rPr>
                        <a:t>T</a:t>
                      </a:r>
                      <a:r>
                        <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rPr>
                        <a:t></a:t>
                      </a:r>
                      <a:endParaRPr kumimoji="0" lang="en-US" altLang="zh-CN" sz="1900" b="1" i="0" u="none" strike="noStrike" cap="none" normalizeH="0" baseline="0" dirty="0">
                        <a:ln>
                          <a:noFill/>
                        </a:ln>
                        <a:solidFill>
                          <a:schemeClr val="tx1"/>
                        </a:solidFill>
                        <a:effectLst/>
                        <a:latin typeface="Arial" panose="020B0604020202020204" pitchFamily="34" charset="0"/>
                        <a:ea typeface="华文细黑" panose="02010600040101010101" pitchFamily="2" charset="-122"/>
                        <a:sym typeface="Symbol" panose="05050102010706020507" pitchFamily="18" charset="2"/>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90929" name="AutoShape 81"/>
          <p:cNvSpPr>
            <a:spLocks noChangeArrowheads="1"/>
          </p:cNvSpPr>
          <p:nvPr/>
        </p:nvSpPr>
        <p:spPr bwMode="auto">
          <a:xfrm>
            <a:off x="7201333" y="4770436"/>
            <a:ext cx="377825" cy="917575"/>
          </a:xfrm>
          <a:prstGeom prst="rightArrow">
            <a:avLst>
              <a:gd name="adj1" fmla="val 50000"/>
              <a:gd name="adj2" fmla="val 25000"/>
            </a:avLst>
          </a:prstGeom>
          <a:solidFill>
            <a:srgbClr val="FF0066"/>
          </a:solidFill>
          <a:ln w="9525" algn="ctr">
            <a:solidFill>
              <a:srgbClr val="FF3300"/>
            </a:solidFill>
            <a:miter lim="800000"/>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a:endParaRPr kumimoji="0" lang="zh-CN" altLang="en-US" sz="2400" b="0">
              <a:latin typeface="Times New Roman" panose="02020603050405020304" pitchFamily="18" charset="0"/>
            </a:endParaRPr>
          </a:p>
        </p:txBody>
      </p:sp>
      <p:sp>
        <p:nvSpPr>
          <p:cNvPr id="590930" name="Text Box 82"/>
          <p:cNvSpPr txBox="1">
            <a:spLocks noChangeArrowheads="1"/>
          </p:cNvSpPr>
          <p:nvPr/>
        </p:nvSpPr>
        <p:spPr bwMode="auto">
          <a:xfrm>
            <a:off x="7551372" y="4813724"/>
            <a:ext cx="14398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zh-CN" altLang="en-US" sz="2400" dirty="0">
                <a:latin typeface="华文隶书" panose="02010800040101010101" pitchFamily="2" charset="-122"/>
                <a:ea typeface="华文隶书" panose="02010800040101010101" pitchFamily="2" charset="-122"/>
              </a:rPr>
              <a:t>剩余过程自己完成</a:t>
            </a:r>
            <a:endParaRPr lang="zh-CN" altLang="en-US" sz="2400" dirty="0">
              <a:latin typeface="华文隶书" panose="02010800040101010101" pitchFamily="2" charset="-122"/>
              <a:ea typeface="华文隶书"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500"/>
                                  </p:stCondLst>
                                  <p:childTnLst>
                                    <p:set>
                                      <p:cBhvr>
                                        <p:cTn id="6" dur="1" fill="hold">
                                          <p:stCondLst>
                                            <p:cond delay="0"/>
                                          </p:stCondLst>
                                        </p:cTn>
                                        <p:tgtEl>
                                          <p:spTgt spid="590932"/>
                                        </p:tgtEl>
                                        <p:attrNameLst>
                                          <p:attrName>style.visibility</p:attrName>
                                        </p:attrNameLst>
                                      </p:cBhvr>
                                      <p:to>
                                        <p:strVal val="visible"/>
                                      </p:to>
                                    </p:set>
                                    <p:animEffect transition="in" filter="strips(downRight)">
                                      <p:cBhvr>
                                        <p:cTn id="7" dur="750"/>
                                        <p:tgtEl>
                                          <p:spTgt spid="5909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0930"/>
                                        </p:tgtEl>
                                        <p:attrNameLst>
                                          <p:attrName>style.visibility</p:attrName>
                                        </p:attrNameLst>
                                      </p:cBhvr>
                                      <p:to>
                                        <p:strVal val="visible"/>
                                      </p:to>
                                    </p:set>
                                    <p:animEffect transition="in" filter="wipe(left)">
                                      <p:cBhvr>
                                        <p:cTn id="12" dur="500"/>
                                        <p:tgtEl>
                                          <p:spTgt spid="590930"/>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90929"/>
                                        </p:tgtEl>
                                        <p:attrNameLst>
                                          <p:attrName>style.visibility</p:attrName>
                                        </p:attrNameLst>
                                      </p:cBhvr>
                                      <p:to>
                                        <p:strVal val="visible"/>
                                      </p:to>
                                    </p:set>
                                    <p:animEffect transition="in" filter="wipe(left)">
                                      <p:cBhvr>
                                        <p:cTn id="16" dur="500"/>
                                        <p:tgtEl>
                                          <p:spTgt spid="5909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929" grpId="0" animBg="1"/>
      <p:bldP spid="590930"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FC4DA9D4-38D5-4D3D-9CD2-BBD6D8281411}"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599045" name="Text Box 5"/>
          <p:cNvSpPr txBox="1">
            <a:spLocks noChangeArrowheads="1"/>
          </p:cNvSpPr>
          <p:nvPr/>
        </p:nvSpPr>
        <p:spPr bwMode="auto">
          <a:xfrm>
            <a:off x="287338" y="1412875"/>
            <a:ext cx="8893175" cy="393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buNone/>
            </a:pPr>
            <a:r>
              <a:rPr lang="zh-CN" altLang="en-US" sz="2400" dirty="0">
                <a:latin typeface="Times New Roman" panose="02020603050405020304" pitchFamily="18" charset="0"/>
              </a:rPr>
              <a:t>      </a:t>
            </a:r>
            <a:r>
              <a:rPr lang="zh-CN" altLang="en-US" sz="2400" dirty="0">
                <a:latin typeface="华文细黑" panose="02010600040101010101" pitchFamily="2" charset="-122"/>
              </a:rPr>
              <a:t>递归子程序法，又称递归下降分析法。</a:t>
            </a:r>
            <a:endParaRPr lang="en-US" altLang="zh-CN" sz="2400" dirty="0">
              <a:latin typeface="华文细黑" panose="02010600040101010101" pitchFamily="2" charset="-122"/>
            </a:endParaRPr>
          </a:p>
          <a:p>
            <a:pPr eaLnBrk="1" hangingPunct="1">
              <a:buNone/>
            </a:pPr>
            <a:r>
              <a:rPr lang="zh-CN" altLang="en-US" sz="2400" dirty="0">
                <a:latin typeface="华文细黑" panose="02010600040101010101" pitchFamily="2" charset="-122"/>
              </a:rPr>
              <a:t>      非终极符的文法规则可看成是识别该非终极符的过程定义，针对文法的每一非终极符，根据相应产生式各候选式的结构，为其</a:t>
            </a:r>
            <a:endParaRPr lang="zh-CN" altLang="en-US" sz="2400" dirty="0">
              <a:latin typeface="华文细黑" panose="02010600040101010101" pitchFamily="2" charset="-122"/>
            </a:endParaRPr>
          </a:p>
          <a:p>
            <a:pPr algn="just" eaLnBrk="1" hangingPunct="1">
              <a:buNone/>
            </a:pPr>
            <a:r>
              <a:rPr lang="zh-CN" altLang="en-US" sz="2400" dirty="0">
                <a:latin typeface="华文细黑" panose="02010600040101010101" pitchFamily="2" charset="-122"/>
              </a:rPr>
              <a:t>编写一个递归函数，用来识别该非终极符所表示的语法范畴。</a:t>
            </a:r>
            <a:endParaRPr lang="zh-CN" altLang="en-US" sz="2400" dirty="0">
              <a:latin typeface="华文细黑" panose="02010600040101010101" pitchFamily="2" charset="-122"/>
            </a:endParaRPr>
          </a:p>
          <a:p>
            <a:pPr algn="just" eaLnBrk="1" hangingPunct="1">
              <a:buNone/>
            </a:pPr>
            <a:endParaRPr lang="zh-CN" altLang="en-US" sz="2400" dirty="0">
              <a:latin typeface="华文细黑" panose="02010600040101010101" pitchFamily="2" charset="-122"/>
            </a:endParaRPr>
          </a:p>
          <a:p>
            <a:pPr eaLnBrk="1" hangingPunct="1">
              <a:buNone/>
            </a:pPr>
            <a:r>
              <a:rPr lang="zh-CN" altLang="en-US" sz="2400" dirty="0">
                <a:latin typeface="华文细黑" panose="02010600040101010101" pitchFamily="2" charset="-122"/>
              </a:rPr>
              <a:t>    递归下降分析法是一种确定的自顶向下的语法分析方法，</a:t>
            </a:r>
            <a:endParaRPr lang="en-US" altLang="zh-CN" sz="2400" dirty="0">
              <a:latin typeface="华文细黑" panose="02010600040101010101" pitchFamily="2" charset="-122"/>
            </a:endParaRPr>
          </a:p>
          <a:p>
            <a:pPr eaLnBrk="1" hangingPunct="1">
              <a:buNone/>
            </a:pPr>
            <a:r>
              <a:rPr lang="zh-CN" altLang="en-US" sz="2400" dirty="0">
                <a:latin typeface="华文细黑" panose="02010600040101010101" pitchFamily="2" charset="-122"/>
              </a:rPr>
              <a:t>其分析过程是从文法开始符号出发，执行一组递归过程，不断</a:t>
            </a:r>
            <a:endParaRPr lang="zh-CN" altLang="en-US" sz="2400" dirty="0">
              <a:latin typeface="华文细黑" panose="02010600040101010101" pitchFamily="2" charset="-122"/>
            </a:endParaRPr>
          </a:p>
          <a:p>
            <a:pPr eaLnBrk="1" hangingPunct="1">
              <a:buNone/>
            </a:pPr>
            <a:r>
              <a:rPr lang="zh-CN" altLang="en-US" sz="2400" dirty="0">
                <a:latin typeface="华文细黑" panose="02010600040101010101" pitchFamily="2" charset="-122"/>
              </a:rPr>
              <a:t>向下推导，直到推出句子。 </a:t>
            </a:r>
            <a:endParaRPr lang="zh-CN" altLang="en-US" sz="2400" dirty="0">
              <a:latin typeface="华文细黑" panose="02010600040101010101" pitchFamily="2" charset="-122"/>
            </a:endParaRPr>
          </a:p>
          <a:p>
            <a:pPr eaLnBrk="1" hangingPunct="1">
              <a:buNone/>
            </a:pPr>
            <a:endParaRPr lang="zh-CN" altLang="en-US" sz="2400" dirty="0">
              <a:latin typeface="华文细黑" panose="02010600040101010101" pitchFamily="2" charset="-122"/>
            </a:endParaRPr>
          </a:p>
        </p:txBody>
      </p:sp>
      <p:sp>
        <p:nvSpPr>
          <p:cNvPr id="108548" name="Rectangle 7"/>
          <p:cNvSpPr>
            <a:spLocks noGrp="1" noChangeArrowheads="1"/>
          </p:cNvSpPr>
          <p:nvPr>
            <p:ph type="title"/>
          </p:nvPr>
        </p:nvSpPr>
        <p:spPr>
          <a:xfrm>
            <a:off x="323850" y="333375"/>
            <a:ext cx="7848600" cy="647700"/>
          </a:xfrm>
          <a:noFill/>
        </p:spPr>
        <p:txBody>
          <a:bodyPr/>
          <a:lstStyle/>
          <a:p>
            <a:pPr eaLnBrk="1" hangingPunct="1"/>
            <a:r>
              <a:rPr kumimoji="1" lang="en-US" altLang="zh-CN" b="1"/>
              <a:t>5.4  </a:t>
            </a:r>
            <a:r>
              <a:rPr kumimoji="1" lang="en-US" altLang="zh-CN" sz="3800" b="1"/>
              <a:t>  </a:t>
            </a:r>
            <a:r>
              <a:rPr kumimoji="1" lang="zh-CN" altLang="en-US" sz="3800" b="1"/>
              <a:t>递归子程序法</a:t>
            </a:r>
            <a:r>
              <a:rPr kumimoji="1" lang="zh-CN" altLang="en-US" sz="3800"/>
              <a:t> </a:t>
            </a:r>
            <a:endParaRPr kumimoji="1" lang="en-US" altLang="zh-CN" sz="3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904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904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9904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904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90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3DEA9762-0E56-4419-856F-CA4A43790D21}"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600068" name="Text Box 4"/>
          <p:cNvSpPr txBox="1">
            <a:spLocks noChangeArrowheads="1"/>
          </p:cNvSpPr>
          <p:nvPr/>
        </p:nvSpPr>
        <p:spPr bwMode="auto">
          <a:xfrm>
            <a:off x="288925" y="1136650"/>
            <a:ext cx="856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2"/>
                </a:solidFill>
                <a:latin typeface="楷体_GB2312" pitchFamily="49" charset="-122"/>
                <a:ea typeface="楷体_GB2312" pitchFamily="49" charset="-122"/>
              </a:defRPr>
            </a:lvl1pPr>
            <a:lvl2pPr marL="742950" indent="-285750">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algn="just" eaLnBrk="1" hangingPunct="1">
              <a:spcBef>
                <a:spcPct val="20000"/>
              </a:spcBef>
              <a:buClr>
                <a:schemeClr val="accent1"/>
              </a:buClr>
              <a:buSzPct val="65000"/>
            </a:pPr>
            <a:r>
              <a:rPr lang="zh-CN" altLang="en-US" sz="2400" dirty="0">
                <a:solidFill>
                  <a:srgbClr val="3333CC"/>
                </a:solidFill>
                <a:latin typeface="Times New Roman" panose="02020603050405020304" pitchFamily="18" charset="0"/>
                <a:ea typeface="华文细黑" panose="02010600040101010101" pitchFamily="2" charset="-122"/>
                <a:cs typeface="Times New Roman" panose="02020603050405020304" pitchFamily="18" charset="0"/>
              </a:rPr>
              <a:t>为了构造递归子程序，有如下的约定和要注意的问题：</a:t>
            </a:r>
            <a:endParaRPr lang="zh-CN" altLang="en-US" sz="2400" dirty="0">
              <a:solidFill>
                <a:srgbClr val="3333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00069" name="Text Box 5"/>
          <p:cNvSpPr txBox="1">
            <a:spLocks noChangeArrowheads="1"/>
          </p:cNvSpPr>
          <p:nvPr/>
        </p:nvSpPr>
        <p:spPr bwMode="auto">
          <a:xfrm>
            <a:off x="228600" y="16764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2"/>
                </a:solidFill>
                <a:latin typeface="楷体_GB2312" pitchFamily="49" charset="-122"/>
                <a:ea typeface="楷体_GB2312" pitchFamily="49" charset="-122"/>
              </a:defRPr>
            </a:lvl1pPr>
            <a:lvl2pPr marL="742950" indent="-285750">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eaLnBrk="1" hangingPunct="1">
              <a:spcBef>
                <a:spcPct val="50000"/>
              </a:spcBef>
              <a:buClr>
                <a:schemeClr val="accent1"/>
              </a:buClr>
              <a:buSzPct val="65000"/>
            </a:pP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(1)</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文法必须是</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LL(1)</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文法。 </a:t>
            </a:r>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00070" name="Text Box 6"/>
          <p:cNvSpPr txBox="1">
            <a:spLocks noChangeArrowheads="1"/>
          </p:cNvSpPr>
          <p:nvPr/>
        </p:nvSpPr>
        <p:spPr bwMode="auto">
          <a:xfrm>
            <a:off x="228600" y="2128838"/>
            <a:ext cx="8629650"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2"/>
                </a:solidFill>
                <a:latin typeface="楷体_GB2312" pitchFamily="49" charset="-122"/>
                <a:ea typeface="楷体_GB2312" pitchFamily="49" charset="-122"/>
              </a:defRPr>
            </a:lvl1pPr>
            <a:lvl2pPr marL="742950" indent="-285750">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eaLnBrk="1" hangingPunct="1">
              <a:spcBef>
                <a:spcPts val="1200"/>
              </a:spcBef>
              <a:buClr>
                <a:schemeClr val="accent1"/>
              </a:buClr>
              <a:buSzPct val="65000"/>
            </a:pP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(2)</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待匹配符号串是要被分析的源程序，是用助记符或整数码表示的单词类别串。</a:t>
            </a:r>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spcBef>
                <a:spcPts val="1200"/>
              </a:spcBef>
              <a:buClr>
                <a:schemeClr val="accent1"/>
              </a:buClr>
              <a:buSzPct val="65000"/>
            </a:pP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例如待匹配符号串“ </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ID:=ID+NUM# ”,</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按从左向右扫描输入串的顺序，开始的时候，当前匹配指针指向的输入符号是“</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ID”</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00071" name="Text Box 7"/>
          <p:cNvSpPr txBox="1">
            <a:spLocks noChangeArrowheads="1"/>
          </p:cNvSpPr>
          <p:nvPr/>
        </p:nvSpPr>
        <p:spPr bwMode="auto">
          <a:xfrm>
            <a:off x="228600" y="4149725"/>
            <a:ext cx="8763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2"/>
                </a:solidFill>
                <a:latin typeface="楷体_GB2312" pitchFamily="49" charset="-122"/>
                <a:ea typeface="楷体_GB2312" pitchFamily="49" charset="-122"/>
              </a:defRPr>
            </a:lvl1pPr>
            <a:lvl2pPr marL="742950" indent="-285750">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eaLnBrk="1" hangingPunct="1">
              <a:spcBef>
                <a:spcPct val="50000"/>
              </a:spcBef>
              <a:buClr>
                <a:schemeClr val="accent1"/>
              </a:buClr>
              <a:buSzPct val="65000"/>
            </a:pP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(3)</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设辅助函数</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getsym()</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的作用是读取当前指针指向的待匹配符，并使待匹配指针向前移，指向下一个待匹配符。变量</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sym</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用来存储当前匹配指针指向的输入符号。 </a:t>
            </a:r>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00072" name="Text Box 8"/>
          <p:cNvSpPr txBox="1">
            <a:spLocks noChangeArrowheads="1"/>
          </p:cNvSpPr>
          <p:nvPr/>
        </p:nvSpPr>
        <p:spPr bwMode="auto">
          <a:xfrm>
            <a:off x="180528" y="5373688"/>
            <a:ext cx="9144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2"/>
                </a:solidFill>
                <a:latin typeface="楷体_GB2312" pitchFamily="49" charset="-122"/>
                <a:ea typeface="楷体_GB2312" pitchFamily="49" charset="-122"/>
              </a:defRPr>
            </a:lvl1pPr>
            <a:lvl2pPr marL="742950" indent="-285750">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eaLnBrk="1" hangingPunct="1">
              <a:spcBef>
                <a:spcPct val="50000"/>
              </a:spcBef>
              <a:buClr>
                <a:schemeClr val="accent1"/>
              </a:buClr>
              <a:buSzPct val="65000"/>
            </a:pP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(4)</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进入子程序时已经取到了当前的输入符号；从子程序返回时，也已经取到了下一次准备匹配的输入符号。 </a:t>
            </a:r>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9576" name="Rectangle 11"/>
          <p:cNvSpPr>
            <a:spLocks noGrp="1" noChangeArrowheads="1"/>
          </p:cNvSpPr>
          <p:nvPr>
            <p:ph type="title"/>
          </p:nvPr>
        </p:nvSpPr>
        <p:spPr>
          <a:xfrm>
            <a:off x="684213" y="333375"/>
            <a:ext cx="7848600" cy="647700"/>
          </a:xfrm>
          <a:noFill/>
        </p:spPr>
        <p:txBody>
          <a:bodyPr/>
          <a:lstStyle/>
          <a:p>
            <a:pPr eaLnBrk="1" hangingPunct="1"/>
            <a:r>
              <a:rPr kumimoji="1" lang="en-US" altLang="zh-CN" b="1">
                <a:latin typeface="Times New Roman" panose="02020603050405020304" pitchFamily="18" charset="0"/>
                <a:cs typeface="Times New Roman" panose="02020603050405020304" pitchFamily="18" charset="0"/>
              </a:rPr>
              <a:t>5.4    </a:t>
            </a:r>
            <a:r>
              <a:rPr kumimoji="1" lang="zh-CN" altLang="en-US" b="1">
                <a:latin typeface="Times New Roman" panose="02020603050405020304" pitchFamily="18" charset="0"/>
                <a:cs typeface="Times New Roman" panose="02020603050405020304" pitchFamily="18" charset="0"/>
              </a:rPr>
              <a:t>递归子程序法</a:t>
            </a:r>
            <a:r>
              <a:rPr kumimoji="1" lang="zh-CN" altLang="en-US">
                <a:latin typeface="Times New Roman" panose="02020603050405020304" pitchFamily="18" charset="0"/>
                <a:cs typeface="Times New Roman" panose="02020603050405020304" pitchFamily="18" charset="0"/>
              </a:rPr>
              <a:t> </a:t>
            </a:r>
            <a:endParaRPr kumimoji="1"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0068"/>
                                        </p:tgtEl>
                                        <p:attrNameLst>
                                          <p:attrName>style.visibility</p:attrName>
                                        </p:attrNameLst>
                                      </p:cBhvr>
                                      <p:to>
                                        <p:strVal val="visible"/>
                                      </p:to>
                                    </p:set>
                                    <p:animEffect transition="in" filter="fade">
                                      <p:cBhvr>
                                        <p:cTn id="7" dur="500"/>
                                        <p:tgtEl>
                                          <p:spTgt spid="6000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00069"/>
                                        </p:tgtEl>
                                        <p:attrNameLst>
                                          <p:attrName>style.visibility</p:attrName>
                                        </p:attrNameLst>
                                      </p:cBhvr>
                                      <p:to>
                                        <p:strVal val="visible"/>
                                      </p:to>
                                    </p:set>
                                    <p:animEffect transition="in" filter="fade">
                                      <p:cBhvr>
                                        <p:cTn id="12" dur="500"/>
                                        <p:tgtEl>
                                          <p:spTgt spid="6000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0070"/>
                                        </p:tgtEl>
                                        <p:attrNameLst>
                                          <p:attrName>style.visibility</p:attrName>
                                        </p:attrNameLst>
                                      </p:cBhvr>
                                      <p:to>
                                        <p:strVal val="visible"/>
                                      </p:to>
                                    </p:set>
                                    <p:animEffect transition="in" filter="fade">
                                      <p:cBhvr>
                                        <p:cTn id="17" dur="500"/>
                                        <p:tgtEl>
                                          <p:spTgt spid="6000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00071"/>
                                        </p:tgtEl>
                                        <p:attrNameLst>
                                          <p:attrName>style.visibility</p:attrName>
                                        </p:attrNameLst>
                                      </p:cBhvr>
                                      <p:to>
                                        <p:strVal val="visible"/>
                                      </p:to>
                                    </p:set>
                                    <p:animEffect transition="in" filter="fade">
                                      <p:cBhvr>
                                        <p:cTn id="22" dur="500"/>
                                        <p:tgtEl>
                                          <p:spTgt spid="60007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00072"/>
                                        </p:tgtEl>
                                        <p:attrNameLst>
                                          <p:attrName>style.visibility</p:attrName>
                                        </p:attrNameLst>
                                      </p:cBhvr>
                                      <p:to>
                                        <p:strVal val="visible"/>
                                      </p:to>
                                    </p:set>
                                    <p:animEffect transition="in" filter="fade">
                                      <p:cBhvr>
                                        <p:cTn id="27" dur="500"/>
                                        <p:tgtEl>
                                          <p:spTgt spid="600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8" grpId="0" autoUpdateAnimBg="0"/>
      <p:bldP spid="600069" grpId="0" autoUpdateAnimBg="0"/>
      <p:bldP spid="600070" grpId="0" autoUpdateAnimBg="0"/>
      <p:bldP spid="600071" grpId="0" autoUpdateAnimBg="0"/>
      <p:bldP spid="600072"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23AC2DC7-2E82-49EC-AE97-D2841779A575}" type="slidenum">
              <a:rPr lang="zh-CN" altLang="en-US" sz="1200" smtClean="0">
                <a:latin typeface="Garamond" panose="02020404030301010803" pitchFamily="18" charset="0"/>
              </a:rPr>
            </a:fld>
            <a:endParaRPr lang="en-US" altLang="zh-CN" sz="1200" dirty="0">
              <a:latin typeface="Garamond" panose="02020404030301010803" pitchFamily="18" charset="0"/>
            </a:endParaRPr>
          </a:p>
        </p:txBody>
      </p:sp>
      <p:sp>
        <p:nvSpPr>
          <p:cNvPr id="601093" name="Text Box 5"/>
          <p:cNvSpPr txBox="1">
            <a:spLocks noChangeArrowheads="1"/>
          </p:cNvSpPr>
          <p:nvPr/>
        </p:nvSpPr>
        <p:spPr bwMode="auto">
          <a:xfrm>
            <a:off x="228600" y="1873250"/>
            <a:ext cx="86106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2"/>
                </a:solidFill>
                <a:latin typeface="楷体_GB2312" pitchFamily="49" charset="-122"/>
                <a:ea typeface="楷体_GB2312" pitchFamily="49" charset="-122"/>
              </a:defRPr>
            </a:lvl1pPr>
            <a:lvl2pPr marL="742950" indent="-285750">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eaLnBrk="1" hangingPunct="1">
              <a:spcBef>
                <a:spcPct val="50000"/>
              </a:spcBef>
              <a:buClr>
                <a:schemeClr val="accent1"/>
              </a:buClr>
              <a:buSzPct val="65000"/>
            </a:pPr>
            <a:r>
              <a:rPr lang="en-US" altLang="zh-CN" sz="2400" dirty="0">
                <a:solidFill>
                  <a:schemeClr val="tx1"/>
                </a:solidFill>
                <a:latin typeface="华文细黑" panose="02010600040101010101" pitchFamily="2" charset="-122"/>
                <a:ea typeface="华文细黑" panose="02010600040101010101" pitchFamily="2" charset="-122"/>
              </a:rPr>
              <a:t>(5)</a:t>
            </a:r>
            <a:r>
              <a:rPr lang="zh-CN" altLang="en-US" sz="2400" dirty="0">
                <a:solidFill>
                  <a:schemeClr val="tx1"/>
                </a:solidFill>
                <a:latin typeface="华文细黑" panose="02010600040101010101" pitchFamily="2" charset="-122"/>
                <a:ea typeface="华文细黑" panose="02010600040101010101" pitchFamily="2" charset="-122"/>
              </a:rPr>
              <a:t>如果遇到非终极符，则直接调用该非终极符对应的子程序。如果非终极符</a:t>
            </a:r>
            <a:r>
              <a:rPr lang="en-US" altLang="zh-CN" sz="2400" dirty="0">
                <a:solidFill>
                  <a:schemeClr val="tx1"/>
                </a:solidFill>
                <a:latin typeface="华文细黑" panose="02010600040101010101" pitchFamily="2" charset="-122"/>
                <a:ea typeface="华文细黑" panose="02010600040101010101" pitchFamily="2" charset="-122"/>
              </a:rPr>
              <a:t>A</a:t>
            </a:r>
            <a:r>
              <a:rPr lang="zh-CN" altLang="en-US" sz="2400" dirty="0">
                <a:solidFill>
                  <a:schemeClr val="tx1"/>
                </a:solidFill>
                <a:latin typeface="华文细黑" panose="02010600040101010101" pitchFamily="2" charset="-122"/>
                <a:ea typeface="华文细黑" panose="02010600040101010101" pitchFamily="2" charset="-122"/>
              </a:rPr>
              <a:t>的右部</a:t>
            </a:r>
            <a:r>
              <a:rPr lang="zh-CN" altLang="en-US" sz="2400" dirty="0">
                <a:solidFill>
                  <a:srgbClr val="003399"/>
                </a:solidFill>
                <a:latin typeface="华文细黑" panose="02010600040101010101" pitchFamily="2" charset="-122"/>
                <a:ea typeface="华文细黑" panose="02010600040101010101" pitchFamily="2" charset="-122"/>
              </a:rPr>
              <a:t>只有一个候选式</a:t>
            </a:r>
            <a:r>
              <a:rPr lang="zh-CN" altLang="en-US" sz="2400" dirty="0">
                <a:solidFill>
                  <a:schemeClr val="tx1"/>
                </a:solidFill>
                <a:latin typeface="华文细黑" panose="02010600040101010101" pitchFamily="2" charset="-122"/>
                <a:ea typeface="华文细黑" panose="02010600040101010101" pitchFamily="2" charset="-122"/>
              </a:rPr>
              <a:t>，则按从左向右的顺序依次构造</a:t>
            </a:r>
            <a:r>
              <a:rPr lang="en-US" altLang="zh-CN" sz="2400" dirty="0">
                <a:solidFill>
                  <a:schemeClr val="tx1"/>
                </a:solidFill>
                <a:latin typeface="华文细黑" panose="02010600040101010101" pitchFamily="2" charset="-122"/>
                <a:ea typeface="华文细黑" panose="02010600040101010101" pitchFamily="2" charset="-122"/>
              </a:rPr>
              <a:t>A</a:t>
            </a:r>
            <a:r>
              <a:rPr lang="zh-CN" altLang="en-US" sz="2400" dirty="0">
                <a:solidFill>
                  <a:schemeClr val="tx1"/>
                </a:solidFill>
                <a:latin typeface="华文细黑" panose="02010600040101010101" pitchFamily="2" charset="-122"/>
                <a:ea typeface="华文细黑" panose="02010600040101010101" pitchFamily="2" charset="-122"/>
              </a:rPr>
              <a:t>的识别过程。</a:t>
            </a:r>
            <a:endParaRPr lang="zh-CN" altLang="en-US" sz="2400" dirty="0">
              <a:solidFill>
                <a:schemeClr val="tx1"/>
              </a:solidFill>
              <a:latin typeface="华文细黑" panose="02010600040101010101" pitchFamily="2" charset="-122"/>
              <a:ea typeface="华文细黑" panose="02010600040101010101" pitchFamily="2" charset="-122"/>
            </a:endParaRPr>
          </a:p>
          <a:p>
            <a:pPr eaLnBrk="1" hangingPunct="1">
              <a:spcBef>
                <a:spcPct val="50000"/>
              </a:spcBef>
              <a:buClr>
                <a:schemeClr val="accent1"/>
              </a:buClr>
              <a:buSzPct val="65000"/>
            </a:pPr>
            <a:r>
              <a:rPr lang="zh-CN" altLang="en-US" sz="2400" dirty="0">
                <a:solidFill>
                  <a:schemeClr val="tx1"/>
                </a:solidFill>
                <a:latin typeface="华文细黑" panose="02010600040101010101" pitchFamily="2" charset="-122"/>
                <a:ea typeface="华文细黑" panose="02010600040101010101" pitchFamily="2" charset="-122"/>
              </a:rPr>
              <a:t>如果遇到终极符，判断是否与输入的符号匹配。若匹配，则读取下一个待匹配符号；如果匹配失败，则意味着有语法错误。  </a:t>
            </a:r>
            <a:endParaRPr lang="zh-CN" altLang="en-US" sz="2400" dirty="0">
              <a:solidFill>
                <a:schemeClr val="tx1"/>
              </a:solidFill>
              <a:latin typeface="华文细黑" panose="02010600040101010101" pitchFamily="2" charset="-122"/>
              <a:ea typeface="华文细黑" panose="02010600040101010101" pitchFamily="2" charset="-122"/>
            </a:endParaRPr>
          </a:p>
        </p:txBody>
      </p:sp>
      <p:sp>
        <p:nvSpPr>
          <p:cNvPr id="601094" name="Text Box 6"/>
          <p:cNvSpPr txBox="1">
            <a:spLocks noChangeArrowheads="1"/>
          </p:cNvSpPr>
          <p:nvPr/>
        </p:nvSpPr>
        <p:spPr bwMode="auto">
          <a:xfrm>
            <a:off x="228600" y="4581128"/>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2"/>
                </a:solidFill>
                <a:latin typeface="楷体_GB2312" pitchFamily="49" charset="-122"/>
                <a:ea typeface="楷体_GB2312" pitchFamily="49" charset="-122"/>
              </a:defRPr>
            </a:lvl1pPr>
            <a:lvl2pPr marL="742950" indent="-285750">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eaLnBrk="1" hangingPunct="1">
              <a:spcBef>
                <a:spcPct val="50000"/>
              </a:spcBef>
              <a:buClr>
                <a:schemeClr val="accent1"/>
              </a:buClr>
              <a:buSzPct val="65000"/>
            </a:pPr>
            <a:r>
              <a:rPr lang="en-US" altLang="zh-CN" sz="2400" dirty="0">
                <a:solidFill>
                  <a:schemeClr val="tx1"/>
                </a:solidFill>
                <a:latin typeface="华文细黑" panose="02010600040101010101" pitchFamily="2" charset="-122"/>
                <a:ea typeface="华文细黑" panose="02010600040101010101" pitchFamily="2" charset="-122"/>
              </a:rPr>
              <a:t>(6)</a:t>
            </a:r>
            <a:r>
              <a:rPr lang="zh-CN" altLang="en-US" sz="2400" dirty="0">
                <a:solidFill>
                  <a:schemeClr val="tx1"/>
                </a:solidFill>
                <a:latin typeface="华文细黑" panose="02010600040101010101" pitchFamily="2" charset="-122"/>
                <a:ea typeface="华文细黑" panose="02010600040101010101" pitchFamily="2" charset="-122"/>
              </a:rPr>
              <a:t>如果非终极符</a:t>
            </a:r>
            <a:r>
              <a:rPr lang="en-US" altLang="zh-CN" sz="2400" dirty="0">
                <a:solidFill>
                  <a:schemeClr val="tx1"/>
                </a:solidFill>
                <a:latin typeface="华文细黑" panose="02010600040101010101" pitchFamily="2" charset="-122"/>
                <a:ea typeface="华文细黑" panose="02010600040101010101" pitchFamily="2" charset="-122"/>
              </a:rPr>
              <a:t>A</a:t>
            </a:r>
            <a:r>
              <a:rPr lang="zh-CN" altLang="en-US" sz="2400" dirty="0">
                <a:solidFill>
                  <a:schemeClr val="tx1"/>
                </a:solidFill>
                <a:latin typeface="华文细黑" panose="02010600040101010101" pitchFamily="2" charset="-122"/>
                <a:ea typeface="华文细黑" panose="02010600040101010101" pitchFamily="2" charset="-122"/>
              </a:rPr>
              <a:t>的右部</a:t>
            </a:r>
            <a:r>
              <a:rPr lang="zh-CN" altLang="en-US" sz="2400" dirty="0">
                <a:solidFill>
                  <a:srgbClr val="003399"/>
                </a:solidFill>
                <a:latin typeface="华文细黑" panose="02010600040101010101" pitchFamily="2" charset="-122"/>
                <a:ea typeface="华文细黑" panose="02010600040101010101" pitchFamily="2" charset="-122"/>
              </a:rPr>
              <a:t>有多个候选式</a:t>
            </a:r>
            <a:r>
              <a:rPr lang="zh-CN" altLang="en-US" sz="2400" dirty="0">
                <a:solidFill>
                  <a:schemeClr val="tx1"/>
                </a:solidFill>
                <a:latin typeface="华文细黑" panose="02010600040101010101" pitchFamily="2" charset="-122"/>
                <a:ea typeface="华文细黑" panose="02010600040101010101" pitchFamily="2" charset="-122"/>
              </a:rPr>
              <a:t>，则根据每个候选式的</a:t>
            </a:r>
            <a:endParaRPr lang="en-US" altLang="zh-CN" sz="2400" dirty="0">
              <a:solidFill>
                <a:schemeClr val="tx1"/>
              </a:solidFill>
              <a:latin typeface="华文细黑" panose="02010600040101010101" pitchFamily="2" charset="-122"/>
              <a:ea typeface="华文细黑" panose="02010600040101010101" pitchFamily="2" charset="-122"/>
            </a:endParaRPr>
          </a:p>
          <a:p>
            <a:pPr eaLnBrk="1" hangingPunct="1">
              <a:spcBef>
                <a:spcPts val="0"/>
              </a:spcBef>
              <a:buClr>
                <a:schemeClr val="accent1"/>
              </a:buClr>
              <a:buSzPct val="65000"/>
            </a:pPr>
            <a:r>
              <a:rPr lang="zh-CN" altLang="en-US" sz="2400" dirty="0">
                <a:solidFill>
                  <a:schemeClr val="tx1"/>
                </a:solidFill>
                <a:latin typeface="华文细黑" panose="02010600040101010101" pitchFamily="2" charset="-122"/>
                <a:ea typeface="华文细黑" panose="02010600040101010101" pitchFamily="2" charset="-122"/>
              </a:rPr>
              <a:t>第一个符号确定识别非终极符</a:t>
            </a:r>
            <a:r>
              <a:rPr lang="en-US" altLang="zh-CN" sz="2400" dirty="0">
                <a:solidFill>
                  <a:schemeClr val="tx1"/>
                </a:solidFill>
                <a:latin typeface="华文细黑" panose="02010600040101010101" pitchFamily="2" charset="-122"/>
                <a:ea typeface="华文细黑" panose="02010600040101010101" pitchFamily="2" charset="-122"/>
              </a:rPr>
              <a:t>A</a:t>
            </a:r>
            <a:r>
              <a:rPr lang="zh-CN" altLang="en-US" sz="2400" dirty="0">
                <a:solidFill>
                  <a:schemeClr val="tx1"/>
                </a:solidFill>
                <a:latin typeface="华文细黑" panose="02010600040101010101" pitchFamily="2" charset="-122"/>
                <a:ea typeface="华文细黑" panose="02010600040101010101" pitchFamily="2" charset="-122"/>
              </a:rPr>
              <a:t>的流程控制转向。</a:t>
            </a:r>
            <a:endParaRPr lang="zh-CN" altLang="en-US" sz="2400" dirty="0">
              <a:solidFill>
                <a:schemeClr val="tx1"/>
              </a:solidFill>
              <a:latin typeface="华文细黑" panose="02010600040101010101" pitchFamily="2" charset="-122"/>
              <a:ea typeface="华文细黑" panose="02010600040101010101" pitchFamily="2" charset="-122"/>
            </a:endParaRPr>
          </a:p>
        </p:txBody>
      </p:sp>
      <p:sp>
        <p:nvSpPr>
          <p:cNvPr id="9" name="Text Box 4"/>
          <p:cNvSpPr txBox="1">
            <a:spLocks noChangeArrowheads="1"/>
          </p:cNvSpPr>
          <p:nvPr/>
        </p:nvSpPr>
        <p:spPr bwMode="auto">
          <a:xfrm>
            <a:off x="288925" y="1136650"/>
            <a:ext cx="856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2"/>
                </a:solidFill>
                <a:latin typeface="楷体_GB2312" pitchFamily="49" charset="-122"/>
                <a:ea typeface="楷体_GB2312" pitchFamily="49" charset="-122"/>
              </a:defRPr>
            </a:lvl1pPr>
            <a:lvl2pPr marL="742950" indent="-285750">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algn="just" eaLnBrk="1" hangingPunct="1">
              <a:spcBef>
                <a:spcPct val="20000"/>
              </a:spcBef>
              <a:buClr>
                <a:schemeClr val="accent1"/>
              </a:buClr>
              <a:buSzPct val="65000"/>
            </a:pPr>
            <a:r>
              <a:rPr lang="zh-CN" altLang="en-US" sz="2400" dirty="0">
                <a:solidFill>
                  <a:srgbClr val="3333CC"/>
                </a:solidFill>
                <a:latin typeface="Times New Roman" panose="02020603050405020304" pitchFamily="18" charset="0"/>
                <a:ea typeface="华文细黑" panose="02010600040101010101" pitchFamily="2" charset="-122"/>
                <a:cs typeface="Times New Roman" panose="02020603050405020304" pitchFamily="18" charset="0"/>
              </a:rPr>
              <a:t>为了构造递归子程序，有如下的约定和要注意的问题：</a:t>
            </a:r>
            <a:endParaRPr lang="zh-CN" altLang="en-US" sz="2400" dirty="0">
              <a:solidFill>
                <a:srgbClr val="3333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Rectangle 11"/>
          <p:cNvSpPr>
            <a:spLocks noGrp="1" noChangeArrowheads="1"/>
          </p:cNvSpPr>
          <p:nvPr>
            <p:ph type="title"/>
          </p:nvPr>
        </p:nvSpPr>
        <p:spPr>
          <a:xfrm>
            <a:off x="684213" y="333375"/>
            <a:ext cx="7848600" cy="647700"/>
          </a:xfrm>
          <a:noFill/>
        </p:spPr>
        <p:txBody>
          <a:bodyPr/>
          <a:lstStyle/>
          <a:p>
            <a:pPr eaLnBrk="1" hangingPunct="1"/>
            <a:r>
              <a:rPr kumimoji="1" lang="en-US" altLang="zh-CN" b="1" dirty="0">
                <a:latin typeface="Times New Roman" panose="02020603050405020304" pitchFamily="18" charset="0"/>
                <a:cs typeface="Times New Roman" panose="02020603050405020304" pitchFamily="18" charset="0"/>
              </a:rPr>
              <a:t>5.4    </a:t>
            </a:r>
            <a:r>
              <a:rPr kumimoji="1" lang="zh-CN" altLang="en-US" b="1" dirty="0">
                <a:latin typeface="Times New Roman" panose="02020603050405020304" pitchFamily="18" charset="0"/>
                <a:cs typeface="Times New Roman" panose="02020603050405020304" pitchFamily="18" charset="0"/>
              </a:rPr>
              <a:t>递归子程序法</a:t>
            </a:r>
            <a:r>
              <a:rPr kumimoji="1" lang="zh-CN" altLang="en-US" dirty="0">
                <a:latin typeface="Times New Roman" panose="02020603050405020304" pitchFamily="18" charset="0"/>
                <a:cs typeface="Times New Roman" panose="02020603050405020304" pitchFamily="18" charset="0"/>
              </a:rPr>
              <a:t> </a:t>
            </a:r>
            <a:endParaRPr kumimoji="1"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1093"/>
                                        </p:tgtEl>
                                        <p:attrNameLst>
                                          <p:attrName>style.visibility</p:attrName>
                                        </p:attrNameLst>
                                      </p:cBhvr>
                                      <p:to>
                                        <p:strVal val="visible"/>
                                      </p:to>
                                    </p:set>
                                    <p:animEffect transition="in" filter="fade">
                                      <p:cBhvr>
                                        <p:cTn id="7" dur="500"/>
                                        <p:tgtEl>
                                          <p:spTgt spid="6010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01094"/>
                                        </p:tgtEl>
                                        <p:attrNameLst>
                                          <p:attrName>style.visibility</p:attrName>
                                        </p:attrNameLst>
                                      </p:cBhvr>
                                      <p:to>
                                        <p:strVal val="visible"/>
                                      </p:to>
                                    </p:set>
                                    <p:animEffect transition="in" filter="fade">
                                      <p:cBhvr>
                                        <p:cTn id="12" dur="500"/>
                                        <p:tgtEl>
                                          <p:spTgt spid="601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093" grpId="0" autoUpdateAnimBg="0"/>
      <p:bldP spid="601094"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5C955A18-44A0-43C8-AAB8-A7DD7BC04C07}"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602114" name="Text Box 2"/>
          <p:cNvSpPr txBox="1">
            <a:spLocks noChangeArrowheads="1"/>
          </p:cNvSpPr>
          <p:nvPr/>
        </p:nvSpPr>
        <p:spPr bwMode="auto">
          <a:xfrm>
            <a:off x="0" y="1214438"/>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000" b="1">
                <a:solidFill>
                  <a:schemeClr val="tx2"/>
                </a:solidFill>
                <a:latin typeface="楷体_GB2312" pitchFamily="49" charset="-122"/>
                <a:ea typeface="楷体_GB2312" pitchFamily="49" charset="-122"/>
              </a:defRPr>
            </a:lvl1pPr>
            <a:lvl2pPr marL="742950" indent="-285750">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eaLnBrk="1" hangingPunct="1">
              <a:spcBef>
                <a:spcPct val="50000"/>
              </a:spcBef>
              <a:buClr>
                <a:schemeClr val="accent1"/>
              </a:buClr>
              <a:buSzPct val="65000"/>
              <a:buFont typeface="Wingdings" panose="05000000000000000000" pitchFamily="2" charset="2"/>
              <a:buChar char="n"/>
            </a:pP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例：文法</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Z→(U)| </a:t>
            </a:r>
            <a:r>
              <a:rPr lang="en-US" altLang="zh-CN" sz="24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aUb</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U → </a:t>
            </a:r>
            <a:r>
              <a:rPr lang="en-US" altLang="zh-CN" sz="24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dZ|e</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，为其构造递归下降分析子程序。并对输入串</a:t>
            </a:r>
            <a:r>
              <a:rPr lang="en-US" altLang="zh-CN" sz="24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aeb</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进行语法分析 。</a:t>
            </a:r>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02117" name="Text Box 5"/>
          <p:cNvSpPr txBox="1">
            <a:spLocks noChangeArrowheads="1"/>
          </p:cNvSpPr>
          <p:nvPr/>
        </p:nvSpPr>
        <p:spPr bwMode="auto">
          <a:xfrm>
            <a:off x="0" y="2278063"/>
            <a:ext cx="89916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2"/>
                </a:solidFill>
                <a:latin typeface="楷体_GB2312" pitchFamily="49" charset="-122"/>
                <a:ea typeface="楷体_GB2312" pitchFamily="49" charset="-122"/>
              </a:defRPr>
            </a:lvl1pPr>
            <a:lvl2pPr marL="742950" indent="-285750">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eaLnBrk="1" hangingPunct="1">
              <a:spcBef>
                <a:spcPct val="50000"/>
              </a:spcBef>
              <a:buClr>
                <a:schemeClr val="accent1"/>
              </a:buClr>
              <a:buSzPct val="65000"/>
            </a:pP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解：</a:t>
            </a:r>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spcBef>
                <a:spcPct val="50000"/>
              </a:spcBef>
              <a:buClr>
                <a:schemeClr val="accent1"/>
              </a:buClr>
              <a:buSzPct val="65000"/>
            </a:pP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文法中有两个非终结符号</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Z</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和</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U</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，需要分别编两个函数来完成</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Z</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和</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U</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规则的识别。</a:t>
            </a:r>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spcBef>
                <a:spcPct val="50000"/>
              </a:spcBef>
              <a:buClr>
                <a:schemeClr val="accent1"/>
              </a:buClr>
              <a:buSzPct val="65000"/>
            </a:pP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对于规则</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Z→(U)|</a:t>
            </a:r>
            <a:r>
              <a:rPr lang="en-US" altLang="zh-CN" sz="24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aUb</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，右部有两个候选式，因此，</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U</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的识别过程有两个分支，分别根据符号</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和 </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 </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来判别。</a:t>
            </a:r>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spcBef>
                <a:spcPct val="50000"/>
              </a:spcBef>
              <a:buClr>
                <a:schemeClr val="accent1"/>
              </a:buClr>
              <a:buSzPct val="65000"/>
            </a:pP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同理对规则</a:t>
            </a:r>
            <a:r>
              <a:rPr lang="en-US" altLang="zh-CN" sz="2400" dirty="0" err="1">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U→dZ|e</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 </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设计的过程也分为两个分支。见图</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(a)</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和</a:t>
            </a:r>
            <a:r>
              <a:rPr lang="en-US" altLang="zh-CN"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(b)</a:t>
            </a:r>
            <a:r>
              <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rPr>
              <a:t>所示。</a:t>
            </a:r>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a:p>
            <a:pPr eaLnBrk="1" hangingPunct="1">
              <a:spcBef>
                <a:spcPct val="50000"/>
              </a:spcBef>
              <a:buClr>
                <a:schemeClr val="accent1"/>
              </a:buClr>
              <a:buSzPct val="65000"/>
            </a:pPr>
            <a:endParaRPr lang="zh-CN" altLang="en-US" sz="2400" dirty="0">
              <a:solidFill>
                <a:schemeClr val="tx1"/>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Rectangle 11"/>
          <p:cNvSpPr>
            <a:spLocks noGrp="1" noChangeArrowheads="1"/>
          </p:cNvSpPr>
          <p:nvPr>
            <p:ph type="title"/>
          </p:nvPr>
        </p:nvSpPr>
        <p:spPr>
          <a:xfrm>
            <a:off x="684213" y="333375"/>
            <a:ext cx="7848600" cy="647700"/>
          </a:xfrm>
          <a:noFill/>
        </p:spPr>
        <p:txBody>
          <a:bodyPr/>
          <a:lstStyle/>
          <a:p>
            <a:pPr eaLnBrk="1" hangingPunct="1"/>
            <a:r>
              <a:rPr kumimoji="1" lang="en-US" altLang="zh-CN" b="1" dirty="0">
                <a:latin typeface="Times New Roman" panose="02020603050405020304" pitchFamily="18" charset="0"/>
                <a:cs typeface="Times New Roman" panose="02020603050405020304" pitchFamily="18" charset="0"/>
              </a:rPr>
              <a:t>5.4    </a:t>
            </a:r>
            <a:r>
              <a:rPr kumimoji="1" lang="zh-CN" altLang="en-US" b="1" dirty="0">
                <a:latin typeface="Times New Roman" panose="02020603050405020304" pitchFamily="18" charset="0"/>
                <a:cs typeface="Times New Roman" panose="02020603050405020304" pitchFamily="18" charset="0"/>
              </a:rPr>
              <a:t>递归子程序法</a:t>
            </a:r>
            <a:r>
              <a:rPr kumimoji="1" lang="zh-CN" altLang="en-US" dirty="0">
                <a:latin typeface="Times New Roman" panose="02020603050405020304" pitchFamily="18" charset="0"/>
                <a:cs typeface="Times New Roman" panose="02020603050405020304" pitchFamily="18" charset="0"/>
              </a:rPr>
              <a:t> </a:t>
            </a:r>
            <a:endParaRPr kumimoji="1"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2114"/>
                                        </p:tgtEl>
                                        <p:attrNameLst>
                                          <p:attrName>style.visibility</p:attrName>
                                        </p:attrNameLst>
                                      </p:cBhvr>
                                      <p:to>
                                        <p:strVal val="visible"/>
                                      </p:to>
                                    </p:set>
                                    <p:animEffect transition="in" filter="blinds(horizontal)">
                                      <p:cBhvr>
                                        <p:cTn id="7" dur="500"/>
                                        <p:tgtEl>
                                          <p:spTgt spid="6021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2117"/>
                                        </p:tgtEl>
                                        <p:attrNameLst>
                                          <p:attrName>style.visibility</p:attrName>
                                        </p:attrNameLst>
                                      </p:cBhvr>
                                      <p:to>
                                        <p:strVal val="visible"/>
                                      </p:to>
                                    </p:set>
                                    <p:animEffect transition="in" filter="blinds(horizontal)">
                                      <p:cBhvr>
                                        <p:cTn id="12" dur="500"/>
                                        <p:tgtEl>
                                          <p:spTgt spid="602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4" grpId="0" autoUpdateAnimBg="0"/>
      <p:bldP spid="602117"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spcBef>
                <a:spcPct val="0"/>
              </a:spcBef>
              <a:buClrTx/>
              <a:buSzTx/>
              <a:buFontTx/>
              <a:buNone/>
            </a:pPr>
            <a:fld id="{67CC06DF-0E2B-4AB9-879A-A11C2D1844FD}" type="slidenum">
              <a:rPr lang="zh-CN" altLang="en-US" sz="1200" smtClean="0">
                <a:latin typeface="Garamond" panose="02020404030301010803" pitchFamily="18" charset="0"/>
              </a:rPr>
            </a:fld>
            <a:endParaRPr lang="en-US" altLang="zh-CN" sz="1200">
              <a:latin typeface="Garamond" panose="02020404030301010803" pitchFamily="18" charset="0"/>
            </a:endParaRPr>
          </a:p>
        </p:txBody>
      </p:sp>
      <p:sp>
        <p:nvSpPr>
          <p:cNvPr id="112643" name="Text Box 2"/>
          <p:cNvSpPr txBox="1">
            <a:spLocks noChangeArrowheads="1"/>
          </p:cNvSpPr>
          <p:nvPr/>
        </p:nvSpPr>
        <p:spPr bwMode="auto">
          <a:xfrm>
            <a:off x="379512" y="519063"/>
            <a:ext cx="1600200" cy="461665"/>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en-US" altLang="zh-CN" sz="2000" dirty="0">
                <a:latin typeface="Times New Roman" panose="02020603050405020304" pitchFamily="18" charset="0"/>
              </a:rPr>
              <a:t>Z </a:t>
            </a:r>
            <a:r>
              <a:rPr lang="en-US" altLang="zh-CN" sz="2400" dirty="0">
                <a:latin typeface="华文细黑" panose="02010600040101010101" pitchFamily="2" charset="-122"/>
              </a:rPr>
              <a:t>→</a:t>
            </a:r>
            <a:r>
              <a:rPr lang="en-US" altLang="zh-CN" sz="2000" dirty="0">
                <a:latin typeface="Times New Roman" panose="02020603050405020304" pitchFamily="18" charset="0"/>
              </a:rPr>
              <a:t>(U)|</a:t>
            </a:r>
            <a:r>
              <a:rPr lang="en-US" altLang="zh-CN" sz="2000" dirty="0" err="1">
                <a:latin typeface="Times New Roman" panose="02020603050405020304" pitchFamily="18" charset="0"/>
              </a:rPr>
              <a:t>aUb</a:t>
            </a:r>
            <a:endParaRPr lang="en-US" altLang="zh-CN" sz="2000" dirty="0">
              <a:latin typeface="Times New Roman" panose="02020603050405020304" pitchFamily="18" charset="0"/>
            </a:endParaRPr>
          </a:p>
        </p:txBody>
      </p:sp>
      <p:sp>
        <p:nvSpPr>
          <p:cNvPr id="112644" name="Text Box 3"/>
          <p:cNvSpPr txBox="1">
            <a:spLocks noChangeArrowheads="1"/>
          </p:cNvSpPr>
          <p:nvPr/>
        </p:nvSpPr>
        <p:spPr bwMode="auto">
          <a:xfrm>
            <a:off x="4932834" y="5453062"/>
            <a:ext cx="377413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000" b="1">
                <a:solidFill>
                  <a:schemeClr val="tx2"/>
                </a:solidFill>
                <a:latin typeface="楷体_GB2312" pitchFamily="49" charset="-122"/>
                <a:ea typeface="楷体_GB2312" pitchFamily="49" charset="-122"/>
              </a:defRPr>
            </a:lvl1pPr>
            <a:lvl2pPr marL="742950" indent="-285750">
              <a:defRPr kumimoji="1" sz="3000" b="1">
                <a:solidFill>
                  <a:schemeClr val="tx2"/>
                </a:solidFill>
                <a:latin typeface="楷体_GB2312" pitchFamily="49" charset="-122"/>
                <a:ea typeface="楷体_GB2312" pitchFamily="49" charset="-122"/>
              </a:defRPr>
            </a:lvl2pPr>
            <a:lvl3pPr marL="1143000" indent="-228600">
              <a:defRPr kumimoji="1" sz="3000" b="1">
                <a:solidFill>
                  <a:schemeClr val="tx2"/>
                </a:solidFill>
                <a:latin typeface="楷体_GB2312" pitchFamily="49" charset="-122"/>
                <a:ea typeface="楷体_GB2312" pitchFamily="49" charset="-122"/>
              </a:defRPr>
            </a:lvl3pPr>
            <a:lvl4pPr marL="1600200" indent="-228600">
              <a:defRPr kumimoji="1" sz="3000" b="1">
                <a:solidFill>
                  <a:schemeClr val="tx2"/>
                </a:solidFill>
                <a:latin typeface="楷体_GB2312" pitchFamily="49" charset="-122"/>
                <a:ea typeface="楷体_GB2312" pitchFamily="49" charset="-122"/>
              </a:defRPr>
            </a:lvl4pPr>
            <a:lvl5pPr marL="2057400" indent="-228600">
              <a:defRPr kumimoji="1" sz="3000" b="1">
                <a:solidFill>
                  <a:schemeClr val="tx2"/>
                </a:solidFill>
                <a:latin typeface="楷体_GB2312" pitchFamily="49" charset="-122"/>
                <a:ea typeface="楷体_GB2312" pitchFamily="49" charset="-122"/>
              </a:defRPr>
            </a:lvl5pPr>
            <a:lvl6pPr marL="25146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6pPr>
            <a:lvl7pPr marL="29718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7pPr>
            <a:lvl8pPr marL="34290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8pPr>
            <a:lvl9pPr marL="3886200" indent="-228600" eaLnBrk="0" fontAlgn="base" hangingPunct="0">
              <a:spcBef>
                <a:spcPct val="0"/>
              </a:spcBef>
              <a:spcAft>
                <a:spcPct val="0"/>
              </a:spcAft>
              <a:defRPr kumimoji="1" sz="3000" b="1">
                <a:solidFill>
                  <a:schemeClr val="tx2"/>
                </a:solidFill>
                <a:latin typeface="楷体_GB2312" pitchFamily="49" charset="-122"/>
                <a:ea typeface="楷体_GB2312" pitchFamily="49" charset="-122"/>
              </a:defRPr>
            </a:lvl9pPr>
          </a:lstStyle>
          <a:p>
            <a:pPr eaLnBrk="1" hangingPunct="1">
              <a:spcBef>
                <a:spcPct val="50000"/>
              </a:spcBef>
              <a:buClr>
                <a:schemeClr val="accent1"/>
              </a:buClr>
              <a:buSzPct val="65000"/>
            </a:pPr>
            <a:r>
              <a:rPr lang="zh-CN" altLang="en-US" sz="2000" dirty="0">
                <a:solidFill>
                  <a:srgbClr val="FF5050"/>
                </a:solidFill>
                <a:latin typeface="华文细黑" panose="02010600040101010101" pitchFamily="2" charset="-122"/>
                <a:ea typeface="华文细黑" panose="02010600040101010101" pitchFamily="2" charset="-122"/>
              </a:rPr>
              <a:t>图</a:t>
            </a:r>
            <a:r>
              <a:rPr lang="en-US" altLang="zh-CN" sz="2000" dirty="0">
                <a:solidFill>
                  <a:srgbClr val="FF5050"/>
                </a:solidFill>
                <a:latin typeface="华文细黑" panose="02010600040101010101" pitchFamily="2" charset="-122"/>
                <a:ea typeface="华文细黑" panose="02010600040101010101" pitchFamily="2" charset="-122"/>
              </a:rPr>
              <a:t>(a) </a:t>
            </a:r>
            <a:r>
              <a:rPr lang="zh-CN" altLang="en-US" sz="2400" dirty="0">
                <a:solidFill>
                  <a:srgbClr val="FF5050"/>
                </a:solidFill>
                <a:latin typeface="华文细黑" panose="02010600040101010101" pitchFamily="2" charset="-122"/>
                <a:ea typeface="华文细黑" panose="02010600040101010101" pitchFamily="2" charset="-122"/>
              </a:rPr>
              <a:t>非终结符</a:t>
            </a:r>
            <a:r>
              <a:rPr lang="zh-CN" altLang="en-US" sz="2000" dirty="0">
                <a:solidFill>
                  <a:srgbClr val="FF5050"/>
                </a:solidFill>
                <a:latin typeface="华文细黑" panose="02010600040101010101" pitchFamily="2" charset="-122"/>
                <a:ea typeface="华文细黑" panose="02010600040101010101" pitchFamily="2" charset="-122"/>
              </a:rPr>
              <a:t>号</a:t>
            </a:r>
            <a:r>
              <a:rPr lang="en-US" altLang="zh-CN" sz="2000" dirty="0">
                <a:solidFill>
                  <a:srgbClr val="FF5050"/>
                </a:solidFill>
                <a:latin typeface="华文细黑" panose="02010600040101010101" pitchFamily="2" charset="-122"/>
                <a:ea typeface="华文细黑" panose="02010600040101010101" pitchFamily="2" charset="-122"/>
              </a:rPr>
              <a:t>Z</a:t>
            </a:r>
            <a:r>
              <a:rPr lang="zh-CN" altLang="en-US" sz="2000" dirty="0">
                <a:solidFill>
                  <a:srgbClr val="FF5050"/>
                </a:solidFill>
                <a:latin typeface="华文细黑" panose="02010600040101010101" pitchFamily="2" charset="-122"/>
                <a:ea typeface="华文细黑" panose="02010600040101010101" pitchFamily="2" charset="-122"/>
              </a:rPr>
              <a:t>的分析程序</a:t>
            </a:r>
            <a:r>
              <a:rPr lang="zh-CN" altLang="en-US" sz="2000" b="0" dirty="0">
                <a:solidFill>
                  <a:srgbClr val="FF5050"/>
                </a:solidFill>
                <a:latin typeface="华文细黑" panose="02010600040101010101" pitchFamily="2" charset="-122"/>
                <a:ea typeface="华文细黑" panose="02010600040101010101" pitchFamily="2" charset="-122"/>
              </a:rPr>
              <a:t> </a:t>
            </a:r>
            <a:endParaRPr lang="zh-CN" altLang="en-US" sz="2000" b="0" dirty="0">
              <a:solidFill>
                <a:srgbClr val="FF5050"/>
              </a:solidFill>
              <a:latin typeface="华文细黑" panose="02010600040101010101" pitchFamily="2" charset="-122"/>
              <a:ea typeface="华文细黑" panose="02010600040101010101" pitchFamily="2" charset="-122"/>
            </a:endParaRPr>
          </a:p>
        </p:txBody>
      </p:sp>
      <p:grpSp>
        <p:nvGrpSpPr>
          <p:cNvPr id="112645" name="Group 4"/>
          <p:cNvGrpSpPr/>
          <p:nvPr/>
        </p:nvGrpSpPr>
        <p:grpSpPr bwMode="auto">
          <a:xfrm>
            <a:off x="19050" y="762000"/>
            <a:ext cx="9026525" cy="5334000"/>
            <a:chOff x="-324" y="480"/>
            <a:chExt cx="5686" cy="3360"/>
          </a:xfrm>
        </p:grpSpPr>
        <p:sp>
          <p:nvSpPr>
            <p:cNvPr id="112647" name="AutoShape 5"/>
            <p:cNvSpPr>
              <a:spLocks noChangeArrowheads="1"/>
            </p:cNvSpPr>
            <p:nvPr/>
          </p:nvSpPr>
          <p:spPr bwMode="auto">
            <a:xfrm>
              <a:off x="1200" y="480"/>
              <a:ext cx="624" cy="317"/>
            </a:xfrm>
            <a:prstGeom prst="flowChartTerminator">
              <a:avLst/>
            </a:prstGeom>
            <a:solidFill>
              <a:srgbClr val="CCCCFF"/>
            </a:solidFill>
            <a:ln w="9525">
              <a:solidFill>
                <a:schemeClr val="tx1"/>
              </a:solidFill>
              <a:miter lim="800000"/>
            </a:ln>
          </p:spPr>
          <p:txBody>
            <a:bodyPr wrap="none" lIns="0" tIns="0" rIns="0" b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buNone/>
              </a:pPr>
              <a:r>
                <a:rPr lang="zh-CN" altLang="en-US" sz="2400" dirty="0">
                  <a:latin typeface="Times New Roman" panose="02020603050405020304" pitchFamily="18" charset="0"/>
                </a:rPr>
                <a:t>过程</a:t>
              </a:r>
              <a:r>
                <a:rPr lang="en-US" altLang="zh-CN" sz="2400" dirty="0">
                  <a:latin typeface="Times New Roman" panose="02020603050405020304" pitchFamily="18" charset="0"/>
                </a:rPr>
                <a:t>Z</a:t>
              </a:r>
              <a:endParaRPr lang="en-US" altLang="zh-CN" sz="2400" dirty="0">
                <a:latin typeface="Times New Roman" panose="02020603050405020304" pitchFamily="18" charset="0"/>
              </a:endParaRPr>
            </a:p>
          </p:txBody>
        </p:sp>
        <p:sp>
          <p:nvSpPr>
            <p:cNvPr id="112648" name="Rectangle 6"/>
            <p:cNvSpPr>
              <a:spLocks noChangeArrowheads="1"/>
            </p:cNvSpPr>
            <p:nvPr/>
          </p:nvSpPr>
          <p:spPr bwMode="auto">
            <a:xfrm>
              <a:off x="720" y="1584"/>
              <a:ext cx="1584" cy="317"/>
            </a:xfrm>
            <a:prstGeom prst="rect">
              <a:avLst/>
            </a:prstGeom>
            <a:solidFill>
              <a:srgbClr val="CCFFCC"/>
            </a:solidFill>
            <a:ln w="9525">
              <a:solidFill>
                <a:schemeClr val="tx1"/>
              </a:solidFill>
              <a:miter lim="800000"/>
            </a:ln>
          </p:spPr>
          <p:txBody>
            <a:bodyPr wrap="none" lIns="0" tIns="0" rIns="0" b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buNone/>
              </a:pPr>
              <a:r>
                <a:rPr lang="en-US" altLang="zh-CN" sz="2400" dirty="0">
                  <a:latin typeface="华文隶书" panose="02010800040101010101" pitchFamily="2" charset="-122"/>
                </a:rPr>
                <a:t>sym</a:t>
              </a:r>
              <a:r>
                <a:rPr lang="en-US" altLang="zh-CN" sz="1600" dirty="0">
                  <a:latin typeface="Times New Roman" panose="02020603050405020304" pitchFamily="18" charset="0"/>
                </a:rPr>
                <a:t>= </a:t>
              </a:r>
              <a:r>
                <a:rPr lang="en-US" altLang="zh-CN" sz="2400" dirty="0">
                  <a:latin typeface="华文隶书" panose="02010800040101010101" pitchFamily="2" charset="-122"/>
                </a:rPr>
                <a:t>getsym()</a:t>
              </a:r>
              <a:endParaRPr lang="en-US" altLang="zh-CN" sz="2400" dirty="0">
                <a:latin typeface="华文隶书" panose="02010800040101010101" pitchFamily="2" charset="-122"/>
              </a:endParaRPr>
            </a:p>
          </p:txBody>
        </p:sp>
        <p:sp>
          <p:nvSpPr>
            <p:cNvPr id="112649" name="Rectangle 7"/>
            <p:cNvSpPr>
              <a:spLocks noChangeArrowheads="1"/>
            </p:cNvSpPr>
            <p:nvPr/>
          </p:nvSpPr>
          <p:spPr bwMode="auto">
            <a:xfrm>
              <a:off x="1248" y="2065"/>
              <a:ext cx="528" cy="190"/>
            </a:xfrm>
            <a:prstGeom prst="rect">
              <a:avLst/>
            </a:prstGeom>
            <a:solidFill>
              <a:srgbClr val="CCCCFF"/>
            </a:solidFill>
            <a:ln w="9525">
              <a:solidFill>
                <a:schemeClr val="tx1"/>
              </a:solidFill>
              <a:miter lim="800000"/>
            </a:ln>
          </p:spPr>
          <p:txBody>
            <a:bodyPr wrap="none" lIns="0" tIns="0" rIns="0" b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buNone/>
              </a:pPr>
              <a:r>
                <a:rPr lang="en-US" altLang="zh-CN" sz="2400" dirty="0">
                  <a:latin typeface="Times New Roman" panose="02020603050405020304" pitchFamily="18" charset="0"/>
                </a:rPr>
                <a:t>U</a:t>
              </a:r>
              <a:endParaRPr lang="en-US" altLang="zh-CN" sz="2400" dirty="0">
                <a:latin typeface="Times New Roman" panose="02020603050405020304" pitchFamily="18" charset="0"/>
              </a:endParaRPr>
            </a:p>
          </p:txBody>
        </p:sp>
        <p:sp>
          <p:nvSpPr>
            <p:cNvPr id="112650" name="AutoShape 8"/>
            <p:cNvSpPr>
              <a:spLocks noChangeArrowheads="1"/>
            </p:cNvSpPr>
            <p:nvPr/>
          </p:nvSpPr>
          <p:spPr bwMode="auto">
            <a:xfrm>
              <a:off x="1248" y="3523"/>
              <a:ext cx="528" cy="317"/>
            </a:xfrm>
            <a:prstGeom prst="flowChartTerminator">
              <a:avLst/>
            </a:prstGeom>
            <a:solidFill>
              <a:srgbClr val="CCCCFF"/>
            </a:solidFill>
            <a:ln w="9525">
              <a:solidFill>
                <a:schemeClr val="tx1"/>
              </a:solidFill>
              <a:miter lim="800000"/>
            </a:ln>
          </p:spPr>
          <p:txBody>
            <a:bodyPr wrap="none" lIns="0" tIns="0" rIns="0" b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buNone/>
              </a:pPr>
              <a:r>
                <a:rPr lang="zh-CN" altLang="en-US" sz="1600" dirty="0">
                  <a:latin typeface="Times New Roman" panose="02020603050405020304" pitchFamily="18" charset="0"/>
                </a:rPr>
                <a:t>出口</a:t>
              </a:r>
              <a:endParaRPr lang="zh-CN" altLang="en-US" sz="1600" dirty="0">
                <a:latin typeface="Times New Roman" panose="02020603050405020304" pitchFamily="18" charset="0"/>
              </a:endParaRPr>
            </a:p>
          </p:txBody>
        </p:sp>
        <p:sp>
          <p:nvSpPr>
            <p:cNvPr id="112651" name="Rectangle 9"/>
            <p:cNvSpPr>
              <a:spLocks noChangeArrowheads="1"/>
            </p:cNvSpPr>
            <p:nvPr/>
          </p:nvSpPr>
          <p:spPr bwMode="auto">
            <a:xfrm>
              <a:off x="-324" y="2395"/>
              <a:ext cx="1044" cy="510"/>
            </a:xfrm>
            <a:prstGeom prst="rect">
              <a:avLst/>
            </a:prstGeom>
            <a:solidFill>
              <a:srgbClr val="FFFF00"/>
            </a:solidFill>
            <a:ln w="38100" cmpd="dbl">
              <a:solidFill>
                <a:schemeClr val="tx1"/>
              </a:solidFill>
              <a:miter lim="800000"/>
            </a:ln>
          </p:spPr>
          <p:txBody>
            <a:bodyPr wrap="none" lIns="0" tIns="0" rIns="0" b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buNone/>
              </a:pPr>
              <a:r>
                <a:rPr lang="zh-CN" altLang="en-US" sz="2000" dirty="0">
                  <a:latin typeface="Times New Roman" panose="02020603050405020304" pitchFamily="18" charset="0"/>
                </a:rPr>
                <a:t>语法错误：</a:t>
              </a:r>
              <a:endParaRPr lang="zh-CN" altLang="en-US" sz="2000" dirty="0">
                <a:latin typeface="Times New Roman" panose="02020603050405020304" pitchFamily="18" charset="0"/>
              </a:endParaRPr>
            </a:p>
            <a:p>
              <a:pPr algn="ctr" eaLnBrk="1" hangingPunct="1">
                <a:buNone/>
              </a:pPr>
              <a:r>
                <a:rPr lang="zh-CN" altLang="en-US" sz="2000" dirty="0">
                  <a:latin typeface="Times New Roman" panose="02020603050405020304" pitchFamily="18" charset="0"/>
                </a:rPr>
                <a:t>输入串少‘</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112652" name="AutoShape 10"/>
            <p:cNvSpPr>
              <a:spLocks noChangeArrowheads="1"/>
            </p:cNvSpPr>
            <p:nvPr/>
          </p:nvSpPr>
          <p:spPr bwMode="auto">
            <a:xfrm>
              <a:off x="2544" y="987"/>
              <a:ext cx="1296" cy="381"/>
            </a:xfrm>
            <a:prstGeom prst="flowChartDecision">
              <a:avLst/>
            </a:prstGeom>
            <a:solidFill>
              <a:srgbClr val="CCECFF"/>
            </a:solidFill>
            <a:ln w="9525">
              <a:solidFill>
                <a:schemeClr val="tx1"/>
              </a:solidFill>
              <a:miter lim="800000"/>
            </a:ln>
          </p:spPr>
          <p:txBody>
            <a:bodyPr wrap="none" lIns="0" tIns="0" rIns="0" b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buNone/>
              </a:pPr>
              <a:r>
                <a:rPr lang="zh-CN" altLang="en-US" sz="1600" dirty="0">
                  <a:latin typeface="Times New Roman" panose="02020603050405020304" pitchFamily="18" charset="0"/>
                </a:rPr>
                <a:t> </a:t>
              </a:r>
              <a:r>
                <a:rPr lang="en-US" altLang="zh-CN" sz="2400" dirty="0">
                  <a:latin typeface="华文隶书" panose="02010800040101010101" pitchFamily="2" charset="-122"/>
                </a:rPr>
                <a:t>sym</a:t>
              </a:r>
              <a:r>
                <a:rPr lang="en-US" altLang="zh-CN" sz="2400" dirty="0">
                  <a:latin typeface="Times New Roman" panose="02020603050405020304" pitchFamily="18" charset="0"/>
                </a:rPr>
                <a:t> =‘a’</a:t>
              </a:r>
              <a:endParaRPr lang="en-US" altLang="zh-CN" sz="2400" dirty="0">
                <a:latin typeface="Times New Roman" panose="02020603050405020304" pitchFamily="18" charset="0"/>
              </a:endParaRPr>
            </a:p>
          </p:txBody>
        </p:sp>
        <p:sp>
          <p:nvSpPr>
            <p:cNvPr id="112653" name="Text Box 11"/>
            <p:cNvSpPr txBox="1">
              <a:spLocks noChangeArrowheads="1"/>
            </p:cNvSpPr>
            <p:nvPr/>
          </p:nvSpPr>
          <p:spPr bwMode="auto">
            <a:xfrm>
              <a:off x="3264" y="135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en-US" altLang="zh-CN" sz="2000" dirty="0">
                  <a:latin typeface="Times New Roman" panose="02020603050405020304" pitchFamily="18" charset="0"/>
                </a:rPr>
                <a:t>Y</a:t>
              </a:r>
              <a:endParaRPr lang="en-US" altLang="zh-CN" sz="2000" dirty="0">
                <a:latin typeface="Times New Roman" panose="02020603050405020304" pitchFamily="18" charset="0"/>
              </a:endParaRPr>
            </a:p>
          </p:txBody>
        </p:sp>
        <p:sp>
          <p:nvSpPr>
            <p:cNvPr id="112654" name="Text Box 12"/>
            <p:cNvSpPr txBox="1">
              <a:spLocks noChangeArrowheads="1"/>
            </p:cNvSpPr>
            <p:nvPr/>
          </p:nvSpPr>
          <p:spPr bwMode="auto">
            <a:xfrm>
              <a:off x="3905" y="2509"/>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en-US" altLang="zh-CN" sz="2000" dirty="0">
                  <a:latin typeface="Times New Roman" panose="02020603050405020304" pitchFamily="18" charset="0"/>
                </a:rPr>
                <a:t>N</a:t>
              </a:r>
              <a:endParaRPr lang="en-US" altLang="zh-CN" sz="2000" dirty="0">
                <a:latin typeface="Times New Roman" panose="02020603050405020304" pitchFamily="18" charset="0"/>
              </a:endParaRPr>
            </a:p>
          </p:txBody>
        </p:sp>
        <p:sp>
          <p:nvSpPr>
            <p:cNvPr id="112655" name="Text Box 13"/>
            <p:cNvSpPr txBox="1">
              <a:spLocks noChangeArrowheads="1"/>
            </p:cNvSpPr>
            <p:nvPr/>
          </p:nvSpPr>
          <p:spPr bwMode="auto">
            <a:xfrm>
              <a:off x="3888" y="987"/>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en-US" altLang="zh-CN" sz="2000" dirty="0">
                  <a:latin typeface="Times New Roman" panose="02020603050405020304" pitchFamily="18" charset="0"/>
                </a:rPr>
                <a:t>N</a:t>
              </a:r>
              <a:endParaRPr lang="en-US" altLang="zh-CN" sz="2000" dirty="0">
                <a:latin typeface="Times New Roman" panose="02020603050405020304" pitchFamily="18" charset="0"/>
              </a:endParaRPr>
            </a:p>
          </p:txBody>
        </p:sp>
        <p:sp>
          <p:nvSpPr>
            <p:cNvPr id="112656" name="Text Box 14"/>
            <p:cNvSpPr txBox="1">
              <a:spLocks noChangeArrowheads="1"/>
            </p:cNvSpPr>
            <p:nvPr/>
          </p:nvSpPr>
          <p:spPr bwMode="auto">
            <a:xfrm>
              <a:off x="864" y="2432"/>
              <a:ext cx="14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en-US" altLang="zh-CN" sz="1600" dirty="0">
                  <a:latin typeface="Times New Roman" panose="02020603050405020304" pitchFamily="18" charset="0"/>
                </a:rPr>
                <a:t>N</a:t>
              </a:r>
              <a:endParaRPr lang="en-US" altLang="zh-CN" sz="1600" dirty="0">
                <a:latin typeface="Times New Roman" panose="02020603050405020304" pitchFamily="18" charset="0"/>
              </a:endParaRPr>
            </a:p>
          </p:txBody>
        </p:sp>
        <p:sp>
          <p:nvSpPr>
            <p:cNvPr id="112657" name="Text Box 15"/>
            <p:cNvSpPr txBox="1">
              <a:spLocks noChangeArrowheads="1"/>
            </p:cNvSpPr>
            <p:nvPr/>
          </p:nvSpPr>
          <p:spPr bwMode="auto">
            <a:xfrm>
              <a:off x="2256" y="987"/>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en-US" altLang="zh-CN" sz="2000" dirty="0">
                  <a:latin typeface="Times New Roman" panose="02020603050405020304" pitchFamily="18" charset="0"/>
                </a:rPr>
                <a:t>N</a:t>
              </a:r>
              <a:endParaRPr lang="en-US" altLang="zh-CN" sz="2000" dirty="0">
                <a:latin typeface="Times New Roman" panose="02020603050405020304" pitchFamily="18" charset="0"/>
              </a:endParaRPr>
            </a:p>
          </p:txBody>
        </p:sp>
        <p:sp>
          <p:nvSpPr>
            <p:cNvPr id="112658" name="Text Box 16"/>
            <p:cNvSpPr txBox="1">
              <a:spLocks noChangeArrowheads="1"/>
            </p:cNvSpPr>
            <p:nvPr/>
          </p:nvSpPr>
          <p:spPr bwMode="auto">
            <a:xfrm>
              <a:off x="1584" y="2826"/>
              <a:ext cx="14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en-US" altLang="zh-CN" sz="1600" dirty="0">
                  <a:latin typeface="Times New Roman" panose="02020603050405020304" pitchFamily="18" charset="0"/>
                </a:rPr>
                <a:t>Y</a:t>
              </a:r>
              <a:endParaRPr lang="en-US" altLang="zh-CN" sz="1600" dirty="0">
                <a:latin typeface="Times New Roman" panose="02020603050405020304" pitchFamily="18" charset="0"/>
              </a:endParaRPr>
            </a:p>
          </p:txBody>
        </p:sp>
        <p:sp>
          <p:nvSpPr>
            <p:cNvPr id="112659" name="Text Box 17"/>
            <p:cNvSpPr txBox="1">
              <a:spLocks noChangeArrowheads="1"/>
            </p:cNvSpPr>
            <p:nvPr/>
          </p:nvSpPr>
          <p:spPr bwMode="auto">
            <a:xfrm>
              <a:off x="1584" y="135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en-US" altLang="zh-CN" sz="2000" dirty="0">
                  <a:latin typeface="Times New Roman" panose="02020603050405020304" pitchFamily="18" charset="0"/>
                </a:rPr>
                <a:t>Y</a:t>
              </a:r>
              <a:endParaRPr lang="en-US" altLang="zh-CN" sz="2000" dirty="0">
                <a:latin typeface="Times New Roman" panose="02020603050405020304" pitchFamily="18" charset="0"/>
              </a:endParaRPr>
            </a:p>
          </p:txBody>
        </p:sp>
        <p:sp>
          <p:nvSpPr>
            <p:cNvPr id="112660" name="Rectangle 18"/>
            <p:cNvSpPr>
              <a:spLocks noChangeArrowheads="1"/>
            </p:cNvSpPr>
            <p:nvPr/>
          </p:nvSpPr>
          <p:spPr bwMode="auto">
            <a:xfrm>
              <a:off x="4092" y="919"/>
              <a:ext cx="1270" cy="510"/>
            </a:xfrm>
            <a:prstGeom prst="rect">
              <a:avLst/>
            </a:prstGeom>
            <a:solidFill>
              <a:srgbClr val="FFFF00"/>
            </a:solidFill>
            <a:ln w="38100" cmpd="dbl">
              <a:solidFill>
                <a:schemeClr val="tx1"/>
              </a:solidFill>
              <a:miter lim="800000"/>
            </a:ln>
          </p:spPr>
          <p:txBody>
            <a:bodyPr wrap="none" lIns="0" tIns="0" rIns="0" b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buNone/>
              </a:pPr>
              <a:r>
                <a:rPr lang="zh-CN" altLang="en-US" sz="2000" dirty="0">
                  <a:latin typeface="Times New Roman" panose="02020603050405020304" pitchFamily="18" charset="0"/>
                </a:rPr>
                <a:t>语法错误：</a:t>
              </a:r>
              <a:endParaRPr lang="en-US" altLang="zh-CN" sz="2000" dirty="0">
                <a:latin typeface="Times New Roman" panose="02020603050405020304" pitchFamily="18" charset="0"/>
              </a:endParaRPr>
            </a:p>
            <a:p>
              <a:pPr algn="ctr" eaLnBrk="1" hangingPunct="1">
                <a:buNone/>
              </a:pPr>
              <a:r>
                <a:rPr lang="zh-CN" altLang="en-US" sz="2000" dirty="0">
                  <a:latin typeface="Times New Roman" panose="02020603050405020304" pitchFamily="18" charset="0"/>
                </a:rPr>
                <a:t>输入串少‘</a:t>
              </a:r>
              <a:r>
                <a:rPr lang="en-US" altLang="zh-CN" sz="2000" dirty="0">
                  <a:latin typeface="Times New Roman" panose="02020603050405020304" pitchFamily="18" charset="0"/>
                </a:rPr>
                <a:t>(’,</a:t>
              </a:r>
              <a:r>
                <a:rPr lang="zh-CN" altLang="en-US" sz="2000" dirty="0">
                  <a:latin typeface="Times New Roman" panose="02020603050405020304" pitchFamily="18" charset="0"/>
                </a:rPr>
                <a:t>‘</a:t>
              </a:r>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sp>
          <p:nvSpPr>
            <p:cNvPr id="112661" name="Rectangle 19"/>
            <p:cNvSpPr>
              <a:spLocks noChangeArrowheads="1"/>
            </p:cNvSpPr>
            <p:nvPr/>
          </p:nvSpPr>
          <p:spPr bwMode="auto">
            <a:xfrm>
              <a:off x="4092" y="2444"/>
              <a:ext cx="1270" cy="510"/>
            </a:xfrm>
            <a:prstGeom prst="rect">
              <a:avLst/>
            </a:prstGeom>
            <a:solidFill>
              <a:srgbClr val="FFFF00"/>
            </a:solidFill>
            <a:ln w="38100" cmpd="dbl">
              <a:solidFill>
                <a:schemeClr val="tx1"/>
              </a:solidFill>
              <a:miter lim="800000"/>
            </a:ln>
          </p:spPr>
          <p:txBody>
            <a:bodyPr wrap="none" lIns="0" tIns="0" rIns="0" b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buNone/>
              </a:pPr>
              <a:r>
                <a:rPr lang="zh-CN" altLang="en-US" sz="2000" dirty="0">
                  <a:latin typeface="Times New Roman" panose="02020603050405020304" pitchFamily="18" charset="0"/>
                </a:rPr>
                <a:t>语法错误：</a:t>
              </a:r>
              <a:endParaRPr lang="zh-CN" altLang="en-US" sz="2000" dirty="0">
                <a:latin typeface="Times New Roman" panose="02020603050405020304" pitchFamily="18" charset="0"/>
              </a:endParaRPr>
            </a:p>
            <a:p>
              <a:pPr algn="ctr" eaLnBrk="1" hangingPunct="1">
                <a:buNone/>
              </a:pPr>
              <a:r>
                <a:rPr lang="zh-CN" altLang="en-US" sz="2000" dirty="0">
                  <a:latin typeface="Times New Roman" panose="02020603050405020304" pitchFamily="18" charset="0"/>
                </a:rPr>
                <a:t>输入串少‘</a:t>
              </a:r>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p:txBody>
        </p:sp>
        <p:sp>
          <p:nvSpPr>
            <p:cNvPr id="112662" name="AutoShape 20"/>
            <p:cNvSpPr>
              <a:spLocks noChangeArrowheads="1"/>
            </p:cNvSpPr>
            <p:nvPr/>
          </p:nvSpPr>
          <p:spPr bwMode="auto">
            <a:xfrm>
              <a:off x="864" y="1008"/>
              <a:ext cx="1296" cy="381"/>
            </a:xfrm>
            <a:prstGeom prst="flowChartDecision">
              <a:avLst/>
            </a:prstGeom>
            <a:solidFill>
              <a:srgbClr val="CCECFF"/>
            </a:solidFill>
            <a:ln w="9525">
              <a:solidFill>
                <a:schemeClr val="tx1"/>
              </a:solidFill>
              <a:miter lim="800000"/>
            </a:ln>
          </p:spPr>
          <p:txBody>
            <a:bodyPr wrap="none" lIns="0" tIns="0" rIns="0" b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buNone/>
              </a:pPr>
              <a:r>
                <a:rPr lang="zh-CN" altLang="en-US" sz="1600" dirty="0">
                  <a:latin typeface="Times New Roman" panose="02020603050405020304" pitchFamily="18" charset="0"/>
                </a:rPr>
                <a:t> </a:t>
              </a:r>
              <a:r>
                <a:rPr lang="en-US" altLang="zh-CN" sz="2400" dirty="0">
                  <a:latin typeface="华文隶书" panose="02010800040101010101" pitchFamily="2" charset="-122"/>
                </a:rPr>
                <a:t>sym</a:t>
              </a: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p:txBody>
        </p:sp>
        <p:sp>
          <p:nvSpPr>
            <p:cNvPr id="112663" name="AutoShape 21"/>
            <p:cNvSpPr>
              <a:spLocks noChangeArrowheads="1"/>
            </p:cNvSpPr>
            <p:nvPr/>
          </p:nvSpPr>
          <p:spPr bwMode="auto">
            <a:xfrm>
              <a:off x="864" y="2459"/>
              <a:ext cx="1296" cy="381"/>
            </a:xfrm>
            <a:prstGeom prst="flowChartDecision">
              <a:avLst/>
            </a:prstGeom>
            <a:solidFill>
              <a:srgbClr val="CCECFF"/>
            </a:solidFill>
            <a:ln w="9525">
              <a:solidFill>
                <a:schemeClr val="tx1"/>
              </a:solidFill>
              <a:miter lim="800000"/>
            </a:ln>
          </p:spPr>
          <p:txBody>
            <a:bodyPr wrap="none" lIns="0" tIns="0" rIns="0" b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buNone/>
              </a:pPr>
              <a:r>
                <a:rPr lang="en-US" altLang="zh-CN" sz="2400" dirty="0">
                  <a:latin typeface="Times New Roman" panose="02020603050405020304" pitchFamily="18" charset="0"/>
                </a:rPr>
                <a:t>sym =‘)’</a:t>
              </a:r>
              <a:endParaRPr lang="en-US" altLang="zh-CN" sz="2400" dirty="0">
                <a:latin typeface="Times New Roman" panose="02020603050405020304" pitchFamily="18" charset="0"/>
              </a:endParaRPr>
            </a:p>
          </p:txBody>
        </p:sp>
        <p:sp>
          <p:nvSpPr>
            <p:cNvPr id="112664" name="AutoShape 22"/>
            <p:cNvSpPr>
              <a:spLocks noChangeArrowheads="1"/>
            </p:cNvSpPr>
            <p:nvPr/>
          </p:nvSpPr>
          <p:spPr bwMode="auto">
            <a:xfrm>
              <a:off x="2544" y="2509"/>
              <a:ext cx="1296" cy="380"/>
            </a:xfrm>
            <a:prstGeom prst="flowChartDecision">
              <a:avLst/>
            </a:prstGeom>
            <a:solidFill>
              <a:srgbClr val="CCECFF"/>
            </a:solidFill>
            <a:ln w="9525">
              <a:solidFill>
                <a:schemeClr val="tx1"/>
              </a:solidFill>
              <a:miter lim="800000"/>
            </a:ln>
          </p:spPr>
          <p:txBody>
            <a:bodyPr wrap="none" lIns="0" tIns="0" rIns="0" b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buNone/>
              </a:pPr>
              <a:r>
                <a:rPr lang="en-US" altLang="zh-CN" sz="2400" dirty="0">
                  <a:latin typeface="Times New Roman" panose="02020603050405020304" pitchFamily="18" charset="0"/>
                  <a:cs typeface="Times New Roman" panose="02020603050405020304" pitchFamily="18" charset="0"/>
                </a:rPr>
                <a:t>sym =‘b’</a:t>
              </a:r>
              <a:endParaRPr lang="en-US" altLang="zh-CN" sz="2400" dirty="0">
                <a:latin typeface="Times New Roman" panose="02020603050405020304" pitchFamily="18" charset="0"/>
                <a:cs typeface="Times New Roman" panose="02020603050405020304" pitchFamily="18" charset="0"/>
              </a:endParaRPr>
            </a:p>
          </p:txBody>
        </p:sp>
        <p:cxnSp>
          <p:nvCxnSpPr>
            <p:cNvPr id="112665" name="AutoShape 23"/>
            <p:cNvCxnSpPr>
              <a:cxnSpLocks noChangeShapeType="1"/>
              <a:stCxn id="112647" idx="2"/>
              <a:endCxn id="112662" idx="0"/>
            </p:cNvCxnSpPr>
            <p:nvPr/>
          </p:nvCxnSpPr>
          <p:spPr bwMode="auto">
            <a:xfrm>
              <a:off x="1512" y="797"/>
              <a:ext cx="0" cy="211"/>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12666" name="AutoShape 24"/>
            <p:cNvCxnSpPr>
              <a:cxnSpLocks noChangeShapeType="1"/>
              <a:stCxn id="112662" idx="2"/>
              <a:endCxn id="112648" idx="0"/>
            </p:cNvCxnSpPr>
            <p:nvPr/>
          </p:nvCxnSpPr>
          <p:spPr bwMode="auto">
            <a:xfrm>
              <a:off x="1512" y="1389"/>
              <a:ext cx="0" cy="195"/>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12667" name="AutoShape 25"/>
            <p:cNvCxnSpPr>
              <a:cxnSpLocks noChangeShapeType="1"/>
              <a:stCxn id="112648" idx="2"/>
              <a:endCxn id="112649" idx="0"/>
            </p:cNvCxnSpPr>
            <p:nvPr/>
          </p:nvCxnSpPr>
          <p:spPr bwMode="auto">
            <a:xfrm>
              <a:off x="1512" y="1901"/>
              <a:ext cx="0" cy="164"/>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12668" name="Rectangle 26"/>
            <p:cNvSpPr>
              <a:spLocks noChangeArrowheads="1"/>
            </p:cNvSpPr>
            <p:nvPr/>
          </p:nvSpPr>
          <p:spPr bwMode="auto">
            <a:xfrm>
              <a:off x="2400" y="1558"/>
              <a:ext cx="1584" cy="317"/>
            </a:xfrm>
            <a:prstGeom prst="rect">
              <a:avLst/>
            </a:prstGeom>
            <a:solidFill>
              <a:srgbClr val="CCFFCC"/>
            </a:solidFill>
            <a:ln w="9525">
              <a:solidFill>
                <a:schemeClr val="tx1"/>
              </a:solidFill>
              <a:miter lim="800000"/>
            </a:ln>
          </p:spPr>
          <p:txBody>
            <a:bodyPr wrap="none" lIns="0" tIns="0" rIns="0" b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buNone/>
              </a:pPr>
              <a:r>
                <a:rPr lang="en-US" altLang="zh-CN" sz="2400" dirty="0">
                  <a:latin typeface="华文隶书" panose="02010800040101010101" pitchFamily="2" charset="-122"/>
                </a:rPr>
                <a:t>sym</a:t>
              </a:r>
              <a:r>
                <a:rPr lang="en-US" altLang="zh-CN" sz="1600" dirty="0">
                  <a:latin typeface="Times New Roman" panose="02020603050405020304" pitchFamily="18" charset="0"/>
                </a:rPr>
                <a:t>= </a:t>
              </a:r>
              <a:r>
                <a:rPr lang="en-US" altLang="zh-CN" sz="2400" dirty="0">
                  <a:latin typeface="华文隶书" panose="02010800040101010101" pitchFamily="2" charset="-122"/>
                </a:rPr>
                <a:t>getsym()</a:t>
              </a:r>
              <a:endParaRPr lang="en-US" altLang="zh-CN" sz="2400" dirty="0">
                <a:latin typeface="华文隶书" panose="02010800040101010101" pitchFamily="2" charset="-122"/>
              </a:endParaRPr>
            </a:p>
          </p:txBody>
        </p:sp>
        <p:sp>
          <p:nvSpPr>
            <p:cNvPr id="112669" name="Rectangle 27"/>
            <p:cNvSpPr>
              <a:spLocks noChangeArrowheads="1"/>
            </p:cNvSpPr>
            <p:nvPr/>
          </p:nvSpPr>
          <p:spPr bwMode="auto">
            <a:xfrm>
              <a:off x="720" y="3016"/>
              <a:ext cx="1584" cy="317"/>
            </a:xfrm>
            <a:prstGeom prst="rect">
              <a:avLst/>
            </a:prstGeom>
            <a:solidFill>
              <a:srgbClr val="CCFFCC"/>
            </a:solidFill>
            <a:ln w="9525">
              <a:solidFill>
                <a:schemeClr val="tx1"/>
              </a:solidFill>
              <a:miter lim="800000"/>
            </a:ln>
          </p:spPr>
          <p:txBody>
            <a:bodyPr wrap="none" lIns="0" tIns="0" rIns="0" b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buNone/>
              </a:pPr>
              <a:r>
                <a:rPr lang="en-US" altLang="zh-CN" sz="2400" dirty="0">
                  <a:latin typeface="华文隶书" panose="02010800040101010101" pitchFamily="2" charset="-122"/>
                </a:rPr>
                <a:t>sym</a:t>
              </a:r>
              <a:r>
                <a:rPr lang="en-US" altLang="zh-CN" sz="1600" dirty="0">
                  <a:latin typeface="Times New Roman" panose="02020603050405020304" pitchFamily="18" charset="0"/>
                </a:rPr>
                <a:t>= </a:t>
              </a:r>
              <a:r>
                <a:rPr lang="en-US" altLang="zh-CN" sz="2400" dirty="0">
                  <a:latin typeface="华文隶书" panose="02010800040101010101" pitchFamily="2" charset="-122"/>
                </a:rPr>
                <a:t>getsym()</a:t>
              </a:r>
              <a:endParaRPr lang="en-US" altLang="zh-CN" sz="2400" dirty="0">
                <a:latin typeface="华文隶书" panose="02010800040101010101" pitchFamily="2" charset="-122"/>
              </a:endParaRPr>
            </a:p>
          </p:txBody>
        </p:sp>
        <p:sp>
          <p:nvSpPr>
            <p:cNvPr id="112670" name="Rectangle 28"/>
            <p:cNvSpPr>
              <a:spLocks noChangeArrowheads="1"/>
            </p:cNvSpPr>
            <p:nvPr/>
          </p:nvSpPr>
          <p:spPr bwMode="auto">
            <a:xfrm>
              <a:off x="2928" y="2065"/>
              <a:ext cx="528" cy="190"/>
            </a:xfrm>
            <a:prstGeom prst="rect">
              <a:avLst/>
            </a:prstGeom>
            <a:solidFill>
              <a:srgbClr val="CCCCFF"/>
            </a:solidFill>
            <a:ln w="9525">
              <a:solidFill>
                <a:schemeClr val="tx1"/>
              </a:solidFill>
              <a:miter lim="800000"/>
            </a:ln>
          </p:spPr>
          <p:txBody>
            <a:bodyPr wrap="none" lIns="0" tIns="0" rIns="0" bIns="0"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algn="ctr" eaLnBrk="1" hangingPunct="1">
                <a:buNone/>
              </a:pPr>
              <a:r>
                <a:rPr lang="en-US" altLang="zh-CN" sz="2400" dirty="0">
                  <a:latin typeface="Times New Roman" panose="02020603050405020304" pitchFamily="18" charset="0"/>
                </a:rPr>
                <a:t>U</a:t>
              </a:r>
              <a:endParaRPr lang="en-US" altLang="zh-CN" sz="2400" dirty="0">
                <a:latin typeface="Times New Roman" panose="02020603050405020304" pitchFamily="18" charset="0"/>
              </a:endParaRPr>
            </a:p>
          </p:txBody>
        </p:sp>
        <p:cxnSp>
          <p:nvCxnSpPr>
            <p:cNvPr id="112671" name="AutoShape 29"/>
            <p:cNvCxnSpPr>
              <a:cxnSpLocks noChangeShapeType="1"/>
              <a:stCxn id="112649" idx="2"/>
              <a:endCxn id="112663" idx="0"/>
            </p:cNvCxnSpPr>
            <p:nvPr/>
          </p:nvCxnSpPr>
          <p:spPr bwMode="auto">
            <a:xfrm>
              <a:off x="1512" y="2255"/>
              <a:ext cx="0" cy="204"/>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12672" name="AutoShape 30"/>
            <p:cNvCxnSpPr>
              <a:cxnSpLocks noChangeShapeType="1"/>
              <a:stCxn id="112663" idx="2"/>
              <a:endCxn id="112669" idx="0"/>
            </p:cNvCxnSpPr>
            <p:nvPr/>
          </p:nvCxnSpPr>
          <p:spPr bwMode="auto">
            <a:xfrm>
              <a:off x="1512" y="2840"/>
              <a:ext cx="0" cy="176"/>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12673" name="AutoShape 31"/>
            <p:cNvCxnSpPr>
              <a:cxnSpLocks noChangeShapeType="1"/>
              <a:stCxn id="112669" idx="2"/>
              <a:endCxn id="112650" idx="0"/>
            </p:cNvCxnSpPr>
            <p:nvPr/>
          </p:nvCxnSpPr>
          <p:spPr bwMode="auto">
            <a:xfrm>
              <a:off x="1512" y="3333"/>
              <a:ext cx="0" cy="19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12674" name="AutoShape 32"/>
            <p:cNvCxnSpPr>
              <a:cxnSpLocks noChangeShapeType="1"/>
              <a:stCxn id="112662" idx="3"/>
              <a:endCxn id="112652" idx="1"/>
            </p:cNvCxnSpPr>
            <p:nvPr/>
          </p:nvCxnSpPr>
          <p:spPr bwMode="auto">
            <a:xfrm flipV="1">
              <a:off x="2160" y="1178"/>
              <a:ext cx="384" cy="21"/>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12675" name="AutoShape 33"/>
            <p:cNvCxnSpPr>
              <a:cxnSpLocks noChangeShapeType="1"/>
            </p:cNvCxnSpPr>
            <p:nvPr/>
          </p:nvCxnSpPr>
          <p:spPr bwMode="auto">
            <a:xfrm>
              <a:off x="3804" y="1178"/>
              <a:ext cx="288" cy="1"/>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12676" name="AutoShape 34"/>
            <p:cNvCxnSpPr>
              <a:cxnSpLocks noChangeShapeType="1"/>
              <a:stCxn id="112652" idx="2"/>
              <a:endCxn id="112668" idx="0"/>
            </p:cNvCxnSpPr>
            <p:nvPr/>
          </p:nvCxnSpPr>
          <p:spPr bwMode="auto">
            <a:xfrm>
              <a:off x="3192" y="1368"/>
              <a:ext cx="0" cy="19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12677" name="AutoShape 35"/>
            <p:cNvCxnSpPr>
              <a:cxnSpLocks noChangeShapeType="1"/>
              <a:stCxn id="112668" idx="2"/>
              <a:endCxn id="112670" idx="0"/>
            </p:cNvCxnSpPr>
            <p:nvPr/>
          </p:nvCxnSpPr>
          <p:spPr bwMode="auto">
            <a:xfrm>
              <a:off x="3192" y="1875"/>
              <a:ext cx="0" cy="19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12678" name="AutoShape 36"/>
            <p:cNvCxnSpPr>
              <a:cxnSpLocks noChangeShapeType="1"/>
              <a:stCxn id="112670" idx="2"/>
              <a:endCxn id="112664" idx="0"/>
            </p:cNvCxnSpPr>
            <p:nvPr/>
          </p:nvCxnSpPr>
          <p:spPr bwMode="auto">
            <a:xfrm>
              <a:off x="3192" y="2255"/>
              <a:ext cx="0" cy="254"/>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12679" name="AutoShape 37"/>
            <p:cNvCxnSpPr>
              <a:cxnSpLocks noChangeShapeType="1"/>
              <a:stCxn id="112664" idx="3"/>
              <a:endCxn id="112661" idx="1"/>
            </p:cNvCxnSpPr>
            <p:nvPr/>
          </p:nvCxnSpPr>
          <p:spPr bwMode="auto">
            <a:xfrm>
              <a:off x="3840" y="2699"/>
              <a:ext cx="252"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12680" name="Text Box 38"/>
            <p:cNvSpPr txBox="1">
              <a:spLocks noChangeArrowheads="1"/>
            </p:cNvSpPr>
            <p:nvPr/>
          </p:nvSpPr>
          <p:spPr bwMode="auto">
            <a:xfrm>
              <a:off x="3264" y="2876"/>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en-US" altLang="zh-CN" sz="2000" dirty="0">
                  <a:latin typeface="Times New Roman" panose="02020603050405020304" pitchFamily="18" charset="0"/>
                </a:rPr>
                <a:t>Y</a:t>
              </a:r>
              <a:endParaRPr lang="en-US" altLang="zh-CN" sz="2000" dirty="0">
                <a:latin typeface="Times New Roman" panose="02020603050405020304" pitchFamily="18" charset="0"/>
              </a:endParaRPr>
            </a:p>
          </p:txBody>
        </p:sp>
        <p:cxnSp>
          <p:nvCxnSpPr>
            <p:cNvPr id="112681" name="AutoShape 39"/>
            <p:cNvCxnSpPr>
              <a:cxnSpLocks noChangeShapeType="1"/>
              <a:stCxn id="112664" idx="2"/>
              <a:endCxn id="112669" idx="3"/>
            </p:cNvCxnSpPr>
            <p:nvPr/>
          </p:nvCxnSpPr>
          <p:spPr bwMode="auto">
            <a:xfrm rot="5400000">
              <a:off x="2605" y="2588"/>
              <a:ext cx="285" cy="888"/>
            </a:xfrm>
            <a:prstGeom prst="bentConnector2">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112682" name="Line 40"/>
            <p:cNvSpPr>
              <a:spLocks noChangeShapeType="1"/>
            </p:cNvSpPr>
            <p:nvPr/>
          </p:nvSpPr>
          <p:spPr bwMode="auto">
            <a:xfrm flipH="1">
              <a:off x="720" y="2659"/>
              <a:ext cx="144"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square">
              <a:spAutoFit/>
            </a:bodyPr>
            <a:lstStyle/>
            <a:p>
              <a:endParaRPr lang="zh-CN" altLang="en-US" dirty="0"/>
            </a:p>
          </p:txBody>
        </p:sp>
      </p:grpSp>
      <p:sp>
        <p:nvSpPr>
          <p:cNvPr id="112646" name="Rectangle 41"/>
          <p:cNvSpPr>
            <a:spLocks noChangeArrowheads="1"/>
          </p:cNvSpPr>
          <p:nvPr/>
        </p:nvSpPr>
        <p:spPr bwMode="auto">
          <a:xfrm>
            <a:off x="4267200" y="152400"/>
            <a:ext cx="37240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None/>
            </a:pPr>
            <a:r>
              <a:rPr lang="zh-CN" altLang="en-US" sz="2400" dirty="0">
                <a:latin typeface="Times New Roman" panose="02020603050405020304" pitchFamily="18" charset="0"/>
                <a:cs typeface="Times New Roman" panose="02020603050405020304" pitchFamily="18" charset="0"/>
              </a:rPr>
              <a:t>对输入串</a:t>
            </a:r>
            <a:r>
              <a:rPr lang="en-US" altLang="zh-CN" sz="2400" dirty="0" err="1">
                <a:latin typeface="Times New Roman" panose="02020603050405020304" pitchFamily="18" charset="0"/>
                <a:cs typeface="Times New Roman" panose="02020603050405020304" pitchFamily="18" charset="0"/>
              </a:rPr>
              <a:t>aeb</a:t>
            </a:r>
            <a:r>
              <a:rPr lang="zh-CN" altLang="en-US" sz="2400" dirty="0">
                <a:latin typeface="Times New Roman" panose="02020603050405020304" pitchFamily="18" charset="0"/>
                <a:cs typeface="Times New Roman" panose="02020603050405020304" pitchFamily="18" charset="0"/>
              </a:rPr>
              <a:t>进行语法分析</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Office\Templates\演示文稿设计\笔记本型模板.pot</Template>
  <TotalTime>0</TotalTime>
  <Words>23357</Words>
  <Application>WPS 演示</Application>
  <PresentationFormat>全屏显示(4:3)</PresentationFormat>
  <Paragraphs>3000</Paragraphs>
  <Slides>122</Slides>
  <Notes>17</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122</vt:i4>
      </vt:variant>
    </vt:vector>
  </HeadingPairs>
  <TitlesOfParts>
    <vt:vector size="141" baseType="lpstr">
      <vt:lpstr>Arial</vt:lpstr>
      <vt:lpstr>宋体</vt:lpstr>
      <vt:lpstr>Wingdings</vt:lpstr>
      <vt:lpstr>楷体_GB2312</vt:lpstr>
      <vt:lpstr>Times New Roman</vt:lpstr>
      <vt:lpstr>华文细黑</vt:lpstr>
      <vt:lpstr>Garamond</vt:lpstr>
      <vt:lpstr>微软雅黑</vt:lpstr>
      <vt:lpstr>Symbol</vt:lpstr>
      <vt:lpstr>新宋体</vt:lpstr>
      <vt:lpstr>Adobe Garamond Pro</vt:lpstr>
      <vt:lpstr>Arial Unicode MS</vt:lpstr>
      <vt:lpstr>Arial</vt:lpstr>
      <vt:lpstr>华文隶书</vt:lpstr>
      <vt:lpstr>Wingdings 2</vt:lpstr>
      <vt:lpstr>Yu Gothic UI</vt:lpstr>
      <vt:lpstr>方正姚体</vt:lpstr>
      <vt:lpstr>Wingdings</vt:lpstr>
      <vt:lpstr>Edge</vt:lpstr>
      <vt:lpstr> </vt:lpstr>
      <vt:lpstr>5.1  语法分析概述</vt:lpstr>
      <vt:lpstr>5.1  语法分析概述</vt:lpstr>
      <vt:lpstr>5.1  语法分析概述</vt:lpstr>
      <vt:lpstr>5.1  语法分析概述</vt:lpstr>
      <vt:lpstr>5.1  语法分析概述</vt:lpstr>
      <vt:lpstr>5.1  语法分析概述</vt:lpstr>
      <vt:lpstr>5.1  语法分析概述</vt:lpstr>
      <vt:lpstr>5.1  语法分析概述</vt:lpstr>
      <vt:lpstr>5.1  语法分析概述</vt:lpstr>
      <vt:lpstr>5.1  语法分析概述</vt:lpstr>
      <vt:lpstr>5.1  语法分析概述</vt:lpstr>
      <vt:lpstr>5.2  自顶向下语法分析概述</vt:lpstr>
      <vt:lpstr>5.2  自顶向下语法分析概述</vt:lpstr>
      <vt:lpstr>PowerPoint 演示文稿</vt:lpstr>
      <vt:lpstr>PowerPoint 演示文稿</vt:lpstr>
      <vt:lpstr>PowerPoint 演示文稿</vt:lpstr>
      <vt:lpstr>5.2.1  带回溯的自顶向下语法分析</vt:lpstr>
      <vt:lpstr>5.2.1  带回溯的自顶向下语法分析</vt:lpstr>
      <vt:lpstr>2. 带回溯的自顶向下语法分析面临的问题</vt:lpstr>
      <vt:lpstr>2.带回溯的自顶向下语法分析面临的问题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三、自上而下的分析方法</vt:lpstr>
      <vt:lpstr>三、自上而下的分析方法</vt:lpstr>
      <vt:lpstr>3. 自上而下分析法的问题及解决</vt:lpstr>
      <vt:lpstr>3. 自上而下分析法的问题及解决</vt:lpstr>
      <vt:lpstr>3. 自上而下分析法的问题及解决</vt:lpstr>
      <vt:lpstr>1.消除直接左递归</vt:lpstr>
      <vt:lpstr>1.消除直接左递归</vt:lpstr>
      <vt:lpstr>2.消除间接左递归</vt:lpstr>
      <vt:lpstr>5.3  LL分析法（预测分析法）</vt:lpstr>
      <vt:lpstr>5.3.1  LL分析概述</vt:lpstr>
      <vt:lpstr>2. 预测分析方法</vt:lpstr>
      <vt:lpstr>2. 预测分析方法</vt:lpstr>
      <vt:lpstr>2. 预测分析方法</vt:lpstr>
      <vt:lpstr>（2）分析器（预测分析器—PDA特例）</vt:lpstr>
      <vt:lpstr>（2）分析器（预测分析器—PDA特例）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5.3.2  LL(1)文法</vt:lpstr>
      <vt:lpstr>5.3.2  LL(1)文法</vt:lpstr>
      <vt:lpstr>5.3.2  LL(1)文法</vt:lpstr>
      <vt:lpstr>5.3.2  LL(1)文法</vt:lpstr>
      <vt:lpstr>5.3.2  LL(1)文法</vt:lpstr>
      <vt:lpstr>5.3.2  LL(1)文法</vt:lpstr>
      <vt:lpstr>5.3.2  LL(1)文法</vt:lpstr>
      <vt:lpstr>5.3.2  LL(1)文法</vt:lpstr>
      <vt:lpstr>5.3.2  LL(1)文法</vt:lpstr>
      <vt:lpstr>FOLLOW集的计算</vt:lpstr>
      <vt:lpstr>PowerPoint 演示文稿</vt:lpstr>
      <vt:lpstr>5.3.2  LL(1)文法</vt:lpstr>
      <vt:lpstr>5.3.2  LL(1)文法</vt:lpstr>
      <vt:lpstr>5.3.2  LL(1)文法</vt:lpstr>
      <vt:lpstr>PowerPoint 演示文稿</vt:lpstr>
      <vt:lpstr>PowerPoint 演示文稿</vt:lpstr>
      <vt:lpstr>PowerPoint 演示文稿</vt:lpstr>
      <vt:lpstr>PowerPoint 演示文稿</vt:lpstr>
      <vt:lpstr>PowerPoint 演示文稿</vt:lpstr>
      <vt:lpstr>5.3.3 文法的变换</vt:lpstr>
      <vt:lpstr>5.3.3 文法的变换</vt:lpstr>
      <vt:lpstr>PowerPoint 演示文稿</vt:lpstr>
      <vt:lpstr>PowerPoint 演示文稿</vt:lpstr>
      <vt:lpstr>5.3.3 文法的变换</vt:lpstr>
      <vt:lpstr>PowerPoint 演示文稿</vt:lpstr>
      <vt:lpstr>PowerPoint 演示文稿</vt:lpstr>
      <vt:lpstr>PowerPoint 演示文稿</vt:lpstr>
      <vt:lpstr>PowerPoint 演示文稿</vt:lpstr>
      <vt:lpstr>6 (2) 下面哪些文法是LL(1)文法？哪些能改写为LL(1)文法。</vt:lpstr>
      <vt:lpstr>6 (2) 下面哪些文法是LL(1)文法？哪些能改写为LL(1)文法。</vt:lpstr>
      <vt:lpstr>PowerPoint 演示文稿</vt:lpstr>
      <vt:lpstr>PowerPoint 演示文稿</vt:lpstr>
      <vt:lpstr>5.3.3 文法的变换</vt:lpstr>
      <vt:lpstr>PowerPoint 演示文稿</vt:lpstr>
      <vt:lpstr>PowerPoint 演示文稿</vt:lpstr>
      <vt:lpstr>5.3.4  LL(1)分析器</vt:lpstr>
      <vt:lpstr>5.3.4  LL(1)分析器</vt:lpstr>
      <vt:lpstr>预测分析总控程序伪代码</vt:lpstr>
      <vt:lpstr>PowerPoint 演示文稿</vt:lpstr>
      <vt:lpstr>PowerPoint 演示文稿</vt:lpstr>
      <vt:lpstr>PowerPoint 演示文稿</vt:lpstr>
      <vt:lpstr>5.4    递归子程序法 </vt:lpstr>
      <vt:lpstr>5.4    递归子程序法 </vt:lpstr>
      <vt:lpstr>5.4    递归子程序法 </vt:lpstr>
      <vt:lpstr>5.4    递归子程序法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 自顶向下语法分析总结</vt:lpstr>
      <vt:lpstr>5.  自顶向下语法分析总结</vt:lpstr>
      <vt:lpstr>5.  自顶向下语法分析总结</vt:lpstr>
      <vt:lpstr>PowerPoint 演示文稿</vt:lpstr>
      <vt:lpstr>PowerPoint 演示文稿</vt:lpstr>
      <vt:lpstr>作业补充：</vt:lpstr>
      <vt:lpstr>PowerPoint 演示文稿</vt:lpstr>
      <vt:lpstr>PowerPoint 演示文稿</vt:lpstr>
      <vt:lpstr>PowerPoint 演示文稿</vt:lpstr>
    </vt:vector>
  </TitlesOfParts>
  <Company>四海浪游人</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词法分析</dc:title>
  <dc:creator>四海浪游人</dc:creator>
  <cp:lastModifiedBy>qzuser</cp:lastModifiedBy>
  <cp:revision>1140</cp:revision>
  <cp:lastPrinted>2000-09-15T19:29:00Z</cp:lastPrinted>
  <dcterms:created xsi:type="dcterms:W3CDTF">1999-09-07T23:35:00Z</dcterms:created>
  <dcterms:modified xsi:type="dcterms:W3CDTF">2019-12-29T09:54:40Z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